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87" r:id="rId1"/>
  </p:sldMasterIdLst>
  <p:notesMasterIdLst>
    <p:notesMasterId r:id="rId80"/>
  </p:notesMasterIdLst>
  <p:handoutMasterIdLst>
    <p:handoutMasterId r:id="rId81"/>
  </p:handoutMasterIdLst>
  <p:sldIdLst>
    <p:sldId id="611" r:id="rId2"/>
    <p:sldId id="824" r:id="rId3"/>
    <p:sldId id="663" r:id="rId4"/>
    <p:sldId id="877" r:id="rId5"/>
    <p:sldId id="880" r:id="rId6"/>
    <p:sldId id="879" r:id="rId7"/>
    <p:sldId id="882" r:id="rId8"/>
    <p:sldId id="693" r:id="rId9"/>
    <p:sldId id="742" r:id="rId10"/>
    <p:sldId id="697" r:id="rId11"/>
    <p:sldId id="746" r:id="rId12"/>
    <p:sldId id="887" r:id="rId13"/>
    <p:sldId id="719" r:id="rId14"/>
    <p:sldId id="720" r:id="rId15"/>
    <p:sldId id="789" r:id="rId16"/>
    <p:sldId id="924" r:id="rId17"/>
    <p:sldId id="753" r:id="rId18"/>
    <p:sldId id="925" r:id="rId19"/>
    <p:sldId id="926" r:id="rId20"/>
    <p:sldId id="838" r:id="rId21"/>
    <p:sldId id="839" r:id="rId22"/>
    <p:sldId id="730" r:id="rId23"/>
    <p:sldId id="825" r:id="rId24"/>
    <p:sldId id="826" r:id="rId25"/>
    <p:sldId id="827" r:id="rId26"/>
    <p:sldId id="829" r:id="rId27"/>
    <p:sldId id="831" r:id="rId28"/>
    <p:sldId id="832" r:id="rId29"/>
    <p:sldId id="928" r:id="rId30"/>
    <p:sldId id="930" r:id="rId31"/>
    <p:sldId id="943" r:id="rId32"/>
    <p:sldId id="942" r:id="rId33"/>
    <p:sldId id="936" r:id="rId34"/>
    <p:sldId id="933" r:id="rId35"/>
    <p:sldId id="938" r:id="rId36"/>
    <p:sldId id="939" r:id="rId37"/>
    <p:sldId id="940" r:id="rId38"/>
    <p:sldId id="941" r:id="rId39"/>
    <p:sldId id="945" r:id="rId40"/>
    <p:sldId id="944" r:id="rId41"/>
    <p:sldId id="946" r:id="rId42"/>
    <p:sldId id="947" r:id="rId43"/>
    <p:sldId id="993" r:id="rId44"/>
    <p:sldId id="995" r:id="rId45"/>
    <p:sldId id="997" r:id="rId46"/>
    <p:sldId id="998" r:id="rId47"/>
    <p:sldId id="999" r:id="rId48"/>
    <p:sldId id="1001" r:id="rId49"/>
    <p:sldId id="1002" r:id="rId50"/>
    <p:sldId id="1004" r:id="rId51"/>
    <p:sldId id="1005" r:id="rId52"/>
    <p:sldId id="1006" r:id="rId53"/>
    <p:sldId id="949" r:id="rId54"/>
    <p:sldId id="1007" r:id="rId55"/>
    <p:sldId id="950" r:id="rId56"/>
    <p:sldId id="951" r:id="rId57"/>
    <p:sldId id="952" r:id="rId58"/>
    <p:sldId id="1009" r:id="rId59"/>
    <p:sldId id="1010" r:id="rId60"/>
    <p:sldId id="1011" r:id="rId61"/>
    <p:sldId id="960" r:id="rId62"/>
    <p:sldId id="959" r:id="rId63"/>
    <p:sldId id="962" r:id="rId64"/>
    <p:sldId id="963" r:id="rId65"/>
    <p:sldId id="965" r:id="rId66"/>
    <p:sldId id="968" r:id="rId67"/>
    <p:sldId id="969" r:id="rId68"/>
    <p:sldId id="967" r:id="rId69"/>
    <p:sldId id="970" r:id="rId70"/>
    <p:sldId id="980" r:id="rId71"/>
    <p:sldId id="978" r:id="rId72"/>
    <p:sldId id="979" r:id="rId73"/>
    <p:sldId id="988" r:id="rId74"/>
    <p:sldId id="989" r:id="rId75"/>
    <p:sldId id="990" r:id="rId76"/>
    <p:sldId id="982" r:id="rId77"/>
    <p:sldId id="991" r:id="rId78"/>
    <p:sldId id="922" r:id="rId7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23" autoAdjust="0"/>
    <p:restoredTop sz="94660"/>
  </p:normalViewPr>
  <p:slideViewPr>
    <p:cSldViewPr>
      <p:cViewPr>
        <p:scale>
          <a:sx n="50" d="100"/>
          <a:sy n="50" d="100"/>
        </p:scale>
        <p:origin x="1266" y="-17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6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atin typeface="Arial" pitchFamily="34" charset="0"/>
                <a:cs typeface="Arial" pitchFamily="34" charset="0"/>
              </a:defRPr>
            </a:lvl1pPr>
          </a:lstStyle>
          <a:p>
            <a:pPr>
              <a:defRPr/>
            </a:pPr>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atin typeface="Arial" pitchFamily="34" charset="0"/>
                <a:cs typeface="Arial" pitchFamily="34" charset="0"/>
              </a:defRPr>
            </a:lvl1pPr>
          </a:lstStyle>
          <a:p>
            <a:pPr>
              <a:defRPr/>
            </a:pPr>
            <a:fld id="{FBB24865-7F68-4B55-9BED-D00270E40F77}" type="datetimeFigureOut">
              <a:rPr lang="fa-IR"/>
              <a:pPr>
                <a:defRPr/>
              </a:pPr>
              <a:t>06/16/1443</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atin typeface="Arial" pitchFamily="34" charset="0"/>
                <a:cs typeface="Arial" pitchFamily="34" charset="0"/>
              </a:defRPr>
            </a:lvl1pPr>
          </a:lstStyle>
          <a:p>
            <a:pPr>
              <a:defRPr/>
            </a:pPr>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atin typeface="Arial" pitchFamily="34" charset="0"/>
                <a:cs typeface="Arial" pitchFamily="34" charset="0"/>
              </a:defRPr>
            </a:lvl1pPr>
          </a:lstStyle>
          <a:p>
            <a:pPr>
              <a:defRPr/>
            </a:pPr>
            <a:fld id="{39FB5AA6-D1FA-4856-9D5D-406A905E374F}" type="slidenum">
              <a:rPr lang="fa-IR"/>
              <a:pPr>
                <a:defRPr/>
              </a:pPr>
              <a:t>‹#›</a:t>
            </a:fld>
            <a:endParaRPr lang="fa-IR"/>
          </a:p>
        </p:txBody>
      </p:sp>
    </p:spTree>
    <p:extLst>
      <p:ext uri="{BB962C8B-B14F-4D97-AF65-F5344CB8AC3E}">
        <p14:creationId xmlns:p14="http://schemas.microsoft.com/office/powerpoint/2010/main" val="17324953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8CF3C5E-787C-4A52-B713-F69599C5AF64}" type="datetimeFigureOut">
              <a:rPr lang="en-US"/>
              <a:pPr>
                <a:defRPr/>
              </a:pPr>
              <a:t>1/19/2022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2FB1E90-5AEE-4300-AA0C-71EAD174B4A3}" type="slidenum">
              <a:rPr lang="en-US"/>
              <a:pPr>
                <a:defRPr/>
              </a:pPr>
              <a:t>‹#›</a:t>
            </a:fld>
            <a:endParaRPr lang="en-US" dirty="0"/>
          </a:p>
        </p:txBody>
      </p:sp>
    </p:spTree>
    <p:extLst>
      <p:ext uri="{BB962C8B-B14F-4D97-AF65-F5344CB8AC3E}">
        <p14:creationId xmlns:p14="http://schemas.microsoft.com/office/powerpoint/2010/main" val="21406308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1F01B2F-B1F6-45FC-837F-F12050AF9470}" type="slidenum">
              <a:rPr lang="en-US"/>
              <a:pPr>
                <a:defRPr/>
              </a:pPr>
              <a:t>13</a:t>
            </a:fld>
            <a:endParaRPr lang="en-US" dirty="0"/>
          </a:p>
        </p:txBody>
      </p:sp>
      <p:sp>
        <p:nvSpPr>
          <p:cNvPr id="1095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9572"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fa-IR" smtClean="0"/>
          </a:p>
        </p:txBody>
      </p:sp>
    </p:spTree>
    <p:extLst>
      <p:ext uri="{BB962C8B-B14F-4D97-AF65-F5344CB8AC3E}">
        <p14:creationId xmlns:p14="http://schemas.microsoft.com/office/powerpoint/2010/main" val="31150898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6A3D785-8F12-43B8-AAC1-B83BB5AE11A8}" type="slidenum">
              <a:rPr lang="fa-IR" smtClean="0">
                <a:latin typeface="Arial" pitchFamily="34" charset="0"/>
              </a:rPr>
              <a:pPr fontAlgn="base">
                <a:spcBef>
                  <a:spcPct val="0"/>
                </a:spcBef>
                <a:spcAft>
                  <a:spcPct val="0"/>
                </a:spcAft>
                <a:defRPr/>
              </a:pPr>
              <a:t>63</a:t>
            </a:fld>
            <a:endParaRPr lang="en-US" smtClean="0">
              <a:latin typeface="Arial" pitchFamily="34" charset="0"/>
              <a:cs typeface="Arial" pitchFamily="34" charset="0"/>
            </a:endParaRPr>
          </a:p>
        </p:txBody>
      </p:sp>
      <p:sp>
        <p:nvSpPr>
          <p:cNvPr id="1218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1860"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fa-IR" smtClean="0">
              <a:latin typeface="Arial" pitchFamily="34" charset="0"/>
            </a:endParaRPr>
          </a:p>
        </p:txBody>
      </p:sp>
    </p:spTree>
    <p:extLst>
      <p:ext uri="{BB962C8B-B14F-4D97-AF65-F5344CB8AC3E}">
        <p14:creationId xmlns:p14="http://schemas.microsoft.com/office/powerpoint/2010/main" val="4719477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p:txBody>
          <a:bodyPr/>
          <a:lstStyle/>
          <a:p>
            <a:pPr>
              <a:defRPr/>
            </a:pPr>
            <a:fld id="{88D68195-2EE7-4247-8675-FA6D55AB6D1F}" type="slidenum">
              <a:rPr lang="en-US" smtClean="0"/>
              <a:pPr>
                <a:defRPr/>
              </a:pPr>
              <a:t>76</a:t>
            </a:fld>
            <a:endParaRPr lang="en-US" smtClean="0"/>
          </a:p>
        </p:txBody>
      </p:sp>
      <p:sp>
        <p:nvSpPr>
          <p:cNvPr id="1259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5956"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fa-IR" smtClean="0"/>
          </a:p>
        </p:txBody>
      </p:sp>
    </p:spTree>
    <p:extLst>
      <p:ext uri="{BB962C8B-B14F-4D97-AF65-F5344CB8AC3E}">
        <p14:creationId xmlns:p14="http://schemas.microsoft.com/office/powerpoint/2010/main" val="17828553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p:txBody>
          <a:bodyPr/>
          <a:lstStyle/>
          <a:p>
            <a:pPr>
              <a:defRPr/>
            </a:pPr>
            <a:fld id="{60ED4DE3-A061-40D0-B63B-CF3206706DB9}" type="slidenum">
              <a:rPr lang="en-US" smtClean="0"/>
              <a:pPr>
                <a:defRPr/>
              </a:pPr>
              <a:t>78</a:t>
            </a:fld>
            <a:endParaRPr lang="en-US" smtClean="0"/>
          </a:p>
        </p:txBody>
      </p:sp>
      <p:sp>
        <p:nvSpPr>
          <p:cNvPr id="1320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2100"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fa-IR" smtClean="0"/>
          </a:p>
        </p:txBody>
      </p:sp>
    </p:spTree>
    <p:extLst>
      <p:ext uri="{BB962C8B-B14F-4D97-AF65-F5344CB8AC3E}">
        <p14:creationId xmlns:p14="http://schemas.microsoft.com/office/powerpoint/2010/main" val="438032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B09D351-21BC-4931-8532-69CAE5BACC7D}" type="slidenum">
              <a:rPr lang="en-US"/>
              <a:pPr>
                <a:defRPr/>
              </a:pPr>
              <a:t>14</a:t>
            </a:fld>
            <a:endParaRPr lang="en-US" dirty="0"/>
          </a:p>
        </p:txBody>
      </p:sp>
      <p:sp>
        <p:nvSpPr>
          <p:cNvPr id="1105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0596"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fa-IR" smtClean="0"/>
          </a:p>
        </p:txBody>
      </p:sp>
    </p:spTree>
    <p:extLst>
      <p:ext uri="{BB962C8B-B14F-4D97-AF65-F5344CB8AC3E}">
        <p14:creationId xmlns:p14="http://schemas.microsoft.com/office/powerpoint/2010/main" val="747481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40FE857-BBD1-4B42-9C45-83BF162D4EB4}" type="slidenum">
              <a:rPr lang="en-US"/>
              <a:pPr>
                <a:defRPr/>
              </a:pPr>
              <a:t>15</a:t>
            </a:fld>
            <a:endParaRPr lang="en-US" dirty="0"/>
          </a:p>
        </p:txBody>
      </p:sp>
      <p:sp>
        <p:nvSpPr>
          <p:cNvPr id="112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2644"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fa-IR" smtClean="0"/>
          </a:p>
        </p:txBody>
      </p:sp>
    </p:spTree>
    <p:extLst>
      <p:ext uri="{BB962C8B-B14F-4D97-AF65-F5344CB8AC3E}">
        <p14:creationId xmlns:p14="http://schemas.microsoft.com/office/powerpoint/2010/main" val="23430910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p:txBody>
          <a:bodyPr/>
          <a:lstStyle/>
          <a:p>
            <a:pPr>
              <a:defRPr/>
            </a:pPr>
            <a:fld id="{4D2A585B-99B9-46E1-9151-31B31E19838A}" type="slidenum">
              <a:rPr lang="fa-IR" smtClean="0"/>
              <a:pPr>
                <a:defRPr/>
              </a:pPr>
              <a:t>21</a:t>
            </a:fld>
            <a:endParaRPr lang="en-US" smtClean="0"/>
          </a:p>
        </p:txBody>
      </p:sp>
      <p:sp>
        <p:nvSpPr>
          <p:cNvPr id="1136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366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fa-IR" smtClean="0"/>
          </a:p>
        </p:txBody>
      </p:sp>
    </p:spTree>
    <p:extLst>
      <p:ext uri="{BB962C8B-B14F-4D97-AF65-F5344CB8AC3E}">
        <p14:creationId xmlns:p14="http://schemas.microsoft.com/office/powerpoint/2010/main" val="3703095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B59507F-4B92-4439-8CF4-706DA9FC7FD3}" type="slidenum">
              <a:rPr lang="en-US"/>
              <a:pPr>
                <a:defRPr/>
              </a:pPr>
              <a:t>22</a:t>
            </a:fld>
            <a:endParaRPr lang="en-US" dirty="0"/>
          </a:p>
        </p:txBody>
      </p:sp>
      <p:sp>
        <p:nvSpPr>
          <p:cNvPr id="1146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4692"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fa-IR" smtClean="0"/>
          </a:p>
        </p:txBody>
      </p:sp>
    </p:spTree>
    <p:extLst>
      <p:ext uri="{BB962C8B-B14F-4D97-AF65-F5344CB8AC3E}">
        <p14:creationId xmlns:p14="http://schemas.microsoft.com/office/powerpoint/2010/main" val="32458523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07D7FBB-6BDB-4CBE-AC6D-CA63450212CF}" type="slidenum">
              <a:rPr lang="fa-IR" smtClean="0">
                <a:latin typeface="Arial" pitchFamily="34" charset="0"/>
              </a:rPr>
              <a:pPr fontAlgn="base">
                <a:spcBef>
                  <a:spcPct val="0"/>
                </a:spcBef>
                <a:spcAft>
                  <a:spcPct val="0"/>
                </a:spcAft>
                <a:defRPr/>
              </a:pPr>
              <a:t>58</a:t>
            </a:fld>
            <a:endParaRPr lang="en-US" smtClean="0">
              <a:latin typeface="Arial" pitchFamily="34" charset="0"/>
              <a:cs typeface="Arial" pitchFamily="34" charset="0"/>
            </a:endParaRPr>
          </a:p>
        </p:txBody>
      </p:sp>
      <p:sp>
        <p:nvSpPr>
          <p:cNvPr id="1177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7764"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fa-IR" smtClean="0">
              <a:latin typeface="Arial" pitchFamily="34" charset="0"/>
            </a:endParaRPr>
          </a:p>
        </p:txBody>
      </p:sp>
    </p:spTree>
    <p:extLst>
      <p:ext uri="{BB962C8B-B14F-4D97-AF65-F5344CB8AC3E}">
        <p14:creationId xmlns:p14="http://schemas.microsoft.com/office/powerpoint/2010/main" val="3160812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29F9232-F32F-4BB7-9253-4DA8056B4760}" type="slidenum">
              <a:rPr lang="fa-IR" smtClean="0">
                <a:latin typeface="Arial" pitchFamily="34" charset="0"/>
              </a:rPr>
              <a:pPr fontAlgn="base">
                <a:spcBef>
                  <a:spcPct val="0"/>
                </a:spcBef>
                <a:spcAft>
                  <a:spcPct val="0"/>
                </a:spcAft>
                <a:defRPr/>
              </a:pPr>
              <a:t>59</a:t>
            </a:fld>
            <a:endParaRPr lang="en-US" smtClean="0">
              <a:latin typeface="Arial" pitchFamily="34" charset="0"/>
              <a:cs typeface="Arial" pitchFamily="34" charset="0"/>
            </a:endParaRPr>
          </a:p>
        </p:txBody>
      </p:sp>
      <p:sp>
        <p:nvSpPr>
          <p:cNvPr id="1187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8788"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fa-IR" smtClean="0">
              <a:latin typeface="Arial" pitchFamily="34" charset="0"/>
            </a:endParaRPr>
          </a:p>
        </p:txBody>
      </p:sp>
    </p:spTree>
    <p:extLst>
      <p:ext uri="{BB962C8B-B14F-4D97-AF65-F5344CB8AC3E}">
        <p14:creationId xmlns:p14="http://schemas.microsoft.com/office/powerpoint/2010/main" val="230780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3F441FA-2BD9-43FA-8DF3-60BF21445404}" type="slidenum">
              <a:rPr lang="fa-IR" smtClean="0">
                <a:latin typeface="Arial" pitchFamily="34" charset="0"/>
              </a:rPr>
              <a:pPr fontAlgn="base">
                <a:spcBef>
                  <a:spcPct val="0"/>
                </a:spcBef>
                <a:spcAft>
                  <a:spcPct val="0"/>
                </a:spcAft>
                <a:defRPr/>
              </a:pPr>
              <a:t>60</a:t>
            </a:fld>
            <a:endParaRPr lang="en-US" smtClean="0">
              <a:latin typeface="Arial" pitchFamily="34" charset="0"/>
              <a:cs typeface="Arial" pitchFamily="34" charset="0"/>
            </a:endParaRPr>
          </a:p>
        </p:txBody>
      </p:sp>
      <p:sp>
        <p:nvSpPr>
          <p:cNvPr id="11981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9812"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fa-IR" smtClean="0">
              <a:latin typeface="Arial" pitchFamily="34" charset="0"/>
            </a:endParaRPr>
          </a:p>
        </p:txBody>
      </p:sp>
    </p:spTree>
    <p:extLst>
      <p:ext uri="{BB962C8B-B14F-4D97-AF65-F5344CB8AC3E}">
        <p14:creationId xmlns:p14="http://schemas.microsoft.com/office/powerpoint/2010/main" val="39237757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D286ED7-3AC3-4CBB-9542-77728559CCFE}" type="slidenum">
              <a:rPr lang="fa-IR" smtClean="0">
                <a:latin typeface="Arial" pitchFamily="34" charset="0"/>
              </a:rPr>
              <a:pPr fontAlgn="base">
                <a:spcBef>
                  <a:spcPct val="0"/>
                </a:spcBef>
                <a:spcAft>
                  <a:spcPct val="0"/>
                </a:spcAft>
                <a:defRPr/>
              </a:pPr>
              <a:t>62</a:t>
            </a:fld>
            <a:endParaRPr lang="en-US" smtClean="0">
              <a:latin typeface="Arial" pitchFamily="34" charset="0"/>
              <a:cs typeface="Arial" pitchFamily="34" charset="0"/>
            </a:endParaRPr>
          </a:p>
        </p:txBody>
      </p:sp>
      <p:sp>
        <p:nvSpPr>
          <p:cNvPr id="1208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0836"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fa-IR" smtClean="0">
              <a:latin typeface="Arial" pitchFamily="34" charset="0"/>
            </a:endParaRPr>
          </a:p>
        </p:txBody>
      </p:sp>
    </p:spTree>
    <p:extLst>
      <p:ext uri="{BB962C8B-B14F-4D97-AF65-F5344CB8AC3E}">
        <p14:creationId xmlns:p14="http://schemas.microsoft.com/office/powerpoint/2010/main" val="3366936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B8EE6A6-3B2A-4302-97C0-C618024FC8CC}" type="datetime1">
              <a:rPr lang="en-US"/>
              <a:pPr>
                <a:defRPr/>
              </a:pPr>
              <a:t>1/19/2022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B7D9BB1-A98E-4121-9FBE-38D826F32CE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1C2388D-1BFC-4083-BE2B-DD4B5DCC4739}" type="datetime1">
              <a:rPr lang="en-US"/>
              <a:pPr>
                <a:defRPr/>
              </a:pPr>
              <a:t>1/19/2022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2844BAA-3550-4609-B7B4-BDF73511A2D0}"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AFF3F1F-A7AC-4F89-870A-EBD98A4844A1}" type="datetime1">
              <a:rPr lang="en-US"/>
              <a:pPr>
                <a:defRPr/>
              </a:pPr>
              <a:t>1/19/2022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3C60579-7C07-47C0-91A7-84C7CE54D025}"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A2ABAF2-45DC-4C5D-A360-995A77C37C73}" type="datetime1">
              <a:rPr lang="en-US"/>
              <a:pPr>
                <a:defRPr/>
              </a:pPr>
              <a:t>1/19/2022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839C98A-D16B-4BF5-9E32-F46AB93CAD7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75CC80D-2FD8-450B-8865-86B5935AC27F}" type="datetime1">
              <a:rPr lang="en-US"/>
              <a:pPr>
                <a:defRPr/>
              </a:pPr>
              <a:t>1/19/2022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294833E-C273-489D-84A7-AC34822500B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D12CEC5-3600-49FA-82EA-A492F87E0059}" type="datetime1">
              <a:rPr lang="en-US"/>
              <a:pPr>
                <a:defRPr/>
              </a:pPr>
              <a:t>1/19/2022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375BBE8-3111-41EE-9937-D403365EEAD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EEF9C1E-C949-4908-9AE1-ACD731808DA0}" type="datetime1">
              <a:rPr lang="en-US"/>
              <a:pPr>
                <a:defRPr/>
              </a:pPr>
              <a:t>1/19/2022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C408ECC-616A-44D6-9930-CBA1C2E6F95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876B5DA-93A4-4DE1-841B-1EAC84CFE3C6}" type="datetime1">
              <a:rPr lang="en-US"/>
              <a:pPr>
                <a:defRPr/>
              </a:pPr>
              <a:t>1/19/2022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5AD5705-628C-4E5F-8273-EBFA1BBEDA9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57CAD9C-4B29-46D4-8D53-C6DFD24675D1}" type="datetime1">
              <a:rPr lang="en-US"/>
              <a:pPr>
                <a:defRPr/>
              </a:pPr>
              <a:t>1/19/2022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590706C-2A88-4A7F-953F-579A7AD342DE}"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E50E210-8FB1-448D-A198-0371E9D1BB5E}" type="datetime1">
              <a:rPr lang="en-US"/>
              <a:pPr>
                <a:defRPr/>
              </a:pPr>
              <a:t>1/19/2022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52AA4C8-3A2D-4EE5-B45D-3B1193341CBA}" type="slidenum">
              <a:rPr lang="en-US"/>
              <a:pPr>
                <a:defRPr/>
              </a:pPr>
              <a:t>‹#›</a:t>
            </a:fld>
            <a:endParaRPr lang="en-US" dirty="0"/>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8F69F48-6349-4DBE-83F9-DA8F4E394419}" type="datetime1">
              <a:rPr lang="en-US"/>
              <a:pPr>
                <a:defRPr/>
              </a:pPr>
              <a:t>1/19/2022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8D097B2-6CD2-4E4D-8B2E-BC870A190B7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cs typeface="Arial" pitchFamily="34" charset="0"/>
              </a:defRPr>
            </a:lvl1pPr>
          </a:lstStyle>
          <a:p>
            <a:pPr>
              <a:defRPr/>
            </a:pPr>
            <a:fld id="{32A0EB08-1AEA-4450-AE11-C0B355117CC4}" type="datetime1">
              <a:rPr lang="en-US"/>
              <a:pPr>
                <a:defRPr/>
              </a:pPr>
              <a:t>1/19/2022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cs typeface="Arial" pitchFamily="34" charset="0"/>
              </a:defRPr>
            </a:lvl1pPr>
          </a:lstStyle>
          <a:p>
            <a:pPr>
              <a:defRPr/>
            </a:pPr>
            <a:fld id="{F71BB1A3-99CF-4A7A-8163-59FB4D4E036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900" r:id="rId1"/>
    <p:sldLayoutId id="2147484901" r:id="rId2"/>
    <p:sldLayoutId id="2147484902" r:id="rId3"/>
    <p:sldLayoutId id="2147484903" r:id="rId4"/>
    <p:sldLayoutId id="2147484904" r:id="rId5"/>
    <p:sldLayoutId id="2147484905" r:id="rId6"/>
    <p:sldLayoutId id="2147484906" r:id="rId7"/>
    <p:sldLayoutId id="2147484907" r:id="rId8"/>
    <p:sldLayoutId id="2147484908" r:id="rId9"/>
    <p:sldLayoutId id="2147484909" r:id="rId10"/>
    <p:sldLayoutId id="2147484910" r:id="rId11"/>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a:defRPr/>
            </a:pPr>
            <a:fld id="{59E25649-61BD-4D3C-8666-819D53FDFEE8}" type="slidenum">
              <a:rPr lang="en-US"/>
              <a:pPr>
                <a:defRPr/>
              </a:pPr>
              <a:t>1</a:t>
            </a:fld>
            <a:endParaRPr lang="en-US" dirty="0"/>
          </a:p>
        </p:txBody>
      </p:sp>
      <p:sp>
        <p:nvSpPr>
          <p:cNvPr id="6147" name="WordArt 6"/>
          <p:cNvSpPr>
            <a:spLocks noGrp="1" noChangeArrowheads="1" noChangeShapeType="1" noTextEdit="1"/>
          </p:cNvSpPr>
          <p:nvPr/>
        </p:nvSpPr>
        <p:spPr bwMode="auto">
          <a:xfrm>
            <a:off x="0" y="-2133600"/>
            <a:ext cx="8915400" cy="8763000"/>
          </a:xfrm>
          <a:prstGeom prst="rect">
            <a:avLst/>
          </a:prstGeom>
          <a:noFill/>
          <a:ln w="9525" cmpd="sng">
            <a:noFill/>
            <a:prstDash val="solid"/>
          </a:ln>
          <a:effectLst/>
          <a:scene3d>
            <a:camera prst="orthographicFront"/>
            <a:lightRig rig="balanced" dir="t"/>
          </a:scene3d>
          <a:sp3d prstMaterial="plastic"/>
        </p:spPr>
        <p:txBody>
          <a:bodyPr wrap="none" fromWordArt="1"/>
          <a:lstStyle/>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fa-IR" sz="2800" b="1" kern="10" dirty="0">
              <a:effectLst>
                <a:outerShdw dist="45791" dir="2021404" algn="ctr" rotWithShape="0">
                  <a:srgbClr val="B2B2B2">
                    <a:alpha val="79999"/>
                  </a:srgbClr>
                </a:outerShdw>
              </a:effectLst>
              <a:latin typeface="Arial" charset="0"/>
              <a:cs typeface="B Badr"/>
            </a:endParaRPr>
          </a:p>
          <a:p>
            <a:pPr algn="ctr" rtl="1">
              <a:defRPr/>
            </a:pPr>
            <a:endParaRPr lang="fa-IR" sz="2800" b="1" kern="10" dirty="0">
              <a:effectLst>
                <a:outerShdw dist="45791" dir="2021404" algn="ctr" rotWithShape="0">
                  <a:srgbClr val="B2B2B2">
                    <a:alpha val="79999"/>
                  </a:srgbClr>
                </a:outerShdw>
              </a:effectLst>
              <a:latin typeface="Arial" charset="0"/>
              <a:cs typeface="B Badr"/>
            </a:endParaRPr>
          </a:p>
          <a:p>
            <a:pPr algn="ctr" rtl="1">
              <a:defRPr/>
            </a:pPr>
            <a:endParaRPr lang="fa-IR" sz="2800" b="1" kern="10" dirty="0">
              <a:effectLst>
                <a:outerShdw dist="45791" dir="2021404" algn="ctr" rotWithShape="0">
                  <a:srgbClr val="B2B2B2">
                    <a:alpha val="79999"/>
                  </a:srgbClr>
                </a:outerShdw>
              </a:effectLst>
              <a:latin typeface="Arial" charset="0"/>
              <a:cs typeface="B Badr"/>
            </a:endParaRPr>
          </a:p>
          <a:p>
            <a:pPr algn="ctr" rtl="1">
              <a:defRPr/>
            </a:pPr>
            <a:endParaRPr lang="fa-IR" sz="2800" b="1" kern="10" dirty="0">
              <a:effectLst>
                <a:outerShdw dist="45791" dir="2021404" algn="ctr" rotWithShape="0">
                  <a:srgbClr val="B2B2B2">
                    <a:alpha val="79999"/>
                  </a:srgbClr>
                </a:outerShdw>
              </a:effectLst>
              <a:latin typeface="Arial" charset="0"/>
              <a:cs typeface="B Badr"/>
            </a:endParaRPr>
          </a:p>
          <a:p>
            <a:pPr algn="ctr" rtl="1">
              <a:defRPr/>
            </a:pPr>
            <a:r>
              <a:rPr lang="fa-IR" sz="8000" b="1" kern="10" dirty="0">
                <a:solidFill>
                  <a:srgbClr val="FF0000"/>
                </a:solidFill>
                <a:effectLst>
                  <a:outerShdw dist="45791" dir="2021404" algn="ctr" rotWithShape="0">
                    <a:srgbClr val="B2B2B2">
                      <a:alpha val="79999"/>
                    </a:srgbClr>
                  </a:outerShdw>
                </a:effectLst>
                <a:latin typeface="Arial" charset="0"/>
                <a:cs typeface="B Tabassom" pitchFamily="2" charset="-78"/>
              </a:rPr>
              <a:t>بنام خدا</a:t>
            </a:r>
          </a:p>
          <a:p>
            <a:pPr algn="ctr" rtl="1">
              <a:defRPr/>
            </a:pPr>
            <a:endParaRPr lang="fa-IR" sz="2800" b="1" kern="10" dirty="0">
              <a:effectLst>
                <a:outerShdw dist="45791" dir="2021404" algn="ctr" rotWithShape="0">
                  <a:srgbClr val="B2B2B2">
                    <a:alpha val="79999"/>
                  </a:srgbClr>
                </a:outerShdw>
              </a:effectLst>
              <a:latin typeface="Arial" charset="0"/>
              <a:cs typeface="B Badr"/>
            </a:endParaRPr>
          </a:p>
          <a:p>
            <a:pPr algn="ctr" rtl="1">
              <a:defRPr/>
            </a:pPr>
            <a:r>
              <a:rPr lang="en-US" sz="2800" b="1" kern="10" dirty="0">
                <a:effectLst>
                  <a:outerShdw dist="45791" dir="2021404" algn="ctr" rotWithShape="0">
                    <a:srgbClr val="B2B2B2">
                      <a:alpha val="79999"/>
                    </a:srgbClr>
                  </a:outerShdw>
                </a:effectLst>
                <a:latin typeface="Arial" charset="0"/>
                <a:cs typeface="B Badr"/>
              </a:rPr>
              <a:t>Divorce Therapy</a:t>
            </a:r>
            <a:endParaRPr lang="fa-IR" sz="3600" b="1" kern="10" dirty="0">
              <a:effectLst>
                <a:outerShdw dist="45791" dir="2021404" algn="ctr" rotWithShape="0">
                  <a:srgbClr val="B2B2B2">
                    <a:alpha val="79999"/>
                  </a:srgbClr>
                </a:outerShdw>
              </a:effectLst>
              <a:latin typeface="Arial" charset="0"/>
              <a:cs typeface="B Fantezy" pitchFamily="2" charset="-78"/>
            </a:endParaRPr>
          </a:p>
          <a:p>
            <a:pPr algn="ctr" rtl="1">
              <a:defRPr/>
            </a:pPr>
            <a:endParaRPr lang="fa-IR" sz="2800" b="1" kern="10" dirty="0">
              <a:effectLst>
                <a:outerShdw dist="45791" dir="2021404" algn="ctr" rotWithShape="0">
                  <a:srgbClr val="B2B2B2">
                    <a:alpha val="79999"/>
                  </a:srgbClr>
                </a:outerShdw>
              </a:effectLst>
              <a:latin typeface="Arial" charset="0"/>
              <a:cs typeface="B Badr"/>
            </a:endParaRPr>
          </a:p>
          <a:p>
            <a:pPr algn="ctr" rtl="1">
              <a:defRPr/>
            </a:pPr>
            <a:endParaRPr lang="fa-IR" sz="2800" b="1" kern="10" dirty="0">
              <a:effectLst>
                <a:outerShdw dist="45791" dir="2021404" algn="ctr" rotWithShape="0">
                  <a:srgbClr val="B2B2B2">
                    <a:alpha val="79999"/>
                  </a:srgbClr>
                </a:outerShdw>
              </a:effectLst>
              <a:latin typeface="Arial" charset="0"/>
              <a:cs typeface="B Badr"/>
            </a:endParaRPr>
          </a:p>
          <a:p>
            <a:pPr algn="just" rtl="1">
              <a:defRPr/>
            </a:pPr>
            <a:endParaRPr lang="fa-IR" sz="2800" b="1" kern="10" dirty="0">
              <a:effectLst>
                <a:outerShdw dist="45791" dir="2021404" algn="ctr" rotWithShape="0">
                  <a:srgbClr val="B2B2B2">
                    <a:alpha val="79999"/>
                  </a:srgbClr>
                </a:outerShdw>
              </a:effectLst>
              <a:latin typeface="Arial" charset="0"/>
              <a:cs typeface="B Badr"/>
            </a:endParaRPr>
          </a:p>
          <a:p>
            <a:pPr algn="ctr" rtl="1">
              <a:defRPr/>
            </a:pPr>
            <a:endParaRPr lang="fa-IR" sz="2800" b="1" kern="10" dirty="0">
              <a:effectLst>
                <a:outerShdw dist="45791" dir="2021404" algn="ctr" rotWithShape="0">
                  <a:srgbClr val="B2B2B2">
                    <a:alpha val="79999"/>
                  </a:srgbClr>
                </a:outerShdw>
              </a:effectLst>
              <a:latin typeface="Arial" charset="0"/>
              <a:cs typeface="B Badr"/>
            </a:endParaRPr>
          </a:p>
        </p:txBody>
      </p:sp>
      <p:sp>
        <p:nvSpPr>
          <p:cNvPr id="3078" name="TextBox 4"/>
          <p:cNvSpPr txBox="1">
            <a:spLocks noChangeArrowheads="1"/>
          </p:cNvSpPr>
          <p:nvPr/>
        </p:nvSpPr>
        <p:spPr bwMode="auto">
          <a:xfrm>
            <a:off x="4724400" y="0"/>
            <a:ext cx="184150" cy="369888"/>
          </a:xfrm>
          <a:prstGeom prst="rect">
            <a:avLst/>
          </a:prstGeom>
          <a:noFill/>
          <a:ln w="9525">
            <a:noFill/>
            <a:miter lim="800000"/>
            <a:headEnd/>
            <a:tailEnd/>
          </a:ln>
        </p:spPr>
        <p:txBody>
          <a:bodyPr wrap="none">
            <a:spAutoFit/>
          </a:bodyPr>
          <a:lstStyle/>
          <a:p>
            <a:endParaRPr lang="fa-IR">
              <a:latin typeface="Verdana" pitchFamily="34"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a:defRPr/>
            </a:pPr>
            <a:fld id="{639FC1A2-B56F-4FD4-8D7C-447AC9A67561}" type="slidenum">
              <a:rPr lang="en-US"/>
              <a:pPr>
                <a:defRPr/>
              </a:pPr>
              <a:t>10</a:t>
            </a:fld>
            <a:endParaRPr lang="en-US" dirty="0"/>
          </a:p>
        </p:txBody>
      </p:sp>
      <p:sp>
        <p:nvSpPr>
          <p:cNvPr id="6147" name="WordArt 6"/>
          <p:cNvSpPr>
            <a:spLocks noGrp="1" noChangeArrowheads="1" noChangeShapeType="1" noTextEdit="1"/>
          </p:cNvSpPr>
          <p:nvPr/>
        </p:nvSpPr>
        <p:spPr bwMode="auto">
          <a:xfrm>
            <a:off x="0" y="-762000"/>
            <a:ext cx="8915400" cy="7239000"/>
          </a:xfrm>
          <a:prstGeom prst="rect">
            <a:avLst/>
          </a:prstGeom>
          <a:noFill/>
          <a:ln w="9525" cmpd="sng">
            <a:noFill/>
            <a:prstDash val="solid"/>
          </a:ln>
          <a:effectLst/>
          <a:scene3d>
            <a:camera prst="orthographicFront"/>
            <a:lightRig rig="balanced" dir="t"/>
          </a:scene3d>
          <a:sp3d prstMaterial="plastic"/>
        </p:spPr>
        <p:txBody>
          <a:bodyPr wrap="none" fromWordArt="1"/>
          <a:lstStyle/>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fa-IR" sz="2800"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r>
              <a:rPr lang="fa-IR" sz="2800" b="1" kern="10" dirty="0">
                <a:effectLst>
                  <a:outerShdw dist="45791" dir="2021404" algn="ctr" rotWithShape="0">
                    <a:srgbClr val="B2B2B2">
                      <a:alpha val="79999"/>
                    </a:srgbClr>
                  </a:outerShdw>
                </a:effectLst>
                <a:latin typeface="Arial" charset="0"/>
                <a:cs typeface="B Koodak" pitchFamily="2" charset="-78"/>
              </a:rPr>
              <a:t>پيامدهاي طلاق:</a:t>
            </a:r>
          </a:p>
          <a:p>
            <a:pPr algn="just"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a:p>
            <a:pPr algn="ctr"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a:p>
            <a:pPr algn="ctr"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a:p>
            <a:pPr algn="ctr"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a:p>
            <a:pPr algn="ctr"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p:txBody>
      </p:sp>
      <p:sp>
        <p:nvSpPr>
          <p:cNvPr id="13318" name="TextBox 4"/>
          <p:cNvSpPr txBox="1">
            <a:spLocks noChangeArrowheads="1"/>
          </p:cNvSpPr>
          <p:nvPr/>
        </p:nvSpPr>
        <p:spPr bwMode="auto">
          <a:xfrm>
            <a:off x="4724400" y="0"/>
            <a:ext cx="184150" cy="369888"/>
          </a:xfrm>
          <a:prstGeom prst="rect">
            <a:avLst/>
          </a:prstGeom>
          <a:noFill/>
          <a:ln w="9525">
            <a:noFill/>
            <a:miter lim="800000"/>
            <a:headEnd/>
            <a:tailEnd/>
          </a:ln>
        </p:spPr>
        <p:txBody>
          <a:bodyPr wrap="none">
            <a:spAutoFit/>
          </a:bodyPr>
          <a:lstStyle/>
          <a:p>
            <a:endParaRPr lang="fa-IR">
              <a:latin typeface="Verdana" pitchFamily="34" charset="0"/>
            </a:endParaRPr>
          </a:p>
        </p:txBody>
      </p:sp>
      <p:sp>
        <p:nvSpPr>
          <p:cNvPr id="13319" name="Rectangle 4"/>
          <p:cNvSpPr>
            <a:spLocks noChangeArrowheads="1"/>
          </p:cNvSpPr>
          <p:nvPr/>
        </p:nvSpPr>
        <p:spPr bwMode="auto">
          <a:xfrm>
            <a:off x="152400" y="2209800"/>
            <a:ext cx="8839200" cy="3000375"/>
          </a:xfrm>
          <a:prstGeom prst="rect">
            <a:avLst/>
          </a:prstGeom>
          <a:noFill/>
          <a:ln w="9525">
            <a:noFill/>
            <a:miter lim="800000"/>
            <a:headEnd/>
            <a:tailEnd/>
          </a:ln>
        </p:spPr>
        <p:txBody>
          <a:bodyPr>
            <a:spAutoFit/>
          </a:bodyPr>
          <a:lstStyle/>
          <a:p>
            <a:pPr algn="just" rtl="1">
              <a:lnSpc>
                <a:spcPct val="150000"/>
              </a:lnSpc>
            </a:pPr>
            <a:endParaRPr lang="fa-IR">
              <a:cs typeface="B Badr" pitchFamily="2" charset="-78"/>
            </a:endParaRPr>
          </a:p>
          <a:p>
            <a:endParaRPr lang="fa-IR"/>
          </a:p>
          <a:p>
            <a:endParaRPr lang="fa-IR"/>
          </a:p>
          <a:p>
            <a:endParaRPr lang="fa-IR"/>
          </a:p>
          <a:p>
            <a:endParaRPr lang="fa-IR"/>
          </a:p>
          <a:p>
            <a:endParaRPr lang="fa-IR"/>
          </a:p>
          <a:p>
            <a:endParaRPr lang="fa-IR"/>
          </a:p>
          <a:p>
            <a:endParaRPr lang="fa-IR"/>
          </a:p>
          <a:p>
            <a:endParaRPr lang="fa-IR"/>
          </a:p>
          <a:p>
            <a:endParaRPr lang="fa-IR"/>
          </a:p>
        </p:txBody>
      </p:sp>
      <p:sp>
        <p:nvSpPr>
          <p:cNvPr id="13320" name="Rectangle 6"/>
          <p:cNvSpPr>
            <a:spLocks noChangeArrowheads="1"/>
          </p:cNvSpPr>
          <p:nvPr/>
        </p:nvSpPr>
        <p:spPr bwMode="auto">
          <a:xfrm>
            <a:off x="762000" y="1905000"/>
            <a:ext cx="7924800" cy="3416300"/>
          </a:xfrm>
          <a:prstGeom prst="rect">
            <a:avLst/>
          </a:prstGeom>
          <a:noFill/>
          <a:ln w="9525">
            <a:noFill/>
            <a:miter lim="800000"/>
            <a:headEnd/>
            <a:tailEnd/>
          </a:ln>
        </p:spPr>
        <p:txBody>
          <a:bodyPr>
            <a:spAutoFit/>
          </a:bodyPr>
          <a:lstStyle/>
          <a:p>
            <a:pPr algn="ctr" rtl="1"/>
            <a:r>
              <a:rPr lang="fa-IR" sz="2000" b="1" i="1">
                <a:cs typeface="B Badr" pitchFamily="2" charset="-78"/>
              </a:rPr>
              <a:t>كوتاه مدت و ميان مدت و بلند مدت</a:t>
            </a:r>
          </a:p>
          <a:p>
            <a:pPr algn="just" rtl="1">
              <a:lnSpc>
                <a:spcPct val="200000"/>
              </a:lnSpc>
            </a:pPr>
            <a:r>
              <a:rPr lang="fa-IR" sz="2000" b="1">
                <a:cs typeface="B Badr" pitchFamily="2" charset="-78"/>
              </a:rPr>
              <a:t>زوجين</a:t>
            </a:r>
          </a:p>
          <a:p>
            <a:pPr algn="just" rtl="1">
              <a:lnSpc>
                <a:spcPct val="200000"/>
              </a:lnSpc>
            </a:pPr>
            <a:r>
              <a:rPr lang="fa-IR" sz="2000" b="1">
                <a:cs typeface="B Badr" pitchFamily="2" charset="-78"/>
              </a:rPr>
              <a:t>خانواده ها</a:t>
            </a:r>
          </a:p>
          <a:p>
            <a:pPr algn="just" rtl="1">
              <a:lnSpc>
                <a:spcPct val="200000"/>
              </a:lnSpc>
            </a:pPr>
            <a:r>
              <a:rPr lang="fa-IR" sz="2000" b="1">
                <a:cs typeface="B Badr" pitchFamily="2" charset="-78"/>
              </a:rPr>
              <a:t>جامعه</a:t>
            </a:r>
          </a:p>
          <a:p>
            <a:pPr algn="just" rtl="1">
              <a:lnSpc>
                <a:spcPct val="200000"/>
              </a:lnSpc>
            </a:pPr>
            <a:r>
              <a:rPr lang="fa-IR" sz="2000" b="1">
                <a:cs typeface="B Badr" pitchFamily="2" charset="-78"/>
              </a:rPr>
              <a:t>فرزندان</a:t>
            </a:r>
          </a:p>
          <a:p>
            <a:pPr algn="just" rtl="1">
              <a:lnSpc>
                <a:spcPct val="200000"/>
              </a:lnSpc>
            </a:pPr>
            <a:r>
              <a:rPr lang="fa-IR"/>
              <a:t> </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a:defRPr/>
            </a:pPr>
            <a:fld id="{9D805F18-C935-417F-BFE7-B967D060BBDE}" type="slidenum">
              <a:rPr lang="en-US"/>
              <a:pPr>
                <a:defRPr/>
              </a:pPr>
              <a:t>11</a:t>
            </a:fld>
            <a:endParaRPr lang="en-US" dirty="0"/>
          </a:p>
        </p:txBody>
      </p:sp>
      <p:sp>
        <p:nvSpPr>
          <p:cNvPr id="6147" name="WordArt 6"/>
          <p:cNvSpPr>
            <a:spLocks noGrp="1" noChangeArrowheads="1" noChangeShapeType="1" noTextEdit="1"/>
          </p:cNvSpPr>
          <p:nvPr/>
        </p:nvSpPr>
        <p:spPr bwMode="auto">
          <a:xfrm>
            <a:off x="0" y="-762000"/>
            <a:ext cx="8915400" cy="7239000"/>
          </a:xfrm>
          <a:prstGeom prst="rect">
            <a:avLst/>
          </a:prstGeom>
          <a:noFill/>
          <a:ln w="9525" cmpd="sng">
            <a:noFill/>
            <a:prstDash val="solid"/>
          </a:ln>
          <a:effectLst/>
          <a:scene3d>
            <a:camera prst="orthographicFront"/>
            <a:lightRig rig="balanced" dir="t"/>
          </a:scene3d>
          <a:sp3d prstMaterial="plastic"/>
        </p:spPr>
        <p:txBody>
          <a:bodyPr wrap="none" fromWordArt="1"/>
          <a:lstStyle/>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fa-IR" sz="3200" b="1" kern="10" dirty="0">
              <a:solidFill>
                <a:srgbClr val="FF0000"/>
              </a:solidFill>
              <a:effectLst>
                <a:outerShdw dist="45791" dir="2021404" algn="ctr" rotWithShape="0">
                  <a:srgbClr val="B2B2B2">
                    <a:alpha val="79999"/>
                  </a:srgbClr>
                </a:outerShdw>
              </a:effectLst>
              <a:latin typeface="Arial" charset="0"/>
              <a:cs typeface="B Badr"/>
            </a:endParaRPr>
          </a:p>
          <a:p>
            <a:pPr algn="ctr" rtl="1">
              <a:defRPr/>
            </a:pPr>
            <a:r>
              <a:rPr lang="fa-IR" sz="3200" b="1" kern="10" dirty="0">
                <a:latin typeface="Arial" charset="0"/>
                <a:cs typeface="B Koodak" pitchFamily="2" charset="-78"/>
              </a:rPr>
              <a:t>واكنش هاي رواني زوجين به طلاق</a:t>
            </a:r>
            <a:r>
              <a:rPr lang="fa-IR" sz="2800" b="1" kern="10" dirty="0">
                <a:effectLst>
                  <a:outerShdw dist="45791" dir="2021404" algn="ctr" rotWithShape="0">
                    <a:srgbClr val="B2B2B2">
                      <a:alpha val="79999"/>
                    </a:srgbClr>
                  </a:outerShdw>
                </a:effectLst>
                <a:latin typeface="Arial" charset="0"/>
                <a:cs typeface="B Koodak" pitchFamily="2" charset="-78"/>
              </a:rPr>
              <a:t>:</a:t>
            </a:r>
          </a:p>
          <a:p>
            <a:pPr algn="just"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a:p>
            <a:pPr algn="ctr"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a:p>
            <a:pPr algn="ctr"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a:p>
            <a:pPr algn="ctr"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a:p>
            <a:pPr algn="ctr"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p:txBody>
      </p:sp>
      <p:sp>
        <p:nvSpPr>
          <p:cNvPr id="14342" name="TextBox 4"/>
          <p:cNvSpPr txBox="1">
            <a:spLocks noChangeArrowheads="1"/>
          </p:cNvSpPr>
          <p:nvPr/>
        </p:nvSpPr>
        <p:spPr bwMode="auto">
          <a:xfrm>
            <a:off x="4724400" y="0"/>
            <a:ext cx="184150" cy="369888"/>
          </a:xfrm>
          <a:prstGeom prst="rect">
            <a:avLst/>
          </a:prstGeom>
          <a:noFill/>
          <a:ln w="9525">
            <a:noFill/>
            <a:miter lim="800000"/>
            <a:headEnd/>
            <a:tailEnd/>
          </a:ln>
        </p:spPr>
        <p:txBody>
          <a:bodyPr wrap="none">
            <a:spAutoFit/>
          </a:bodyPr>
          <a:lstStyle/>
          <a:p>
            <a:endParaRPr lang="fa-IR">
              <a:latin typeface="Verdana" pitchFamily="34" charset="0"/>
            </a:endParaRPr>
          </a:p>
        </p:txBody>
      </p:sp>
      <p:sp>
        <p:nvSpPr>
          <p:cNvPr id="14343" name="Rectangle 4"/>
          <p:cNvSpPr>
            <a:spLocks noChangeArrowheads="1"/>
          </p:cNvSpPr>
          <p:nvPr/>
        </p:nvSpPr>
        <p:spPr bwMode="auto">
          <a:xfrm>
            <a:off x="152400" y="2209800"/>
            <a:ext cx="8839200" cy="3000375"/>
          </a:xfrm>
          <a:prstGeom prst="rect">
            <a:avLst/>
          </a:prstGeom>
          <a:noFill/>
          <a:ln w="9525">
            <a:noFill/>
            <a:miter lim="800000"/>
            <a:headEnd/>
            <a:tailEnd/>
          </a:ln>
        </p:spPr>
        <p:txBody>
          <a:bodyPr>
            <a:spAutoFit/>
          </a:bodyPr>
          <a:lstStyle/>
          <a:p>
            <a:pPr algn="just" rtl="1">
              <a:lnSpc>
                <a:spcPct val="150000"/>
              </a:lnSpc>
            </a:pPr>
            <a:endParaRPr lang="fa-IR">
              <a:cs typeface="B Badr" pitchFamily="2" charset="-78"/>
            </a:endParaRPr>
          </a:p>
          <a:p>
            <a:endParaRPr lang="fa-IR"/>
          </a:p>
          <a:p>
            <a:endParaRPr lang="fa-IR"/>
          </a:p>
          <a:p>
            <a:endParaRPr lang="fa-IR"/>
          </a:p>
          <a:p>
            <a:endParaRPr lang="fa-IR"/>
          </a:p>
          <a:p>
            <a:endParaRPr lang="fa-IR"/>
          </a:p>
          <a:p>
            <a:endParaRPr lang="fa-IR"/>
          </a:p>
          <a:p>
            <a:endParaRPr lang="fa-IR"/>
          </a:p>
          <a:p>
            <a:endParaRPr lang="fa-IR"/>
          </a:p>
          <a:p>
            <a:endParaRPr lang="fa-IR"/>
          </a:p>
        </p:txBody>
      </p:sp>
      <p:sp>
        <p:nvSpPr>
          <p:cNvPr id="14344" name="Rectangle 6"/>
          <p:cNvSpPr>
            <a:spLocks noChangeArrowheads="1"/>
          </p:cNvSpPr>
          <p:nvPr/>
        </p:nvSpPr>
        <p:spPr bwMode="auto">
          <a:xfrm>
            <a:off x="762000" y="1905000"/>
            <a:ext cx="7924800" cy="1016000"/>
          </a:xfrm>
          <a:prstGeom prst="rect">
            <a:avLst/>
          </a:prstGeom>
          <a:noFill/>
          <a:ln w="9525">
            <a:noFill/>
            <a:miter lim="800000"/>
            <a:headEnd/>
            <a:tailEnd/>
          </a:ln>
        </p:spPr>
        <p:txBody>
          <a:bodyPr>
            <a:spAutoFit/>
          </a:bodyPr>
          <a:lstStyle/>
          <a:p>
            <a:pPr algn="just" rtl="1">
              <a:buFontTx/>
              <a:buChar char="-"/>
            </a:pPr>
            <a:endParaRPr lang="fa-IR" sz="2000" b="1">
              <a:cs typeface="B Badr" pitchFamily="2" charset="-78"/>
            </a:endParaRPr>
          </a:p>
          <a:p>
            <a:pPr algn="just" rtl="1">
              <a:buFontTx/>
              <a:buChar char="-"/>
            </a:pPr>
            <a:endParaRPr lang="fa-IR" sz="2000" b="1">
              <a:cs typeface="B Badr" pitchFamily="2" charset="-78"/>
            </a:endParaRPr>
          </a:p>
          <a:p>
            <a:pPr algn="just" rtl="1">
              <a:buFontTx/>
              <a:buChar char="-"/>
            </a:pPr>
            <a:endParaRPr lang="fa-IR" sz="2000" b="1" i="1">
              <a:cs typeface="B Badr" pitchFamily="2" charset="-78"/>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152400"/>
            <a:ext cx="5791200" cy="1219200"/>
          </a:xfrm>
          <a:effectLst>
            <a:outerShdw blurRad="44450" dist="27940" dir="5400000" algn="ctr">
              <a:srgbClr val="000000">
                <a:alpha val="32000"/>
              </a:srgbClr>
            </a:outerShdw>
          </a:effectLst>
        </p:spPr>
        <p:txBody>
          <a:bodyPr rtlCol="0">
            <a:normAutofit fontScale="90000"/>
          </a:bodyPr>
          <a:lstStyle/>
          <a:p>
            <a:pPr eaLnBrk="1" fontAlgn="auto" hangingPunct="1">
              <a:spcAft>
                <a:spcPts val="0"/>
              </a:spcAft>
              <a:defRPr/>
            </a:pPr>
            <a:r>
              <a:rPr lang="fa-IR" b="1" dirty="0" smtClean="0">
                <a:ln w="18000">
                  <a:solidFill>
                    <a:schemeClr val="accent2">
                      <a:satMod val="140000"/>
                    </a:schemeClr>
                  </a:solidFill>
                  <a:prstDash val="solid"/>
                  <a:miter lim="800000"/>
                </a:ln>
                <a:solidFill>
                  <a:schemeClr val="accent2"/>
                </a:solidFill>
                <a:cs typeface="B Compset" pitchFamily="2" charset="-78"/>
              </a:rPr>
              <a:t>اهداف مشاوره طلاق</a:t>
            </a:r>
            <a:r>
              <a:rPr lang="en-US" dirty="0" smtClean="0"/>
              <a:t/>
            </a:r>
            <a:br>
              <a:rPr lang="en-US" dirty="0" smtClean="0"/>
            </a:br>
            <a:endParaRPr lang="en-US" dirty="0"/>
          </a:p>
        </p:txBody>
      </p:sp>
      <p:sp>
        <p:nvSpPr>
          <p:cNvPr id="3" name="Subtitle 2"/>
          <p:cNvSpPr>
            <a:spLocks noGrp="1"/>
          </p:cNvSpPr>
          <p:nvPr>
            <p:ph type="subTitle" idx="1"/>
          </p:nvPr>
        </p:nvSpPr>
        <p:spPr>
          <a:xfrm>
            <a:off x="76200" y="1295400"/>
            <a:ext cx="9144000" cy="5029200"/>
          </a:xfrm>
        </p:spPr>
        <p:style>
          <a:lnRef idx="2">
            <a:schemeClr val="accent4"/>
          </a:lnRef>
          <a:fillRef idx="1">
            <a:schemeClr val="lt1"/>
          </a:fillRef>
          <a:effectRef idx="0">
            <a:schemeClr val="accent4"/>
          </a:effectRef>
          <a:fontRef idx="minor">
            <a:schemeClr val="dk1"/>
          </a:fontRef>
        </p:style>
        <p:txBody>
          <a:bodyPr rtlCol="0">
            <a:normAutofit/>
          </a:bodyPr>
          <a:lstStyle/>
          <a:p>
            <a:pPr rtl="1" eaLnBrk="1" fontAlgn="auto" hangingPunct="1">
              <a:spcAft>
                <a:spcPts val="0"/>
              </a:spcAft>
              <a:buFont typeface="Wingdings 3"/>
              <a:buNone/>
              <a:defRPr/>
            </a:pPr>
            <a:endParaRPr lang="fa-IR" b="1" dirty="0" smtClean="0">
              <a:ln w="12700">
                <a:solidFill>
                  <a:schemeClr val="tx2">
                    <a:satMod val="155000"/>
                  </a:schemeClr>
                </a:solidFill>
                <a:prstDash val="solid"/>
              </a:ln>
              <a:solidFill>
                <a:schemeClr val="tx1"/>
              </a:solidFill>
              <a:latin typeface="2  Davat"/>
              <a:cs typeface="B Badr" pitchFamily="2" charset="-78"/>
            </a:endParaRPr>
          </a:p>
          <a:p>
            <a:pPr rtl="1" eaLnBrk="1" fontAlgn="auto" hangingPunct="1">
              <a:spcAft>
                <a:spcPts val="0"/>
              </a:spcAft>
              <a:defRPr/>
            </a:pPr>
            <a:r>
              <a:rPr lang="fa-IR" b="1" dirty="0" smtClean="0">
                <a:ln w="12700">
                  <a:solidFill>
                    <a:schemeClr val="tx2">
                      <a:satMod val="155000"/>
                    </a:schemeClr>
                  </a:solidFill>
                  <a:prstDash val="solid"/>
                </a:ln>
                <a:solidFill>
                  <a:schemeClr val="tx1"/>
                </a:solidFill>
                <a:latin typeface="2  Davat"/>
                <a:cs typeface="B Badr" pitchFamily="2" charset="-78"/>
              </a:rPr>
              <a:t>مديريت هيجان و استرس</a:t>
            </a:r>
          </a:p>
          <a:p>
            <a:pPr rtl="1" eaLnBrk="1" fontAlgn="auto" hangingPunct="1">
              <a:spcAft>
                <a:spcPts val="0"/>
              </a:spcAft>
              <a:buFont typeface="Wingdings 3"/>
              <a:buNone/>
              <a:defRPr/>
            </a:pPr>
            <a:r>
              <a:rPr lang="fa-IR" b="1" dirty="0" smtClean="0">
                <a:ln w="12700">
                  <a:solidFill>
                    <a:schemeClr val="tx2">
                      <a:satMod val="155000"/>
                    </a:schemeClr>
                  </a:solidFill>
                  <a:prstDash val="solid"/>
                </a:ln>
                <a:solidFill>
                  <a:schemeClr val="tx1"/>
                </a:solidFill>
                <a:latin typeface="2  Davat"/>
                <a:cs typeface="B Badr" pitchFamily="2" charset="-78"/>
              </a:rPr>
              <a:t>تصميم گيري براي طلاق</a:t>
            </a:r>
          </a:p>
          <a:p>
            <a:pPr rtl="1" eaLnBrk="1" fontAlgn="auto" hangingPunct="1">
              <a:spcAft>
                <a:spcPts val="0"/>
              </a:spcAft>
              <a:buFont typeface="Wingdings 3"/>
              <a:buNone/>
              <a:defRPr/>
            </a:pPr>
            <a:r>
              <a:rPr lang="fa-IR" b="1" dirty="0" smtClean="0">
                <a:ln w="12700">
                  <a:solidFill>
                    <a:schemeClr val="tx2">
                      <a:satMod val="155000"/>
                    </a:schemeClr>
                  </a:solidFill>
                  <a:prstDash val="solid"/>
                </a:ln>
                <a:solidFill>
                  <a:schemeClr val="tx1"/>
                </a:solidFill>
                <a:latin typeface="2  Davat"/>
                <a:cs typeface="B Badr" pitchFamily="2" charset="-78"/>
              </a:rPr>
              <a:t>تسهيل در فرايند سوگواري</a:t>
            </a:r>
          </a:p>
          <a:p>
            <a:pPr rtl="1" eaLnBrk="1" fontAlgn="auto" hangingPunct="1">
              <a:spcAft>
                <a:spcPts val="0"/>
              </a:spcAft>
              <a:buFont typeface="Wingdings 3"/>
              <a:buNone/>
              <a:defRPr/>
            </a:pPr>
            <a:r>
              <a:rPr lang="fa-IR" b="1" dirty="0" smtClean="0">
                <a:ln w="12700">
                  <a:solidFill>
                    <a:schemeClr val="tx2">
                      <a:satMod val="155000"/>
                    </a:schemeClr>
                  </a:solidFill>
                  <a:prstDash val="solid"/>
                </a:ln>
                <a:solidFill>
                  <a:schemeClr val="tx1"/>
                </a:solidFill>
                <a:latin typeface="2  Davat"/>
                <a:cs typeface="B Badr" pitchFamily="2" charset="-78"/>
              </a:rPr>
              <a:t>يادگيري مهارتهاي والدگري</a:t>
            </a:r>
          </a:p>
          <a:p>
            <a:pPr rtl="1" eaLnBrk="1" fontAlgn="auto" hangingPunct="1">
              <a:spcAft>
                <a:spcPts val="0"/>
              </a:spcAft>
              <a:buFont typeface="Wingdings 3"/>
              <a:buNone/>
              <a:defRPr/>
            </a:pPr>
            <a:r>
              <a:rPr lang="fa-IR" b="1" dirty="0" smtClean="0">
                <a:ln w="12700">
                  <a:solidFill>
                    <a:schemeClr val="tx2">
                      <a:satMod val="155000"/>
                    </a:schemeClr>
                  </a:solidFill>
                  <a:prstDash val="solid"/>
                </a:ln>
                <a:solidFill>
                  <a:schemeClr val="tx1"/>
                </a:solidFill>
                <a:latin typeface="2  Davat"/>
                <a:cs typeface="B Badr" pitchFamily="2" charset="-78"/>
              </a:rPr>
              <a:t>يادگيري مهارتهاي زندگي </a:t>
            </a:r>
            <a:endParaRPr lang="fa-IR"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endParaRPr>
          </a:p>
          <a:p>
            <a:pPr algn="just" eaLnBrk="1" fontAlgn="auto" hangingPunct="1">
              <a:spcAft>
                <a:spcPts val="0"/>
              </a:spcAft>
              <a:buFontTx/>
              <a:buChar char="-"/>
              <a:defRPr/>
            </a:pPr>
            <a:endParaRPr lang="fa-IR" b="1" dirty="0" smtClean="0">
              <a:ln w="12700">
                <a:solidFill>
                  <a:schemeClr val="tx2">
                    <a:satMod val="155000"/>
                  </a:schemeClr>
                </a:solidFill>
                <a:prstDash val="solid"/>
              </a:ln>
              <a:cs typeface="B Badr" pitchFamily="2" charset="-78"/>
            </a:endParaRPr>
          </a:p>
          <a:p>
            <a:pPr algn="just" eaLnBrk="1" fontAlgn="auto" hangingPunct="1">
              <a:spcAft>
                <a:spcPts val="0"/>
              </a:spcAft>
              <a:buFontTx/>
              <a:buChar char="-"/>
              <a:defRPr/>
            </a:pPr>
            <a:endParaRPr lang="en-US" b="1"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
        <p:nvSpPr>
          <p:cNvPr id="16388" name="Slide Number Placeholder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a:defRPr/>
            </a:pPr>
            <a:fld id="{F6CA9E39-D742-4822-85C1-0F60A5974E30}" type="slidenum">
              <a:rPr lang="en-US"/>
              <a:pPr>
                <a:defRPr/>
              </a:pPr>
              <a:t>12</a:t>
            </a:fld>
            <a:endParaRPr lang="en-US" dirty="0"/>
          </a:p>
        </p:txBody>
      </p:sp>
      <p:sp>
        <p:nvSpPr>
          <p:cNvPr id="16389" name="TextBox 4"/>
          <p:cNvSpPr txBox="1">
            <a:spLocks noChangeArrowheads="1"/>
          </p:cNvSpPr>
          <p:nvPr/>
        </p:nvSpPr>
        <p:spPr bwMode="auto">
          <a:xfrm>
            <a:off x="4724400" y="0"/>
            <a:ext cx="184150" cy="369888"/>
          </a:xfrm>
          <a:prstGeom prst="rect">
            <a:avLst/>
          </a:prstGeom>
          <a:noFill/>
          <a:ln w="9525">
            <a:noFill/>
            <a:miter lim="800000"/>
            <a:headEnd/>
            <a:tailEnd/>
          </a:ln>
        </p:spPr>
        <p:txBody>
          <a:bodyPr wrap="none">
            <a:spAutoFit/>
          </a:bodyPr>
          <a:lstStyle/>
          <a:p>
            <a:endParaRPr lang="fa-IR">
              <a:latin typeface="Verdana" pitchFamily="34" charset="0"/>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68313" y="476250"/>
            <a:ext cx="8229600" cy="1143000"/>
          </a:xfrm>
        </p:spPr>
        <p:txBody>
          <a:bodyPr/>
          <a:lstStyle/>
          <a:p>
            <a:r>
              <a:rPr lang="en-US" sz="3600" b="1" i="1" smtClean="0"/>
              <a:t>Principles for Practicing Divorce Therapy</a:t>
            </a:r>
            <a:endParaRPr lang="en-US" sz="3600" b="1" smtClean="0">
              <a:ea typeface="Lotus"/>
              <a:cs typeface="Lotus"/>
            </a:endParaRPr>
          </a:p>
        </p:txBody>
      </p:sp>
      <p:sp>
        <p:nvSpPr>
          <p:cNvPr id="17411" name="Rectangle 3"/>
          <p:cNvSpPr>
            <a:spLocks noGrp="1" noChangeArrowheads="1"/>
          </p:cNvSpPr>
          <p:nvPr>
            <p:ph idx="1"/>
          </p:nvPr>
        </p:nvSpPr>
        <p:spPr>
          <a:xfrm>
            <a:off x="457200" y="1676400"/>
            <a:ext cx="8240713" cy="5029200"/>
          </a:xfrm>
        </p:spPr>
        <p:txBody>
          <a:bodyPr/>
          <a:lstStyle/>
          <a:p>
            <a:endParaRPr lang="en-US" sz="1100" smtClean="0"/>
          </a:p>
          <a:p>
            <a:pPr>
              <a:buFont typeface="Arial" pitchFamily="34" charset="0"/>
              <a:buNone/>
            </a:pPr>
            <a:r>
              <a:rPr lang="en-US" smtClean="0"/>
              <a:t>-</a:t>
            </a:r>
            <a:r>
              <a:rPr lang="en-US" sz="2800" b="1" smtClean="0"/>
              <a:t>Keep the focus on the whole family-attend to individuals and families within a whole family context.</a:t>
            </a:r>
          </a:p>
          <a:p>
            <a:pPr>
              <a:buFont typeface="Arial" pitchFamily="34" charset="0"/>
              <a:buNone/>
            </a:pPr>
            <a:endParaRPr lang="en-US" sz="2800" b="1" smtClean="0"/>
          </a:p>
          <a:p>
            <a:pPr>
              <a:buFont typeface="Arial" pitchFamily="34" charset="0"/>
              <a:buNone/>
            </a:pPr>
            <a:r>
              <a:rPr lang="en-US" sz="2800" b="1" smtClean="0"/>
              <a:t>-Focus on more than one affect and perspective</a:t>
            </a:r>
          </a:p>
          <a:p>
            <a:pPr>
              <a:buFont typeface="Arial" pitchFamily="34" charset="0"/>
              <a:buNone/>
            </a:pPr>
            <a:endParaRPr lang="en-US" sz="2800" b="1" smtClean="0"/>
          </a:p>
          <a:p>
            <a:pPr>
              <a:buFont typeface="Arial" pitchFamily="34" charset="0"/>
              <a:buNone/>
            </a:pPr>
            <a:r>
              <a:rPr lang="en-US" sz="2800" b="1" smtClean="0"/>
              <a:t>- Avoid triangulation—don’t deliver messages</a:t>
            </a:r>
          </a:p>
          <a:p>
            <a:pPr>
              <a:buFont typeface="Arial" pitchFamily="34" charset="0"/>
              <a:buNone/>
            </a:pPr>
            <a:endParaRPr lang="en-US" sz="2800" b="1" smtClean="0"/>
          </a:p>
          <a:p>
            <a:pPr>
              <a:buFont typeface="Arial" pitchFamily="34" charset="0"/>
              <a:buNone/>
            </a:pPr>
            <a:endParaRPr lang="en-US" sz="2800" b="1" smtClean="0"/>
          </a:p>
        </p:txBody>
      </p:sp>
      <p:sp>
        <p:nvSpPr>
          <p:cNvPr id="2" name="Slide Number Placeholder 5"/>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a:defRPr/>
            </a:pPr>
            <a:fld id="{E2B9B1BF-09B2-4CF2-898E-97F29828E921}" type="slidenum">
              <a:rPr lang="en-US"/>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68313" y="476250"/>
            <a:ext cx="8229600" cy="1143000"/>
          </a:xfrm>
        </p:spPr>
        <p:txBody>
          <a:bodyPr/>
          <a:lstStyle/>
          <a:p>
            <a:r>
              <a:rPr lang="en-US" sz="3600" b="1" i="1" smtClean="0"/>
              <a:t>Principles for Practicing Divorce Therapy</a:t>
            </a:r>
            <a:endParaRPr lang="en-US" sz="3600" b="1" smtClean="0">
              <a:ea typeface="Lotus"/>
              <a:cs typeface="Lotus"/>
            </a:endParaRPr>
          </a:p>
        </p:txBody>
      </p:sp>
      <p:sp>
        <p:nvSpPr>
          <p:cNvPr id="18435" name="Rectangle 3"/>
          <p:cNvSpPr>
            <a:spLocks noGrp="1" noChangeArrowheads="1"/>
          </p:cNvSpPr>
          <p:nvPr>
            <p:ph idx="1"/>
          </p:nvPr>
        </p:nvSpPr>
        <p:spPr>
          <a:xfrm>
            <a:off x="457200" y="1676400"/>
            <a:ext cx="8240713" cy="5029200"/>
          </a:xfrm>
        </p:spPr>
        <p:txBody>
          <a:bodyPr/>
          <a:lstStyle/>
          <a:p>
            <a:pPr>
              <a:buFont typeface="Arial" pitchFamily="34" charset="0"/>
              <a:buNone/>
            </a:pPr>
            <a:r>
              <a:rPr lang="en-US" sz="1600" b="1" smtClean="0"/>
              <a:t>-</a:t>
            </a:r>
          </a:p>
          <a:p>
            <a:pPr>
              <a:buFont typeface="Arial" pitchFamily="34" charset="0"/>
              <a:buNone/>
            </a:pPr>
            <a:r>
              <a:rPr lang="en-US" sz="2800" b="1" smtClean="0"/>
              <a:t>Work for the success of both parents—watch for the well-being</a:t>
            </a:r>
            <a:endParaRPr lang="en-US" sz="2000" b="1" smtClean="0"/>
          </a:p>
          <a:p>
            <a:pPr>
              <a:buFont typeface="Arial" pitchFamily="34" charset="0"/>
              <a:buNone/>
            </a:pPr>
            <a:endParaRPr lang="en-US" sz="2400" smtClean="0"/>
          </a:p>
          <a:p>
            <a:pPr>
              <a:buFont typeface="Arial" pitchFamily="34" charset="0"/>
              <a:buNone/>
            </a:pPr>
            <a:endParaRPr lang="en-US" sz="2000" b="1" smtClean="0"/>
          </a:p>
          <a:p>
            <a:pPr>
              <a:buFont typeface="Arial" pitchFamily="34" charset="0"/>
              <a:buNone/>
            </a:pPr>
            <a:r>
              <a:rPr lang="en-US" sz="2000" b="1" smtClean="0"/>
              <a:t>-</a:t>
            </a:r>
            <a:r>
              <a:rPr lang="en-US" sz="2800" b="1" smtClean="0"/>
              <a:t> Control potentially hostile encounters—break up negative interactions.</a:t>
            </a:r>
            <a:endParaRPr lang="en-US" sz="2000" b="1" smtClean="0"/>
          </a:p>
        </p:txBody>
      </p:sp>
      <p:sp>
        <p:nvSpPr>
          <p:cNvPr id="17410" name="Slide Number Placeholder 5"/>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a:defRPr/>
            </a:pPr>
            <a:fld id="{B23AC5B9-8BC0-4A74-9D10-F92C13748B3A}" type="slidenum">
              <a:rPr lang="en-US"/>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52400" y="228600"/>
            <a:ext cx="8763000" cy="1524000"/>
          </a:xfrm>
        </p:spPr>
        <p:txBody>
          <a:bodyPr rtlCol="0">
            <a:noAutofit/>
          </a:bodyPr>
          <a:lstStyle/>
          <a:p>
            <a:pPr eaLnBrk="1" fontAlgn="auto" hangingPunct="1">
              <a:spcAft>
                <a:spcPts val="0"/>
              </a:spcAft>
              <a:defRPr/>
            </a:pPr>
            <a:r>
              <a:rPr lang="en-US" dirty="0" smtClean="0">
                <a:solidFill>
                  <a:schemeClr val="accent2"/>
                </a:solidFill>
                <a:effectLst>
                  <a:outerShdw blurRad="38100" dist="38100" dir="2700000" algn="tl">
                    <a:srgbClr val="000000"/>
                  </a:outerShdw>
                </a:effectLst>
                <a:cs typeface="B Davat" pitchFamily="2" charset="-78"/>
              </a:rPr>
              <a:t>DT:</a:t>
            </a:r>
            <a:br>
              <a:rPr lang="en-US" dirty="0" smtClean="0">
                <a:solidFill>
                  <a:schemeClr val="accent2"/>
                </a:solidFill>
                <a:effectLst>
                  <a:outerShdw blurRad="38100" dist="38100" dir="2700000" algn="tl">
                    <a:srgbClr val="000000"/>
                  </a:outerShdw>
                </a:effectLst>
                <a:cs typeface="B Davat" pitchFamily="2" charset="-78"/>
              </a:rPr>
            </a:br>
            <a:r>
              <a:rPr lang="en-US" dirty="0" smtClean="0">
                <a:solidFill>
                  <a:schemeClr val="accent2"/>
                </a:solidFill>
                <a:effectLst>
                  <a:outerShdw blurRad="38100" dist="38100" dir="2700000" algn="tl">
                    <a:srgbClr val="000000"/>
                  </a:outerShdw>
                </a:effectLst>
                <a:cs typeface="B Davat" pitchFamily="2" charset="-78"/>
              </a:rPr>
              <a:t>five areas from which divorce therapy</a:t>
            </a:r>
            <a:endParaRPr lang="en-US" sz="3600" dirty="0">
              <a:solidFill>
                <a:schemeClr val="accent2"/>
              </a:solidFill>
              <a:effectLst>
                <a:outerShdw blurRad="38100" dist="38100" dir="2700000" algn="tl">
                  <a:srgbClr val="000000"/>
                </a:outerShdw>
              </a:effectLst>
              <a:cs typeface="B Davat" pitchFamily="2" charset="-78"/>
            </a:endParaRPr>
          </a:p>
        </p:txBody>
      </p:sp>
      <p:sp>
        <p:nvSpPr>
          <p:cNvPr id="20483" name="Rectangle 3"/>
          <p:cNvSpPr>
            <a:spLocks noGrp="1" noChangeArrowheads="1"/>
          </p:cNvSpPr>
          <p:nvPr>
            <p:ph idx="1"/>
          </p:nvPr>
        </p:nvSpPr>
        <p:spPr>
          <a:xfrm>
            <a:off x="228600" y="1676400"/>
            <a:ext cx="8763000" cy="4876800"/>
          </a:xfrm>
        </p:spPr>
        <p:txBody>
          <a:bodyPr/>
          <a:lstStyle/>
          <a:p>
            <a:pPr>
              <a:buFont typeface="Arial" pitchFamily="34" charset="0"/>
              <a:buNone/>
            </a:pPr>
            <a:r>
              <a:rPr lang="en-US" sz="3600" smtClean="0"/>
              <a:t>(1) marital and family therapy,</a:t>
            </a:r>
          </a:p>
          <a:p>
            <a:pPr>
              <a:buFont typeface="Arial" pitchFamily="34" charset="0"/>
              <a:buNone/>
            </a:pPr>
            <a:r>
              <a:rPr lang="en-US" sz="3600" smtClean="0"/>
              <a:t>(2) crisis-intervention treatment; </a:t>
            </a:r>
          </a:p>
          <a:p>
            <a:pPr>
              <a:buFont typeface="Arial" pitchFamily="34" charset="0"/>
              <a:buNone/>
            </a:pPr>
            <a:r>
              <a:rPr lang="en-US" sz="3600" smtClean="0"/>
              <a:t>(3) grief and bereavement counseling;</a:t>
            </a:r>
          </a:p>
          <a:p>
            <a:pPr>
              <a:buFont typeface="Arial" pitchFamily="34" charset="0"/>
              <a:buNone/>
            </a:pPr>
            <a:r>
              <a:rPr lang="en-US" sz="3600" smtClean="0"/>
              <a:t>(4) educational-supportive counseling; and</a:t>
            </a:r>
          </a:p>
          <a:p>
            <a:pPr>
              <a:buFont typeface="Arial" pitchFamily="34" charset="0"/>
              <a:buNone/>
            </a:pPr>
            <a:r>
              <a:rPr lang="en-US" sz="3600" smtClean="0"/>
              <a:t> (5) developmental psychology</a:t>
            </a:r>
            <a:endParaRPr lang="en-US" sz="3600" b="1" smtClean="0">
              <a:cs typeface="B Karim" pitchFamily="2" charset="-78"/>
            </a:endParaRPr>
          </a:p>
        </p:txBody>
      </p:sp>
      <p:sp>
        <p:nvSpPr>
          <p:cNvPr id="19458" name="Slide Number Placeholder 5"/>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a:defRPr/>
            </a:pPr>
            <a:fld id="{9DD0C27B-3D7B-47DC-A1B3-3D7A09F08606}" type="slidenum">
              <a:rPr lang="en-US"/>
              <a:pPr>
                <a:defRPr/>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39750" y="2420938"/>
            <a:ext cx="8229600" cy="1143000"/>
          </a:xfrm>
        </p:spPr>
        <p:txBody>
          <a:bodyPr/>
          <a:lstStyle/>
          <a:p>
            <a:pPr eaLnBrk="1" hangingPunct="1">
              <a:defRPr/>
            </a:pPr>
            <a:r>
              <a:rPr lang="en-US" sz="4000" dirty="0" smtClean="0">
                <a:effectLst>
                  <a:outerShdw blurRad="38100" dist="38100" dir="2700000" algn="tl">
                    <a:srgbClr val="C0C0C0"/>
                  </a:outerShdw>
                </a:effectLst>
                <a:latin typeface="Times New Roman" pitchFamily="18" charset="0"/>
                <a:cs typeface="Times New Roman" pitchFamily="18" charset="0"/>
              </a:rPr>
              <a:t>Initial Assessment and Formulation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457200" y="928688"/>
            <a:ext cx="8229600" cy="4525962"/>
          </a:xfrm>
        </p:spPr>
        <p:txBody>
          <a:bodyPr/>
          <a:lstStyle/>
          <a:p>
            <a:pPr algn="ctr" rtl="1">
              <a:lnSpc>
                <a:spcPct val="150000"/>
              </a:lnSpc>
              <a:buFontTx/>
              <a:buNone/>
            </a:pPr>
            <a:r>
              <a:rPr lang="fa-IR" sz="4000" smtClean="0">
                <a:solidFill>
                  <a:srgbClr val="C00000"/>
                </a:solidFill>
                <a:cs typeface="B Zar" pitchFamily="2" charset="-78"/>
              </a:rPr>
              <a:t>ساختار جلسات ارزيابي</a:t>
            </a:r>
          </a:p>
          <a:p>
            <a:pPr lvl="1" algn="r" rtl="1">
              <a:lnSpc>
                <a:spcPct val="150000"/>
              </a:lnSpc>
              <a:buFont typeface="Arial" pitchFamily="34" charset="0"/>
              <a:buNone/>
            </a:pPr>
            <a:r>
              <a:rPr lang="fa-IR" smtClean="0">
                <a:cs typeface="B Zar" pitchFamily="2" charset="-78"/>
              </a:rPr>
              <a:t>- جلسات مشترک اول</a:t>
            </a:r>
          </a:p>
          <a:p>
            <a:pPr lvl="1" algn="r" rtl="1">
              <a:lnSpc>
                <a:spcPct val="150000"/>
              </a:lnSpc>
            </a:pPr>
            <a:r>
              <a:rPr lang="fa-IR" smtClean="0">
                <a:cs typeface="B Zar" pitchFamily="2" charset="-78"/>
              </a:rPr>
              <a:t>جلسات اختصاصی با هریک از همسران</a:t>
            </a:r>
          </a:p>
          <a:p>
            <a:pPr lvl="1" algn="r" rtl="1">
              <a:lnSpc>
                <a:spcPct val="150000"/>
              </a:lnSpc>
            </a:pPr>
            <a:r>
              <a:rPr lang="fa-IR" smtClean="0">
                <a:cs typeface="B Zar" pitchFamily="2" charset="-78"/>
              </a:rPr>
              <a:t>جلسات مشترک دوم</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457200" y="928688"/>
            <a:ext cx="8229600" cy="4525962"/>
          </a:xfrm>
        </p:spPr>
        <p:txBody>
          <a:bodyPr/>
          <a:lstStyle/>
          <a:p>
            <a:pPr algn="ctr" rtl="1">
              <a:lnSpc>
                <a:spcPct val="150000"/>
              </a:lnSpc>
              <a:buFontTx/>
              <a:buNone/>
            </a:pPr>
            <a:r>
              <a:rPr lang="fa-IR" sz="4000" smtClean="0">
                <a:solidFill>
                  <a:srgbClr val="C00000"/>
                </a:solidFill>
                <a:cs typeface="B Zar" pitchFamily="2" charset="-78"/>
              </a:rPr>
              <a:t>ارزيابي</a:t>
            </a:r>
          </a:p>
          <a:p>
            <a:pPr lvl="1" algn="r" rtl="1">
              <a:lnSpc>
                <a:spcPct val="150000"/>
              </a:lnSpc>
              <a:buFontTx/>
              <a:buChar char="-"/>
            </a:pPr>
            <a:r>
              <a:rPr lang="fa-IR" smtClean="0">
                <a:cs typeface="B Zar" pitchFamily="2" charset="-78"/>
              </a:rPr>
              <a:t>ملاحظات کلی</a:t>
            </a:r>
          </a:p>
          <a:p>
            <a:pPr lvl="1" algn="r" rtl="1">
              <a:lnSpc>
                <a:spcPct val="150000"/>
              </a:lnSpc>
              <a:buFontTx/>
              <a:buChar char="-"/>
            </a:pPr>
            <a:r>
              <a:rPr lang="fa-IR" smtClean="0">
                <a:cs typeface="B Zar" pitchFamily="2" charset="-78"/>
              </a:rPr>
              <a:t>بررسی تاریخچه رشدی رابطه زوجین </a:t>
            </a:r>
          </a:p>
          <a:p>
            <a:pPr lvl="1" algn="r" rtl="1">
              <a:lnSpc>
                <a:spcPct val="150000"/>
              </a:lnSpc>
              <a:buFontTx/>
              <a:buChar char="-"/>
            </a:pPr>
            <a:r>
              <a:rPr lang="fa-IR" smtClean="0">
                <a:cs typeface="B Zar" pitchFamily="2" charset="-78"/>
              </a:rPr>
              <a:t>بررسی نقاط قوت و آسیب همسران</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en-US" sz="4000" smtClean="0">
                <a:effectLst>
                  <a:outerShdw blurRad="38100" dist="38100" dir="2700000" algn="tl">
                    <a:srgbClr val="C0C0C0"/>
                  </a:outerShdw>
                </a:effectLst>
                <a:latin typeface="Times New Roman" pitchFamily="18" charset="0"/>
                <a:cs typeface="Times New Roman" pitchFamily="18" charset="0"/>
              </a:rPr>
              <a:t>Initial Considerations</a:t>
            </a:r>
          </a:p>
        </p:txBody>
      </p:sp>
      <p:sp>
        <p:nvSpPr>
          <p:cNvPr id="24579" name="Rectangle 3"/>
          <p:cNvSpPr>
            <a:spLocks noGrp="1" noChangeArrowheads="1"/>
          </p:cNvSpPr>
          <p:nvPr>
            <p:ph idx="1"/>
          </p:nvPr>
        </p:nvSpPr>
        <p:spPr>
          <a:xfrm>
            <a:off x="468313" y="1428750"/>
            <a:ext cx="8229600" cy="4797425"/>
          </a:xfrm>
        </p:spPr>
        <p:txBody>
          <a:bodyPr/>
          <a:lstStyle/>
          <a:p>
            <a:pPr marL="6350" indent="268288" algn="just" rtl="1" eaLnBrk="1" hangingPunct="1">
              <a:lnSpc>
                <a:spcPct val="120000"/>
              </a:lnSpc>
              <a:buFont typeface="Arial" pitchFamily="34" charset="0"/>
              <a:buNone/>
            </a:pPr>
            <a:r>
              <a:rPr lang="fa-IR" sz="3600" smtClean="0">
                <a:latin typeface="Times New Roman" pitchFamily="18" charset="0"/>
                <a:cs typeface="B Davat" pitchFamily="2" charset="-78"/>
              </a:rPr>
              <a:t>برقراری ارتباط درمانی مناسب</a:t>
            </a:r>
          </a:p>
          <a:p>
            <a:pPr marL="6350" indent="268288" algn="just" rtl="1" eaLnBrk="1" hangingPunct="1">
              <a:lnSpc>
                <a:spcPct val="120000"/>
              </a:lnSpc>
            </a:pPr>
            <a:r>
              <a:rPr lang="fa-IR" sz="3600" smtClean="0">
                <a:latin typeface="Times New Roman" pitchFamily="18" charset="0"/>
                <a:cs typeface="B Davat" pitchFamily="2" charset="-78"/>
              </a:rPr>
              <a:t>تشخیص بحران و اقدام مناسب </a:t>
            </a:r>
          </a:p>
          <a:p>
            <a:pPr marL="6350" indent="268288" algn="just" rtl="1" eaLnBrk="1" hangingPunct="1">
              <a:lnSpc>
                <a:spcPct val="120000"/>
              </a:lnSpc>
            </a:pPr>
            <a:r>
              <a:rPr lang="fa-IR" sz="3600" smtClean="0">
                <a:cs typeface="B Lotus" pitchFamily="2" charset="-78"/>
              </a:rPr>
              <a:t>علت مراجعه برای درمان از دید هریک از همسران (هدف درمان از دید هر یک)</a:t>
            </a:r>
          </a:p>
          <a:p>
            <a:pPr marL="6350" indent="268288" algn="just" rtl="1" eaLnBrk="1" hangingPunct="1">
              <a:lnSpc>
                <a:spcPct val="120000"/>
              </a:lnSpc>
            </a:pPr>
            <a:r>
              <a:rPr lang="fa-IR" sz="3600" smtClean="0">
                <a:latin typeface="Times New Roman" pitchFamily="18" charset="0"/>
                <a:cs typeface="B Davat" pitchFamily="2" charset="-78"/>
              </a:rPr>
              <a:t>دستیابی به اطلاعات کافی در مورد علل طلاق از نظر شرایط روانی، اجتماعی، وضعیت شغلی </a:t>
            </a:r>
            <a:endParaRPr lang="fa-IR" sz="3600" smtClean="0">
              <a:cs typeface="B Lotus" pitchFamily="2" charset="-78"/>
            </a:endParaRPr>
          </a:p>
          <a:p>
            <a:pPr marL="6350" indent="268288" algn="just" rtl="1" eaLnBrk="1" hangingPunct="1">
              <a:lnSpc>
                <a:spcPct val="120000"/>
              </a:lnSpc>
            </a:pPr>
            <a:endParaRPr lang="en-US" sz="3600" smtClean="0">
              <a:latin typeface="Times New Roman" pitchFamily="18" charset="0"/>
              <a:cs typeface="B Davat"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eaLnBrk="1" fontAlgn="auto" hangingPunct="1">
              <a:spcAft>
                <a:spcPts val="0"/>
              </a:spcAft>
              <a:defRPr/>
            </a:pPr>
            <a:r>
              <a:rPr lang="fa-IR" dirty="0" smtClean="0">
                <a:effectLst>
                  <a:outerShdw blurRad="38100" dist="38100" dir="2700000" algn="tl">
                    <a:srgbClr val="000000">
                      <a:alpha val="43137"/>
                    </a:srgbClr>
                  </a:outerShdw>
                </a:effectLst>
                <a:cs typeface="B Lotus" pitchFamily="2" charset="-78"/>
              </a:rPr>
              <a:t>     برنامه کارگاه</a:t>
            </a:r>
            <a:r>
              <a:rPr lang="en-CA" dirty="0" smtClean="0">
                <a:effectLst>
                  <a:outerShdw blurRad="38100" dist="38100" dir="2700000" algn="tl">
                    <a:srgbClr val="000000">
                      <a:alpha val="43137"/>
                    </a:srgbClr>
                  </a:outerShdw>
                </a:effectLst>
                <a:cs typeface="B Lotus" pitchFamily="2" charset="-78"/>
              </a:rPr>
              <a:t> </a:t>
            </a:r>
            <a:endParaRPr lang="en-US" dirty="0">
              <a:effectLst>
                <a:outerShdw blurRad="38100" dist="38100" dir="2700000" algn="tl">
                  <a:srgbClr val="000000">
                    <a:alpha val="43137"/>
                  </a:srgbClr>
                </a:outerShdw>
              </a:effectLst>
              <a:cs typeface="B Lotus" pitchFamily="2" charset="-78"/>
            </a:endParaRPr>
          </a:p>
        </p:txBody>
      </p:sp>
      <p:sp>
        <p:nvSpPr>
          <p:cNvPr id="3" name="Content Placeholder 2"/>
          <p:cNvSpPr>
            <a:spLocks noGrp="1"/>
          </p:cNvSpPr>
          <p:nvPr>
            <p:ph idx="1"/>
          </p:nvPr>
        </p:nvSpPr>
        <p:spPr>
          <a:xfrm>
            <a:off x="468313" y="1557338"/>
            <a:ext cx="7199312" cy="4967287"/>
          </a:xfrm>
        </p:spPr>
        <p:txBody>
          <a:bodyPr rtlCol="0">
            <a:normAutofit lnSpcReduction="10000"/>
          </a:bodyPr>
          <a:lstStyle/>
          <a:p>
            <a:pPr algn="r" rtl="1" eaLnBrk="1" fontAlgn="auto" hangingPunct="1">
              <a:spcAft>
                <a:spcPts val="0"/>
              </a:spcAft>
              <a:defRPr/>
            </a:pPr>
            <a:r>
              <a:rPr lang="fa-IR" sz="3600" dirty="0" smtClean="0">
                <a:cs typeface="B Lotus" pitchFamily="2" charset="-78"/>
              </a:rPr>
              <a:t>توصیف طلاق و علل و پیامدهای آن </a:t>
            </a:r>
          </a:p>
          <a:p>
            <a:pPr algn="r" rtl="1" eaLnBrk="1" fontAlgn="auto" hangingPunct="1">
              <a:spcAft>
                <a:spcPts val="0"/>
              </a:spcAft>
              <a:defRPr/>
            </a:pPr>
            <a:r>
              <a:rPr lang="fa-IR" sz="3600" dirty="0" smtClean="0">
                <a:cs typeface="B Lotus" pitchFamily="2" charset="-78"/>
              </a:rPr>
              <a:t>مراحل طلاق</a:t>
            </a:r>
          </a:p>
          <a:p>
            <a:pPr algn="r" rtl="1" eaLnBrk="1" fontAlgn="auto" hangingPunct="1">
              <a:spcAft>
                <a:spcPts val="0"/>
              </a:spcAft>
              <a:defRPr/>
            </a:pPr>
            <a:r>
              <a:rPr lang="fa-IR" sz="3600" dirty="0" smtClean="0">
                <a:cs typeface="B Lotus" pitchFamily="2" charset="-78"/>
              </a:rPr>
              <a:t>شرایط زوجهای متقاضی طلاق</a:t>
            </a:r>
          </a:p>
          <a:p>
            <a:pPr algn="r" rtl="1" eaLnBrk="1" fontAlgn="auto" hangingPunct="1">
              <a:spcAft>
                <a:spcPts val="0"/>
              </a:spcAft>
              <a:defRPr/>
            </a:pPr>
            <a:r>
              <a:rPr lang="fa-IR" sz="3600" dirty="0" smtClean="0">
                <a:cs typeface="B Lotus" pitchFamily="2" charset="-78"/>
              </a:rPr>
              <a:t>بحران</a:t>
            </a:r>
          </a:p>
          <a:p>
            <a:pPr algn="r" rtl="1" eaLnBrk="1" fontAlgn="auto" hangingPunct="1">
              <a:spcAft>
                <a:spcPts val="0"/>
              </a:spcAft>
              <a:defRPr/>
            </a:pPr>
            <a:r>
              <a:rPr lang="fa-IR" sz="3600" dirty="0" smtClean="0">
                <a:cs typeface="B Lotus" pitchFamily="2" charset="-78"/>
              </a:rPr>
              <a:t>برقراری ارتباط درمانی</a:t>
            </a:r>
          </a:p>
          <a:p>
            <a:pPr algn="r" rtl="1" eaLnBrk="1" fontAlgn="auto" hangingPunct="1">
              <a:spcAft>
                <a:spcPts val="0"/>
              </a:spcAft>
              <a:defRPr/>
            </a:pPr>
            <a:r>
              <a:rPr lang="fa-IR" sz="3600" dirty="0" smtClean="0">
                <a:cs typeface="B Lotus" pitchFamily="2" charset="-78"/>
              </a:rPr>
              <a:t>مصاحبه انگیزشی</a:t>
            </a:r>
          </a:p>
          <a:p>
            <a:pPr algn="r" rtl="1" eaLnBrk="1" fontAlgn="auto" hangingPunct="1">
              <a:spcAft>
                <a:spcPts val="0"/>
              </a:spcAft>
              <a:defRPr/>
            </a:pPr>
            <a:r>
              <a:rPr lang="fa-IR" sz="3600" dirty="0" smtClean="0">
                <a:cs typeface="B Lotus" pitchFamily="2" charset="-78"/>
              </a:rPr>
              <a:t>ارزیابی</a:t>
            </a:r>
          </a:p>
          <a:p>
            <a:pPr algn="r" rtl="1" eaLnBrk="1" fontAlgn="auto" hangingPunct="1">
              <a:spcAft>
                <a:spcPts val="0"/>
              </a:spcAft>
              <a:defRPr/>
            </a:pPr>
            <a:r>
              <a:rPr lang="fa-IR" sz="3600" dirty="0" smtClean="0">
                <a:cs typeface="B Lotus" pitchFamily="2" charset="-78"/>
              </a:rPr>
              <a:t>درمان</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755650" y="1371600"/>
            <a:ext cx="7543800" cy="3581400"/>
          </a:xfrm>
        </p:spPr>
        <p:txBody>
          <a:bodyPr/>
          <a:lstStyle/>
          <a:p>
            <a:pPr rtl="1" eaLnBrk="1" hangingPunct="1"/>
            <a:r>
              <a:rPr lang="fa-IR" sz="4000" b="1" smtClean="0">
                <a:solidFill>
                  <a:srgbClr val="FF0000"/>
                </a:solidFill>
                <a:cs typeface="B Lotus" pitchFamily="2" charset="-78"/>
              </a:rPr>
              <a:t/>
            </a:r>
            <a:br>
              <a:rPr lang="fa-IR" sz="4000" b="1" smtClean="0">
                <a:solidFill>
                  <a:srgbClr val="FF0000"/>
                </a:solidFill>
                <a:cs typeface="B Lotus" pitchFamily="2" charset="-78"/>
              </a:rPr>
            </a:br>
            <a:r>
              <a:rPr lang="fa-IR" sz="4000" b="1" smtClean="0">
                <a:solidFill>
                  <a:srgbClr val="FF0000"/>
                </a:solidFill>
                <a:cs typeface="B Lotus" pitchFamily="2" charset="-78"/>
              </a:rPr>
              <a:t>برقراری ارتباط درمانی</a:t>
            </a:r>
            <a:br>
              <a:rPr lang="fa-IR" sz="4000" b="1" smtClean="0">
                <a:solidFill>
                  <a:srgbClr val="FF0000"/>
                </a:solidFill>
                <a:cs typeface="B Lotus" pitchFamily="2" charset="-78"/>
              </a:rPr>
            </a:br>
            <a:r>
              <a:rPr lang="fa-IR" sz="4000" smtClean="0">
                <a:cs typeface="B Lotus" pitchFamily="2" charset="-78"/>
              </a:rPr>
              <a:t/>
            </a:r>
            <a:br>
              <a:rPr lang="fa-IR" sz="4000" smtClean="0">
                <a:cs typeface="B Lotus" pitchFamily="2" charset="-78"/>
              </a:rPr>
            </a:br>
            <a:r>
              <a:rPr lang="fa-IR" sz="4000" smtClean="0">
                <a:cs typeface="B Lotus" pitchFamily="2" charset="-78"/>
              </a:rPr>
              <a:t>هر مداخله ای برای این زوجها مستلزم برقراری ارتباط درمانی مناسب است.</a:t>
            </a:r>
            <a:endParaRPr lang="en-US" sz="4000" smtClean="0">
              <a:cs typeface="B Lotus" pitchFamily="2"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476375" y="304800"/>
            <a:ext cx="5915025" cy="1143000"/>
          </a:xfrm>
        </p:spPr>
        <p:txBody>
          <a:bodyPr/>
          <a:lstStyle/>
          <a:p>
            <a:pPr eaLnBrk="1" fontAlgn="auto" hangingPunct="1">
              <a:spcAft>
                <a:spcPts val="0"/>
              </a:spcAft>
              <a:defRPr/>
            </a:pPr>
            <a:r>
              <a:rPr lang="fa-IR" sz="4000" dirty="0" smtClean="0">
                <a:solidFill>
                  <a:srgbClr val="FF0000"/>
                </a:solidFill>
                <a:effectLst>
                  <a:outerShdw blurRad="38100" dist="38100" dir="2700000" algn="tl">
                    <a:srgbClr val="000000">
                      <a:alpha val="43137"/>
                    </a:srgbClr>
                  </a:outerShdw>
                </a:effectLst>
                <a:cs typeface="B Lotus" pitchFamily="2" charset="-78"/>
              </a:rPr>
              <a:t/>
            </a:r>
            <a:br>
              <a:rPr lang="fa-IR" sz="4000" dirty="0" smtClean="0">
                <a:solidFill>
                  <a:srgbClr val="FF0000"/>
                </a:solidFill>
                <a:effectLst>
                  <a:outerShdw blurRad="38100" dist="38100" dir="2700000" algn="tl">
                    <a:srgbClr val="000000">
                      <a:alpha val="43137"/>
                    </a:srgbClr>
                  </a:outerShdw>
                </a:effectLst>
                <a:cs typeface="B Lotus" pitchFamily="2" charset="-78"/>
              </a:rPr>
            </a:br>
            <a:r>
              <a:rPr lang="fa-IR" sz="4000" dirty="0" smtClean="0">
                <a:solidFill>
                  <a:srgbClr val="FF0000"/>
                </a:solidFill>
                <a:effectLst>
                  <a:outerShdw blurRad="38100" dist="38100" dir="2700000" algn="tl">
                    <a:srgbClr val="000000">
                      <a:alpha val="43137"/>
                    </a:srgbClr>
                  </a:outerShdw>
                </a:effectLst>
                <a:cs typeface="B Lotus" pitchFamily="2" charset="-78"/>
              </a:rPr>
              <a:t>ارتباط درمانی چیست؟</a:t>
            </a:r>
            <a:endParaRPr lang="en-US" sz="4000" dirty="0" smtClean="0">
              <a:solidFill>
                <a:srgbClr val="FF0000"/>
              </a:solidFill>
              <a:effectLst>
                <a:outerShdw blurRad="38100" dist="38100" dir="2700000" algn="tl">
                  <a:srgbClr val="000000">
                    <a:alpha val="43137"/>
                  </a:srgbClr>
                </a:outerShdw>
              </a:effectLst>
              <a:cs typeface="B Lotus" pitchFamily="2" charset="-78"/>
            </a:endParaRPr>
          </a:p>
        </p:txBody>
      </p:sp>
      <p:sp>
        <p:nvSpPr>
          <p:cNvPr id="26627" name="Rectangle 3"/>
          <p:cNvSpPr>
            <a:spLocks noGrp="1" noChangeArrowheads="1"/>
          </p:cNvSpPr>
          <p:nvPr>
            <p:ph idx="1"/>
          </p:nvPr>
        </p:nvSpPr>
        <p:spPr/>
        <p:txBody>
          <a:bodyPr/>
          <a:lstStyle/>
          <a:p>
            <a:pPr marL="114300" indent="0" algn="just" rtl="1" eaLnBrk="1" hangingPunct="1">
              <a:lnSpc>
                <a:spcPct val="150000"/>
              </a:lnSpc>
              <a:buFont typeface="Arial" pitchFamily="34" charset="0"/>
              <a:buNone/>
            </a:pPr>
            <a:r>
              <a:rPr lang="fa-IR" smtClean="0">
                <a:cs typeface="B Lotus" pitchFamily="2" charset="-78"/>
              </a:rPr>
              <a:t>منظور از ارتباط در مصاحبه بالینی، فرایندی است که از ابتدای جلسه شروع شده و تا انتها ادامه دارد و عموماً باعث ایجاد احساس راحتی در مراجعین و به دنبال آن بیان اطلاعات به شیوه کاملتر توسط آنها می شود.</a:t>
            </a:r>
          </a:p>
          <a:p>
            <a:pPr marL="114300" indent="0" algn="ctr" rtl="1" eaLnBrk="1" hangingPunct="1">
              <a:lnSpc>
                <a:spcPct val="150000"/>
              </a:lnSpc>
              <a:buFont typeface="Arial" pitchFamily="34" charset="0"/>
              <a:buNone/>
            </a:pPr>
            <a:endParaRPr lang="en-US" smtClean="0">
              <a:cs typeface="B Lotus" pitchFamily="2" charset="-78"/>
            </a:endParaRPr>
          </a:p>
        </p:txBody>
      </p:sp>
    </p:spTree>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idx="1"/>
          </p:nvPr>
        </p:nvSpPr>
        <p:spPr>
          <a:xfrm>
            <a:off x="457200" y="1676400"/>
            <a:ext cx="8240713" cy="5029200"/>
          </a:xfrm>
        </p:spPr>
        <p:txBody>
          <a:bodyPr/>
          <a:lstStyle/>
          <a:p>
            <a:pPr algn="ctr" rtl="1">
              <a:buFont typeface="Arial" pitchFamily="34" charset="0"/>
              <a:buNone/>
              <a:defRPr/>
            </a:pPr>
            <a:endParaRPr lang="fa-IR" sz="3600" b="1" dirty="0" smtClean="0">
              <a:cs typeface="B Davat" pitchFamily="2" charset="-78"/>
            </a:endParaRPr>
          </a:p>
          <a:p>
            <a:pPr algn="ctr" rtl="1">
              <a:buFont typeface="Arial" pitchFamily="34" charset="0"/>
              <a:buNone/>
              <a:defRPr/>
            </a:pPr>
            <a:endParaRPr lang="fa-IR" sz="3600" b="1" dirty="0" smtClean="0">
              <a:cs typeface="B Davat" pitchFamily="2" charset="-78"/>
            </a:endParaRPr>
          </a:p>
          <a:p>
            <a:pPr algn="ctr" rtl="1">
              <a:buFont typeface="Arial" pitchFamily="34" charset="0"/>
              <a:buNone/>
              <a:defRPr/>
            </a:pPr>
            <a:r>
              <a:rPr lang="fa-IR" sz="3600" b="1" dirty="0" smtClean="0">
                <a:effectLst>
                  <a:outerShdw blurRad="38100" dist="38100" dir="2700000" algn="tl">
                    <a:srgbClr val="000000">
                      <a:alpha val="43137"/>
                    </a:srgbClr>
                  </a:outerShdw>
                </a:effectLst>
                <a:cs typeface="B Lotus" pitchFamily="2" charset="-78"/>
              </a:rPr>
              <a:t>زوجهای متقاضی طلاق در چه شرایطی قرار دارند؟</a:t>
            </a:r>
            <a:endParaRPr lang="en-US" sz="3600" b="1" dirty="0" smtClean="0">
              <a:cs typeface="B Davat" pitchFamily="2" charset="-78"/>
            </a:endParaRPr>
          </a:p>
        </p:txBody>
      </p:sp>
      <p:sp>
        <p:nvSpPr>
          <p:cNvPr id="17410" name="Slide Number Placeholder 5"/>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a:defRPr/>
            </a:pPr>
            <a:fld id="{87E6FFD6-FD09-499B-B477-1554FCE98B7A}" type="slidenum">
              <a:rPr lang="en-US"/>
              <a:pPr>
                <a:defRPr/>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r" rtl="1" eaLnBrk="1" fontAlgn="auto" hangingPunct="1">
              <a:spcAft>
                <a:spcPts val="0"/>
              </a:spcAft>
              <a:defRPr/>
            </a:pPr>
            <a:r>
              <a:rPr lang="fa-IR" sz="4000" dirty="0" smtClean="0">
                <a:solidFill>
                  <a:schemeClr val="tx1">
                    <a:lumMod val="75000"/>
                    <a:lumOff val="25000"/>
                  </a:schemeClr>
                </a:solidFill>
                <a:cs typeface="B Titr" panose="00000700000000000000" pitchFamily="2" charset="-78"/>
              </a:rPr>
              <a:t>بحران</a:t>
            </a:r>
            <a:endParaRPr lang="en-US" sz="4000" dirty="0" smtClean="0">
              <a:solidFill>
                <a:schemeClr val="tx1">
                  <a:lumMod val="75000"/>
                  <a:lumOff val="25000"/>
                </a:schemeClr>
              </a:solidFill>
              <a:cs typeface="B Titr" panose="00000700000000000000" pitchFamily="2" charset="-78"/>
            </a:endParaRPr>
          </a:p>
        </p:txBody>
      </p:sp>
      <p:sp>
        <p:nvSpPr>
          <p:cNvPr id="28675" name="Rectangle 3"/>
          <p:cNvSpPr>
            <a:spLocks noGrp="1" noChangeArrowheads="1"/>
          </p:cNvSpPr>
          <p:nvPr>
            <p:ph idx="1"/>
          </p:nvPr>
        </p:nvSpPr>
        <p:spPr/>
        <p:txBody>
          <a:bodyPr/>
          <a:lstStyle/>
          <a:p>
            <a:pPr algn="just" rtl="1" eaLnBrk="1" hangingPunct="1">
              <a:lnSpc>
                <a:spcPct val="150000"/>
              </a:lnSpc>
              <a:buFontTx/>
              <a:buNone/>
            </a:pPr>
            <a:r>
              <a:rPr lang="fa-IR" b="1" smtClean="0">
                <a:cs typeface="B Kamran" pitchFamily="2" charset="-78"/>
              </a:rPr>
              <a:t>بحران،</a:t>
            </a:r>
            <a:r>
              <a:rPr lang="en-US" b="1" smtClean="0">
                <a:cs typeface="B Kamran" pitchFamily="2" charset="-78"/>
              </a:rPr>
              <a:t> </a:t>
            </a:r>
            <a:r>
              <a:rPr lang="fa-IR" b="1" smtClean="0">
                <a:cs typeface="B Kamran" pitchFamily="2" charset="-78"/>
              </a:rPr>
              <a:t>وضعیت آشفته و درهم ریخته ای است که درآن مراجعان در هدفهای مهم زندگی خود با ناکامی مواجه میشوند یا در چرخه زندگی یا روشهای تطبیق با عامل استرس زا دچار گسیختگی عمیقی می گردند</a:t>
            </a:r>
            <a:endParaRPr lang="en-US" b="1" smtClean="0">
              <a:cs typeface="B Kamran" pitchFamily="2" charset="-7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325" y="0"/>
            <a:ext cx="7543800" cy="1450975"/>
          </a:xfrm>
        </p:spPr>
        <p:txBody>
          <a:bodyPr/>
          <a:lstStyle/>
          <a:p>
            <a:pPr algn="r" eaLnBrk="1" fontAlgn="auto" hangingPunct="1">
              <a:spcAft>
                <a:spcPts val="0"/>
              </a:spcAft>
              <a:defRPr/>
            </a:pPr>
            <a:r>
              <a:rPr lang="fa-IR" sz="4000" dirty="0" smtClean="0">
                <a:solidFill>
                  <a:schemeClr val="tx1">
                    <a:lumMod val="75000"/>
                    <a:lumOff val="25000"/>
                  </a:schemeClr>
                </a:solidFill>
                <a:cs typeface="B Titr" panose="00000700000000000000" pitchFamily="2" charset="-78"/>
              </a:rPr>
              <a:t>ویژگی های بحران</a:t>
            </a:r>
            <a:endParaRPr lang="en-US" sz="4000" dirty="0">
              <a:solidFill>
                <a:schemeClr val="tx1">
                  <a:lumMod val="75000"/>
                  <a:lumOff val="25000"/>
                </a:schemeClr>
              </a:solidFill>
              <a:cs typeface="B Titr" panose="00000700000000000000" pitchFamily="2" charset="-78"/>
            </a:endParaRPr>
          </a:p>
        </p:txBody>
      </p:sp>
      <p:sp>
        <p:nvSpPr>
          <p:cNvPr id="29699" name="Content Placeholder 2"/>
          <p:cNvSpPr>
            <a:spLocks noGrp="1"/>
          </p:cNvSpPr>
          <p:nvPr>
            <p:ph idx="1"/>
          </p:nvPr>
        </p:nvSpPr>
        <p:spPr/>
        <p:txBody>
          <a:bodyPr/>
          <a:lstStyle/>
          <a:p>
            <a:pPr algn="r" rtl="1" eaLnBrk="1" hangingPunct="1"/>
            <a:r>
              <a:rPr lang="fa-IR" sz="2800" b="1" smtClean="0">
                <a:cs typeface="B Nazanin" pitchFamily="2" charset="-78"/>
              </a:rPr>
              <a:t>1-موقتی</a:t>
            </a:r>
          </a:p>
          <a:p>
            <a:pPr algn="r" rtl="1" eaLnBrk="1" hangingPunct="1"/>
            <a:r>
              <a:rPr lang="fa-IR" sz="2800" b="1" smtClean="0">
                <a:cs typeface="B Nazanin" pitchFamily="2" charset="-78"/>
              </a:rPr>
              <a:t>2-به درماندگی و اختلال در کارکرد منجر میشوند</a:t>
            </a:r>
          </a:p>
          <a:p>
            <a:pPr algn="r" rtl="1" eaLnBrk="1" hangingPunct="1"/>
            <a:r>
              <a:rPr lang="fa-IR" sz="2800" b="1" smtClean="0">
                <a:cs typeface="B Nazanin" pitchFamily="2" charset="-78"/>
              </a:rPr>
              <a:t>3-موجب از دست رفتن توانایی تطبیق می شوند</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990600" y="7938"/>
            <a:ext cx="7543800" cy="1450975"/>
          </a:xfrm>
        </p:spPr>
        <p:txBody>
          <a:bodyPr/>
          <a:lstStyle/>
          <a:p>
            <a:pPr algn="r" rtl="1" eaLnBrk="1" fontAlgn="auto" hangingPunct="1">
              <a:spcAft>
                <a:spcPts val="0"/>
              </a:spcAft>
              <a:defRPr/>
            </a:pPr>
            <a:r>
              <a:rPr lang="fa-IR" sz="3200" dirty="0" smtClean="0">
                <a:solidFill>
                  <a:schemeClr val="tx1">
                    <a:lumMod val="75000"/>
                    <a:lumOff val="25000"/>
                  </a:schemeClr>
                </a:solidFill>
                <a:cs typeface="B Titr" panose="00000700000000000000" pitchFamily="2" charset="-78"/>
              </a:rPr>
              <a:t>مراحل برخورد با مراجع</a:t>
            </a:r>
            <a:endParaRPr lang="en-US" sz="3200" dirty="0" smtClean="0">
              <a:solidFill>
                <a:schemeClr val="tx1">
                  <a:lumMod val="75000"/>
                  <a:lumOff val="25000"/>
                </a:schemeClr>
              </a:solidFill>
              <a:cs typeface="B Titr" panose="00000700000000000000" pitchFamily="2" charset="-78"/>
            </a:endParaRPr>
          </a:p>
        </p:txBody>
      </p:sp>
      <p:sp>
        <p:nvSpPr>
          <p:cNvPr id="30723" name="Rectangle 3"/>
          <p:cNvSpPr>
            <a:spLocks noGrp="1" noChangeArrowheads="1"/>
          </p:cNvSpPr>
          <p:nvPr>
            <p:ph idx="1"/>
          </p:nvPr>
        </p:nvSpPr>
        <p:spPr/>
        <p:txBody>
          <a:bodyPr/>
          <a:lstStyle/>
          <a:p>
            <a:pPr algn="just" rtl="1" eaLnBrk="1" hangingPunct="1">
              <a:buFont typeface="Arial" pitchFamily="34" charset="0"/>
              <a:buNone/>
            </a:pPr>
            <a:r>
              <a:rPr lang="fa-IR" sz="2400" smtClean="0">
                <a:cs typeface="B Nazanin" pitchFamily="2" charset="-78"/>
              </a:rPr>
              <a:t>- برقرار كردن ارتباط درمانی و فهم سريع زاويه نگرش مراجع</a:t>
            </a:r>
          </a:p>
          <a:p>
            <a:pPr algn="just" rtl="1" eaLnBrk="1" hangingPunct="1">
              <a:buFont typeface="Arial" pitchFamily="34" charset="0"/>
              <a:buNone/>
            </a:pPr>
            <a:endParaRPr lang="fa-IR" sz="2400" smtClean="0">
              <a:cs typeface="B Nazanin" pitchFamily="2" charset="-78"/>
            </a:endParaRPr>
          </a:p>
          <a:p>
            <a:pPr algn="just" rtl="1" eaLnBrk="1" hangingPunct="1">
              <a:buFont typeface="Arial" pitchFamily="34" charset="0"/>
              <a:buNone/>
            </a:pPr>
            <a:r>
              <a:rPr lang="fa-IR" sz="2400" smtClean="0">
                <a:cs typeface="B Nazanin" pitchFamily="2" charset="-78"/>
              </a:rPr>
              <a:t>-تهيه شرح حال </a:t>
            </a:r>
          </a:p>
          <a:p>
            <a:pPr algn="just" rtl="1" eaLnBrk="1" hangingPunct="1">
              <a:buFont typeface="Arial" pitchFamily="34" charset="0"/>
              <a:buNone/>
            </a:pPr>
            <a:endParaRPr lang="fa-IR" sz="2400" smtClean="0">
              <a:cs typeface="B Nazanin" pitchFamily="2" charset="-78"/>
            </a:endParaRPr>
          </a:p>
          <a:p>
            <a:pPr algn="just" rtl="1" eaLnBrk="1" hangingPunct="1">
              <a:buFont typeface="Arial" pitchFamily="34" charset="0"/>
              <a:buNone/>
            </a:pPr>
            <a:r>
              <a:rPr lang="fa-IR" sz="2400" smtClean="0">
                <a:cs typeface="B Nazanin" pitchFamily="2" charset="-78"/>
              </a:rPr>
              <a:t>-تهيه فرمول بندي در مورد مراجع و در باره معني حادثه استرس زا براي وي.</a:t>
            </a:r>
          </a:p>
          <a:p>
            <a:pPr algn="just" rtl="1" eaLnBrk="1" hangingPunct="1">
              <a:buFont typeface="Arial" pitchFamily="34" charset="0"/>
              <a:buNone/>
            </a:pPr>
            <a:endParaRPr lang="fa-IR" sz="2400" smtClean="0">
              <a:cs typeface="B Nazanin" pitchFamily="2" charset="-78"/>
            </a:endParaRPr>
          </a:p>
          <a:p>
            <a:pPr algn="just" rtl="1" eaLnBrk="1" hangingPunct="1">
              <a:buFont typeface="Arial" pitchFamily="34" charset="0"/>
              <a:buNone/>
            </a:pPr>
            <a:endParaRPr lang="fa-IR" sz="2400" smtClean="0">
              <a:cs typeface="B Nazanin" pitchFamily="2" charset="-78"/>
            </a:endParaRPr>
          </a:p>
          <a:p>
            <a:pPr algn="just" rtl="1" eaLnBrk="1" hangingPunct="1">
              <a:buFont typeface="Arial" pitchFamily="34" charset="0"/>
              <a:buNone/>
            </a:pPr>
            <a:r>
              <a:rPr lang="fa-IR" sz="2400" smtClean="0">
                <a:cs typeface="B Nazanin" pitchFamily="2" charset="-78"/>
              </a:rPr>
              <a:t>-مذاكره فعال با مراجع در موردمشكل و راه حل هاي آن </a:t>
            </a:r>
            <a:endParaRPr lang="en-US" sz="2400" smtClean="0">
              <a:cs typeface="B Nazanin" pitchFamily="2" charset="-78"/>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fa-IR" sz="3200" b="1" dirty="0" smtClean="0">
                <a:effectLst>
                  <a:outerShdw blurRad="38100" dist="38100" dir="2700000" algn="tl">
                    <a:srgbClr val="000000">
                      <a:alpha val="43137"/>
                    </a:srgbClr>
                  </a:outerShdw>
                </a:effectLst>
                <a:cs typeface="B Lotus" pitchFamily="2" charset="-78"/>
              </a:rPr>
              <a:t>اهداف</a:t>
            </a:r>
            <a:r>
              <a:rPr lang="fa-IR" sz="3200" b="1" dirty="0">
                <a:effectLst>
                  <a:outerShdw blurRad="38100" dist="38100" dir="2700000" algn="tl">
                    <a:srgbClr val="000000">
                      <a:alpha val="43137"/>
                    </a:srgbClr>
                  </a:outerShdw>
                </a:effectLst>
                <a:cs typeface="B Lotus" pitchFamily="2" charset="-78"/>
              </a:rPr>
              <a:t> </a:t>
            </a:r>
            <a:r>
              <a:rPr lang="fa-IR" sz="3200" b="1" dirty="0" smtClean="0">
                <a:effectLst>
                  <a:outerShdw blurRad="38100" dist="38100" dir="2700000" algn="tl">
                    <a:srgbClr val="000000">
                      <a:alpha val="43137"/>
                    </a:srgbClr>
                  </a:outerShdw>
                </a:effectLst>
                <a:cs typeface="B Lotus" pitchFamily="2" charset="-78"/>
              </a:rPr>
              <a:t>برقراری ارتباط در مشاوره با زوجین متقاضی طلاق</a:t>
            </a:r>
            <a:endParaRPr lang="en-US" sz="3200" b="1" dirty="0">
              <a:effectLst>
                <a:outerShdw blurRad="38100" dist="38100" dir="2700000" algn="tl">
                  <a:srgbClr val="000000">
                    <a:alpha val="43137"/>
                  </a:srgbClr>
                </a:outerShdw>
              </a:effectLst>
              <a:cs typeface="B Lotus" pitchFamily="2" charset="-78"/>
            </a:endParaRPr>
          </a:p>
        </p:txBody>
      </p:sp>
      <p:sp>
        <p:nvSpPr>
          <p:cNvPr id="31747" name="Content Placeholder 2"/>
          <p:cNvSpPr>
            <a:spLocks noGrp="1"/>
          </p:cNvSpPr>
          <p:nvPr>
            <p:ph idx="1"/>
          </p:nvPr>
        </p:nvSpPr>
        <p:spPr>
          <a:xfrm>
            <a:off x="457200" y="1916113"/>
            <a:ext cx="8229600" cy="4210050"/>
          </a:xfrm>
        </p:spPr>
        <p:txBody>
          <a:bodyPr/>
          <a:lstStyle/>
          <a:p>
            <a:pPr algn="r" rtl="1" eaLnBrk="1" hangingPunct="1"/>
            <a:r>
              <a:rPr lang="fa-IR" sz="2800" smtClean="0">
                <a:cs typeface="B Lotus" pitchFamily="2" charset="-78"/>
              </a:rPr>
              <a:t>اعتبار بخشی به درمانگر</a:t>
            </a:r>
          </a:p>
          <a:p>
            <a:pPr algn="r" rtl="1" eaLnBrk="1" hangingPunct="1"/>
            <a:r>
              <a:rPr lang="fa-IR" sz="2800" smtClean="0">
                <a:cs typeface="B Lotus" pitchFamily="2" charset="-78"/>
              </a:rPr>
              <a:t>ایجاد یک جو امن </a:t>
            </a:r>
          </a:p>
          <a:p>
            <a:pPr algn="r" rtl="1" eaLnBrk="1" hangingPunct="1"/>
            <a:r>
              <a:rPr lang="fa-IR" sz="2800" smtClean="0">
                <a:cs typeface="B Lotus" pitchFamily="2" charset="-78"/>
              </a:rPr>
              <a:t>ایجاد رابطه همکارانه با زوج</a:t>
            </a:r>
          </a:p>
          <a:p>
            <a:pPr algn="r" rtl="1" eaLnBrk="1" hangingPunct="1"/>
            <a:r>
              <a:rPr lang="fa-IR" sz="2800" smtClean="0">
                <a:cs typeface="B Lotus" pitchFamily="2" charset="-78"/>
              </a:rPr>
              <a:t>ارزیابی و کسب اطلاعات</a:t>
            </a:r>
          </a:p>
          <a:p>
            <a:pPr algn="r" rtl="1" eaLnBrk="1" hangingPunct="1"/>
            <a:r>
              <a:rPr lang="fa-IR" sz="3600" smtClean="0">
                <a:cs typeface="B Lotus" pitchFamily="2" charset="-78"/>
              </a:rPr>
              <a:t>درک درست درمانگر از مسائل مراجعین </a:t>
            </a:r>
            <a:endParaRPr lang="fa-IR" sz="2800" smtClean="0">
              <a:cs typeface="B Lotus" pitchFamily="2" charset="-78"/>
            </a:endParaRPr>
          </a:p>
          <a:p>
            <a:pPr algn="r" rtl="1" eaLnBrk="1" hangingPunct="1"/>
            <a:r>
              <a:rPr lang="fa-IR" sz="2800" smtClean="0">
                <a:cs typeface="B Lotus" pitchFamily="2" charset="-78"/>
              </a:rPr>
              <a:t>ایجاد امید</a:t>
            </a:r>
          </a:p>
          <a:p>
            <a:pPr algn="r" rtl="1" eaLnBrk="1" hangingPunct="1"/>
            <a:r>
              <a:rPr lang="fa-IR" sz="2800" smtClean="0">
                <a:cs typeface="B Lotus" pitchFamily="2" charset="-78"/>
              </a:rPr>
              <a:t>ایجاد انگیزه برای تغییر</a:t>
            </a:r>
            <a:endParaRPr lang="fa-IR" sz="4000" smtClean="0">
              <a:cs typeface="B Lotus" pitchFamily="2" charset="-78"/>
            </a:endParaRPr>
          </a:p>
          <a:p>
            <a:pPr algn="r" rtl="1" eaLnBrk="1" hangingPunct="1"/>
            <a:endParaRPr lang="fa-IR" sz="2800" smtClean="0">
              <a:cs typeface="B Lotus" pitchFamily="2" charset="-7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003300"/>
          </a:xfrm>
        </p:spPr>
        <p:txBody>
          <a:bodyPr/>
          <a:lstStyle/>
          <a:p>
            <a:pPr rtl="1" eaLnBrk="1" fontAlgn="auto" hangingPunct="1">
              <a:spcAft>
                <a:spcPts val="0"/>
              </a:spcAft>
              <a:defRPr/>
            </a:pPr>
            <a:r>
              <a:rPr lang="fa-IR" b="1" dirty="0" smtClean="0">
                <a:effectLst>
                  <a:outerShdw blurRad="38100" dist="38100" dir="2700000" algn="tl">
                    <a:srgbClr val="000000">
                      <a:alpha val="43137"/>
                    </a:srgbClr>
                  </a:outerShdw>
                </a:effectLst>
                <a:cs typeface="B Lotus" pitchFamily="2" charset="-78"/>
              </a:rPr>
              <a:t>ایجاد یک جو امن</a:t>
            </a:r>
            <a:endParaRPr lang="en-US" b="1" dirty="0">
              <a:effectLst>
                <a:outerShdw blurRad="38100" dist="38100" dir="2700000" algn="tl">
                  <a:srgbClr val="000000">
                    <a:alpha val="43137"/>
                  </a:srgbClr>
                </a:outerShdw>
              </a:effectLst>
              <a:cs typeface="B Lotus" pitchFamily="2" charset="-78"/>
            </a:endParaRPr>
          </a:p>
        </p:txBody>
      </p:sp>
      <p:sp>
        <p:nvSpPr>
          <p:cNvPr id="32771" name="Content Placeholder 2"/>
          <p:cNvSpPr>
            <a:spLocks noGrp="1"/>
          </p:cNvSpPr>
          <p:nvPr>
            <p:ph idx="1"/>
          </p:nvPr>
        </p:nvSpPr>
        <p:spPr>
          <a:xfrm>
            <a:off x="457200" y="1412875"/>
            <a:ext cx="8229600" cy="4713288"/>
          </a:xfrm>
        </p:spPr>
        <p:txBody>
          <a:bodyPr/>
          <a:lstStyle/>
          <a:p>
            <a:pPr algn="just" rtl="1" eaLnBrk="1" hangingPunct="1">
              <a:lnSpc>
                <a:spcPct val="150000"/>
              </a:lnSpc>
            </a:pPr>
            <a:r>
              <a:rPr lang="fa-IR" smtClean="0">
                <a:cs typeface="B Lotus" pitchFamily="2" charset="-78"/>
              </a:rPr>
              <a:t>صحبت در مورد رازداری</a:t>
            </a:r>
          </a:p>
          <a:p>
            <a:pPr algn="just" rtl="1" eaLnBrk="1" hangingPunct="1">
              <a:lnSpc>
                <a:spcPct val="150000"/>
              </a:lnSpc>
            </a:pPr>
            <a:r>
              <a:rPr lang="fa-IR" smtClean="0">
                <a:cs typeface="B Lotus" pitchFamily="2" charset="-78"/>
              </a:rPr>
              <a:t>جلسات مشترک </a:t>
            </a:r>
          </a:p>
          <a:p>
            <a:pPr algn="just" rtl="1" eaLnBrk="1" hangingPunct="1">
              <a:lnSpc>
                <a:spcPct val="150000"/>
              </a:lnSpc>
            </a:pPr>
            <a:r>
              <a:rPr lang="fa-IR" smtClean="0">
                <a:cs typeface="B Lotus" pitchFamily="2" charset="-78"/>
              </a:rPr>
              <a:t>اجازه دادن به مراجعین که در ابتدای کار از مقابله های معمول خود، مانند اجتناب و کناره گیری، استفاده کنند.</a:t>
            </a:r>
          </a:p>
          <a:p>
            <a:pPr algn="just" rtl="1" eaLnBrk="1" hangingPunct="1">
              <a:lnSpc>
                <a:spcPct val="150000"/>
              </a:lnSpc>
            </a:pPr>
            <a:r>
              <a:rPr lang="fa-IR" smtClean="0">
                <a:cs typeface="B Lotus" pitchFamily="2" charset="-78"/>
              </a:rPr>
              <a:t>پیش بینی مشکلات احتمالی در خارج از جلسات و تدوین قواعد واضح در مورد آنها</a:t>
            </a:r>
          </a:p>
          <a:p>
            <a:pPr algn="just" rtl="1" eaLnBrk="1" hangingPunct="1">
              <a:lnSpc>
                <a:spcPct val="150000"/>
              </a:lnSpc>
            </a:pPr>
            <a:endParaRPr lang="en-US" smtClean="0">
              <a:cs typeface="B Lotus" pitchFamily="2" charset="-7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eaLnBrk="1" fontAlgn="auto" hangingPunct="1">
              <a:spcAft>
                <a:spcPts val="0"/>
              </a:spcAft>
              <a:defRPr/>
            </a:pPr>
            <a:r>
              <a:rPr lang="fa-IR" sz="4000" b="1" dirty="0">
                <a:effectLst>
                  <a:outerShdw blurRad="38100" dist="38100" dir="2700000" algn="tl">
                    <a:srgbClr val="000000">
                      <a:alpha val="43137"/>
                    </a:srgbClr>
                  </a:outerShdw>
                </a:effectLst>
                <a:cs typeface="B Lotus" pitchFamily="2" charset="-78"/>
              </a:rPr>
              <a:t>ایجاد رابطه همکارانه با زوج</a:t>
            </a:r>
            <a:endParaRPr lang="en-US" sz="4000" b="1" dirty="0">
              <a:effectLst>
                <a:outerShdw blurRad="38100" dist="38100" dir="2700000" algn="tl">
                  <a:srgbClr val="000000">
                    <a:alpha val="43137"/>
                  </a:srgbClr>
                </a:outerShdw>
              </a:effectLst>
              <a:cs typeface="B Lotus" pitchFamily="2" charset="-78"/>
            </a:endParaRPr>
          </a:p>
        </p:txBody>
      </p:sp>
      <p:sp>
        <p:nvSpPr>
          <p:cNvPr id="33795" name="Content Placeholder 2"/>
          <p:cNvSpPr>
            <a:spLocks noGrp="1"/>
          </p:cNvSpPr>
          <p:nvPr>
            <p:ph idx="1"/>
          </p:nvPr>
        </p:nvSpPr>
        <p:spPr>
          <a:xfrm>
            <a:off x="457200" y="1719263"/>
            <a:ext cx="8229600" cy="4662487"/>
          </a:xfrm>
        </p:spPr>
        <p:txBody>
          <a:bodyPr/>
          <a:lstStyle/>
          <a:p>
            <a:pPr algn="r" rtl="1" eaLnBrk="1" hangingPunct="1">
              <a:lnSpc>
                <a:spcPct val="150000"/>
              </a:lnSpc>
            </a:pPr>
            <a:r>
              <a:rPr lang="fa-IR" smtClean="0">
                <a:cs typeface="B Lotus" pitchFamily="2" charset="-78"/>
              </a:rPr>
              <a:t>پرسیدن نظر مراجع در باره درست بودن برداشتی که درمانگر از مشکلات زوج دارد.</a:t>
            </a:r>
          </a:p>
          <a:p>
            <a:pPr algn="r" rtl="1" eaLnBrk="1" hangingPunct="1">
              <a:lnSpc>
                <a:spcPct val="150000"/>
              </a:lnSpc>
            </a:pPr>
            <a:r>
              <a:rPr lang="fa-IR" smtClean="0">
                <a:cs typeface="B Lotus" pitchFamily="2" charset="-78"/>
              </a:rPr>
              <a:t>شرکت دادن زوج در تعیین اهداف</a:t>
            </a:r>
          </a:p>
          <a:p>
            <a:pPr algn="r" rtl="1" eaLnBrk="1" hangingPunct="1">
              <a:lnSpc>
                <a:spcPct val="150000"/>
              </a:lnSpc>
            </a:pPr>
            <a:r>
              <a:rPr lang="fa-IR" smtClean="0">
                <a:cs typeface="B Lotus" pitchFamily="2" charset="-78"/>
              </a:rPr>
              <a:t>شرکت دادن زوج در تدوین مداخله</a:t>
            </a:r>
          </a:p>
          <a:p>
            <a:pPr algn="r" rtl="1" eaLnBrk="1" hangingPunct="1">
              <a:lnSpc>
                <a:spcPct val="150000"/>
              </a:lnSpc>
            </a:pPr>
            <a:r>
              <a:rPr lang="fa-IR" smtClean="0">
                <a:cs typeface="B Lotus" pitchFamily="2" charset="-78"/>
              </a:rPr>
              <a:t>گرفتن توافق زوج در هر مرحله از کار مداخله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z="4000" smtClean="0">
                <a:latin typeface="Times New Roman" pitchFamily="18" charset="0"/>
                <a:cs typeface="Times New Roman" pitchFamily="18" charset="0"/>
              </a:rPr>
              <a:t>Assessing the Couple’s Relationship</a:t>
            </a:r>
          </a:p>
        </p:txBody>
      </p:sp>
      <p:sp>
        <p:nvSpPr>
          <p:cNvPr id="35843" name="Content Placeholder 3"/>
          <p:cNvSpPr>
            <a:spLocks noGrp="1"/>
          </p:cNvSpPr>
          <p:nvPr>
            <p:ph idx="1"/>
          </p:nvPr>
        </p:nvSpPr>
        <p:spPr/>
        <p:txBody>
          <a:bodyPr/>
          <a:lstStyle/>
          <a:p>
            <a:pPr algn="ctr" rtl="1">
              <a:buFont typeface="Arial" pitchFamily="34" charset="0"/>
              <a:buNone/>
            </a:pPr>
            <a:r>
              <a:rPr lang="fa-IR" b="1" smtClean="0">
                <a:solidFill>
                  <a:srgbClr val="FF0000"/>
                </a:solidFill>
                <a:cs typeface="B Lotus" pitchFamily="2" charset="-78"/>
              </a:rPr>
              <a:t>بررسی وضعیت فعلی و رشدی رابطه</a:t>
            </a:r>
            <a:endParaRPr lang="fa-IR"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a:defRPr/>
            </a:pPr>
            <a:fld id="{17BE8140-EF6C-4B02-96D4-5C9933BAA879}" type="slidenum">
              <a:rPr lang="en-US"/>
              <a:pPr>
                <a:defRPr/>
              </a:pPr>
              <a:t>3</a:t>
            </a:fld>
            <a:endParaRPr lang="en-US" dirty="0"/>
          </a:p>
        </p:txBody>
      </p:sp>
      <p:sp>
        <p:nvSpPr>
          <p:cNvPr id="6147" name="WordArt 6"/>
          <p:cNvSpPr>
            <a:spLocks noGrp="1" noChangeArrowheads="1" noChangeShapeType="1" noTextEdit="1"/>
          </p:cNvSpPr>
          <p:nvPr/>
        </p:nvSpPr>
        <p:spPr bwMode="auto">
          <a:xfrm>
            <a:off x="0" y="-762000"/>
            <a:ext cx="8915400" cy="7239000"/>
          </a:xfrm>
          <a:prstGeom prst="rect">
            <a:avLst/>
          </a:prstGeom>
          <a:noFill/>
          <a:ln w="9525" cmpd="sng">
            <a:noFill/>
            <a:prstDash val="solid"/>
          </a:ln>
          <a:effectLst/>
          <a:scene3d>
            <a:camera prst="orthographicFront"/>
            <a:lightRig rig="balanced" dir="t"/>
          </a:scene3d>
          <a:sp3d prstMaterial="plastic"/>
        </p:spPr>
        <p:txBody>
          <a:bodyPr wrap="none" fromWordArt="1"/>
          <a:lstStyle/>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r>
              <a:rPr lang="fa-IR" sz="2800" b="1" kern="10" dirty="0">
                <a:solidFill>
                  <a:srgbClr val="336699"/>
                </a:solidFill>
                <a:effectLst>
                  <a:outerShdw dist="45791" dir="2021404" algn="ctr" rotWithShape="0">
                    <a:srgbClr val="B2B2B2">
                      <a:alpha val="79999"/>
                    </a:srgbClr>
                  </a:outerShdw>
                </a:effectLst>
                <a:latin typeface="Arial" charset="0"/>
                <a:cs typeface="B Badr"/>
              </a:rPr>
              <a:t>منابع:</a:t>
            </a:r>
          </a:p>
          <a:p>
            <a:pPr>
              <a:defRPr/>
            </a:pPr>
            <a:endParaRPr lang="en-US" sz="2800" b="1" kern="10" dirty="0">
              <a:solidFill>
                <a:srgbClr val="336699"/>
              </a:solidFill>
              <a:effectLst>
                <a:outerShdw dist="45791" dir="2021404" algn="ctr" rotWithShape="0">
                  <a:srgbClr val="B2B2B2">
                    <a:alpha val="79999"/>
                  </a:srgbClr>
                </a:outerShdw>
              </a:effectLst>
              <a:latin typeface="Arial" charset="0"/>
              <a:cs typeface="B Badr"/>
            </a:endParaRPr>
          </a:p>
          <a:p>
            <a:pPr>
              <a:defRPr/>
            </a:pPr>
            <a:r>
              <a:rPr lang="en-US" sz="2800" b="1" kern="10" dirty="0">
                <a:solidFill>
                  <a:srgbClr val="336699"/>
                </a:solidFill>
                <a:effectLst>
                  <a:outerShdw dist="45791" dir="2021404" algn="ctr" rotWithShape="0">
                    <a:srgbClr val="B2B2B2">
                      <a:alpha val="79999"/>
                    </a:srgbClr>
                  </a:outerShdw>
                </a:effectLst>
                <a:latin typeface="Arial" charset="0"/>
                <a:cs typeface="B Badr"/>
              </a:rPr>
              <a:t>-</a:t>
            </a:r>
            <a:r>
              <a:rPr lang="en-US" sz="2800" b="1" kern="10" dirty="0" err="1">
                <a:effectLst>
                  <a:outerShdw dist="45791" dir="2021404" algn="ctr" rotWithShape="0">
                    <a:srgbClr val="B2B2B2">
                      <a:alpha val="79999"/>
                    </a:srgbClr>
                  </a:outerShdw>
                </a:effectLst>
                <a:latin typeface="Arial" charset="0"/>
                <a:cs typeface="B Badr"/>
              </a:rPr>
              <a:t>Textor</a:t>
            </a:r>
            <a:r>
              <a:rPr lang="en-US" sz="2800" b="1" kern="10" dirty="0">
                <a:effectLst>
                  <a:outerShdw dist="45791" dir="2021404" algn="ctr" rotWithShape="0">
                    <a:srgbClr val="B2B2B2">
                      <a:alpha val="79999"/>
                    </a:srgbClr>
                  </a:outerShdw>
                </a:effectLst>
                <a:latin typeface="Arial" charset="0"/>
                <a:cs typeface="B Badr"/>
              </a:rPr>
              <a:t>, M.</a:t>
            </a:r>
            <a:r>
              <a:rPr lang="en-US" sz="2800" b="1" kern="10" dirty="0">
                <a:latin typeface="Arial" charset="0"/>
                <a:cs typeface="B Badr"/>
              </a:rPr>
              <a:t>(2002): The divorce and divorce therapy</a:t>
            </a:r>
          </a:p>
          <a:p>
            <a:pPr>
              <a:defRPr/>
            </a:pPr>
            <a:r>
              <a:rPr lang="en-US" sz="2800" b="1" kern="10" dirty="0">
                <a:latin typeface="Arial" charset="0"/>
                <a:cs typeface="B Badr"/>
              </a:rPr>
              <a:t> handbook.</a:t>
            </a:r>
          </a:p>
          <a:p>
            <a:pPr>
              <a:defRPr/>
            </a:pPr>
            <a:r>
              <a:rPr lang="en-US" sz="2800" b="1" kern="10" dirty="0">
                <a:latin typeface="Arial" charset="0"/>
                <a:cs typeface="B Badr"/>
              </a:rPr>
              <a:t>Isaacs, Et (2007):Therapy of the difficult divorce</a:t>
            </a:r>
          </a:p>
          <a:p>
            <a:pPr algn="r" rtl="1">
              <a:defRPr/>
            </a:pPr>
            <a:endParaRPr lang="fa-IR" sz="2800" b="1" kern="10" dirty="0">
              <a:latin typeface="Arial" charset="0"/>
              <a:cs typeface="B Badr"/>
            </a:endParaRPr>
          </a:p>
          <a:p>
            <a:pPr algn="r" rtl="1">
              <a:defRPr/>
            </a:pPr>
            <a:r>
              <a:rPr lang="fa-IR" sz="2800" b="1" kern="10" dirty="0">
                <a:latin typeface="Arial" charset="0"/>
                <a:cs typeface="B Badr"/>
              </a:rPr>
              <a:t>زارعي محمودآبادي (1391).پيشگيري از طلاق و جدايي. انتشارات دانشگاه يزد</a:t>
            </a:r>
          </a:p>
          <a:p>
            <a:pPr algn="r" rtl="1">
              <a:defRPr/>
            </a:pPr>
            <a:r>
              <a:rPr lang="fa-IR" sz="2800" b="1" kern="10" dirty="0">
                <a:latin typeface="Arial" charset="0"/>
                <a:cs typeface="B Badr"/>
              </a:rPr>
              <a:t>دبي فورد (1387). جدايي معنويي. كلك آزادگان</a:t>
            </a:r>
          </a:p>
          <a:p>
            <a:pPr algn="r" rtl="1">
              <a:defRPr/>
            </a:pPr>
            <a:r>
              <a:rPr lang="fa-IR" sz="2800" b="1" kern="10" dirty="0">
                <a:latin typeface="Arial" charset="0"/>
                <a:cs typeface="B Badr"/>
              </a:rPr>
              <a:t>قهاري (1391). مشاوره طلاق و صدنكته ي كليدي براي زوج ها پس از طلاق</a:t>
            </a:r>
          </a:p>
          <a:p>
            <a:pPr algn="r" rtl="1">
              <a:defRPr/>
            </a:pPr>
            <a:endParaRPr lang="fa-IR" sz="2800" b="1" kern="10" dirty="0">
              <a:latin typeface="Arial" charset="0"/>
              <a:cs typeface="B Badr"/>
            </a:endParaRPr>
          </a:p>
        </p:txBody>
      </p:sp>
      <p:sp>
        <p:nvSpPr>
          <p:cNvPr id="5126" name="TextBox 4"/>
          <p:cNvSpPr txBox="1">
            <a:spLocks noChangeArrowheads="1"/>
          </p:cNvSpPr>
          <p:nvPr/>
        </p:nvSpPr>
        <p:spPr bwMode="auto">
          <a:xfrm>
            <a:off x="4724400" y="0"/>
            <a:ext cx="184150" cy="369888"/>
          </a:xfrm>
          <a:prstGeom prst="rect">
            <a:avLst/>
          </a:prstGeom>
          <a:noFill/>
          <a:ln w="9525">
            <a:noFill/>
            <a:miter lim="800000"/>
            <a:headEnd/>
            <a:tailEnd/>
          </a:ln>
        </p:spPr>
        <p:txBody>
          <a:bodyPr wrap="none">
            <a:spAutoFit/>
          </a:bodyPr>
          <a:lstStyle/>
          <a:p>
            <a:endParaRPr lang="fa-IR">
              <a:latin typeface="Verdana" pitchFamily="34" charset="0"/>
            </a:endParaRP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99350" cy="639763"/>
          </a:xfrm>
        </p:spPr>
        <p:txBody>
          <a:bodyPr>
            <a:normAutofit fontScale="90000"/>
          </a:bodyPr>
          <a:lstStyle/>
          <a:p>
            <a:pPr algn="r" rtl="1" eaLnBrk="1" fontAlgn="auto" hangingPunct="1">
              <a:spcAft>
                <a:spcPts val="0"/>
              </a:spcAft>
              <a:defRPr/>
            </a:pPr>
            <a:r>
              <a:rPr lang="fa-IR" sz="3600" b="1" dirty="0" smtClean="0">
                <a:effectLst>
                  <a:outerShdw blurRad="38100" dist="38100" dir="2700000" algn="tl">
                    <a:srgbClr val="000000">
                      <a:alpha val="43137"/>
                    </a:srgbClr>
                  </a:outerShdw>
                </a:effectLst>
                <a:cs typeface="B Lotus" pitchFamily="2" charset="-78"/>
              </a:rPr>
              <a:t>خلاصه ای از مصاحبه مربوط به تاریخچه رابطه</a:t>
            </a:r>
            <a:endParaRPr lang="en-US" sz="3600" b="1" dirty="0">
              <a:effectLst>
                <a:outerShdw blurRad="38100" dist="38100" dir="2700000" algn="tl">
                  <a:srgbClr val="000000">
                    <a:alpha val="43137"/>
                  </a:srgbClr>
                </a:outerShdw>
              </a:effectLst>
              <a:cs typeface="B Lotus" pitchFamily="2" charset="-78"/>
            </a:endParaRPr>
          </a:p>
        </p:txBody>
      </p:sp>
      <p:sp>
        <p:nvSpPr>
          <p:cNvPr id="3" name="Content Placeholder 2"/>
          <p:cNvSpPr>
            <a:spLocks noGrp="1"/>
          </p:cNvSpPr>
          <p:nvPr>
            <p:ph idx="1"/>
          </p:nvPr>
        </p:nvSpPr>
        <p:spPr>
          <a:xfrm>
            <a:off x="228600" y="914400"/>
            <a:ext cx="8610600" cy="5791200"/>
          </a:xfrm>
        </p:spPr>
        <p:txBody>
          <a:bodyPr rtlCol="0">
            <a:noAutofit/>
          </a:bodyPr>
          <a:lstStyle/>
          <a:p>
            <a:pPr marL="0" indent="0" algn="ctr" rtl="1" eaLnBrk="1" fontAlgn="auto" hangingPunct="1">
              <a:spcAft>
                <a:spcPts val="0"/>
              </a:spcAft>
              <a:buFont typeface="Arial" pitchFamily="34" charset="0"/>
              <a:buNone/>
              <a:defRPr/>
            </a:pPr>
            <a:r>
              <a:rPr lang="fa-IR" sz="2400" b="1" dirty="0" smtClean="0">
                <a:solidFill>
                  <a:srgbClr val="FF0000"/>
                </a:solidFill>
                <a:effectLst>
                  <a:outerShdw blurRad="38100" dist="38100" dir="2700000" algn="tl">
                    <a:srgbClr val="000000">
                      <a:alpha val="43137"/>
                    </a:srgbClr>
                  </a:outerShdw>
                </a:effectLst>
                <a:cs typeface="B Lotus" pitchFamily="2" charset="-78"/>
              </a:rPr>
              <a:t>تعاملات و جذابیت های اولیه</a:t>
            </a:r>
          </a:p>
          <a:p>
            <a:pPr algn="r" rtl="1" eaLnBrk="1" fontAlgn="auto" hangingPunct="1">
              <a:spcAft>
                <a:spcPts val="0"/>
              </a:spcAft>
              <a:defRPr/>
            </a:pPr>
            <a:r>
              <a:rPr lang="fa-IR" sz="2400" dirty="0" smtClean="0">
                <a:cs typeface="B Lotus" pitchFamily="2" charset="-78"/>
              </a:rPr>
              <a:t>نحوه آشنایی</a:t>
            </a:r>
          </a:p>
          <a:p>
            <a:pPr algn="r" rtl="1" eaLnBrk="1" fontAlgn="auto" hangingPunct="1">
              <a:spcAft>
                <a:spcPts val="0"/>
              </a:spcAft>
              <a:defRPr/>
            </a:pPr>
            <a:r>
              <a:rPr lang="fa-IR" sz="2400" dirty="0" smtClean="0">
                <a:cs typeface="B Lotus" pitchFamily="2" charset="-78"/>
              </a:rPr>
              <a:t>وضعیت زندگی مثبت یا منفی هر یک از همسران در زمان آشنایی</a:t>
            </a:r>
          </a:p>
          <a:p>
            <a:pPr algn="r" rtl="1" eaLnBrk="1" fontAlgn="auto" hangingPunct="1">
              <a:spcAft>
                <a:spcPts val="0"/>
              </a:spcAft>
              <a:defRPr/>
            </a:pPr>
            <a:r>
              <a:rPr lang="fa-IR" sz="2400" dirty="0" smtClean="0">
                <a:cs typeface="B Lotus" pitchFamily="2" charset="-78"/>
              </a:rPr>
              <a:t>ویژگی های مثبتی که هریک از همسران در فرد مقابل می دید</a:t>
            </a:r>
          </a:p>
          <a:p>
            <a:pPr marL="0" indent="0" algn="ctr" rtl="1" eaLnBrk="1" fontAlgn="auto" hangingPunct="1">
              <a:spcAft>
                <a:spcPts val="0"/>
              </a:spcAft>
              <a:buFont typeface="Arial" pitchFamily="34" charset="0"/>
              <a:buNone/>
              <a:defRPr/>
            </a:pPr>
            <a:endParaRPr lang="fa-IR" sz="2400" b="1" dirty="0" smtClean="0">
              <a:solidFill>
                <a:srgbClr val="FF0000"/>
              </a:solidFill>
              <a:effectLst>
                <a:outerShdw blurRad="38100" dist="38100" dir="2700000" algn="tl">
                  <a:srgbClr val="000000">
                    <a:alpha val="43137"/>
                  </a:srgbClr>
                </a:outerShdw>
              </a:effectLst>
              <a:cs typeface="B Lotus" pitchFamily="2" charset="-78"/>
            </a:endParaRPr>
          </a:p>
          <a:p>
            <a:pPr marL="0" indent="0" algn="ctr" rtl="1" eaLnBrk="1" fontAlgn="auto" hangingPunct="1">
              <a:spcAft>
                <a:spcPts val="0"/>
              </a:spcAft>
              <a:buFont typeface="Arial" pitchFamily="34" charset="0"/>
              <a:buNone/>
              <a:defRPr/>
            </a:pPr>
            <a:r>
              <a:rPr lang="fa-IR" sz="2400" b="1" dirty="0" smtClean="0">
                <a:solidFill>
                  <a:srgbClr val="FF0000"/>
                </a:solidFill>
                <a:effectLst>
                  <a:outerShdw blurRad="38100" dist="38100" dir="2700000" algn="tl">
                    <a:srgbClr val="000000">
                      <a:alpha val="43137"/>
                    </a:srgbClr>
                  </a:outerShdw>
                </a:effectLst>
                <a:cs typeface="B Lotus" pitchFamily="2" charset="-78"/>
              </a:rPr>
              <a:t>روابط پیش از ازدواج (دوره آشنایی، نامزدی، عقد)</a:t>
            </a:r>
          </a:p>
          <a:p>
            <a:pPr algn="r" rtl="1" eaLnBrk="1" fontAlgn="auto" hangingPunct="1">
              <a:spcAft>
                <a:spcPts val="0"/>
              </a:spcAft>
              <a:defRPr/>
            </a:pPr>
            <a:r>
              <a:rPr lang="fa-IR" sz="2400" dirty="0" smtClean="0">
                <a:cs typeface="B Lotus" pitchFamily="2" charset="-78"/>
              </a:rPr>
              <a:t>میزان و کیفیت تعاملات زوج (زمانی که با هم صرف می کردند، عواطفشان، بحث ها و تعارضات، کیفیت ارتباط و تصمیم گیری ها)</a:t>
            </a:r>
          </a:p>
          <a:p>
            <a:pPr algn="r" rtl="1" eaLnBrk="1" fontAlgn="auto" hangingPunct="1">
              <a:spcAft>
                <a:spcPts val="0"/>
              </a:spcAft>
              <a:defRPr/>
            </a:pPr>
            <a:r>
              <a:rPr lang="fa-IR" sz="2400" dirty="0" smtClean="0">
                <a:cs typeface="B Lotus" pitchFamily="2" charset="-78"/>
              </a:rPr>
              <a:t>رفتارها و احساسات مثبت و/یا منفی در مورد یک رابطه تعهدآور</a:t>
            </a:r>
          </a:p>
          <a:p>
            <a:pPr algn="r" rtl="1" eaLnBrk="1" fontAlgn="auto" hangingPunct="1">
              <a:spcAft>
                <a:spcPts val="0"/>
              </a:spcAft>
              <a:defRPr/>
            </a:pPr>
            <a:r>
              <a:rPr lang="fa-IR" sz="2400" dirty="0" smtClean="0">
                <a:cs typeface="B Lotus" pitchFamily="2" charset="-78"/>
              </a:rPr>
              <a:t>ارتباط با خانواده یا دوستان فرد مقابل</a:t>
            </a:r>
          </a:p>
          <a:p>
            <a:pPr algn="r" rtl="1" eaLnBrk="1" fontAlgn="auto" hangingPunct="1">
              <a:spcAft>
                <a:spcPts val="0"/>
              </a:spcAft>
              <a:defRPr/>
            </a:pPr>
            <a:r>
              <a:rPr lang="fa-IR" sz="2400" dirty="0" smtClean="0">
                <a:cs typeface="B Lotus" pitchFamily="2" charset="-78"/>
              </a:rPr>
              <a:t>اتفاقات مهمی که اثر مثبت یا منفی روی رابطه داشته</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en-US" sz="3200" dirty="0" smtClean="0">
                <a:effectLst>
                  <a:outerShdw blurRad="38100" dist="38100" dir="2700000" algn="tl">
                    <a:srgbClr val="C0C0C0"/>
                  </a:outerShdw>
                </a:effectLst>
                <a:latin typeface="Times New Roman" pitchFamily="18" charset="0"/>
                <a:cs typeface="Times New Roman" pitchFamily="18" charset="0"/>
              </a:rPr>
              <a:t>Assessing Individual Strengths and Vulnerabilities</a:t>
            </a:r>
          </a:p>
        </p:txBody>
      </p:sp>
      <p:sp>
        <p:nvSpPr>
          <p:cNvPr id="38915" name="Rectangle 3"/>
          <p:cNvSpPr>
            <a:spLocks noGrp="1" noChangeArrowheads="1"/>
          </p:cNvSpPr>
          <p:nvPr>
            <p:ph idx="1"/>
          </p:nvPr>
        </p:nvSpPr>
        <p:spPr>
          <a:xfrm>
            <a:off x="228600" y="1905000"/>
            <a:ext cx="8686800" cy="4724400"/>
          </a:xfrm>
        </p:spPr>
        <p:txBody>
          <a:bodyPr/>
          <a:lstStyle/>
          <a:p>
            <a:pPr algn="just" rtl="1" eaLnBrk="1" hangingPunct="1">
              <a:lnSpc>
                <a:spcPct val="120000"/>
              </a:lnSpc>
            </a:pPr>
            <a:r>
              <a:rPr lang="fa-IR" smtClean="0">
                <a:latin typeface="Times New Roman" pitchFamily="18" charset="0"/>
                <a:cs typeface="B Davat" pitchFamily="2" charset="-78"/>
              </a:rPr>
              <a:t>چه آسیب پذیری؟</a:t>
            </a:r>
          </a:p>
          <a:p>
            <a:pPr algn="just" rtl="1" eaLnBrk="1" hangingPunct="1">
              <a:lnSpc>
                <a:spcPct val="120000"/>
              </a:lnSpc>
            </a:pPr>
            <a:r>
              <a:rPr lang="fa-IR" smtClean="0">
                <a:latin typeface="Times New Roman" pitchFamily="18" charset="0"/>
                <a:cs typeface="B Davat" pitchFamily="2" charset="-78"/>
              </a:rPr>
              <a:t>واکنشها در برابر استرس؟</a:t>
            </a:r>
          </a:p>
          <a:p>
            <a:pPr algn="just" rtl="1" eaLnBrk="1" hangingPunct="1">
              <a:lnSpc>
                <a:spcPct val="120000"/>
              </a:lnSpc>
            </a:pPr>
            <a:r>
              <a:rPr lang="fa-IR" smtClean="0">
                <a:latin typeface="Times New Roman" pitchFamily="18" charset="0"/>
                <a:cs typeface="B Davat" pitchFamily="2" charset="-78"/>
              </a:rPr>
              <a:t>مقابله هاشون؟</a:t>
            </a:r>
          </a:p>
          <a:p>
            <a:pPr algn="just" rtl="1" eaLnBrk="1" hangingPunct="1">
              <a:lnSpc>
                <a:spcPct val="120000"/>
              </a:lnSpc>
            </a:pPr>
            <a:r>
              <a:rPr lang="fa-IR" smtClean="0">
                <a:latin typeface="Times New Roman" pitchFamily="18" charset="0"/>
                <a:cs typeface="B Davat" pitchFamily="2" charset="-78"/>
              </a:rPr>
              <a:t>استرسورها در برابر منابع بیرونی؟</a:t>
            </a:r>
          </a:p>
          <a:p>
            <a:pPr algn="just" eaLnBrk="1" hangingPunct="1">
              <a:lnSpc>
                <a:spcPct val="120000"/>
              </a:lnSpc>
            </a:pPr>
            <a:endParaRPr lang="en-US" smtClean="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p:txBody>
          <a:bodyPr/>
          <a:lstStyle/>
          <a:p>
            <a:pPr rtl="1" eaLnBrk="1" fontAlgn="auto" hangingPunct="1">
              <a:spcAft>
                <a:spcPts val="0"/>
              </a:spcAft>
              <a:defRPr/>
            </a:pPr>
            <a:r>
              <a:rPr lang="fa-IR" b="1" dirty="0" smtClean="0">
                <a:effectLst>
                  <a:outerShdw blurRad="38100" dist="38100" dir="2700000" algn="tl">
                    <a:srgbClr val="C0C0C0"/>
                  </a:outerShdw>
                </a:effectLst>
                <a:cs typeface="B Davat" pitchFamily="2" charset="-78"/>
              </a:rPr>
              <a:t>جلسه انفرادي</a:t>
            </a:r>
            <a:endParaRPr lang="en-US" b="1" dirty="0">
              <a:effectLst>
                <a:outerShdw blurRad="38100" dist="38100" dir="2700000" algn="tl">
                  <a:srgbClr val="C0C0C0"/>
                </a:outerShdw>
              </a:effectLst>
              <a:cs typeface="B Davat" pitchFamily="2" charset="-78"/>
            </a:endParaRPr>
          </a:p>
        </p:txBody>
      </p:sp>
      <p:sp>
        <p:nvSpPr>
          <p:cNvPr id="39939" name="Rectangle 3"/>
          <p:cNvSpPr>
            <a:spLocks noGrp="1" noChangeArrowheads="1"/>
          </p:cNvSpPr>
          <p:nvPr>
            <p:ph idx="1"/>
          </p:nvPr>
        </p:nvSpPr>
        <p:spPr/>
        <p:txBody>
          <a:bodyPr/>
          <a:lstStyle/>
          <a:p>
            <a:pPr algn="r" rtl="1" eaLnBrk="1" hangingPunct="1">
              <a:lnSpc>
                <a:spcPct val="150000"/>
              </a:lnSpc>
              <a:buClr>
                <a:schemeClr val="tx1"/>
              </a:buClr>
            </a:pPr>
            <a:r>
              <a:rPr lang="fa-IR" sz="3600" smtClean="0">
                <a:latin typeface="Times New Roman" pitchFamily="18" charset="0"/>
                <a:cs typeface="B Davat" pitchFamily="2" charset="-78"/>
              </a:rPr>
              <a:t>احساسات بيان نشده هر يك از زوجين</a:t>
            </a:r>
          </a:p>
          <a:p>
            <a:pPr algn="r" rtl="1" eaLnBrk="1" hangingPunct="1">
              <a:lnSpc>
                <a:spcPct val="150000"/>
              </a:lnSpc>
              <a:buClr>
                <a:schemeClr val="tx1"/>
              </a:buClr>
            </a:pPr>
            <a:r>
              <a:rPr lang="fa-IR" sz="3600" smtClean="0">
                <a:latin typeface="Times New Roman" pitchFamily="18" charset="0"/>
                <a:cs typeface="B Davat" pitchFamily="2" charset="-78"/>
              </a:rPr>
              <a:t>بررسي مجدد در مورد علاقه به ادامه يا طلاق</a:t>
            </a:r>
          </a:p>
          <a:p>
            <a:pPr algn="r" rtl="1" eaLnBrk="1" hangingPunct="1">
              <a:lnSpc>
                <a:spcPct val="150000"/>
              </a:lnSpc>
              <a:buClr>
                <a:schemeClr val="tx1"/>
              </a:buClr>
            </a:pPr>
            <a:endParaRPr lang="en-US" sz="3600" smtClean="0">
              <a:latin typeface="Times New Roman" pitchFamily="18" charset="0"/>
              <a:cs typeface="B Davat" pitchFamily="2" charset="-78"/>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eaLnBrk="1" fontAlgn="auto" hangingPunct="1">
              <a:spcAft>
                <a:spcPts val="0"/>
              </a:spcAft>
              <a:defRPr/>
            </a:pPr>
            <a:r>
              <a:rPr lang="fa-IR" sz="4000" b="1" dirty="0" smtClean="0">
                <a:effectLst>
                  <a:outerShdw blurRad="38100" dist="38100" dir="2700000" algn="tl">
                    <a:srgbClr val="000000">
                      <a:alpha val="43137"/>
                    </a:srgbClr>
                  </a:outerShdw>
                </a:effectLst>
                <a:cs typeface="B Lotus" pitchFamily="2" charset="-78"/>
              </a:rPr>
              <a:t>جمع بندی جلسات ارزیابی</a:t>
            </a:r>
            <a:endParaRPr lang="en-US" sz="4000" b="1" dirty="0">
              <a:effectLst>
                <a:outerShdw blurRad="38100" dist="38100" dir="2700000" algn="tl">
                  <a:srgbClr val="000000">
                    <a:alpha val="43137"/>
                  </a:srgbClr>
                </a:outerShdw>
              </a:effectLst>
              <a:cs typeface="B Lotus" pitchFamily="2" charset="-78"/>
            </a:endParaRPr>
          </a:p>
        </p:txBody>
      </p:sp>
      <p:sp>
        <p:nvSpPr>
          <p:cNvPr id="40963" name="Content Placeholder 2"/>
          <p:cNvSpPr>
            <a:spLocks noGrp="1"/>
          </p:cNvSpPr>
          <p:nvPr>
            <p:ph idx="1"/>
          </p:nvPr>
        </p:nvSpPr>
        <p:spPr>
          <a:xfrm>
            <a:off x="457200" y="1295400"/>
            <a:ext cx="8229600" cy="4830763"/>
          </a:xfrm>
        </p:spPr>
        <p:txBody>
          <a:bodyPr/>
          <a:lstStyle/>
          <a:p>
            <a:pPr marL="0" indent="0" algn="r" rtl="1" eaLnBrk="1" hangingPunct="1">
              <a:buFont typeface="Arial" pitchFamily="34" charset="0"/>
              <a:buNone/>
            </a:pPr>
            <a:endParaRPr lang="fa-IR" smtClean="0">
              <a:cs typeface="B Lotus" pitchFamily="2" charset="-78"/>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ubtitle 4"/>
          <p:cNvSpPr>
            <a:spLocks noGrp="1"/>
          </p:cNvSpPr>
          <p:nvPr>
            <p:ph type="subTitle" idx="1"/>
          </p:nvPr>
        </p:nvSpPr>
        <p:spPr>
          <a:xfrm>
            <a:off x="685800" y="1828800"/>
            <a:ext cx="8077200" cy="2743200"/>
          </a:xfrm>
        </p:spPr>
        <p:txBody>
          <a:bodyPr/>
          <a:lstStyle/>
          <a:p>
            <a:pPr eaLnBrk="1" hangingPunct="1">
              <a:defRPr/>
            </a:pPr>
            <a:r>
              <a:rPr lang="en-US" b="1" dirty="0" smtClean="0">
                <a:solidFill>
                  <a:srgbClr val="FF0000"/>
                </a:solidFill>
              </a:rPr>
              <a:t>Treatment</a:t>
            </a:r>
          </a:p>
          <a:p>
            <a:pPr eaLnBrk="1" hangingPunct="1">
              <a:defRPr/>
            </a:pPr>
            <a:r>
              <a:rPr lang="en-US" b="1" dirty="0" smtClean="0">
                <a:solidFill>
                  <a:srgbClr val="FF0000"/>
                </a:solidFill>
              </a:rPr>
              <a:t>Stage 1:</a:t>
            </a:r>
          </a:p>
          <a:p>
            <a:pPr eaLnBrk="1" hangingPunct="1">
              <a:defRPr/>
            </a:pPr>
            <a:r>
              <a:rPr lang="en-US" b="1" dirty="0" smtClean="0">
                <a:solidFill>
                  <a:srgbClr val="FF0000"/>
                </a:solidFill>
              </a:rPr>
              <a:t> </a:t>
            </a:r>
            <a:r>
              <a:rPr lang="en-US" b="1" dirty="0" err="1" smtClean="0">
                <a:solidFill>
                  <a:srgbClr val="FF0000"/>
                </a:solidFill>
              </a:rPr>
              <a:t>predivorce</a:t>
            </a:r>
            <a:r>
              <a:rPr lang="en-US" b="1" dirty="0" smtClean="0">
                <a:solidFill>
                  <a:srgbClr val="FF0000"/>
                </a:solidFill>
              </a:rPr>
              <a:t> (decision to divorce</a:t>
            </a:r>
            <a:r>
              <a:rPr lang="en-US" dirty="0" smtClean="0">
                <a:solidFill>
                  <a:srgbClr val="FF0000"/>
                </a:solidFill>
              </a:rPr>
              <a:t>)</a:t>
            </a:r>
          </a:p>
          <a:p>
            <a:pPr eaLnBrk="1" hangingPunct="1">
              <a:defRPr/>
            </a:pPr>
            <a:endParaRPr lang="fa-IR" dirty="0" smtClean="0"/>
          </a:p>
        </p:txBody>
      </p:sp>
      <p:sp>
        <p:nvSpPr>
          <p:cNvPr id="41987"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9DE47B2D-B834-4603-9812-B853F4B92D56}" type="slidenum">
              <a:rPr lang="fa-IR" smtClean="0">
                <a:solidFill>
                  <a:schemeClr val="tx1"/>
                </a:solidFill>
              </a:rPr>
              <a:pPr/>
              <a:t>34</a:t>
            </a:fld>
            <a:endParaRPr lang="en-US" smtClean="0">
              <a:solidFill>
                <a:schemeClr val="tx1"/>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nvPr>
        </p:nvSpPr>
        <p:spPr>
          <a:xfrm>
            <a:off x="228600" y="1143000"/>
            <a:ext cx="8610600" cy="5791200"/>
          </a:xfrm>
        </p:spPr>
        <p:txBody>
          <a:bodyPr/>
          <a:lstStyle/>
          <a:p>
            <a:pPr marL="0" indent="0" algn="ctr" rtl="1" eaLnBrk="1" hangingPunct="1">
              <a:buFont typeface="Arial" pitchFamily="34" charset="0"/>
              <a:buNone/>
              <a:defRPr/>
            </a:pPr>
            <a:r>
              <a:rPr lang="en-US" dirty="0" smtClean="0"/>
              <a:t>Decision to Divorce</a:t>
            </a:r>
            <a:endParaRPr lang="fa-IR" b="1" dirty="0" smtClean="0">
              <a:cs typeface="B Lotus" pitchFamily="2" charset="-78"/>
            </a:endParaRPr>
          </a:p>
          <a:p>
            <a:pPr>
              <a:lnSpc>
                <a:spcPct val="150000"/>
              </a:lnSpc>
              <a:buFont typeface="Arial" pitchFamily="34" charset="0"/>
              <a:buNone/>
              <a:defRPr/>
            </a:pPr>
            <a:r>
              <a:rPr lang="en-US" sz="2400" dirty="0" smtClean="0"/>
              <a:t>The </a:t>
            </a:r>
            <a:r>
              <a:rPr lang="en-US" sz="2400" dirty="0" err="1" smtClean="0"/>
              <a:t>ambivalance</a:t>
            </a:r>
            <a:r>
              <a:rPr lang="en-US" sz="2400" dirty="0" smtClean="0"/>
              <a:t> individuals or couples feel when divorce is being considered has been described by </a:t>
            </a:r>
            <a:r>
              <a:rPr lang="en-US" sz="2400" dirty="0" err="1" smtClean="0"/>
              <a:t>Levinger</a:t>
            </a:r>
            <a:r>
              <a:rPr lang="en-US" sz="2400" dirty="0" smtClean="0"/>
              <a:t> (1979). He defines conflicting emotions of couples as positive attractions, negative barriers, and alternative attractions. Positive attractions and negative barriers are viewed as those forces that move an individual toward or away from a marital relationship.</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nvPr>
        </p:nvSpPr>
        <p:spPr>
          <a:xfrm>
            <a:off x="228600" y="1143000"/>
            <a:ext cx="8610600" cy="5791200"/>
          </a:xfrm>
        </p:spPr>
        <p:txBody>
          <a:bodyPr/>
          <a:lstStyle/>
          <a:p>
            <a:pPr marL="0" indent="0" algn="ctr" rtl="1" eaLnBrk="1" hangingPunct="1">
              <a:buFont typeface="Arial" pitchFamily="34" charset="0"/>
              <a:buNone/>
              <a:defRPr/>
            </a:pPr>
            <a:r>
              <a:rPr lang="en-US" dirty="0" smtClean="0"/>
              <a:t>Decision to Divorce</a:t>
            </a:r>
            <a:endParaRPr lang="fa-IR" b="1" dirty="0" smtClean="0">
              <a:cs typeface="B Lotus" pitchFamily="2" charset="-78"/>
            </a:endParaRPr>
          </a:p>
          <a:p>
            <a:pPr>
              <a:buFont typeface="Arial" pitchFamily="34" charset="0"/>
              <a:buNone/>
              <a:defRPr/>
            </a:pPr>
            <a:r>
              <a:rPr lang="en-US" sz="2400" dirty="0" smtClean="0"/>
              <a:t>Illustrative and pertinent examples of positive attractions to remaining in the marriage include intra- and inter-reevaluations of the</a:t>
            </a:r>
          </a:p>
          <a:p>
            <a:pPr>
              <a:buFont typeface="Arial" pitchFamily="34" charset="0"/>
              <a:buNone/>
              <a:defRPr/>
            </a:pPr>
            <a:r>
              <a:rPr lang="en-US" sz="2400" dirty="0" smtClean="0"/>
              <a:t> 1. Personal and physical characteristics of one's spouse</a:t>
            </a:r>
          </a:p>
          <a:p>
            <a:pPr>
              <a:buFont typeface="Arial" pitchFamily="34" charset="0"/>
              <a:buNone/>
              <a:defRPr/>
            </a:pPr>
            <a:r>
              <a:rPr lang="en-US" sz="2400" dirty="0" smtClean="0"/>
              <a:t>2. Advantage(s) of maintaining an intact two-parent relationship</a:t>
            </a:r>
          </a:p>
          <a:p>
            <a:pPr>
              <a:buFont typeface="Arial" pitchFamily="34" charset="0"/>
              <a:buNone/>
              <a:defRPr/>
            </a:pPr>
            <a:r>
              <a:rPr lang="en-US" sz="2400" dirty="0" smtClean="0"/>
              <a:t>3. Benefit(s) of sustaining kinship and friendship relations that have been developed as a result of the marriage</a:t>
            </a:r>
          </a:p>
          <a:p>
            <a:pPr>
              <a:buFont typeface="Arial" pitchFamily="34" charset="0"/>
              <a:buNone/>
              <a:defRPr/>
            </a:pPr>
            <a:r>
              <a:rPr lang="en-US" sz="2400" dirty="0" smtClean="0"/>
              <a:t>4. Economic value of maintaining an intact family</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nvPr>
        </p:nvSpPr>
        <p:spPr>
          <a:xfrm>
            <a:off x="228600" y="1143000"/>
            <a:ext cx="8610600" cy="5791200"/>
          </a:xfrm>
        </p:spPr>
        <p:txBody>
          <a:bodyPr/>
          <a:lstStyle/>
          <a:p>
            <a:pPr marL="0" indent="0" algn="ctr" rtl="1" eaLnBrk="1" hangingPunct="1">
              <a:buFont typeface="Arial" pitchFamily="34" charset="0"/>
              <a:buNone/>
              <a:defRPr/>
            </a:pPr>
            <a:r>
              <a:rPr lang="en-US" dirty="0" smtClean="0"/>
              <a:t>Decision to Divorce</a:t>
            </a:r>
            <a:endParaRPr lang="fa-IR" b="1" dirty="0" smtClean="0">
              <a:cs typeface="B Lotus" pitchFamily="2" charset="-78"/>
            </a:endParaRPr>
          </a:p>
          <a:p>
            <a:pPr>
              <a:buFont typeface="Arial" pitchFamily="34" charset="0"/>
              <a:buNone/>
              <a:defRPr/>
            </a:pPr>
            <a:r>
              <a:rPr lang="en-US" sz="2400" dirty="0" smtClean="0"/>
              <a:t>Examples of negative barriers to ending a marriage include reflections of the</a:t>
            </a:r>
          </a:p>
          <a:p>
            <a:pPr>
              <a:buFont typeface="Arial" pitchFamily="34" charset="0"/>
              <a:buNone/>
              <a:defRPr/>
            </a:pPr>
            <a:r>
              <a:rPr lang="en-US" sz="2400" dirty="0" smtClean="0"/>
              <a:t>1. Personal and social loneliness</a:t>
            </a:r>
          </a:p>
          <a:p>
            <a:pPr>
              <a:buFont typeface="Arial" pitchFamily="34" charset="0"/>
              <a:buNone/>
              <a:defRPr/>
            </a:pPr>
            <a:r>
              <a:rPr lang="en-US" sz="2400" dirty="0" smtClean="0"/>
              <a:t>2. Burden of being a single parent</a:t>
            </a:r>
          </a:p>
          <a:p>
            <a:pPr>
              <a:buFont typeface="Arial" pitchFamily="34" charset="0"/>
              <a:buNone/>
              <a:defRPr/>
            </a:pPr>
            <a:r>
              <a:rPr lang="en-US" sz="2400" dirty="0" smtClean="0"/>
              <a:t>3. Loss of daily contact with one's children</a:t>
            </a:r>
          </a:p>
          <a:p>
            <a:pPr>
              <a:buFont typeface="Arial" pitchFamily="34" charset="0"/>
              <a:buNone/>
              <a:defRPr/>
            </a:pPr>
            <a:r>
              <a:rPr lang="en-US" sz="2400" dirty="0" smtClean="0"/>
              <a:t>4. Response from parents and friends</a:t>
            </a:r>
          </a:p>
          <a:p>
            <a:pPr>
              <a:buFont typeface="Arial" pitchFamily="34" charset="0"/>
              <a:buNone/>
              <a:defRPr/>
            </a:pPr>
            <a:r>
              <a:rPr lang="en-US" sz="2400" dirty="0" smtClean="0"/>
              <a:t>5. Negative experience of friends and relatives who have divorced</a:t>
            </a:r>
          </a:p>
          <a:p>
            <a:pPr>
              <a:buFont typeface="Arial" pitchFamily="34" charset="0"/>
              <a:buNone/>
              <a:defRPr/>
            </a:pPr>
            <a:r>
              <a:rPr lang="en-US" sz="2400" dirty="0" smtClean="0"/>
              <a:t>6. Religious constraints</a:t>
            </a:r>
          </a:p>
          <a:p>
            <a:pPr>
              <a:buFont typeface="Arial" pitchFamily="34" charset="0"/>
              <a:buNone/>
              <a:defRPr/>
            </a:pPr>
            <a:r>
              <a:rPr lang="en-US" sz="2400" dirty="0" smtClean="0"/>
              <a:t>7. Reduction of income and/or wealth</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nvPr>
        </p:nvSpPr>
        <p:spPr>
          <a:xfrm>
            <a:off x="228600" y="1143000"/>
            <a:ext cx="8610600" cy="5791200"/>
          </a:xfrm>
        </p:spPr>
        <p:txBody>
          <a:bodyPr/>
          <a:lstStyle/>
          <a:p>
            <a:pPr marL="0" indent="0" algn="ctr" rtl="1" eaLnBrk="1" hangingPunct="1">
              <a:buFont typeface="Arial" pitchFamily="34" charset="0"/>
              <a:buNone/>
              <a:defRPr/>
            </a:pPr>
            <a:r>
              <a:rPr lang="en-US" dirty="0" smtClean="0"/>
              <a:t>Decision to Divorce</a:t>
            </a:r>
            <a:endParaRPr lang="fa-IR" b="1" dirty="0" smtClean="0">
              <a:cs typeface="B Lotus" pitchFamily="2" charset="-78"/>
            </a:endParaRPr>
          </a:p>
          <a:p>
            <a:pPr>
              <a:buFont typeface="Arial" pitchFamily="34" charset="0"/>
              <a:buNone/>
              <a:defRPr/>
            </a:pPr>
            <a:r>
              <a:rPr lang="en-US" sz="2400" dirty="0" err="1" smtClean="0"/>
              <a:t>Levinger</a:t>
            </a:r>
            <a:r>
              <a:rPr lang="en-US" sz="2400" dirty="0" smtClean="0"/>
              <a:t> points out that even when positive attractions are low, and barriers offer minimal restraint, alternative attractions must be perceived if the marital relationship is to end. Alternative attractions are those opportunities thought to provide personal and/or social experiences not perceived to be available in the marriage.</a:t>
            </a:r>
          </a:p>
          <a:p>
            <a:pPr>
              <a:buFont typeface="Arial" pitchFamily="34" charset="0"/>
              <a:buNone/>
              <a:defRPr/>
            </a:pPr>
            <a:r>
              <a:rPr lang="en-US" sz="2400" dirty="0" smtClean="0"/>
              <a:t>Examples of alternative attractions include: (1) economic independence, (2) a sense of freedom and new opportunity, and (3) interest in another person</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nvPr>
        </p:nvSpPr>
        <p:spPr>
          <a:xfrm>
            <a:off x="228600" y="1143000"/>
            <a:ext cx="8610600" cy="5791200"/>
          </a:xfrm>
        </p:spPr>
        <p:txBody>
          <a:bodyPr/>
          <a:lstStyle/>
          <a:p>
            <a:pPr marL="0" indent="0" algn="ctr" rtl="1" eaLnBrk="1" hangingPunct="1">
              <a:buFont typeface="Arial" pitchFamily="34" charset="0"/>
              <a:buNone/>
              <a:defRPr/>
            </a:pPr>
            <a:r>
              <a:rPr lang="en-US" dirty="0" smtClean="0"/>
              <a:t>Decision to Divorce</a:t>
            </a:r>
            <a:endParaRPr lang="fa-IR" b="1" dirty="0" smtClean="0">
              <a:cs typeface="B Lotus" pitchFamily="2" charset="-78"/>
            </a:endParaRPr>
          </a:p>
          <a:p>
            <a:pPr>
              <a:lnSpc>
                <a:spcPct val="150000"/>
              </a:lnSpc>
              <a:buFont typeface="Arial" pitchFamily="34" charset="0"/>
              <a:buNone/>
              <a:defRPr/>
            </a:pPr>
            <a:r>
              <a:rPr lang="en-US" sz="2400" dirty="0" smtClean="0"/>
              <a:t>Ambivalence toward the divorce by either or both spouses should be considered a major obstacle impeding the decision to end the marriage. The degree of ambiguity each feels, along with their lack of congruence about the areas that have created conflicting</a:t>
            </a:r>
          </a:p>
          <a:p>
            <a:pPr>
              <a:lnSpc>
                <a:spcPct val="150000"/>
              </a:lnSpc>
              <a:buFont typeface="Arial" pitchFamily="34" charset="0"/>
              <a:buNone/>
              <a:defRPr/>
            </a:pPr>
            <a:r>
              <a:rPr lang="en-US" sz="2400" dirty="0" smtClean="0"/>
              <a:t>emotions, frequently contribute to a motivational unevenness between a couple that confounds the decision to divorce.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a:defRPr/>
            </a:pPr>
            <a:fld id="{B32D3043-1B39-492F-8C5C-9D86818D2CE4}" type="slidenum">
              <a:rPr lang="en-US"/>
              <a:pPr>
                <a:defRPr/>
              </a:pPr>
              <a:t>4</a:t>
            </a:fld>
            <a:endParaRPr lang="en-US" dirty="0"/>
          </a:p>
        </p:txBody>
      </p:sp>
      <p:sp>
        <p:nvSpPr>
          <p:cNvPr id="6147" name="WordArt 6"/>
          <p:cNvSpPr>
            <a:spLocks noGrp="1" noChangeArrowheads="1" noChangeShapeType="1" noTextEdit="1"/>
          </p:cNvSpPr>
          <p:nvPr/>
        </p:nvSpPr>
        <p:spPr bwMode="auto">
          <a:xfrm>
            <a:off x="0" y="-762000"/>
            <a:ext cx="8915400" cy="7239000"/>
          </a:xfrm>
          <a:prstGeom prst="rect">
            <a:avLst/>
          </a:prstGeom>
          <a:noFill/>
          <a:ln w="9525" cmpd="sng">
            <a:noFill/>
            <a:prstDash val="solid"/>
          </a:ln>
          <a:effectLst/>
          <a:scene3d>
            <a:camera prst="orthographicFront"/>
            <a:lightRig rig="balanced" dir="t"/>
          </a:scene3d>
          <a:sp3d prstMaterial="plastic"/>
        </p:spPr>
        <p:txBody>
          <a:bodyPr wrap="none" fromWordArt="1"/>
          <a:lstStyle/>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fa-IR" sz="2800" b="1" kern="10" dirty="0">
              <a:latin typeface="Arial" charset="0"/>
              <a:cs typeface="B Badr"/>
            </a:endParaRPr>
          </a:p>
          <a:p>
            <a:pPr algn="ctr" rtl="1">
              <a:defRPr/>
            </a:pPr>
            <a:endParaRPr lang="fa-IR" sz="2800" b="1" kern="10" dirty="0">
              <a:latin typeface="Arial" charset="0"/>
              <a:cs typeface="B Badr"/>
            </a:endParaRPr>
          </a:p>
          <a:p>
            <a:pPr algn="ctr" rtl="1">
              <a:defRPr/>
            </a:pPr>
            <a:endParaRPr lang="fa-IR" sz="2800" b="1" kern="10" dirty="0">
              <a:latin typeface="Arial" charset="0"/>
              <a:cs typeface="B Badr"/>
            </a:endParaRPr>
          </a:p>
          <a:p>
            <a:pPr algn="ctr" rtl="1">
              <a:defRPr/>
            </a:pPr>
            <a:endParaRPr lang="fa-IR" sz="2800" b="1" kern="10" dirty="0">
              <a:latin typeface="Arial" charset="0"/>
              <a:cs typeface="B Badr"/>
            </a:endParaRPr>
          </a:p>
          <a:p>
            <a:pPr algn="ctr" rtl="1">
              <a:defRPr/>
            </a:pPr>
            <a:endParaRPr lang="fa-IR" sz="2800" b="1" kern="10" dirty="0">
              <a:latin typeface="Arial" charset="0"/>
              <a:cs typeface="B Badr"/>
            </a:endParaRPr>
          </a:p>
          <a:p>
            <a:pPr algn="ctr" rtl="1">
              <a:defRPr/>
            </a:pPr>
            <a:r>
              <a:rPr lang="fa-IR" sz="2800" b="1" kern="10" dirty="0">
                <a:latin typeface="Arial" charset="0"/>
                <a:cs typeface="B Badr"/>
              </a:rPr>
              <a:t>ضرورت این برنامه آموزشی؟؟</a:t>
            </a:r>
          </a:p>
        </p:txBody>
      </p:sp>
      <p:sp>
        <p:nvSpPr>
          <p:cNvPr id="6150" name="TextBox 4"/>
          <p:cNvSpPr txBox="1">
            <a:spLocks noChangeArrowheads="1"/>
          </p:cNvSpPr>
          <p:nvPr/>
        </p:nvSpPr>
        <p:spPr bwMode="auto">
          <a:xfrm>
            <a:off x="4724400" y="0"/>
            <a:ext cx="184150" cy="369888"/>
          </a:xfrm>
          <a:prstGeom prst="rect">
            <a:avLst/>
          </a:prstGeom>
          <a:noFill/>
          <a:ln w="9525">
            <a:noFill/>
            <a:miter lim="800000"/>
            <a:headEnd/>
            <a:tailEnd/>
          </a:ln>
        </p:spPr>
        <p:txBody>
          <a:bodyPr wrap="none">
            <a:spAutoFit/>
          </a:bodyPr>
          <a:lstStyle/>
          <a:p>
            <a:endParaRPr lang="fa-IR">
              <a:latin typeface="Verdana" pitchFamily="34" charset="0"/>
            </a:endParaRP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99350" cy="639763"/>
          </a:xfrm>
        </p:spPr>
        <p:txBody>
          <a:bodyPr>
            <a:normAutofit fontScale="90000"/>
          </a:bodyPr>
          <a:lstStyle/>
          <a:p>
            <a:pPr rtl="1" eaLnBrk="1" fontAlgn="auto" hangingPunct="1">
              <a:spcAft>
                <a:spcPts val="0"/>
              </a:spcAft>
              <a:defRPr/>
            </a:pPr>
            <a:r>
              <a:rPr lang="fa-IR" sz="3600" b="1" dirty="0" smtClean="0">
                <a:solidFill>
                  <a:srgbClr val="FF0000"/>
                </a:solidFill>
                <a:effectLst>
                  <a:outerShdw blurRad="38100" dist="38100" dir="2700000" algn="tl">
                    <a:srgbClr val="000000">
                      <a:alpha val="43137"/>
                    </a:srgbClr>
                  </a:outerShdw>
                </a:effectLst>
                <a:cs typeface="B Lotus" pitchFamily="2" charset="-78"/>
              </a:rPr>
              <a:t>مهارت تصميم گيري</a:t>
            </a:r>
            <a:endParaRPr lang="en-US" sz="3600" b="1" dirty="0">
              <a:solidFill>
                <a:srgbClr val="FF0000"/>
              </a:solidFill>
              <a:effectLst>
                <a:outerShdw blurRad="38100" dist="38100" dir="2700000" algn="tl">
                  <a:srgbClr val="000000">
                    <a:alpha val="43137"/>
                  </a:srgbClr>
                </a:outerShdw>
              </a:effectLst>
              <a:cs typeface="B Lotus" pitchFamily="2" charset="-78"/>
            </a:endParaRPr>
          </a:p>
        </p:txBody>
      </p:sp>
      <p:sp>
        <p:nvSpPr>
          <p:cNvPr id="3" name="Content Placeholder 2"/>
          <p:cNvSpPr>
            <a:spLocks noGrp="1"/>
          </p:cNvSpPr>
          <p:nvPr>
            <p:ph idx="1"/>
          </p:nvPr>
        </p:nvSpPr>
        <p:spPr>
          <a:xfrm>
            <a:off x="228600" y="914400"/>
            <a:ext cx="8610600" cy="5791200"/>
          </a:xfrm>
        </p:spPr>
        <p:txBody>
          <a:bodyPr rtlCol="0">
            <a:noAutofit/>
          </a:bodyPr>
          <a:lstStyle/>
          <a:p>
            <a:pPr marL="0" indent="0" algn="just" rtl="1" eaLnBrk="1" fontAlgn="auto" hangingPunct="1">
              <a:spcAft>
                <a:spcPts val="0"/>
              </a:spcAft>
              <a:buFont typeface="Arial" pitchFamily="34" charset="0"/>
              <a:buNone/>
              <a:defRPr/>
            </a:pPr>
            <a:r>
              <a:rPr lang="fa-IR" b="1" dirty="0" smtClean="0">
                <a:cs typeface="B Lotus" pitchFamily="2" charset="-78"/>
              </a:rPr>
              <a:t>گامها:</a:t>
            </a:r>
          </a:p>
          <a:p>
            <a:pPr marL="514350" indent="-514350" algn="just" rtl="1" eaLnBrk="1" fontAlgn="auto" hangingPunct="1">
              <a:spcAft>
                <a:spcPts val="0"/>
              </a:spcAft>
              <a:buFont typeface="Arial" pitchFamily="34" charset="0"/>
              <a:buAutoNum type="arabicPeriod"/>
              <a:defRPr/>
            </a:pPr>
            <a:r>
              <a:rPr lang="fa-IR" b="1" dirty="0" smtClean="0">
                <a:cs typeface="B Lotus" pitchFamily="2" charset="-78"/>
              </a:rPr>
              <a:t>من مي خواهم طلاق بگيريم (اگر اين راه را انتخاب كنم چه اتفاقي خواهد افتاد؟</a:t>
            </a:r>
          </a:p>
          <a:p>
            <a:pPr marL="514350" indent="-514350" algn="just" rtl="1" eaLnBrk="1" fontAlgn="auto" hangingPunct="1">
              <a:spcAft>
                <a:spcPts val="0"/>
              </a:spcAft>
              <a:buFont typeface="Arial" pitchFamily="34" charset="0"/>
              <a:buAutoNum type="arabicPeriod"/>
              <a:defRPr/>
            </a:pPr>
            <a:endParaRPr lang="fa-IR" b="1" dirty="0" smtClean="0">
              <a:cs typeface="B Lotus" pitchFamily="2" charset="-78"/>
            </a:endParaRPr>
          </a:p>
          <a:p>
            <a:pPr marL="514350" indent="-514350" algn="just" rtl="1" eaLnBrk="1" fontAlgn="auto" hangingPunct="1">
              <a:spcAft>
                <a:spcPts val="0"/>
              </a:spcAft>
              <a:buFont typeface="Arial" pitchFamily="34" charset="0"/>
              <a:buAutoNum type="arabicPeriod"/>
              <a:defRPr/>
            </a:pPr>
            <a:r>
              <a:rPr lang="fa-IR" b="1" dirty="0" smtClean="0">
                <a:cs typeface="B Lotus" pitchFamily="2" charset="-78"/>
              </a:rPr>
              <a:t>سودها و زيان ها...كوتاه مدت و بلندمدت (شخصي، فرزندان، اجتماعي، اقتصادي و ..)</a:t>
            </a:r>
          </a:p>
          <a:p>
            <a:pPr marL="514350" indent="-514350" algn="just" rtl="1" eaLnBrk="1" fontAlgn="auto" hangingPunct="1">
              <a:spcAft>
                <a:spcPts val="0"/>
              </a:spcAft>
              <a:buFont typeface="Arial" pitchFamily="34" charset="0"/>
              <a:buAutoNum type="arabicPeriod"/>
              <a:defRPr/>
            </a:pPr>
            <a:r>
              <a:rPr lang="fa-IR" b="1" dirty="0" smtClean="0">
                <a:cs typeface="B Lotus" pitchFamily="2" charset="-78"/>
              </a:rPr>
              <a:t>انتخاب بهترين</a:t>
            </a:r>
          </a:p>
          <a:p>
            <a:pPr marL="514350" indent="-514350" algn="just" rtl="1" eaLnBrk="1" fontAlgn="auto" hangingPunct="1">
              <a:spcAft>
                <a:spcPts val="0"/>
              </a:spcAft>
              <a:buFont typeface="Arial" pitchFamily="34" charset="0"/>
              <a:buAutoNum type="arabicPeriod"/>
              <a:defRPr/>
            </a:pPr>
            <a:r>
              <a:rPr lang="fa-IR" b="1" dirty="0" smtClean="0">
                <a:cs typeface="B Lotus" pitchFamily="2" charset="-78"/>
              </a:rPr>
              <a:t>اجرا</a:t>
            </a:r>
          </a:p>
          <a:p>
            <a:pPr marL="514350" indent="-514350" algn="just" rtl="1" eaLnBrk="1" fontAlgn="auto" hangingPunct="1">
              <a:spcAft>
                <a:spcPts val="0"/>
              </a:spcAft>
              <a:buFont typeface="Arial" pitchFamily="34" charset="0"/>
              <a:buAutoNum type="arabicPeriod"/>
              <a:defRPr/>
            </a:pPr>
            <a:r>
              <a:rPr lang="fa-IR" b="1" dirty="0" smtClean="0">
                <a:cs typeface="B Lotus" pitchFamily="2" charset="-78"/>
              </a:rPr>
              <a:t>ارزيابي</a:t>
            </a:r>
          </a:p>
          <a:p>
            <a:pPr marL="0" indent="0" algn="ctr" rtl="1" eaLnBrk="1" fontAlgn="auto" hangingPunct="1">
              <a:spcAft>
                <a:spcPts val="0"/>
              </a:spcAft>
              <a:buFont typeface="Arial" pitchFamily="34" charset="0"/>
              <a:buNone/>
              <a:defRPr/>
            </a:pPr>
            <a:endParaRPr lang="en-US" b="1" dirty="0" smtClean="0">
              <a:cs typeface="B Lotus" pitchFamily="2" charset="-78"/>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229600" cy="4525963"/>
          </a:xfrm>
        </p:spPr>
        <p:txBody>
          <a:bodyPr>
            <a:normAutofit fontScale="92500" lnSpcReduction="10000"/>
          </a:bodyPr>
          <a:lstStyle/>
          <a:p>
            <a:pPr algn="just" rtl="1">
              <a:defRPr/>
            </a:pPr>
            <a:r>
              <a:rPr lang="fa-IR" dirty="0" smtClean="0">
                <a:cs typeface="B Lotus" pitchFamily="2" charset="-78"/>
              </a:rPr>
              <a:t>گاهی فقط یکی از دو نفر می خواهد جدا شود و نفر دوم نمی خواهد. در این شرایط برخی از اهداف مشاوره عبارتند از:</a:t>
            </a:r>
          </a:p>
          <a:p>
            <a:pPr algn="just" rtl="1">
              <a:defRPr/>
            </a:pPr>
            <a:r>
              <a:rPr lang="fa-IR" dirty="0" smtClean="0">
                <a:cs typeface="B Lotus" pitchFamily="2" charset="-78"/>
              </a:rPr>
              <a:t>ارزیابی و بررسی اهداف هر یک از همسران</a:t>
            </a:r>
          </a:p>
          <a:p>
            <a:pPr algn="just" rtl="1">
              <a:defRPr/>
            </a:pPr>
            <a:r>
              <a:rPr lang="fa-IR" dirty="0" smtClean="0">
                <a:cs typeface="B Lotus" pitchFamily="2" charset="-78"/>
              </a:rPr>
              <a:t>برنامه ریزی دستور جلسه متفاوت برای هر کدام از همسران</a:t>
            </a:r>
          </a:p>
          <a:p>
            <a:pPr algn="just" rtl="1">
              <a:defRPr/>
            </a:pPr>
            <a:r>
              <a:rPr lang="fa-IR" dirty="0" smtClean="0">
                <a:cs typeface="B Lotus" pitchFamily="2" charset="-78"/>
              </a:rPr>
              <a:t>در صورت لزوم کمک به یکی از همسران برای تغییر تصمیم خود</a:t>
            </a:r>
          </a:p>
          <a:p>
            <a:pPr algn="just" rtl="1">
              <a:defRPr/>
            </a:pPr>
            <a:r>
              <a:rPr lang="fa-IR" dirty="0" smtClean="0">
                <a:cs typeface="B Lotus" pitchFamily="2" charset="-78"/>
              </a:rPr>
              <a:t>بررسی انگیزه ادامه مشاوره</a:t>
            </a:r>
          </a:p>
          <a:p>
            <a:pPr algn="just" rtl="1">
              <a:defRPr/>
            </a:pPr>
            <a:r>
              <a:rPr lang="fa-IR" dirty="0" smtClean="0">
                <a:cs typeface="B Lotus" pitchFamily="2" charset="-78"/>
              </a:rPr>
              <a:t>تصمیم گیری در مورد موضوعات مربوط به طلاق (مانند موارد قانونی، مالی یا حضانت فرزندان) </a:t>
            </a:r>
          </a:p>
          <a:p>
            <a:pPr algn="just" rtl="1">
              <a:defRPr/>
            </a:pPr>
            <a:r>
              <a:rPr lang="fa-IR" dirty="0" smtClean="0">
                <a:cs typeface="B Lotus" pitchFamily="2" charset="-78"/>
              </a:rPr>
              <a:t>کمک به همسران برای مقابله با مشکلات ناشی از طلاق</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229600" cy="4525963"/>
          </a:xfrm>
        </p:spPr>
        <p:txBody>
          <a:bodyPr>
            <a:normAutofit lnSpcReduction="10000"/>
          </a:bodyPr>
          <a:lstStyle/>
          <a:p>
            <a:pPr algn="ctr" rtl="1">
              <a:defRPr/>
            </a:pPr>
            <a:r>
              <a:rPr lang="fa-IR" dirty="0" smtClean="0">
                <a:cs typeface="B Lotus" pitchFamily="2" charset="-78"/>
              </a:rPr>
              <a:t>نکات مورد توجه:</a:t>
            </a:r>
          </a:p>
          <a:p>
            <a:pPr algn="just" rtl="1">
              <a:defRPr/>
            </a:pPr>
            <a:r>
              <a:rPr lang="fa-IR" dirty="0" smtClean="0">
                <a:cs typeface="B Lotus" pitchFamily="2" charset="-78"/>
              </a:rPr>
              <a:t>بررسی دلایل:</a:t>
            </a:r>
          </a:p>
          <a:p>
            <a:pPr algn="just" rtl="1">
              <a:defRPr/>
            </a:pPr>
            <a:r>
              <a:rPr lang="fa-IR" dirty="0" smtClean="0">
                <a:cs typeface="B Lotus" pitchFamily="2" charset="-78"/>
              </a:rPr>
              <a:t>خشونت</a:t>
            </a:r>
          </a:p>
          <a:p>
            <a:pPr algn="just" rtl="1">
              <a:defRPr/>
            </a:pPr>
            <a:r>
              <a:rPr lang="fa-IR" dirty="0" smtClean="0">
                <a:cs typeface="B Lotus" pitchFamily="2" charset="-78"/>
              </a:rPr>
              <a:t>اعتیاد</a:t>
            </a:r>
          </a:p>
          <a:p>
            <a:pPr algn="just" rtl="1">
              <a:defRPr/>
            </a:pPr>
            <a:r>
              <a:rPr lang="fa-IR" dirty="0" smtClean="0">
                <a:cs typeface="B Lotus" pitchFamily="2" charset="-78"/>
              </a:rPr>
              <a:t>خیانت</a:t>
            </a:r>
          </a:p>
          <a:p>
            <a:pPr algn="just" rtl="1">
              <a:defRPr/>
            </a:pPr>
            <a:r>
              <a:rPr lang="fa-IR" dirty="0" smtClean="0">
                <a:cs typeface="B Lotus" pitchFamily="2" charset="-78"/>
              </a:rPr>
              <a:t>اختلال شخصیت</a:t>
            </a:r>
          </a:p>
          <a:p>
            <a:pPr algn="just" rtl="1">
              <a:defRPr/>
            </a:pPr>
            <a:r>
              <a:rPr lang="fa-IR" dirty="0" smtClean="0">
                <a:cs typeface="B Lotus" pitchFamily="2" charset="-78"/>
              </a:rPr>
              <a:t>مهارتهای ارتباطی</a:t>
            </a:r>
          </a:p>
          <a:p>
            <a:pPr algn="just" rtl="1">
              <a:defRPr/>
            </a:pPr>
            <a:r>
              <a:rPr lang="fa-IR" dirty="0" smtClean="0">
                <a:cs typeface="B Lotus" pitchFamily="2" charset="-78"/>
              </a:rPr>
              <a:t>پیامدهای طلاق</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914400"/>
            <a:ext cx="8229600" cy="4876800"/>
          </a:xfrm>
        </p:spPr>
        <p:txBody>
          <a:bodyPr/>
          <a:lstStyle/>
          <a:p>
            <a:pPr rtl="1" eaLnBrk="1" fontAlgn="auto" hangingPunct="1">
              <a:spcAft>
                <a:spcPts val="0"/>
              </a:spcAft>
              <a:defRPr/>
            </a:pPr>
            <a:r>
              <a:rPr lang="fa-IR" b="1" dirty="0" smtClean="0">
                <a:solidFill>
                  <a:srgbClr val="FF0000"/>
                </a:solidFill>
                <a:effectLst>
                  <a:outerShdw blurRad="38100" dist="38100" dir="2700000" algn="tl">
                    <a:srgbClr val="000000">
                      <a:alpha val="43137"/>
                    </a:srgbClr>
                  </a:outerShdw>
                </a:effectLst>
                <a:cs typeface="B Lotus" pitchFamily="2" charset="-78"/>
              </a:rPr>
              <a:t>مصاحبه ی انگیزشی</a:t>
            </a:r>
            <a:br>
              <a:rPr lang="fa-IR" b="1" dirty="0" smtClean="0">
                <a:solidFill>
                  <a:srgbClr val="FF0000"/>
                </a:solidFill>
                <a:effectLst>
                  <a:outerShdw blurRad="38100" dist="38100" dir="2700000" algn="tl">
                    <a:srgbClr val="000000">
                      <a:alpha val="43137"/>
                    </a:srgbClr>
                  </a:outerShdw>
                </a:effectLst>
                <a:cs typeface="B Lotus" pitchFamily="2" charset="-78"/>
              </a:rPr>
            </a:br>
            <a:r>
              <a:rPr lang="fa-IR" b="1" dirty="0" smtClean="0">
                <a:effectLst>
                  <a:outerShdw blurRad="38100" dist="38100" dir="2700000" algn="tl">
                    <a:srgbClr val="000000">
                      <a:alpha val="43137"/>
                    </a:srgbClr>
                  </a:outerShdw>
                </a:effectLst>
                <a:cs typeface="B Lotus" pitchFamily="2" charset="-78"/>
              </a:rPr>
              <a:t>نه یک فن، بلکه یک سبک است؛</a:t>
            </a:r>
            <a:br>
              <a:rPr lang="fa-IR" b="1" dirty="0" smtClean="0">
                <a:effectLst>
                  <a:outerShdw blurRad="38100" dist="38100" dir="2700000" algn="tl">
                    <a:srgbClr val="000000">
                      <a:alpha val="43137"/>
                    </a:srgbClr>
                  </a:outerShdw>
                </a:effectLst>
                <a:cs typeface="B Lotus" pitchFamily="2" charset="-78"/>
              </a:rPr>
            </a:br>
            <a:r>
              <a:rPr lang="fa-IR" b="1" dirty="0" smtClean="0">
                <a:effectLst>
                  <a:outerShdw blurRad="38100" dist="38100" dir="2700000" algn="tl">
                    <a:srgbClr val="000000">
                      <a:alpha val="43137"/>
                    </a:srgbClr>
                  </a:outerShdw>
                </a:effectLst>
                <a:cs typeface="B Lotus" pitchFamily="2" charset="-78"/>
              </a:rPr>
              <a:t>مواجهه ای نیست؛</a:t>
            </a:r>
            <a:br>
              <a:rPr lang="fa-IR" b="1" dirty="0" smtClean="0">
                <a:effectLst>
                  <a:outerShdw blurRad="38100" dist="38100" dir="2700000" algn="tl">
                    <a:srgbClr val="000000">
                      <a:alpha val="43137"/>
                    </a:srgbClr>
                  </a:outerShdw>
                </a:effectLst>
                <a:cs typeface="B Lotus" pitchFamily="2" charset="-78"/>
              </a:rPr>
            </a:br>
            <a:r>
              <a:rPr lang="fa-IR" b="1" dirty="0" smtClean="0">
                <a:effectLst>
                  <a:outerShdw blurRad="38100" dist="38100" dir="2700000" algn="tl">
                    <a:srgbClr val="000000">
                      <a:alpha val="43137"/>
                    </a:srgbClr>
                  </a:outerShdw>
                </a:effectLst>
                <a:cs typeface="B Lotus" pitchFamily="2" charset="-78"/>
              </a:rPr>
              <a:t>نصیحت کردن نیست؛</a:t>
            </a:r>
            <a:br>
              <a:rPr lang="fa-IR" b="1" dirty="0" smtClean="0">
                <a:effectLst>
                  <a:outerShdw blurRad="38100" dist="38100" dir="2700000" algn="tl">
                    <a:srgbClr val="000000">
                      <a:alpha val="43137"/>
                    </a:srgbClr>
                  </a:outerShdw>
                </a:effectLst>
                <a:cs typeface="B Lotus" pitchFamily="2" charset="-78"/>
              </a:rPr>
            </a:br>
            <a:r>
              <a:rPr lang="fa-IR" b="1" dirty="0" smtClean="0">
                <a:effectLst>
                  <a:outerShdw blurRad="38100" dist="38100" dir="2700000" algn="tl">
                    <a:srgbClr val="000000">
                      <a:alpha val="43137"/>
                    </a:srgbClr>
                  </a:outerShdw>
                </a:effectLst>
                <a:cs typeface="B Lotus" pitchFamily="2" charset="-78"/>
              </a:rPr>
              <a:t>و با مدل پزشکی ناسازگار است</a:t>
            </a:r>
            <a:r>
              <a:rPr lang="fa-IR" b="1" dirty="0" smtClean="0">
                <a:solidFill>
                  <a:srgbClr val="FF0000"/>
                </a:solidFill>
                <a:effectLst>
                  <a:outerShdw blurRad="38100" dist="38100" dir="2700000" algn="tl">
                    <a:srgbClr val="000000">
                      <a:alpha val="43137"/>
                    </a:srgbClr>
                  </a:outerShdw>
                </a:effectLst>
                <a:cs typeface="B Lotus" pitchFamily="2" charset="-78"/>
              </a:rPr>
              <a:t>.</a:t>
            </a:r>
            <a:endParaRPr lang="en-US" b="1" dirty="0">
              <a:cs typeface="B Lotus" pitchFamily="2" charset="-78"/>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610600" cy="5791200"/>
          </a:xfrm>
        </p:spPr>
        <p:txBody>
          <a:bodyPr rtlCol="0">
            <a:noAutofit/>
          </a:bodyPr>
          <a:lstStyle/>
          <a:p>
            <a:pPr marL="0" indent="0" algn="ctr" rtl="1" eaLnBrk="1" fontAlgn="auto" hangingPunct="1">
              <a:spcAft>
                <a:spcPts val="0"/>
              </a:spcAft>
              <a:buFont typeface="Arial" pitchFamily="34" charset="0"/>
              <a:buNone/>
              <a:defRPr/>
            </a:pPr>
            <a:r>
              <a:rPr lang="fa-IR" b="1" dirty="0" smtClean="0">
                <a:solidFill>
                  <a:srgbClr val="FF0000"/>
                </a:solidFill>
                <a:effectLst>
                  <a:outerShdw blurRad="38100" dist="38100" dir="2700000" algn="tl">
                    <a:srgbClr val="000000">
                      <a:alpha val="43137"/>
                    </a:srgbClr>
                  </a:outerShdw>
                </a:effectLst>
                <a:cs typeface="B Lotus" pitchFamily="2" charset="-78"/>
              </a:rPr>
              <a:t>روح و نفس:</a:t>
            </a:r>
          </a:p>
          <a:p>
            <a:pPr marL="0" indent="0" algn="just" rtl="1" eaLnBrk="1" fontAlgn="auto" hangingPunct="1">
              <a:spcAft>
                <a:spcPts val="0"/>
              </a:spcAft>
              <a:buFont typeface="Arial" pitchFamily="34" charset="0"/>
              <a:buNone/>
              <a:defRPr/>
            </a:pPr>
            <a:r>
              <a:rPr lang="fa-IR" dirty="0" smtClean="0">
                <a:effectLst>
                  <a:outerShdw blurRad="38100" dist="38100" dir="2700000" algn="tl">
                    <a:srgbClr val="000000">
                      <a:alpha val="43137"/>
                    </a:srgbClr>
                  </a:outerShdw>
                </a:effectLst>
                <a:cs typeface="B Lotus" pitchFamily="2" charset="-78"/>
              </a:rPr>
              <a:t>همکاری</a:t>
            </a:r>
          </a:p>
          <a:p>
            <a:pPr marL="0" indent="0" algn="just" rtl="1" eaLnBrk="1" fontAlgn="auto" hangingPunct="1">
              <a:spcAft>
                <a:spcPts val="0"/>
              </a:spcAft>
              <a:buFont typeface="Arial" pitchFamily="34" charset="0"/>
              <a:buNone/>
              <a:defRPr/>
            </a:pPr>
            <a:endParaRPr lang="fa-IR" dirty="0" smtClean="0">
              <a:effectLst>
                <a:outerShdw blurRad="38100" dist="38100" dir="2700000" algn="tl">
                  <a:srgbClr val="000000">
                    <a:alpha val="43137"/>
                  </a:srgbClr>
                </a:outerShdw>
              </a:effectLst>
              <a:cs typeface="B Lotus" pitchFamily="2" charset="-78"/>
            </a:endParaRPr>
          </a:p>
          <a:p>
            <a:pPr marL="0" indent="0" algn="just" rtl="1" eaLnBrk="1" fontAlgn="auto" hangingPunct="1">
              <a:spcAft>
                <a:spcPts val="0"/>
              </a:spcAft>
              <a:buFont typeface="Arial" pitchFamily="34" charset="0"/>
              <a:buNone/>
              <a:defRPr/>
            </a:pPr>
            <a:r>
              <a:rPr lang="fa-IR" dirty="0" smtClean="0">
                <a:effectLst>
                  <a:outerShdw blurRad="38100" dist="38100" dir="2700000" algn="tl">
                    <a:srgbClr val="000000">
                      <a:alpha val="43137"/>
                    </a:srgbClr>
                  </a:outerShdw>
                </a:effectLst>
                <a:cs typeface="B Lotus" pitchFamily="2" charset="-78"/>
              </a:rPr>
              <a:t>فراخوانی</a:t>
            </a:r>
          </a:p>
          <a:p>
            <a:pPr marL="0" indent="0" algn="just" rtl="1" eaLnBrk="1" fontAlgn="auto" hangingPunct="1">
              <a:spcAft>
                <a:spcPts val="0"/>
              </a:spcAft>
              <a:buFont typeface="Arial" pitchFamily="34" charset="0"/>
              <a:buNone/>
              <a:defRPr/>
            </a:pPr>
            <a:endParaRPr lang="fa-IR" dirty="0" smtClean="0">
              <a:effectLst>
                <a:outerShdw blurRad="38100" dist="38100" dir="2700000" algn="tl">
                  <a:srgbClr val="000000">
                    <a:alpha val="43137"/>
                  </a:srgbClr>
                </a:outerShdw>
              </a:effectLst>
              <a:cs typeface="B Lotus" pitchFamily="2" charset="-78"/>
            </a:endParaRPr>
          </a:p>
          <a:p>
            <a:pPr marL="0" indent="0" algn="just" rtl="1" eaLnBrk="1" fontAlgn="auto" hangingPunct="1">
              <a:spcAft>
                <a:spcPts val="0"/>
              </a:spcAft>
              <a:buFont typeface="Arial" pitchFamily="34" charset="0"/>
              <a:buNone/>
              <a:defRPr/>
            </a:pPr>
            <a:r>
              <a:rPr lang="fa-IR" dirty="0" smtClean="0">
                <a:effectLst>
                  <a:outerShdw blurRad="38100" dist="38100" dir="2700000" algn="tl">
                    <a:srgbClr val="000000">
                      <a:alpha val="43137"/>
                    </a:srgbClr>
                  </a:outerShdw>
                </a:effectLst>
                <a:cs typeface="B Lotus" pitchFamily="2" charset="-78"/>
              </a:rPr>
              <a:t>خودمختاری</a:t>
            </a:r>
            <a:endParaRPr lang="fa-IR" dirty="0" smtClean="0">
              <a:cs typeface="B Lotus" pitchFamily="2" charset="-78"/>
            </a:endParaRPr>
          </a:p>
          <a:p>
            <a:pPr marL="0" indent="0" algn="just" rtl="1" eaLnBrk="1" fontAlgn="auto" hangingPunct="1">
              <a:spcAft>
                <a:spcPts val="0"/>
              </a:spcAft>
              <a:buFont typeface="Arial" pitchFamily="34" charset="0"/>
              <a:buNone/>
              <a:defRPr/>
            </a:pPr>
            <a:endParaRPr lang="fa-IR" b="1" dirty="0" smtClean="0">
              <a:effectLst>
                <a:outerShdw blurRad="38100" dist="38100" dir="2700000" algn="tl">
                  <a:srgbClr val="000000">
                    <a:alpha val="43137"/>
                  </a:srgbClr>
                </a:outerShdw>
              </a:effectLst>
              <a:cs typeface="B Lotus" pitchFamily="2" charset="-78"/>
            </a:endParaRPr>
          </a:p>
          <a:p>
            <a:pPr marL="0" indent="0" algn="just" rtl="1" eaLnBrk="1" fontAlgn="auto" hangingPunct="1">
              <a:spcAft>
                <a:spcPts val="0"/>
              </a:spcAft>
              <a:buFont typeface="Arial" pitchFamily="34" charset="0"/>
              <a:buNone/>
              <a:defRPr/>
            </a:pPr>
            <a:endParaRPr lang="fa-IR" b="1" dirty="0" smtClean="0">
              <a:effectLst>
                <a:outerShdw blurRad="38100" dist="38100" dir="2700000" algn="tl">
                  <a:srgbClr val="000000">
                    <a:alpha val="43137"/>
                  </a:srgbClr>
                </a:outerShdw>
              </a:effectLst>
              <a:cs typeface="B Lotus" pitchFamily="2" charset="-78"/>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371600"/>
            <a:ext cx="8610600" cy="5791200"/>
          </a:xfrm>
        </p:spPr>
        <p:txBody>
          <a:bodyPr rtlCol="0">
            <a:noAutofit/>
          </a:bodyPr>
          <a:lstStyle/>
          <a:p>
            <a:pPr marL="0" indent="0" algn="just" rtl="1" eaLnBrk="1" fontAlgn="auto" hangingPunct="1">
              <a:spcAft>
                <a:spcPts val="0"/>
              </a:spcAft>
              <a:buFont typeface="Arial" pitchFamily="34" charset="0"/>
              <a:buNone/>
              <a:defRPr/>
            </a:pPr>
            <a:r>
              <a:rPr lang="fa-IR" b="1" dirty="0" smtClean="0">
                <a:effectLst>
                  <a:outerShdw blurRad="38100" dist="38100" dir="2700000" algn="tl">
                    <a:srgbClr val="000000">
                      <a:alpha val="43137"/>
                    </a:srgbClr>
                  </a:outerShdw>
                </a:effectLst>
                <a:cs typeface="B Lotus" pitchFamily="2" charset="-78"/>
              </a:rPr>
              <a:t>اصول مصاحبه:</a:t>
            </a:r>
            <a:r>
              <a:rPr lang="en-US" b="1" dirty="0" smtClean="0">
                <a:effectLst>
                  <a:outerShdw blurRad="38100" dist="38100" dir="2700000" algn="tl">
                    <a:srgbClr val="000000">
                      <a:alpha val="43137"/>
                    </a:srgbClr>
                  </a:outerShdw>
                </a:effectLst>
                <a:cs typeface="B Lotus" pitchFamily="2" charset="-78"/>
              </a:rPr>
              <a:t>RULE</a:t>
            </a:r>
            <a:endParaRPr lang="fa-IR" b="1" dirty="0" smtClean="0">
              <a:effectLst>
                <a:outerShdw blurRad="38100" dist="38100" dir="2700000" algn="tl">
                  <a:srgbClr val="000000">
                    <a:alpha val="43137"/>
                  </a:srgbClr>
                </a:outerShdw>
              </a:effectLst>
              <a:cs typeface="B Lotus" pitchFamily="2" charset="-78"/>
            </a:endParaRPr>
          </a:p>
          <a:p>
            <a:pPr marL="0" indent="0" algn="just" eaLnBrk="1" fontAlgn="auto" hangingPunct="1">
              <a:spcAft>
                <a:spcPts val="0"/>
              </a:spcAft>
              <a:buFont typeface="Arial" pitchFamily="34" charset="0"/>
              <a:buNone/>
              <a:defRPr/>
            </a:pPr>
            <a:endParaRPr lang="fa-IR" b="1" dirty="0" smtClean="0">
              <a:effectLst>
                <a:outerShdw blurRad="38100" dist="38100" dir="2700000" algn="tl">
                  <a:srgbClr val="000000">
                    <a:alpha val="43137"/>
                  </a:srgbClr>
                </a:outerShdw>
              </a:effectLst>
              <a:cs typeface="B Lotus" pitchFamily="2" charset="-78"/>
            </a:endParaRPr>
          </a:p>
          <a:p>
            <a:pPr marL="0" indent="0" algn="just" eaLnBrk="1" fontAlgn="auto" hangingPunct="1">
              <a:spcAft>
                <a:spcPts val="0"/>
              </a:spcAft>
              <a:buFont typeface="Arial" pitchFamily="34" charset="0"/>
              <a:buNone/>
              <a:defRPr/>
            </a:pPr>
            <a:r>
              <a:rPr lang="en-US" b="1" dirty="0" smtClean="0">
                <a:effectLst>
                  <a:outerShdw blurRad="38100" dist="38100" dir="2700000" algn="tl">
                    <a:srgbClr val="000000">
                      <a:alpha val="43137"/>
                    </a:srgbClr>
                  </a:outerShdw>
                </a:effectLst>
                <a:cs typeface="B Lotus" pitchFamily="2" charset="-78"/>
              </a:rPr>
              <a:t>Resist the righting reflex</a:t>
            </a:r>
          </a:p>
          <a:p>
            <a:pPr marL="0" indent="0" algn="just" eaLnBrk="1" fontAlgn="auto" hangingPunct="1">
              <a:spcAft>
                <a:spcPts val="0"/>
              </a:spcAft>
              <a:buFont typeface="Arial" pitchFamily="34" charset="0"/>
              <a:buNone/>
              <a:defRPr/>
            </a:pPr>
            <a:r>
              <a:rPr lang="en-US" b="1" dirty="0" smtClean="0">
                <a:effectLst>
                  <a:outerShdw blurRad="38100" dist="38100" dir="2700000" algn="tl">
                    <a:srgbClr val="000000">
                      <a:alpha val="43137"/>
                    </a:srgbClr>
                  </a:outerShdw>
                </a:effectLst>
                <a:cs typeface="B Lotus" pitchFamily="2" charset="-78"/>
              </a:rPr>
              <a:t>Understand</a:t>
            </a:r>
          </a:p>
          <a:p>
            <a:pPr marL="0" indent="0" algn="just" eaLnBrk="1" fontAlgn="auto" hangingPunct="1">
              <a:spcAft>
                <a:spcPts val="0"/>
              </a:spcAft>
              <a:buFont typeface="Arial" pitchFamily="34" charset="0"/>
              <a:buNone/>
              <a:defRPr/>
            </a:pPr>
            <a:r>
              <a:rPr lang="en-US" b="1" dirty="0" smtClean="0">
                <a:effectLst>
                  <a:outerShdw blurRad="38100" dist="38100" dir="2700000" algn="tl">
                    <a:srgbClr val="000000">
                      <a:alpha val="43137"/>
                    </a:srgbClr>
                  </a:outerShdw>
                </a:effectLst>
                <a:cs typeface="B Lotus" pitchFamily="2" charset="-78"/>
              </a:rPr>
              <a:t>Listening</a:t>
            </a:r>
          </a:p>
          <a:p>
            <a:pPr marL="0" indent="0" algn="just" eaLnBrk="1" fontAlgn="auto" hangingPunct="1">
              <a:spcAft>
                <a:spcPts val="0"/>
              </a:spcAft>
              <a:buFont typeface="Arial" pitchFamily="34" charset="0"/>
              <a:buNone/>
              <a:defRPr/>
            </a:pPr>
            <a:r>
              <a:rPr lang="en-US" b="1" dirty="0" smtClean="0">
                <a:effectLst>
                  <a:outerShdw blurRad="38100" dist="38100" dir="2700000" algn="tl">
                    <a:srgbClr val="000000">
                      <a:alpha val="43137"/>
                    </a:srgbClr>
                  </a:outerShdw>
                </a:effectLst>
                <a:cs typeface="B Lotus" pitchFamily="2" charset="-78"/>
              </a:rPr>
              <a:t>Empower</a:t>
            </a:r>
            <a:endParaRPr lang="fa-IR" b="1" dirty="0" smtClean="0">
              <a:effectLst>
                <a:outerShdw blurRad="38100" dist="38100" dir="2700000" algn="tl">
                  <a:srgbClr val="000000">
                    <a:alpha val="43137"/>
                  </a:srgbClr>
                </a:outerShdw>
              </a:effectLst>
              <a:cs typeface="B Lotus" pitchFamily="2" charset="-78"/>
            </a:endParaRPr>
          </a:p>
        </p:txBody>
      </p:sp>
      <p:sp>
        <p:nvSpPr>
          <p:cNvPr id="56323" name="Title 3"/>
          <p:cNvSpPr>
            <a:spLocks noGrp="1"/>
          </p:cNvSpPr>
          <p:nvPr>
            <p:ph type="title"/>
          </p:nvPr>
        </p:nvSpPr>
        <p:spPr/>
        <p:txBody>
          <a:bodyPr/>
          <a:lstStyle/>
          <a:p>
            <a:endParaRPr lang="fa-IR"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99350" cy="639763"/>
          </a:xfrm>
        </p:spPr>
        <p:txBody>
          <a:bodyPr>
            <a:normAutofit fontScale="90000"/>
          </a:bodyPr>
          <a:lstStyle/>
          <a:p>
            <a:pPr algn="r" rtl="1" eaLnBrk="1" fontAlgn="auto" hangingPunct="1">
              <a:spcAft>
                <a:spcPts val="0"/>
              </a:spcAft>
              <a:defRPr/>
            </a:pPr>
            <a:endParaRPr lang="en-US" sz="3600" b="1" dirty="0">
              <a:effectLst>
                <a:outerShdw blurRad="38100" dist="38100" dir="2700000" algn="tl">
                  <a:srgbClr val="000000">
                    <a:alpha val="43137"/>
                  </a:srgbClr>
                </a:outerShdw>
              </a:effectLst>
              <a:cs typeface="B Lotus" pitchFamily="2" charset="-78"/>
            </a:endParaRPr>
          </a:p>
        </p:txBody>
      </p:sp>
      <p:sp>
        <p:nvSpPr>
          <p:cNvPr id="3" name="Content Placeholder 2"/>
          <p:cNvSpPr>
            <a:spLocks noGrp="1"/>
          </p:cNvSpPr>
          <p:nvPr>
            <p:ph idx="1"/>
          </p:nvPr>
        </p:nvSpPr>
        <p:spPr>
          <a:xfrm>
            <a:off x="228600" y="914400"/>
            <a:ext cx="8610600" cy="5791200"/>
          </a:xfrm>
        </p:spPr>
        <p:txBody>
          <a:bodyPr rtlCol="0">
            <a:noAutofit/>
          </a:bodyPr>
          <a:lstStyle/>
          <a:p>
            <a:pPr marL="0" indent="0" algn="just" rtl="1" eaLnBrk="1" fontAlgn="auto" hangingPunct="1">
              <a:spcAft>
                <a:spcPts val="0"/>
              </a:spcAft>
              <a:buFont typeface="Arial" pitchFamily="34" charset="0"/>
              <a:buNone/>
              <a:defRPr/>
            </a:pPr>
            <a:r>
              <a:rPr lang="fa-IR" b="1" dirty="0" smtClean="0">
                <a:effectLst>
                  <a:outerShdw blurRad="38100" dist="38100" dir="2700000" algn="tl">
                    <a:srgbClr val="000000">
                      <a:alpha val="43137"/>
                    </a:srgbClr>
                  </a:outerShdw>
                </a:effectLst>
                <a:cs typeface="B Lotus" pitchFamily="2" charset="-78"/>
              </a:rPr>
              <a:t>مهارت هاي اساسي مصاحبه:</a:t>
            </a:r>
          </a:p>
          <a:p>
            <a:pPr marL="0" indent="0" algn="just" rtl="1" eaLnBrk="1" fontAlgn="auto" hangingPunct="1">
              <a:spcAft>
                <a:spcPts val="0"/>
              </a:spcAft>
              <a:buFont typeface="Arial" pitchFamily="34" charset="0"/>
              <a:buNone/>
              <a:defRPr/>
            </a:pPr>
            <a:endParaRPr lang="fa-IR" b="1" dirty="0" smtClean="0">
              <a:effectLst>
                <a:outerShdw blurRad="38100" dist="38100" dir="2700000" algn="tl">
                  <a:srgbClr val="000000">
                    <a:alpha val="43137"/>
                  </a:srgbClr>
                </a:outerShdw>
              </a:effectLst>
              <a:cs typeface="B Lotus" pitchFamily="2" charset="-78"/>
            </a:endParaRPr>
          </a:p>
          <a:p>
            <a:pPr marL="0" indent="0" algn="just" eaLnBrk="1" fontAlgn="auto" hangingPunct="1">
              <a:spcAft>
                <a:spcPts val="0"/>
              </a:spcAft>
              <a:buFont typeface="Arial" pitchFamily="34" charset="0"/>
              <a:buNone/>
              <a:defRPr/>
            </a:pPr>
            <a:r>
              <a:rPr lang="en-US" b="1" dirty="0" smtClean="0">
                <a:effectLst>
                  <a:outerShdw blurRad="38100" dist="38100" dir="2700000" algn="tl">
                    <a:srgbClr val="000000">
                      <a:alpha val="43137"/>
                    </a:srgbClr>
                  </a:outerShdw>
                </a:effectLst>
                <a:cs typeface="B Lotus" pitchFamily="2" charset="-78"/>
              </a:rPr>
              <a:t>Open-ended q</a:t>
            </a:r>
          </a:p>
          <a:p>
            <a:pPr marL="0" indent="0" algn="just" eaLnBrk="1" fontAlgn="auto" hangingPunct="1">
              <a:spcAft>
                <a:spcPts val="0"/>
              </a:spcAft>
              <a:buFont typeface="Arial" pitchFamily="34" charset="0"/>
              <a:buNone/>
              <a:defRPr/>
            </a:pPr>
            <a:r>
              <a:rPr lang="en-US" b="1" dirty="0" smtClean="0">
                <a:effectLst>
                  <a:outerShdw blurRad="38100" dist="38100" dir="2700000" algn="tl">
                    <a:srgbClr val="000000">
                      <a:alpha val="43137"/>
                    </a:srgbClr>
                  </a:outerShdw>
                </a:effectLst>
                <a:cs typeface="B Lotus" pitchFamily="2" charset="-78"/>
              </a:rPr>
              <a:t>Affirmation</a:t>
            </a:r>
          </a:p>
          <a:p>
            <a:pPr marL="0" indent="0" algn="just" eaLnBrk="1" fontAlgn="auto" hangingPunct="1">
              <a:spcAft>
                <a:spcPts val="0"/>
              </a:spcAft>
              <a:buFont typeface="Arial" pitchFamily="34" charset="0"/>
              <a:buNone/>
              <a:defRPr/>
            </a:pPr>
            <a:r>
              <a:rPr lang="en-US" b="1" dirty="0" err="1" smtClean="0">
                <a:effectLst>
                  <a:outerShdw blurRad="38100" dist="38100" dir="2700000" algn="tl">
                    <a:srgbClr val="000000">
                      <a:alpha val="43137"/>
                    </a:srgbClr>
                  </a:outerShdw>
                </a:effectLst>
                <a:cs typeface="B Lotus" pitchFamily="2" charset="-78"/>
              </a:rPr>
              <a:t>Ref.L</a:t>
            </a:r>
            <a:endParaRPr lang="en-US" b="1" dirty="0" smtClean="0">
              <a:effectLst>
                <a:outerShdw blurRad="38100" dist="38100" dir="2700000" algn="tl">
                  <a:srgbClr val="000000">
                    <a:alpha val="43137"/>
                  </a:srgbClr>
                </a:outerShdw>
              </a:effectLst>
              <a:cs typeface="B Lotus" pitchFamily="2" charset="-78"/>
            </a:endParaRPr>
          </a:p>
          <a:p>
            <a:pPr marL="0" indent="0" algn="just" eaLnBrk="1" fontAlgn="auto" hangingPunct="1">
              <a:spcAft>
                <a:spcPts val="0"/>
              </a:spcAft>
              <a:buFont typeface="Arial" pitchFamily="34" charset="0"/>
              <a:buNone/>
              <a:defRPr/>
            </a:pPr>
            <a:r>
              <a:rPr lang="en-US" b="1" dirty="0" err="1" smtClean="0">
                <a:effectLst>
                  <a:outerShdw blurRad="38100" dist="38100" dir="2700000" algn="tl">
                    <a:srgbClr val="000000">
                      <a:alpha val="43137"/>
                    </a:srgbClr>
                  </a:outerShdw>
                </a:effectLst>
                <a:cs typeface="B Lotus" pitchFamily="2" charset="-78"/>
              </a:rPr>
              <a:t>Summ</a:t>
            </a:r>
            <a:r>
              <a:rPr lang="en-US" b="1" dirty="0" smtClean="0">
                <a:effectLst>
                  <a:outerShdw blurRad="38100" dist="38100" dir="2700000" algn="tl">
                    <a:srgbClr val="000000">
                      <a:alpha val="43137"/>
                    </a:srgbClr>
                  </a:outerShdw>
                </a:effectLst>
                <a:cs typeface="B Lotus" pitchFamily="2" charset="-78"/>
              </a:rPr>
              <a:t>.</a:t>
            </a:r>
            <a:endParaRPr lang="fa-IR" b="1" dirty="0" smtClean="0">
              <a:effectLst>
                <a:outerShdw blurRad="38100" dist="38100" dir="2700000" algn="tl">
                  <a:srgbClr val="000000">
                    <a:alpha val="43137"/>
                  </a:srgbClr>
                </a:outerShdw>
              </a:effectLst>
              <a:cs typeface="B Lotus" pitchFamily="2" charset="-78"/>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99350" cy="639763"/>
          </a:xfrm>
        </p:spPr>
        <p:txBody>
          <a:bodyPr>
            <a:normAutofit fontScale="90000"/>
          </a:bodyPr>
          <a:lstStyle/>
          <a:p>
            <a:pPr algn="r" rtl="1" eaLnBrk="1" fontAlgn="auto" hangingPunct="1">
              <a:spcAft>
                <a:spcPts val="0"/>
              </a:spcAft>
              <a:defRPr/>
            </a:pPr>
            <a:endParaRPr lang="en-US" sz="3600" b="1" dirty="0">
              <a:effectLst>
                <a:outerShdw blurRad="38100" dist="38100" dir="2700000" algn="tl">
                  <a:srgbClr val="000000">
                    <a:alpha val="43137"/>
                  </a:srgbClr>
                </a:outerShdw>
              </a:effectLst>
              <a:cs typeface="B Lotus" pitchFamily="2" charset="-78"/>
            </a:endParaRPr>
          </a:p>
        </p:txBody>
      </p:sp>
      <p:sp>
        <p:nvSpPr>
          <p:cNvPr id="3" name="Content Placeholder 2"/>
          <p:cNvSpPr>
            <a:spLocks noGrp="1"/>
          </p:cNvSpPr>
          <p:nvPr>
            <p:ph idx="1"/>
          </p:nvPr>
        </p:nvSpPr>
        <p:spPr>
          <a:xfrm>
            <a:off x="228600" y="914400"/>
            <a:ext cx="8610600" cy="5791200"/>
          </a:xfrm>
        </p:spPr>
        <p:txBody>
          <a:bodyPr rtlCol="0">
            <a:noAutofit/>
          </a:bodyPr>
          <a:lstStyle/>
          <a:p>
            <a:pPr marL="0" indent="0" algn="just" rtl="1" eaLnBrk="1" fontAlgn="auto" hangingPunct="1">
              <a:spcAft>
                <a:spcPts val="0"/>
              </a:spcAft>
              <a:buFont typeface="Arial" pitchFamily="34" charset="0"/>
              <a:buNone/>
              <a:defRPr/>
            </a:pPr>
            <a:endParaRPr lang="fa-IR" b="1" dirty="0" smtClean="0">
              <a:effectLst>
                <a:outerShdw blurRad="38100" dist="38100" dir="2700000" algn="tl">
                  <a:srgbClr val="000000">
                    <a:alpha val="43137"/>
                  </a:srgbClr>
                </a:outerShdw>
              </a:effectLst>
              <a:cs typeface="B Lotus" pitchFamily="2" charset="-78"/>
            </a:endParaRPr>
          </a:p>
          <a:p>
            <a:pPr marL="0" indent="0" algn="just" eaLnBrk="1" fontAlgn="auto" hangingPunct="1">
              <a:spcAft>
                <a:spcPts val="0"/>
              </a:spcAft>
              <a:buFont typeface="Arial" pitchFamily="34" charset="0"/>
              <a:buNone/>
              <a:defRPr/>
            </a:pPr>
            <a:r>
              <a:rPr lang="en-US" b="1" dirty="0" smtClean="0">
                <a:effectLst>
                  <a:outerShdw blurRad="38100" dist="38100" dir="2700000" algn="tl">
                    <a:srgbClr val="000000">
                      <a:alpha val="43137"/>
                    </a:srgbClr>
                  </a:outerShdw>
                </a:effectLst>
                <a:cs typeface="B Lotus" pitchFamily="2" charset="-78"/>
              </a:rPr>
              <a:t>Open-ended q</a:t>
            </a:r>
          </a:p>
          <a:p>
            <a:pPr marL="0" indent="0" algn="just" rtl="1" eaLnBrk="1" fontAlgn="auto" hangingPunct="1">
              <a:spcAft>
                <a:spcPts val="0"/>
              </a:spcAft>
              <a:buFont typeface="Arial" pitchFamily="34" charset="0"/>
              <a:buNone/>
              <a:defRPr/>
            </a:pPr>
            <a:r>
              <a:rPr lang="fa-IR" b="1" dirty="0" smtClean="0">
                <a:effectLst>
                  <a:outerShdw blurRad="38100" dist="38100" dir="2700000" algn="tl">
                    <a:srgbClr val="000000">
                      <a:alpha val="43137"/>
                    </a:srgbClr>
                  </a:outerShdw>
                </a:effectLst>
                <a:cs typeface="B Lotus" pitchFamily="2" charset="-78"/>
              </a:rPr>
              <a:t>مثال ...........</a:t>
            </a:r>
            <a:endParaRPr lang="en-US" b="1" dirty="0" smtClean="0">
              <a:effectLst>
                <a:outerShdw blurRad="38100" dist="38100" dir="2700000" algn="tl">
                  <a:srgbClr val="000000">
                    <a:alpha val="43137"/>
                  </a:srgbClr>
                </a:outerShdw>
              </a:effectLst>
              <a:cs typeface="B Lotus" pitchFamily="2" charset="-78"/>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99350" cy="639763"/>
          </a:xfrm>
        </p:spPr>
        <p:txBody>
          <a:bodyPr>
            <a:normAutofit fontScale="90000"/>
          </a:bodyPr>
          <a:lstStyle/>
          <a:p>
            <a:pPr algn="r" rtl="1" eaLnBrk="1" fontAlgn="auto" hangingPunct="1">
              <a:spcAft>
                <a:spcPts val="0"/>
              </a:spcAft>
              <a:defRPr/>
            </a:pPr>
            <a:endParaRPr lang="en-US" sz="3600" b="1" dirty="0">
              <a:effectLst>
                <a:outerShdw blurRad="38100" dist="38100" dir="2700000" algn="tl">
                  <a:srgbClr val="000000">
                    <a:alpha val="43137"/>
                  </a:srgbClr>
                </a:outerShdw>
              </a:effectLst>
              <a:cs typeface="B Lotus" pitchFamily="2" charset="-78"/>
            </a:endParaRPr>
          </a:p>
        </p:txBody>
      </p:sp>
      <p:sp>
        <p:nvSpPr>
          <p:cNvPr id="3" name="Content Placeholder 2"/>
          <p:cNvSpPr>
            <a:spLocks noGrp="1"/>
          </p:cNvSpPr>
          <p:nvPr>
            <p:ph idx="1"/>
          </p:nvPr>
        </p:nvSpPr>
        <p:spPr>
          <a:xfrm>
            <a:off x="228600" y="914400"/>
            <a:ext cx="8610600" cy="5791200"/>
          </a:xfrm>
        </p:spPr>
        <p:txBody>
          <a:bodyPr rtlCol="0">
            <a:noAutofit/>
          </a:bodyPr>
          <a:lstStyle/>
          <a:p>
            <a:pPr marL="0" indent="0" algn="just" rtl="1" eaLnBrk="1" fontAlgn="auto" hangingPunct="1">
              <a:spcAft>
                <a:spcPts val="0"/>
              </a:spcAft>
              <a:buFont typeface="Arial" pitchFamily="34" charset="0"/>
              <a:buNone/>
              <a:defRPr/>
            </a:pPr>
            <a:r>
              <a:rPr lang="fa-IR" b="1" dirty="0" smtClean="0">
                <a:effectLst>
                  <a:outerShdw blurRad="38100" dist="38100" dir="2700000" algn="tl">
                    <a:srgbClr val="000000">
                      <a:alpha val="43137"/>
                    </a:srgbClr>
                  </a:outerShdw>
                </a:effectLst>
                <a:cs typeface="B Lotus" pitchFamily="2" charset="-78"/>
              </a:rPr>
              <a:t>شامل گوش دادن فعالانه</a:t>
            </a:r>
          </a:p>
          <a:p>
            <a:pPr marL="0" indent="0" algn="just" rtl="1" eaLnBrk="1" fontAlgn="auto" hangingPunct="1">
              <a:spcAft>
                <a:spcPts val="0"/>
              </a:spcAft>
              <a:buFont typeface="Arial" pitchFamily="34" charset="0"/>
              <a:buNone/>
              <a:defRPr/>
            </a:pPr>
            <a:endParaRPr lang="fa-IR" b="1" u="sng" dirty="0" smtClean="0">
              <a:effectLst>
                <a:outerShdw blurRad="38100" dist="38100" dir="2700000" algn="tl">
                  <a:srgbClr val="000000">
                    <a:alpha val="43137"/>
                  </a:srgbClr>
                </a:outerShdw>
              </a:effectLst>
              <a:cs typeface="B Lotus" pitchFamily="2" charset="-78"/>
            </a:endParaRPr>
          </a:p>
          <a:p>
            <a:pPr marL="0" indent="0" algn="just" rtl="1" eaLnBrk="1" fontAlgn="auto" hangingPunct="1">
              <a:spcAft>
                <a:spcPts val="0"/>
              </a:spcAft>
              <a:buFont typeface="Arial" pitchFamily="34" charset="0"/>
              <a:buNone/>
              <a:defRPr/>
            </a:pPr>
            <a:endParaRPr lang="fa-IR" b="1" u="sng" dirty="0" smtClean="0">
              <a:effectLst>
                <a:outerShdw blurRad="38100" dist="38100" dir="2700000" algn="tl">
                  <a:srgbClr val="000000">
                    <a:alpha val="43137"/>
                  </a:srgbClr>
                </a:outerShdw>
              </a:effectLst>
              <a:cs typeface="B Lotus" pitchFamily="2" charset="-78"/>
            </a:endParaRPr>
          </a:p>
          <a:p>
            <a:pPr marL="0" indent="0" algn="just" rtl="1" eaLnBrk="1" fontAlgn="auto" hangingPunct="1">
              <a:spcAft>
                <a:spcPts val="0"/>
              </a:spcAft>
              <a:buFont typeface="Arial" pitchFamily="34" charset="0"/>
              <a:buNone/>
              <a:defRPr/>
            </a:pPr>
            <a:r>
              <a:rPr lang="fa-IR" b="1" dirty="0" smtClean="0">
                <a:effectLst>
                  <a:outerShdw blurRad="38100" dist="38100" dir="2700000" algn="tl">
                    <a:srgbClr val="000000">
                      <a:alpha val="43137"/>
                    </a:srgbClr>
                  </a:outerShdw>
                </a:effectLst>
                <a:cs typeface="B Lotus" pitchFamily="2" charset="-78"/>
              </a:rPr>
              <a:t>همدلی</a:t>
            </a:r>
            <a:endParaRPr lang="en-US" b="1" dirty="0" smtClean="0">
              <a:effectLst>
                <a:outerShdw blurRad="38100" dist="38100" dir="2700000" algn="tl">
                  <a:srgbClr val="000000">
                    <a:alpha val="43137"/>
                  </a:srgbClr>
                </a:outerShdw>
              </a:effectLst>
              <a:cs typeface="B Lotus" pitchFamily="2" charset="-78"/>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99350" cy="639763"/>
          </a:xfrm>
        </p:spPr>
        <p:txBody>
          <a:bodyPr>
            <a:normAutofit fontScale="90000"/>
          </a:bodyPr>
          <a:lstStyle/>
          <a:p>
            <a:pPr algn="r" rtl="1" eaLnBrk="1" fontAlgn="auto" hangingPunct="1">
              <a:spcAft>
                <a:spcPts val="0"/>
              </a:spcAft>
              <a:defRPr/>
            </a:pPr>
            <a:endParaRPr lang="en-US" sz="3600" b="1" dirty="0">
              <a:effectLst>
                <a:outerShdw blurRad="38100" dist="38100" dir="2700000" algn="tl">
                  <a:srgbClr val="000000">
                    <a:alpha val="43137"/>
                  </a:srgbClr>
                </a:outerShdw>
              </a:effectLst>
              <a:cs typeface="B Lotus" pitchFamily="2" charset="-78"/>
            </a:endParaRPr>
          </a:p>
        </p:txBody>
      </p:sp>
      <p:sp>
        <p:nvSpPr>
          <p:cNvPr id="3" name="Content Placeholder 2"/>
          <p:cNvSpPr>
            <a:spLocks noGrp="1"/>
          </p:cNvSpPr>
          <p:nvPr>
            <p:ph idx="1"/>
          </p:nvPr>
        </p:nvSpPr>
        <p:spPr>
          <a:xfrm>
            <a:off x="228600" y="914400"/>
            <a:ext cx="8610600" cy="5791200"/>
          </a:xfrm>
        </p:spPr>
        <p:txBody>
          <a:bodyPr rtlCol="0">
            <a:noAutofit/>
          </a:bodyPr>
          <a:lstStyle/>
          <a:p>
            <a:pPr marL="0" indent="0" algn="ctr" rtl="1" eaLnBrk="1" fontAlgn="auto" hangingPunct="1">
              <a:spcAft>
                <a:spcPts val="0"/>
              </a:spcAft>
              <a:buFont typeface="Arial" pitchFamily="34" charset="0"/>
              <a:buNone/>
              <a:defRPr/>
            </a:pPr>
            <a:r>
              <a:rPr lang="fa-IR" b="1" dirty="0" smtClean="0">
                <a:solidFill>
                  <a:schemeClr val="accent2"/>
                </a:solidFill>
                <a:effectLst>
                  <a:outerShdw blurRad="38100" dist="38100" dir="2700000" algn="tl">
                    <a:srgbClr val="000000">
                      <a:alpha val="43137"/>
                    </a:srgbClr>
                  </a:outerShdw>
                </a:effectLst>
                <a:cs typeface="B Lotus" pitchFamily="2" charset="-78"/>
              </a:rPr>
              <a:t>مراقب ایست های بازرسی گوردون </a:t>
            </a:r>
          </a:p>
          <a:p>
            <a:pPr marL="0" indent="0" algn="just" rtl="1" eaLnBrk="1" fontAlgn="auto" hangingPunct="1">
              <a:spcAft>
                <a:spcPts val="0"/>
              </a:spcAft>
              <a:buFont typeface="Arial" pitchFamily="34" charset="0"/>
              <a:buNone/>
              <a:defRPr/>
            </a:pPr>
            <a:r>
              <a:rPr lang="fa-IR" b="1" dirty="0" smtClean="0">
                <a:effectLst>
                  <a:outerShdw blurRad="38100" dist="38100" dir="2700000" algn="tl">
                    <a:srgbClr val="000000">
                      <a:alpha val="43137"/>
                    </a:srgbClr>
                  </a:outerShdw>
                </a:effectLst>
                <a:cs typeface="B Lotus" pitchFamily="2" charset="-78"/>
              </a:rPr>
              <a:t>دستوردادن، </a:t>
            </a:r>
          </a:p>
          <a:p>
            <a:pPr marL="0" indent="0" algn="just" rtl="1" eaLnBrk="1" fontAlgn="auto" hangingPunct="1">
              <a:spcAft>
                <a:spcPts val="0"/>
              </a:spcAft>
              <a:buFont typeface="Arial" pitchFamily="34" charset="0"/>
              <a:buNone/>
              <a:defRPr/>
            </a:pPr>
            <a:r>
              <a:rPr lang="fa-IR" b="1" dirty="0" smtClean="0">
                <a:effectLst>
                  <a:outerShdw blurRad="38100" dist="38100" dir="2700000" algn="tl">
                    <a:srgbClr val="000000">
                      <a:alpha val="43137"/>
                    </a:srgbClr>
                  </a:outerShdw>
                </a:effectLst>
                <a:cs typeface="B Lotus" pitchFamily="2" charset="-78"/>
              </a:rPr>
              <a:t>تهدید کردن، </a:t>
            </a:r>
          </a:p>
          <a:p>
            <a:pPr marL="0" indent="0" algn="just" rtl="1" eaLnBrk="1" fontAlgn="auto" hangingPunct="1">
              <a:spcAft>
                <a:spcPts val="0"/>
              </a:spcAft>
              <a:buFont typeface="Arial" pitchFamily="34" charset="0"/>
              <a:buNone/>
              <a:defRPr/>
            </a:pPr>
            <a:r>
              <a:rPr lang="fa-IR" b="1" dirty="0" smtClean="0">
                <a:effectLst>
                  <a:outerShdw blurRad="38100" dist="38100" dir="2700000" algn="tl">
                    <a:srgbClr val="000000">
                      <a:alpha val="43137"/>
                    </a:srgbClr>
                  </a:outerShdw>
                </a:effectLst>
                <a:cs typeface="B Lotus" pitchFamily="2" charset="-78"/>
              </a:rPr>
              <a:t>نصیحت کردن، </a:t>
            </a:r>
          </a:p>
          <a:p>
            <a:pPr marL="0" indent="0" algn="just" rtl="1" eaLnBrk="1" fontAlgn="auto" hangingPunct="1">
              <a:spcAft>
                <a:spcPts val="0"/>
              </a:spcAft>
              <a:buFont typeface="Arial" pitchFamily="34" charset="0"/>
              <a:buNone/>
              <a:defRPr/>
            </a:pPr>
            <a:r>
              <a:rPr lang="fa-IR" b="1" dirty="0" smtClean="0">
                <a:effectLst>
                  <a:outerShdw blurRad="38100" dist="38100" dir="2700000" algn="tl">
                    <a:srgbClr val="000000">
                      <a:alpha val="43137"/>
                    </a:srgbClr>
                  </a:outerShdw>
                </a:effectLst>
                <a:cs typeface="B Lotus" pitchFamily="2" charset="-78"/>
              </a:rPr>
              <a:t>موعظه کردن، </a:t>
            </a:r>
          </a:p>
          <a:p>
            <a:pPr marL="0" indent="0" algn="just" rtl="1" eaLnBrk="1" fontAlgn="auto" hangingPunct="1">
              <a:spcAft>
                <a:spcPts val="0"/>
              </a:spcAft>
              <a:buFont typeface="Arial" pitchFamily="34" charset="0"/>
              <a:buNone/>
              <a:defRPr/>
            </a:pPr>
            <a:r>
              <a:rPr lang="fa-IR" b="1" dirty="0" smtClean="0">
                <a:effectLst>
                  <a:outerShdw blurRad="38100" dist="38100" dir="2700000" algn="tl">
                    <a:srgbClr val="000000">
                      <a:alpha val="43137"/>
                    </a:srgbClr>
                  </a:outerShdw>
                </a:effectLst>
                <a:cs typeface="B Lotus" pitchFamily="2" charset="-78"/>
              </a:rPr>
              <a:t>قضاوت کردن، </a:t>
            </a:r>
          </a:p>
          <a:p>
            <a:pPr marL="0" indent="0" algn="just" rtl="1" eaLnBrk="1" fontAlgn="auto" hangingPunct="1">
              <a:spcAft>
                <a:spcPts val="0"/>
              </a:spcAft>
              <a:buFont typeface="Arial" pitchFamily="34" charset="0"/>
              <a:buNone/>
              <a:defRPr/>
            </a:pPr>
            <a:r>
              <a:rPr lang="fa-IR" dirty="0" smtClean="0">
                <a:cs typeface="B Davat" pitchFamily="2" charset="-78"/>
              </a:rPr>
              <a:t>اخلاقی کردن، گفتن به مراجع که ”شما باید...“</a:t>
            </a:r>
            <a:endParaRPr lang="fa-IR" b="1" dirty="0" smtClean="0">
              <a:effectLst>
                <a:outerShdw blurRad="38100" dist="38100" dir="2700000" algn="tl">
                  <a:srgbClr val="000000">
                    <a:alpha val="43137"/>
                  </a:srgbClr>
                </a:outerShdw>
              </a:effectLst>
              <a:cs typeface="B Davat" pitchFamily="2" charset="-78"/>
            </a:endParaRPr>
          </a:p>
          <a:p>
            <a:pPr marL="0" indent="0" algn="just" rtl="1" eaLnBrk="1" fontAlgn="auto" hangingPunct="1">
              <a:spcAft>
                <a:spcPts val="0"/>
              </a:spcAft>
              <a:buFont typeface="Arial" pitchFamily="34" charset="0"/>
              <a:buNone/>
              <a:defRPr/>
            </a:pPr>
            <a:endParaRPr lang="fa-IR" b="1" dirty="0" smtClean="0">
              <a:effectLst>
                <a:outerShdw blurRad="38100" dist="38100" dir="2700000" algn="tl">
                  <a:srgbClr val="000000">
                    <a:alpha val="43137"/>
                  </a:srgbClr>
                </a:outerShdw>
              </a:effectLst>
              <a:cs typeface="B Lotus" pitchFamily="2" charset="-78"/>
            </a:endParaRPr>
          </a:p>
          <a:p>
            <a:pPr marL="0" indent="0" algn="just" rtl="1" eaLnBrk="1" fontAlgn="auto" hangingPunct="1">
              <a:spcAft>
                <a:spcPts val="0"/>
              </a:spcAft>
              <a:buFont typeface="Arial" pitchFamily="34" charset="0"/>
              <a:buNone/>
              <a:defRPr/>
            </a:pPr>
            <a:endParaRPr lang="fa-IR" b="1" dirty="0" smtClean="0">
              <a:effectLst>
                <a:outerShdw blurRad="38100" dist="38100" dir="2700000" algn="tl">
                  <a:srgbClr val="000000">
                    <a:alpha val="43137"/>
                  </a:srgbClr>
                </a:outerShdw>
              </a:effectLst>
              <a:cs typeface="B Lotus" pitchFamily="2" charset="-78"/>
            </a:endParaRPr>
          </a:p>
          <a:p>
            <a:pPr marL="0" indent="0" algn="just" rtl="1" eaLnBrk="1" fontAlgn="auto" hangingPunct="1">
              <a:spcAft>
                <a:spcPts val="0"/>
              </a:spcAft>
              <a:buFont typeface="Arial" pitchFamily="34" charset="0"/>
              <a:buNone/>
              <a:defRPr/>
            </a:pPr>
            <a:endParaRPr lang="fa-IR" b="1" dirty="0" smtClean="0">
              <a:effectLst>
                <a:outerShdw blurRad="38100" dist="38100" dir="2700000" algn="tl">
                  <a:srgbClr val="000000">
                    <a:alpha val="43137"/>
                  </a:srgbClr>
                </a:outerShdw>
              </a:effectLst>
              <a:cs typeface="B Lotus" pitchFamily="2" charset="-78"/>
            </a:endParaRPr>
          </a:p>
          <a:p>
            <a:pPr marL="0" indent="0" algn="just" rtl="1" eaLnBrk="1" fontAlgn="auto" hangingPunct="1">
              <a:spcAft>
                <a:spcPts val="0"/>
              </a:spcAft>
              <a:buFont typeface="Arial" pitchFamily="34" charset="0"/>
              <a:buNone/>
              <a:defRPr/>
            </a:pPr>
            <a:endParaRPr lang="fa-IR" b="1" dirty="0" smtClean="0">
              <a:effectLst>
                <a:outerShdw blurRad="38100" dist="38100" dir="2700000" algn="tl">
                  <a:srgbClr val="000000">
                    <a:alpha val="43137"/>
                  </a:srgbClr>
                </a:outerShdw>
              </a:effectLst>
              <a:cs typeface="B Lotus" pitchFamily="2" charset="-78"/>
            </a:endParaRPr>
          </a:p>
          <a:p>
            <a:pPr marL="0" indent="0" algn="just" rtl="1" eaLnBrk="1" fontAlgn="auto" hangingPunct="1">
              <a:spcAft>
                <a:spcPts val="0"/>
              </a:spcAft>
              <a:buFont typeface="Arial" pitchFamily="34" charset="0"/>
              <a:buNone/>
              <a:defRPr/>
            </a:pPr>
            <a:endParaRPr lang="fa-IR" b="1" dirty="0" smtClean="0">
              <a:effectLst>
                <a:outerShdw blurRad="38100" dist="38100" dir="2700000" algn="tl">
                  <a:srgbClr val="000000">
                    <a:alpha val="43137"/>
                  </a:srgbClr>
                </a:outerShdw>
              </a:effectLst>
              <a:cs typeface="B Lotus"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fa-IR" sz="5400" b="1" dirty="0" smtClean="0">
                <a:effectLst>
                  <a:outerShdw blurRad="38100" dist="38100" dir="2700000" algn="tl">
                    <a:srgbClr val="000000">
                      <a:alpha val="43137"/>
                    </a:srgbClr>
                  </a:outerShdw>
                </a:effectLst>
                <a:cs typeface="B Lotus" pitchFamily="2" charset="-78"/>
              </a:rPr>
              <a:t>طلاق</a:t>
            </a:r>
            <a:endParaRPr lang="en-US" sz="5400" b="1" dirty="0">
              <a:effectLst>
                <a:outerShdw blurRad="38100" dist="38100" dir="2700000" algn="tl">
                  <a:srgbClr val="000000">
                    <a:alpha val="43137"/>
                  </a:srgbClr>
                </a:outerShdw>
              </a:effectLst>
              <a:cs typeface="B Lotus" pitchFamily="2" charset="-78"/>
            </a:endParaRPr>
          </a:p>
        </p:txBody>
      </p:sp>
      <p:sp>
        <p:nvSpPr>
          <p:cNvPr id="3" name="Content Placeholder 2"/>
          <p:cNvSpPr>
            <a:spLocks noGrp="1"/>
          </p:cNvSpPr>
          <p:nvPr>
            <p:ph idx="1"/>
          </p:nvPr>
        </p:nvSpPr>
        <p:spPr/>
        <p:txBody>
          <a:bodyPr>
            <a:normAutofit fontScale="92500"/>
          </a:bodyPr>
          <a:lstStyle/>
          <a:p>
            <a:pPr algn="just" rtl="1">
              <a:defRPr/>
            </a:pPr>
            <a:r>
              <a:rPr lang="fa-IR" dirty="0" smtClean="0">
                <a:cs typeface="B Lotus" pitchFamily="2" charset="-78"/>
              </a:rPr>
              <a:t>هر چند میزان طلاق افزایش یافته ولی طلاق همچنان امری ناخوشایند است.</a:t>
            </a:r>
          </a:p>
          <a:p>
            <a:pPr algn="just" rtl="1">
              <a:defRPr/>
            </a:pPr>
            <a:r>
              <a:rPr lang="fa-IR" dirty="0" smtClean="0">
                <a:cs typeface="B Lotus" pitchFamily="2" charset="-78"/>
              </a:rPr>
              <a:t>طلاق پس از مرگ فرزند و همسر، دومین عامل فشارزا محسوب می شود.</a:t>
            </a:r>
          </a:p>
          <a:p>
            <a:pPr algn="just" rtl="1">
              <a:defRPr/>
            </a:pPr>
            <a:r>
              <a:rPr lang="fa-IR" dirty="0" smtClean="0">
                <a:cs typeface="B Lotus" pitchFamily="2" charset="-78"/>
              </a:rPr>
              <a:t>انگ ناشی از طلاق کاهش پیدا کرده، ولی هنوز وجود دارد و از جامعه ای به جامعه دیگر و حتی از خانواده ای به خانواده دیگر متفاوت است.</a:t>
            </a:r>
          </a:p>
          <a:p>
            <a:pPr algn="just" rtl="1">
              <a:defRPr/>
            </a:pPr>
            <a:r>
              <a:rPr lang="fa-IR" dirty="0" smtClean="0">
                <a:cs typeface="B Lotus" pitchFamily="2" charset="-78"/>
              </a:rPr>
              <a:t>طلاق می تواند یک راه حل سالم برای یک ازدواج مشکل زا محسوب شود، یا اینکه خود تبدیل به بحرانی جدید در زندگی اعضای خانواده شده و آسیب های بیشتری را ایجاد کند.</a:t>
            </a:r>
          </a:p>
          <a:p>
            <a:pPr algn="just" rtl="1">
              <a:defRPr/>
            </a:pPr>
            <a:endParaRPr lang="en-US" dirty="0">
              <a:cs typeface="B Lotus" pitchFamily="2" charset="-78"/>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610600" cy="5791200"/>
          </a:xfrm>
        </p:spPr>
        <p:txBody>
          <a:bodyPr rtlCol="0">
            <a:noAutofit/>
          </a:bodyPr>
          <a:lstStyle/>
          <a:p>
            <a:pPr marL="0" indent="0" algn="ctr" rtl="1" eaLnBrk="1" fontAlgn="auto" hangingPunct="1">
              <a:spcAft>
                <a:spcPts val="0"/>
              </a:spcAft>
              <a:buFont typeface="Arial" pitchFamily="34" charset="0"/>
              <a:buNone/>
              <a:defRPr/>
            </a:pPr>
            <a:r>
              <a:rPr lang="fa-IR" b="1" dirty="0" smtClean="0">
                <a:solidFill>
                  <a:srgbClr val="FF0000"/>
                </a:solidFill>
                <a:effectLst>
                  <a:outerShdw blurRad="38100" dist="38100" dir="2700000" algn="tl">
                    <a:srgbClr val="000000">
                      <a:alpha val="43137"/>
                    </a:srgbClr>
                  </a:outerShdw>
                </a:effectLst>
                <a:cs typeface="B Lotus" pitchFamily="2" charset="-78"/>
              </a:rPr>
              <a:t>گفتگوی تغییر مدار:</a:t>
            </a:r>
          </a:p>
          <a:p>
            <a:pPr marL="0" indent="0" algn="just" rtl="1" eaLnBrk="1" fontAlgn="auto" hangingPunct="1">
              <a:spcAft>
                <a:spcPts val="0"/>
              </a:spcAft>
              <a:buFont typeface="Arial" pitchFamily="34" charset="0"/>
              <a:buNone/>
              <a:defRPr/>
            </a:pPr>
            <a:r>
              <a:rPr lang="fa-IR" dirty="0" smtClean="0">
                <a:effectLst>
                  <a:outerShdw blurRad="38100" dist="38100" dir="2700000" algn="tl">
                    <a:srgbClr val="000000">
                      <a:alpha val="43137"/>
                    </a:srgbClr>
                  </a:outerShdw>
                </a:effectLst>
                <a:cs typeface="B Lotus" pitchFamily="2" charset="-78"/>
              </a:rPr>
              <a:t>با دو زبان</a:t>
            </a:r>
          </a:p>
          <a:p>
            <a:pPr marL="0" indent="0" algn="just" rtl="1" eaLnBrk="1" fontAlgn="auto" hangingPunct="1">
              <a:spcAft>
                <a:spcPts val="0"/>
              </a:spcAft>
              <a:buFont typeface="Arial" pitchFamily="34" charset="0"/>
              <a:buNone/>
              <a:defRPr/>
            </a:pPr>
            <a:endParaRPr lang="fa-IR" dirty="0" smtClean="0">
              <a:effectLst>
                <a:outerShdw blurRad="38100" dist="38100" dir="2700000" algn="tl">
                  <a:srgbClr val="000000">
                    <a:alpha val="43137"/>
                  </a:srgbClr>
                </a:outerShdw>
              </a:effectLst>
              <a:cs typeface="B Lotus" pitchFamily="2" charset="-78"/>
            </a:endParaRPr>
          </a:p>
          <a:p>
            <a:pPr marL="0" indent="0" algn="just" rtl="1" eaLnBrk="1" fontAlgn="auto" hangingPunct="1">
              <a:spcAft>
                <a:spcPts val="0"/>
              </a:spcAft>
              <a:buFont typeface="Arial" pitchFamily="34" charset="0"/>
              <a:buNone/>
              <a:defRPr/>
            </a:pPr>
            <a:r>
              <a:rPr lang="fa-IR" dirty="0" smtClean="0">
                <a:effectLst>
                  <a:outerShdw blurRad="38100" dist="38100" dir="2700000" algn="tl">
                    <a:srgbClr val="000000">
                      <a:alpha val="43137"/>
                    </a:srgbClr>
                  </a:outerShdw>
                </a:effectLst>
                <a:cs typeface="B Lotus" pitchFamily="2" charset="-78"/>
              </a:rPr>
              <a:t>زبان اماده سازی (تمایل، توانایی، علت و نیاز)</a:t>
            </a:r>
          </a:p>
          <a:p>
            <a:pPr marL="0" indent="0" algn="just" rtl="1" eaLnBrk="1" fontAlgn="auto" hangingPunct="1">
              <a:spcAft>
                <a:spcPts val="0"/>
              </a:spcAft>
              <a:buFont typeface="Arial" pitchFamily="34" charset="0"/>
              <a:buNone/>
              <a:defRPr/>
            </a:pPr>
            <a:endParaRPr lang="fa-IR" dirty="0" smtClean="0">
              <a:effectLst>
                <a:outerShdw blurRad="38100" dist="38100" dir="2700000" algn="tl">
                  <a:srgbClr val="000000">
                    <a:alpha val="43137"/>
                  </a:srgbClr>
                </a:outerShdw>
              </a:effectLst>
              <a:cs typeface="B Lotus" pitchFamily="2" charset="-78"/>
            </a:endParaRPr>
          </a:p>
          <a:p>
            <a:pPr marL="0" indent="0" algn="just" rtl="1" eaLnBrk="1" fontAlgn="auto" hangingPunct="1">
              <a:spcAft>
                <a:spcPts val="0"/>
              </a:spcAft>
              <a:buFont typeface="Arial" pitchFamily="34" charset="0"/>
              <a:buNone/>
              <a:defRPr/>
            </a:pPr>
            <a:r>
              <a:rPr lang="fa-IR" dirty="0" smtClean="0">
                <a:effectLst>
                  <a:outerShdw blurRad="38100" dist="38100" dir="2700000" algn="tl">
                    <a:srgbClr val="000000">
                      <a:alpha val="43137"/>
                    </a:srgbClr>
                  </a:outerShdw>
                </a:effectLst>
                <a:cs typeface="B Lotus" pitchFamily="2" charset="-78"/>
              </a:rPr>
              <a:t>زبان محرک (تعهد و گام برداشتن)</a:t>
            </a:r>
            <a:endParaRPr lang="fa-IR" dirty="0" smtClean="0">
              <a:cs typeface="B Lotus" pitchFamily="2" charset="-78"/>
            </a:endParaRPr>
          </a:p>
          <a:p>
            <a:pPr marL="0" indent="0" algn="just" rtl="1" eaLnBrk="1" fontAlgn="auto" hangingPunct="1">
              <a:spcAft>
                <a:spcPts val="0"/>
              </a:spcAft>
              <a:buFont typeface="Arial" pitchFamily="34" charset="0"/>
              <a:buNone/>
              <a:defRPr/>
            </a:pPr>
            <a:endParaRPr lang="fa-IR" b="1" dirty="0" smtClean="0">
              <a:effectLst>
                <a:outerShdw blurRad="38100" dist="38100" dir="2700000" algn="tl">
                  <a:srgbClr val="000000">
                    <a:alpha val="43137"/>
                  </a:srgbClr>
                </a:outerShdw>
              </a:effectLst>
              <a:cs typeface="B Lotus" pitchFamily="2" charset="-78"/>
            </a:endParaRPr>
          </a:p>
          <a:p>
            <a:pPr marL="0" indent="0" algn="just" rtl="1" eaLnBrk="1" fontAlgn="auto" hangingPunct="1">
              <a:spcAft>
                <a:spcPts val="0"/>
              </a:spcAft>
              <a:buFont typeface="Arial" pitchFamily="34" charset="0"/>
              <a:buNone/>
              <a:defRPr/>
            </a:pPr>
            <a:endParaRPr lang="fa-IR" b="1" dirty="0" smtClean="0">
              <a:effectLst>
                <a:outerShdw blurRad="38100" dist="38100" dir="2700000" algn="tl">
                  <a:srgbClr val="000000">
                    <a:alpha val="43137"/>
                  </a:srgbClr>
                </a:outerShdw>
              </a:effectLst>
              <a:cs typeface="B Lotus" pitchFamily="2" charset="-78"/>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99350" cy="639763"/>
          </a:xfrm>
        </p:spPr>
        <p:txBody>
          <a:bodyPr>
            <a:normAutofit fontScale="90000"/>
          </a:bodyPr>
          <a:lstStyle/>
          <a:p>
            <a:pPr algn="r" rtl="1" eaLnBrk="1" fontAlgn="auto" hangingPunct="1">
              <a:spcAft>
                <a:spcPts val="0"/>
              </a:spcAft>
              <a:defRPr/>
            </a:pPr>
            <a:endParaRPr lang="en-US" sz="3600" b="1" dirty="0">
              <a:effectLst>
                <a:outerShdw blurRad="38100" dist="38100" dir="2700000" algn="tl">
                  <a:srgbClr val="000000">
                    <a:alpha val="43137"/>
                  </a:srgbClr>
                </a:outerShdw>
              </a:effectLst>
              <a:cs typeface="B Lotus" pitchFamily="2" charset="-78"/>
            </a:endParaRPr>
          </a:p>
        </p:txBody>
      </p:sp>
      <p:sp>
        <p:nvSpPr>
          <p:cNvPr id="3" name="Content Placeholder 2"/>
          <p:cNvSpPr>
            <a:spLocks noGrp="1"/>
          </p:cNvSpPr>
          <p:nvPr>
            <p:ph idx="1"/>
          </p:nvPr>
        </p:nvSpPr>
        <p:spPr>
          <a:xfrm>
            <a:off x="228600" y="914400"/>
            <a:ext cx="8610600" cy="5791200"/>
          </a:xfrm>
        </p:spPr>
        <p:txBody>
          <a:bodyPr rtlCol="0">
            <a:noAutofit/>
          </a:bodyPr>
          <a:lstStyle/>
          <a:p>
            <a:pPr marL="0" indent="0" algn="ctr" rtl="1" eaLnBrk="1" fontAlgn="auto" hangingPunct="1">
              <a:spcAft>
                <a:spcPts val="0"/>
              </a:spcAft>
              <a:buFont typeface="Arial" pitchFamily="34" charset="0"/>
              <a:buNone/>
              <a:defRPr/>
            </a:pPr>
            <a:r>
              <a:rPr lang="fa-IR" sz="4000" b="1" dirty="0" smtClean="0">
                <a:solidFill>
                  <a:srgbClr val="FF0000"/>
                </a:solidFill>
                <a:cs typeface="B Lotus" pitchFamily="2" charset="-78"/>
              </a:rPr>
              <a:t>علایم آمادگی به تغییر</a:t>
            </a:r>
          </a:p>
          <a:p>
            <a:pPr marL="0" indent="0" algn="ctr" rtl="1" eaLnBrk="1" fontAlgn="auto" hangingPunct="1">
              <a:spcAft>
                <a:spcPts val="0"/>
              </a:spcAft>
              <a:buFont typeface="Arial" pitchFamily="34" charset="0"/>
              <a:buNone/>
              <a:defRPr/>
            </a:pPr>
            <a:endParaRPr lang="fa-IR" sz="4000" b="1" dirty="0" smtClean="0">
              <a:solidFill>
                <a:srgbClr val="FF0000"/>
              </a:solidFill>
              <a:effectLst>
                <a:outerShdw blurRad="38100" dist="38100" dir="2700000" algn="tl">
                  <a:srgbClr val="000000">
                    <a:alpha val="43137"/>
                  </a:srgbClr>
                </a:outerShdw>
              </a:effectLst>
              <a:cs typeface="B Lotus" pitchFamily="2" charset="-78"/>
            </a:endParaRPr>
          </a:p>
          <a:p>
            <a:pPr marL="0" indent="0" algn="ctr" rtl="1" eaLnBrk="1" fontAlgn="auto" hangingPunct="1">
              <a:spcAft>
                <a:spcPts val="0"/>
              </a:spcAft>
              <a:buFont typeface="Arial" pitchFamily="34" charset="0"/>
              <a:buNone/>
              <a:defRPr/>
            </a:pPr>
            <a:r>
              <a:rPr lang="fa-IR" sz="4000" b="1" dirty="0" smtClean="0">
                <a:cs typeface="B Lotus" pitchFamily="2" charset="-78"/>
              </a:rPr>
              <a:t>کاهش مقاومت</a:t>
            </a:r>
          </a:p>
          <a:p>
            <a:pPr marL="0" indent="0" algn="ctr" rtl="1" eaLnBrk="1" fontAlgn="auto" hangingPunct="1">
              <a:spcAft>
                <a:spcPts val="0"/>
              </a:spcAft>
              <a:buFont typeface="Arial" pitchFamily="34" charset="0"/>
              <a:buNone/>
              <a:defRPr/>
            </a:pPr>
            <a:r>
              <a:rPr lang="fa-IR" sz="4000" b="1" dirty="0" smtClean="0">
                <a:cs typeface="B Lotus" pitchFamily="2" charset="-78"/>
              </a:rPr>
              <a:t>کاهش بحث</a:t>
            </a:r>
          </a:p>
          <a:p>
            <a:pPr marL="0" indent="0" algn="ctr" rtl="1" eaLnBrk="1" fontAlgn="auto" hangingPunct="1">
              <a:spcAft>
                <a:spcPts val="0"/>
              </a:spcAft>
              <a:buFont typeface="Arial" pitchFamily="34" charset="0"/>
              <a:buNone/>
              <a:defRPr/>
            </a:pPr>
            <a:r>
              <a:rPr lang="fa-IR" sz="4000" b="1" dirty="0" smtClean="0">
                <a:cs typeface="B Lotus" pitchFamily="2" charset="-78"/>
              </a:rPr>
              <a:t>خاتمه دادن</a:t>
            </a:r>
          </a:p>
          <a:p>
            <a:pPr marL="0" indent="0" algn="just" rtl="1" eaLnBrk="1" fontAlgn="auto" hangingPunct="1">
              <a:spcAft>
                <a:spcPts val="0"/>
              </a:spcAft>
              <a:buFont typeface="Arial" pitchFamily="34" charset="0"/>
              <a:buNone/>
              <a:defRPr/>
            </a:pPr>
            <a:endParaRPr lang="en-US" b="1" dirty="0" smtClean="0">
              <a:cs typeface="B Lotus" pitchFamily="2" charset="-78"/>
            </a:endParaRPr>
          </a:p>
          <a:p>
            <a:pPr marL="0" indent="0" algn="just" rtl="1" eaLnBrk="1" fontAlgn="auto" hangingPunct="1">
              <a:spcAft>
                <a:spcPts val="0"/>
              </a:spcAft>
              <a:buFont typeface="Arial" pitchFamily="34" charset="0"/>
              <a:buNone/>
              <a:defRPr/>
            </a:pPr>
            <a:endParaRPr lang="fa-IR" b="1" dirty="0" smtClean="0">
              <a:cs typeface="B Lotus" pitchFamily="2" charset="-78"/>
            </a:endParaRPr>
          </a:p>
          <a:p>
            <a:pPr marL="0" indent="0" algn="just" rtl="1" eaLnBrk="1" fontAlgn="auto" hangingPunct="1">
              <a:spcAft>
                <a:spcPts val="0"/>
              </a:spcAft>
              <a:buFont typeface="Arial" pitchFamily="34" charset="0"/>
              <a:buNone/>
              <a:defRPr/>
            </a:pPr>
            <a:endParaRPr lang="en-US" b="1" dirty="0" smtClean="0">
              <a:cs typeface="B Lotus" pitchFamily="2" charset="-78"/>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US" sz="4800" i="1" smtClean="0"/>
              <a:t>Common Problems in Stage 1</a:t>
            </a:r>
            <a:endParaRPr lang="en-US" sz="4800" smtClean="0"/>
          </a:p>
        </p:txBody>
      </p:sp>
      <p:sp>
        <p:nvSpPr>
          <p:cNvPr id="65539" name="Content Placeholder 2"/>
          <p:cNvSpPr>
            <a:spLocks noGrp="1"/>
          </p:cNvSpPr>
          <p:nvPr>
            <p:ph idx="1"/>
          </p:nvPr>
        </p:nvSpPr>
        <p:spPr/>
        <p:txBody>
          <a:bodyPr/>
          <a:lstStyle/>
          <a:p>
            <a:pPr>
              <a:lnSpc>
                <a:spcPct val="150000"/>
              </a:lnSpc>
            </a:pPr>
            <a:r>
              <a:rPr lang="en-US" sz="2800" smtClean="0">
                <a:cs typeface="Tahoma" pitchFamily="34" charset="0"/>
              </a:rPr>
              <a:t>Defensiveness</a:t>
            </a:r>
          </a:p>
          <a:p>
            <a:pPr>
              <a:lnSpc>
                <a:spcPct val="150000"/>
              </a:lnSpc>
            </a:pPr>
            <a:r>
              <a:rPr lang="en-US" sz="2800" smtClean="0">
                <a:cs typeface="Tahoma" pitchFamily="34" charset="0"/>
              </a:rPr>
              <a:t>Lack of Affect</a:t>
            </a:r>
          </a:p>
          <a:p>
            <a:pPr>
              <a:lnSpc>
                <a:spcPct val="150000"/>
              </a:lnSpc>
            </a:pPr>
            <a:r>
              <a:rPr lang="en-US" sz="2800" smtClean="0">
                <a:cs typeface="Tahoma" pitchFamily="34" charset="0"/>
              </a:rPr>
              <a:t>Crises</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ubtitle 4"/>
          <p:cNvSpPr>
            <a:spLocks noGrp="1"/>
          </p:cNvSpPr>
          <p:nvPr>
            <p:ph type="subTitle" idx="1"/>
          </p:nvPr>
        </p:nvSpPr>
        <p:spPr>
          <a:xfrm>
            <a:off x="685800" y="1828800"/>
            <a:ext cx="8077200" cy="3200400"/>
          </a:xfrm>
        </p:spPr>
        <p:txBody>
          <a:bodyPr/>
          <a:lstStyle/>
          <a:p>
            <a:pPr eaLnBrk="1" hangingPunct="1">
              <a:defRPr/>
            </a:pPr>
            <a:r>
              <a:rPr lang="en-US" b="1" dirty="0" smtClean="0">
                <a:solidFill>
                  <a:srgbClr val="FF0000"/>
                </a:solidFill>
              </a:rPr>
              <a:t>Treatment</a:t>
            </a:r>
          </a:p>
          <a:p>
            <a:pPr eaLnBrk="1" hangingPunct="1">
              <a:defRPr/>
            </a:pPr>
            <a:r>
              <a:rPr lang="en-US" b="1" dirty="0" smtClean="0">
                <a:solidFill>
                  <a:srgbClr val="FF0000"/>
                </a:solidFill>
              </a:rPr>
              <a:t>Stage 2:</a:t>
            </a:r>
          </a:p>
          <a:p>
            <a:pPr eaLnBrk="1" hangingPunct="1">
              <a:defRPr/>
            </a:pPr>
            <a:r>
              <a:rPr lang="en-US" b="1" dirty="0" smtClean="0">
                <a:solidFill>
                  <a:srgbClr val="FF0000"/>
                </a:solidFill>
              </a:rPr>
              <a:t> a restructuring transition period (grief and bereavement counseling)</a:t>
            </a:r>
          </a:p>
          <a:p>
            <a:pPr eaLnBrk="1" hangingPunct="1">
              <a:defRPr/>
            </a:pPr>
            <a:endParaRPr lang="en-US" dirty="0" smtClean="0"/>
          </a:p>
          <a:p>
            <a:pPr eaLnBrk="1" hangingPunct="1">
              <a:defRPr/>
            </a:pPr>
            <a:endParaRPr lang="en-US" dirty="0" smtClean="0"/>
          </a:p>
          <a:p>
            <a:pPr eaLnBrk="1" hangingPunct="1">
              <a:defRPr/>
            </a:pPr>
            <a:r>
              <a:rPr lang="en-US" dirty="0" smtClean="0"/>
              <a:t> </a:t>
            </a:r>
          </a:p>
          <a:p>
            <a:pPr eaLnBrk="1" hangingPunct="1">
              <a:defRPr/>
            </a:pPr>
            <a:endParaRPr lang="fa-IR" dirty="0" smtClean="0"/>
          </a:p>
        </p:txBody>
      </p:sp>
      <p:sp>
        <p:nvSpPr>
          <p:cNvPr id="66563"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C7E06A58-916B-451C-9077-817D78A49184}" type="slidenum">
              <a:rPr lang="fa-IR" smtClean="0">
                <a:solidFill>
                  <a:schemeClr val="tx1"/>
                </a:solidFill>
              </a:rPr>
              <a:pPr/>
              <a:t>53</a:t>
            </a:fld>
            <a:endParaRPr lang="en-US" smtClean="0">
              <a:solidFill>
                <a:schemeClr val="tx1"/>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4"/>
          <p:cNvSpPr>
            <a:spLocks noGrp="1" noChangeArrowheads="1"/>
          </p:cNvSpPr>
          <p:nvPr>
            <p:ph type="title"/>
          </p:nvPr>
        </p:nvSpPr>
        <p:spPr>
          <a:xfrm>
            <a:off x="468313" y="2276475"/>
            <a:ext cx="8229600" cy="1143000"/>
          </a:xfrm>
        </p:spPr>
        <p:txBody>
          <a:bodyPr/>
          <a:lstStyle/>
          <a:p>
            <a:pPr eaLnBrk="1" hangingPunct="1"/>
            <a:r>
              <a:rPr lang="en-US" smtClean="0">
                <a:latin typeface="Times New Roman" pitchFamily="18" charset="0"/>
                <a:cs typeface="Times New Roman" pitchFamily="18" charset="0"/>
              </a:rPr>
              <a:t>DAMAGE CONTROL</a:t>
            </a:r>
          </a:p>
        </p:txBody>
      </p:sp>
      <p:sp>
        <p:nvSpPr>
          <p:cNvPr id="67587"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5DD51969-F91C-466F-92DD-449E7C6947F5}" type="slidenum">
              <a:rPr lang="fa-IR" smtClean="0">
                <a:solidFill>
                  <a:schemeClr val="tx1"/>
                </a:solidFill>
              </a:rPr>
              <a:pPr/>
              <a:t>54</a:t>
            </a:fld>
            <a:endParaRPr lang="en-US" smtClean="0">
              <a:solidFill>
                <a:schemeClr val="tx1"/>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b="1" dirty="0">
              <a:effectLst>
                <a:outerShdw blurRad="38100" dist="38100" dir="2700000" algn="tl">
                  <a:srgbClr val="000000">
                    <a:alpha val="43137"/>
                  </a:srgbClr>
                </a:outerShdw>
              </a:effectLst>
              <a:cs typeface="B Lotus" pitchFamily="2" charset="-78"/>
            </a:endParaRPr>
          </a:p>
        </p:txBody>
      </p:sp>
      <p:sp>
        <p:nvSpPr>
          <p:cNvPr id="69635" name="Content Placeholder 2"/>
          <p:cNvSpPr>
            <a:spLocks noGrp="1"/>
          </p:cNvSpPr>
          <p:nvPr>
            <p:ph idx="1"/>
          </p:nvPr>
        </p:nvSpPr>
        <p:spPr/>
        <p:txBody>
          <a:bodyPr/>
          <a:lstStyle/>
          <a:p>
            <a:pPr algn="ctr" rtl="1">
              <a:lnSpc>
                <a:spcPct val="150000"/>
              </a:lnSpc>
              <a:buFont typeface="Arial" pitchFamily="34" charset="0"/>
              <a:buNone/>
            </a:pPr>
            <a:r>
              <a:rPr lang="fa-IR" b="1" smtClean="0">
                <a:cs typeface="B Lotus" pitchFamily="2" charset="-78"/>
              </a:rPr>
              <a:t>مداخله در سوگ</a:t>
            </a:r>
          </a:p>
          <a:p>
            <a:pPr algn="ctr" rtl="1">
              <a:lnSpc>
                <a:spcPct val="150000"/>
              </a:lnSpc>
              <a:buFont typeface="Arial" pitchFamily="34" charset="0"/>
              <a:buNone/>
            </a:pPr>
            <a:r>
              <a:rPr lang="fa-IR" b="1" smtClean="0">
                <a:cs typeface="B Lotus" pitchFamily="2" charset="-78"/>
              </a:rPr>
              <a:t>انواع تکنیکهای درمانی (رفتاری، شناختی، هیجانی)</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fa-IR" b="1" dirty="0" smtClean="0">
                <a:cs typeface="B Lotus" pitchFamily="2" charset="-78"/>
              </a:rPr>
              <a:t/>
            </a:r>
            <a:br>
              <a:rPr lang="fa-IR" b="1" dirty="0" smtClean="0">
                <a:cs typeface="B Lotus" pitchFamily="2" charset="-78"/>
              </a:rPr>
            </a:br>
            <a:r>
              <a:rPr lang="fa-IR" b="1" dirty="0" smtClean="0">
                <a:solidFill>
                  <a:srgbClr val="FF0000"/>
                </a:solidFill>
                <a:cs typeface="B Lotus" pitchFamily="2" charset="-78"/>
              </a:rPr>
              <a:t>سوگ</a:t>
            </a:r>
            <a:br>
              <a:rPr lang="fa-IR" b="1" dirty="0" smtClean="0">
                <a:solidFill>
                  <a:srgbClr val="FF0000"/>
                </a:solidFill>
                <a:cs typeface="B Lotus" pitchFamily="2" charset="-78"/>
              </a:rPr>
            </a:br>
            <a:endParaRPr lang="en-US" b="1" dirty="0">
              <a:solidFill>
                <a:srgbClr val="FF0000"/>
              </a:solidFill>
              <a:effectLst>
                <a:outerShdw blurRad="38100" dist="38100" dir="2700000" algn="tl">
                  <a:srgbClr val="000000">
                    <a:alpha val="43137"/>
                  </a:srgbClr>
                </a:outerShdw>
              </a:effectLst>
              <a:cs typeface="B Lotus" pitchFamily="2" charset="-78"/>
            </a:endParaRPr>
          </a:p>
        </p:txBody>
      </p:sp>
      <p:sp>
        <p:nvSpPr>
          <p:cNvPr id="70659" name="Content Placeholder 2"/>
          <p:cNvSpPr>
            <a:spLocks noGrp="1"/>
          </p:cNvSpPr>
          <p:nvPr>
            <p:ph idx="1"/>
          </p:nvPr>
        </p:nvSpPr>
        <p:spPr/>
        <p:txBody>
          <a:bodyPr/>
          <a:lstStyle/>
          <a:p>
            <a:pPr algn="ctr" rtl="1">
              <a:lnSpc>
                <a:spcPct val="150000"/>
              </a:lnSpc>
              <a:buFont typeface="Arial" pitchFamily="34" charset="0"/>
              <a:buNone/>
            </a:pPr>
            <a:r>
              <a:rPr lang="fa-IR" smtClean="0">
                <a:cs typeface="B Mitra" pitchFamily="2" charset="-78"/>
              </a:rPr>
              <a:t>عاطفه غالب احساس تهی بودن و فقدان است.</a:t>
            </a:r>
          </a:p>
          <a:p>
            <a:pPr algn="ctr" rtl="1">
              <a:lnSpc>
                <a:spcPct val="150000"/>
              </a:lnSpc>
              <a:buFont typeface="Arial" pitchFamily="34" charset="0"/>
              <a:buNone/>
            </a:pPr>
            <a:r>
              <a:rPr lang="fa-IR" smtClean="0">
                <a:cs typeface="B Mitra" pitchFamily="2" charset="-78"/>
              </a:rPr>
              <a:t>شدت ملال ناشی از سوگ با گذشت زمان کاهش می یابد و به صورت موجی است که در رابطه با فرد از دست رفته رخ می دهد</a:t>
            </a:r>
          </a:p>
          <a:p>
            <a:pPr algn="ctr" rtl="1">
              <a:lnSpc>
                <a:spcPct val="150000"/>
              </a:lnSpc>
              <a:buFont typeface="Arial" pitchFamily="34" charset="0"/>
              <a:buNone/>
            </a:pPr>
            <a:r>
              <a:rPr lang="fa-IR" smtClean="0">
                <a:cs typeface="B Mitra" pitchFamily="2" charset="-78"/>
              </a:rPr>
              <a:t>افکار خودسرزنشی ناشی از عدم توجه به فرد است</a:t>
            </a:r>
          </a:p>
          <a:p>
            <a:pPr algn="ctr" rtl="1">
              <a:lnSpc>
                <a:spcPct val="150000"/>
              </a:lnSpc>
              <a:buFont typeface="Arial" pitchFamily="34" charset="0"/>
              <a:buNone/>
            </a:pPr>
            <a:endParaRPr lang="fa-IR" b="1" smtClean="0">
              <a:cs typeface="B Lotus" pitchFamily="2" charset="-78"/>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fa-IR" b="1" dirty="0" smtClean="0">
                <a:cs typeface="B Lotus" pitchFamily="2" charset="-78"/>
              </a:rPr>
              <a:t/>
            </a:r>
            <a:br>
              <a:rPr lang="fa-IR" b="1" dirty="0" smtClean="0">
                <a:cs typeface="B Lotus" pitchFamily="2" charset="-78"/>
              </a:rPr>
            </a:br>
            <a:r>
              <a:rPr lang="fa-IR" b="1" dirty="0" smtClean="0">
                <a:cs typeface="B Lotus" pitchFamily="2" charset="-78"/>
              </a:rPr>
              <a:t>مراحل </a:t>
            </a:r>
            <a:r>
              <a:rPr lang="fa-IR" b="1" dirty="0" smtClean="0">
                <a:solidFill>
                  <a:srgbClr val="FF0000"/>
                </a:solidFill>
                <a:cs typeface="B Lotus" pitchFamily="2" charset="-78"/>
              </a:rPr>
              <a:t>سوگ</a:t>
            </a:r>
            <a:br>
              <a:rPr lang="fa-IR" b="1" dirty="0" smtClean="0">
                <a:solidFill>
                  <a:srgbClr val="FF0000"/>
                </a:solidFill>
                <a:cs typeface="B Lotus" pitchFamily="2" charset="-78"/>
              </a:rPr>
            </a:br>
            <a:endParaRPr lang="en-US" b="1" dirty="0">
              <a:solidFill>
                <a:srgbClr val="FF0000"/>
              </a:solidFill>
              <a:effectLst>
                <a:outerShdw blurRad="38100" dist="38100" dir="2700000" algn="tl">
                  <a:srgbClr val="000000">
                    <a:alpha val="43137"/>
                  </a:srgbClr>
                </a:outerShdw>
              </a:effectLst>
              <a:cs typeface="B Lotus" pitchFamily="2" charset="-78"/>
            </a:endParaRPr>
          </a:p>
        </p:txBody>
      </p:sp>
      <p:sp>
        <p:nvSpPr>
          <p:cNvPr id="71683" name="Content Placeholder 2"/>
          <p:cNvSpPr>
            <a:spLocks noGrp="1"/>
          </p:cNvSpPr>
          <p:nvPr>
            <p:ph idx="1"/>
          </p:nvPr>
        </p:nvSpPr>
        <p:spPr/>
        <p:txBody>
          <a:bodyPr/>
          <a:lstStyle/>
          <a:p>
            <a:pPr algn="ctr" rtl="1">
              <a:lnSpc>
                <a:spcPct val="150000"/>
              </a:lnSpc>
              <a:buFont typeface="Arial" pitchFamily="34" charset="0"/>
              <a:buNone/>
            </a:pPr>
            <a:r>
              <a:rPr lang="fa-IR" smtClean="0">
                <a:cs typeface="B Mitra" pitchFamily="2" charset="-78"/>
              </a:rPr>
              <a:t>شوک</a:t>
            </a:r>
          </a:p>
          <a:p>
            <a:pPr algn="ctr" rtl="1">
              <a:lnSpc>
                <a:spcPct val="150000"/>
              </a:lnSpc>
              <a:buFont typeface="Arial" pitchFamily="34" charset="0"/>
              <a:buNone/>
            </a:pPr>
            <a:r>
              <a:rPr lang="fa-IR" smtClean="0">
                <a:cs typeface="B Mitra" pitchFamily="2" charset="-78"/>
              </a:rPr>
              <a:t>انکار</a:t>
            </a:r>
          </a:p>
          <a:p>
            <a:pPr algn="ctr" rtl="1">
              <a:lnSpc>
                <a:spcPct val="150000"/>
              </a:lnSpc>
              <a:buFont typeface="Arial" pitchFamily="34" charset="0"/>
              <a:buNone/>
            </a:pPr>
            <a:r>
              <a:rPr lang="fa-IR" smtClean="0">
                <a:cs typeface="B Mitra" pitchFamily="2" charset="-78"/>
              </a:rPr>
              <a:t>خشم</a:t>
            </a:r>
          </a:p>
          <a:p>
            <a:pPr algn="ctr" rtl="1">
              <a:lnSpc>
                <a:spcPct val="150000"/>
              </a:lnSpc>
              <a:buFont typeface="Arial" pitchFamily="34" charset="0"/>
              <a:buNone/>
            </a:pPr>
            <a:r>
              <a:rPr lang="fa-IR" smtClean="0">
                <a:cs typeface="B Mitra" pitchFamily="2" charset="-78"/>
              </a:rPr>
              <a:t>افسردگی</a:t>
            </a:r>
          </a:p>
          <a:p>
            <a:pPr algn="ctr" rtl="1">
              <a:lnSpc>
                <a:spcPct val="150000"/>
              </a:lnSpc>
              <a:buFont typeface="Arial" pitchFamily="34" charset="0"/>
              <a:buNone/>
            </a:pPr>
            <a:r>
              <a:rPr lang="fa-IR" smtClean="0">
                <a:cs typeface="B Mitra" pitchFamily="2" charset="-78"/>
              </a:rPr>
              <a:t>پذیرش</a:t>
            </a:r>
          </a:p>
          <a:p>
            <a:pPr algn="ctr" rtl="1">
              <a:lnSpc>
                <a:spcPct val="150000"/>
              </a:lnSpc>
              <a:buFont typeface="Arial" pitchFamily="34" charset="0"/>
              <a:buNone/>
            </a:pPr>
            <a:endParaRPr lang="fa-IR" b="1" smtClean="0">
              <a:cs typeface="B Lotus" pitchFamily="2" charset="-78"/>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rtl="1"/>
            <a:r>
              <a:rPr lang="fa-IR" sz="4800" b="1" smtClean="0">
                <a:solidFill>
                  <a:srgbClr val="C00000"/>
                </a:solidFill>
                <a:cs typeface="B Davat" pitchFamily="2" charset="-78"/>
              </a:rPr>
              <a:t>مداخله در سوگ</a:t>
            </a:r>
            <a:endParaRPr lang="en-US" sz="4800" b="1" smtClean="0">
              <a:solidFill>
                <a:srgbClr val="C00000"/>
              </a:solidFill>
              <a:cs typeface="B Davat" pitchFamily="2" charset="-78"/>
            </a:endParaRPr>
          </a:p>
        </p:txBody>
      </p:sp>
      <p:sp>
        <p:nvSpPr>
          <p:cNvPr id="73731" name="Rectangle 4"/>
          <p:cNvSpPr>
            <a:spLocks noGrp="1" noChangeArrowheads="1"/>
          </p:cNvSpPr>
          <p:nvPr>
            <p:ph type="body" sz="half" idx="2"/>
          </p:nvPr>
        </p:nvSpPr>
        <p:spPr>
          <a:xfrm>
            <a:off x="914400" y="1600200"/>
            <a:ext cx="7115175" cy="4525963"/>
          </a:xfrm>
        </p:spPr>
        <p:txBody>
          <a:bodyPr/>
          <a:lstStyle/>
          <a:p>
            <a:pPr lvl="1" algn="ctr" rtl="1">
              <a:lnSpc>
                <a:spcPct val="120000"/>
              </a:lnSpc>
              <a:buClr>
                <a:schemeClr val="tx1"/>
              </a:buClr>
              <a:buFont typeface="Arial" pitchFamily="34" charset="0"/>
              <a:buNone/>
              <a:tabLst>
                <a:tab pos="92075" algn="l"/>
              </a:tabLst>
            </a:pPr>
            <a:r>
              <a:rPr lang="fa-IR" sz="3200" smtClean="0">
                <a:solidFill>
                  <a:srgbClr val="FF0000"/>
                </a:solidFill>
                <a:latin typeface="Times New Roman" pitchFamily="18" charset="0"/>
                <a:cs typeface="B Davat" pitchFamily="2" charset="-78"/>
              </a:rPr>
              <a:t>خشم:</a:t>
            </a:r>
          </a:p>
          <a:p>
            <a:pPr lvl="1" algn="r" rtl="1">
              <a:lnSpc>
                <a:spcPct val="120000"/>
              </a:lnSpc>
              <a:buClr>
                <a:schemeClr val="tx1"/>
              </a:buClr>
              <a:buFont typeface="Arial" pitchFamily="34" charset="0"/>
              <a:buNone/>
              <a:tabLst>
                <a:tab pos="92075" algn="l"/>
              </a:tabLst>
            </a:pPr>
            <a:r>
              <a:rPr lang="fa-IR" sz="3200" smtClean="0">
                <a:latin typeface="Times New Roman" pitchFamily="18" charset="0"/>
                <a:cs typeface="B Davat" pitchFamily="2" charset="-78"/>
              </a:rPr>
              <a:t>همدلي</a:t>
            </a:r>
          </a:p>
          <a:p>
            <a:pPr lvl="1" algn="r" rtl="1">
              <a:lnSpc>
                <a:spcPct val="120000"/>
              </a:lnSpc>
              <a:buClr>
                <a:schemeClr val="tx1"/>
              </a:buClr>
              <a:buFont typeface="Arial" pitchFamily="34" charset="0"/>
              <a:buNone/>
              <a:tabLst>
                <a:tab pos="92075" algn="l"/>
              </a:tabLst>
            </a:pPr>
            <a:r>
              <a:rPr lang="fa-IR" sz="3200" smtClean="0">
                <a:latin typeface="Times New Roman" pitchFamily="18" charset="0"/>
                <a:cs typeface="B Davat" pitchFamily="2" charset="-78"/>
              </a:rPr>
              <a:t>تخليه ي هيجاني</a:t>
            </a:r>
          </a:p>
          <a:p>
            <a:pPr lvl="1" algn="r" rtl="1">
              <a:lnSpc>
                <a:spcPct val="120000"/>
              </a:lnSpc>
              <a:buClr>
                <a:schemeClr val="tx1"/>
              </a:buClr>
              <a:buFont typeface="Arial" pitchFamily="34" charset="0"/>
              <a:buNone/>
              <a:tabLst>
                <a:tab pos="92075" algn="l"/>
              </a:tabLst>
            </a:pPr>
            <a:r>
              <a:rPr lang="fa-IR" sz="3200" smtClean="0">
                <a:latin typeface="Times New Roman" pitchFamily="18" charset="0"/>
                <a:cs typeface="B Davat" pitchFamily="2" charset="-78"/>
              </a:rPr>
              <a:t>صندلي خالي</a:t>
            </a:r>
          </a:p>
          <a:p>
            <a:pPr lvl="1" algn="r" rtl="1">
              <a:lnSpc>
                <a:spcPct val="120000"/>
              </a:lnSpc>
              <a:buClr>
                <a:schemeClr val="tx1"/>
              </a:buClr>
              <a:buFont typeface="Arial" pitchFamily="34" charset="0"/>
              <a:buNone/>
              <a:tabLst>
                <a:tab pos="92075" algn="l"/>
              </a:tabLst>
            </a:pPr>
            <a:r>
              <a:rPr lang="fa-IR" sz="3200" smtClean="0">
                <a:latin typeface="Times New Roman" pitchFamily="18" charset="0"/>
                <a:cs typeface="B Davat" pitchFamily="2" charset="-78"/>
              </a:rPr>
              <a:t>نگارش نامه</a:t>
            </a:r>
          </a:p>
          <a:p>
            <a:pPr lvl="1" algn="r" rtl="1">
              <a:lnSpc>
                <a:spcPct val="120000"/>
              </a:lnSpc>
              <a:buClr>
                <a:schemeClr val="tx1"/>
              </a:buClr>
              <a:buFont typeface="Arial" pitchFamily="34" charset="0"/>
              <a:buNone/>
              <a:tabLst>
                <a:tab pos="92075" algn="l"/>
              </a:tabLst>
            </a:pPr>
            <a:r>
              <a:rPr lang="fa-IR" sz="3200" smtClean="0">
                <a:latin typeface="Times New Roman" pitchFamily="18" charset="0"/>
                <a:cs typeface="B Davat" pitchFamily="2" charset="-78"/>
              </a:rPr>
              <a:t>آرميدگي</a:t>
            </a:r>
          </a:p>
          <a:p>
            <a:pPr lvl="1" algn="r" rtl="1">
              <a:lnSpc>
                <a:spcPct val="120000"/>
              </a:lnSpc>
              <a:buClr>
                <a:schemeClr val="tx1"/>
              </a:buClr>
              <a:buFont typeface="Arial" pitchFamily="34" charset="0"/>
              <a:buNone/>
              <a:tabLst>
                <a:tab pos="92075" algn="l"/>
              </a:tabLst>
            </a:pPr>
            <a:endParaRPr lang="fa-IR" sz="3200" smtClean="0">
              <a:latin typeface="Times New Roman" pitchFamily="18" charset="0"/>
              <a:cs typeface="B Davat" pitchFamily="2" charset="-78"/>
            </a:endParaRPr>
          </a:p>
          <a:p>
            <a:pPr lvl="1">
              <a:lnSpc>
                <a:spcPct val="120000"/>
              </a:lnSpc>
              <a:buClr>
                <a:schemeClr val="tx1"/>
              </a:buClr>
              <a:buFontTx/>
              <a:buChar char="•"/>
              <a:tabLst>
                <a:tab pos="92075" algn="l"/>
              </a:tabLst>
            </a:pPr>
            <a:endParaRPr lang="en-US" smtClean="0">
              <a:latin typeface="Times New Roman" pitchFamily="18" charset="0"/>
              <a:cs typeface="Nazanin" pitchFamily="2" charset="-78"/>
            </a:endParaRPr>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rtl="1"/>
            <a:r>
              <a:rPr lang="fa-IR" sz="4800" b="1" smtClean="0">
                <a:solidFill>
                  <a:srgbClr val="C00000"/>
                </a:solidFill>
                <a:cs typeface="B Davat" pitchFamily="2" charset="-78"/>
              </a:rPr>
              <a:t>مداخله در سوگ</a:t>
            </a:r>
            <a:endParaRPr lang="en-US" sz="4800" b="1" smtClean="0">
              <a:solidFill>
                <a:srgbClr val="C00000"/>
              </a:solidFill>
              <a:cs typeface="B Davat" pitchFamily="2" charset="-78"/>
            </a:endParaRPr>
          </a:p>
        </p:txBody>
      </p:sp>
      <p:sp>
        <p:nvSpPr>
          <p:cNvPr id="74755" name="Rectangle 4"/>
          <p:cNvSpPr>
            <a:spLocks noGrp="1" noChangeArrowheads="1"/>
          </p:cNvSpPr>
          <p:nvPr>
            <p:ph type="body" sz="half" idx="2"/>
          </p:nvPr>
        </p:nvSpPr>
        <p:spPr>
          <a:xfrm>
            <a:off x="914400" y="1295400"/>
            <a:ext cx="7115175" cy="4830763"/>
          </a:xfrm>
        </p:spPr>
        <p:txBody>
          <a:bodyPr/>
          <a:lstStyle/>
          <a:p>
            <a:pPr lvl="1" algn="ctr" rtl="1">
              <a:lnSpc>
                <a:spcPct val="120000"/>
              </a:lnSpc>
              <a:buClr>
                <a:schemeClr val="tx1"/>
              </a:buClr>
              <a:buFont typeface="Arial" pitchFamily="34" charset="0"/>
              <a:buNone/>
              <a:tabLst>
                <a:tab pos="92075" algn="l"/>
              </a:tabLst>
            </a:pPr>
            <a:r>
              <a:rPr lang="fa-IR" sz="3200" smtClean="0">
                <a:solidFill>
                  <a:srgbClr val="FF0000"/>
                </a:solidFill>
                <a:latin typeface="Times New Roman" pitchFamily="18" charset="0"/>
                <a:cs typeface="B Davat" pitchFamily="2" charset="-78"/>
              </a:rPr>
              <a:t>افسردگي:</a:t>
            </a:r>
          </a:p>
          <a:p>
            <a:pPr lvl="1" algn="r" rtl="1">
              <a:lnSpc>
                <a:spcPct val="120000"/>
              </a:lnSpc>
              <a:buClr>
                <a:schemeClr val="tx1"/>
              </a:buClr>
              <a:buFont typeface="Arial" pitchFamily="34" charset="0"/>
              <a:buNone/>
              <a:tabLst>
                <a:tab pos="92075" algn="l"/>
              </a:tabLst>
            </a:pPr>
            <a:r>
              <a:rPr lang="fa-IR" sz="3200" smtClean="0">
                <a:latin typeface="Times New Roman" pitchFamily="18" charset="0"/>
                <a:cs typeface="B Davat" pitchFamily="2" charset="-78"/>
              </a:rPr>
              <a:t>ارجاع</a:t>
            </a:r>
          </a:p>
          <a:p>
            <a:pPr lvl="1" algn="r" rtl="1">
              <a:lnSpc>
                <a:spcPct val="120000"/>
              </a:lnSpc>
              <a:buClr>
                <a:schemeClr val="tx1"/>
              </a:buClr>
              <a:buFont typeface="Arial" pitchFamily="34" charset="0"/>
              <a:buNone/>
              <a:tabLst>
                <a:tab pos="92075" algn="l"/>
              </a:tabLst>
            </a:pPr>
            <a:r>
              <a:rPr lang="fa-IR" sz="3200" smtClean="0">
                <a:latin typeface="Times New Roman" pitchFamily="18" charset="0"/>
                <a:cs typeface="B Davat" pitchFamily="2" charset="-78"/>
              </a:rPr>
              <a:t>تخليه ي هيجاني:</a:t>
            </a:r>
          </a:p>
          <a:p>
            <a:pPr lvl="1" algn="r" rtl="1">
              <a:lnSpc>
                <a:spcPct val="120000"/>
              </a:lnSpc>
              <a:buClr>
                <a:schemeClr val="tx1"/>
              </a:buClr>
              <a:buFont typeface="Arial" pitchFamily="34" charset="0"/>
              <a:buNone/>
              <a:tabLst>
                <a:tab pos="92075" algn="l"/>
              </a:tabLst>
            </a:pPr>
            <a:r>
              <a:rPr lang="fa-IR" sz="3200" smtClean="0">
                <a:latin typeface="Times New Roman" pitchFamily="18" charset="0"/>
                <a:cs typeface="B Davat" pitchFamily="2" charset="-78"/>
              </a:rPr>
              <a:t>عادي سازي</a:t>
            </a:r>
          </a:p>
          <a:p>
            <a:pPr lvl="1" algn="r" rtl="1">
              <a:lnSpc>
                <a:spcPct val="120000"/>
              </a:lnSpc>
              <a:buClr>
                <a:schemeClr val="tx1"/>
              </a:buClr>
              <a:buFont typeface="Arial" pitchFamily="34" charset="0"/>
              <a:buNone/>
              <a:tabLst>
                <a:tab pos="92075" algn="l"/>
              </a:tabLst>
            </a:pPr>
            <a:r>
              <a:rPr lang="fa-IR" sz="3200" smtClean="0">
                <a:latin typeface="Times New Roman" pitchFamily="18" charset="0"/>
                <a:cs typeface="B Davat" pitchFamily="2" charset="-78"/>
              </a:rPr>
              <a:t>پرداختن به فعاليتهاي لذت بخش</a:t>
            </a:r>
          </a:p>
          <a:p>
            <a:pPr lvl="1" algn="r" rtl="1">
              <a:lnSpc>
                <a:spcPct val="120000"/>
              </a:lnSpc>
              <a:buClr>
                <a:schemeClr val="tx1"/>
              </a:buClr>
              <a:buFont typeface="Arial" pitchFamily="34" charset="0"/>
              <a:buNone/>
              <a:tabLst>
                <a:tab pos="92075" algn="l"/>
              </a:tabLst>
            </a:pPr>
            <a:r>
              <a:rPr lang="fa-IR" sz="3200" smtClean="0">
                <a:latin typeface="Times New Roman" pitchFamily="18" charset="0"/>
                <a:cs typeface="B Davat" pitchFamily="2" charset="-78"/>
              </a:rPr>
              <a:t>چالش با افكار منفي</a:t>
            </a:r>
          </a:p>
          <a:p>
            <a:pPr lvl="1" algn="r" rtl="1">
              <a:lnSpc>
                <a:spcPct val="120000"/>
              </a:lnSpc>
              <a:buClr>
                <a:schemeClr val="tx1"/>
              </a:buClr>
              <a:buFont typeface="Arial" pitchFamily="34" charset="0"/>
              <a:buNone/>
              <a:tabLst>
                <a:tab pos="92075" algn="l"/>
              </a:tabLst>
            </a:pPr>
            <a:r>
              <a:rPr lang="fa-IR" sz="3200" smtClean="0">
                <a:latin typeface="Times New Roman" pitchFamily="18" charset="0"/>
                <a:cs typeface="B Davat" pitchFamily="2" charset="-78"/>
              </a:rPr>
              <a:t>هدف گزيني</a:t>
            </a:r>
          </a:p>
          <a:p>
            <a:pPr lvl="1" algn="r" rtl="1">
              <a:lnSpc>
                <a:spcPct val="120000"/>
              </a:lnSpc>
              <a:buClr>
                <a:schemeClr val="tx1"/>
              </a:buClr>
              <a:buFont typeface="Arial" pitchFamily="34" charset="0"/>
              <a:buNone/>
              <a:tabLst>
                <a:tab pos="92075" algn="l"/>
              </a:tabLst>
            </a:pPr>
            <a:endParaRPr lang="fa-IR" sz="3200" smtClean="0">
              <a:latin typeface="Times New Roman" pitchFamily="18" charset="0"/>
              <a:cs typeface="B Davat" pitchFamily="2" charset="-78"/>
            </a:endParaRPr>
          </a:p>
          <a:p>
            <a:pPr lvl="1">
              <a:lnSpc>
                <a:spcPct val="120000"/>
              </a:lnSpc>
              <a:buClr>
                <a:schemeClr val="tx1"/>
              </a:buClr>
              <a:buFontTx/>
              <a:buChar char="•"/>
              <a:tabLst>
                <a:tab pos="92075" algn="l"/>
              </a:tabLst>
            </a:pPr>
            <a:endParaRPr lang="en-US" smtClean="0">
              <a:latin typeface="Times New Roman" pitchFamily="18" charset="0"/>
              <a:cs typeface="Nazanin" pitchFamily="2" charset="-78"/>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a:defRPr/>
            </a:pPr>
            <a:fld id="{DE69045F-53E9-43F2-BD28-F1E677A661C5}" type="slidenum">
              <a:rPr lang="en-US"/>
              <a:pPr>
                <a:defRPr/>
              </a:pPr>
              <a:t>6</a:t>
            </a:fld>
            <a:endParaRPr lang="en-US" dirty="0"/>
          </a:p>
        </p:txBody>
      </p:sp>
      <p:sp>
        <p:nvSpPr>
          <p:cNvPr id="6147" name="WordArt 6"/>
          <p:cNvSpPr>
            <a:spLocks noGrp="1" noChangeArrowheads="1" noChangeShapeType="1" noTextEdit="1"/>
          </p:cNvSpPr>
          <p:nvPr/>
        </p:nvSpPr>
        <p:spPr bwMode="auto">
          <a:xfrm>
            <a:off x="0" y="-762000"/>
            <a:ext cx="8915400" cy="7239000"/>
          </a:xfrm>
          <a:prstGeom prst="rect">
            <a:avLst/>
          </a:prstGeom>
          <a:noFill/>
          <a:ln w="9525" cmpd="sng">
            <a:noFill/>
            <a:prstDash val="solid"/>
          </a:ln>
          <a:effectLst/>
          <a:scene3d>
            <a:camera prst="orthographicFront"/>
            <a:lightRig rig="balanced" dir="t"/>
          </a:scene3d>
          <a:sp3d prstMaterial="plastic"/>
        </p:spPr>
        <p:txBody>
          <a:bodyPr wrap="none" fromWordArt="1"/>
          <a:lstStyle/>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fa-IR" sz="2800"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r>
              <a:rPr lang="fa-IR" sz="2800" b="1" kern="10" dirty="0">
                <a:effectLst>
                  <a:outerShdw dist="45791" dir="2021404" algn="ctr" rotWithShape="0">
                    <a:srgbClr val="B2B2B2">
                      <a:alpha val="79999"/>
                    </a:srgbClr>
                  </a:outerShdw>
                </a:effectLst>
                <a:latin typeface="Arial" charset="0"/>
                <a:cs typeface="B Koodak" pitchFamily="2" charset="-78"/>
              </a:rPr>
              <a:t>تعريف طلاق:</a:t>
            </a:r>
          </a:p>
          <a:p>
            <a:pPr algn="just"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a:p>
            <a:pPr algn="ctr"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a:p>
            <a:pPr algn="ctr"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a:p>
            <a:pPr algn="ctr"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a:p>
            <a:pPr algn="ctr"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p:txBody>
      </p:sp>
      <p:sp>
        <p:nvSpPr>
          <p:cNvPr id="9222" name="TextBox 4"/>
          <p:cNvSpPr txBox="1">
            <a:spLocks noChangeArrowheads="1"/>
          </p:cNvSpPr>
          <p:nvPr/>
        </p:nvSpPr>
        <p:spPr bwMode="auto">
          <a:xfrm>
            <a:off x="4724400" y="0"/>
            <a:ext cx="184150" cy="369888"/>
          </a:xfrm>
          <a:prstGeom prst="rect">
            <a:avLst/>
          </a:prstGeom>
          <a:noFill/>
          <a:ln w="9525">
            <a:noFill/>
            <a:miter lim="800000"/>
            <a:headEnd/>
            <a:tailEnd/>
          </a:ln>
        </p:spPr>
        <p:txBody>
          <a:bodyPr wrap="none">
            <a:spAutoFit/>
          </a:bodyPr>
          <a:lstStyle/>
          <a:p>
            <a:endParaRPr lang="fa-IR">
              <a:latin typeface="Verdana" pitchFamily="34" charset="0"/>
            </a:endParaRPr>
          </a:p>
        </p:txBody>
      </p:sp>
      <p:sp>
        <p:nvSpPr>
          <p:cNvPr id="9223" name="Rectangle 4"/>
          <p:cNvSpPr>
            <a:spLocks noChangeArrowheads="1"/>
          </p:cNvSpPr>
          <p:nvPr/>
        </p:nvSpPr>
        <p:spPr bwMode="auto">
          <a:xfrm>
            <a:off x="152400" y="2209800"/>
            <a:ext cx="8839200" cy="3924300"/>
          </a:xfrm>
          <a:prstGeom prst="rect">
            <a:avLst/>
          </a:prstGeom>
          <a:noFill/>
          <a:ln w="9525">
            <a:noFill/>
            <a:miter lim="800000"/>
            <a:headEnd/>
            <a:tailEnd/>
          </a:ln>
        </p:spPr>
        <p:txBody>
          <a:bodyPr>
            <a:spAutoFit/>
          </a:bodyPr>
          <a:lstStyle/>
          <a:p>
            <a:pPr algn="just" rtl="1">
              <a:lnSpc>
                <a:spcPct val="150000"/>
              </a:lnSpc>
            </a:pPr>
            <a:r>
              <a:rPr lang="fa-IR" sz="2000" b="1">
                <a:cs typeface="B Badr" pitchFamily="2" charset="-78"/>
              </a:rPr>
              <a:t>در فقه اسلامي در تعريف طلاق گفته اند: "طلاق عبارت است از زايل کردن قيد ازدواج با لفظ مخصوص" (نجفی، 1981)، طلاق مخصوص عقد دائم است</a:t>
            </a:r>
            <a:r>
              <a:rPr lang="fa-IR">
                <a:cs typeface="B Badr" pitchFamily="2" charset="-78"/>
              </a:rPr>
              <a:t>.</a:t>
            </a:r>
          </a:p>
          <a:p>
            <a:pPr algn="just" rtl="1">
              <a:lnSpc>
                <a:spcPct val="150000"/>
              </a:lnSpc>
            </a:pPr>
            <a:endParaRPr lang="fa-IR">
              <a:cs typeface="B Badr" pitchFamily="2" charset="-78"/>
            </a:endParaRPr>
          </a:p>
          <a:p>
            <a:endParaRPr lang="fa-IR"/>
          </a:p>
          <a:p>
            <a:endParaRPr lang="fa-IR"/>
          </a:p>
          <a:p>
            <a:endParaRPr lang="fa-IR"/>
          </a:p>
          <a:p>
            <a:endParaRPr lang="fa-IR"/>
          </a:p>
          <a:p>
            <a:endParaRPr lang="fa-IR"/>
          </a:p>
          <a:p>
            <a:endParaRPr lang="fa-IR"/>
          </a:p>
          <a:p>
            <a:endParaRPr lang="fa-IR"/>
          </a:p>
          <a:p>
            <a:endParaRPr lang="fa-IR"/>
          </a:p>
          <a:p>
            <a:endParaRPr lang="fa-IR"/>
          </a:p>
        </p:txBody>
      </p:sp>
      <p:sp>
        <p:nvSpPr>
          <p:cNvPr id="9224" name="Rectangle 5"/>
          <p:cNvSpPr>
            <a:spLocks noChangeArrowheads="1"/>
          </p:cNvSpPr>
          <p:nvPr/>
        </p:nvSpPr>
        <p:spPr bwMode="auto">
          <a:xfrm>
            <a:off x="304800" y="3711575"/>
            <a:ext cx="8534400" cy="1938338"/>
          </a:xfrm>
          <a:prstGeom prst="rect">
            <a:avLst/>
          </a:prstGeom>
          <a:noFill/>
          <a:ln w="9525">
            <a:noFill/>
            <a:miter lim="800000"/>
            <a:headEnd/>
            <a:tailEnd/>
          </a:ln>
        </p:spPr>
        <p:txBody>
          <a:bodyPr>
            <a:spAutoFit/>
          </a:bodyPr>
          <a:lstStyle/>
          <a:p>
            <a:pPr algn="just" rtl="1">
              <a:lnSpc>
                <a:spcPct val="150000"/>
              </a:lnSpc>
            </a:pPr>
            <a:r>
              <a:rPr lang="fa-IR" sz="2000" b="1">
                <a:cs typeface="B Badr" pitchFamily="2" charset="-78"/>
              </a:rPr>
              <a:t>از نظر ماهيت حقوقي، در فقه اسلامي و قانون مدني، طلاق ايقاعي است كه از سوي مرد يا نماينده او واقع             مي شود. حتي در مواردي كه طلاق بر اساس توافق زوجين صورت مي گيرد، بايد آن را يك عمل حقوقي يك جانبه (ايقاع) به شمار آورد؛ زيرا توافق زوجين كه شرط يا انگيزه طلاق مي باشد، غير از خود آن است و طلاق، يعني آخرين عملي كه با اجراي صيغه تحقق مي پذيرد و رابطه نكاح را منحل مي كند . </a:t>
            </a:r>
          </a:p>
        </p:txBody>
      </p:sp>
    </p:spTree>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76200"/>
            <a:ext cx="8229600" cy="1143000"/>
          </a:xfrm>
        </p:spPr>
        <p:txBody>
          <a:bodyPr/>
          <a:lstStyle/>
          <a:p>
            <a:pPr rtl="1"/>
            <a:r>
              <a:rPr lang="fa-IR" sz="4800" b="1" smtClean="0">
                <a:solidFill>
                  <a:srgbClr val="C00000"/>
                </a:solidFill>
                <a:cs typeface="B Davat" pitchFamily="2" charset="-78"/>
              </a:rPr>
              <a:t>مداخله در سوگ</a:t>
            </a:r>
            <a:endParaRPr lang="en-US" sz="4800" b="1" smtClean="0">
              <a:solidFill>
                <a:srgbClr val="C00000"/>
              </a:solidFill>
              <a:cs typeface="B Davat" pitchFamily="2" charset="-78"/>
            </a:endParaRPr>
          </a:p>
        </p:txBody>
      </p:sp>
      <p:sp>
        <p:nvSpPr>
          <p:cNvPr id="75779" name="Rectangle 4"/>
          <p:cNvSpPr>
            <a:spLocks noGrp="1" noChangeArrowheads="1"/>
          </p:cNvSpPr>
          <p:nvPr>
            <p:ph type="body" sz="half" idx="2"/>
          </p:nvPr>
        </p:nvSpPr>
        <p:spPr>
          <a:xfrm>
            <a:off x="533400" y="914400"/>
            <a:ext cx="7848600" cy="5715000"/>
          </a:xfrm>
        </p:spPr>
        <p:txBody>
          <a:bodyPr/>
          <a:lstStyle/>
          <a:p>
            <a:pPr lvl="1" algn="ctr" rtl="1">
              <a:lnSpc>
                <a:spcPct val="120000"/>
              </a:lnSpc>
              <a:buClr>
                <a:schemeClr val="tx1"/>
              </a:buClr>
              <a:buFont typeface="Arial" pitchFamily="34" charset="0"/>
              <a:buNone/>
              <a:tabLst>
                <a:tab pos="92075" algn="l"/>
              </a:tabLst>
            </a:pPr>
            <a:r>
              <a:rPr lang="fa-IR" sz="3200" smtClean="0">
                <a:solidFill>
                  <a:srgbClr val="FF0000"/>
                </a:solidFill>
                <a:latin typeface="Times New Roman" pitchFamily="18" charset="0"/>
                <a:cs typeface="B Davat" pitchFamily="2" charset="-78"/>
              </a:rPr>
              <a:t>پذیرش:</a:t>
            </a:r>
          </a:p>
          <a:p>
            <a:pPr lvl="1" algn="r" rtl="1">
              <a:lnSpc>
                <a:spcPct val="120000"/>
              </a:lnSpc>
              <a:buClr>
                <a:schemeClr val="tx1"/>
              </a:buClr>
              <a:buFont typeface="Arial" pitchFamily="34" charset="0"/>
              <a:buNone/>
              <a:tabLst>
                <a:tab pos="92075" algn="l"/>
              </a:tabLst>
            </a:pPr>
            <a:r>
              <a:rPr lang="fa-IR" sz="3200" smtClean="0">
                <a:latin typeface="Times New Roman" pitchFamily="18" charset="0"/>
                <a:cs typeface="B Davat" pitchFamily="2" charset="-78"/>
              </a:rPr>
              <a:t>رسیدن 6 ماه تا 2 سال طول می کشد</a:t>
            </a:r>
          </a:p>
          <a:p>
            <a:pPr lvl="1" algn="r" rtl="1">
              <a:lnSpc>
                <a:spcPct val="120000"/>
              </a:lnSpc>
              <a:buClr>
                <a:schemeClr val="tx1"/>
              </a:buClr>
              <a:buFont typeface="Arial" pitchFamily="34" charset="0"/>
              <a:buNone/>
              <a:tabLst>
                <a:tab pos="92075" algn="l"/>
              </a:tabLst>
            </a:pPr>
            <a:r>
              <a:rPr lang="fa-IR" sz="3200" smtClean="0">
                <a:latin typeface="Times New Roman" pitchFamily="18" charset="0"/>
                <a:cs typeface="B Davat" pitchFamily="2" charset="-78"/>
              </a:rPr>
              <a:t>اتفاق افتادن طلاق عاطفی (رسیدن به طلاق عاطفی):</a:t>
            </a:r>
          </a:p>
          <a:p>
            <a:pPr lvl="1" algn="r" rtl="1">
              <a:lnSpc>
                <a:spcPct val="120000"/>
              </a:lnSpc>
              <a:buClr>
                <a:schemeClr val="tx1"/>
              </a:buClr>
              <a:buFontTx/>
              <a:buChar char="-"/>
              <a:tabLst>
                <a:tab pos="92075" algn="l"/>
              </a:tabLst>
            </a:pPr>
            <a:r>
              <a:rPr lang="fa-IR" sz="3200" smtClean="0">
                <a:latin typeface="Times New Roman" pitchFamily="18" charset="0"/>
                <a:cs typeface="B Davat" pitchFamily="2" charset="-78"/>
              </a:rPr>
              <a:t>پذیرش واقعیت طلاق</a:t>
            </a:r>
          </a:p>
          <a:p>
            <a:pPr lvl="1" algn="r" rtl="1">
              <a:lnSpc>
                <a:spcPct val="120000"/>
              </a:lnSpc>
              <a:buClr>
                <a:schemeClr val="tx1"/>
              </a:buClr>
              <a:buFontTx/>
              <a:buChar char="-"/>
              <a:tabLst>
                <a:tab pos="92075" algn="l"/>
              </a:tabLst>
            </a:pPr>
            <a:r>
              <a:rPr lang="fa-IR" sz="3200" smtClean="0">
                <a:latin typeface="Times New Roman" pitchFamily="18" charset="0"/>
                <a:cs typeface="B Davat" pitchFamily="2" charset="-78"/>
              </a:rPr>
              <a:t>پذیرش درد و رنج طلاق</a:t>
            </a:r>
          </a:p>
          <a:p>
            <a:pPr lvl="1" algn="r" rtl="1">
              <a:lnSpc>
                <a:spcPct val="120000"/>
              </a:lnSpc>
              <a:buClr>
                <a:schemeClr val="tx1"/>
              </a:buClr>
              <a:buFontTx/>
              <a:buChar char="-"/>
              <a:tabLst>
                <a:tab pos="92075" algn="l"/>
              </a:tabLst>
            </a:pPr>
            <a:r>
              <a:rPr lang="fa-IR" sz="3200" smtClean="0">
                <a:latin typeface="Times New Roman" pitchFamily="18" charset="0"/>
                <a:cs typeface="B Davat" pitchFamily="2" charset="-78"/>
              </a:rPr>
              <a:t>تغییر نوع ارتباط با همسر سابق (گذاشتن مرز و ..)</a:t>
            </a:r>
          </a:p>
          <a:p>
            <a:pPr lvl="1" algn="r" rtl="1">
              <a:lnSpc>
                <a:spcPct val="120000"/>
              </a:lnSpc>
              <a:buClr>
                <a:schemeClr val="tx1"/>
              </a:buClr>
              <a:buFontTx/>
              <a:buChar char="-"/>
              <a:tabLst>
                <a:tab pos="92075" algn="l"/>
              </a:tabLst>
            </a:pPr>
            <a:r>
              <a:rPr lang="fa-IR" sz="3200" smtClean="0">
                <a:latin typeface="Times New Roman" pitchFamily="18" charset="0"/>
                <a:cs typeface="B Davat" pitchFamily="2" charset="-78"/>
              </a:rPr>
              <a:t>ایجاد هویت جدید</a:t>
            </a:r>
          </a:p>
          <a:p>
            <a:pPr lvl="1" algn="r" rtl="1">
              <a:lnSpc>
                <a:spcPct val="120000"/>
              </a:lnSpc>
              <a:buClr>
                <a:schemeClr val="tx1"/>
              </a:buClr>
              <a:buFontTx/>
              <a:buChar char="-"/>
              <a:tabLst>
                <a:tab pos="92075" algn="l"/>
              </a:tabLst>
            </a:pPr>
            <a:r>
              <a:rPr lang="fa-IR" sz="3200" smtClean="0">
                <a:latin typeface="Times New Roman" pitchFamily="18" charset="0"/>
                <a:cs typeface="B Davat" pitchFamily="2" charset="-78"/>
              </a:rPr>
              <a:t>هدف گزینی</a:t>
            </a:r>
          </a:p>
          <a:p>
            <a:pPr lvl="1" algn="r" rtl="1">
              <a:lnSpc>
                <a:spcPct val="120000"/>
              </a:lnSpc>
              <a:buClr>
                <a:schemeClr val="tx1"/>
              </a:buClr>
              <a:buFontTx/>
              <a:buChar char="-"/>
              <a:tabLst>
                <a:tab pos="92075" algn="l"/>
              </a:tabLst>
            </a:pPr>
            <a:endParaRPr lang="fa-IR" sz="3200" smtClean="0">
              <a:latin typeface="Times New Roman" pitchFamily="18" charset="0"/>
              <a:cs typeface="B Davat" pitchFamily="2" charset="-78"/>
            </a:endParaRPr>
          </a:p>
          <a:p>
            <a:pPr lvl="1">
              <a:lnSpc>
                <a:spcPct val="120000"/>
              </a:lnSpc>
              <a:buClr>
                <a:schemeClr val="tx1"/>
              </a:buClr>
              <a:buFontTx/>
              <a:buChar char="•"/>
              <a:tabLst>
                <a:tab pos="92075" algn="l"/>
              </a:tabLst>
            </a:pPr>
            <a:endParaRPr lang="en-US" smtClean="0">
              <a:latin typeface="Times New Roman" pitchFamily="18" charset="0"/>
              <a:cs typeface="Nazanin" pitchFamily="2" charset="-78"/>
            </a:endParaRPr>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4"/>
          <p:cNvSpPr>
            <a:spLocks noGrp="1" noChangeArrowheads="1"/>
          </p:cNvSpPr>
          <p:nvPr>
            <p:ph type="title"/>
          </p:nvPr>
        </p:nvSpPr>
        <p:spPr>
          <a:xfrm>
            <a:off x="468313" y="2276475"/>
            <a:ext cx="8229600" cy="1143000"/>
          </a:xfrm>
        </p:spPr>
        <p:txBody>
          <a:bodyPr/>
          <a:lstStyle/>
          <a:p>
            <a:pPr eaLnBrk="1" hangingPunct="1"/>
            <a:r>
              <a:rPr lang="en-US" smtClean="0">
                <a:latin typeface="Times New Roman" pitchFamily="18" charset="0"/>
                <a:cs typeface="Times New Roman" pitchFamily="18" charset="0"/>
              </a:rPr>
              <a:t>DAMAGE CONTROL</a:t>
            </a:r>
          </a:p>
        </p:txBody>
      </p:sp>
      <p:sp>
        <p:nvSpPr>
          <p:cNvPr id="76803"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5AAEE7C9-E5C6-45D1-8F13-A93EE2DC1001}" type="slidenum">
              <a:rPr lang="fa-IR" smtClean="0">
                <a:solidFill>
                  <a:schemeClr val="tx1"/>
                </a:solidFill>
              </a:rPr>
              <a:pPr/>
              <a:t>61</a:t>
            </a:fld>
            <a:endParaRPr lang="en-US" smtClean="0">
              <a:solidFill>
                <a:schemeClr val="tx1"/>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fa-IR" sz="4800" b="1" smtClean="0">
                <a:solidFill>
                  <a:srgbClr val="C00000"/>
                </a:solidFill>
                <a:cs typeface="B Davat" pitchFamily="2" charset="-78"/>
              </a:rPr>
              <a:t>فنون شناختی –هیجانی - رفتاري</a:t>
            </a:r>
            <a:endParaRPr lang="en-US" sz="4800" b="1" smtClean="0">
              <a:solidFill>
                <a:srgbClr val="C00000"/>
              </a:solidFill>
              <a:cs typeface="B Davat" pitchFamily="2" charset="-78"/>
            </a:endParaRPr>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fa-IR" sz="4800" b="1" smtClean="0">
                <a:solidFill>
                  <a:srgbClr val="C00000"/>
                </a:solidFill>
                <a:cs typeface="B Davat" pitchFamily="2" charset="-78"/>
              </a:rPr>
              <a:t>فنون  رفتاري</a:t>
            </a:r>
            <a:endParaRPr lang="en-US" sz="4800" b="1" smtClean="0">
              <a:solidFill>
                <a:srgbClr val="C00000"/>
              </a:solidFill>
              <a:cs typeface="B Davat" pitchFamily="2" charset="-78"/>
            </a:endParaRPr>
          </a:p>
        </p:txBody>
      </p:sp>
      <p:sp>
        <p:nvSpPr>
          <p:cNvPr id="48131" name="Rectangle 3" descr="Pink tissue paper"/>
          <p:cNvSpPr>
            <a:spLocks noGrp="1" noChangeArrowheads="1"/>
          </p:cNvSpPr>
          <p:nvPr>
            <p:ph type="body" sz="half" idx="1"/>
          </p:nvPr>
        </p:nvSpPr>
        <p:spPr>
          <a:xfrm>
            <a:off x="468313" y="1600200"/>
            <a:ext cx="4038600" cy="4525963"/>
          </a:xfrm>
        </p:spPr>
        <p:txBody>
          <a:bodyPr/>
          <a:lstStyle/>
          <a:p>
            <a:pPr algn="just" rtl="1">
              <a:lnSpc>
                <a:spcPct val="120000"/>
              </a:lnSpc>
              <a:buClr>
                <a:schemeClr val="tx1"/>
              </a:buClr>
              <a:tabLst>
                <a:tab pos="92075" algn="l"/>
              </a:tabLst>
              <a:defRPr/>
            </a:pPr>
            <a:r>
              <a:rPr lang="fa-IR" dirty="0" smtClean="0">
                <a:latin typeface="Times New Roman" pitchFamily="18" charset="0"/>
                <a:ea typeface="Nazanin"/>
                <a:cs typeface="B Davat" pitchFamily="2" charset="-78"/>
              </a:rPr>
              <a:t>بهبود مهارتهاي ارتباطي</a:t>
            </a:r>
          </a:p>
          <a:p>
            <a:pPr lvl="1" algn="just" rtl="1">
              <a:lnSpc>
                <a:spcPct val="120000"/>
              </a:lnSpc>
              <a:buClr>
                <a:schemeClr val="tx1"/>
              </a:buClr>
              <a:buFontTx/>
              <a:buChar char="•"/>
              <a:tabLst>
                <a:tab pos="92075" algn="l"/>
              </a:tabLst>
              <a:defRPr/>
            </a:pPr>
            <a:r>
              <a:rPr lang="fa-IR" dirty="0" smtClean="0">
                <a:latin typeface="Times New Roman" pitchFamily="18" charset="0"/>
                <a:ea typeface="Nazanin"/>
                <a:cs typeface="B Davat" pitchFamily="2" charset="-78"/>
              </a:rPr>
              <a:t>آموزش ارتباط</a:t>
            </a:r>
          </a:p>
          <a:p>
            <a:pPr lvl="1" algn="just" rtl="1">
              <a:lnSpc>
                <a:spcPct val="120000"/>
              </a:lnSpc>
              <a:buClr>
                <a:schemeClr val="tx1"/>
              </a:buClr>
              <a:buFontTx/>
              <a:buChar char="•"/>
              <a:tabLst>
                <a:tab pos="92075" algn="l"/>
              </a:tabLst>
              <a:defRPr/>
            </a:pPr>
            <a:r>
              <a:rPr lang="fa-IR" dirty="0" smtClean="0">
                <a:latin typeface="Times New Roman" pitchFamily="18" charset="0"/>
                <a:ea typeface="Nazanin"/>
                <a:cs typeface="B Davat" pitchFamily="2" charset="-78"/>
              </a:rPr>
              <a:t>آموزش همدلي</a:t>
            </a:r>
            <a:endParaRPr lang="en-US" dirty="0" smtClean="0">
              <a:latin typeface="Times New Roman" pitchFamily="18" charset="0"/>
              <a:ea typeface="Nazanin"/>
              <a:cs typeface="B Davat" pitchFamily="2" charset="-78"/>
            </a:endParaRPr>
          </a:p>
          <a:p>
            <a:pPr lvl="1" algn="just" rtl="1">
              <a:lnSpc>
                <a:spcPct val="120000"/>
              </a:lnSpc>
              <a:buClr>
                <a:schemeClr val="tx1"/>
              </a:buClr>
              <a:buFontTx/>
              <a:buChar char="•"/>
              <a:tabLst>
                <a:tab pos="92075" algn="l"/>
              </a:tabLst>
              <a:defRPr/>
            </a:pPr>
            <a:r>
              <a:rPr lang="fa-IR" dirty="0" smtClean="0">
                <a:latin typeface="Times New Roman" pitchFamily="18" charset="0"/>
                <a:ea typeface="Nazanin"/>
                <a:cs typeface="B Davat" pitchFamily="2" charset="-78"/>
              </a:rPr>
              <a:t>آموزش مديريت خشم</a:t>
            </a:r>
          </a:p>
          <a:p>
            <a:pPr marL="639763" indent="-274638" algn="r" rtl="1">
              <a:lnSpc>
                <a:spcPct val="90000"/>
              </a:lnSpc>
              <a:buClr>
                <a:schemeClr val="tx1"/>
              </a:buClr>
              <a:defRPr/>
            </a:pPr>
            <a:r>
              <a:rPr lang="fa-IR" sz="2400" dirty="0" smtClean="0">
                <a:latin typeface="Times New Roman" pitchFamily="18" charset="0"/>
                <a:ea typeface="Nazanin"/>
                <a:cs typeface="B Davat" pitchFamily="2" charset="-78"/>
              </a:rPr>
              <a:t>راهبردهاي حل مسئله</a:t>
            </a:r>
          </a:p>
          <a:p>
            <a:pPr marL="1379538" lvl="1" algn="r" rtl="1">
              <a:lnSpc>
                <a:spcPct val="90000"/>
              </a:lnSpc>
              <a:buClr>
                <a:schemeClr val="tx1"/>
              </a:buClr>
              <a:buFontTx/>
              <a:buChar char="•"/>
              <a:defRPr/>
            </a:pPr>
            <a:r>
              <a:rPr lang="fa-IR" dirty="0" smtClean="0">
                <a:latin typeface="Times New Roman" pitchFamily="18" charset="0"/>
                <a:ea typeface="Nazanin"/>
                <a:cs typeface="B Davat" pitchFamily="2" charset="-78"/>
              </a:rPr>
              <a:t>مطالعات کمکي</a:t>
            </a:r>
            <a:endParaRPr lang="en-US" dirty="0" smtClean="0">
              <a:latin typeface="Times New Roman" pitchFamily="18" charset="0"/>
              <a:ea typeface="Nazanin"/>
              <a:cs typeface="B Davat" pitchFamily="2" charset="-78"/>
            </a:endParaRPr>
          </a:p>
        </p:txBody>
      </p:sp>
      <p:sp>
        <p:nvSpPr>
          <p:cNvPr id="79876" name="Rectangle 4"/>
          <p:cNvSpPr>
            <a:spLocks noGrp="1" noChangeArrowheads="1"/>
          </p:cNvSpPr>
          <p:nvPr>
            <p:ph type="body" sz="half" idx="2"/>
          </p:nvPr>
        </p:nvSpPr>
        <p:spPr/>
        <p:txBody>
          <a:bodyPr/>
          <a:lstStyle/>
          <a:p>
            <a:pPr lvl="1" algn="just" rtl="1">
              <a:lnSpc>
                <a:spcPct val="120000"/>
              </a:lnSpc>
              <a:buClr>
                <a:schemeClr val="tx1"/>
              </a:buClr>
              <a:buFontTx/>
              <a:buChar char="•"/>
              <a:tabLst>
                <a:tab pos="92075" algn="l"/>
              </a:tabLst>
            </a:pPr>
            <a:r>
              <a:rPr lang="fa-IR" smtClean="0">
                <a:latin typeface="Times New Roman" pitchFamily="18" charset="0"/>
                <a:ea typeface="Nazanin" pitchFamily="2" charset="-78"/>
                <a:cs typeface="B Davat" pitchFamily="2" charset="-78"/>
              </a:rPr>
              <a:t>تنفس ديافراگمي</a:t>
            </a:r>
          </a:p>
          <a:p>
            <a:pPr lvl="1" algn="just" rtl="1">
              <a:lnSpc>
                <a:spcPct val="120000"/>
              </a:lnSpc>
              <a:buClr>
                <a:schemeClr val="tx1"/>
              </a:buClr>
              <a:buFontTx/>
              <a:buChar char="•"/>
              <a:tabLst>
                <a:tab pos="92075" algn="l"/>
              </a:tabLst>
            </a:pPr>
            <a:r>
              <a:rPr lang="fa-IR" smtClean="0">
                <a:latin typeface="Times New Roman" pitchFamily="18" charset="0"/>
                <a:ea typeface="Nazanin" pitchFamily="2" charset="-78"/>
                <a:cs typeface="B Davat" pitchFamily="2" charset="-78"/>
              </a:rPr>
              <a:t>آموزش آرميدگي</a:t>
            </a:r>
            <a:endParaRPr lang="en-US" smtClean="0">
              <a:latin typeface="Times New Roman" pitchFamily="18" charset="0"/>
              <a:ea typeface="Nazanin" pitchFamily="2" charset="-78"/>
              <a:cs typeface="B Davat" pitchFamily="2" charset="-78"/>
            </a:endParaRPr>
          </a:p>
          <a:p>
            <a:pPr lvl="1" algn="just" rtl="1">
              <a:lnSpc>
                <a:spcPct val="120000"/>
              </a:lnSpc>
              <a:buClr>
                <a:schemeClr val="tx1"/>
              </a:buClr>
              <a:buFontTx/>
              <a:buChar char="•"/>
              <a:tabLst>
                <a:tab pos="92075" algn="l"/>
              </a:tabLst>
            </a:pPr>
            <a:r>
              <a:rPr lang="fa-IR" smtClean="0">
                <a:latin typeface="Times New Roman" pitchFamily="18" charset="0"/>
                <a:ea typeface="Nazanin" pitchFamily="2" charset="-78"/>
                <a:cs typeface="B Davat" pitchFamily="2" charset="-78"/>
              </a:rPr>
              <a:t>بازنگري فعاليت</a:t>
            </a:r>
          </a:p>
          <a:p>
            <a:pPr lvl="1" algn="just" rtl="1">
              <a:lnSpc>
                <a:spcPct val="120000"/>
              </a:lnSpc>
              <a:buClr>
                <a:schemeClr val="tx1"/>
              </a:buClr>
              <a:buFontTx/>
              <a:buChar char="•"/>
              <a:tabLst>
                <a:tab pos="92075" algn="l"/>
              </a:tabLst>
            </a:pPr>
            <a:r>
              <a:rPr lang="fa-IR" smtClean="0">
                <a:latin typeface="Times New Roman" pitchFamily="18" charset="0"/>
                <a:ea typeface="Nazanin" pitchFamily="2" charset="-78"/>
                <a:cs typeface="B Davat" pitchFamily="2" charset="-78"/>
              </a:rPr>
              <a:t>برنامه ريزي فعاليت</a:t>
            </a:r>
          </a:p>
          <a:p>
            <a:pPr lvl="1" algn="just" rtl="1">
              <a:lnSpc>
                <a:spcPct val="120000"/>
              </a:lnSpc>
              <a:buClr>
                <a:schemeClr val="tx1"/>
              </a:buClr>
              <a:buFontTx/>
              <a:buChar char="•"/>
              <a:tabLst>
                <a:tab pos="92075" algn="l"/>
              </a:tabLst>
            </a:pPr>
            <a:r>
              <a:rPr lang="fa-IR" smtClean="0">
                <a:latin typeface="Times New Roman" pitchFamily="18" charset="0"/>
                <a:ea typeface="Nazanin" pitchFamily="2" charset="-78"/>
                <a:cs typeface="B Davat" pitchFamily="2" charset="-78"/>
              </a:rPr>
              <a:t>برنامه ريزي فعاليت هاي لذت بخش: شناسايي و انجام</a:t>
            </a:r>
          </a:p>
        </p:txBody>
      </p:sp>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normAutofit/>
          </a:bodyPr>
          <a:lstStyle/>
          <a:p>
            <a:pPr>
              <a:defRPr/>
            </a:pPr>
            <a:r>
              <a:rPr lang="fa-IR" sz="4800" b="1" dirty="0" smtClean="0">
                <a:effectLst>
                  <a:outerShdw blurRad="38100" dist="38100" dir="2700000" algn="tl">
                    <a:srgbClr val="000000">
                      <a:alpha val="43137"/>
                    </a:srgbClr>
                  </a:outerShdw>
                </a:effectLst>
                <a:latin typeface="Times New Roman" pitchFamily="18" charset="0"/>
                <a:cs typeface="B Lotus" pitchFamily="2" charset="-78"/>
              </a:rPr>
              <a:t>شناختها و بازسازي شناختي در طلاق</a:t>
            </a:r>
            <a:endParaRPr lang="en-US" sz="4800" b="1" dirty="0">
              <a:effectLst>
                <a:outerShdw blurRad="38100" dist="38100" dir="2700000" algn="tl">
                  <a:srgbClr val="000000">
                    <a:alpha val="43137"/>
                  </a:srgbClr>
                </a:outerShdw>
              </a:effectLst>
              <a:latin typeface="Times New Roman" pitchFamily="18" charset="0"/>
              <a:cs typeface="B Lotus" pitchFamily="2" charset="-78"/>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21DB057F-B26A-49A6-B07E-6C7635F6D98E}" type="slidenum">
              <a:rPr lang="ar-SA" smtClean="0"/>
              <a:pPr>
                <a:defRPr/>
              </a:pPr>
              <a:t>65</a:t>
            </a:fld>
            <a:endParaRPr lang="en-US" smtClean="0"/>
          </a:p>
        </p:txBody>
      </p:sp>
      <p:sp>
        <p:nvSpPr>
          <p:cNvPr id="82947" name="Rectangle 2"/>
          <p:cNvSpPr>
            <a:spLocks noGrp="1" noChangeArrowheads="1"/>
          </p:cNvSpPr>
          <p:nvPr>
            <p:ph type="title"/>
          </p:nvPr>
        </p:nvSpPr>
        <p:spPr>
          <a:xfrm>
            <a:off x="457200" y="0"/>
            <a:ext cx="8229600" cy="1143000"/>
          </a:xfrm>
        </p:spPr>
        <p:txBody>
          <a:bodyPr/>
          <a:lstStyle/>
          <a:p>
            <a:pPr marL="863600" indent="-406400" rtl="1" eaLnBrk="1" hangingPunct="1">
              <a:lnSpc>
                <a:spcPct val="90000"/>
              </a:lnSpc>
              <a:tabLst>
                <a:tab pos="863600" algn="l"/>
              </a:tabLst>
            </a:pPr>
            <a:r>
              <a:rPr lang="fa-IR" sz="4000" smtClean="0">
                <a:solidFill>
                  <a:schemeClr val="accent2"/>
                </a:solidFill>
                <a:latin typeface="Times New Roman" pitchFamily="18" charset="0"/>
                <a:cs typeface="B Davat" pitchFamily="2" charset="-78"/>
              </a:rPr>
              <a:t>مفاهیم پایه در</a:t>
            </a:r>
            <a:r>
              <a:rPr lang="fa-IR" sz="4000" smtClean="0">
                <a:solidFill>
                  <a:schemeClr val="accent2"/>
                </a:solidFill>
                <a:latin typeface="Times New Roman" pitchFamily="18" charset="0"/>
                <a:cs typeface="2  Titr" pitchFamily="2" charset="-78"/>
              </a:rPr>
              <a:t> </a:t>
            </a:r>
            <a:r>
              <a:rPr lang="en-US" sz="4000" smtClean="0">
                <a:solidFill>
                  <a:schemeClr val="accent2"/>
                </a:solidFill>
                <a:latin typeface="Times New Roman" pitchFamily="18" charset="0"/>
                <a:cs typeface="2  Titr" pitchFamily="2" charset="-78"/>
              </a:rPr>
              <a:t>CBT</a:t>
            </a:r>
            <a:endParaRPr lang="fa-IR" sz="4000" smtClean="0">
              <a:solidFill>
                <a:schemeClr val="accent2"/>
              </a:solidFill>
              <a:latin typeface="Times New Roman" pitchFamily="18" charset="0"/>
              <a:cs typeface="2  Titr" pitchFamily="2" charset="-78"/>
            </a:endParaRPr>
          </a:p>
        </p:txBody>
      </p:sp>
      <p:sp>
        <p:nvSpPr>
          <p:cNvPr id="82948" name="Rectangle 3"/>
          <p:cNvSpPr>
            <a:spLocks noGrp="1" noChangeArrowheads="1"/>
          </p:cNvSpPr>
          <p:nvPr>
            <p:ph type="body" idx="1"/>
          </p:nvPr>
        </p:nvSpPr>
        <p:spPr>
          <a:xfrm>
            <a:off x="571500" y="762000"/>
            <a:ext cx="8115300" cy="5668963"/>
          </a:xfrm>
        </p:spPr>
        <p:txBody>
          <a:bodyPr/>
          <a:lstStyle/>
          <a:p>
            <a:pPr marL="863600" indent="-406400" algn="just" eaLnBrk="1" hangingPunct="1">
              <a:lnSpc>
                <a:spcPct val="90000"/>
              </a:lnSpc>
              <a:tabLst>
                <a:tab pos="863600" algn="l"/>
              </a:tabLst>
            </a:pPr>
            <a:endParaRPr lang="fa-IR" smtClean="0">
              <a:latin typeface="Times New Roman" pitchFamily="18" charset="0"/>
              <a:cs typeface="B Davat" pitchFamily="2" charset="-78"/>
            </a:endParaRPr>
          </a:p>
          <a:p>
            <a:pPr marL="863600" indent="-406400" algn="just" rtl="1" eaLnBrk="1" hangingPunct="1">
              <a:lnSpc>
                <a:spcPct val="90000"/>
              </a:lnSpc>
              <a:tabLst>
                <a:tab pos="863600" algn="l"/>
              </a:tabLst>
            </a:pPr>
            <a:r>
              <a:rPr lang="fa-IR" smtClean="0">
                <a:latin typeface="Times New Roman" pitchFamily="18" charset="0"/>
                <a:cs typeface="B Davat" pitchFamily="2" charset="-78"/>
              </a:rPr>
              <a:t>باکوم، اپستین (2002)  5 بعد </a:t>
            </a:r>
            <a:r>
              <a:rPr lang="en-US" smtClean="0">
                <a:latin typeface="Times New Roman" pitchFamily="18" charset="0"/>
                <a:cs typeface="B Davat" pitchFamily="2" charset="-78"/>
              </a:rPr>
              <a:t>CBCT</a:t>
            </a:r>
            <a:endParaRPr lang="fa-IR" smtClean="0">
              <a:latin typeface="Times New Roman" pitchFamily="18" charset="0"/>
              <a:cs typeface="B Davat" pitchFamily="2" charset="-78"/>
            </a:endParaRPr>
          </a:p>
          <a:p>
            <a:pPr marL="863600" indent="-406400" algn="just" eaLnBrk="1" hangingPunct="1">
              <a:lnSpc>
                <a:spcPct val="90000"/>
              </a:lnSpc>
              <a:tabLst>
                <a:tab pos="863600" algn="l"/>
              </a:tabLst>
            </a:pPr>
            <a:endParaRPr lang="fa-IR" smtClean="0">
              <a:latin typeface="Times New Roman" pitchFamily="18" charset="0"/>
              <a:cs typeface="B Davat" pitchFamily="2" charset="-78"/>
            </a:endParaRPr>
          </a:p>
          <a:p>
            <a:pPr marL="863600" indent="-406400" algn="just" eaLnBrk="1" hangingPunct="1">
              <a:lnSpc>
                <a:spcPct val="90000"/>
              </a:lnSpc>
              <a:buFontTx/>
              <a:buNone/>
              <a:tabLst>
                <a:tab pos="863600" algn="l"/>
              </a:tabLst>
            </a:pPr>
            <a:r>
              <a:rPr lang="en-US" smtClean="0">
                <a:latin typeface="Times New Roman" pitchFamily="18" charset="0"/>
                <a:cs typeface="B Davat" pitchFamily="2" charset="-78"/>
              </a:rPr>
              <a:t>Selective attention</a:t>
            </a:r>
          </a:p>
          <a:p>
            <a:pPr marL="863600" indent="-406400" algn="just" eaLnBrk="1" hangingPunct="1">
              <a:lnSpc>
                <a:spcPct val="90000"/>
              </a:lnSpc>
              <a:buFontTx/>
              <a:buNone/>
              <a:tabLst>
                <a:tab pos="863600" algn="l"/>
              </a:tabLst>
            </a:pPr>
            <a:r>
              <a:rPr lang="en-US" smtClean="0">
                <a:latin typeface="Times New Roman" pitchFamily="18" charset="0"/>
                <a:cs typeface="B Davat" pitchFamily="2" charset="-78"/>
              </a:rPr>
              <a:t>Attribution</a:t>
            </a:r>
          </a:p>
          <a:p>
            <a:pPr marL="863600" indent="-406400" algn="just" eaLnBrk="1" hangingPunct="1">
              <a:lnSpc>
                <a:spcPct val="90000"/>
              </a:lnSpc>
              <a:buFontTx/>
              <a:buNone/>
              <a:tabLst>
                <a:tab pos="863600" algn="l"/>
              </a:tabLst>
            </a:pPr>
            <a:r>
              <a:rPr lang="en-US" smtClean="0">
                <a:latin typeface="Times New Roman" pitchFamily="18" charset="0"/>
                <a:cs typeface="B Davat" pitchFamily="2" charset="-78"/>
              </a:rPr>
              <a:t>Expectancies</a:t>
            </a:r>
          </a:p>
          <a:p>
            <a:pPr marL="863600" indent="-406400" algn="just" eaLnBrk="1" hangingPunct="1">
              <a:lnSpc>
                <a:spcPct val="90000"/>
              </a:lnSpc>
              <a:buFontTx/>
              <a:buNone/>
              <a:tabLst>
                <a:tab pos="863600" algn="l"/>
              </a:tabLst>
            </a:pPr>
            <a:r>
              <a:rPr lang="en-US" smtClean="0">
                <a:latin typeface="Times New Roman" pitchFamily="18" charset="0"/>
                <a:cs typeface="B Davat" pitchFamily="2" charset="-78"/>
              </a:rPr>
              <a:t>Assumptions</a:t>
            </a:r>
            <a:endParaRPr lang="fa-IR" smtClean="0">
              <a:latin typeface="Times New Roman" pitchFamily="18" charset="0"/>
              <a:cs typeface="B Davat" pitchFamily="2" charset="-78"/>
            </a:endParaRPr>
          </a:p>
          <a:p>
            <a:pPr marL="863600" indent="-406400" algn="just" eaLnBrk="1" hangingPunct="1">
              <a:lnSpc>
                <a:spcPct val="90000"/>
              </a:lnSpc>
              <a:buFontTx/>
              <a:buNone/>
              <a:tabLst>
                <a:tab pos="863600" algn="l"/>
              </a:tabLst>
            </a:pPr>
            <a:r>
              <a:rPr lang="en-US" smtClean="0">
                <a:latin typeface="Times New Roman" pitchFamily="18" charset="0"/>
                <a:cs typeface="B Davat" pitchFamily="2" charset="-78"/>
              </a:rPr>
              <a:t>Standards</a:t>
            </a:r>
          </a:p>
          <a:p>
            <a:pPr marL="863600" indent="-406400" algn="just" eaLnBrk="1" hangingPunct="1">
              <a:lnSpc>
                <a:spcPct val="90000"/>
              </a:lnSpc>
              <a:buFontTx/>
              <a:buNone/>
              <a:tabLst>
                <a:tab pos="863600" algn="l"/>
              </a:tabLst>
            </a:pPr>
            <a:endParaRPr lang="fa-IR" smtClean="0">
              <a:latin typeface="Times New Roman" pitchFamily="18" charset="0"/>
              <a:cs typeface="B Davat" pitchFamily="2" charset="-78"/>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normAutofit/>
          </a:bodyPr>
          <a:lstStyle/>
          <a:p>
            <a:pPr>
              <a:defRPr/>
            </a:pPr>
            <a:r>
              <a:rPr lang="fa-IR" sz="4800" b="1" dirty="0" smtClean="0">
                <a:effectLst>
                  <a:outerShdw blurRad="38100" dist="38100" dir="2700000" algn="tl">
                    <a:srgbClr val="000000">
                      <a:alpha val="43137"/>
                    </a:srgbClr>
                  </a:outerShdw>
                </a:effectLst>
                <a:latin typeface="Times New Roman" pitchFamily="18" charset="0"/>
                <a:cs typeface="B Lotus" pitchFamily="2" charset="-78"/>
              </a:rPr>
              <a:t>فنون تنظیم هیجان</a:t>
            </a:r>
            <a:endParaRPr lang="en-US" sz="4800" b="1" dirty="0">
              <a:effectLst>
                <a:outerShdw blurRad="38100" dist="38100" dir="2700000" algn="tl">
                  <a:srgbClr val="000000">
                    <a:alpha val="43137"/>
                  </a:srgbClr>
                </a:outerShdw>
              </a:effectLst>
              <a:latin typeface="Times New Roman" pitchFamily="18" charset="0"/>
              <a:cs typeface="B Lotus" pitchFamily="2" charset="-78"/>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p:cNvSpPr>
            <a:spLocks noGrp="1"/>
          </p:cNvSpPr>
          <p:nvPr>
            <p:ph type="title"/>
          </p:nvPr>
        </p:nvSpPr>
        <p:spPr>
          <a:xfrm>
            <a:off x="457200" y="457200"/>
            <a:ext cx="8229600" cy="1143000"/>
          </a:xfrm>
        </p:spPr>
        <p:txBody>
          <a:bodyPr/>
          <a:lstStyle/>
          <a:p>
            <a:r>
              <a:rPr lang="fa-IR" b="1" smtClean="0">
                <a:solidFill>
                  <a:srgbClr val="FF0000"/>
                </a:solidFill>
                <a:cs typeface="B Nazanin" pitchFamily="2" charset="-78"/>
              </a:rPr>
              <a:t>درمان متمرکز بر هیجان گرینبرگ</a:t>
            </a:r>
            <a:endParaRPr lang="en-US" b="1" smtClean="0">
              <a:solidFill>
                <a:srgbClr val="FF0000"/>
              </a:solidFill>
              <a:cs typeface="B Nazanin" pitchFamily="2" charset="-78"/>
            </a:endParaRPr>
          </a:p>
        </p:txBody>
      </p:sp>
      <p:sp>
        <p:nvSpPr>
          <p:cNvPr id="87043" name="Content Placeholder 2"/>
          <p:cNvSpPr>
            <a:spLocks noGrp="1"/>
          </p:cNvSpPr>
          <p:nvPr>
            <p:ph idx="1"/>
          </p:nvPr>
        </p:nvSpPr>
        <p:spPr/>
        <p:txBody>
          <a:bodyPr/>
          <a:lstStyle/>
          <a:p>
            <a:pPr algn="r" rtl="1">
              <a:lnSpc>
                <a:spcPct val="150000"/>
              </a:lnSpc>
            </a:pPr>
            <a:r>
              <a:rPr lang="fa-IR" smtClean="0">
                <a:cs typeface="B Nazanin" pitchFamily="2" charset="-78"/>
              </a:rPr>
              <a:t>هیجانها به عنوان عوامل سازنده یک طرحواره هیجانی</a:t>
            </a:r>
          </a:p>
          <a:p>
            <a:pPr algn="r" rtl="1">
              <a:lnSpc>
                <a:spcPct val="150000"/>
              </a:lnSpc>
            </a:pPr>
            <a:r>
              <a:rPr lang="fa-IR" smtClean="0">
                <a:cs typeface="B Nazanin" pitchFamily="2" charset="-78"/>
              </a:rPr>
              <a:t>هیجانهای اولیه </a:t>
            </a:r>
          </a:p>
          <a:p>
            <a:pPr algn="r" rtl="1">
              <a:lnSpc>
                <a:spcPct val="150000"/>
              </a:lnSpc>
            </a:pPr>
            <a:r>
              <a:rPr lang="fa-IR" smtClean="0">
                <a:cs typeface="B Nazanin" pitchFamily="2" charset="-78"/>
              </a:rPr>
              <a:t>هیجانهای ثانویه</a:t>
            </a:r>
          </a:p>
          <a:p>
            <a:pPr algn="r" rtl="1">
              <a:lnSpc>
                <a:spcPct val="150000"/>
              </a:lnSpc>
            </a:pPr>
            <a:r>
              <a:rPr lang="fa-IR" smtClean="0">
                <a:cs typeface="B Nazanin" pitchFamily="2" charset="-78"/>
              </a:rPr>
              <a:t>هیجانهای ابزاری</a:t>
            </a:r>
            <a:endParaRPr lang="en-US" smtClean="0">
              <a:cs typeface="B Nazanin" pitchFamily="2" charset="-78"/>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p:txBody>
          <a:bodyPr/>
          <a:lstStyle/>
          <a:p>
            <a:r>
              <a:rPr lang="fa-IR" smtClean="0">
                <a:cs typeface="B Titr" pitchFamily="2" charset="-78"/>
              </a:rPr>
              <a:t>تعریف بدتنظیمی هیجانی</a:t>
            </a:r>
          </a:p>
        </p:txBody>
      </p:sp>
      <p:sp>
        <p:nvSpPr>
          <p:cNvPr id="88067" name="Content Placeholder 2"/>
          <p:cNvSpPr>
            <a:spLocks noGrp="1"/>
          </p:cNvSpPr>
          <p:nvPr>
            <p:ph idx="1"/>
          </p:nvPr>
        </p:nvSpPr>
        <p:spPr/>
        <p:txBody>
          <a:bodyPr/>
          <a:lstStyle/>
          <a:p>
            <a:pPr algn="just" rtl="1"/>
            <a:r>
              <a:rPr lang="fa-IR" smtClean="0">
                <a:cs typeface="B Davat" pitchFamily="2" charset="-78"/>
              </a:rPr>
              <a:t>بد تنظیمی یعنی ناتوانی علیرغم تلاش فراوان برای تغییر یا تنظیم سرنخهای هیجانی، تجارب، اقدامات، پاسخهای کلامی و بیان غیرکلامی در شرایط بهنجار</a:t>
            </a:r>
          </a:p>
          <a:p>
            <a:pPr algn="just" rtl="1"/>
            <a:r>
              <a:rPr lang="fa-IR" smtClean="0">
                <a:cs typeface="B Davat" pitchFamily="2" charset="-78"/>
              </a:rPr>
              <a:t>بد تنظیمی هیجانی زمانی است که شرایط بالا سریعاً برانگیخته شده، مکرراً اتفاق می افتند، واکنش فرد شدید بوده و دیر به حالت عادی باز میگردد</a:t>
            </a:r>
            <a:r>
              <a:rPr lang="fa-IR" smtClean="0">
                <a:cs typeface="B Titr" pitchFamily="2" charset="-78"/>
              </a:rPr>
              <a:t>.</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pPr algn="r">
              <a:defRPr/>
            </a:pPr>
            <a:r>
              <a:rPr lang="fa-IR" dirty="0" smtClean="0">
                <a:effectLst>
                  <a:outerShdw blurRad="38100" dist="38100" dir="2700000" algn="tl">
                    <a:srgbClr val="000000">
                      <a:alpha val="43137"/>
                    </a:srgbClr>
                  </a:outerShdw>
                </a:effectLst>
                <a:cs typeface="B Nazanin" pitchFamily="2" charset="-78"/>
              </a:rPr>
              <a:t>فنون ارزیابی هیجان</a:t>
            </a:r>
            <a:endParaRPr lang="en-US" dirty="0">
              <a:effectLst>
                <a:outerShdw blurRad="38100" dist="38100" dir="2700000" algn="tl">
                  <a:srgbClr val="000000">
                    <a:alpha val="43137"/>
                  </a:srgbClr>
                </a:outerShdw>
              </a:effectLst>
              <a:cs typeface="B Nazanin" pitchFamily="2" charset="-78"/>
            </a:endParaRPr>
          </a:p>
        </p:txBody>
      </p:sp>
      <p:sp>
        <p:nvSpPr>
          <p:cNvPr id="89091" name="Content Placeholder 2"/>
          <p:cNvSpPr>
            <a:spLocks noGrp="1"/>
          </p:cNvSpPr>
          <p:nvPr>
            <p:ph idx="1"/>
          </p:nvPr>
        </p:nvSpPr>
        <p:spPr/>
        <p:txBody>
          <a:bodyPr/>
          <a:lstStyle/>
          <a:p>
            <a:pPr algn="r" rtl="1">
              <a:lnSpc>
                <a:spcPct val="150000"/>
              </a:lnSpc>
            </a:pPr>
            <a:r>
              <a:rPr lang="fa-IR" smtClean="0">
                <a:cs typeface="B Nazanin" pitchFamily="2" charset="-78"/>
              </a:rPr>
              <a:t>درخواست از مراجع برای نامگذاری هیجان</a:t>
            </a:r>
          </a:p>
          <a:p>
            <a:pPr algn="r" rtl="1">
              <a:lnSpc>
                <a:spcPct val="150000"/>
              </a:lnSpc>
            </a:pPr>
            <a:r>
              <a:rPr lang="fa-IR" smtClean="0">
                <a:cs typeface="B Nazanin" pitchFamily="2" charset="-78"/>
              </a:rPr>
              <a:t>توجه به احساسها در بدن</a:t>
            </a:r>
          </a:p>
          <a:p>
            <a:pPr algn="r" rtl="1">
              <a:lnSpc>
                <a:spcPct val="150000"/>
              </a:lnSpc>
            </a:pPr>
            <a:r>
              <a:rPr lang="fa-IR" smtClean="0">
                <a:cs typeface="B Nazanin" pitchFamily="2" charset="-78"/>
              </a:rPr>
              <a:t>تمرکز بر هیجان و ماندن در آن</a:t>
            </a:r>
          </a:p>
          <a:p>
            <a:pPr algn="r" rtl="1">
              <a:lnSpc>
                <a:spcPct val="150000"/>
              </a:lnSpc>
            </a:pPr>
            <a:r>
              <a:rPr lang="fa-IR" smtClean="0">
                <a:cs typeface="B Nazanin" pitchFamily="2" charset="-78"/>
              </a:rPr>
              <a:t>شناسایی افکار همراه با هیجان</a:t>
            </a:r>
          </a:p>
          <a:p>
            <a:pPr algn="r" rtl="1">
              <a:lnSpc>
                <a:spcPct val="150000"/>
              </a:lnSpc>
            </a:pPr>
            <a:r>
              <a:rPr lang="fa-IR" smtClean="0">
                <a:cs typeface="B Nazanin" pitchFamily="2" charset="-78"/>
              </a:rPr>
              <a:t>روزنگار هیجان</a:t>
            </a:r>
          </a:p>
          <a:p>
            <a:pPr>
              <a:lnSpc>
                <a:spcPct val="150000"/>
              </a:lnSpc>
            </a:pPr>
            <a:endParaRPr lang="fa-IR" smtClean="0">
              <a:cs typeface="B Nazanin" pitchFamily="2" charset="-78"/>
            </a:endParaRPr>
          </a:p>
          <a:p>
            <a:pPr>
              <a:lnSpc>
                <a:spcPct val="150000"/>
              </a:lnSpc>
              <a:buFont typeface="Wingdings 2" pitchFamily="18" charset="2"/>
              <a:buNone/>
            </a:pPr>
            <a:endParaRPr lang="en-US" smtClean="0">
              <a:cs typeface="B Nazanin"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a:defRPr/>
            </a:pPr>
            <a:fld id="{B9177AD6-1148-4071-A549-16BB69C07F59}" type="slidenum">
              <a:rPr lang="en-US"/>
              <a:pPr>
                <a:defRPr/>
              </a:pPr>
              <a:t>7</a:t>
            </a:fld>
            <a:endParaRPr lang="en-US" dirty="0"/>
          </a:p>
        </p:txBody>
      </p:sp>
      <p:sp>
        <p:nvSpPr>
          <p:cNvPr id="6147" name="WordArt 6"/>
          <p:cNvSpPr>
            <a:spLocks noGrp="1" noChangeArrowheads="1" noChangeShapeType="1" noTextEdit="1"/>
          </p:cNvSpPr>
          <p:nvPr/>
        </p:nvSpPr>
        <p:spPr bwMode="auto">
          <a:xfrm>
            <a:off x="0" y="-762000"/>
            <a:ext cx="8915400" cy="7239000"/>
          </a:xfrm>
          <a:prstGeom prst="rect">
            <a:avLst/>
          </a:prstGeom>
          <a:noFill/>
          <a:ln w="9525" cmpd="sng">
            <a:noFill/>
            <a:prstDash val="solid"/>
          </a:ln>
          <a:effectLst/>
          <a:scene3d>
            <a:camera prst="orthographicFront"/>
            <a:lightRig rig="balanced" dir="t"/>
          </a:scene3d>
          <a:sp3d prstMaterial="plastic"/>
        </p:spPr>
        <p:txBody>
          <a:bodyPr wrap="none" fromWordArt="1"/>
          <a:lstStyle/>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fa-IR" sz="2800"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r>
              <a:rPr lang="fa-IR" sz="2800" b="1" kern="10" dirty="0">
                <a:effectLst>
                  <a:outerShdw dist="45791" dir="2021404" algn="ctr" rotWithShape="0">
                    <a:srgbClr val="B2B2B2">
                      <a:alpha val="79999"/>
                    </a:srgbClr>
                  </a:outerShdw>
                </a:effectLst>
                <a:latin typeface="Arial" charset="0"/>
                <a:cs typeface="B Koodak" pitchFamily="2" charset="-78"/>
              </a:rPr>
              <a:t>علل طلاق:</a:t>
            </a:r>
          </a:p>
          <a:p>
            <a:pPr algn="just"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a:p>
            <a:pPr algn="ctr"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a:p>
            <a:pPr algn="ctr"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a:p>
            <a:pPr algn="ctr"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a:p>
            <a:pPr algn="ctr"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p:txBody>
      </p:sp>
      <p:sp>
        <p:nvSpPr>
          <p:cNvPr id="10246" name="TextBox 4"/>
          <p:cNvSpPr txBox="1">
            <a:spLocks noChangeArrowheads="1"/>
          </p:cNvSpPr>
          <p:nvPr/>
        </p:nvSpPr>
        <p:spPr bwMode="auto">
          <a:xfrm>
            <a:off x="4724400" y="0"/>
            <a:ext cx="184150" cy="369888"/>
          </a:xfrm>
          <a:prstGeom prst="rect">
            <a:avLst/>
          </a:prstGeom>
          <a:noFill/>
          <a:ln w="9525">
            <a:noFill/>
            <a:miter lim="800000"/>
            <a:headEnd/>
            <a:tailEnd/>
          </a:ln>
        </p:spPr>
        <p:txBody>
          <a:bodyPr wrap="none">
            <a:spAutoFit/>
          </a:bodyPr>
          <a:lstStyle/>
          <a:p>
            <a:endParaRPr lang="fa-IR">
              <a:latin typeface="Verdana" pitchFamily="34" charset="0"/>
            </a:endParaRPr>
          </a:p>
        </p:txBody>
      </p:sp>
      <p:sp>
        <p:nvSpPr>
          <p:cNvPr id="10247" name="Rectangle 4"/>
          <p:cNvSpPr>
            <a:spLocks noChangeArrowheads="1"/>
          </p:cNvSpPr>
          <p:nvPr/>
        </p:nvSpPr>
        <p:spPr bwMode="auto">
          <a:xfrm>
            <a:off x="152400" y="2209800"/>
            <a:ext cx="8839200" cy="3000375"/>
          </a:xfrm>
          <a:prstGeom prst="rect">
            <a:avLst/>
          </a:prstGeom>
          <a:noFill/>
          <a:ln w="9525">
            <a:noFill/>
            <a:miter lim="800000"/>
            <a:headEnd/>
            <a:tailEnd/>
          </a:ln>
        </p:spPr>
        <p:txBody>
          <a:bodyPr>
            <a:spAutoFit/>
          </a:bodyPr>
          <a:lstStyle/>
          <a:p>
            <a:pPr algn="just" rtl="1">
              <a:lnSpc>
                <a:spcPct val="150000"/>
              </a:lnSpc>
            </a:pPr>
            <a:endParaRPr lang="fa-IR">
              <a:cs typeface="B Badr" pitchFamily="2" charset="-78"/>
            </a:endParaRPr>
          </a:p>
          <a:p>
            <a:endParaRPr lang="fa-IR"/>
          </a:p>
          <a:p>
            <a:endParaRPr lang="fa-IR"/>
          </a:p>
          <a:p>
            <a:endParaRPr lang="fa-IR"/>
          </a:p>
          <a:p>
            <a:endParaRPr lang="fa-IR"/>
          </a:p>
          <a:p>
            <a:endParaRPr lang="fa-IR"/>
          </a:p>
          <a:p>
            <a:endParaRPr lang="fa-IR"/>
          </a:p>
          <a:p>
            <a:endParaRPr lang="fa-IR"/>
          </a:p>
          <a:p>
            <a:endParaRPr lang="fa-IR"/>
          </a:p>
          <a:p>
            <a:endParaRPr lang="fa-IR"/>
          </a:p>
        </p:txBody>
      </p:sp>
      <p:sp>
        <p:nvSpPr>
          <p:cNvPr id="10248" name="Rectangle 6"/>
          <p:cNvSpPr>
            <a:spLocks noChangeArrowheads="1"/>
          </p:cNvSpPr>
          <p:nvPr/>
        </p:nvSpPr>
        <p:spPr bwMode="auto">
          <a:xfrm>
            <a:off x="762000" y="2133600"/>
            <a:ext cx="7924800" cy="6370638"/>
          </a:xfrm>
          <a:prstGeom prst="rect">
            <a:avLst/>
          </a:prstGeom>
          <a:noFill/>
          <a:ln w="9525">
            <a:noFill/>
            <a:miter lim="800000"/>
            <a:headEnd/>
            <a:tailEnd/>
          </a:ln>
        </p:spPr>
        <p:txBody>
          <a:bodyPr>
            <a:spAutoFit/>
          </a:bodyPr>
          <a:lstStyle/>
          <a:p>
            <a:pPr algn="just" rtl="1"/>
            <a:endParaRPr lang="fa-IR" sz="2000" b="1">
              <a:cs typeface="B Badr" pitchFamily="2" charset="-78"/>
            </a:endParaRPr>
          </a:p>
          <a:p>
            <a:pPr algn="just" rtl="1">
              <a:lnSpc>
                <a:spcPct val="150000"/>
              </a:lnSpc>
            </a:pPr>
            <a:r>
              <a:rPr lang="fa-IR" sz="2000" b="1">
                <a:cs typeface="B Badr" pitchFamily="2" charset="-78"/>
              </a:rPr>
              <a:t>در دهه 70 در بسیاری از کشورهای توسعه یافته افزایش ناگهانی طلاق مشاهده شد؟؟</a:t>
            </a:r>
          </a:p>
          <a:p>
            <a:pPr algn="just" rtl="1">
              <a:lnSpc>
                <a:spcPct val="150000"/>
              </a:lnSpc>
            </a:pPr>
            <a:endParaRPr lang="fa-IR" sz="2000">
              <a:cs typeface="B Badr" pitchFamily="2" charset="-78"/>
            </a:endParaRPr>
          </a:p>
          <a:p>
            <a:pPr algn="just" rtl="1">
              <a:lnSpc>
                <a:spcPct val="150000"/>
              </a:lnSpc>
            </a:pPr>
            <a:r>
              <a:rPr lang="fa-IR" sz="2000">
                <a:cs typeface="B Badr" pitchFamily="2" charset="-78"/>
              </a:rPr>
              <a:t>در مطالعات متعددی به نقش عوامل چندگانه خطرزای شکست در ازدواج اشاره شده است: </a:t>
            </a:r>
          </a:p>
          <a:p>
            <a:pPr algn="just" rtl="1">
              <a:lnSpc>
                <a:spcPct val="150000"/>
              </a:lnSpc>
            </a:pPr>
            <a:r>
              <a:rPr lang="fa-IR" sz="2000" b="1">
                <a:cs typeface="B Badr" pitchFamily="2" charset="-78"/>
              </a:rPr>
              <a:t>عوامل جمعیت شناختی و متغیرهای دوره زندگی، </a:t>
            </a:r>
          </a:p>
          <a:p>
            <a:pPr algn="just" rtl="1">
              <a:lnSpc>
                <a:spcPct val="150000"/>
              </a:lnSpc>
            </a:pPr>
            <a:r>
              <a:rPr lang="fa-IR" sz="2000" b="1">
                <a:cs typeface="B Badr" pitchFamily="2" charset="-78"/>
              </a:rPr>
              <a:t>خصوصیات روان شناختی، </a:t>
            </a:r>
          </a:p>
          <a:p>
            <a:pPr algn="just" rtl="1">
              <a:lnSpc>
                <a:spcPct val="150000"/>
              </a:lnSpc>
            </a:pPr>
            <a:r>
              <a:rPr lang="fa-IR" sz="2000" b="1">
                <a:cs typeface="B Badr" pitchFamily="2" charset="-78"/>
              </a:rPr>
              <a:t>متغیرهای تعاملي زوجین</a:t>
            </a:r>
          </a:p>
          <a:p>
            <a:pPr algn="just" rtl="1">
              <a:lnSpc>
                <a:spcPct val="150000"/>
              </a:lnSpc>
            </a:pPr>
            <a:r>
              <a:rPr lang="fa-IR" sz="2000" b="1">
                <a:cs typeface="B Badr" pitchFamily="2" charset="-78"/>
              </a:rPr>
              <a:t>متغیرهای مربوط به خانواده</a:t>
            </a:r>
            <a:r>
              <a:rPr lang="fa-IR" sz="2000" b="1"/>
              <a:t>.</a:t>
            </a:r>
            <a:endParaRPr lang="en-US" sz="2000" b="1"/>
          </a:p>
          <a:p>
            <a:endParaRPr lang="en-US" sz="2000"/>
          </a:p>
          <a:p>
            <a:pPr algn="just" rtl="1"/>
            <a:endParaRPr lang="fa-IR" sz="2000" b="1">
              <a:cs typeface="B Badr" pitchFamily="2" charset="-78"/>
            </a:endParaRPr>
          </a:p>
          <a:p>
            <a:pPr algn="just" rtl="1"/>
            <a:endParaRPr lang="fa-IR" sz="2000" b="1">
              <a:cs typeface="B Badr" pitchFamily="2" charset="-78"/>
            </a:endParaRPr>
          </a:p>
          <a:p>
            <a:pPr algn="just" rtl="1"/>
            <a:endParaRPr lang="fa-IR" sz="2000" b="1">
              <a:cs typeface="B Badr" pitchFamily="2" charset="-78"/>
            </a:endParaRPr>
          </a:p>
          <a:p>
            <a:pPr algn="just" rtl="1"/>
            <a:endParaRPr lang="fa-IR" sz="2000" b="1">
              <a:cs typeface="B Badr" pitchFamily="2" charset="-78"/>
            </a:endParaRPr>
          </a:p>
          <a:p>
            <a:pPr algn="just" rtl="1"/>
            <a:endParaRPr lang="fa-IR" sz="2000" b="1">
              <a:cs typeface="B Badr" pitchFamily="2" charset="-78"/>
            </a:endParaRPr>
          </a:p>
          <a:p>
            <a:pPr algn="just" rtl="1"/>
            <a:endParaRPr lang="fa-IR" sz="2000" b="1">
              <a:cs typeface="B Badr" pitchFamily="2" charset="-78"/>
            </a:endParaRPr>
          </a:p>
          <a:p>
            <a:pPr algn="just" rtl="1"/>
            <a:endParaRPr lang="fa-IR" sz="2000" b="1">
              <a:cs typeface="B Badr" pitchFamily="2" charset="-78"/>
            </a:endParaRPr>
          </a:p>
          <a:p>
            <a:pPr algn="just" rtl="1"/>
            <a:r>
              <a:rPr lang="fa-IR"/>
              <a:t> </a:t>
            </a:r>
          </a:p>
        </p:txBody>
      </p:sp>
      <p:pic>
        <p:nvPicPr>
          <p:cNvPr id="10249" name="Picture 2" descr="http://divorce-psychotherapy-counseling-therapy.webs.com/DIVORCECOUPLE.jpeg"/>
          <p:cNvPicPr>
            <a:picLocks noChangeAspect="1" noChangeArrowheads="1"/>
          </p:cNvPicPr>
          <p:nvPr/>
        </p:nvPicPr>
        <p:blipFill>
          <a:blip r:embed="rId2"/>
          <a:srcRect/>
          <a:stretch>
            <a:fillRect/>
          </a:stretch>
        </p:blipFill>
        <p:spPr bwMode="auto">
          <a:xfrm>
            <a:off x="155575" y="323850"/>
            <a:ext cx="2162175" cy="211455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Content Placeholder 2"/>
          <p:cNvSpPr>
            <a:spLocks noGrp="1"/>
          </p:cNvSpPr>
          <p:nvPr>
            <p:ph idx="1"/>
          </p:nvPr>
        </p:nvSpPr>
        <p:spPr/>
        <p:txBody>
          <a:bodyPr/>
          <a:lstStyle/>
          <a:p>
            <a:pPr eaLnBrk="1" hangingPunct="1">
              <a:buFont typeface="Wingdings 2" pitchFamily="18" charset="2"/>
              <a:buNone/>
            </a:pPr>
            <a:r>
              <a:rPr lang="en-US" smtClean="0">
                <a:cs typeface="Tahoma" pitchFamily="34" charset="0"/>
              </a:rPr>
              <a:t>Disruptions in Individual Functioning</a:t>
            </a:r>
          </a:p>
          <a:p>
            <a:pPr eaLnBrk="1" hangingPunct="1"/>
            <a:r>
              <a:rPr lang="en-US" i="1" smtClean="0">
                <a:cs typeface="Tahoma" pitchFamily="34" charset="0"/>
              </a:rPr>
              <a:t>Physical functioning</a:t>
            </a:r>
            <a:endParaRPr lang="en-US" smtClean="0">
              <a:cs typeface="Tahoma" pitchFamily="34" charset="0"/>
            </a:endParaRPr>
          </a:p>
          <a:p>
            <a:pPr eaLnBrk="1" hangingPunct="1"/>
            <a:r>
              <a:rPr lang="en-US" i="1" smtClean="0">
                <a:cs typeface="Tahoma" pitchFamily="34" charset="0"/>
              </a:rPr>
              <a:t>Social functioning</a:t>
            </a:r>
          </a:p>
          <a:p>
            <a:pPr eaLnBrk="1" hangingPunct="1"/>
            <a:r>
              <a:rPr lang="en-US" i="1" smtClean="0">
                <a:cs typeface="Tahoma" pitchFamily="34" charset="0"/>
              </a:rPr>
              <a:t>Spiritual functioning</a:t>
            </a:r>
            <a:endParaRPr lang="en-US" smtClean="0">
              <a:solidFill>
                <a:srgbClr val="FF0000"/>
              </a:solidFill>
              <a:cs typeface="Tahoma" pitchFamily="34" charset="0"/>
            </a:endParaRPr>
          </a:p>
          <a:p>
            <a:pPr marL="438150" lvl="1" indent="-319088" eaLnBrk="1" hangingPunct="1">
              <a:spcBef>
                <a:spcPct val="0"/>
              </a:spcBef>
              <a:buClr>
                <a:schemeClr val="accent1"/>
              </a:buClr>
              <a:buSzPct val="80000"/>
              <a:buFont typeface="Wingdings" pitchFamily="2" charset="2"/>
              <a:buNone/>
            </a:pPr>
            <a:endParaRPr lang="en-US" smtClean="0">
              <a:solidFill>
                <a:srgbClr val="FF0000"/>
              </a:solidFill>
              <a:cs typeface="Tahoma" pitchFamily="34" charset="0"/>
            </a:endParaRPr>
          </a:p>
          <a:p>
            <a:pPr marL="438150" lvl="1" indent="-319088" eaLnBrk="1" hangingPunct="1">
              <a:spcBef>
                <a:spcPct val="0"/>
              </a:spcBef>
              <a:buClr>
                <a:schemeClr val="accent1"/>
              </a:buClr>
              <a:buSzPct val="80000"/>
              <a:buFont typeface="Wingdings" pitchFamily="2" charset="2"/>
              <a:buNone/>
            </a:pPr>
            <a:endParaRPr lang="en-US" smtClean="0">
              <a:solidFill>
                <a:srgbClr val="FF0000"/>
              </a:solidFill>
              <a:cs typeface="Tahoma" pitchFamily="34" charset="0"/>
            </a:endParaRPr>
          </a:p>
          <a:p>
            <a:pPr marL="438150" lvl="1" indent="-319088" eaLnBrk="1" hangingPunct="1">
              <a:spcBef>
                <a:spcPct val="0"/>
              </a:spcBef>
              <a:buClr>
                <a:schemeClr val="accent1"/>
              </a:buClr>
              <a:buSzPct val="80000"/>
              <a:buFont typeface="Wingdings" pitchFamily="2" charset="2"/>
              <a:buNone/>
            </a:pPr>
            <a:r>
              <a:rPr lang="en-US" smtClean="0">
                <a:solidFill>
                  <a:srgbClr val="FF0000"/>
                </a:solidFill>
                <a:cs typeface="Tahoma" pitchFamily="34" charset="0"/>
              </a:rPr>
              <a:t>self-care techniques</a:t>
            </a:r>
          </a:p>
          <a:p>
            <a:pPr eaLnBrk="1" hangingPunct="1"/>
            <a:endParaRPr lang="en-US" smtClean="0">
              <a:cs typeface="Tahoma" pitchFamily="34" charset="0"/>
            </a:endParaRPr>
          </a:p>
        </p:txBody>
      </p:sp>
      <p:sp>
        <p:nvSpPr>
          <p:cNvPr id="92163" name="Title 1"/>
          <p:cNvSpPr>
            <a:spLocks noGrp="1"/>
          </p:cNvSpPr>
          <p:nvPr>
            <p:ph type="title"/>
          </p:nvPr>
        </p:nvSpPr>
        <p:spPr/>
        <p:txBody>
          <a:bodyPr/>
          <a:lstStyle/>
          <a:p>
            <a:pPr eaLnBrk="1" hangingPunct="1"/>
            <a:r>
              <a:rPr lang="en-US" smtClean="0"/>
              <a:t>Interventions</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ubtitle 4"/>
          <p:cNvSpPr>
            <a:spLocks noGrp="1"/>
          </p:cNvSpPr>
          <p:nvPr>
            <p:ph type="subTitle" idx="1"/>
          </p:nvPr>
        </p:nvSpPr>
        <p:spPr>
          <a:xfrm>
            <a:off x="685800" y="1828800"/>
            <a:ext cx="8077200" cy="3200400"/>
          </a:xfrm>
        </p:spPr>
        <p:txBody>
          <a:bodyPr/>
          <a:lstStyle/>
          <a:p>
            <a:pPr eaLnBrk="1" hangingPunct="1">
              <a:defRPr/>
            </a:pPr>
            <a:r>
              <a:rPr lang="en-US" b="1" dirty="0" smtClean="0">
                <a:solidFill>
                  <a:srgbClr val="FF0000"/>
                </a:solidFill>
              </a:rPr>
              <a:t>Treatment</a:t>
            </a:r>
          </a:p>
          <a:p>
            <a:pPr eaLnBrk="1" hangingPunct="1">
              <a:defRPr/>
            </a:pPr>
            <a:r>
              <a:rPr lang="en-US" b="1" dirty="0" smtClean="0">
                <a:solidFill>
                  <a:srgbClr val="FF0000"/>
                </a:solidFill>
              </a:rPr>
              <a:t>Stage 3:</a:t>
            </a:r>
          </a:p>
          <a:p>
            <a:pPr eaLnBrk="1" hangingPunct="1">
              <a:defRPr/>
            </a:pPr>
            <a:r>
              <a:rPr lang="en-US" b="1" dirty="0" smtClean="0">
                <a:solidFill>
                  <a:srgbClr val="FF0000"/>
                </a:solidFill>
              </a:rPr>
              <a:t>Post divorce:</a:t>
            </a: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Restoring equilibrium and Move on</a:t>
            </a:r>
            <a:endParaRPr lang="en-US" b="1" dirty="0" smtClean="0">
              <a:solidFill>
                <a:srgbClr val="FF0000"/>
              </a:solidFill>
            </a:endParaRPr>
          </a:p>
          <a:p>
            <a:pPr eaLnBrk="1" hangingPunct="1">
              <a:defRPr/>
            </a:pPr>
            <a:endParaRPr lang="en-US" dirty="0" smtClean="0"/>
          </a:p>
          <a:p>
            <a:pPr eaLnBrk="1" hangingPunct="1">
              <a:defRPr/>
            </a:pPr>
            <a:endParaRPr lang="en-US" dirty="0" smtClean="0"/>
          </a:p>
          <a:p>
            <a:pPr eaLnBrk="1" hangingPunct="1">
              <a:defRPr/>
            </a:pPr>
            <a:r>
              <a:rPr lang="en-US" dirty="0" smtClean="0"/>
              <a:t> </a:t>
            </a:r>
          </a:p>
          <a:p>
            <a:pPr eaLnBrk="1" hangingPunct="1">
              <a:defRPr/>
            </a:pPr>
            <a:endParaRPr lang="fa-IR" dirty="0" smtClean="0"/>
          </a:p>
        </p:txBody>
      </p:sp>
      <p:sp>
        <p:nvSpPr>
          <p:cNvPr id="93187"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3D7338C5-0CF5-4C3F-8DC5-5AE8D07F94C1}" type="slidenum">
              <a:rPr lang="fa-IR" smtClean="0">
                <a:solidFill>
                  <a:schemeClr val="tx1"/>
                </a:solidFill>
              </a:rPr>
              <a:pPr/>
              <a:t>71</a:t>
            </a:fld>
            <a:endParaRPr lang="en-US" smtClean="0">
              <a:solidFill>
                <a:schemeClr val="tx1"/>
              </a:solidFill>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457200" y="274638"/>
            <a:ext cx="8229600" cy="1138237"/>
          </a:xfrm>
        </p:spPr>
        <p:txBody>
          <a:bodyPr/>
          <a:lstStyle/>
          <a:p>
            <a:pPr marL="274638" indent="-274638" eaLnBrk="1" hangingPunct="1">
              <a:lnSpc>
                <a:spcPct val="150000"/>
              </a:lnSpc>
            </a:pPr>
            <a:r>
              <a:rPr lang="en-US" smtClean="0">
                <a:latin typeface="Times New Roman" pitchFamily="18" charset="0"/>
                <a:cs typeface="Times New Roman" pitchFamily="18" charset="0"/>
              </a:rPr>
              <a:t>Restoring equilibrium and order</a:t>
            </a:r>
          </a:p>
        </p:txBody>
      </p:sp>
      <p:sp>
        <p:nvSpPr>
          <p:cNvPr id="27651" name="Rectangle 3"/>
          <p:cNvSpPr>
            <a:spLocks noGrp="1" noChangeArrowheads="1"/>
          </p:cNvSpPr>
          <p:nvPr>
            <p:ph idx="1"/>
          </p:nvPr>
        </p:nvSpPr>
        <p:spPr>
          <a:xfrm>
            <a:off x="395288" y="2133600"/>
            <a:ext cx="8229600" cy="4391025"/>
          </a:xfrm>
        </p:spPr>
        <p:txBody>
          <a:bodyPr/>
          <a:lstStyle/>
          <a:p>
            <a:pPr eaLnBrk="1" hangingPunct="1">
              <a:defRPr/>
            </a:pPr>
            <a:r>
              <a:rPr lang="en-US" dirty="0" smtClean="0">
                <a:cs typeface="Tahoma" pitchFamily="34" charset="0"/>
              </a:rPr>
              <a:t>interventions:</a:t>
            </a:r>
          </a:p>
          <a:p>
            <a:pPr lvl="1" algn="r" rtl="1" eaLnBrk="1" hangingPunct="1">
              <a:defRPr/>
            </a:pPr>
            <a:r>
              <a:rPr lang="fa-IR" dirty="0" smtClean="0"/>
              <a:t>کمک به فرد برای شناسایی الگوهای ارتباطی معیوب خود</a:t>
            </a:r>
          </a:p>
          <a:p>
            <a:pPr lvl="1" algn="r" rtl="1" eaLnBrk="1" hangingPunct="1">
              <a:defRPr/>
            </a:pPr>
            <a:endParaRPr lang="fa-IR" dirty="0" smtClean="0"/>
          </a:p>
          <a:p>
            <a:pPr lvl="1" algn="r" rtl="1" eaLnBrk="1" hangingPunct="1">
              <a:defRPr/>
            </a:pPr>
            <a:r>
              <a:rPr lang="fa-IR" dirty="0" smtClean="0"/>
              <a:t>یاددادن انواع مهارت ها از جمله تصمیم گیری و حل مساله</a:t>
            </a:r>
            <a:endParaRPr lang="en-US" dirty="0" smtClean="0">
              <a:cs typeface="Tahoma" pitchFamily="34" charset="0"/>
            </a:endParaRPr>
          </a:p>
          <a:p>
            <a:pPr marL="274638" indent="-274638" eaLnBrk="1" hangingPunct="1">
              <a:lnSpc>
                <a:spcPct val="150000"/>
              </a:lnSpc>
              <a:buFontTx/>
              <a:buNone/>
              <a:defRPr/>
            </a:pPr>
            <a:r>
              <a:rPr lang="en-US" sz="2800"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274638" indent="-274638" eaLnBrk="1" hangingPunct="1">
              <a:lnSpc>
                <a:spcPct val="90000"/>
              </a:lnSpc>
              <a:defRPr/>
            </a:pPr>
            <a:endParaRPr lang="en-US" dirty="0" smtClean="0">
              <a:latin typeface="Times New Roman" pitchFamily="18" charset="0"/>
              <a:cs typeface="Times New Roman" pitchFamily="18" charset="0"/>
            </a:endParaRPr>
          </a:p>
        </p:txBody>
      </p:sp>
      <p:sp>
        <p:nvSpPr>
          <p:cNvPr id="9421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A8AA6193-713A-4235-BCB7-A17B2E6FC258}" type="slidenum">
              <a:rPr lang="fa-IR" smtClean="0">
                <a:solidFill>
                  <a:schemeClr val="tx1"/>
                </a:solidFill>
              </a:rPr>
              <a:pPr/>
              <a:t>72</a:t>
            </a:fld>
            <a:endParaRPr lang="en-US" smtClean="0">
              <a:solidFill>
                <a:schemeClr val="tx1"/>
              </a:solidFill>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US" smtClean="0"/>
              <a:t>Treatment goals</a:t>
            </a:r>
          </a:p>
        </p:txBody>
      </p:sp>
      <p:sp>
        <p:nvSpPr>
          <p:cNvPr id="95235" name="Content Placeholder 2"/>
          <p:cNvSpPr>
            <a:spLocks noGrp="1"/>
          </p:cNvSpPr>
          <p:nvPr>
            <p:ph idx="1"/>
          </p:nvPr>
        </p:nvSpPr>
        <p:spPr/>
        <p:txBody>
          <a:bodyPr/>
          <a:lstStyle/>
          <a:p>
            <a:pPr lvl="1" algn="just" rtl="1"/>
            <a:r>
              <a:rPr lang="fa-IR" sz="3200" b="1" smtClean="0">
                <a:cs typeface="B Kamran" pitchFamily="2" charset="-78"/>
              </a:rPr>
              <a:t>خلاصه و فرموله کردن</a:t>
            </a:r>
            <a:endParaRPr lang="en-US" sz="3200" b="1" smtClean="0">
              <a:cs typeface="B Kamran" pitchFamily="2" charset="-78"/>
            </a:endParaRPr>
          </a:p>
          <a:p>
            <a:pPr lvl="1" algn="just" rtl="1"/>
            <a:r>
              <a:rPr lang="fa-IR" sz="3200" b="1" smtClean="0">
                <a:cs typeface="B Kamran" pitchFamily="2" charset="-78"/>
              </a:rPr>
              <a:t>بررسی بخشودگی و تعریف آن و مفاهیم مرتبط</a:t>
            </a:r>
            <a:endParaRPr lang="en-US" sz="3200" b="1" smtClean="0">
              <a:cs typeface="B Kamran" pitchFamily="2" charset="-78"/>
            </a:endParaRPr>
          </a:p>
          <a:p>
            <a:pPr lvl="1" algn="just" rtl="1"/>
            <a:r>
              <a:rPr lang="fa-IR" sz="3200" b="1" smtClean="0">
                <a:cs typeface="B Kamran" pitchFamily="2" charset="-78"/>
              </a:rPr>
              <a:t>بررسی تصمیم و کمک به تصمیم گیری برای چگونگی ادامه زندگی</a:t>
            </a:r>
            <a:endParaRPr lang="en-US" sz="3200" b="1" smtClean="0">
              <a:cs typeface="B Kamran" pitchFamily="2" charset="-78"/>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p:nvPr>
        </p:nvSpPr>
        <p:spPr/>
        <p:txBody>
          <a:bodyPr/>
          <a:lstStyle/>
          <a:p>
            <a:r>
              <a:rPr lang="en-US" i="1" smtClean="0"/>
              <a:t>Discussion of Forgiveness</a:t>
            </a:r>
            <a:endParaRPr lang="en-US" smtClean="0"/>
          </a:p>
        </p:txBody>
      </p:sp>
      <p:sp>
        <p:nvSpPr>
          <p:cNvPr id="3" name="Content Placeholder 2"/>
          <p:cNvSpPr>
            <a:spLocks noGrp="1"/>
          </p:cNvSpPr>
          <p:nvPr>
            <p:ph idx="1"/>
          </p:nvPr>
        </p:nvSpPr>
        <p:spPr/>
        <p:txBody>
          <a:bodyPr>
            <a:normAutofit fontScale="92500" lnSpcReduction="10000"/>
          </a:bodyPr>
          <a:lstStyle/>
          <a:p>
            <a:pPr>
              <a:lnSpc>
                <a:spcPct val="170000"/>
              </a:lnSpc>
              <a:defRPr/>
            </a:pPr>
            <a:r>
              <a:rPr lang="en-US" dirty="0"/>
              <a:t>During the discussion of forgiveness, </a:t>
            </a:r>
            <a:r>
              <a:rPr lang="en-US" dirty="0" smtClean="0"/>
              <a:t>four </a:t>
            </a:r>
            <a:r>
              <a:rPr lang="en-US" dirty="0"/>
              <a:t>basic points are covered: </a:t>
            </a:r>
            <a:endParaRPr lang="en-US" dirty="0" smtClean="0"/>
          </a:p>
          <a:p>
            <a:pPr lvl="1">
              <a:lnSpc>
                <a:spcPct val="170000"/>
              </a:lnSpc>
              <a:defRPr/>
            </a:pPr>
            <a:r>
              <a:rPr lang="en-US" dirty="0" smtClean="0"/>
              <a:t>a </a:t>
            </a:r>
            <a:r>
              <a:rPr lang="en-US" dirty="0"/>
              <a:t>description of </a:t>
            </a:r>
            <a:r>
              <a:rPr lang="en-US" dirty="0" smtClean="0"/>
              <a:t>the forgiveness </a:t>
            </a:r>
            <a:r>
              <a:rPr lang="en-US" dirty="0"/>
              <a:t>model; </a:t>
            </a:r>
            <a:endParaRPr lang="en-US" dirty="0" smtClean="0"/>
          </a:p>
          <a:p>
            <a:pPr lvl="1">
              <a:lnSpc>
                <a:spcPct val="170000"/>
              </a:lnSpc>
              <a:defRPr/>
            </a:pPr>
            <a:r>
              <a:rPr lang="en-US" dirty="0" smtClean="0"/>
              <a:t>common </a:t>
            </a:r>
            <a:r>
              <a:rPr lang="en-US" dirty="0"/>
              <a:t>beliefs about forgiveness;</a:t>
            </a:r>
          </a:p>
          <a:p>
            <a:pPr lvl="1">
              <a:lnSpc>
                <a:spcPct val="170000"/>
              </a:lnSpc>
              <a:defRPr/>
            </a:pPr>
            <a:r>
              <a:rPr lang="en-US" dirty="0" smtClean="0"/>
              <a:t>consequences </a:t>
            </a:r>
            <a:r>
              <a:rPr lang="en-US" dirty="0"/>
              <a:t>of forgiving and </a:t>
            </a:r>
            <a:r>
              <a:rPr lang="en-US" dirty="0" smtClean="0"/>
              <a:t>not forgiving</a:t>
            </a:r>
            <a:r>
              <a:rPr lang="en-US" dirty="0"/>
              <a:t>; </a:t>
            </a:r>
            <a:endParaRPr lang="en-US" dirty="0" smtClean="0"/>
          </a:p>
          <a:p>
            <a:pPr lvl="1">
              <a:lnSpc>
                <a:spcPct val="170000"/>
              </a:lnSpc>
              <a:defRPr/>
            </a:pPr>
            <a:r>
              <a:rPr lang="en-US" dirty="0" smtClean="0"/>
              <a:t>blocks </a:t>
            </a:r>
            <a:r>
              <a:rPr lang="en-US" dirty="0"/>
              <a:t>to forgiving and “</a:t>
            </a:r>
            <a:r>
              <a:rPr lang="en-US" dirty="0" smtClean="0"/>
              <a:t>moving on</a:t>
            </a:r>
            <a:r>
              <a:rPr lang="en-US" dirty="0"/>
              <a:t>.” </a:t>
            </a:r>
            <a:endParaRPr lang="en-US" dirty="0" smtClean="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p:txBody>
          <a:bodyPr/>
          <a:lstStyle/>
          <a:p>
            <a:r>
              <a:rPr lang="en-US" i="1" smtClean="0"/>
              <a:t>Discussion of Forgiveness</a:t>
            </a:r>
            <a:endParaRPr lang="en-US" smtClean="0"/>
          </a:p>
        </p:txBody>
      </p:sp>
      <p:sp>
        <p:nvSpPr>
          <p:cNvPr id="3" name="Content Placeholder 2"/>
          <p:cNvSpPr>
            <a:spLocks noGrp="1"/>
          </p:cNvSpPr>
          <p:nvPr>
            <p:ph idx="1"/>
          </p:nvPr>
        </p:nvSpPr>
        <p:spPr/>
        <p:txBody>
          <a:bodyPr>
            <a:normAutofit fontScale="85000" lnSpcReduction="20000"/>
          </a:bodyPr>
          <a:lstStyle/>
          <a:p>
            <a:pPr algn="r">
              <a:lnSpc>
                <a:spcPct val="170000"/>
              </a:lnSpc>
              <a:defRPr/>
            </a:pPr>
            <a:r>
              <a:rPr lang="fa-IR" dirty="0" smtClean="0">
                <a:cs typeface="B Koodak" pitchFamily="2" charset="-78"/>
              </a:rPr>
              <a:t>مفهوم بخشودگی چیه؟</a:t>
            </a:r>
          </a:p>
          <a:p>
            <a:pPr>
              <a:defRPr/>
            </a:pPr>
            <a:r>
              <a:rPr lang="en-US" sz="2800" b="1" dirty="0" smtClean="0"/>
              <a:t>What forgiveness is:</a:t>
            </a:r>
          </a:p>
          <a:p>
            <a:pPr>
              <a:buFont typeface="Arial" pitchFamily="34" charset="0"/>
              <a:buNone/>
              <a:defRPr/>
            </a:pPr>
            <a:r>
              <a:rPr lang="en-US" sz="2800" b="1" dirty="0" smtClean="0"/>
              <a:t> A process.</a:t>
            </a:r>
          </a:p>
          <a:p>
            <a:pPr>
              <a:buFont typeface="Arial" pitchFamily="34" charset="0"/>
              <a:buNone/>
              <a:defRPr/>
            </a:pPr>
            <a:r>
              <a:rPr lang="en-US" sz="2800" b="1" dirty="0" smtClean="0"/>
              <a:t>A release from being dominated by negative thoughts, feelings, and behaviors.</a:t>
            </a:r>
          </a:p>
          <a:p>
            <a:pPr>
              <a:buFont typeface="Arial" pitchFamily="34" charset="0"/>
              <a:buNone/>
              <a:defRPr/>
            </a:pPr>
            <a:r>
              <a:rPr lang="en-US" sz="2800" b="1" dirty="0" smtClean="0"/>
              <a:t>A chance to learn about and gain more understanding of your partner, your relationship, and yourself.</a:t>
            </a:r>
          </a:p>
          <a:p>
            <a:pPr>
              <a:defRPr/>
            </a:pPr>
            <a:r>
              <a:rPr lang="en-US" sz="2800" b="1" dirty="0" smtClean="0"/>
              <a:t>What forgiveness is </a:t>
            </a:r>
            <a:r>
              <a:rPr lang="en-US" sz="2800" b="1" i="1" dirty="0" smtClean="0"/>
              <a:t>not:</a:t>
            </a:r>
          </a:p>
          <a:p>
            <a:pPr>
              <a:buFont typeface="Arial" pitchFamily="34" charset="0"/>
              <a:buNone/>
              <a:defRPr/>
            </a:pPr>
            <a:r>
              <a:rPr lang="en-US" sz="2800" b="1" dirty="0" smtClean="0"/>
              <a:t>Forgetting.</a:t>
            </a:r>
          </a:p>
          <a:p>
            <a:pPr>
              <a:buFont typeface="Arial" pitchFamily="34" charset="0"/>
              <a:buNone/>
              <a:defRPr/>
            </a:pPr>
            <a:r>
              <a:rPr lang="en-US" sz="2800" b="1" dirty="0" smtClean="0"/>
              <a:t> Reconciliation.</a:t>
            </a:r>
          </a:p>
          <a:p>
            <a:pPr>
              <a:buFont typeface="Arial" pitchFamily="34" charset="0"/>
              <a:buNone/>
              <a:defRPr/>
            </a:pPr>
            <a:r>
              <a:rPr lang="en-US" sz="2800" b="1" dirty="0" smtClean="0"/>
              <a:t>An immediate event. A one-time event</a:t>
            </a:r>
            <a:r>
              <a:rPr lang="en-US" dirty="0" smtClean="0"/>
              <a:t>.</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Number Placeholder 5"/>
          <p:cNvSpPr>
            <a:spLocks noGrp="1"/>
          </p:cNvSpPr>
          <p:nvPr>
            <p:ph type="sldNum" sz="quarter" idx="12"/>
          </p:nvPr>
        </p:nvSpPr>
        <p:spPr bwMode="auto">
          <a:xfrm>
            <a:off x="6553200" y="6245225"/>
            <a:ext cx="2133600" cy="476250"/>
          </a:xfrm>
          <a:noFill/>
          <a:ln>
            <a:miter lim="800000"/>
            <a:headEnd/>
            <a:tailEnd/>
          </a:ln>
        </p:spPr>
        <p:txBody>
          <a:bodyPr wrap="square" numCol="1" anchorCtr="0" compatLnSpc="1">
            <a:prstTxWarp prst="textNoShape">
              <a:avLst/>
            </a:prstTxWarp>
          </a:bodyPr>
          <a:lstStyle/>
          <a:p>
            <a:pPr algn="l"/>
            <a:fld id="{4A835E23-E6D9-4407-BE94-5CE8F5637E97}" type="slidenum">
              <a:rPr lang="en-US" smtClean="0">
                <a:solidFill>
                  <a:schemeClr val="tx2"/>
                </a:solidFill>
              </a:rPr>
              <a:pPr algn="l"/>
              <a:t>76</a:t>
            </a:fld>
            <a:endParaRPr lang="en-US" smtClean="0">
              <a:solidFill>
                <a:schemeClr val="tx2"/>
              </a:solidFill>
            </a:endParaRPr>
          </a:p>
        </p:txBody>
      </p:sp>
      <p:sp>
        <p:nvSpPr>
          <p:cNvPr id="98307" name="Rectangle 2"/>
          <p:cNvSpPr>
            <a:spLocks noGrp="1" noChangeArrowheads="1"/>
          </p:cNvSpPr>
          <p:nvPr>
            <p:ph type="title"/>
          </p:nvPr>
        </p:nvSpPr>
        <p:spPr>
          <a:xfrm>
            <a:off x="468313" y="-142875"/>
            <a:ext cx="8229600" cy="1143000"/>
          </a:xfrm>
        </p:spPr>
        <p:txBody>
          <a:bodyPr/>
          <a:lstStyle/>
          <a:p>
            <a:r>
              <a:rPr lang="fa-IR" b="1" smtClean="0">
                <a:solidFill>
                  <a:srgbClr val="003366"/>
                </a:solidFill>
                <a:cs typeface="B Nikoo" pitchFamily="2" charset="-78"/>
              </a:rPr>
              <a:t>تعريف بخشش</a:t>
            </a:r>
            <a:endParaRPr lang="en-US" b="1" smtClean="0">
              <a:solidFill>
                <a:srgbClr val="003366"/>
              </a:solidFill>
              <a:cs typeface="B Nikoo" pitchFamily="2" charset="-78"/>
            </a:endParaRPr>
          </a:p>
        </p:txBody>
      </p:sp>
      <p:sp>
        <p:nvSpPr>
          <p:cNvPr id="98308" name="Rectangle 3"/>
          <p:cNvSpPr>
            <a:spLocks noGrp="1" noChangeArrowheads="1"/>
          </p:cNvSpPr>
          <p:nvPr>
            <p:ph type="body" idx="1"/>
          </p:nvPr>
        </p:nvSpPr>
        <p:spPr>
          <a:xfrm>
            <a:off x="214313" y="1000125"/>
            <a:ext cx="8229600" cy="5072063"/>
          </a:xfrm>
        </p:spPr>
        <p:txBody>
          <a:bodyPr/>
          <a:lstStyle/>
          <a:p>
            <a:pPr algn="just" rtl="1">
              <a:buFont typeface="Wingdings" pitchFamily="2" charset="2"/>
              <a:buNone/>
            </a:pPr>
            <a:r>
              <a:rPr lang="fa-IR" sz="3600" b="1" smtClean="0">
                <a:ea typeface="Lotus"/>
                <a:cs typeface="B Davat" pitchFamily="2" charset="-78"/>
              </a:rPr>
              <a:t>گذشت يا بخشيدن ديگري نه فراموش كردن بدي.</a:t>
            </a:r>
          </a:p>
          <a:p>
            <a:pPr algn="just" rtl="1">
              <a:buFont typeface="Wingdings" pitchFamily="2" charset="2"/>
              <a:buNone/>
            </a:pPr>
            <a:endParaRPr lang="fa-IR" sz="3600" b="1" smtClean="0">
              <a:ea typeface="Lotus"/>
              <a:cs typeface="B Davat" pitchFamily="2" charset="-78"/>
            </a:endParaRPr>
          </a:p>
          <a:p>
            <a:pPr algn="just" rtl="1">
              <a:buFont typeface="Wingdings" pitchFamily="2" charset="2"/>
              <a:buNone/>
            </a:pPr>
            <a:r>
              <a:rPr lang="fa-IR" sz="3600" b="1" smtClean="0">
                <a:ea typeface="Lotus"/>
                <a:cs typeface="B Davat" pitchFamily="2" charset="-78"/>
              </a:rPr>
              <a:t>فوايد:</a:t>
            </a:r>
          </a:p>
          <a:p>
            <a:pPr algn="just" rtl="1">
              <a:buFont typeface="Wingdings" pitchFamily="2" charset="2"/>
              <a:buNone/>
            </a:pPr>
            <a:r>
              <a:rPr lang="fa-IR" sz="3600" b="1" smtClean="0">
                <a:ea typeface="Lotus"/>
                <a:cs typeface="B Davat" pitchFamily="2" charset="-78"/>
              </a:rPr>
              <a:t>....</a:t>
            </a:r>
          </a:p>
          <a:p>
            <a:pPr algn="just" rtl="1">
              <a:buFont typeface="Wingdings" pitchFamily="2" charset="2"/>
              <a:buNone/>
            </a:pPr>
            <a:endParaRPr lang="fa-IR" sz="3600" b="1" smtClean="0">
              <a:ea typeface="Lotus"/>
              <a:cs typeface="B Davat" pitchFamily="2" charset="-78"/>
            </a:endParaRPr>
          </a:p>
          <a:p>
            <a:pPr algn="just" rtl="1">
              <a:buFont typeface="Wingdings" pitchFamily="2" charset="2"/>
              <a:buNone/>
            </a:pPr>
            <a:r>
              <a:rPr lang="fa-IR" sz="3600" b="1" smtClean="0">
                <a:ea typeface="Lotus"/>
                <a:cs typeface="B Davat" pitchFamily="2" charset="-78"/>
              </a:rPr>
              <a:t>بخشش مهارتي است كه بايد آموخته شود</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Content Placeholder 2"/>
          <p:cNvSpPr>
            <a:spLocks noGrp="1"/>
          </p:cNvSpPr>
          <p:nvPr>
            <p:ph idx="1"/>
          </p:nvPr>
        </p:nvSpPr>
        <p:spPr/>
        <p:txBody>
          <a:bodyPr/>
          <a:lstStyle/>
          <a:p>
            <a:pPr algn="ctr">
              <a:lnSpc>
                <a:spcPct val="170000"/>
              </a:lnSpc>
              <a:buFont typeface="Arial" pitchFamily="34" charset="0"/>
              <a:buNone/>
            </a:pPr>
            <a:endParaRPr lang="fa-IR" sz="3600" b="1" smtClean="0">
              <a:cs typeface="B Mitra" pitchFamily="2" charset="-78"/>
            </a:endParaRPr>
          </a:p>
          <a:p>
            <a:pPr algn="ctr">
              <a:lnSpc>
                <a:spcPct val="170000"/>
              </a:lnSpc>
              <a:buFont typeface="Arial" pitchFamily="34" charset="0"/>
              <a:buNone/>
            </a:pPr>
            <a:r>
              <a:rPr lang="fa-IR" sz="3600" b="1" smtClean="0">
                <a:cs typeface="B Mitra" pitchFamily="2" charset="-78"/>
              </a:rPr>
              <a:t>ببخش تا خودت آرام باشی </a:t>
            </a:r>
            <a:r>
              <a:rPr lang="en-US" sz="3600" b="1" smtClean="0">
                <a:cs typeface="B Mitra" pitchFamily="2" charset="-78"/>
              </a:rPr>
              <a:t> </a:t>
            </a:r>
          </a:p>
        </p:txBody>
      </p:sp>
      <p:sp>
        <p:nvSpPr>
          <p:cNvPr id="104451" name="Title 3"/>
          <p:cNvSpPr>
            <a:spLocks noGrp="1"/>
          </p:cNvSpPr>
          <p:nvPr>
            <p:ph type="title"/>
          </p:nvPr>
        </p:nvSpPr>
        <p:spPr/>
        <p:txBody>
          <a:bodyPr/>
          <a:lstStyle/>
          <a:p>
            <a:endParaRPr lang="fa-IR" smtClean="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Number Placeholder 5"/>
          <p:cNvSpPr>
            <a:spLocks noGrp="1"/>
          </p:cNvSpPr>
          <p:nvPr>
            <p:ph type="sldNum" sz="quarter" idx="12"/>
          </p:nvPr>
        </p:nvSpPr>
        <p:spPr bwMode="auto">
          <a:xfrm>
            <a:off x="6553200" y="6245225"/>
            <a:ext cx="2133600" cy="476250"/>
          </a:xfrm>
          <a:noFill/>
          <a:ln>
            <a:miter lim="800000"/>
            <a:headEnd/>
            <a:tailEnd/>
          </a:ln>
        </p:spPr>
        <p:txBody>
          <a:bodyPr wrap="square" numCol="1" anchorCtr="0" compatLnSpc="1">
            <a:prstTxWarp prst="textNoShape">
              <a:avLst/>
            </a:prstTxWarp>
          </a:bodyPr>
          <a:lstStyle/>
          <a:p>
            <a:pPr algn="l"/>
            <a:fld id="{8EB8EE78-F1D0-43F2-BA2A-88A126A63110}" type="slidenum">
              <a:rPr lang="en-US" smtClean="0">
                <a:solidFill>
                  <a:schemeClr val="tx2"/>
                </a:solidFill>
              </a:rPr>
              <a:pPr algn="l"/>
              <a:t>78</a:t>
            </a:fld>
            <a:endParaRPr lang="en-US" smtClean="0">
              <a:solidFill>
                <a:schemeClr val="tx2"/>
              </a:solidFill>
            </a:endParaRPr>
          </a:p>
        </p:txBody>
      </p:sp>
      <p:sp>
        <p:nvSpPr>
          <p:cNvPr id="106499" name="Rectangle 2"/>
          <p:cNvSpPr>
            <a:spLocks noGrp="1" noChangeArrowheads="1"/>
          </p:cNvSpPr>
          <p:nvPr>
            <p:ph type="title"/>
          </p:nvPr>
        </p:nvSpPr>
        <p:spPr>
          <a:xfrm>
            <a:off x="468313" y="-142875"/>
            <a:ext cx="8229600" cy="1143000"/>
          </a:xfrm>
        </p:spPr>
        <p:txBody>
          <a:bodyPr/>
          <a:lstStyle/>
          <a:p>
            <a:r>
              <a:rPr lang="fa-IR" b="1" smtClean="0">
                <a:solidFill>
                  <a:srgbClr val="003366"/>
                </a:solidFill>
                <a:cs typeface="B Nikoo" pitchFamily="2" charset="-78"/>
              </a:rPr>
              <a:t>والدینی موثر</a:t>
            </a:r>
            <a:endParaRPr lang="en-US" b="1" smtClean="0">
              <a:solidFill>
                <a:srgbClr val="003366"/>
              </a:solidFill>
              <a:cs typeface="B Nikoo" pitchFamily="2" charset="-78"/>
            </a:endParaRPr>
          </a:p>
        </p:txBody>
      </p:sp>
      <p:sp>
        <p:nvSpPr>
          <p:cNvPr id="106500" name="Rectangle 3"/>
          <p:cNvSpPr>
            <a:spLocks noGrp="1" noChangeArrowheads="1"/>
          </p:cNvSpPr>
          <p:nvPr>
            <p:ph type="body" idx="1"/>
          </p:nvPr>
        </p:nvSpPr>
        <p:spPr>
          <a:xfrm>
            <a:off x="214313" y="1000125"/>
            <a:ext cx="8229600" cy="5072063"/>
          </a:xfrm>
        </p:spPr>
        <p:txBody>
          <a:bodyPr/>
          <a:lstStyle/>
          <a:p>
            <a:pPr algn="just">
              <a:buFont typeface="Wingdings" pitchFamily="2" charset="2"/>
              <a:buNone/>
            </a:pPr>
            <a:endParaRPr lang="fa-IR" sz="3600" b="1" smtClean="0">
              <a:ea typeface="Lotus"/>
              <a:cs typeface="B Davat" pitchFamily="2" charset="-78"/>
            </a:endParaRPr>
          </a:p>
          <a:p>
            <a:pPr algn="ctr" rtl="1">
              <a:buFont typeface="Wingdings" pitchFamily="2" charset="2"/>
              <a:buNone/>
            </a:pPr>
            <a:r>
              <a:rPr lang="fa-IR" sz="3600" b="1" smtClean="0">
                <a:ea typeface="Lotus"/>
                <a:cs typeface="B Davat" pitchFamily="2" charset="-78"/>
              </a:rPr>
              <a:t>آموزش والدگری</a:t>
            </a:r>
          </a:p>
          <a:p>
            <a:pPr algn="just">
              <a:buFont typeface="Wingdings" pitchFamily="2" charset="2"/>
              <a:buNone/>
            </a:pPr>
            <a:endParaRPr lang="fa-IR" sz="3600" b="1" smtClean="0">
              <a:ea typeface="Lotus"/>
              <a:cs typeface="B Davat"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a:defRPr/>
            </a:pPr>
            <a:fld id="{156E8D3C-0917-41E4-B569-0D4E331A216A}" type="slidenum">
              <a:rPr lang="en-US"/>
              <a:pPr>
                <a:defRPr/>
              </a:pPr>
              <a:t>8</a:t>
            </a:fld>
            <a:endParaRPr lang="en-US" dirty="0"/>
          </a:p>
        </p:txBody>
      </p:sp>
      <p:sp>
        <p:nvSpPr>
          <p:cNvPr id="6147" name="WordArt 6"/>
          <p:cNvSpPr>
            <a:spLocks noGrp="1" noChangeArrowheads="1" noChangeShapeType="1" noTextEdit="1"/>
          </p:cNvSpPr>
          <p:nvPr/>
        </p:nvSpPr>
        <p:spPr bwMode="auto">
          <a:xfrm>
            <a:off x="0" y="-762000"/>
            <a:ext cx="8915400" cy="7239000"/>
          </a:xfrm>
          <a:prstGeom prst="rect">
            <a:avLst/>
          </a:prstGeom>
          <a:noFill/>
          <a:ln w="9525" cmpd="sng">
            <a:noFill/>
            <a:prstDash val="solid"/>
          </a:ln>
          <a:effectLst/>
          <a:scene3d>
            <a:camera prst="orthographicFront"/>
            <a:lightRig rig="balanced" dir="t"/>
          </a:scene3d>
          <a:sp3d prstMaterial="plastic"/>
        </p:spPr>
        <p:txBody>
          <a:bodyPr wrap="none" fromWordArt="1"/>
          <a:lstStyle/>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fa-IR" sz="2800"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r>
              <a:rPr lang="fa-IR" sz="2800" b="1" kern="10" dirty="0">
                <a:effectLst>
                  <a:outerShdw dist="45791" dir="2021404" algn="ctr" rotWithShape="0">
                    <a:srgbClr val="B2B2B2">
                      <a:alpha val="79999"/>
                    </a:srgbClr>
                  </a:outerShdw>
                </a:effectLst>
                <a:latin typeface="Arial" charset="0"/>
                <a:cs typeface="B Koodak" pitchFamily="2" charset="-78"/>
              </a:rPr>
              <a:t>علل طلاق:</a:t>
            </a:r>
          </a:p>
          <a:p>
            <a:pPr algn="just"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a:p>
            <a:pPr algn="ctr"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a:p>
            <a:pPr algn="ctr"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a:p>
            <a:pPr algn="ctr"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a:p>
            <a:pPr algn="ctr"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p:txBody>
      </p:sp>
      <p:sp>
        <p:nvSpPr>
          <p:cNvPr id="11270" name="TextBox 4"/>
          <p:cNvSpPr txBox="1">
            <a:spLocks noChangeArrowheads="1"/>
          </p:cNvSpPr>
          <p:nvPr/>
        </p:nvSpPr>
        <p:spPr bwMode="auto">
          <a:xfrm>
            <a:off x="4724400" y="0"/>
            <a:ext cx="184150" cy="369888"/>
          </a:xfrm>
          <a:prstGeom prst="rect">
            <a:avLst/>
          </a:prstGeom>
          <a:noFill/>
          <a:ln w="9525">
            <a:noFill/>
            <a:miter lim="800000"/>
            <a:headEnd/>
            <a:tailEnd/>
          </a:ln>
        </p:spPr>
        <p:txBody>
          <a:bodyPr wrap="none">
            <a:spAutoFit/>
          </a:bodyPr>
          <a:lstStyle/>
          <a:p>
            <a:endParaRPr lang="fa-IR">
              <a:latin typeface="Verdana" pitchFamily="34" charset="0"/>
            </a:endParaRPr>
          </a:p>
        </p:txBody>
      </p:sp>
      <p:sp>
        <p:nvSpPr>
          <p:cNvPr id="11271" name="Rectangle 4"/>
          <p:cNvSpPr>
            <a:spLocks noChangeArrowheads="1"/>
          </p:cNvSpPr>
          <p:nvPr/>
        </p:nvSpPr>
        <p:spPr bwMode="auto">
          <a:xfrm>
            <a:off x="152400" y="2209800"/>
            <a:ext cx="8839200" cy="3000375"/>
          </a:xfrm>
          <a:prstGeom prst="rect">
            <a:avLst/>
          </a:prstGeom>
          <a:noFill/>
          <a:ln w="9525">
            <a:noFill/>
            <a:miter lim="800000"/>
            <a:headEnd/>
            <a:tailEnd/>
          </a:ln>
        </p:spPr>
        <p:txBody>
          <a:bodyPr>
            <a:spAutoFit/>
          </a:bodyPr>
          <a:lstStyle/>
          <a:p>
            <a:pPr algn="just" rtl="1">
              <a:lnSpc>
                <a:spcPct val="150000"/>
              </a:lnSpc>
            </a:pPr>
            <a:endParaRPr lang="fa-IR">
              <a:cs typeface="B Badr" pitchFamily="2" charset="-78"/>
            </a:endParaRPr>
          </a:p>
          <a:p>
            <a:endParaRPr lang="fa-IR"/>
          </a:p>
          <a:p>
            <a:endParaRPr lang="fa-IR"/>
          </a:p>
          <a:p>
            <a:endParaRPr lang="fa-IR"/>
          </a:p>
          <a:p>
            <a:endParaRPr lang="fa-IR"/>
          </a:p>
          <a:p>
            <a:endParaRPr lang="fa-IR"/>
          </a:p>
          <a:p>
            <a:endParaRPr lang="fa-IR"/>
          </a:p>
          <a:p>
            <a:endParaRPr lang="fa-IR"/>
          </a:p>
          <a:p>
            <a:endParaRPr lang="fa-IR"/>
          </a:p>
          <a:p>
            <a:endParaRPr lang="fa-IR"/>
          </a:p>
        </p:txBody>
      </p:sp>
      <p:sp>
        <p:nvSpPr>
          <p:cNvPr id="11272" name="Rectangle 6"/>
          <p:cNvSpPr>
            <a:spLocks noChangeArrowheads="1"/>
          </p:cNvSpPr>
          <p:nvPr/>
        </p:nvSpPr>
        <p:spPr bwMode="auto">
          <a:xfrm>
            <a:off x="762000" y="1905000"/>
            <a:ext cx="7924800" cy="4278313"/>
          </a:xfrm>
          <a:prstGeom prst="rect">
            <a:avLst/>
          </a:prstGeom>
          <a:noFill/>
          <a:ln w="9525">
            <a:noFill/>
            <a:miter lim="800000"/>
            <a:headEnd/>
            <a:tailEnd/>
          </a:ln>
        </p:spPr>
        <p:txBody>
          <a:bodyPr>
            <a:spAutoFit/>
          </a:bodyPr>
          <a:lstStyle/>
          <a:p>
            <a:pPr algn="ctr" rtl="1">
              <a:lnSpc>
                <a:spcPct val="150000"/>
              </a:lnSpc>
            </a:pPr>
            <a:r>
              <a:rPr lang="fa-IR" sz="2000" b="1">
                <a:cs typeface="B Badr" pitchFamily="2" charset="-78"/>
              </a:rPr>
              <a:t>متغیرهای تعاملي زوجین:</a:t>
            </a:r>
          </a:p>
          <a:p>
            <a:pPr algn="just" rtl="1"/>
            <a:endParaRPr lang="fa-IR" sz="2000" b="1">
              <a:cs typeface="B Badr" pitchFamily="2" charset="-78"/>
            </a:endParaRPr>
          </a:p>
          <a:p>
            <a:pPr algn="just" rtl="1"/>
            <a:r>
              <a:rPr lang="fa-IR" sz="2000" b="1">
                <a:cs typeface="B Badr" pitchFamily="2" charset="-78"/>
              </a:rPr>
              <a:t>4 نشانه:</a:t>
            </a:r>
          </a:p>
          <a:p>
            <a:pPr algn="r" rtl="1">
              <a:lnSpc>
                <a:spcPct val="150000"/>
              </a:lnSpc>
            </a:pPr>
            <a:r>
              <a:rPr lang="fa-IR" sz="2000" b="1">
                <a:cs typeface="B Badr" pitchFamily="2" charset="-78"/>
              </a:rPr>
              <a:t>. </a:t>
            </a:r>
            <a:r>
              <a:rPr lang="fa-IR" sz="2400" b="1">
                <a:cs typeface="B Badr" pitchFamily="2" charset="-78"/>
              </a:rPr>
              <a:t>آغاز خشونت بار</a:t>
            </a:r>
          </a:p>
          <a:p>
            <a:pPr algn="r" rtl="1">
              <a:lnSpc>
                <a:spcPct val="150000"/>
              </a:lnSpc>
            </a:pPr>
            <a:r>
              <a:rPr lang="fa-IR" sz="2400" b="1">
                <a:cs typeface="B Badr" pitchFamily="2" charset="-78"/>
              </a:rPr>
              <a:t>.4 اسب سوار </a:t>
            </a:r>
            <a:r>
              <a:rPr lang="en-US" sz="2400" b="1">
                <a:cs typeface="B Badr" pitchFamily="2" charset="-78"/>
              </a:rPr>
              <a:t>criticism, contempt,defensiveness,stonewall</a:t>
            </a:r>
            <a:endParaRPr lang="fa-IR" sz="2400" b="1">
              <a:cs typeface="B Badr" pitchFamily="2" charset="-78"/>
            </a:endParaRPr>
          </a:p>
          <a:p>
            <a:pPr algn="r" rtl="1">
              <a:lnSpc>
                <a:spcPct val="150000"/>
              </a:lnSpc>
            </a:pPr>
            <a:r>
              <a:rPr lang="fa-IR" sz="2400" b="1">
                <a:cs typeface="B Badr" pitchFamily="2" charset="-78"/>
              </a:rPr>
              <a:t>. غرق شدن</a:t>
            </a:r>
          </a:p>
          <a:p>
            <a:pPr algn="r" rtl="1">
              <a:lnSpc>
                <a:spcPct val="150000"/>
              </a:lnSpc>
            </a:pPr>
            <a:r>
              <a:rPr lang="fa-IR" sz="2400" b="1">
                <a:cs typeface="B Badr" pitchFamily="2" charset="-78"/>
              </a:rPr>
              <a:t>.زبان بدن</a:t>
            </a:r>
          </a:p>
          <a:p>
            <a:pPr algn="just" rtl="1"/>
            <a:endParaRPr lang="fa-IR" sz="2000" b="1">
              <a:cs typeface="B Badr" pitchFamily="2" charset="-78"/>
            </a:endParaRPr>
          </a:p>
          <a:p>
            <a:pPr algn="just" rtl="1"/>
            <a:endParaRPr lang="fa-IR" sz="2000" b="1">
              <a:cs typeface="B Badr" pitchFamily="2" charset="-78"/>
            </a:endParaRPr>
          </a:p>
          <a:p>
            <a:pPr algn="just" rtl="1"/>
            <a:r>
              <a:rPr lang="fa-IR"/>
              <a:t> </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a:defRPr/>
            </a:pPr>
            <a:fld id="{AE90A23F-93DD-41A4-B7DC-D6E9E025E8AF}" type="slidenum">
              <a:rPr lang="en-US"/>
              <a:pPr>
                <a:defRPr/>
              </a:pPr>
              <a:t>9</a:t>
            </a:fld>
            <a:endParaRPr lang="en-US" dirty="0"/>
          </a:p>
        </p:txBody>
      </p:sp>
      <p:sp>
        <p:nvSpPr>
          <p:cNvPr id="6147" name="WordArt 6"/>
          <p:cNvSpPr>
            <a:spLocks noGrp="1" noChangeArrowheads="1" noChangeShapeType="1" noTextEdit="1"/>
          </p:cNvSpPr>
          <p:nvPr/>
        </p:nvSpPr>
        <p:spPr bwMode="auto">
          <a:xfrm>
            <a:off x="0" y="-762000"/>
            <a:ext cx="8915400" cy="7239000"/>
          </a:xfrm>
          <a:prstGeom prst="rect">
            <a:avLst/>
          </a:prstGeom>
          <a:noFill/>
          <a:ln w="9525" cmpd="sng">
            <a:noFill/>
            <a:prstDash val="solid"/>
          </a:ln>
          <a:effectLst/>
          <a:scene3d>
            <a:camera prst="orthographicFront"/>
            <a:lightRig rig="balanced" dir="t"/>
          </a:scene3d>
          <a:sp3d prstMaterial="plastic"/>
        </p:spPr>
        <p:txBody>
          <a:bodyPr wrap="none" fromWordArt="1"/>
          <a:lstStyle/>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en-US"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endParaRPr lang="fa-IR" sz="2800" b="1" kern="10" dirty="0">
              <a:solidFill>
                <a:srgbClr val="336699"/>
              </a:solidFill>
              <a:effectLst>
                <a:outerShdw dist="45791" dir="2021404" algn="ctr" rotWithShape="0">
                  <a:srgbClr val="B2B2B2">
                    <a:alpha val="79999"/>
                  </a:srgbClr>
                </a:outerShdw>
              </a:effectLst>
              <a:latin typeface="Arial" charset="0"/>
              <a:cs typeface="B Badr"/>
            </a:endParaRPr>
          </a:p>
          <a:p>
            <a:pPr algn="ctr" rtl="1">
              <a:defRPr/>
            </a:pPr>
            <a:r>
              <a:rPr lang="fa-IR" sz="2800" b="1" kern="10" dirty="0">
                <a:effectLst>
                  <a:outerShdw dist="45791" dir="2021404" algn="ctr" rotWithShape="0">
                    <a:srgbClr val="B2B2B2">
                      <a:alpha val="79999"/>
                    </a:srgbClr>
                  </a:outerShdw>
                </a:effectLst>
                <a:latin typeface="Arial" charset="0"/>
                <a:cs typeface="B Koodak" pitchFamily="2" charset="-78"/>
              </a:rPr>
              <a:t>روند طلاق:</a:t>
            </a:r>
          </a:p>
          <a:p>
            <a:pPr algn="just"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a:p>
            <a:pPr algn="ctr"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a:p>
            <a:pPr algn="ctr"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a:p>
            <a:pPr algn="ctr"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a:p>
            <a:pPr algn="ctr" rtl="1">
              <a:defRPr/>
            </a:pPr>
            <a:endParaRPr lang="fa-IR" sz="2800" b="1" kern="10" dirty="0">
              <a:effectLst>
                <a:outerShdw dist="45791" dir="2021404" algn="ctr" rotWithShape="0">
                  <a:srgbClr val="B2B2B2">
                    <a:alpha val="79999"/>
                  </a:srgbClr>
                </a:outerShdw>
              </a:effectLst>
              <a:latin typeface="Arial" charset="0"/>
              <a:cs typeface="B Koodak" pitchFamily="2" charset="-78"/>
            </a:endParaRPr>
          </a:p>
        </p:txBody>
      </p:sp>
      <p:sp>
        <p:nvSpPr>
          <p:cNvPr id="12294" name="TextBox 4"/>
          <p:cNvSpPr txBox="1">
            <a:spLocks noChangeArrowheads="1"/>
          </p:cNvSpPr>
          <p:nvPr/>
        </p:nvSpPr>
        <p:spPr bwMode="auto">
          <a:xfrm>
            <a:off x="4724400" y="0"/>
            <a:ext cx="184150" cy="369888"/>
          </a:xfrm>
          <a:prstGeom prst="rect">
            <a:avLst/>
          </a:prstGeom>
          <a:noFill/>
          <a:ln w="9525">
            <a:noFill/>
            <a:miter lim="800000"/>
            <a:headEnd/>
            <a:tailEnd/>
          </a:ln>
        </p:spPr>
        <p:txBody>
          <a:bodyPr wrap="none">
            <a:spAutoFit/>
          </a:bodyPr>
          <a:lstStyle/>
          <a:p>
            <a:endParaRPr lang="fa-IR">
              <a:latin typeface="Verdana" pitchFamily="34" charset="0"/>
            </a:endParaRPr>
          </a:p>
        </p:txBody>
      </p:sp>
      <p:sp>
        <p:nvSpPr>
          <p:cNvPr id="12295" name="Rectangle 4"/>
          <p:cNvSpPr>
            <a:spLocks noChangeArrowheads="1"/>
          </p:cNvSpPr>
          <p:nvPr/>
        </p:nvSpPr>
        <p:spPr bwMode="auto">
          <a:xfrm>
            <a:off x="152400" y="2209800"/>
            <a:ext cx="8839200" cy="3000375"/>
          </a:xfrm>
          <a:prstGeom prst="rect">
            <a:avLst/>
          </a:prstGeom>
          <a:noFill/>
          <a:ln w="9525">
            <a:noFill/>
            <a:miter lim="800000"/>
            <a:headEnd/>
            <a:tailEnd/>
          </a:ln>
        </p:spPr>
        <p:txBody>
          <a:bodyPr>
            <a:spAutoFit/>
          </a:bodyPr>
          <a:lstStyle/>
          <a:p>
            <a:pPr algn="just" rtl="1">
              <a:lnSpc>
                <a:spcPct val="150000"/>
              </a:lnSpc>
            </a:pPr>
            <a:endParaRPr lang="fa-IR">
              <a:cs typeface="B Badr" pitchFamily="2" charset="-78"/>
            </a:endParaRPr>
          </a:p>
          <a:p>
            <a:endParaRPr lang="fa-IR"/>
          </a:p>
          <a:p>
            <a:endParaRPr lang="fa-IR"/>
          </a:p>
          <a:p>
            <a:endParaRPr lang="fa-IR"/>
          </a:p>
          <a:p>
            <a:endParaRPr lang="fa-IR"/>
          </a:p>
          <a:p>
            <a:endParaRPr lang="fa-IR"/>
          </a:p>
          <a:p>
            <a:endParaRPr lang="fa-IR"/>
          </a:p>
          <a:p>
            <a:endParaRPr lang="fa-IR"/>
          </a:p>
          <a:p>
            <a:endParaRPr lang="fa-IR"/>
          </a:p>
          <a:p>
            <a:endParaRPr lang="fa-IR"/>
          </a:p>
        </p:txBody>
      </p:sp>
      <p:sp>
        <p:nvSpPr>
          <p:cNvPr id="12296" name="Rectangle 6"/>
          <p:cNvSpPr>
            <a:spLocks noChangeArrowheads="1"/>
          </p:cNvSpPr>
          <p:nvPr/>
        </p:nvSpPr>
        <p:spPr bwMode="auto">
          <a:xfrm>
            <a:off x="762000" y="1905000"/>
            <a:ext cx="7924800" cy="3878263"/>
          </a:xfrm>
          <a:prstGeom prst="rect">
            <a:avLst/>
          </a:prstGeom>
          <a:noFill/>
          <a:ln w="9525">
            <a:noFill/>
            <a:miter lim="800000"/>
            <a:headEnd/>
            <a:tailEnd/>
          </a:ln>
        </p:spPr>
        <p:txBody>
          <a:bodyPr>
            <a:spAutoFit/>
          </a:bodyPr>
          <a:lstStyle/>
          <a:p>
            <a:pPr algn="just" rtl="1"/>
            <a:r>
              <a:rPr lang="fa-IR" sz="2000"/>
              <a:t>. </a:t>
            </a:r>
            <a:endParaRPr lang="en-US" sz="2000"/>
          </a:p>
          <a:p>
            <a:pPr>
              <a:buFontTx/>
              <a:buChar char="-"/>
            </a:pPr>
            <a:r>
              <a:rPr lang="en-US" sz="2800">
                <a:latin typeface="Andalus" pitchFamily="18" charset="-78"/>
                <a:cs typeface="Andalus" pitchFamily="18" charset="-78"/>
              </a:rPr>
              <a:t>the emotional divorce</a:t>
            </a:r>
          </a:p>
          <a:p>
            <a:pPr>
              <a:buFontTx/>
              <a:buChar char="-"/>
            </a:pPr>
            <a:r>
              <a:rPr lang="en-US" sz="2800">
                <a:latin typeface="Andalus" pitchFamily="18" charset="-78"/>
                <a:cs typeface="Andalus" pitchFamily="18" charset="-78"/>
              </a:rPr>
              <a:t> legal divorce</a:t>
            </a:r>
          </a:p>
          <a:p>
            <a:r>
              <a:rPr lang="en-US" sz="2800">
                <a:latin typeface="Andalus" pitchFamily="18" charset="-78"/>
                <a:cs typeface="Andalus" pitchFamily="18" charset="-78"/>
              </a:rPr>
              <a:t>- economic divorce</a:t>
            </a:r>
          </a:p>
          <a:p>
            <a:r>
              <a:rPr lang="en-US" sz="2800">
                <a:latin typeface="Andalus" pitchFamily="18" charset="-78"/>
                <a:cs typeface="Andalus" pitchFamily="18" charset="-78"/>
              </a:rPr>
              <a:t>- Coop rational divorce or coparental </a:t>
            </a:r>
          </a:p>
          <a:p>
            <a:r>
              <a:rPr lang="en-US" sz="2800">
                <a:latin typeface="Andalus" pitchFamily="18" charset="-78"/>
                <a:cs typeface="Andalus" pitchFamily="18" charset="-78"/>
              </a:rPr>
              <a:t>- community divorce</a:t>
            </a:r>
          </a:p>
          <a:p>
            <a:r>
              <a:rPr lang="en-US" sz="2800">
                <a:latin typeface="Andalus" pitchFamily="18" charset="-78"/>
                <a:cs typeface="Andalus" pitchFamily="18" charset="-78"/>
              </a:rPr>
              <a:t>- psychic divorce</a:t>
            </a:r>
          </a:p>
          <a:p>
            <a:pPr algn="just" rtl="1"/>
            <a:endParaRPr lang="fa-IR" sz="2000" b="1">
              <a:cs typeface="B Badr" pitchFamily="2" charset="-78"/>
            </a:endParaRPr>
          </a:p>
          <a:p>
            <a:pPr algn="just" rtl="1"/>
            <a:endParaRPr lang="fa-IR" sz="2000" b="1">
              <a:cs typeface="B Badr" pitchFamily="2" charset="-78"/>
            </a:endParaRPr>
          </a:p>
          <a:p>
            <a:pPr algn="just" rtl="1"/>
            <a:r>
              <a:rPr lang="fa-IR"/>
              <a:t> </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final divorce therapy - Copy</Template>
  <TotalTime>0</TotalTime>
  <Words>2316</Words>
  <Application>Microsoft Office PowerPoint</Application>
  <PresentationFormat>On-screen Show (4:3)</PresentationFormat>
  <Paragraphs>586</Paragraphs>
  <Slides>78</Slides>
  <Notes>12</Notes>
  <HiddenSlides>0</HiddenSlides>
  <MMClips>0</MMClips>
  <ScaleCrop>false</ScaleCrop>
  <HeadingPairs>
    <vt:vector size="6" baseType="variant">
      <vt:variant>
        <vt:lpstr>Fonts Used</vt:lpstr>
      </vt:variant>
      <vt:variant>
        <vt:i4>27</vt:i4>
      </vt:variant>
      <vt:variant>
        <vt:lpstr>Theme</vt:lpstr>
      </vt:variant>
      <vt:variant>
        <vt:i4>1</vt:i4>
      </vt:variant>
      <vt:variant>
        <vt:lpstr>Slide Titles</vt:lpstr>
      </vt:variant>
      <vt:variant>
        <vt:i4>78</vt:i4>
      </vt:variant>
    </vt:vector>
  </HeadingPairs>
  <TitlesOfParts>
    <vt:vector size="106" baseType="lpstr">
      <vt:lpstr>2  Davat</vt:lpstr>
      <vt:lpstr>2  Titr</vt:lpstr>
      <vt:lpstr>Andalus</vt:lpstr>
      <vt:lpstr>Arial</vt:lpstr>
      <vt:lpstr>B Badr</vt:lpstr>
      <vt:lpstr>B Compset</vt:lpstr>
      <vt:lpstr>B Davat</vt:lpstr>
      <vt:lpstr>B Fantezy</vt:lpstr>
      <vt:lpstr>B Kamran</vt:lpstr>
      <vt:lpstr>B Karim</vt:lpstr>
      <vt:lpstr>B Koodak</vt:lpstr>
      <vt:lpstr>B Lotus</vt:lpstr>
      <vt:lpstr>B Mitra</vt:lpstr>
      <vt:lpstr>B Nazanin</vt:lpstr>
      <vt:lpstr>B Nikoo</vt:lpstr>
      <vt:lpstr>B Tabassom</vt:lpstr>
      <vt:lpstr>B Titr</vt:lpstr>
      <vt:lpstr>B Zar</vt:lpstr>
      <vt:lpstr>Calibri</vt:lpstr>
      <vt:lpstr>Lotus</vt:lpstr>
      <vt:lpstr>Nazanin</vt:lpstr>
      <vt:lpstr>Tahoma</vt:lpstr>
      <vt:lpstr>Times New Roman</vt:lpstr>
      <vt:lpstr>Verdana</vt:lpstr>
      <vt:lpstr>Wingdings</vt:lpstr>
      <vt:lpstr>Wingdings 2</vt:lpstr>
      <vt:lpstr>Wingdings 3</vt:lpstr>
      <vt:lpstr>Office Theme</vt:lpstr>
      <vt:lpstr>PowerPoint Presentation</vt:lpstr>
      <vt:lpstr>     برنامه کارگاه </vt:lpstr>
      <vt:lpstr>PowerPoint Presentation</vt:lpstr>
      <vt:lpstr>PowerPoint Presentation</vt:lpstr>
      <vt:lpstr>طلاق</vt:lpstr>
      <vt:lpstr>PowerPoint Presentation</vt:lpstr>
      <vt:lpstr>PowerPoint Presentation</vt:lpstr>
      <vt:lpstr>PowerPoint Presentation</vt:lpstr>
      <vt:lpstr>PowerPoint Presentation</vt:lpstr>
      <vt:lpstr>PowerPoint Presentation</vt:lpstr>
      <vt:lpstr>PowerPoint Presentation</vt:lpstr>
      <vt:lpstr>اهداف مشاوره طلاق </vt:lpstr>
      <vt:lpstr>Principles for Practicing Divorce Therapy</vt:lpstr>
      <vt:lpstr>Principles for Practicing Divorce Therapy</vt:lpstr>
      <vt:lpstr>DT: five areas from which divorce therapy</vt:lpstr>
      <vt:lpstr>Initial Assessment and Formulation</vt:lpstr>
      <vt:lpstr>PowerPoint Presentation</vt:lpstr>
      <vt:lpstr>PowerPoint Presentation</vt:lpstr>
      <vt:lpstr>Initial Considerations</vt:lpstr>
      <vt:lpstr> برقراری ارتباط درمانی  هر مداخله ای برای این زوجها مستلزم برقراری ارتباط درمانی مناسب است.</vt:lpstr>
      <vt:lpstr> ارتباط درمانی چیست؟</vt:lpstr>
      <vt:lpstr>PowerPoint Presentation</vt:lpstr>
      <vt:lpstr>بحران</vt:lpstr>
      <vt:lpstr>ویژگی های بحران</vt:lpstr>
      <vt:lpstr>مراحل برخورد با مراجع</vt:lpstr>
      <vt:lpstr>اهداف برقراری ارتباط در مشاوره با زوجین متقاضی طلاق</vt:lpstr>
      <vt:lpstr>ایجاد یک جو امن</vt:lpstr>
      <vt:lpstr>ایجاد رابطه همکارانه با زوج</vt:lpstr>
      <vt:lpstr>Assessing the Couple’s Relationship</vt:lpstr>
      <vt:lpstr>خلاصه ای از مصاحبه مربوط به تاریخچه رابطه</vt:lpstr>
      <vt:lpstr>Assessing Individual Strengths and Vulnerabilities</vt:lpstr>
      <vt:lpstr>جلسه انفرادي</vt:lpstr>
      <vt:lpstr>جمع بندی جلسات ارزیابی</vt:lpstr>
      <vt:lpstr>PowerPoint Presentation</vt:lpstr>
      <vt:lpstr>PowerPoint Presentation</vt:lpstr>
      <vt:lpstr>PowerPoint Presentation</vt:lpstr>
      <vt:lpstr>PowerPoint Presentation</vt:lpstr>
      <vt:lpstr>PowerPoint Presentation</vt:lpstr>
      <vt:lpstr>PowerPoint Presentation</vt:lpstr>
      <vt:lpstr>مهارت تصميم گيري</vt:lpstr>
      <vt:lpstr>PowerPoint Presentation</vt:lpstr>
      <vt:lpstr>PowerPoint Presentation</vt:lpstr>
      <vt:lpstr>مصاحبه ی انگیزشی نه یک فن، بلکه یک سبک است؛ مواجهه ای نیست؛ نصیحت کردن نیست؛ و با مدل پزشکی ناسازگار است.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Common Problems in Stage 1</vt:lpstr>
      <vt:lpstr>PowerPoint Presentation</vt:lpstr>
      <vt:lpstr>DAMAGE CONTROL</vt:lpstr>
      <vt:lpstr>PowerPoint Presentation</vt:lpstr>
      <vt:lpstr> سوگ </vt:lpstr>
      <vt:lpstr> مراحل سوگ </vt:lpstr>
      <vt:lpstr>مداخله در سوگ</vt:lpstr>
      <vt:lpstr>مداخله در سوگ</vt:lpstr>
      <vt:lpstr>مداخله در سوگ</vt:lpstr>
      <vt:lpstr>DAMAGE CONTROL</vt:lpstr>
      <vt:lpstr>فنون شناختی –هیجانی - رفتاري</vt:lpstr>
      <vt:lpstr>فنون  رفتاري</vt:lpstr>
      <vt:lpstr>شناختها و بازسازي شناختي در طلاق</vt:lpstr>
      <vt:lpstr>مفاهیم پایه در CBT</vt:lpstr>
      <vt:lpstr>فنون تنظیم هیجان</vt:lpstr>
      <vt:lpstr>درمان متمرکز بر هیجان گرینبرگ</vt:lpstr>
      <vt:lpstr>تعریف بدتنظیمی هیجانی</vt:lpstr>
      <vt:lpstr>فنون ارزیابی هیجان</vt:lpstr>
      <vt:lpstr>Interventions</vt:lpstr>
      <vt:lpstr>PowerPoint Presentation</vt:lpstr>
      <vt:lpstr>Restoring equilibrium and order</vt:lpstr>
      <vt:lpstr>Treatment goals</vt:lpstr>
      <vt:lpstr>Discussion of Forgiveness</vt:lpstr>
      <vt:lpstr>Discussion of Forgiveness</vt:lpstr>
      <vt:lpstr>تعريف بخشش</vt:lpstr>
      <vt:lpstr>PowerPoint Presentation</vt:lpstr>
      <vt:lpstr>والدینی موثر</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 arzi</dc:creator>
  <cp:lastModifiedBy>omid arzi</cp:lastModifiedBy>
  <cp:revision>1</cp:revision>
  <dcterms:created xsi:type="dcterms:W3CDTF">2022-01-19T10:27:44Z</dcterms:created>
  <dcterms:modified xsi:type="dcterms:W3CDTF">2022-01-19T10:28:01Z</dcterms:modified>
</cp:coreProperties>
</file>