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7" r:id="rId4"/>
    <p:sldId id="273" r:id="rId5"/>
    <p:sldId id="259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3" r:id="rId14"/>
    <p:sldId id="284" r:id="rId15"/>
    <p:sldId id="285" r:id="rId16"/>
    <p:sldId id="286" r:id="rId17"/>
    <p:sldId id="280" r:id="rId18"/>
    <p:sldId id="287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2A46C3-17FF-4498-8C11-776D199AC6AA}">
          <p14:sldIdLst>
            <p14:sldId id="256"/>
            <p14:sldId id="258"/>
            <p14:sldId id="257"/>
            <p14:sldId id="273"/>
            <p14:sldId id="259"/>
            <p14:sldId id="274"/>
            <p14:sldId id="275"/>
            <p14:sldId id="276"/>
            <p14:sldId id="277"/>
            <p14:sldId id="278"/>
            <p14:sldId id="279"/>
            <p14:sldId id="281"/>
            <p14:sldId id="283"/>
            <p14:sldId id="284"/>
            <p14:sldId id="285"/>
            <p14:sldId id="286"/>
            <p14:sldId id="280"/>
            <p14:sldId id="287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>
        <p:scale>
          <a:sx n="100" d="100"/>
          <a:sy n="100" d="100"/>
        </p:scale>
        <p:origin x="-564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FF46D-DE2F-41F9-A513-5DBBF3A15849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851DE-482C-4C42-83E5-59FA9B86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1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851DE-482C-4C42-83E5-59FA9B86A5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2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2D2EFC-9695-4C84-BDFD-EA1BAAAEE463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11B4-4EE0-484F-851B-27D7AA8D4890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AB9-07B0-4BC6-9C77-A7DF3787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11B4-4EE0-484F-851B-27D7AA8D4890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AB9-07B0-4BC6-9C77-A7DF3787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11B4-4EE0-484F-851B-27D7AA8D4890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AB9-07B0-4BC6-9C77-A7DF3787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11B4-4EE0-484F-851B-27D7AA8D4890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AB9-07B0-4BC6-9C77-A7DF3787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11B4-4EE0-484F-851B-27D7AA8D4890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AB9-07B0-4BC6-9C77-A7DF3787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11B4-4EE0-484F-851B-27D7AA8D4890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AB9-07B0-4BC6-9C77-A7DF3787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11B4-4EE0-484F-851B-27D7AA8D4890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AB9-07B0-4BC6-9C77-A7DF3787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11B4-4EE0-484F-851B-27D7AA8D4890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030AB9-07B0-4BC6-9C77-A7DF378799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11B4-4EE0-484F-851B-27D7AA8D4890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AB9-07B0-4BC6-9C77-A7DF3787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11B4-4EE0-484F-851B-27D7AA8D4890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4030AB9-07B0-4BC6-9C77-A7DF3787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86B11B4-4EE0-484F-851B-27D7AA8D4890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AB9-07B0-4BC6-9C77-A7DF3787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6B11B4-4EE0-484F-851B-27D7AA8D4890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4030AB9-07B0-4BC6-9C77-A7DF3787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95400" y="969523"/>
            <a:ext cx="5791200" cy="18288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ea typeface="+mj-ea"/>
                <a:cs typeface="Andalus" pitchFamily="18" charset="-78"/>
              </a:rPr>
              <a:t>بخش </a:t>
            </a:r>
            <a:r>
              <a:rPr lang="fa-IR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ndalus" pitchFamily="18" charset="-78"/>
                <a:ea typeface="+mj-ea"/>
                <a:cs typeface="Andalus" pitchFamily="18" charset="-78"/>
              </a:rPr>
              <a:t>قلب</a:t>
            </a:r>
            <a:endParaRPr kumimoji="0" lang="fa-IR" sz="4800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" y="533400"/>
            <a:ext cx="6400800" cy="5334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a-IR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Fantezy" pitchFamily="2" charset="-78"/>
              </a:rPr>
              <a:t>به نام يگانه معمارهستي</a:t>
            </a:r>
            <a:endParaRPr kumimoji="0" lang="fa-IR" sz="6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67000" y="3276600"/>
            <a:ext cx="5181600" cy="2362200"/>
          </a:xfrm>
          <a:prstGeom prst="rect">
            <a:avLst/>
          </a:prstGeom>
        </p:spPr>
        <p:txBody>
          <a:bodyPr vert="horz" lIns="45720" rIns="45720" anchor="t"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5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استاد گرامی </a:t>
            </a:r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                </a:t>
            </a:r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سرکارخانم مهندس زارعیان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4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دانشجویان:     </a:t>
            </a:r>
            <a:r>
              <a:rPr kumimoji="0" lang="fa-IR" sz="4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محسن غفوری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                      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                                      کمال سعیدنژاد</a:t>
            </a:r>
            <a:r>
              <a:rPr lang="fa-IR" sz="4800" b="1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endParaRPr kumimoji="0" lang="en-US" sz="48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715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fa-IR" dirty="0" smtClean="0">
                <a:latin typeface="Andalus" pitchFamily="18" charset="-78"/>
                <a:cs typeface="Andalus" pitchFamily="18" charset="-78"/>
              </a:rPr>
              <a:t>دانشگاه آزاداسلامی</a:t>
            </a:r>
            <a:r>
              <a:rPr lang="fa-IR" sz="1100" dirty="0" smtClean="0">
                <a:latin typeface="Andalus" pitchFamily="18" charset="-78"/>
                <a:cs typeface="Andalus" pitchFamily="18" charset="-78"/>
              </a:rPr>
              <a:t>   ”واحدسقز</a:t>
            </a:r>
            <a:endParaRPr lang="fa-IR" dirty="0" smtClean="0">
              <a:latin typeface="Andalus" pitchFamily="18" charset="-78"/>
              <a:cs typeface="Andalus" pitchFamily="18" charset="-78"/>
            </a:endParaRPr>
          </a:p>
          <a:p>
            <a:pPr algn="ctr">
              <a:buFontTx/>
              <a:buNone/>
            </a:pPr>
            <a:r>
              <a:rPr lang="fa-IR" sz="1400" dirty="0" smtClean="0">
                <a:latin typeface="Andalus" pitchFamily="18" charset="-78"/>
                <a:cs typeface="Andalus" pitchFamily="18" charset="-78"/>
              </a:rPr>
              <a:t>ترم سوم کارشناسی معماری</a:t>
            </a:r>
          </a:p>
          <a:p>
            <a:pPr algn="ctr">
              <a:buFontTx/>
              <a:buNone/>
            </a:pPr>
            <a:endParaRPr lang="fa-IR" sz="1400" dirty="0" smtClean="0">
              <a:latin typeface="Andalus" pitchFamily="18" charset="-78"/>
              <a:cs typeface="Andalus" pitchFamily="18" charset="-78"/>
            </a:endParaRPr>
          </a:p>
          <a:p>
            <a:pPr algn="ctr">
              <a:buFontTx/>
              <a:buNone/>
            </a:pPr>
            <a:r>
              <a:rPr lang="fa-IR" sz="1400" dirty="0" smtClean="0">
                <a:latin typeface="Andalus" pitchFamily="18" charset="-78"/>
                <a:cs typeface="Andalus" pitchFamily="18" charset="-78"/>
              </a:rPr>
              <a:t>بهار 1392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53200" y="6211669"/>
            <a:ext cx="27927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/>
                <a:solidFill>
                  <a:schemeClr val="accent3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 درس: طراحی معماری</a:t>
            </a:r>
            <a:r>
              <a:rPr lang="fa-IR" sz="3600" b="1" u="sng" dirty="0" smtClean="0">
                <a:ln/>
                <a:solidFill>
                  <a:schemeClr val="accent3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4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52400"/>
            <a:ext cx="714375" cy="9932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E:\outocad๑۩۞۩๑\پروژه๑۩۞۩๑\karshenasi\term3\zareian\mmmmm\beshirvan0_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867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outocad๑۩۞۩๑\پروژه๑۩۞۩๑\karshenasi\term3\zareian\mmmmm\Heart_frontally_P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6" y="3790545"/>
            <a:ext cx="2294106" cy="2646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0" name="Picture 2" descr="E:\قلب\cfi.ir.elmi_m_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23" y="5440957"/>
            <a:ext cx="1535906" cy="982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9525"/>
            <a:ext cx="9144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بخش </a:t>
            </a: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قلب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0" y="990600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بخش کاتتریزاسیون :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2678" y="1458565"/>
            <a:ext cx="861384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          بخش 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کاتتریزاسیون قلب در بیمارستان باید فورا برای بیماران قابل دسترس باشد چه در محل و چه به صورت اعزام </a:t>
            </a: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فوری. </a:t>
            </a:r>
            <a:endParaRPr lang="en-US" sz="1900" dirty="0">
              <a:latin typeface="Arabic Typesetting" pitchFamily="66" charset="-78"/>
              <a:cs typeface="Arabic Typesetting" pitchFamily="66" charset="-78"/>
            </a:endParaRPr>
          </a:p>
          <a:p>
            <a:pPr algn="r" rtl="0" eaLnBrk="0" hangingPunct="0"/>
            <a:endParaRPr lang="en-US" sz="19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1797119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استانداردهای بخش کاتتریزاسیون :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0326" y="2238167"/>
            <a:ext cx="884244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r">
              <a:tabLst>
                <a:tab pos="590550" algn="l"/>
              </a:tabLst>
            </a:pP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       -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حداقل مساحت تمیز در ازمایشگاه کاتتریزاسیون قلب ( صرف نظر از کابینت ها و قفسه های ثابت و متحرک ) حدود  400 فوت مربع است </a:t>
            </a:r>
            <a:endParaRPr lang="en-US" sz="19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590550" algn="l"/>
              </a:tabLst>
            </a:pP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     - 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یک اتاق کنترل در ازمایشگاه کاتتریزاسیون قلب با مساحت 50 فوت مربع برای انجام موثر تکنیکهای رادیو گرافی و استقرار وسائل ثبت و </a:t>
            </a: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ظهور 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تصاویر </a:t>
            </a:r>
            <a:endParaRPr lang="en-US" sz="19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590550" algn="l"/>
              </a:tabLst>
            </a:pP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    - 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محوطه محصور برای مبدلهای اشعه ایکس ؛ قطعات مولد نیرو و ابزار الکتریکی و الکترونیکی حداقل 100 فوت مربع مساحت داشته و در خود </a:t>
            </a: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آزمایشگاه 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قرار </a:t>
            </a: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    داشته 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باشد </a:t>
            </a:r>
            <a:endParaRPr lang="en-US" sz="19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590550" algn="l"/>
              </a:tabLst>
            </a:pP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   - 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اتاق ریکاوری با تمام تجهیزات ( تجهیزات قبلا ذکر شده است) </a:t>
            </a: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pPr algn="r">
              <a:tabLst>
                <a:tab pos="590550" algn="l"/>
              </a:tabLst>
            </a:pP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    - 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محل شستشو نزدیک درب ورودی و اتاق انجام کار به گونه ای قرار گیرد که به کارکنان و وسائل پزشکی چیزی پاشیده نشود 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44521" y="4084826"/>
            <a:ext cx="83820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r">
              <a:tabLst>
                <a:tab pos="590550" algn="l"/>
              </a:tabLst>
            </a:pP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  -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اتاق کار کثیف شامل :</a:t>
            </a:r>
            <a:endParaRPr lang="en-US" sz="19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590550" algn="l"/>
              </a:tabLst>
            </a:pP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   سینک 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طبی ثابت ، 2- یک سینک برای شستن دست ، 3- یک پیش خوان کار  4- محل نگهداری زباله و ...  </a:t>
            </a:r>
            <a:endParaRPr lang="en-US" sz="19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590550" algn="l"/>
              </a:tabLst>
            </a:pP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    - 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محل نگهداری ملحفه و البسه تمیز </a:t>
            </a:r>
            <a:endParaRPr lang="en-US" sz="19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590550" algn="l"/>
              </a:tabLst>
            </a:pP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      - 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اتاق انبار یا کار تمیز باید برای انبار کردن یا نگهداری وسائل تمیز و استریل وجود داشته باشد این اتاق مجهز به دستشوئی برای شستن دست است .</a:t>
            </a:r>
            <a:endParaRPr lang="en-US" sz="19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590550" algn="l"/>
              </a:tabLst>
            </a:pP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       در 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ازمایشگاه کاتتریزاسیون قلب باید سیستمی وجود داشته باشد تا خروج وسائل الوده از اتاق تمیز و استریل کردن ان و دسترسی به وسائل و اقلام </a:t>
            </a: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           تمیز 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را تضمین کند . </a:t>
            </a:r>
          </a:p>
          <a:p>
            <a:pPr algn="r">
              <a:tabLst>
                <a:tab pos="590550" algn="l"/>
              </a:tabLst>
            </a:pP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            - 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محل تعویض لباس کار کنان آزمایشگاه کاتتریزاسیون قلب باید به گونه ایی طراحی شود که تردد یک طرفه باشد، یعنی افرادی که از خارج وارد </a:t>
            </a:r>
            <a:r>
              <a:rPr lang="fa-IR" sz="1900" dirty="0" smtClean="0">
                <a:latin typeface="Arabic Typesetting" pitchFamily="66" charset="-78"/>
                <a:cs typeface="Arabic Typesetting" pitchFamily="66" charset="-78"/>
              </a:rPr>
              <a:t>                بخش </a:t>
            </a:r>
            <a:r>
              <a:rPr lang="fa-IR" sz="1900" dirty="0">
                <a:latin typeface="Arabic Typesetting" pitchFamily="66" charset="-78"/>
                <a:cs typeface="Arabic Typesetting" pitchFamily="66" charset="-78"/>
              </a:rPr>
              <a:t>میشوند بتوانند مستقیم پس از ورود و تعویض لباس ، به سوی آزمایشگاه کاتتریزاسیون حرکت کنند.</a:t>
            </a:r>
            <a:r>
              <a:rPr lang="en-US" sz="1900" dirty="0">
                <a:latin typeface="Arabic Typesetting" pitchFamily="66" charset="-78"/>
                <a:cs typeface="Arabic Typesetting" pitchFamily="66" charset="-78"/>
              </a:rPr>
              <a:t> </a:t>
            </a:r>
          </a:p>
        </p:txBody>
      </p:sp>
      <p:pic>
        <p:nvPicPr>
          <p:cNvPr id="4097" name="Picture 1" descr="E:\قلب\4_-_Cath_L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36"/>
            <a:ext cx="2362200" cy="157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eart 10"/>
          <p:cNvSpPr/>
          <p:nvPr/>
        </p:nvSpPr>
        <p:spPr>
          <a:xfrm>
            <a:off x="8229600" y="228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9525"/>
            <a:ext cx="9144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بخش </a:t>
            </a: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قلب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1617838"/>
            <a:ext cx="79248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r">
              <a:tabLst>
                <a:tab pos="59055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 -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وجود محل مخصوص مثل انبار ، شامل سینک کف که برای نگهداری از وسایل تمیز کاری که به طور خاص برای مجموعه ی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کاتتریزاسیون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قلب در نظر گرفته است ، اختصاص یابد.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59055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- در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ساعات زمان بندی شده بین عمل های کاتتریزاسیون،افرادی که آموزش های ویژه ایی  که در ارتباط با نظافت بخش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   کاتتریزاسیون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قلب دیده اند باید برای انجام نظافت و سایر وظایف محوله مشغول به کار شوند </a:t>
            </a:r>
            <a:endParaRPr lang="fa-IR" sz="21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59055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-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فضای نگهداری تجهیزات اشعه ایکس و مکان ظهور فیلم در این بخش پیشبینی شود.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8800" y="113347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استانداردهای بخش کاتتریزاسیون :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1868" y="3200400"/>
            <a:ext cx="8763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r">
              <a:tabLst>
                <a:tab pos="590550" algn="l"/>
              </a:tabLst>
            </a:pPr>
            <a:r>
              <a:rPr lang="fa-IR" sz="2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   -</a:t>
            </a:r>
            <a:r>
              <a:rPr lang="fa-IR" sz="21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موارد زیر برای استفاده در این بخش باید به سهولت در دسترس باشد</a:t>
            </a:r>
            <a:r>
              <a:rPr lang="fa-IR" sz="2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:      </a:t>
            </a:r>
            <a:endParaRPr lang="en-US" sz="2100" dirty="0">
              <a:solidFill>
                <a:schemeClr val="accent1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59055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1 -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اتاق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نظارت    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59055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2-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اتاق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بایگانی فیلم ها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59055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3-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اتاق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کنفرانس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59055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4-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کتابخانه و اتاق مطالعه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59055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5-وسایل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کمک آموزشی و بایگانی مربوط به آنها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59055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 -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سیستم تلفنی اورژانس باید در اتاق ریکاوری و اتاقی که کاتتریزاسیون در آن جا انجام می شود وجود داشته باشد. 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 rtl="0" eaLnBrk="0" hangingPunct="0">
              <a:tabLst>
                <a:tab pos="590550" algn="l"/>
              </a:tabLst>
            </a:pP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075" name="Picture 3" descr="E:\قلب\فصث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0794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قلب\w1qdnmjpiwi5xg4ci6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قلب\4e5a3ae4c747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443078"/>
            <a:ext cx="3429002" cy="1478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art 12"/>
          <p:cNvSpPr/>
          <p:nvPr/>
        </p:nvSpPr>
        <p:spPr>
          <a:xfrm>
            <a:off x="8229600" y="228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قلب\kt_l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" y="3912140"/>
            <a:ext cx="3979693" cy="2984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E:\قلب\IMG_4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" y="609600"/>
            <a:ext cx="3198115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قلب\tajhizat omoomo bakhsh ghalb_nase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4667250" cy="2995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قلب\cath lab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89" y="4260812"/>
            <a:ext cx="3657600" cy="228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Heart 7"/>
          <p:cNvSpPr/>
          <p:nvPr/>
        </p:nvSpPr>
        <p:spPr>
          <a:xfrm>
            <a:off x="8229600" y="228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ar-SA" smtClean="0">
              <a:solidFill>
                <a:schemeClr val="bg1"/>
              </a:solidFill>
              <a:cs typeface="B Bardiy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38" y="357188"/>
            <a:ext cx="7858125" cy="1000125"/>
          </a:xfrm>
          <a:prstGeom prst="rect">
            <a:avLst/>
          </a:prstGeom>
          <a:ln/>
        </p:spPr>
        <p:style>
          <a:lnRef idx="2">
            <a:schemeClr val="dk1"/>
          </a:lnRef>
          <a:fillRef idx="1002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solidFill>
                  <a:schemeClr val="bg1"/>
                </a:solidFill>
                <a:cs typeface="B Bardiya" pitchFamily="2" charset="-78"/>
              </a:rPr>
              <a:t>بخش </a:t>
            </a:r>
            <a:r>
              <a:rPr lang="en-US" sz="4000" dirty="0">
                <a:solidFill>
                  <a:schemeClr val="bg1"/>
                </a:solidFill>
                <a:cs typeface="B Bardiya" pitchFamily="2" charset="-78"/>
              </a:rPr>
              <a:t>CCU</a:t>
            </a:r>
            <a:r>
              <a:rPr lang="fa-IR" sz="4000" dirty="0">
                <a:solidFill>
                  <a:schemeClr val="bg1"/>
                </a:solidFill>
                <a:cs typeface="B Bardiya" pitchFamily="2" charset="-78"/>
              </a:rPr>
              <a:t>: </a:t>
            </a:r>
            <a:endParaRPr lang="en-US" sz="4000" dirty="0">
              <a:solidFill>
                <a:schemeClr val="bg1"/>
              </a:solidFill>
              <a:cs typeface="B Bardiya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bg1"/>
              </a:solidFill>
              <a:cs typeface="B Bardiy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625" y="1571625"/>
            <a:ext cx="8286750" cy="4572000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000" dirty="0">
              <a:solidFill>
                <a:schemeClr val="bg1"/>
              </a:solidFill>
              <a:cs typeface="B Bardiya" pitchFamily="2" charset="-7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chemeClr val="bg1"/>
                </a:solidFill>
                <a:cs typeface="B Bardiya" pitchFamily="2" charset="-78"/>
              </a:rPr>
              <a:t>1- استيشن پرستاري: مركزي با ابعاد   </a:t>
            </a:r>
            <a:r>
              <a:rPr lang="en-US" sz="2000" dirty="0">
                <a:solidFill>
                  <a:schemeClr val="bg1"/>
                </a:solidFill>
                <a:cs typeface="B Bardiya" pitchFamily="2" charset="-78"/>
              </a:rPr>
              <a:t>m</a:t>
            </a:r>
            <a:r>
              <a:rPr lang="en-US" sz="2000" baseline="30000" dirty="0">
                <a:solidFill>
                  <a:schemeClr val="bg1"/>
                </a:solidFill>
                <a:cs typeface="B Bardiya" pitchFamily="2" charset="-78"/>
              </a:rPr>
              <a:t>2</a:t>
            </a:r>
            <a:r>
              <a:rPr lang="fa-IR" sz="2000" baseline="30000" dirty="0">
                <a:solidFill>
                  <a:schemeClr val="bg1"/>
                </a:solidFill>
                <a:cs typeface="B Bardiya" pitchFamily="2" charset="-78"/>
              </a:rPr>
              <a:t> </a:t>
            </a:r>
            <a:r>
              <a:rPr lang="fa-IR" sz="2000" dirty="0">
                <a:solidFill>
                  <a:schemeClr val="bg1"/>
                </a:solidFill>
                <a:cs typeface="B Bardiya" pitchFamily="2" charset="-78"/>
              </a:rPr>
              <a:t>3*2/5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  <a:cs typeface="B Bardiya" pitchFamily="2" charset="-7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chemeClr val="bg1"/>
                </a:solidFill>
                <a:cs typeface="B Bardiya" pitchFamily="2" charset="-78"/>
              </a:rPr>
              <a:t>2-سرويس بهداشتي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chemeClr val="bg1"/>
                </a:solidFill>
                <a:cs typeface="B Bardiya" pitchFamily="2" charset="-78"/>
              </a:rPr>
              <a:t>             </a:t>
            </a:r>
            <a:endParaRPr lang="en-US" sz="2000" dirty="0">
              <a:solidFill>
                <a:schemeClr val="bg1"/>
              </a:solidFill>
              <a:cs typeface="B Bardiya" pitchFamily="2" charset="-7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chemeClr val="bg1"/>
                </a:solidFill>
                <a:cs typeface="B Bardiya" pitchFamily="2" charset="-78"/>
              </a:rPr>
              <a:t>3- اتاق تي‌شويي 4 متر مربع</a:t>
            </a:r>
            <a:endParaRPr lang="en-US" sz="2000" dirty="0">
              <a:solidFill>
                <a:schemeClr val="bg1"/>
              </a:solidFill>
              <a:cs typeface="B Bardiya" pitchFamily="2" charset="-7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chemeClr val="bg1"/>
                </a:solidFill>
                <a:cs typeface="B Bardiya" pitchFamily="2" charset="-78"/>
              </a:rPr>
              <a:t>4- اتاق نگهداري داروهاي مورد نياز بخش 12متر مربع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chemeClr val="bg1"/>
                </a:solidFill>
                <a:cs typeface="B Bardiya" pitchFamily="2" charset="-78"/>
              </a:rPr>
              <a:t>5-انبار لباس و ملحفه 15 متر مربع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B Bardiya" pitchFamily="2" charset="-78"/>
              </a:rPr>
              <a:t/>
            </a:r>
            <a:br>
              <a:rPr lang="en-US" sz="2000" dirty="0">
                <a:solidFill>
                  <a:schemeClr val="bg1"/>
                </a:solidFill>
                <a:cs typeface="B Bardiya" pitchFamily="2" charset="-78"/>
              </a:rPr>
            </a:br>
            <a:r>
              <a:rPr lang="fa-IR" sz="2000" dirty="0">
                <a:solidFill>
                  <a:schemeClr val="bg1"/>
                </a:solidFill>
                <a:cs typeface="B Bardiya" pitchFamily="2" charset="-78"/>
              </a:rPr>
              <a:t>6- بخش اتاق عمل </a:t>
            </a:r>
            <a:r>
              <a:rPr lang="en-US" sz="2000" dirty="0">
                <a:solidFill>
                  <a:schemeClr val="bg1"/>
                </a:solidFill>
                <a:cs typeface="B Bardiya" pitchFamily="2" charset="-78"/>
              </a:rPr>
              <a:t>pase</a:t>
            </a:r>
            <a:r>
              <a:rPr lang="fa-IR" sz="2000" dirty="0">
                <a:solidFill>
                  <a:schemeClr val="bg1"/>
                </a:solidFill>
                <a:cs typeface="B Bardiya" pitchFamily="2" charset="-78"/>
              </a:rPr>
              <a:t> گذاري </a:t>
            </a:r>
            <a:endParaRPr lang="en-US" sz="2000" dirty="0">
              <a:solidFill>
                <a:schemeClr val="bg1"/>
              </a:solidFill>
              <a:cs typeface="B Bardiya" pitchFamily="2" charset="-7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  <a:cs typeface="B Bardiya" pitchFamily="2" charset="-7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B Bardiya" pitchFamily="2" charset="-78"/>
              </a:rPr>
              <a:t/>
            </a:r>
            <a:br>
              <a:rPr lang="en-US" sz="2000" dirty="0">
                <a:solidFill>
                  <a:schemeClr val="bg1"/>
                </a:solidFill>
                <a:cs typeface="B Bardiya" pitchFamily="2" charset="-78"/>
              </a:rPr>
            </a:br>
            <a:r>
              <a:rPr lang="fa-IR" sz="2000" dirty="0">
                <a:solidFill>
                  <a:schemeClr val="bg1"/>
                </a:solidFill>
                <a:cs typeface="B Bardiya" pitchFamily="2" charset="-78"/>
              </a:rPr>
              <a:t>7- بخش يونيت‌ها ابعاد پيشنهادي </a:t>
            </a:r>
            <a:r>
              <a:rPr lang="en-US" sz="2000" dirty="0">
                <a:solidFill>
                  <a:schemeClr val="bg1"/>
                </a:solidFill>
                <a:cs typeface="B Bardiya" pitchFamily="2" charset="-78"/>
              </a:rPr>
              <a:t>m</a:t>
            </a:r>
            <a:r>
              <a:rPr lang="en-US" sz="2000" baseline="30000" dirty="0">
                <a:solidFill>
                  <a:schemeClr val="bg1"/>
                </a:solidFill>
                <a:cs typeface="B Bardiya" pitchFamily="2" charset="-78"/>
              </a:rPr>
              <a:t>2</a:t>
            </a:r>
            <a:r>
              <a:rPr lang="fa-IR" sz="2000" baseline="30000" dirty="0">
                <a:solidFill>
                  <a:schemeClr val="bg1"/>
                </a:solidFill>
                <a:cs typeface="B Bardiya" pitchFamily="2" charset="-78"/>
              </a:rPr>
              <a:t> </a:t>
            </a:r>
            <a:r>
              <a:rPr lang="fa-IR" sz="2000" dirty="0">
                <a:solidFill>
                  <a:schemeClr val="bg1"/>
                </a:solidFill>
                <a:cs typeface="B Bardiya" pitchFamily="2" charset="-78"/>
              </a:rPr>
              <a:t>5 برای هر یونیت</a:t>
            </a:r>
            <a:endParaRPr lang="en-US" sz="2000" dirty="0">
              <a:solidFill>
                <a:schemeClr val="bg1"/>
              </a:solidFill>
              <a:cs typeface="B Bardiya" pitchFamily="2" charset="-7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chemeClr val="bg1"/>
                </a:solidFill>
                <a:cs typeface="B Bardiya" pitchFamily="2" charset="-78"/>
              </a:rPr>
              <a:t>8- استراحت كاركنان برای خانم ها و آقایان 36 متر مربع</a:t>
            </a:r>
            <a:endParaRPr lang="en-US" sz="2000" dirty="0">
              <a:solidFill>
                <a:schemeClr val="bg1"/>
              </a:solidFill>
              <a:cs typeface="B Bardiya" pitchFamily="2" charset="-7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chemeClr val="bg1"/>
                </a:solidFill>
                <a:cs typeface="B Bardiya" pitchFamily="2" charset="-78"/>
              </a:rPr>
              <a:t>9- رختكن برای خانم ها و آقایان 16 متر مربع</a:t>
            </a:r>
            <a:endParaRPr lang="en-US" sz="2000" dirty="0">
              <a:solidFill>
                <a:schemeClr val="bg1"/>
              </a:solidFill>
              <a:cs typeface="B Bardiya" pitchFamily="2" charset="-7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B Bardiya" pitchFamily="2" charset="-78"/>
              </a:rPr>
              <a:t> </a:t>
            </a:r>
            <a:r>
              <a:rPr lang="fa-IR" sz="2000" dirty="0">
                <a:solidFill>
                  <a:schemeClr val="bg1"/>
                </a:solidFill>
                <a:cs typeface="B Bardiya" pitchFamily="2" charset="-78"/>
              </a:rPr>
              <a:t>10- ظرف‌شويي 2 متر مربع</a:t>
            </a:r>
            <a:endParaRPr lang="en-US" sz="2000" dirty="0">
              <a:solidFill>
                <a:schemeClr val="bg1"/>
              </a:solidFill>
              <a:cs typeface="B Bardiya" pitchFamily="2" charset="-7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000" dirty="0">
              <a:solidFill>
                <a:schemeClr val="bg1"/>
              </a:solidFill>
              <a:cs typeface="B Bardiy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0125" y="1928813"/>
            <a:ext cx="242887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bg1"/>
                </a:solidFill>
                <a:cs typeface="B Bardiya" pitchFamily="2" charset="-78"/>
              </a:rPr>
              <a:t>1- کادر 14 مترمربع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bg1"/>
                </a:solidFill>
                <a:cs typeface="B Bardiya" pitchFamily="2" charset="-78"/>
              </a:rPr>
              <a:t>2- بیماران 14 مترمربع</a:t>
            </a:r>
          </a:p>
        </p:txBody>
      </p:sp>
      <p:sp>
        <p:nvSpPr>
          <p:cNvPr id="7" name="Rectangle 6"/>
          <p:cNvSpPr/>
          <p:nvPr/>
        </p:nvSpPr>
        <p:spPr>
          <a:xfrm>
            <a:off x="857250" y="3714750"/>
            <a:ext cx="2786063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bg1"/>
                </a:solidFill>
                <a:cs typeface="B Bardiya" pitchFamily="2" charset="-78"/>
              </a:rPr>
              <a:t>1- اتاق عمل 12 مترمربع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bg1"/>
                </a:solidFill>
                <a:cs typeface="B Bardiya" pitchFamily="2" charset="-78"/>
              </a:rPr>
              <a:t>2-حمام و سرویس 14مترمربع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bg1"/>
                </a:solidFill>
                <a:cs typeface="B Bardiya" pitchFamily="2" charset="-78"/>
              </a:rPr>
              <a:t>3- آبدار خانه 6 مترمربع</a:t>
            </a:r>
          </a:p>
        </p:txBody>
      </p:sp>
      <p:sp>
        <p:nvSpPr>
          <p:cNvPr id="10" name="Striped Right Arrow 9"/>
          <p:cNvSpPr/>
          <p:nvPr/>
        </p:nvSpPr>
        <p:spPr>
          <a:xfrm rot="10800000">
            <a:off x="3643313" y="4000500"/>
            <a:ext cx="571500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bg1"/>
              </a:solidFill>
              <a:cs typeface="B Bardiya" pitchFamily="2" charset="-78"/>
            </a:endParaRPr>
          </a:p>
        </p:txBody>
      </p:sp>
      <p:sp>
        <p:nvSpPr>
          <p:cNvPr id="11" name="Striped Right Arrow 10"/>
          <p:cNvSpPr/>
          <p:nvPr/>
        </p:nvSpPr>
        <p:spPr>
          <a:xfrm rot="10800000">
            <a:off x="5143500" y="4000500"/>
            <a:ext cx="64293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bg1"/>
              </a:solidFill>
              <a:cs typeface="B Bardiya" pitchFamily="2" charset="-78"/>
            </a:endParaRPr>
          </a:p>
        </p:txBody>
      </p:sp>
      <p:sp>
        <p:nvSpPr>
          <p:cNvPr id="12" name="Striped Right Arrow 11"/>
          <p:cNvSpPr/>
          <p:nvPr/>
        </p:nvSpPr>
        <p:spPr>
          <a:xfrm rot="10800000">
            <a:off x="4357688" y="4000500"/>
            <a:ext cx="571500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bg1"/>
              </a:solidFill>
              <a:cs typeface="B Bardiya" pitchFamily="2" charset="-78"/>
            </a:endParaRPr>
          </a:p>
        </p:txBody>
      </p:sp>
      <p:sp>
        <p:nvSpPr>
          <p:cNvPr id="13" name="Striped Right Arrow 12"/>
          <p:cNvSpPr/>
          <p:nvPr/>
        </p:nvSpPr>
        <p:spPr>
          <a:xfrm rot="10800000">
            <a:off x="4143375" y="2143125"/>
            <a:ext cx="571500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bg1"/>
              </a:solidFill>
              <a:cs typeface="B Bardiya" pitchFamily="2" charset="-78"/>
            </a:endParaRPr>
          </a:p>
        </p:txBody>
      </p:sp>
      <p:sp>
        <p:nvSpPr>
          <p:cNvPr id="14" name="Striped Right Arrow 13"/>
          <p:cNvSpPr/>
          <p:nvPr/>
        </p:nvSpPr>
        <p:spPr>
          <a:xfrm rot="10800000">
            <a:off x="6286500" y="2143125"/>
            <a:ext cx="64293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bg1"/>
              </a:solidFill>
              <a:cs typeface="B Bardiya" pitchFamily="2" charset="-78"/>
            </a:endParaRPr>
          </a:p>
        </p:txBody>
      </p:sp>
      <p:sp>
        <p:nvSpPr>
          <p:cNvPr id="15" name="Striped Right Arrow 14"/>
          <p:cNvSpPr/>
          <p:nvPr/>
        </p:nvSpPr>
        <p:spPr>
          <a:xfrm rot="10800000">
            <a:off x="5572125" y="2143125"/>
            <a:ext cx="571500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bg1"/>
              </a:solidFill>
              <a:cs typeface="B Bardiya" pitchFamily="2" charset="-78"/>
            </a:endParaRPr>
          </a:p>
        </p:txBody>
      </p:sp>
      <p:sp>
        <p:nvSpPr>
          <p:cNvPr id="16" name="Striped Right Arrow 15"/>
          <p:cNvSpPr/>
          <p:nvPr/>
        </p:nvSpPr>
        <p:spPr>
          <a:xfrm rot="10800000">
            <a:off x="3500438" y="2143125"/>
            <a:ext cx="571500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bg1"/>
              </a:solidFill>
              <a:cs typeface="B Bardiya" pitchFamily="2" charset="-78"/>
            </a:endParaRPr>
          </a:p>
        </p:txBody>
      </p:sp>
      <p:sp>
        <p:nvSpPr>
          <p:cNvPr id="17" name="Striped Right Arrow 16"/>
          <p:cNvSpPr/>
          <p:nvPr/>
        </p:nvSpPr>
        <p:spPr>
          <a:xfrm rot="10800000">
            <a:off x="4786313" y="2143125"/>
            <a:ext cx="571500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bg1"/>
              </a:solidFill>
              <a:cs typeface="B Bardiya" pitchFamily="2" charset="-78"/>
            </a:endParaRPr>
          </a:p>
        </p:txBody>
      </p:sp>
      <p:pic>
        <p:nvPicPr>
          <p:cNvPr id="15362" name="Picture 2" descr="E:\قلب\Picture 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" y="5357813"/>
            <a:ext cx="1999034" cy="14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eart 17"/>
          <p:cNvSpPr/>
          <p:nvPr/>
        </p:nvSpPr>
        <p:spPr>
          <a:xfrm>
            <a:off x="8229600" y="228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38800" y="1295400"/>
            <a:ext cx="2362200" cy="533400"/>
          </a:xfrm>
        </p:spPr>
        <p:txBody>
          <a:bodyPr>
            <a:noAutofit/>
          </a:bodyPr>
          <a:lstStyle/>
          <a:p>
            <a:pPr algn="r" rtl="1">
              <a:defRPr/>
            </a:pPr>
            <a:r>
              <a:rPr lang="fa-IR" sz="4500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اتاق </a:t>
            </a:r>
            <a:r>
              <a:rPr sz="4500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ICU</a:t>
            </a:r>
            <a:r>
              <a:rPr lang="fa-IR" sz="4500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sz="4500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sz="4500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</a:br>
            <a:endParaRPr lang="fa-IR" sz="45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724400" y="1828800"/>
            <a:ext cx="3969542" cy="4678362"/>
          </a:xfrm>
        </p:spPr>
        <p:txBody>
          <a:bodyPr>
            <a:noAutofit/>
          </a:bodyPr>
          <a:lstStyle/>
          <a:p>
            <a:pPr algn="r" rtl="1">
              <a:lnSpc>
                <a:spcPct val="80000"/>
              </a:lnSpc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1- استيشن پرستاري:3*2/5 متر</a:t>
            </a:r>
            <a:endParaRPr lang="en-US" sz="21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2- سرويس بهداشتي  </a:t>
            </a:r>
            <a:endParaRPr lang="en-US" sz="21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3- رختكن پرسنل برای خانم و آقا 16 متر مربع </a:t>
            </a:r>
            <a:r>
              <a:rPr lang="en-US" sz="2100" dirty="0" smtClean="0">
                <a:latin typeface="Arabic Typesetting" pitchFamily="66" charset="-78"/>
                <a:cs typeface="Arabic Typesetting" pitchFamily="66" charset="-78"/>
              </a:rPr>
              <a:t> </a:t>
            </a:r>
          </a:p>
          <a:p>
            <a:pPr algn="r" rtl="1">
              <a:lnSpc>
                <a:spcPct val="80000"/>
              </a:lnSpc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4- آبدارخانه  9 مترمربع</a:t>
            </a:r>
            <a:endParaRPr lang="en-US" sz="21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5- اتاق منشي 7 متر مربع</a:t>
            </a:r>
            <a:endParaRPr lang="en-US" sz="21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6- اتاق ايزوله براي مريض‌هاي عفوني (</a:t>
            </a:r>
            <a:r>
              <a:rPr lang="en-US" sz="2100" dirty="0" smtClean="0">
                <a:latin typeface="Arabic Typesetting" pitchFamily="66" charset="-78"/>
                <a:cs typeface="Arabic Typesetting" pitchFamily="66" charset="-78"/>
              </a:rPr>
              <a:t>m</a:t>
            </a:r>
            <a:r>
              <a:rPr lang="en-US" sz="2100" baseline="30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2 × 5/1)</a:t>
            </a:r>
            <a:endParaRPr lang="en-US" sz="21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7- استراحت كادر (</a:t>
            </a:r>
            <a:r>
              <a:rPr lang="en-US" sz="2100" dirty="0" smtClean="0">
                <a:latin typeface="Arabic Typesetting" pitchFamily="66" charset="-78"/>
                <a:cs typeface="Arabic Typesetting" pitchFamily="66" charset="-78"/>
              </a:rPr>
              <a:t>m</a:t>
            </a:r>
            <a:r>
              <a:rPr lang="en-US" sz="2100" baseline="30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2 ×5/1) </a:t>
            </a:r>
            <a:endParaRPr lang="en-US" sz="21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en-US" sz="2100" dirty="0" smtClean="0">
                <a:latin typeface="Arabic Typesetting" pitchFamily="66" charset="-78"/>
                <a:cs typeface="Arabic Typesetting" pitchFamily="66" charset="-78"/>
              </a:rPr>
              <a:t>m</a:t>
            </a:r>
            <a:r>
              <a:rPr lang="en-US" sz="2100" baseline="30000" dirty="0" smtClean="0">
                <a:latin typeface="Arabic Typesetting" pitchFamily="66" charset="-78"/>
                <a:cs typeface="Arabic Typesetting" pitchFamily="66" charset="-78"/>
              </a:rPr>
              <a:t>2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2 × 5/1  </a:t>
            </a:r>
            <a:endParaRPr lang="en-US" sz="21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8- انبار تجهيزات 20 متر مربع</a:t>
            </a:r>
            <a:endParaRPr lang="en-US" sz="21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9- اتاق شستشو </a:t>
            </a:r>
          </a:p>
          <a:p>
            <a:pPr algn="r" rtl="1">
              <a:lnSpc>
                <a:spcPct val="80000"/>
              </a:lnSpc>
            </a:pPr>
            <a:endParaRPr lang="fa-IR" sz="21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3107531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-3107534" y="3340842"/>
            <a:ext cx="7072313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8626" y="1900387"/>
            <a:ext cx="4648200" cy="295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10- اتاق گازهاي طبي 6 متر مربع</a:t>
            </a:r>
          </a:p>
          <a:p>
            <a:pPr algn="r" rtl="1">
              <a:lnSpc>
                <a:spcPct val="80000"/>
              </a:lnSpc>
            </a:pP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11- اتاق پزشک 3*4 متر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12- بخش يونيت با ابعاد تقريبي  (</a:t>
            </a:r>
            <a:r>
              <a:rPr lang="en-US" sz="2100" dirty="0">
                <a:latin typeface="Arabic Typesetting" pitchFamily="66" charset="-78"/>
                <a:cs typeface="Arabic Typesetting" pitchFamily="66" charset="-78"/>
              </a:rPr>
              <a:t>m</a:t>
            </a:r>
            <a:r>
              <a:rPr lang="en-US" sz="2100" baseline="30000" dirty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 3 ×2)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13- اطفاء حريق 1/5*2/5متر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14- اتاق عمل براي جراحي‌هاي جزئي (</a:t>
            </a:r>
            <a:r>
              <a:rPr lang="en-US" sz="2100" dirty="0">
                <a:latin typeface="Arabic Typesetting" pitchFamily="66" charset="-78"/>
                <a:cs typeface="Arabic Typesetting" pitchFamily="66" charset="-78"/>
              </a:rPr>
              <a:t>m</a:t>
            </a:r>
            <a:r>
              <a:rPr lang="en-US" sz="2100" baseline="30000" dirty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 30-25)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15- اتاق مدارك 9 متر مربع 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16- اتاق مشاور 12 متر مربع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17- فضاي آزمايشگاهي 9 متر مربع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18- اتاق مواد بهداشتي و دارو 12 مترمربع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19- ساب استريل (</a:t>
            </a:r>
            <a:r>
              <a:rPr lang="en-US" sz="2100" dirty="0">
                <a:latin typeface="Arabic Typesetting" pitchFamily="66" charset="-78"/>
                <a:cs typeface="Arabic Typesetting" pitchFamily="66" charset="-78"/>
              </a:rPr>
              <a:t>m</a:t>
            </a:r>
            <a:r>
              <a:rPr lang="en-US" sz="2100" baseline="30000" dirty="0">
                <a:latin typeface="Arabic Typesetting" pitchFamily="66" charset="-78"/>
                <a:cs typeface="Arabic Typesetting" pitchFamily="66" charset="-78"/>
              </a:rPr>
              <a:t>2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20)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(تعداد تخت‌ها بين 6 تا 12 تخت بسته به بزرگي بيمارستان) 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-9525"/>
            <a:ext cx="9144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بخش </a:t>
            </a: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قلب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3314" name="Picture 2" descr="E:\قلب\url.jpegافث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1" y="4789504"/>
            <a:ext cx="2887681" cy="1916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5" name="Picture 3" descr="E:\قلب\post-ccu-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89504"/>
            <a:ext cx="2574385" cy="1930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2" name="Heart 21"/>
          <p:cNvSpPr/>
          <p:nvPr/>
        </p:nvSpPr>
        <p:spPr>
          <a:xfrm>
            <a:off x="8229600" y="228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fa-IR" sz="21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1- اتاق مكانيكال:</a:t>
            </a:r>
          </a:p>
          <a:p>
            <a:pPr algn="r" rtl="1">
              <a:lnSpc>
                <a:spcPct val="90000"/>
              </a:lnSpc>
            </a:pPr>
            <a:r>
              <a:rPr lang="fa-IR" sz="21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وسيله‌‌هاي ورزشي و بازتواني+ تخت معاينه (</a:t>
            </a:r>
            <a:r>
              <a:rPr lang="en-US" sz="21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m</a:t>
            </a:r>
            <a:r>
              <a:rPr lang="fa-IR" sz="21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 45-40 فضاي كنوني **)</a:t>
            </a:r>
            <a:endParaRPr lang="en-US" sz="2100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90000"/>
              </a:lnSpc>
            </a:pPr>
            <a:r>
              <a:rPr lang="fa-IR" sz="21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2- اتقا رختكن 8 متر مربع</a:t>
            </a:r>
            <a:endParaRPr lang="en-US" sz="2100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90000"/>
              </a:lnSpc>
            </a:pPr>
            <a:r>
              <a:rPr lang="fa-IR" sz="21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3- اتاق استراحت پرسنل  + سرويس 36 متر مربع</a:t>
            </a:r>
            <a:endParaRPr lang="en-US" sz="2100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90000"/>
              </a:lnSpc>
            </a:pPr>
            <a:r>
              <a:rPr lang="fa-IR" sz="21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4- كلاس آموزش به بيمار 15 متر مربع</a:t>
            </a:r>
            <a:endParaRPr lang="en-US" sz="2100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90000"/>
              </a:lnSpc>
            </a:pPr>
            <a:r>
              <a:rPr lang="fa-IR" sz="21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5- اتاق </a:t>
            </a:r>
            <a:r>
              <a:rPr lang="en-US" sz="21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EECP</a:t>
            </a:r>
          </a:p>
          <a:p>
            <a:pPr algn="r" rtl="1">
              <a:lnSpc>
                <a:spcPct val="90000"/>
              </a:lnSpc>
            </a:pPr>
            <a:r>
              <a:rPr lang="fa-IR" sz="21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6- اتاق بايگاني 9 متر مربع</a:t>
            </a:r>
            <a:endParaRPr lang="en-US" sz="2100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90000"/>
              </a:lnSpc>
            </a:pPr>
            <a:r>
              <a:rPr lang="fa-IR" sz="21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7- سرويس بهداشتي + دوش</a:t>
            </a:r>
            <a:endParaRPr lang="en-US" sz="2100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90000"/>
              </a:lnSpc>
            </a:pPr>
            <a:r>
              <a:rPr lang="fa-IR" sz="21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8- سوله‌ي ورزشي</a:t>
            </a:r>
            <a:endParaRPr lang="en-US" sz="2100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90000"/>
              </a:lnSpc>
            </a:pPr>
            <a:r>
              <a:rPr lang="fa-IR" sz="21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9- آبدارخانه 9 متر مربع</a:t>
            </a:r>
            <a:endParaRPr lang="en-US" sz="2100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90000"/>
              </a:lnSpc>
            </a:pPr>
            <a:r>
              <a:rPr lang="fa-IR" sz="21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10- اتاق پرسنل 36 مترمربع</a:t>
            </a:r>
            <a:endParaRPr lang="en-US" sz="2100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90000"/>
              </a:lnSpc>
            </a:pPr>
            <a:endParaRPr lang="fa-IR" sz="2100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313" y="3214688"/>
            <a:ext cx="3357562" cy="1500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bg1"/>
                </a:solidFill>
                <a:cs typeface="B Bardiya" pitchFamily="2" charset="-78"/>
              </a:rPr>
              <a:t>1- رختكن</a:t>
            </a:r>
            <a:endParaRPr lang="en-US" dirty="0">
              <a:solidFill>
                <a:schemeClr val="bg1"/>
              </a:solidFill>
              <a:cs typeface="B Bardiya" pitchFamily="2" charset="-7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bg1"/>
                </a:solidFill>
                <a:cs typeface="B Bardiya" pitchFamily="2" charset="-78"/>
              </a:rPr>
              <a:t>2- اتاق عايق صوتي‌دار براي تخت</a:t>
            </a:r>
            <a:endParaRPr lang="en-US" dirty="0">
              <a:solidFill>
                <a:schemeClr val="bg1"/>
              </a:solidFill>
              <a:cs typeface="B Bardiya" pitchFamily="2" charset="-7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bg1"/>
                </a:solidFill>
                <a:cs typeface="B Bardiya" pitchFamily="2" charset="-78"/>
              </a:rPr>
              <a:t>3- اتاق پرستار + كمد براي بايگاني</a:t>
            </a:r>
            <a:endParaRPr lang="en-US" dirty="0">
              <a:solidFill>
                <a:schemeClr val="bg1"/>
              </a:solidFill>
              <a:cs typeface="B Bardiya" pitchFamily="2" charset="-7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bg1"/>
                </a:solidFill>
                <a:cs typeface="B Bardiya" pitchFamily="2" charset="-78"/>
              </a:rPr>
              <a:t>در کل 20 متر مربع</a:t>
            </a:r>
          </a:p>
        </p:txBody>
      </p:sp>
      <p:sp>
        <p:nvSpPr>
          <p:cNvPr id="5" name="Striped Right Arrow 4"/>
          <p:cNvSpPr/>
          <p:nvPr/>
        </p:nvSpPr>
        <p:spPr>
          <a:xfrm rot="10800000">
            <a:off x="3571875" y="3357563"/>
            <a:ext cx="2786063" cy="285750"/>
          </a:xfrm>
          <a:prstGeom prst="stripedRightArrow">
            <a:avLst>
              <a:gd name="adj1" fmla="val 308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bg1"/>
              </a:solidFill>
              <a:cs typeface="B Bardiy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13" y="4786313"/>
            <a:ext cx="3357562" cy="1214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bg1"/>
                </a:solidFill>
                <a:cs typeface="B Bardiya" pitchFamily="2" charset="-78"/>
              </a:rPr>
              <a:t>1-رختكن 20 متر مربع</a:t>
            </a:r>
            <a:endParaRPr lang="en-US" dirty="0">
              <a:solidFill>
                <a:schemeClr val="bg1"/>
              </a:solidFill>
              <a:cs typeface="B Bardiya" pitchFamily="2" charset="-7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bg1"/>
                </a:solidFill>
                <a:cs typeface="B Bardiya" pitchFamily="2" charset="-78"/>
              </a:rPr>
              <a:t>2-خود محل ورزش 44*88*9 متر مکعب</a:t>
            </a:r>
            <a:endParaRPr lang="en-US" dirty="0">
              <a:solidFill>
                <a:schemeClr val="bg1"/>
              </a:solidFill>
              <a:cs typeface="B Bardiya" pitchFamily="2" charset="-7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bg1"/>
              </a:solidFill>
              <a:cs typeface="B Bardiya" pitchFamily="2" charset="-78"/>
            </a:endParaRPr>
          </a:p>
        </p:txBody>
      </p:sp>
      <p:sp>
        <p:nvSpPr>
          <p:cNvPr id="8" name="Striped Right Arrow 7"/>
          <p:cNvSpPr/>
          <p:nvPr/>
        </p:nvSpPr>
        <p:spPr>
          <a:xfrm rot="10374979">
            <a:off x="3571874" y="4648200"/>
            <a:ext cx="2371725" cy="437543"/>
          </a:xfrm>
          <a:prstGeom prst="stripedRightArrow">
            <a:avLst>
              <a:gd name="adj1" fmla="val 230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bg1"/>
              </a:solidFill>
              <a:cs typeface="B Bardiy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8800" y="804286"/>
            <a:ext cx="3429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5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 بازتوانی :</a:t>
            </a:r>
            <a:endParaRPr lang="fa-IR" sz="45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9525"/>
            <a:ext cx="9144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بخش </a:t>
            </a: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قلب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4338" name="Picture 2" descr="E:\قلب\imagesTR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325"/>
            <a:ext cx="2971800" cy="222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E:\outocad๑۩۞۩๑\پروژه๑۩۞۩๑\karshenasi\term3\zareian\mmmmm\balon pom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393531"/>
            <a:ext cx="2047875" cy="1318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art 12"/>
          <p:cNvSpPr/>
          <p:nvPr/>
        </p:nvSpPr>
        <p:spPr>
          <a:xfrm>
            <a:off x="8229600" y="228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قلب\677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6477000" cy="4637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Heart 2"/>
          <p:cNvSpPr/>
          <p:nvPr/>
        </p:nvSpPr>
        <p:spPr>
          <a:xfrm>
            <a:off x="8229600" y="228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359292"/>
              </p:ext>
            </p:extLst>
          </p:nvPr>
        </p:nvGraphicFramePr>
        <p:xfrm>
          <a:off x="3505201" y="-4558"/>
          <a:ext cx="5638799" cy="6911196"/>
        </p:xfrm>
        <a:graphic>
          <a:graphicData uri="http://schemas.openxmlformats.org/drawingml/2006/table">
            <a:tbl>
              <a:tblPr rtl="1" firstRow="1" firstCol="1" bandRow="1">
                <a:tableStyleId>{08FB837D-C827-4EFA-A057-4D05807E0F7C}</a:tableStyleId>
              </a:tblPr>
              <a:tblGrid>
                <a:gridCol w="2301743"/>
                <a:gridCol w="1127384"/>
                <a:gridCol w="1127384"/>
                <a:gridCol w="1082288"/>
              </a:tblGrid>
              <a:tr h="178430">
                <a:tc gridSpan="4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 dirty="0">
                          <a:effectLst/>
                        </a:rPr>
                        <a:t>بخش درمانگاه </a:t>
                      </a:r>
                      <a:r>
                        <a:rPr lang="fa-IR" sz="900" dirty="0" smtClean="0">
                          <a:effectLst/>
                        </a:rPr>
                        <a:t>قلب.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561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6144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 dirty="0">
                          <a:effectLst/>
                        </a:rPr>
                        <a:t>نام فضا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سطح خالص بنا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تعداد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سطح خالص کل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2718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سالن ورودی درمانگاه و پذیرش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پیش ورودی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انتظار بیمار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60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60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پذیرش بیمار و صندوق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توالیت مرد و زن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توالت صندلی چرخدار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بایگانی و تایپ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مدیریت درمانگاه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داروخانه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بوفه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 dirty="0">
                          <a:effectLst/>
                        </a:rPr>
                        <a:t>درمانگاه داخلی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پذیرش فرعی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استراحت پرسنل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اتاق پزشک و معاینه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56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2081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اتاق </a:t>
                      </a:r>
                      <a:r>
                        <a:rPr lang="en-US" sz="900">
                          <a:effectLst/>
                        </a:rPr>
                        <a:t>ECG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20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اتاق تست ورزش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اتاق بازتوانی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20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20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3508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بخش رادیوگرافی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منشی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 dirty="0">
                          <a:effectLst/>
                        </a:rPr>
                        <a:t>بایگانی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اتاق ملحفه تمیز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انبار فیلم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توالت کارکنان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 dirty="0">
                          <a:effectLst/>
                        </a:rPr>
                        <a:t>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اتاق تاریک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اتاق کنترل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رادیوگرافی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41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41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توالت بیمار مرد و زن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رختکن بیمار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 dirty="0">
                          <a:effectLst/>
                        </a:rPr>
                        <a:t>استراحت پرسنل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آبدارخانه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63561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جمع سطوح خالص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388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5949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سطح رفت و آمد درون بخشی 35%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8/135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سطح خالص زیربنا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8/523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17843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سطح اسکلت و دیوارها10%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38/52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  <a:tr h="2081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>
                          <a:effectLst/>
                        </a:rPr>
                        <a:t>سطح ناخالص زیربنا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Arial"/>
                      </a:endParaRPr>
                    </a:p>
                  </a:txBody>
                  <a:tcPr marL="37681" marR="3768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900" dirty="0">
                          <a:effectLst/>
                        </a:rPr>
                        <a:t>576</a:t>
                      </a:r>
                      <a:r>
                        <a:rPr lang="en-US" sz="900" dirty="0">
                          <a:effectLst/>
                        </a:rPr>
                        <a:t>~</a:t>
                      </a:r>
                      <a:r>
                        <a:rPr lang="fa-IR" sz="900" dirty="0">
                          <a:effectLst/>
                        </a:rPr>
                        <a:t>1/576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681" marR="37681" marT="0" marB="0"/>
                </a:tc>
              </a:tr>
            </a:tbl>
          </a:graphicData>
        </a:graphic>
      </p:graphicFrame>
      <p:pic>
        <p:nvPicPr>
          <p:cNvPr id="2049" name="Picture 1" descr="E:\قلب\48147dee-d82f-4801-b589-3c7d13918595_20111008_093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20" y="5268744"/>
            <a:ext cx="23599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قلب\CCU_NursesStation-300x1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8" y="1209675"/>
            <a:ext cx="28575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قلب\A0094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98" y="-72165"/>
            <a:ext cx="2262793" cy="1357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قلب\CT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5" y="4419600"/>
            <a:ext cx="2063750" cy="1393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قلب\ep-lab-sli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8" y="2978893"/>
            <a:ext cx="3254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قلب\url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3624"/>
            <a:ext cx="1627187" cy="1187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eart 10"/>
          <p:cNvSpPr/>
          <p:nvPr/>
        </p:nvSpPr>
        <p:spPr>
          <a:xfrm>
            <a:off x="152400" y="5943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6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outocad๑۩۞۩๑\پروژه๑۩۞۩๑\karshenasi\term3\zareian\mmmmm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4724400" cy="445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685800"/>
            <a:ext cx="3617185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5638800"/>
            <a:ext cx="714375" cy="993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E:\outocad๑۩۞۩๑\پروژه๑۩۞۩๑\karshenasi\term3\zareian\mmmmm\pr_artiHerat9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958"/>
            <a:ext cx="2454207" cy="1472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6386" name="Picture 2" descr="E:\outocad๑۩۞۩๑\پروژه๑۩۞۩๑\karshenasi\term3\zareian\bimarestan\bimarestan\internationalneuroscienceinstitutehanno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3605064" cy="2703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Heart 7"/>
          <p:cNvSpPr/>
          <p:nvPr/>
        </p:nvSpPr>
        <p:spPr>
          <a:xfrm>
            <a:off x="8229600" y="228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algn="r">
              <a:buNone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fa-IR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مقدمه</a:t>
            </a: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:</a:t>
            </a:r>
            <a:endParaRPr lang="en-US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Arabic Typesetting" pitchFamily="66" charset="-78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8000" b="1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بخش </a:t>
            </a:r>
            <a:r>
              <a:rPr lang="fa-IR" sz="8000" b="1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قلب</a:t>
            </a:r>
            <a:endParaRPr kumimoji="0" lang="en-US" sz="80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1349" y="2133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 بیمارستان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به عنوان محل درمان بیماران ، همواره با شاخص اطاق های عمل مقایسه و دارای معنی و مفهوم خواهد بود. از اولین بیمارستان 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   هایی که داریوش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کبیر به واسطه احداث آنها درسرزمین های باستانی تحت نفوذ 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ایران،درکتیبه های مصری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لقب  ،نیکو کار 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بزرگ ، را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از 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آن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خود 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کرد. 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87" y="3241596"/>
            <a:ext cx="906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تا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بیمارستان افتخار آمیز جندی شاپوردر زمان ساسانیان ، وهمچنین از بیمارستان ها ی مشهورقرون سوم وچهارم ایرانیان تا ..... به امروز 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،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تعریف 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بیمارستان بعنوان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محل درمان بیماران ،ثابت بوده لیکن 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تغییراتی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را در  تعاریف ،ظرفیت ،جانمایی ،اختصا صا ت ، 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معماری داخلی               ،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ارتباطات با سایر بخش 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ها،اندازه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ها ،پارت بندی های عملکردی ،تجهیزات  ومنصوبات پزشکی و غیر پزشکی ثابت و پرتابل ، .... شاهد 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بوده وهستیم.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Heart 5"/>
          <p:cNvSpPr/>
          <p:nvPr/>
        </p:nvSpPr>
        <p:spPr>
          <a:xfrm>
            <a:off x="3657600" y="762000"/>
            <a:ext cx="152400" cy="152400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3074" name="Picture 2" descr="E:\outocad๑۩۞۩๑\پروژه๑۩۞۩๑\karshenasi\term3\zareian\mmmmm\00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1" y="4419600"/>
            <a:ext cx="3101608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eart 7"/>
          <p:cNvSpPr/>
          <p:nvPr/>
        </p:nvSpPr>
        <p:spPr>
          <a:xfrm>
            <a:off x="8229600" y="228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بخش </a:t>
            </a: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قلب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587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 smtClean="0">
                <a:latin typeface="Arabic Typesetting" pitchFamily="66" charset="-78"/>
                <a:cs typeface="Arabic Typesetting" pitchFamily="66" charset="-78"/>
              </a:rPr>
              <a:t>              نظری </a:t>
            </a:r>
            <a:r>
              <a:rPr lang="fa-IR" sz="2400" dirty="0">
                <a:latin typeface="Arabic Typesetting" pitchFamily="66" charset="-78"/>
                <a:cs typeface="Arabic Typesetting" pitchFamily="66" charset="-78"/>
              </a:rPr>
              <a:t>بر دپارتمان </a:t>
            </a:r>
            <a:r>
              <a:rPr lang="fa-IR" sz="2400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قلب</a:t>
            </a:r>
            <a:r>
              <a:rPr lang="fa-IR" sz="2400" dirty="0">
                <a:latin typeface="Arabic Typesetting" pitchFamily="66" charset="-78"/>
                <a:cs typeface="Arabic Typesetting" pitchFamily="66" charset="-78"/>
              </a:rPr>
              <a:t> و عروق </a:t>
            </a:r>
            <a:r>
              <a:rPr lang="fa-IR" sz="2400" dirty="0" smtClean="0">
                <a:latin typeface="Arabic Typesetting" pitchFamily="66" charset="-78"/>
                <a:cs typeface="Arabic Typesetting" pitchFamily="66" charset="-78"/>
              </a:rPr>
              <a:t>بیمارستان :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 خدمات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این دپارتمان به شاخه های زیر تقسیم میگردد: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583942"/>
            <a:ext cx="8610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داخلی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قلب و عروق ( درمان طبی و نیز کاتتریسم قلب راست وچپ و آنژیوگرافی تشخیصی کرونر و عروق محیطی) 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اینترونشنال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کاردیولوژی ( کاتتریسم قلب راست و چپ ، آنژیوگرافی تشخیصی کرونر و عروق مرکزی و محیطی ، سونوگرافی داخل عروقی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en-US" sz="2100" dirty="0" err="1" smtClean="0">
                <a:latin typeface="Arabic Typesetting" pitchFamily="66" charset="-78"/>
                <a:cs typeface="Arabic Typesetting" pitchFamily="66" charset="-78"/>
              </a:rPr>
              <a:t>ivus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) و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اقدامات درمانی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تهاجمی ( چون آنژیوپلاستی ، استنت گذاری، آمبولکتومی و والوپلاستی دریچه ...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)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66674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 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اکوکاردیوگرافی 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 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الکترو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فیزیولوژی ( بررسی و درمان ابلیشن و کاشت انواع پیس میکر) 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جراحی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قلب و عروق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  جراحی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و اینترونشن عروق محیطی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    قلب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اطفال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      بازتوانی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( </a:t>
            </a:r>
            <a:r>
              <a:rPr lang="en-US" sz="2200" dirty="0">
                <a:latin typeface="Arabic Typesetting" pitchFamily="66" charset="-78"/>
                <a:cs typeface="Arabic Typesetting" pitchFamily="66" charset="-78"/>
              </a:rPr>
              <a:t>EECP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 )  و کاربرد سلول های بنیادی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3657600" y="762000"/>
            <a:ext cx="152400" cy="152400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1" name="Picture 5" descr="E:\outocad๑۩۞۩๑\پروژه๑۩۞۩๑\karshenasi\term3\zareian\mmmmm\beef_he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5" y="3733800"/>
            <a:ext cx="2063885" cy="2743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6" name="Picture 2" descr="E:\قلب\13901216000177_Phot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495800"/>
            <a:ext cx="266700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eart 11"/>
          <p:cNvSpPr/>
          <p:nvPr/>
        </p:nvSpPr>
        <p:spPr>
          <a:xfrm>
            <a:off x="8229600" y="228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بخش </a:t>
            </a: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قلب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587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 smtClean="0">
                <a:solidFill>
                  <a:schemeClr val="accent3"/>
                </a:solidFill>
                <a:latin typeface="Arabic Typesetting" pitchFamily="66" charset="-78"/>
                <a:cs typeface="Arabic Typesetting" pitchFamily="66" charset="-78"/>
              </a:rPr>
              <a:t>              </a:t>
            </a:r>
            <a:r>
              <a:rPr lang="fa-IR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استانداردهای </a:t>
            </a:r>
            <a:r>
              <a:rPr lang="fa-IR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تخت بیمار </a:t>
            </a:r>
            <a:r>
              <a:rPr lang="fa-IR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:</a:t>
            </a:r>
            <a:endParaRPr lang="en-US" sz="2400" dirty="0">
              <a:solidFill>
                <a:schemeClr val="accent3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3657600" y="762000"/>
            <a:ext cx="152400" cy="152400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" y="2009319"/>
            <a:ext cx="84582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                                                     </a:t>
            </a:r>
            <a:r>
              <a:rPr lang="fa-I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    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   طول </a:t>
            </a:r>
            <a:r>
              <a:rPr lang="fa-IR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تخت بیمار 2.00 متر ؛ پهنای تخت 0.90 متر ؛ ارتفاع تخت (از کف تا محل خوابیدن) 0.65 متر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  استانداردهای </a:t>
            </a:r>
            <a:r>
              <a:rPr lang="fa-IR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راهروها :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 عرض </a:t>
            </a:r>
            <a:r>
              <a:rPr lang="fa-IR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راهرو بین 2.4 تا 3.1 متر 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 استانداردهای </a:t>
            </a:r>
            <a:r>
              <a:rPr lang="fa-IR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اتاق ها ( حداقل اندازه ها ) :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 انوع </a:t>
            </a:r>
            <a:r>
              <a:rPr lang="fa-IR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اتاق                         طول                               عرض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  ــــــــــــــــــــــــــــــــــــــــــــــــــــــــــــــــــــــ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   یک </a:t>
            </a:r>
            <a:r>
              <a:rPr lang="fa-IR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تخته                        3.40                              3.15 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    دو </a:t>
            </a:r>
            <a:r>
              <a:rPr lang="fa-IR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تخته                          5.35                             3.50 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      سه </a:t>
            </a:r>
            <a:r>
              <a:rPr lang="fa-IR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تخته                        7.00                              3.50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       چهار </a:t>
            </a:r>
            <a:r>
              <a:rPr lang="fa-IR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تخته                       6.40                              5.35 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          هشت </a:t>
            </a:r>
            <a:r>
              <a:rPr lang="fa-IR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تخته                    2*6.40                         5.55 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             دوازده </a:t>
            </a:r>
            <a:r>
              <a:rPr lang="fa-IR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تخته                    2*6.40                          7.20 </a:t>
            </a:r>
          </a:p>
        </p:txBody>
      </p:sp>
      <p:pic>
        <p:nvPicPr>
          <p:cNvPr id="1026" name="Picture 2" descr="E:\outocad๑۩۞۩๑\پروژه๑۩۞۩๑\karshenasi\term3\zareian\mmmmm\_MG_1863 c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517486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E:\قلب\14_8910151129_L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21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art 12"/>
          <p:cNvSpPr/>
          <p:nvPr/>
        </p:nvSpPr>
        <p:spPr>
          <a:xfrm>
            <a:off x="8229600" y="228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4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-9525"/>
            <a:ext cx="9144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بخش </a:t>
            </a: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قلب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91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33600" y="1133475"/>
            <a:ext cx="701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ypesetting" pitchFamily="66" charset="-78"/>
                <a:ea typeface="Calibri" pitchFamily="34" charset="0"/>
                <a:cs typeface="Arabic Typesetting" pitchFamily="66" charset="-78"/>
              </a:rPr>
              <a:t>               </a:t>
            </a:r>
            <a:r>
              <a:rPr kumimoji="0" lang="fa-IR" sz="2400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Calibri" pitchFamily="34" charset="0"/>
                <a:cs typeface="Arabic Typesetting" pitchFamily="66" charset="-78"/>
              </a:rPr>
              <a:t> </a:t>
            </a:r>
            <a:r>
              <a:rPr kumimoji="0" lang="fa-IR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ea typeface="Calibri" pitchFamily="34" charset="0"/>
                <a:cs typeface="Arabic Typesetting" pitchFamily="66" charset="-78"/>
              </a:rPr>
              <a:t>بخشهای تحت نظارت بخش </a:t>
            </a:r>
            <a:r>
              <a:rPr kumimoji="0" lang="fa-IR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ea typeface="Calibri" pitchFamily="34" charset="0"/>
                <a:cs typeface="Arabic Typesetting" pitchFamily="66" charset="-78"/>
              </a:rPr>
              <a:t>قلب</a:t>
            </a:r>
            <a:r>
              <a:rPr kumimoji="0" lang="fa-IR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ea typeface="Calibri" pitchFamily="34" charset="0"/>
                <a:cs typeface="Arabic Typesetting" pitchFamily="66" charset="-78"/>
              </a:rPr>
              <a:t> و عروق :</a:t>
            </a:r>
            <a:endParaRPr kumimoji="0" lang="fa-IR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95140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fa-IR" sz="22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بخش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مراقبت های ویژه قلب ( سی سی یو) 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 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 بخش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مراقبتهای پس از سی سی یو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آزمایشگاه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کاتتریسم قلب و عروق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 بخش مراقبت های کاتتریسم/آنژیوگرافی ( پست کت) 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بخش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داخلی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بخش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مراقبتهای ویژه قلب باز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بخش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مراقبت های پس از قلب باز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بخش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جراحی قلب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بخش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مراقبت های ویژه جراحی قلب باز اطفال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 کلینیک قلب ( اکو/ تست ورزش/ هولتر مانیتورینگ ریت و فشا ر) 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   کلینیک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قلب اطفال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2578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    واحد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تحقیقات قلب و عروق شامل ( اطفال، جراحی قلب و داخلی قلب) 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 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                بخش </a:t>
            </a:r>
            <a:r>
              <a:rPr lang="fa-IR" sz="2200" dirty="0">
                <a:latin typeface="Arabic Typesetting" pitchFamily="66" charset="-78"/>
                <a:cs typeface="Arabic Typesetting" pitchFamily="66" charset="-78"/>
              </a:rPr>
              <a:t>سی تی اسکن ( همکاری مشترک متخصصین رادیولوژی و قلب و عروق </a:t>
            </a:r>
            <a:r>
              <a:rPr lang="fa-IR" sz="2200" dirty="0" smtClean="0">
                <a:latin typeface="Arabic Typesetting" pitchFamily="66" charset="-78"/>
                <a:cs typeface="Arabic Typesetting" pitchFamily="66" charset="-78"/>
              </a:rPr>
              <a:t>) </a:t>
            </a:r>
            <a:endParaRPr lang="en-US" sz="2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Heart 10"/>
          <p:cNvSpPr/>
          <p:nvPr/>
        </p:nvSpPr>
        <p:spPr>
          <a:xfrm>
            <a:off x="8229600" y="228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" name="Heart 24"/>
          <p:cNvSpPr/>
          <p:nvPr/>
        </p:nvSpPr>
        <p:spPr>
          <a:xfrm>
            <a:off x="3657600" y="762000"/>
            <a:ext cx="152400" cy="152400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2054" name="Picture 6" descr="E:\outocad๑۩۞۩๑\پروژه๑۩۞۩๑\karshenasi\term3\zareian\mmmmm\ccu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6" y="1426940"/>
            <a:ext cx="4168942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8" name="Picture 2" descr="E:\قلب\pic 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0646"/>
            <a:ext cx="3938657" cy="977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48030"/>
            <a:ext cx="9144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بخش </a:t>
            </a: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قلب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62400" y="1075920"/>
            <a:ext cx="41472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fa-IR" sz="4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توضیح چند اصطلاح این بخش :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653572"/>
            <a:ext cx="9144000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lvl="1" algn="r">
              <a:tabLst>
                <a:tab pos="1143000" algn="l"/>
              </a:tabLst>
            </a:pPr>
            <a:r>
              <a:rPr lang="fa-I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           کاتتریزاسیون قلبی :  </a:t>
            </a:r>
            <a:endParaRPr lang="fa-IR" sz="2400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1" algn="r">
              <a:tabLst>
                <a:tab pos="1143000" algn="l"/>
              </a:tabLst>
            </a:pP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 عبور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دادن یک لوله نازک قابل ارتجاع ( کاتتر ) داخل ورید یا شریان و هدایت ان به داخل قلب به منظور تشخیص اناتومی و عملکرد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  قلب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است 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114300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  این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بخش دارای ازمایشگاههائی است که سالیانه حد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اقل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روی 500 بیمار روشهای مربوطه را انجام می دهند 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lvl="1" algn="r">
              <a:tabLst>
                <a:tab pos="114300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 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بخش </a:t>
            </a: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جراحی قلب : </a:t>
            </a:r>
            <a:endParaRPr lang="fa-IR" sz="2400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1" algn="r">
              <a:tabLst>
                <a:tab pos="114300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 مکانی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که قابلیت ارائه کاتتریزاسیون تشخیصی تهاجمی و تسهیلات درمانی شامل عمل جراحی قلب باز و بسته مانند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جراحی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پیوند شریان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    کرونر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را داشته باشد . 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lvl="1" algn="r">
              <a:tabLst>
                <a:tab pos="114300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 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مطالعات </a:t>
            </a: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الکترو فیزیولوژی پیچیده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pPr lvl="1" algn="r">
              <a:tabLst>
                <a:tab pos="1143000" algn="l"/>
              </a:tabLst>
            </a:pP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شامل ارزشیابی القائی هیس-پور کنژ بدون ایجاد اریتمی است .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lvl="1" algn="r">
              <a:tabLst>
                <a:tab pos="114300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جراحی </a:t>
            </a: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قلب باز : </a:t>
            </a:r>
          </a:p>
          <a:p>
            <a:pPr lvl="1" algn="r">
              <a:tabLst>
                <a:tab pos="1143000" algn="l"/>
              </a:tabLst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نوعی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عمل جراحی که در ان دستگاه پمپ قلبی عروقی در جریان گردش خون انجام می دهد در ان استفاده شود </a:t>
            </a:r>
          </a:p>
        </p:txBody>
      </p:sp>
      <p:pic>
        <p:nvPicPr>
          <p:cNvPr id="8193" name="Picture 1" descr="E:\قلب\30661989-1894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48030"/>
            <a:ext cx="2811751" cy="2257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eart 9"/>
          <p:cNvSpPr/>
          <p:nvPr/>
        </p:nvSpPr>
        <p:spPr>
          <a:xfrm>
            <a:off x="8229600" y="228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9525"/>
            <a:ext cx="9144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بخش </a:t>
            </a: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قلب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0" y="1199988"/>
            <a:ext cx="1371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14400" algn="l"/>
              </a:tabLst>
            </a:pPr>
            <a:r>
              <a:rPr lang="fa-I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بخش جراحی :</a:t>
            </a:r>
            <a:endParaRPr lang="fa-IR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66800" y="1826771"/>
            <a:ext cx="7848600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r">
              <a:tabLst>
                <a:tab pos="1143000" algn="l"/>
              </a:tabLst>
            </a:pPr>
            <a:r>
              <a:rPr lang="fa-IR" sz="2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          این </a:t>
            </a:r>
            <a:r>
              <a:rPr lang="fa-IR" sz="2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بخش شامل چند اتاق عمل به قرار زیر می باشد :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114300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پذیرش 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114300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رختکن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پرسنل 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114300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ریکاوری 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114300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اینتنسیوکار 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114300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آماده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کردن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114300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محل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استریل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114300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شستشو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114300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اتاق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عمل 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114300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شستن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بعد از عمل 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114300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 محل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وسائل و تجهیزات ( اتاق ریکاوری باید دارای دستگاههای  پایش نوار قلب و همودینامیک –احیای قلبی ریوی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–                 ضربان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ساز تشخیص درمان اریتمی ها – سیستم گردش خون ائورت به کمک بالن و ... )  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tabLst>
                <a:tab pos="1143000" algn="l"/>
              </a:tabLst>
            </a:pP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      سائر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اتاق های مورد نیاز و ... </a:t>
            </a:r>
          </a:p>
        </p:txBody>
      </p:sp>
      <p:pic>
        <p:nvPicPr>
          <p:cNvPr id="7" name="Picture 7" descr="E:\outocad๑۩۞۩๑\پروژه๑۩۞۩๑\karshenasi\term3\zareian\mmmmm\80083601-2461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" y="3279843"/>
            <a:ext cx="2821352" cy="1835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7169" name="Picture 1" descr="E:\قلب\DSC0600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6" y="899649"/>
            <a:ext cx="3549580" cy="23769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eart 8"/>
          <p:cNvSpPr/>
          <p:nvPr/>
        </p:nvSpPr>
        <p:spPr>
          <a:xfrm>
            <a:off x="8229600" y="228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1857982"/>
            <a:ext cx="8001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اتاق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های جراحی نسبت به نوع کار خود از نظر فونکسیون ( عملکرد ) داخلی مستقل هستند و در جهت اکس موازی با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    اتاقهای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عمل از داخل با هم ارتباط دارند .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فضاهای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مشترک مانند : استرلیزاسیون – ایکس ری ( اشعه ایکس )</a:t>
            </a:r>
            <a:endParaRPr lang="en-US" sz="2100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برای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همه اتاقها در یک منطقه مرکزی منظور می شود .</a:t>
            </a:r>
          </a:p>
          <a:p>
            <a:pPr algn="r"/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باید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در قسمت مجاور اکس حرکتی فضاهائی برای مراحل مختلف جراحی پیش بینی نمود تا بدینوسیله این فضاها جدائی کامل بین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         هسته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اصلی و </a:t>
            </a:r>
            <a:r>
              <a:rPr lang="fa-IR" sz="2100" dirty="0" smtClean="0">
                <a:latin typeface="Arabic Typesetting" pitchFamily="66" charset="-78"/>
                <a:cs typeface="Arabic Typesetting" pitchFamily="66" charset="-78"/>
              </a:rPr>
              <a:t>آ کس </a:t>
            </a:r>
            <a:r>
              <a:rPr lang="fa-IR" sz="2100" dirty="0">
                <a:latin typeface="Arabic Typesetting" pitchFamily="66" charset="-78"/>
                <a:cs typeface="Arabic Typesetting" pitchFamily="66" charset="-78"/>
              </a:rPr>
              <a:t>اصلی بیمارستان برای جلوگیری از انتقال میکروب به وجود اید 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9525"/>
            <a:ext cx="9144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بخش </a:t>
            </a: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قلب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0" y="1199988"/>
            <a:ext cx="1371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14400" algn="l"/>
              </a:tabLst>
            </a:pPr>
            <a:r>
              <a:rPr lang="fa-I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بخش جراحی :</a:t>
            </a:r>
            <a:endParaRPr lang="fa-IR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145" name="Picture 1" descr="E:\قلب\IMG_4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" y="3806125"/>
            <a:ext cx="3879715" cy="2588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Heart 7"/>
          <p:cNvSpPr/>
          <p:nvPr/>
        </p:nvSpPr>
        <p:spPr>
          <a:xfrm>
            <a:off x="8229600" y="228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0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9525"/>
            <a:ext cx="9144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بخش </a:t>
            </a:r>
            <a:r>
              <a:rPr lang="fa-I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قلب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105400" y="1199987"/>
            <a:ext cx="3429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14400" algn="l"/>
              </a:tabLst>
            </a:pPr>
            <a:r>
              <a:rPr lang="fa-I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a-I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Homa" pitchFamily="2" charset="-78"/>
              </a:rPr>
              <a:t>استانداردهای مختلف</a:t>
            </a:r>
            <a:r>
              <a:rPr lang="fa-I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 بخش جراحی :</a:t>
            </a:r>
            <a:endParaRPr lang="fa-IR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33800" y="1828800"/>
            <a:ext cx="472440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نوع عملکرد                                        حد اقل فضا (به متر مربع)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ـــــــــــــــــــــــــــــــــــــــــــــــــــــــــــــــــــــــــــ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اتاق عمل        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36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اتاق دست شستن   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9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اتاق وسائل استریل   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10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رختکن            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   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9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محل وسائل استفاده شده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9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محل اماده کردن بیمار      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18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تخت عوض کردن بعد از عمل                             18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دوش و توالت          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14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پارکینگ تخت تمیز و کثیف  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20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ریکاوری برای 5 تخت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32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محل وسائل استریل روز  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10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محل شستن قبل از عمل  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 10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67602" y="251459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محل شستن بعد از عمل     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10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محل نکهداری وسائل کثیف                               10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اتاق وسائل چونگ کننده بدن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18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اتاق تاریک خانه برای ایکس ری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18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تاریکخانه ایکس متحرک    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12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اتاق پرسنل بخش جراحی  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28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اتاق دفتر بخش            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22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ابدارخانه بخش              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9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اتاق مطالعه و جلسه بخش جراحی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12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محل وسائل استرلیزاسیون برای بخش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40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یک لابراتوار کوچک                              </a:t>
            </a:r>
            <a:r>
              <a:rPr lang="fa-IR" dirty="0" smtClean="0">
                <a:latin typeface="Arabic Typesetting" pitchFamily="66" charset="-78"/>
                <a:cs typeface="Arabic Typesetting" pitchFamily="66" charset="-78"/>
              </a:rPr>
              <a:t>          </a:t>
            </a:r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9</a:t>
            </a:r>
          </a:p>
        </p:txBody>
      </p:sp>
      <p:sp>
        <p:nvSpPr>
          <p:cNvPr id="8" name="Rectangle 7"/>
          <p:cNvSpPr/>
          <p:nvPr/>
        </p:nvSpPr>
        <p:spPr>
          <a:xfrm>
            <a:off x="420001" y="1838528"/>
            <a:ext cx="388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نوع عملکرد                                        حد اقل فضا (به متر مربع)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0821" y="2203156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>
                <a:latin typeface="Arabic Typesetting" pitchFamily="66" charset="-78"/>
                <a:cs typeface="Arabic Typesetting" pitchFamily="66" charset="-78"/>
              </a:rPr>
              <a:t>ـــــــــــــــــــــــــــــــــــــــــــــــــــــــــــــــــــــــــــ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0" y="1692430"/>
            <a:ext cx="0" cy="4555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1" name="Picture 1" descr="E:\قلب\60_2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2401"/>
            <a:ext cx="2018398" cy="134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Heart 15"/>
          <p:cNvSpPr/>
          <p:nvPr/>
        </p:nvSpPr>
        <p:spPr>
          <a:xfrm>
            <a:off x="8229600" y="228600"/>
            <a:ext cx="628245" cy="61071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360</TotalTime>
  <Words>1650</Words>
  <Application>Microsoft Office PowerPoint</Application>
  <PresentationFormat>On-screen Show (4:3)</PresentationFormat>
  <Paragraphs>314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اتاق ICU: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CENTRAL</dc:creator>
  <cp:lastModifiedBy>architect</cp:lastModifiedBy>
  <cp:revision>95</cp:revision>
  <dcterms:created xsi:type="dcterms:W3CDTF">2013-10-29T15:21:42Z</dcterms:created>
  <dcterms:modified xsi:type="dcterms:W3CDTF">2013-04-18T17:20:11Z</dcterms:modified>
</cp:coreProperties>
</file>