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7" r:id="rId21"/>
    <p:sldId id="278" r:id="rId22"/>
    <p:sldId id="279" r:id="rId23"/>
    <p:sldId id="280" r:id="rId24"/>
    <p:sldId id="281" r:id="rId25"/>
    <p:sldId id="282" r:id="rId26"/>
    <p:sldId id="28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66" y="2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FE4A2F6E-A1B1-4B68-8220-A43817E1ADF9}"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transition spd="med">
    <p:newsflash/>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4A2F6E-A1B1-4B68-8220-A43817E1ADF9}" type="slidenum">
              <a:rPr lang="en-US" smtClean="0"/>
              <a:t>‹#›</a:t>
            </a:fld>
            <a:endParaRPr lang="en-US"/>
          </a:p>
        </p:txBody>
      </p:sp>
    </p:spTree>
  </p:cSld>
  <p:clrMapOvr>
    <a:masterClrMapping/>
  </p:clrMapOvr>
  <p:transition spd="med">
    <p:newsflash/>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4A2F6E-A1B1-4B68-8220-A43817E1ADF9}" type="slidenum">
              <a:rPr lang="en-US" smtClean="0"/>
              <a:t>‹#›</a:t>
            </a:fld>
            <a:endParaRPr lang="en-US"/>
          </a:p>
        </p:txBody>
      </p:sp>
    </p:spTree>
  </p:cSld>
  <p:clrMapOvr>
    <a:masterClrMapping/>
  </p:clrMapOvr>
  <p:transition spd="med">
    <p:newsflash/>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4A2F6E-A1B1-4B68-8220-A43817E1ADF9}" type="slidenum">
              <a:rPr lang="en-US" smtClean="0"/>
              <a:t>‹#›</a:t>
            </a:fld>
            <a:endParaRPr lang="en-US"/>
          </a:p>
        </p:txBody>
      </p:sp>
    </p:spTree>
  </p:cSld>
  <p:clrMapOvr>
    <a:masterClrMapping/>
  </p:clrMapOvr>
  <p:transition spd="med">
    <p:newsflash/>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4A2F6E-A1B1-4B68-8220-A43817E1ADF9}"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med">
    <p:newsflash/>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4A2F6E-A1B1-4B68-8220-A43817E1ADF9}" type="slidenum">
              <a:rPr lang="en-US" smtClean="0"/>
              <a:t>‹#›</a:t>
            </a:fld>
            <a:endParaRPr lang="en-US"/>
          </a:p>
        </p:txBody>
      </p:sp>
    </p:spTree>
  </p:cSld>
  <p:clrMapOvr>
    <a:masterClrMapping/>
  </p:clrMapOvr>
  <p:transition spd="med">
    <p:newsflash/>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E4A2F6E-A1B1-4B68-8220-A43817E1ADF9}"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spd="med">
    <p:newsflash/>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E4A2F6E-A1B1-4B68-8220-A43817E1ADF9}" type="slidenum">
              <a:rPr lang="en-US" smtClean="0"/>
              <a:t>‹#›</a:t>
            </a:fld>
            <a:endParaRPr lang="en-US"/>
          </a:p>
        </p:txBody>
      </p:sp>
    </p:spTree>
  </p:cSld>
  <p:clrMapOvr>
    <a:masterClrMapping/>
  </p:clrMapOvr>
  <p:transition spd="med">
    <p:newsflash/>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E4A2F6E-A1B1-4B68-8220-A43817E1ADF9}" type="slidenum">
              <a:rPr lang="en-US" smtClean="0"/>
              <a:t>‹#›</a:t>
            </a:fld>
            <a:endParaRPr lang="en-US"/>
          </a:p>
        </p:txBody>
      </p:sp>
    </p:spTree>
  </p:cSld>
  <p:clrMapOvr>
    <a:masterClrMapping/>
  </p:clrMapOvr>
  <p:transition spd="med">
    <p:newsflash/>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24C183-F2A1-4792-9808-B9B1F28CFAA1}" type="datetimeFigureOut">
              <a:rPr lang="en-US" smtClean="0"/>
              <a:t>6/2/2018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4A2F6E-A1B1-4B68-8220-A43817E1ADF9}" type="slidenum">
              <a:rPr lang="en-US" smtClean="0"/>
              <a:t>‹#›</a:t>
            </a:fld>
            <a:endParaRPr lang="en-US"/>
          </a:p>
        </p:txBody>
      </p:sp>
    </p:spTree>
  </p:cSld>
  <p:clrMapOvr>
    <a:masterClrMapping/>
  </p:clrMapOvr>
  <p:transition spd="med">
    <p:newsflash/>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0124C183-F2A1-4792-9808-B9B1F28CFAA1}" type="datetimeFigureOut">
              <a:rPr lang="en-US" smtClean="0"/>
              <a:t>6/2/2018</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FE4A2F6E-A1B1-4B68-8220-A43817E1ADF9}" type="slidenum">
              <a:rPr lang="en-US" smtClean="0"/>
              <a:t>‹#›</a:t>
            </a:fld>
            <a:endParaRPr lang="en-US"/>
          </a:p>
        </p:txBody>
      </p:sp>
    </p:spTree>
  </p:cSld>
  <p:clrMapOvr>
    <a:masterClrMapping/>
  </p:clrMapOvr>
  <p:transition spd="med">
    <p:newsflash/>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124C183-F2A1-4792-9808-B9B1F28CFAA1}" type="datetimeFigureOut">
              <a:rPr lang="en-US" smtClean="0"/>
              <a:t>6/2/2018</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E4A2F6E-A1B1-4B68-8220-A43817E1ADF9}" type="slidenum">
              <a:rPr lang="en-US" smtClean="0"/>
              <a:t>‹#›</a:t>
            </a:fld>
            <a:endParaRPr lang="en-US"/>
          </a:p>
        </p:txBody>
      </p:sp>
      <p:sp>
        <p:nvSpPr>
          <p:cNvPr id="18" name="Rectangle 17"/>
          <p:cNvSpPr/>
          <p:nvPr userDrawn="1"/>
        </p:nvSpPr>
        <p:spPr>
          <a:xfrm>
            <a:off x="-216567" y="-48126"/>
            <a:ext cx="4572543"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newsflash/>
    <p:sndAc>
      <p:stSnd>
        <p:snd r:embed="rId13" name="chimes.wav"/>
      </p:stSnd>
    </p:sndAc>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357158" y="3429000"/>
            <a:ext cx="8786842" cy="1975104"/>
          </a:xfrm>
        </p:spPr>
        <p:txBody>
          <a:bodyPr>
            <a:prstTxWarp prst="textChevron">
              <a:avLst/>
            </a:prstTxWarp>
          </a:bodyPr>
          <a:lstStyle/>
          <a:p>
            <a:pPr algn="r"/>
            <a:r>
              <a:rPr lang="fa-IR" sz="1050" dirty="0" smtClean="0">
                <a:solidFill>
                  <a:srgbClr val="00B050"/>
                </a:solidFill>
                <a:effectLst>
                  <a:glow rad="228600">
                    <a:schemeClr val="accent2">
                      <a:satMod val="175000"/>
                      <a:alpha val="40000"/>
                    </a:schemeClr>
                  </a:glow>
                  <a:reflection blurRad="6350" stA="55000" endA="50" endPos="85000" dist="60007" dir="5400000" sy="-100000" algn="bl" rotWithShape="0"/>
                </a:effectLst>
                <a:cs typeface="B Koodak" pitchFamily="2" charset="-78"/>
              </a:rPr>
              <a:t>تهیه کننده : مهندس خداداد احمدی</a:t>
            </a:r>
            <a:endParaRPr lang="en-US" sz="1050" dirty="0">
              <a:solidFill>
                <a:srgbClr val="00B050"/>
              </a:solidFill>
              <a:effectLst>
                <a:glow rad="228600">
                  <a:schemeClr val="accent2">
                    <a:satMod val="175000"/>
                    <a:alpha val="40000"/>
                  </a:schemeClr>
                </a:glow>
                <a:reflection blurRad="6350" stA="55000" endA="50" endPos="85000" dist="60007" dir="5400000" sy="-100000" algn="bl" rotWithShape="0"/>
              </a:effectLst>
              <a:cs typeface="B Koodak" pitchFamily="2" charset="-78"/>
            </a:endParaRPr>
          </a:p>
        </p:txBody>
      </p:sp>
      <p:sp>
        <p:nvSpPr>
          <p:cNvPr id="5" name="Subtitle 4"/>
          <p:cNvSpPr>
            <a:spLocks noGrp="1"/>
          </p:cNvSpPr>
          <p:nvPr>
            <p:ph type="subTitle" idx="1"/>
          </p:nvPr>
        </p:nvSpPr>
        <p:spPr>
          <a:xfrm>
            <a:off x="571472" y="714356"/>
            <a:ext cx="7772400" cy="1508760"/>
          </a:xfrm>
        </p:spPr>
        <p:txBody>
          <a:bodyPr>
            <a:prstTxWarp prst="textTriangleInverted">
              <a:avLst/>
            </a:prstTxWarp>
            <a:normAutofit/>
          </a:bodyPr>
          <a:lstStyle/>
          <a:p>
            <a:pPr algn="ctr" rtl="1"/>
            <a:r>
              <a:rPr lang="fa-IR" sz="4000" dirty="0" smtClean="0">
                <a:solidFill>
                  <a:srgbClr val="00B050"/>
                </a:solidFill>
                <a:effectLst>
                  <a:glow rad="139700">
                    <a:schemeClr val="accent5">
                      <a:satMod val="175000"/>
                      <a:alpha val="40000"/>
                    </a:schemeClr>
                  </a:glow>
                  <a:reflection blurRad="6350" stA="55000" endA="50" endPos="85000" dist="60007" dir="5400000" sy="-100000" algn="bl" rotWithShape="0"/>
                </a:effectLst>
              </a:rPr>
              <a:t>سیاه دانه ( سیاسۆنی )</a:t>
            </a:r>
            <a:endParaRPr lang="en-US" sz="4000" dirty="0">
              <a:solidFill>
                <a:srgbClr val="00B050"/>
              </a:solidFill>
              <a:effectLst>
                <a:glow rad="139700">
                  <a:schemeClr val="accent5">
                    <a:satMod val="175000"/>
                    <a:alpha val="40000"/>
                  </a:schemeClr>
                </a:glow>
                <a:reflection blurRad="6350" stA="55000" endA="50" endPos="85000" dist="60007" dir="5400000" sy="-100000" algn="bl" rotWithShape="0"/>
              </a:effectLst>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00108"/>
            <a:ext cx="7772400" cy="5355452"/>
          </a:xfrm>
        </p:spPr>
        <p:txBody>
          <a:bodyPr>
            <a:normAutofit/>
          </a:bodyPr>
          <a:lstStyle/>
          <a:p>
            <a:pPr algn="just" rtl="1">
              <a:buNone/>
            </a:pPr>
            <a:r>
              <a:rPr lang="fa-IR" dirty="0" smtClean="0">
                <a:cs typeface="B Koodak" pitchFamily="2" charset="-78"/>
              </a:rPr>
              <a:t>سیاه‌دانه برای درمان دیابت و فشارخون بالا استفاده می‌شود.</a:t>
            </a:r>
            <a:br>
              <a:rPr lang="fa-IR" dirty="0" smtClean="0">
                <a:cs typeface="B Koodak" pitchFamily="2" charset="-78"/>
              </a:rPr>
            </a:br>
            <a:r>
              <a:rPr lang="fa-IR" dirty="0" smtClean="0">
                <a:cs typeface="B Koodak" pitchFamily="2" charset="-78"/>
              </a:rPr>
              <a:t>عفونت‌های حاصل از </a:t>
            </a:r>
            <a:r>
              <a:rPr lang="en-US" dirty="0" err="1" smtClean="0">
                <a:cs typeface="B Koodak" pitchFamily="2" charset="-78"/>
              </a:rPr>
              <a:t>Schistosoma</a:t>
            </a:r>
            <a:r>
              <a:rPr lang="en-US" dirty="0" smtClean="0">
                <a:cs typeface="B Koodak" pitchFamily="2" charset="-78"/>
              </a:rPr>
              <a:t> </a:t>
            </a:r>
            <a:r>
              <a:rPr lang="en-US" dirty="0" err="1" smtClean="0">
                <a:cs typeface="B Koodak" pitchFamily="2" charset="-78"/>
              </a:rPr>
              <a:t>monosoni</a:t>
            </a:r>
            <a:r>
              <a:rPr lang="fa-IR" dirty="0" smtClean="0">
                <a:cs typeface="B Koodak" pitchFamily="2" charset="-78"/>
              </a:rPr>
              <a:t> (کرم مکندۀ انگلی) به وسیلۀ سیاه‌دانه درمان می‌شود. کرم مکندۀ انگلی آسیب‌هایی به کبد وارد می‌کند که سیاه‌دانه با کاهش تعداد کرم‌ها در کبد و هم‌چنین تقلیل تعداد کل تخم‌های ته‌نشین شده در روده و کبد نقش حفاظتی خود را ایفا می‌کند. در ضمن تعداد تخمک‌های مرده در دیوارۀ روده در نتیجه درمان با سیاه‌دانه افزایش می‌یابد. سیاه‌دانه فعالیت‌های علیه نماتودها و سزتودها (کرم نواری) نیز از خود نشان می‌دهد. قابل ذکر است که سیاه‌دانه همراه با </a:t>
            </a:r>
            <a:r>
              <a:rPr lang="en-US" dirty="0" err="1" smtClean="0">
                <a:cs typeface="B Koodak" pitchFamily="2" charset="-78"/>
              </a:rPr>
              <a:t>praziquantel</a:t>
            </a:r>
            <a:r>
              <a:rPr lang="en-US" dirty="0" smtClean="0">
                <a:cs typeface="B Koodak" pitchFamily="2" charset="-78"/>
              </a:rPr>
              <a:t> (PZQ</a:t>
            </a:r>
            <a:r>
              <a:rPr lang="fa-IR" dirty="0" smtClean="0">
                <a:cs typeface="B Koodak" pitchFamily="2" charset="-78"/>
              </a:rPr>
              <a:t>) ، یعنی داروی انتخابی برای درمان بیماری کرم انگلی خون، استفاده شد.</a:t>
            </a:r>
            <a:endParaRPr lang="en-US" dirty="0">
              <a:cs typeface="B Koodak" pitchFamily="2" charset="-78"/>
            </a:endParaRPr>
          </a:p>
        </p:txBody>
      </p:sp>
      <p:sp>
        <p:nvSpPr>
          <p:cNvPr id="4" name="Title 1"/>
          <p:cNvSpPr>
            <a:spLocks noGrp="1"/>
          </p:cNvSpPr>
          <p:nvPr>
            <p:ph type="title"/>
          </p:nvPr>
        </p:nvSpPr>
        <p:spPr>
          <a:xfrm>
            <a:off x="1000100" y="0"/>
            <a:ext cx="7772400" cy="914400"/>
          </a:xfrm>
          <a:gradFill>
            <a:gsLst>
              <a:gs pos="0">
                <a:srgbClr val="FC9FCB"/>
              </a:gs>
              <a:gs pos="13000">
                <a:srgbClr val="F8B049"/>
              </a:gs>
              <a:gs pos="21001">
                <a:srgbClr val="F8B049"/>
              </a:gs>
              <a:gs pos="63000">
                <a:srgbClr val="FEE7F2"/>
              </a:gs>
              <a:gs pos="67000">
                <a:srgbClr val="F952A0"/>
              </a:gs>
              <a:gs pos="69000">
                <a:srgbClr val="C50849"/>
              </a:gs>
              <a:gs pos="82001">
                <a:srgbClr val="B43E85"/>
              </a:gs>
              <a:gs pos="97000">
                <a:srgbClr val="92D050">
                  <a:alpha val="93000"/>
                </a:srgbClr>
              </a:gs>
            </a:gsLst>
            <a:lin ang="3000000" scaled="0"/>
          </a:gradFill>
        </p:spPr>
        <p:txBody>
          <a:bodyPr>
            <a:prstTxWarp prst="textCurveDown">
              <a:avLst/>
            </a:prstTxWarp>
          </a:bodyPr>
          <a:lstStyle/>
          <a:p>
            <a:pPr algn="ctr"/>
            <a:r>
              <a:rPr lang="fa-IR" sz="2400" b="1" dirty="0" smtClean="0">
                <a:solidFill>
                  <a:srgbClr val="FFFF00"/>
                </a:solidFill>
                <a:effectLst>
                  <a:glow rad="139700">
                    <a:schemeClr val="accent2">
                      <a:satMod val="175000"/>
                      <a:alpha val="40000"/>
                    </a:schemeClr>
                  </a:glow>
                </a:effectLst>
              </a:rPr>
              <a:t>1- استفاده از سیاهدانه در طب سنتی</a:t>
            </a:r>
            <a:endParaRPr lang="en-US" sz="2400" dirty="0">
              <a:solidFill>
                <a:srgbClr val="FFFF00"/>
              </a:solidFill>
              <a:effectLst>
                <a:glow rad="139700">
                  <a:schemeClr val="accent2">
                    <a:satMod val="175000"/>
                    <a:alpha val="40000"/>
                  </a:schemeClr>
                </a:glow>
              </a:effectLst>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0"/>
            <a:ext cx="7772400" cy="1140736"/>
          </a:xfrm>
          <a:gradFill flip="none" rotWithShape="1">
            <a:gsLst>
              <a:gs pos="0">
                <a:srgbClr val="FC9FCB"/>
              </a:gs>
              <a:gs pos="13000">
                <a:srgbClr val="F8B049"/>
              </a:gs>
              <a:gs pos="21001">
                <a:srgbClr val="F8B049"/>
              </a:gs>
              <a:gs pos="63000">
                <a:srgbClr val="FEE7F2"/>
              </a:gs>
              <a:gs pos="67000">
                <a:srgbClr val="F952A0"/>
              </a:gs>
              <a:gs pos="69000">
                <a:srgbClr val="C50849"/>
              </a:gs>
              <a:gs pos="82001">
                <a:schemeClr val="accent6">
                  <a:lumMod val="60000"/>
                  <a:lumOff val="40000"/>
                  <a:alpha val="99000"/>
                </a:schemeClr>
              </a:gs>
              <a:gs pos="97000">
                <a:srgbClr val="92D050">
                  <a:alpha val="93000"/>
                </a:srgbClr>
              </a:gs>
            </a:gsLst>
            <a:path path="shape">
              <a:fillToRect l="50000" t="50000" r="50000" b="50000"/>
            </a:path>
            <a:tileRect/>
          </a:gradFill>
        </p:spPr>
        <p:txBody>
          <a:bodyPr/>
          <a:lstStyle/>
          <a:p>
            <a:pPr algn="ctr"/>
            <a:r>
              <a:rPr lang="fa-IR" sz="2800" b="1" dirty="0" smtClean="0">
                <a:solidFill>
                  <a:schemeClr val="accent2">
                    <a:lumMod val="75000"/>
                  </a:schemeClr>
                </a:solidFill>
                <a:cs typeface="B Koodak" pitchFamily="2" charset="-78"/>
              </a:rPr>
              <a:t/>
            </a:r>
            <a:br>
              <a:rPr lang="fa-IR" sz="2800" b="1" dirty="0" smtClean="0">
                <a:solidFill>
                  <a:schemeClr val="accent2">
                    <a:lumMod val="75000"/>
                  </a:schemeClr>
                </a:solidFill>
                <a:cs typeface="B Koodak" pitchFamily="2" charset="-78"/>
              </a:rPr>
            </a:br>
            <a:r>
              <a:rPr lang="fa-IR" sz="2800" b="1" dirty="0" smtClean="0">
                <a:solidFill>
                  <a:schemeClr val="accent2">
                    <a:lumMod val="75000"/>
                  </a:schemeClr>
                </a:solidFill>
                <a:cs typeface="B Koodak" pitchFamily="2" charset="-78"/>
              </a:rPr>
              <a:t>فواید روغن سیاه‌دانه و ترکیبات تشکیل‌دهندۀ آن:</a:t>
            </a:r>
            <a:endParaRPr lang="en-US" sz="2800" dirty="0">
              <a:solidFill>
                <a:schemeClr val="accent2">
                  <a:lumMod val="75000"/>
                </a:schemeClr>
              </a:solidFill>
              <a:cs typeface="B Koodak" pitchFamily="2" charset="-78"/>
            </a:endParaRPr>
          </a:p>
        </p:txBody>
      </p:sp>
      <p:sp>
        <p:nvSpPr>
          <p:cNvPr id="3" name="Content Placeholder 2"/>
          <p:cNvSpPr>
            <a:spLocks noGrp="1"/>
          </p:cNvSpPr>
          <p:nvPr>
            <p:ph idx="1"/>
          </p:nvPr>
        </p:nvSpPr>
        <p:spPr>
          <a:xfrm>
            <a:off x="914400" y="1285860"/>
            <a:ext cx="7772400" cy="5069700"/>
          </a:xfrm>
        </p:spPr>
        <p:txBody>
          <a:bodyPr>
            <a:normAutofit/>
          </a:bodyPr>
          <a:lstStyle/>
          <a:p>
            <a:pPr algn="just" rtl="1">
              <a:buNone/>
            </a:pPr>
            <a:r>
              <a:rPr lang="fa-IR" dirty="0" smtClean="0">
                <a:cs typeface="B Koodak" pitchFamily="2" charset="-78"/>
              </a:rPr>
              <a:t>دانه‌ها حاوی روغن فرار و غیرفرار، پروتئین‌ها، آلکالوئیدها و ساپونین (ترکیبات صابونی) هستند. مقدار زیادی از فعالیت‌های بیولوژیکی دانه‌ها نشان داده که به </a:t>
            </a:r>
            <a:r>
              <a:rPr lang="en-US" dirty="0" err="1" smtClean="0">
                <a:cs typeface="B Koodak" pitchFamily="2" charset="-78"/>
              </a:rPr>
              <a:t>Thymoquinone</a:t>
            </a:r>
            <a:r>
              <a:rPr lang="en-US" dirty="0" smtClean="0">
                <a:cs typeface="B Koodak" pitchFamily="2" charset="-78"/>
              </a:rPr>
              <a:t> (TQ</a:t>
            </a:r>
            <a:r>
              <a:rPr lang="fa-IR" dirty="0" smtClean="0">
                <a:cs typeface="B Koodak" pitchFamily="2" charset="-78"/>
              </a:rPr>
              <a:t>) ، یعنی جزء اصلی و تشکیل‌دهندۀ روغن فرار، و کمی هم به روغن غیرفرار مربوط می‌شود. روغن فرار سیاه‌دانه می‌تواند خاصیت سم‌زدایی داشته باشد و اثر ضدویروسی قوی علیه عفونت سلول ویروسی مورین </a:t>
            </a:r>
            <a:r>
              <a:rPr lang="en-US" dirty="0" err="1" smtClean="0">
                <a:cs typeface="B Koodak" pitchFamily="2" charset="-78"/>
              </a:rPr>
              <a:t>murin</a:t>
            </a:r>
            <a:r>
              <a:rPr lang="en-US" dirty="0" smtClean="0">
                <a:cs typeface="B Koodak" pitchFamily="2" charset="-78"/>
              </a:rPr>
              <a:t> cytomegalovirus (</a:t>
            </a:r>
            <a:r>
              <a:rPr lang="en-US" dirty="0" err="1" smtClean="0">
                <a:cs typeface="B Koodak" pitchFamily="2" charset="-78"/>
              </a:rPr>
              <a:t>mcmv</a:t>
            </a:r>
            <a:r>
              <a:rPr lang="fa-IR" dirty="0" smtClean="0">
                <a:cs typeface="B Koodak" pitchFamily="2" charset="-78"/>
              </a:rPr>
              <a:t>) دارد. روغن سیاه‌دانه (</a:t>
            </a:r>
            <a:r>
              <a:rPr lang="en-US" dirty="0" smtClean="0">
                <a:cs typeface="B Koodak" pitchFamily="2" charset="-78"/>
              </a:rPr>
              <a:t>BSO) black seed oil</a:t>
            </a:r>
            <a:r>
              <a:rPr lang="fa-IR" dirty="0" smtClean="0">
                <a:cs typeface="B Koodak" pitchFamily="2" charset="-78"/>
              </a:rPr>
              <a:t> از سلول‌ها در برابر عفونت‌های ویروسی حفاظت کرده و در نتیجه درمان با سیاه‌دانه عفونتی در کبد و طحال مبتلایان مشاهده نمی‌شود.</a:t>
            </a:r>
            <a:endParaRPr lang="en-US" dirty="0">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85860"/>
            <a:ext cx="7772400" cy="5069700"/>
          </a:xfrm>
        </p:spPr>
        <p:txBody>
          <a:bodyPr>
            <a:normAutofit lnSpcReduction="10000"/>
          </a:bodyPr>
          <a:lstStyle/>
          <a:p>
            <a:pPr algn="just" rtl="1">
              <a:lnSpc>
                <a:spcPct val="150000"/>
              </a:lnSpc>
              <a:buNone/>
            </a:pPr>
            <a:r>
              <a:rPr lang="fa-IR" sz="2400" dirty="0" smtClean="0">
                <a:cs typeface="B Koodak" pitchFamily="2" charset="-78"/>
              </a:rPr>
              <a:t>استفادۀ سنتی از سیاه‌دانه و مشتقاتش در درمان رماتیسم و بیماری‌های عفونی مربوطه نیز نشان داده شده است.</a:t>
            </a:r>
          </a:p>
          <a:p>
            <a:pPr algn="just" rtl="1">
              <a:lnSpc>
                <a:spcPct val="150000"/>
              </a:lnSpc>
              <a:buNone/>
            </a:pPr>
            <a:r>
              <a:rPr lang="fa-IR" sz="2400" dirty="0" smtClean="0">
                <a:cs typeface="B Koodak" pitchFamily="2" charset="-78"/>
              </a:rPr>
              <a:t> </a:t>
            </a:r>
            <a:br>
              <a:rPr lang="fa-IR" sz="2400" dirty="0" smtClean="0">
                <a:cs typeface="B Koodak" pitchFamily="2" charset="-78"/>
              </a:rPr>
            </a:br>
            <a:r>
              <a:rPr lang="fa-IR" sz="2400" dirty="0" smtClean="0">
                <a:cs typeface="B Koodak" pitchFamily="2" charset="-78"/>
              </a:rPr>
              <a:t>روغن و دانه‌ها عملکرد ضدالتهابی، ضدتوموری، ضدمیکروبی، تب‌بری و تخفیف درد دارند. (</a:t>
            </a:r>
            <a:r>
              <a:rPr lang="en-US" sz="2400" dirty="0" smtClean="0">
                <a:cs typeface="B Koodak" pitchFamily="2" charset="-78"/>
              </a:rPr>
              <a:t>TQ</a:t>
            </a:r>
            <a:r>
              <a:rPr lang="fa-IR" sz="2400" dirty="0" smtClean="0">
                <a:cs typeface="B Koodak" pitchFamily="2" charset="-78"/>
              </a:rPr>
              <a:t>) نیز اثر تخفیف‌دهندگی درد دارد. بیماری‌ها یا مواد شیمیایی آسیب‌هایی به کبد و کلیه وارد می‌کنند و عصارۀ خام دانه‌ها (و تعدادی از اجزاء فعال آن مثل روغن فرار و </a:t>
            </a:r>
            <a:r>
              <a:rPr lang="en-US" sz="2400" dirty="0" smtClean="0">
                <a:cs typeface="B Koodak" pitchFamily="2" charset="-78"/>
              </a:rPr>
              <a:t>TQ</a:t>
            </a:r>
            <a:r>
              <a:rPr lang="fa-IR" sz="2400" dirty="0" smtClean="0">
                <a:cs typeface="B Koodak" pitchFamily="2" charset="-78"/>
              </a:rPr>
              <a:t>) عملکرد دارویی به منشور حفاظت از اعضای آسیب‌دیده دارد. فواید استفاده از دانه‌ها و (</a:t>
            </a:r>
            <a:r>
              <a:rPr lang="en-US" sz="2400" dirty="0" smtClean="0">
                <a:cs typeface="B Koodak" pitchFamily="2" charset="-78"/>
              </a:rPr>
              <a:t>TQ</a:t>
            </a:r>
            <a:r>
              <a:rPr lang="fa-IR" sz="2400" dirty="0" smtClean="0">
                <a:cs typeface="B Koodak" pitchFamily="2" charset="-78"/>
              </a:rPr>
              <a:t>) می‌تواند به عملکرد</a:t>
            </a:r>
          </a:p>
          <a:p>
            <a:pPr algn="just" rtl="1">
              <a:lnSpc>
                <a:spcPct val="150000"/>
              </a:lnSpc>
              <a:buNone/>
            </a:pPr>
            <a:r>
              <a:rPr lang="fa-IR" sz="2400" dirty="0" smtClean="0">
                <a:cs typeface="B Koodak" pitchFamily="2" charset="-78"/>
              </a:rPr>
              <a:t> ضداکسایشی و حفاظت‌کنندگی سلول آنها مربوط باشد</a:t>
            </a:r>
            <a:endParaRPr lang="en-US" sz="2400" dirty="0">
              <a:cs typeface="B Koodak" pitchFamily="2" charset="-78"/>
            </a:endParaRPr>
          </a:p>
        </p:txBody>
      </p:sp>
      <p:sp>
        <p:nvSpPr>
          <p:cNvPr id="4" name="Title 1"/>
          <p:cNvSpPr>
            <a:spLocks noGrp="1"/>
          </p:cNvSpPr>
          <p:nvPr>
            <p:ph type="title"/>
          </p:nvPr>
        </p:nvSpPr>
        <p:spPr>
          <a:xfrm>
            <a:off x="857224" y="0"/>
            <a:ext cx="7772400" cy="1214422"/>
          </a:xfrm>
          <a:gradFill flip="none" rotWithShape="1">
            <a:gsLst>
              <a:gs pos="0">
                <a:srgbClr val="FC9FCB"/>
              </a:gs>
              <a:gs pos="13000">
                <a:srgbClr val="F8B049"/>
              </a:gs>
              <a:gs pos="21001">
                <a:srgbClr val="F8B049"/>
              </a:gs>
              <a:gs pos="63000">
                <a:srgbClr val="FEE7F2"/>
              </a:gs>
              <a:gs pos="67000">
                <a:srgbClr val="F952A0"/>
              </a:gs>
              <a:gs pos="69000">
                <a:srgbClr val="C50849"/>
              </a:gs>
              <a:gs pos="82001">
                <a:schemeClr val="accent6">
                  <a:lumMod val="60000"/>
                  <a:lumOff val="40000"/>
                  <a:alpha val="99000"/>
                </a:schemeClr>
              </a:gs>
              <a:gs pos="97000">
                <a:srgbClr val="92D050">
                  <a:alpha val="93000"/>
                </a:srgbClr>
              </a:gs>
            </a:gsLst>
            <a:path path="shape">
              <a:fillToRect l="50000" t="50000" r="50000" b="50000"/>
            </a:path>
            <a:tileRect/>
          </a:gradFill>
        </p:spPr>
        <p:txBody>
          <a:bodyPr/>
          <a:lstStyle/>
          <a:p>
            <a:pPr algn="ctr"/>
            <a:r>
              <a:rPr lang="fa-IR" sz="2800" b="1" dirty="0" smtClean="0">
                <a:solidFill>
                  <a:schemeClr val="accent2">
                    <a:lumMod val="75000"/>
                  </a:schemeClr>
                </a:solidFill>
                <a:cs typeface="B Koodak" pitchFamily="2" charset="-78"/>
              </a:rPr>
              <a:t/>
            </a:r>
            <a:br>
              <a:rPr lang="fa-IR" sz="2800" b="1" dirty="0" smtClean="0">
                <a:solidFill>
                  <a:schemeClr val="accent2">
                    <a:lumMod val="75000"/>
                  </a:schemeClr>
                </a:solidFill>
                <a:cs typeface="B Koodak" pitchFamily="2" charset="-78"/>
              </a:rPr>
            </a:br>
            <a:r>
              <a:rPr lang="fa-IR" sz="2800" b="1" dirty="0" smtClean="0">
                <a:solidFill>
                  <a:schemeClr val="accent2">
                    <a:lumMod val="75000"/>
                  </a:schemeClr>
                </a:solidFill>
                <a:cs typeface="B Koodak" pitchFamily="2" charset="-78"/>
              </a:rPr>
              <a:t>فواید روغن سیاه‌دانه و ترکیبات تشکیل‌دهندۀ آن:</a:t>
            </a:r>
            <a:endParaRPr lang="en-US" sz="2800" dirty="0">
              <a:solidFill>
                <a:schemeClr val="accent2">
                  <a:lumMod val="75000"/>
                </a:schemeClr>
              </a:solidFill>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85860"/>
            <a:ext cx="7772400" cy="5069700"/>
          </a:xfrm>
        </p:spPr>
        <p:txBody>
          <a:bodyPr>
            <a:normAutofit/>
          </a:bodyPr>
          <a:lstStyle/>
          <a:p>
            <a:pPr algn="just" rtl="1">
              <a:lnSpc>
                <a:spcPct val="150000"/>
              </a:lnSpc>
              <a:buNone/>
            </a:pPr>
            <a:r>
              <a:rPr lang="fa-IR" sz="2400" dirty="0" smtClean="0">
                <a:cs typeface="B Koodak" pitchFamily="2" charset="-78"/>
              </a:rPr>
              <a:t>سطح تقویت شده (</a:t>
            </a:r>
            <a:r>
              <a:rPr lang="en-US" sz="2400" dirty="0" smtClean="0">
                <a:cs typeface="B Koodak" pitchFamily="2" charset="-78"/>
              </a:rPr>
              <a:t>TQ</a:t>
            </a:r>
            <a:r>
              <a:rPr lang="fa-IR" sz="2400" dirty="0" smtClean="0">
                <a:cs typeface="B Koodak" pitchFamily="2" charset="-78"/>
              </a:rPr>
              <a:t>) می‌تواند سرعت بازسازی استخوان صدمه دیده را افزایش دهد در حالیکه روی اندام‌های تولیدمثلی و حیاتی بدن اثرات جانبی مضری ندارد.</a:t>
            </a:r>
          </a:p>
          <a:p>
            <a:pPr algn="just" rtl="1">
              <a:lnSpc>
                <a:spcPct val="150000"/>
              </a:lnSpc>
              <a:buNone/>
            </a:pPr>
            <a:r>
              <a:rPr lang="fa-IR" sz="2400" dirty="0" smtClean="0">
                <a:cs typeface="B Koodak" pitchFamily="2" charset="-78"/>
              </a:rPr>
              <a:t> </a:t>
            </a:r>
            <a:br>
              <a:rPr lang="fa-IR" sz="2400" dirty="0" smtClean="0">
                <a:cs typeface="B Koodak" pitchFamily="2" charset="-78"/>
              </a:rPr>
            </a:br>
            <a:r>
              <a:rPr lang="en-US" sz="2400" dirty="0" err="1" smtClean="0">
                <a:cs typeface="B Koodak" pitchFamily="2" charset="-78"/>
              </a:rPr>
              <a:t>Nigellon</a:t>
            </a:r>
            <a:r>
              <a:rPr lang="fa-IR" sz="2400" dirty="0" smtClean="0">
                <a:cs typeface="B Koodak" pitchFamily="2" charset="-78"/>
              </a:rPr>
              <a:t> پلیمرکربونیل </a:t>
            </a:r>
            <a:r>
              <a:rPr lang="en-US" sz="2400" dirty="0" err="1" smtClean="0">
                <a:cs typeface="B Koodak" pitchFamily="2" charset="-78"/>
              </a:rPr>
              <a:t>Thymoquinone</a:t>
            </a:r>
            <a:r>
              <a:rPr lang="fa-IR" sz="2400" dirty="0" smtClean="0">
                <a:cs typeface="B Koodak" pitchFamily="2" charset="-78"/>
              </a:rPr>
              <a:t> است و خصوصیات پزشکی‌ای را دارا است که شامل خواص ضدمیکروبی، ضدتوموری، ضدویروسی، ضدالتهابی، کاهش‌دهندگی قند خون، شلی ماهیچه‌ای و ضداکسایشی می‌باشد</a:t>
            </a:r>
            <a:endParaRPr lang="en-US" sz="2400" dirty="0">
              <a:cs typeface="B Koodak" pitchFamily="2" charset="-78"/>
            </a:endParaRPr>
          </a:p>
        </p:txBody>
      </p:sp>
      <p:sp>
        <p:nvSpPr>
          <p:cNvPr id="4" name="Title 1"/>
          <p:cNvSpPr>
            <a:spLocks noGrp="1"/>
          </p:cNvSpPr>
          <p:nvPr>
            <p:ph type="title"/>
          </p:nvPr>
        </p:nvSpPr>
        <p:spPr>
          <a:xfrm>
            <a:off x="928662" y="0"/>
            <a:ext cx="7772400" cy="1130986"/>
          </a:xfrm>
          <a:gradFill flip="none" rotWithShape="1">
            <a:gsLst>
              <a:gs pos="0">
                <a:srgbClr val="FC9FCB"/>
              </a:gs>
              <a:gs pos="13000">
                <a:srgbClr val="F8B049"/>
              </a:gs>
              <a:gs pos="21001">
                <a:srgbClr val="F8B049"/>
              </a:gs>
              <a:gs pos="63000">
                <a:srgbClr val="FEE7F2"/>
              </a:gs>
              <a:gs pos="67000">
                <a:srgbClr val="F952A0"/>
              </a:gs>
              <a:gs pos="69000">
                <a:srgbClr val="C50849"/>
              </a:gs>
              <a:gs pos="82001">
                <a:schemeClr val="accent6">
                  <a:lumMod val="60000"/>
                  <a:lumOff val="40000"/>
                  <a:alpha val="99000"/>
                </a:schemeClr>
              </a:gs>
              <a:gs pos="97000">
                <a:srgbClr val="92D050">
                  <a:alpha val="93000"/>
                </a:srgbClr>
              </a:gs>
            </a:gsLst>
            <a:path path="shape">
              <a:fillToRect l="50000" t="50000" r="50000" b="50000"/>
            </a:path>
            <a:tileRect/>
          </a:gradFill>
        </p:spPr>
        <p:txBody>
          <a:bodyPr/>
          <a:lstStyle/>
          <a:p>
            <a:pPr algn="ctr"/>
            <a:r>
              <a:rPr lang="fa-IR" sz="2800" b="1" dirty="0" smtClean="0">
                <a:solidFill>
                  <a:schemeClr val="accent2">
                    <a:lumMod val="75000"/>
                  </a:schemeClr>
                </a:solidFill>
                <a:cs typeface="B Koodak" pitchFamily="2" charset="-78"/>
              </a:rPr>
              <a:t/>
            </a:r>
            <a:br>
              <a:rPr lang="fa-IR" sz="2800" b="1" dirty="0" smtClean="0">
                <a:solidFill>
                  <a:schemeClr val="accent2">
                    <a:lumMod val="75000"/>
                  </a:schemeClr>
                </a:solidFill>
                <a:cs typeface="B Koodak" pitchFamily="2" charset="-78"/>
              </a:rPr>
            </a:br>
            <a:r>
              <a:rPr lang="fa-IR" sz="2800" b="1" dirty="0" smtClean="0">
                <a:solidFill>
                  <a:schemeClr val="accent2">
                    <a:lumMod val="75000"/>
                  </a:schemeClr>
                </a:solidFill>
                <a:cs typeface="B Koodak" pitchFamily="2" charset="-78"/>
              </a:rPr>
              <a:t>فواید روغن سیاه‌دانه و ترکیبات تشکیل‌دهندۀ آن:</a:t>
            </a:r>
            <a:endParaRPr lang="en-US" sz="2800" dirty="0">
              <a:solidFill>
                <a:schemeClr val="accent2">
                  <a:lumMod val="75000"/>
                </a:schemeClr>
              </a:solidFill>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lnSpc>
                <a:spcPct val="150000"/>
              </a:lnSpc>
              <a:buNone/>
            </a:pPr>
            <a:r>
              <a:rPr lang="fa-IR" dirty="0" smtClean="0">
                <a:cs typeface="B Koodak" pitchFamily="2" charset="-78"/>
              </a:rPr>
              <a:t>درمان موش‌ها با عصارۀ دانه‌ها بیش از 12 هفته تغییراتی در خون‌نگارۀ آنها ایجاد کرد که به شرح زیر می‌باشد: </a:t>
            </a:r>
            <a:br>
              <a:rPr lang="fa-IR" dirty="0" smtClean="0">
                <a:cs typeface="B Koodak" pitchFamily="2" charset="-78"/>
              </a:rPr>
            </a:br>
            <a:r>
              <a:rPr lang="fa-IR" dirty="0" smtClean="0">
                <a:cs typeface="B Koodak" pitchFamily="2" charset="-78"/>
              </a:rPr>
              <a:t>- افزایش در حجم سلول‌های پرشده و هموگلوبین (در نتیجۀ افزایش سطح هماتوکریت)</a:t>
            </a:r>
            <a:endParaRPr lang="en-US" dirty="0" smtClean="0">
              <a:cs typeface="B Koodak" pitchFamily="2" charset="-78"/>
            </a:endParaRPr>
          </a:p>
          <a:p>
            <a:pPr algn="r" rtl="1">
              <a:lnSpc>
                <a:spcPct val="150000"/>
              </a:lnSpc>
              <a:buNone/>
            </a:pPr>
            <a:r>
              <a:rPr lang="fa-IR" dirty="0" smtClean="0">
                <a:cs typeface="B Koodak" pitchFamily="2" charset="-78"/>
              </a:rPr>
              <a:t> </a:t>
            </a:r>
            <a:endParaRPr lang="en-US" dirty="0" smtClean="0">
              <a:cs typeface="B Koodak" pitchFamily="2" charset="-78"/>
            </a:endParaRPr>
          </a:p>
          <a:p>
            <a:pPr algn="r" rtl="1">
              <a:lnSpc>
                <a:spcPct val="150000"/>
              </a:lnSpc>
              <a:buNone/>
            </a:pPr>
            <a:r>
              <a:rPr lang="fa-IR" dirty="0" smtClean="0">
                <a:cs typeface="B Koodak" pitchFamily="2" charset="-78"/>
              </a:rPr>
              <a:t>- کاهش در غلظت پلاسمائی کلسترول، تری‌گلیسرید و گلوکز وکاهش پلاکت‌ها و کلوسیت‌ها</a:t>
            </a:r>
            <a:br>
              <a:rPr lang="fa-IR" dirty="0" smtClean="0">
                <a:cs typeface="B Koodak" pitchFamily="2" charset="-78"/>
              </a:rPr>
            </a:br>
            <a:r>
              <a:rPr lang="fa-IR" dirty="0" smtClean="0">
                <a:cs typeface="B Koodak" pitchFamily="2" charset="-78"/>
              </a:rPr>
              <a:t>در نتیجه روغن سیاه‌دانه فشارخون را کاهش می‌دهد اما این گیاه سمیت نسبی‌ای را نیز نشان می‌دهد.</a:t>
            </a:r>
            <a:endParaRPr lang="en-US" dirty="0" smtClean="0">
              <a:cs typeface="B Koodak" pitchFamily="2" charset="-78"/>
            </a:endParaRPr>
          </a:p>
          <a:p>
            <a:pPr algn="r">
              <a:lnSpc>
                <a:spcPct val="150000"/>
              </a:lnSpc>
              <a:buNone/>
            </a:pPr>
            <a:endParaRPr lang="en-US" dirty="0">
              <a:cs typeface="B Koodak" pitchFamily="2" charset="-78"/>
            </a:endParaRPr>
          </a:p>
        </p:txBody>
      </p:sp>
      <p:sp>
        <p:nvSpPr>
          <p:cNvPr id="4" name="Title 1"/>
          <p:cNvSpPr>
            <a:spLocks noGrp="1"/>
          </p:cNvSpPr>
          <p:nvPr>
            <p:ph type="title"/>
          </p:nvPr>
        </p:nvSpPr>
        <p:spPr>
          <a:xfrm>
            <a:off x="1000100" y="0"/>
            <a:ext cx="7772400" cy="1130986"/>
          </a:xfrm>
          <a:gradFill flip="none" rotWithShape="1">
            <a:gsLst>
              <a:gs pos="0">
                <a:srgbClr val="FC9FCB"/>
              </a:gs>
              <a:gs pos="13000">
                <a:srgbClr val="F8B049"/>
              </a:gs>
              <a:gs pos="21001">
                <a:srgbClr val="F8B049"/>
              </a:gs>
              <a:gs pos="63000">
                <a:srgbClr val="FEE7F2"/>
              </a:gs>
              <a:gs pos="67000">
                <a:srgbClr val="F952A0"/>
              </a:gs>
              <a:gs pos="69000">
                <a:srgbClr val="C50849"/>
              </a:gs>
              <a:gs pos="82001">
                <a:schemeClr val="accent6">
                  <a:lumMod val="60000"/>
                  <a:lumOff val="40000"/>
                  <a:alpha val="99000"/>
                </a:schemeClr>
              </a:gs>
              <a:gs pos="97000">
                <a:srgbClr val="92D050">
                  <a:alpha val="93000"/>
                </a:srgbClr>
              </a:gs>
            </a:gsLst>
            <a:path path="shape">
              <a:fillToRect l="50000" t="50000" r="50000" b="50000"/>
            </a:path>
            <a:tileRect/>
          </a:gradFill>
        </p:spPr>
        <p:txBody>
          <a:bodyPr/>
          <a:lstStyle/>
          <a:p>
            <a:pPr algn="ctr"/>
            <a:r>
              <a:rPr lang="fa-IR" sz="2800" b="1" dirty="0" smtClean="0">
                <a:solidFill>
                  <a:schemeClr val="accent2">
                    <a:lumMod val="75000"/>
                  </a:schemeClr>
                </a:solidFill>
                <a:cs typeface="B Koodak" pitchFamily="2" charset="-78"/>
              </a:rPr>
              <a:t/>
            </a:r>
            <a:br>
              <a:rPr lang="fa-IR" sz="2800" b="1" dirty="0" smtClean="0">
                <a:solidFill>
                  <a:schemeClr val="accent2">
                    <a:lumMod val="75000"/>
                  </a:schemeClr>
                </a:solidFill>
                <a:cs typeface="B Koodak" pitchFamily="2" charset="-78"/>
              </a:rPr>
            </a:br>
            <a:r>
              <a:rPr lang="fa-IR" sz="2800" b="1" dirty="0" smtClean="0">
                <a:solidFill>
                  <a:schemeClr val="accent2">
                    <a:lumMod val="75000"/>
                  </a:schemeClr>
                </a:solidFill>
                <a:cs typeface="B Koodak" pitchFamily="2" charset="-78"/>
              </a:rPr>
              <a:t>اثر روی فشار خون و هموستازی:</a:t>
            </a:r>
            <a:r>
              <a:rPr lang="en-US" sz="2800" dirty="0" smtClean="0">
                <a:solidFill>
                  <a:schemeClr val="accent2">
                    <a:lumMod val="75000"/>
                  </a:schemeClr>
                </a:solidFill>
                <a:cs typeface="B Koodak" pitchFamily="2" charset="-78"/>
              </a:rPr>
              <a:t/>
            </a:r>
            <a:br>
              <a:rPr lang="en-US" sz="2800" dirty="0" smtClean="0">
                <a:solidFill>
                  <a:schemeClr val="accent2">
                    <a:lumMod val="75000"/>
                  </a:schemeClr>
                </a:solidFill>
                <a:cs typeface="B Koodak" pitchFamily="2" charset="-78"/>
              </a:rPr>
            </a:br>
            <a:r>
              <a:rPr lang="fa-IR" sz="2800" b="1" dirty="0" smtClean="0">
                <a:solidFill>
                  <a:schemeClr val="accent2">
                    <a:lumMod val="75000"/>
                  </a:schemeClr>
                </a:solidFill>
                <a:cs typeface="B Koodak" pitchFamily="2" charset="-78"/>
              </a:rPr>
              <a:t>:</a:t>
            </a:r>
            <a:endParaRPr lang="en-US" sz="2800" dirty="0">
              <a:solidFill>
                <a:schemeClr val="accent2">
                  <a:lumMod val="75000"/>
                </a:schemeClr>
              </a:solidFill>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50000"/>
              </a:lnSpc>
              <a:buNone/>
            </a:pPr>
            <a:r>
              <a:rPr lang="fa-IR" sz="2400" dirty="0" smtClean="0">
                <a:cs typeface="B Koodak" pitchFamily="2" charset="-78"/>
              </a:rPr>
              <a:t>در آزمایشی دیگر موش‌ها روغن سیاه‌دانه را در دوز (1-</a:t>
            </a:r>
            <a:r>
              <a:rPr lang="en-US" sz="2400" dirty="0" smtClean="0">
                <a:cs typeface="B Koodak" pitchFamily="2" charset="-78"/>
              </a:rPr>
              <a:t>kg 1-mu32-4</a:t>
            </a:r>
            <a:r>
              <a:rPr lang="fa-IR" sz="2400" dirty="0" smtClean="0">
                <a:cs typeface="B Koodak" pitchFamily="2" charset="-78"/>
              </a:rPr>
              <a:t>) یا (</a:t>
            </a:r>
            <a:r>
              <a:rPr lang="en-US" sz="2400" dirty="0" smtClean="0">
                <a:cs typeface="B Koodak" pitchFamily="2" charset="-78"/>
              </a:rPr>
              <a:t>TQ</a:t>
            </a:r>
            <a:r>
              <a:rPr lang="fa-IR" sz="2400" dirty="0" smtClean="0">
                <a:cs typeface="B Koodak" pitchFamily="2" charset="-78"/>
              </a:rPr>
              <a:t>) را در دوز (1-</a:t>
            </a:r>
            <a:r>
              <a:rPr lang="en-US" sz="2400" dirty="0" smtClean="0">
                <a:cs typeface="B Koodak" pitchFamily="2" charset="-78"/>
              </a:rPr>
              <a:t>mg/kg1.6-0.2</a:t>
            </a:r>
            <a:r>
              <a:rPr lang="fa-IR" sz="2400" dirty="0" smtClean="0">
                <a:cs typeface="B Koodak" pitchFamily="2" charset="-78"/>
              </a:rPr>
              <a:t>) به صورت داخل وریدی دریافت کردند سپس کاهش فشارخون سرخرگی و ضربان قلب مشاهده شد. روغن فرار (</a:t>
            </a:r>
            <a:r>
              <a:rPr lang="en-US" sz="2400" dirty="0" smtClean="0">
                <a:cs typeface="B Koodak" pitchFamily="2" charset="-78"/>
              </a:rPr>
              <a:t>Volatile oil</a:t>
            </a:r>
            <a:r>
              <a:rPr lang="fa-IR" sz="2400" dirty="0" smtClean="0">
                <a:cs typeface="B Koodak" pitchFamily="2" charset="-78"/>
              </a:rPr>
              <a:t>) به واسطۀ مکانیسم‌های اصلی مستقیم یا غیرمستقیم زیستی رگ‌ها را تنگ می‌کند و مکانیسم‌های مستقیم می‌تواند به حضور (</a:t>
            </a:r>
            <a:r>
              <a:rPr lang="en-US" sz="2400" dirty="0" smtClean="0">
                <a:cs typeface="B Koodak" pitchFamily="2" charset="-78"/>
              </a:rPr>
              <a:t>TQ</a:t>
            </a:r>
            <a:r>
              <a:rPr lang="fa-IR" sz="2400" dirty="0" smtClean="0">
                <a:cs typeface="B Koodak" pitchFamily="2" charset="-78"/>
              </a:rPr>
              <a:t>) در روغن فرار مربوط باشد. لکن روغن فرار (</a:t>
            </a:r>
            <a:r>
              <a:rPr lang="en-US" sz="2400" dirty="0" smtClean="0">
                <a:cs typeface="B Koodak" pitchFamily="2" charset="-78"/>
              </a:rPr>
              <a:t>V.O</a:t>
            </a:r>
            <a:r>
              <a:rPr lang="fa-IR" sz="2400" dirty="0" smtClean="0">
                <a:cs typeface="B Koodak" pitchFamily="2" charset="-78"/>
              </a:rPr>
              <a:t>) عامل قوی‌ای برای کاهش فشارخون است.</a:t>
            </a:r>
            <a:endParaRPr lang="en-US" sz="2400" dirty="0">
              <a:cs typeface="B Koodak" pitchFamily="2" charset="-78"/>
            </a:endParaRPr>
          </a:p>
        </p:txBody>
      </p:sp>
      <p:sp>
        <p:nvSpPr>
          <p:cNvPr id="4" name="Title 1"/>
          <p:cNvSpPr>
            <a:spLocks noGrp="1"/>
          </p:cNvSpPr>
          <p:nvPr>
            <p:ph type="title"/>
          </p:nvPr>
        </p:nvSpPr>
        <p:spPr>
          <a:xfrm>
            <a:off x="785786" y="428604"/>
            <a:ext cx="7901014" cy="1214446"/>
          </a:xfrm>
          <a:gradFill flip="none" rotWithShape="1">
            <a:gsLst>
              <a:gs pos="0">
                <a:srgbClr val="FC9FCB"/>
              </a:gs>
              <a:gs pos="13000">
                <a:srgbClr val="F8B049"/>
              </a:gs>
              <a:gs pos="21001">
                <a:srgbClr val="F8B049"/>
              </a:gs>
              <a:gs pos="63000">
                <a:srgbClr val="FEE7F2"/>
              </a:gs>
              <a:gs pos="67000">
                <a:srgbClr val="F952A0"/>
              </a:gs>
              <a:gs pos="69000">
                <a:srgbClr val="C50849"/>
              </a:gs>
              <a:gs pos="82001">
                <a:schemeClr val="accent6">
                  <a:lumMod val="60000"/>
                  <a:lumOff val="40000"/>
                  <a:alpha val="99000"/>
                </a:schemeClr>
              </a:gs>
              <a:gs pos="97000">
                <a:srgbClr val="92D050">
                  <a:alpha val="93000"/>
                </a:srgbClr>
              </a:gs>
            </a:gsLst>
            <a:path path="shape">
              <a:fillToRect l="50000" t="50000" r="50000" b="50000"/>
            </a:path>
            <a:tileRect/>
          </a:gradFill>
        </p:spPr>
        <p:txBody>
          <a:bodyPr/>
          <a:lstStyle/>
          <a:p>
            <a:pPr algn="ctr"/>
            <a:r>
              <a:rPr lang="fa-IR" sz="2800" b="1" dirty="0" smtClean="0">
                <a:solidFill>
                  <a:schemeClr val="accent2">
                    <a:lumMod val="75000"/>
                  </a:schemeClr>
                </a:solidFill>
                <a:cs typeface="B Koodak" pitchFamily="2" charset="-78"/>
              </a:rPr>
              <a:t/>
            </a:r>
            <a:br>
              <a:rPr lang="fa-IR" sz="2800" b="1" dirty="0" smtClean="0">
                <a:solidFill>
                  <a:schemeClr val="accent2">
                    <a:lumMod val="75000"/>
                  </a:schemeClr>
                </a:solidFill>
                <a:cs typeface="B Koodak" pitchFamily="2" charset="-78"/>
              </a:rPr>
            </a:br>
            <a:r>
              <a:rPr lang="fa-IR" sz="2800" b="1" dirty="0" smtClean="0">
                <a:solidFill>
                  <a:schemeClr val="accent2">
                    <a:lumMod val="75000"/>
                  </a:schemeClr>
                </a:solidFill>
                <a:cs typeface="B Koodak" pitchFamily="2" charset="-78"/>
              </a:rPr>
              <a:t>اثر روی فشار خون و هموستازی:</a:t>
            </a:r>
            <a:r>
              <a:rPr lang="en-US" sz="2800" dirty="0" smtClean="0">
                <a:solidFill>
                  <a:schemeClr val="accent2">
                    <a:lumMod val="75000"/>
                  </a:schemeClr>
                </a:solidFill>
                <a:cs typeface="B Koodak" pitchFamily="2" charset="-78"/>
              </a:rPr>
              <a:t/>
            </a:r>
            <a:br>
              <a:rPr lang="en-US" sz="2800" dirty="0" smtClean="0">
                <a:solidFill>
                  <a:schemeClr val="accent2">
                    <a:lumMod val="75000"/>
                  </a:schemeClr>
                </a:solidFill>
                <a:cs typeface="B Koodak" pitchFamily="2" charset="-78"/>
              </a:rPr>
            </a:br>
            <a:r>
              <a:rPr lang="fa-IR" sz="2800" b="1" dirty="0" smtClean="0">
                <a:solidFill>
                  <a:schemeClr val="accent2">
                    <a:lumMod val="75000"/>
                  </a:schemeClr>
                </a:solidFill>
                <a:cs typeface="B Koodak" pitchFamily="2" charset="-78"/>
              </a:rPr>
              <a:t>:</a:t>
            </a:r>
            <a:endParaRPr lang="en-US" sz="2800" dirty="0">
              <a:solidFill>
                <a:schemeClr val="accent2">
                  <a:lumMod val="75000"/>
                </a:schemeClr>
              </a:solidFill>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50000"/>
              </a:lnSpc>
              <a:buNone/>
            </a:pPr>
            <a:r>
              <a:rPr lang="fa-IR" dirty="0" smtClean="0">
                <a:cs typeface="B Koodak" pitchFamily="2" charset="-78"/>
              </a:rPr>
              <a:t>در طی بررسی دیگر آزمایشاتی که روی موش‌های مبتلا به فشارخون بالا انجام گرفت اثر ذکر شده برای سیاه‌دانه را تأیید کرد. در این بررسی از عصارۀ </a:t>
            </a:r>
            <a:r>
              <a:rPr lang="en-US" dirty="0" smtClean="0">
                <a:cs typeface="B Koodak" pitchFamily="2" charset="-78"/>
              </a:rPr>
              <a:t>dichloromethane</a:t>
            </a:r>
            <a:r>
              <a:rPr lang="fa-IR" dirty="0" smtClean="0">
                <a:cs typeface="B Koodak" pitchFamily="2" charset="-78"/>
              </a:rPr>
              <a:t> استفاده شد که از دانه‌های </a:t>
            </a:r>
            <a:r>
              <a:rPr lang="en-US" dirty="0" err="1" smtClean="0">
                <a:cs typeface="B Koodak" pitchFamily="2" charset="-78"/>
              </a:rPr>
              <a:t>Nigella</a:t>
            </a:r>
            <a:r>
              <a:rPr lang="en-US" dirty="0" smtClean="0">
                <a:cs typeface="B Koodak" pitchFamily="2" charset="-78"/>
              </a:rPr>
              <a:t> sativa</a:t>
            </a:r>
            <a:r>
              <a:rPr lang="fa-IR" dirty="0" smtClean="0">
                <a:cs typeface="B Koodak" pitchFamily="2" charset="-78"/>
              </a:rPr>
              <a:t> گرفته شده است. درمان موش‌های مبتلا با عصارۀ مذکور اثرات زیر را به دنبال داشت:</a:t>
            </a:r>
            <a:endParaRPr lang="en-US" dirty="0">
              <a:cs typeface="B Koodak" pitchFamily="2" charset="-78"/>
            </a:endParaRPr>
          </a:p>
        </p:txBody>
      </p:sp>
      <p:sp>
        <p:nvSpPr>
          <p:cNvPr id="4" name="Title 1"/>
          <p:cNvSpPr>
            <a:spLocks noGrp="1"/>
          </p:cNvSpPr>
          <p:nvPr>
            <p:ph type="title"/>
          </p:nvPr>
        </p:nvSpPr>
        <p:spPr>
          <a:gradFill flip="none" rotWithShape="1">
            <a:gsLst>
              <a:gs pos="0">
                <a:srgbClr val="FC9FCB"/>
              </a:gs>
              <a:gs pos="13000">
                <a:srgbClr val="F8B049"/>
              </a:gs>
              <a:gs pos="21001">
                <a:srgbClr val="F8B049"/>
              </a:gs>
              <a:gs pos="63000">
                <a:srgbClr val="FEE7F2"/>
              </a:gs>
              <a:gs pos="67000">
                <a:srgbClr val="F952A0"/>
              </a:gs>
              <a:gs pos="69000">
                <a:srgbClr val="C50849"/>
              </a:gs>
              <a:gs pos="82001">
                <a:schemeClr val="accent6">
                  <a:lumMod val="60000"/>
                  <a:lumOff val="40000"/>
                  <a:alpha val="99000"/>
                </a:schemeClr>
              </a:gs>
              <a:gs pos="97000">
                <a:srgbClr val="92D050">
                  <a:alpha val="93000"/>
                </a:srgbClr>
              </a:gs>
            </a:gsLst>
            <a:path path="shape">
              <a:fillToRect l="50000" t="50000" r="50000" b="50000"/>
            </a:path>
            <a:tileRect/>
          </a:gradFill>
        </p:spPr>
        <p:txBody>
          <a:bodyPr/>
          <a:lstStyle/>
          <a:p>
            <a:pPr algn="ctr"/>
            <a:r>
              <a:rPr lang="fa-IR" sz="2800" b="1" dirty="0" smtClean="0">
                <a:solidFill>
                  <a:schemeClr val="accent2">
                    <a:lumMod val="75000"/>
                  </a:schemeClr>
                </a:solidFill>
                <a:cs typeface="B Koodak" pitchFamily="2" charset="-78"/>
              </a:rPr>
              <a:t/>
            </a:r>
            <a:br>
              <a:rPr lang="fa-IR" sz="2800" b="1" dirty="0" smtClean="0">
                <a:solidFill>
                  <a:schemeClr val="accent2">
                    <a:lumMod val="75000"/>
                  </a:schemeClr>
                </a:solidFill>
                <a:cs typeface="B Koodak" pitchFamily="2" charset="-78"/>
              </a:rPr>
            </a:br>
            <a:r>
              <a:rPr lang="fa-IR" sz="2800" b="1" dirty="0" smtClean="0">
                <a:solidFill>
                  <a:schemeClr val="accent2">
                    <a:lumMod val="75000"/>
                  </a:schemeClr>
                </a:solidFill>
                <a:cs typeface="B Koodak" pitchFamily="2" charset="-78"/>
              </a:rPr>
              <a:t>اثر روی فشار خون و هموستازی:</a:t>
            </a:r>
            <a:r>
              <a:rPr lang="en-US" sz="2800" dirty="0" smtClean="0">
                <a:solidFill>
                  <a:schemeClr val="accent2">
                    <a:lumMod val="75000"/>
                  </a:schemeClr>
                </a:solidFill>
                <a:cs typeface="B Koodak" pitchFamily="2" charset="-78"/>
              </a:rPr>
              <a:t/>
            </a:r>
            <a:br>
              <a:rPr lang="en-US" sz="2800" dirty="0" smtClean="0">
                <a:solidFill>
                  <a:schemeClr val="accent2">
                    <a:lumMod val="75000"/>
                  </a:schemeClr>
                </a:solidFill>
                <a:cs typeface="B Koodak" pitchFamily="2" charset="-78"/>
              </a:rPr>
            </a:br>
            <a:r>
              <a:rPr lang="fa-IR" sz="2800" b="1" dirty="0" smtClean="0">
                <a:solidFill>
                  <a:schemeClr val="accent2">
                    <a:lumMod val="75000"/>
                  </a:schemeClr>
                </a:solidFill>
                <a:cs typeface="B Koodak" pitchFamily="2" charset="-78"/>
              </a:rPr>
              <a:t>:</a:t>
            </a:r>
            <a:endParaRPr lang="en-US" sz="2800" dirty="0">
              <a:solidFill>
                <a:schemeClr val="accent2">
                  <a:lumMod val="75000"/>
                </a:schemeClr>
              </a:solidFill>
              <a:cs typeface="B Koodak" pitchFamily="2" charset="-78"/>
            </a:endParaRPr>
          </a:p>
        </p:txBody>
      </p:sp>
      <p:sp>
        <p:nvSpPr>
          <p:cNvPr id="5" name="Title 1"/>
          <p:cNvSpPr txBox="1">
            <a:spLocks/>
          </p:cNvSpPr>
          <p:nvPr/>
        </p:nvSpPr>
        <p:spPr>
          <a:xfrm>
            <a:off x="785786" y="428604"/>
            <a:ext cx="7901014" cy="1214446"/>
          </a:xfrm>
          <a:prstGeom prst="rect">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chemeClr val="accent6">
                  <a:lumMod val="60000"/>
                  <a:lumOff val="40000"/>
                  <a:alpha val="99000"/>
                </a:schemeClr>
              </a:gs>
              <a:gs pos="97000">
                <a:srgbClr val="92D050">
                  <a:alpha val="93000"/>
                </a:srgbClr>
              </a:gs>
            </a:gsLst>
            <a:path path="shape">
              <a:fillToRect l="50000" t="50000" r="50000" b="50000"/>
            </a:path>
            <a:tileRect/>
          </a:gradFill>
        </p:spPr>
        <p:txBody>
          <a:bodyPr vert="horz"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800" b="1"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t/>
            </a:r>
            <a:br>
              <a:rPr kumimoji="0" lang="fa-IR" sz="2800" b="1"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br>
            <a:r>
              <a:rPr kumimoji="0" lang="fa-IR" sz="2800" b="1"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t>اثر روی فشار خون و هموستازی:</a:t>
            </a:r>
            <a:r>
              <a:rPr kumimoji="0" lang="en-US" sz="2800" b="0"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t/>
            </a:r>
            <a:br>
              <a:rPr kumimoji="0" lang="en-US" sz="2800" b="0"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br>
            <a:r>
              <a:rPr kumimoji="0" lang="fa-IR" sz="2800" b="1"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t>:</a:t>
            </a:r>
            <a:endParaRPr kumimoji="0" lang="en-US" sz="2800" b="0" i="0" u="none" strike="noStrike" kern="1200" cap="none" spc="-100" normalizeH="0" baseline="0" noProof="0" dirty="0">
              <a:ln>
                <a:noFill/>
              </a:ln>
              <a:solidFill>
                <a:schemeClr val="accent2">
                  <a:lumMod val="75000"/>
                </a:schemeClr>
              </a:solidFill>
              <a:effectLst/>
              <a:uLnTx/>
              <a:uFillTx/>
              <a:latin typeface="+mj-lt"/>
              <a:ea typeface="+mj-ea"/>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lnSpc>
                <a:spcPct val="150000"/>
              </a:lnSpc>
              <a:buNone/>
            </a:pPr>
            <a:r>
              <a:rPr lang="fa-IR" dirty="0" smtClean="0">
                <a:cs typeface="B Koodak" pitchFamily="2" charset="-78"/>
              </a:rPr>
              <a:t>1) افزایش 30 و 16 درصدی ادرار</a:t>
            </a:r>
            <a:br>
              <a:rPr lang="fa-IR" dirty="0" smtClean="0">
                <a:cs typeface="B Koodak" pitchFamily="2" charset="-78"/>
              </a:rPr>
            </a:br>
            <a:r>
              <a:rPr lang="fa-IR" dirty="0" smtClean="0">
                <a:cs typeface="B Koodak" pitchFamily="2" charset="-78"/>
              </a:rPr>
              <a:t>2) کاهش 22 و 18 درصدی فشارخون</a:t>
            </a:r>
            <a:br>
              <a:rPr lang="fa-IR" dirty="0" smtClean="0">
                <a:cs typeface="B Koodak" pitchFamily="2" charset="-78"/>
              </a:rPr>
            </a:br>
            <a:r>
              <a:rPr lang="fa-IR" dirty="0" smtClean="0">
                <a:cs typeface="B Koodak" pitchFamily="2" charset="-78"/>
              </a:rPr>
              <a:t>نتایج بررسی‌های فوق استفادۀ سنتی از دانه‌های </a:t>
            </a:r>
            <a:r>
              <a:rPr lang="en-US" dirty="0" err="1" smtClean="0">
                <a:cs typeface="B Koodak" pitchFamily="2" charset="-78"/>
              </a:rPr>
              <a:t>Nigella</a:t>
            </a:r>
            <a:r>
              <a:rPr lang="en-US" dirty="0" smtClean="0">
                <a:cs typeface="B Koodak" pitchFamily="2" charset="-78"/>
              </a:rPr>
              <a:t> sativa </a:t>
            </a:r>
            <a:r>
              <a:rPr lang="fa-IR" dirty="0" smtClean="0">
                <a:cs typeface="B Koodak" pitchFamily="2" charset="-78"/>
              </a:rPr>
              <a:t>را تأیید می‌کند که برای درمان افزایش قند خون و اختلال در میزان چربی خون و ناهنجاری‌های مربوطه کاربرد دارد. </a:t>
            </a:r>
            <a:endParaRPr lang="en-US" dirty="0" smtClean="0">
              <a:cs typeface="B Koodak" pitchFamily="2" charset="-78"/>
            </a:endParaRPr>
          </a:p>
          <a:p>
            <a:pPr algn="r" rtl="1">
              <a:lnSpc>
                <a:spcPct val="150000"/>
              </a:lnSpc>
              <a:buNone/>
            </a:pPr>
            <a:endParaRPr lang="en-US" dirty="0">
              <a:cs typeface="B Koodak" pitchFamily="2" charset="-78"/>
            </a:endParaRPr>
          </a:p>
        </p:txBody>
      </p:sp>
      <p:sp>
        <p:nvSpPr>
          <p:cNvPr id="5" name="Title 4"/>
          <p:cNvSpPr>
            <a:spLocks noGrp="1"/>
          </p:cNvSpPr>
          <p:nvPr>
            <p:ph type="title"/>
          </p:nvPr>
        </p:nvSpPr>
        <p:spPr/>
        <p:txBody>
          <a:bodyPr/>
          <a:lstStyle/>
          <a:p>
            <a:endParaRPr lang="en-US"/>
          </a:p>
        </p:txBody>
      </p:sp>
      <p:sp>
        <p:nvSpPr>
          <p:cNvPr id="6" name="Title 1"/>
          <p:cNvSpPr txBox="1">
            <a:spLocks/>
          </p:cNvSpPr>
          <p:nvPr/>
        </p:nvSpPr>
        <p:spPr>
          <a:xfrm>
            <a:off x="785786" y="428604"/>
            <a:ext cx="7901014" cy="1214446"/>
          </a:xfrm>
          <a:prstGeom prst="rect">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chemeClr val="accent6">
                  <a:lumMod val="60000"/>
                  <a:lumOff val="40000"/>
                  <a:alpha val="99000"/>
                </a:schemeClr>
              </a:gs>
              <a:gs pos="97000">
                <a:srgbClr val="92D050">
                  <a:alpha val="93000"/>
                </a:srgbClr>
              </a:gs>
            </a:gsLst>
            <a:path path="shape">
              <a:fillToRect l="50000" t="50000" r="50000" b="50000"/>
            </a:path>
            <a:tileRect/>
          </a:gradFill>
        </p:spPr>
        <p:txBody>
          <a:bodyPr vert="horz" anchor="t">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2800" b="1"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t/>
            </a:r>
            <a:br>
              <a:rPr kumimoji="0" lang="fa-IR" sz="2800" b="1"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br>
            <a:r>
              <a:rPr kumimoji="0" lang="fa-IR" sz="2800" b="1"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t>اثر روی فشار خون و هموستازی:</a:t>
            </a:r>
            <a:r>
              <a:rPr kumimoji="0" lang="en-US" sz="2800" b="0"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t/>
            </a:r>
            <a:br>
              <a:rPr kumimoji="0" lang="en-US" sz="2800" b="0"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br>
            <a:r>
              <a:rPr kumimoji="0" lang="fa-IR" sz="2800" b="1" i="0" u="none" strike="noStrike" kern="1200" cap="none" spc="-100" normalizeH="0" baseline="0" noProof="0" smtClean="0">
                <a:ln>
                  <a:noFill/>
                </a:ln>
                <a:solidFill>
                  <a:schemeClr val="accent2">
                    <a:lumMod val="75000"/>
                  </a:schemeClr>
                </a:solidFill>
                <a:effectLst/>
                <a:uLnTx/>
                <a:uFillTx/>
                <a:latin typeface="+mj-lt"/>
                <a:ea typeface="+mj-ea"/>
                <a:cs typeface="B Koodak" pitchFamily="2" charset="-78"/>
              </a:rPr>
              <a:t>:</a:t>
            </a:r>
            <a:endParaRPr kumimoji="0" lang="en-US" sz="2800" b="0" i="0" u="none" strike="noStrike" kern="1200" cap="none" spc="-100" normalizeH="0" baseline="0" noProof="0" dirty="0">
              <a:ln>
                <a:noFill/>
              </a:ln>
              <a:solidFill>
                <a:schemeClr val="accent2">
                  <a:lumMod val="75000"/>
                </a:schemeClr>
              </a:solidFill>
              <a:effectLst/>
              <a:uLnTx/>
              <a:uFillTx/>
              <a:latin typeface="+mj-lt"/>
              <a:ea typeface="+mj-ea"/>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http://www.picestoon.com/out.php/i62506_rosomak.jpg"/>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med">
    <p:newsflash/>
    <p:sndAc>
      <p:stSnd>
        <p:snd r:embed="rId2"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00042"/>
            <a:ext cx="7772400" cy="1143008"/>
          </a:xfrm>
          <a:gradFill>
            <a:gsLst>
              <a:gs pos="0">
                <a:srgbClr val="FC9FCB"/>
              </a:gs>
              <a:gs pos="13000">
                <a:srgbClr val="F8B049"/>
              </a:gs>
              <a:gs pos="21001">
                <a:srgbClr val="F8B049"/>
              </a:gs>
              <a:gs pos="63000">
                <a:srgbClr val="FEE7F2"/>
              </a:gs>
              <a:gs pos="67000">
                <a:srgbClr val="F952A0"/>
              </a:gs>
              <a:gs pos="69000">
                <a:srgbClr val="C50849"/>
              </a:gs>
              <a:gs pos="82001">
                <a:srgbClr val="00B050"/>
              </a:gs>
              <a:gs pos="97000">
                <a:srgbClr val="92D050">
                  <a:alpha val="93000"/>
                </a:srgbClr>
              </a:gs>
            </a:gsLst>
            <a:path path="shape">
              <a:fillToRect l="50000" t="50000" r="50000" b="50000"/>
            </a:path>
          </a:gradFill>
        </p:spPr>
        <p:txBody>
          <a:bodyPr/>
          <a:lstStyle/>
          <a:p>
            <a:pPr algn="ctr"/>
            <a:r>
              <a:rPr lang="fa-IR" sz="2400" b="1" dirty="0" smtClean="0">
                <a:solidFill>
                  <a:schemeClr val="bg1"/>
                </a:solidFill>
              </a:rPr>
              <a:t/>
            </a:r>
            <a:br>
              <a:rPr lang="fa-IR" sz="2400" b="1" dirty="0" smtClean="0">
                <a:solidFill>
                  <a:schemeClr val="bg1"/>
                </a:solidFill>
              </a:rPr>
            </a:br>
            <a:r>
              <a:rPr lang="fa-IR" sz="2400" b="1" dirty="0" smtClean="0">
                <a:solidFill>
                  <a:schemeClr val="bg1"/>
                </a:solidFill>
              </a:rPr>
              <a:t>اثر سیاه‌دانه روی تنگی نفس:</a:t>
            </a:r>
            <a:endParaRPr lang="en-US" sz="2400" dirty="0">
              <a:solidFill>
                <a:schemeClr val="bg1"/>
              </a:solidFill>
            </a:endParaRPr>
          </a:p>
        </p:txBody>
      </p:sp>
      <p:sp>
        <p:nvSpPr>
          <p:cNvPr id="3" name="Content Placeholder 2"/>
          <p:cNvSpPr>
            <a:spLocks noGrp="1"/>
          </p:cNvSpPr>
          <p:nvPr>
            <p:ph idx="1"/>
          </p:nvPr>
        </p:nvSpPr>
        <p:spPr/>
        <p:txBody>
          <a:bodyPr>
            <a:normAutofit lnSpcReduction="10000"/>
          </a:bodyPr>
          <a:lstStyle/>
          <a:p>
            <a:pPr algn="just" rtl="1">
              <a:lnSpc>
                <a:spcPct val="150000"/>
              </a:lnSpc>
              <a:buNone/>
            </a:pPr>
            <a:r>
              <a:rPr lang="fa-IR" sz="2000" dirty="0" smtClean="0"/>
              <a:t>از عصارۀ خام سیاه‌دانه برای درمان تنگی نفس استفاده می‌شود. سیاه‌دانه با واسطه بستن کانال‌های کلسیمی انقباض را مهار کرده و شل شدن ماهیچه‌های صاف نای را موجب می‌شود. در اصل عصارۀ خام </a:t>
            </a:r>
            <a:r>
              <a:rPr lang="en-US" sz="2000" dirty="0" err="1" smtClean="0"/>
              <a:t>Nigella</a:t>
            </a:r>
            <a:r>
              <a:rPr lang="en-US" sz="2000" dirty="0" smtClean="0"/>
              <a:t> sativa</a:t>
            </a:r>
            <a:r>
              <a:rPr lang="fa-IR" sz="2000" dirty="0" smtClean="0"/>
              <a:t> مشابه دراپامیل، یعنی بلوکه‌کنندۀ استاندار کانال </a:t>
            </a:r>
            <a:r>
              <a:rPr lang="en-US" sz="2000" dirty="0" smtClean="0"/>
              <a:t>Ca</a:t>
            </a:r>
            <a:r>
              <a:rPr lang="fa-IR" sz="2000" dirty="0" smtClean="0"/>
              <a:t> ، عمل می‌کند. در نتیجه عملکرد سیاه‌دانه به صورت گشادکنندگی مجاری هوایی و برطرف‌کنندگی اسپاسم (انقباض شدید) کاربرد سنتی آن در درمان آسم را تأیید می‌کند.</a:t>
            </a:r>
          </a:p>
          <a:p>
            <a:pPr algn="just" rtl="1">
              <a:lnSpc>
                <a:spcPct val="150000"/>
              </a:lnSpc>
              <a:buNone/>
            </a:pPr>
            <a:r>
              <a:rPr lang="fa-IR" sz="2000" dirty="0" smtClean="0"/>
              <a:t/>
            </a:r>
            <a:br>
              <a:rPr lang="fa-IR" sz="2000" dirty="0" smtClean="0"/>
            </a:br>
            <a:r>
              <a:rPr lang="fa-IR" sz="2000" dirty="0" smtClean="0"/>
              <a:t>در طب سنتی از سیاه‌دانه به تنهایی با همراه عسل برای درمان تنگی نفس استفاده می‌شود. </a:t>
            </a:r>
            <a:endParaRPr lang="en-US" sz="2000" dirty="0" smtClean="0"/>
          </a:p>
          <a:p>
            <a:pPr algn="just" rtl="1">
              <a:lnSpc>
                <a:spcPct val="150000"/>
              </a:lnSpc>
              <a:buNone/>
            </a:pPr>
            <a:endParaRPr lang="en-US" sz="2000" dirty="0"/>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prstTxWarp prst="textStop">
              <a:avLst/>
            </a:prstTxWarp>
          </a:bodyPr>
          <a:lstStyle/>
          <a:p>
            <a:pPr algn="ctr"/>
            <a:r>
              <a:rPr lang="fa-IR" sz="2800" dirty="0" smtClean="0">
                <a:solidFill>
                  <a:srgbClr val="00B050"/>
                </a:solidFill>
                <a:effectLst>
                  <a:reflection blurRad="6350" stA="55000" endA="50" endPos="85000" dist="29997" dir="5400000" sy="-100000" algn="bl" rotWithShape="0"/>
                </a:effectLst>
                <a:cs typeface="B Koodak" pitchFamily="2" charset="-78"/>
              </a:rPr>
              <a:t>گیاه شناسی</a:t>
            </a:r>
            <a:endParaRPr lang="en-US" sz="2800" dirty="0">
              <a:solidFill>
                <a:srgbClr val="00B050"/>
              </a:solidFill>
              <a:effectLst>
                <a:reflection blurRad="6350" stA="55000" endA="50" endPos="85000" dist="29997" dir="5400000" sy="-100000" algn="bl" rotWithShape="0"/>
              </a:effectLst>
              <a:cs typeface="B Koodak" pitchFamily="2" charset="-78"/>
            </a:endParaRPr>
          </a:p>
        </p:txBody>
      </p:sp>
      <p:sp>
        <p:nvSpPr>
          <p:cNvPr id="3" name="Content Placeholder 2"/>
          <p:cNvSpPr>
            <a:spLocks noGrp="1"/>
          </p:cNvSpPr>
          <p:nvPr>
            <p:ph idx="1"/>
          </p:nvPr>
        </p:nvSpPr>
        <p:spPr/>
        <p:txBody>
          <a:bodyPr/>
          <a:lstStyle/>
          <a:p>
            <a:pPr algn="r" rtl="1">
              <a:buNone/>
            </a:pPr>
            <a:endParaRPr lang="fa-IR" dirty="0" smtClean="0">
              <a:cs typeface="B Koodak" pitchFamily="2" charset="-78"/>
            </a:endParaRPr>
          </a:p>
          <a:p>
            <a:pPr algn="r" rtl="1">
              <a:buNone/>
            </a:pPr>
            <a:endParaRPr lang="fa-IR" dirty="0" smtClean="0">
              <a:cs typeface="B Koodak" pitchFamily="2" charset="-78"/>
            </a:endParaRPr>
          </a:p>
          <a:p>
            <a:pPr algn="r" rtl="1">
              <a:buNone/>
            </a:pPr>
            <a:r>
              <a:rPr lang="fa-IR" dirty="0" smtClean="0">
                <a:cs typeface="B Koodak" pitchFamily="2" charset="-78"/>
              </a:rPr>
              <a:t>گیاه علفی – یکساله – برگ‌ها 2-3 بار شانه‌ای منقسم با قطعات طویل – گل‌ها بدون مهمیز – گلپوش دوردیفی – گل‌ها منظم – کوتاه قد – پرچم‌ها متعدد و مارپیچی قرار می‌گیرند. گیاه دولپه‌ای</a:t>
            </a:r>
            <a:endParaRPr lang="en-US" dirty="0" smtClean="0">
              <a:cs typeface="B Koodak" pitchFamily="2" charset="-78"/>
            </a:endParaRPr>
          </a:p>
          <a:p>
            <a:pPr algn="r" rtl="1">
              <a:buNone/>
            </a:pPr>
            <a:r>
              <a:rPr lang="fa-IR" dirty="0" smtClean="0">
                <a:cs typeface="B Koodak" pitchFamily="2" charset="-78"/>
              </a:rPr>
              <a:t>     رنگ گل‌ها در یک گونه: سفید / صورتی / بنفش</a:t>
            </a:r>
          </a:p>
          <a:p>
            <a:pPr algn="r" rtl="1">
              <a:buNone/>
            </a:pPr>
            <a:r>
              <a:rPr lang="fa-IR" dirty="0" smtClean="0">
                <a:cs typeface="B Koodak" pitchFamily="2" charset="-78"/>
              </a:rPr>
              <a:t>     در زبان کردی به آن </a:t>
            </a:r>
            <a:r>
              <a:rPr lang="fa-IR" dirty="0" smtClean="0"/>
              <a:t>سیاس</a:t>
            </a:r>
            <a:r>
              <a:rPr lang="fa-IR" dirty="0" smtClean="0">
                <a:latin typeface="Tahoma"/>
                <a:ea typeface="Tahoma"/>
              </a:rPr>
              <a:t>ۆنی </a:t>
            </a:r>
            <a:r>
              <a:rPr lang="fa-IR" dirty="0" smtClean="0">
                <a:latin typeface="Tahoma"/>
                <a:ea typeface="Tahoma"/>
                <a:cs typeface="B Koodak" pitchFamily="2" charset="-78"/>
              </a:rPr>
              <a:t>می گویند.</a:t>
            </a:r>
            <a:endParaRPr lang="en-US" dirty="0" smtClean="0">
              <a:cs typeface="B Koodak" pitchFamily="2" charset="-78"/>
            </a:endParaRPr>
          </a:p>
          <a:p>
            <a:pPr algn="r">
              <a:buNone/>
            </a:pPr>
            <a:endParaRPr lang="en-US" dirty="0">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http://www.picestoon.com/out.php/i62505_632pxNigellaSativaSeed.jpg"/>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0"/>
            <a:ext cx="8572560" cy="1142984"/>
          </a:xfrm>
          <a:gradFill>
            <a:gsLst>
              <a:gs pos="0">
                <a:srgbClr val="FC9FCB"/>
              </a:gs>
              <a:gs pos="13000">
                <a:srgbClr val="F8B049"/>
              </a:gs>
              <a:gs pos="21001">
                <a:srgbClr val="F8B049"/>
              </a:gs>
              <a:gs pos="63000">
                <a:srgbClr val="FEE7F2"/>
              </a:gs>
              <a:gs pos="67000">
                <a:srgbClr val="F952A0"/>
              </a:gs>
              <a:gs pos="69000">
                <a:srgbClr val="C50849"/>
              </a:gs>
              <a:gs pos="82001">
                <a:srgbClr val="00B050"/>
              </a:gs>
              <a:gs pos="97000">
                <a:srgbClr val="92D050">
                  <a:alpha val="93000"/>
                </a:srgbClr>
              </a:gs>
            </a:gsLst>
            <a:path path="shape">
              <a:fillToRect l="50000" t="50000" r="50000" b="50000"/>
            </a:path>
          </a:gradFill>
        </p:spPr>
        <p:txBody>
          <a:bodyPr/>
          <a:lstStyle/>
          <a:p>
            <a:pPr algn="r"/>
            <a:r>
              <a:rPr lang="fa-IR" sz="1800" b="1" dirty="0" smtClean="0">
                <a:solidFill>
                  <a:schemeClr val="bg1"/>
                </a:solidFill>
              </a:rPr>
              <a:t/>
            </a:r>
            <a:br>
              <a:rPr lang="fa-IR" sz="1800" b="1" dirty="0" smtClean="0">
                <a:solidFill>
                  <a:schemeClr val="bg1"/>
                </a:solidFill>
              </a:rPr>
            </a:br>
            <a:r>
              <a:rPr lang="fa-IR" sz="1800" b="1" dirty="0" smtClean="0">
                <a:solidFill>
                  <a:schemeClr val="bg1"/>
                </a:solidFill>
              </a:rPr>
              <a:t>2- چگونگی عملکرد سیاه‌دانه در درمان سرطان: (استفاده سیاه‌دانه در طب نوین)</a:t>
            </a:r>
            <a:endParaRPr lang="en-US" sz="1800" dirty="0">
              <a:solidFill>
                <a:schemeClr val="bg1"/>
              </a:solidFill>
            </a:endParaRPr>
          </a:p>
        </p:txBody>
      </p:sp>
      <p:sp>
        <p:nvSpPr>
          <p:cNvPr id="3" name="Content Placeholder 2"/>
          <p:cNvSpPr>
            <a:spLocks noGrp="1"/>
          </p:cNvSpPr>
          <p:nvPr>
            <p:ph idx="1"/>
          </p:nvPr>
        </p:nvSpPr>
        <p:spPr/>
        <p:txBody>
          <a:bodyPr>
            <a:noAutofit/>
          </a:bodyPr>
          <a:lstStyle/>
          <a:p>
            <a:pPr algn="just" rtl="1">
              <a:lnSpc>
                <a:spcPct val="150000"/>
              </a:lnSpc>
              <a:buNone/>
            </a:pPr>
            <a:r>
              <a:rPr lang="fa-IR" sz="2000" dirty="0" smtClean="0"/>
              <a:t>گیاهان دارویی به طور گسترده در طب سنتی به منظور جلوگیری از اثرات جانبی مهم داروهای شیمیایی موجود استفاده می‌شود. بعضی از عصاره‌های گیاهی چند پارامتر از سیستم ایمنی را فعال می‌کنند که برای تخریب سلول‌های سرطانی کاربرد دارند. سیاه‌دانه پاسخ‌های ایمنی سلول را از سلول‌های </a:t>
            </a:r>
            <a:r>
              <a:rPr lang="en-US" sz="2000" dirty="0" smtClean="0"/>
              <a:t>T</a:t>
            </a:r>
            <a:r>
              <a:rPr lang="fa-IR" sz="2000" dirty="0" smtClean="0"/>
              <a:t> و </a:t>
            </a:r>
            <a:r>
              <a:rPr lang="en-US" sz="2000" dirty="0" smtClean="0"/>
              <a:t>B</a:t>
            </a:r>
            <a:r>
              <a:rPr lang="fa-IR" sz="2000" dirty="0" smtClean="0"/>
              <a:t> و ماکروفاژهای فعال شده افزایش می‌دهد به علاوه فعالیت سلول‌های </a:t>
            </a:r>
            <a:r>
              <a:rPr lang="en-US" sz="2000" dirty="0" smtClean="0"/>
              <a:t>NK</a:t>
            </a:r>
            <a:r>
              <a:rPr lang="fa-IR" sz="2000" dirty="0" smtClean="0"/>
              <a:t> (قاتل طبیعی) را نیز افزایش می‌دهد. سلول‌های </a:t>
            </a:r>
            <a:r>
              <a:rPr lang="en-US" sz="2000" dirty="0" smtClean="0"/>
              <a:t>NK</a:t>
            </a:r>
            <a:r>
              <a:rPr lang="fa-IR" sz="2000" dirty="0" smtClean="0"/>
              <a:t> فعال شده اثرکننده‌های ضدتوموری قوی‌ای هستند که نقش مهمی را در مراقبت‌های ایمنی و تخریب سلول‌های توموری بازی می‌کنند. سلول‌های </a:t>
            </a:r>
            <a:r>
              <a:rPr lang="en-US" sz="2000" dirty="0" smtClean="0"/>
              <a:t>NK</a:t>
            </a:r>
            <a:r>
              <a:rPr lang="fa-IR" sz="2000" dirty="0" smtClean="0"/>
              <a:t> توانایی کشتن سلول‌های توموری را بدون حساس‌سازی ویژۀ قبلی دارا هستند.</a:t>
            </a:r>
            <a:endParaRPr lang="en-US" sz="2000" dirty="0"/>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559482"/>
          </a:xfrm>
        </p:spPr>
        <p:txBody>
          <a:bodyPr/>
          <a:lstStyle/>
          <a:p>
            <a:endParaRPr lang="en-US" dirty="0"/>
          </a:p>
        </p:txBody>
      </p:sp>
      <p:sp>
        <p:nvSpPr>
          <p:cNvPr id="3" name="Content Placeholder 2"/>
          <p:cNvSpPr>
            <a:spLocks noGrp="1"/>
          </p:cNvSpPr>
          <p:nvPr>
            <p:ph idx="1"/>
          </p:nvPr>
        </p:nvSpPr>
        <p:spPr/>
        <p:txBody>
          <a:bodyPr>
            <a:normAutofit/>
          </a:bodyPr>
          <a:lstStyle/>
          <a:p>
            <a:pPr algn="just" rtl="1">
              <a:lnSpc>
                <a:spcPct val="150000"/>
              </a:lnSpc>
              <a:buNone/>
            </a:pPr>
            <a:r>
              <a:rPr lang="fa-IR" sz="2400" dirty="0" smtClean="0"/>
              <a:t>روغن فرار سیاه‌دانه به عنوان عاملی توانمند در کاهش دادن تیتر پادتن سرم عمل می‌کند هم‌چنین میزان نوتروفیل‌ها و اسپلنوسیت‌ها را به میزان قابل توجهی کاهش می‌دهد اما منوسیت‌ها و لنفوسیت‌های محیطی را افزایش می‌دهد. روغن فرار سیاه‌دانه (</a:t>
            </a:r>
            <a:r>
              <a:rPr lang="en-US" sz="2400" dirty="0" smtClean="0"/>
              <a:t>NSVO</a:t>
            </a:r>
            <a:r>
              <a:rPr lang="fa-IR" sz="2400" dirty="0" smtClean="0"/>
              <a:t>) از طریق کاهش تنظیم در اسپلنوسیت‌ها (</a:t>
            </a:r>
            <a:r>
              <a:rPr lang="en-US" sz="2400" dirty="0" err="1" smtClean="0"/>
              <a:t>Splenocyt</a:t>
            </a:r>
            <a:r>
              <a:rPr lang="fa-IR" sz="2400" dirty="0" smtClean="0"/>
              <a:t>) و سلول‌های تک هسته‌ای ویژگی خود یعنی بازدارندگی از تشکیل پادتن را منعکس می‌کند.</a:t>
            </a:r>
            <a:endParaRPr lang="en-US" sz="2400" dirty="0"/>
          </a:p>
        </p:txBody>
      </p:sp>
      <p:sp>
        <p:nvSpPr>
          <p:cNvPr id="4" name="Title 1"/>
          <p:cNvSpPr txBox="1">
            <a:spLocks/>
          </p:cNvSpPr>
          <p:nvPr/>
        </p:nvSpPr>
        <p:spPr>
          <a:xfrm>
            <a:off x="285720" y="0"/>
            <a:ext cx="8572560" cy="1142984"/>
          </a:xfrm>
          <a:prstGeom prst="rect">
            <a:avLst/>
          </a:prstGeom>
          <a:gradFill>
            <a:gsLst>
              <a:gs pos="0">
                <a:srgbClr val="FC9FCB"/>
              </a:gs>
              <a:gs pos="13000">
                <a:srgbClr val="F8B049"/>
              </a:gs>
              <a:gs pos="21001">
                <a:srgbClr val="F8B049"/>
              </a:gs>
              <a:gs pos="63000">
                <a:srgbClr val="FEE7F2"/>
              </a:gs>
              <a:gs pos="67000">
                <a:srgbClr val="F952A0"/>
              </a:gs>
              <a:gs pos="69000">
                <a:srgbClr val="C50849"/>
              </a:gs>
              <a:gs pos="82001">
                <a:srgbClr val="00B050"/>
              </a:gs>
              <a:gs pos="97000">
                <a:srgbClr val="92D050">
                  <a:alpha val="93000"/>
                </a:srgbClr>
              </a:gs>
            </a:gsLst>
            <a:path path="shape">
              <a:fillToRect l="50000" t="50000" r="50000" b="50000"/>
            </a:path>
          </a:gradFill>
        </p:spPr>
        <p:txBody>
          <a:bodyPr vert="horz" anchor="t">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a-IR" sz="1800" b="1" i="0" u="none" strike="noStrike" kern="1200" cap="none" spc="-100" normalizeH="0" baseline="0" noProof="0" smtClean="0">
                <a:ln>
                  <a:noFill/>
                </a:ln>
                <a:solidFill>
                  <a:schemeClr val="bg1"/>
                </a:solidFill>
                <a:effectLst/>
                <a:uLnTx/>
                <a:uFillTx/>
                <a:latin typeface="+mj-lt"/>
                <a:ea typeface="+mj-ea"/>
                <a:cs typeface="+mj-cs"/>
              </a:rPr>
              <a:t/>
            </a:r>
            <a:br>
              <a:rPr kumimoji="0" lang="fa-IR" sz="1800" b="1" i="0" u="none" strike="noStrike" kern="1200" cap="none" spc="-100" normalizeH="0" baseline="0" noProof="0" smtClean="0">
                <a:ln>
                  <a:noFill/>
                </a:ln>
                <a:solidFill>
                  <a:schemeClr val="bg1"/>
                </a:solidFill>
                <a:effectLst/>
                <a:uLnTx/>
                <a:uFillTx/>
                <a:latin typeface="+mj-lt"/>
                <a:ea typeface="+mj-ea"/>
                <a:cs typeface="+mj-cs"/>
              </a:rPr>
            </a:br>
            <a:r>
              <a:rPr kumimoji="0" lang="fa-IR" sz="1800" b="1" i="0" u="none" strike="noStrike" kern="1200" cap="none" spc="-100" normalizeH="0" baseline="0" noProof="0" smtClean="0">
                <a:ln>
                  <a:noFill/>
                </a:ln>
                <a:solidFill>
                  <a:schemeClr val="bg1"/>
                </a:solidFill>
                <a:effectLst/>
                <a:uLnTx/>
                <a:uFillTx/>
                <a:latin typeface="+mj-lt"/>
                <a:ea typeface="+mj-ea"/>
                <a:cs typeface="+mj-cs"/>
              </a:rPr>
              <a:t>2- چگونگی عملکرد سیاه‌دانه در درمان سرطان: (استفاده سیاه‌دانه در طب نوین)</a:t>
            </a:r>
            <a:endParaRPr kumimoji="0" lang="en-US" sz="1800" b="0" i="0" u="none" strike="noStrike" kern="1200" cap="none" spc="-100" normalizeH="0" baseline="0" noProof="0" dirty="0">
              <a:ln>
                <a:noFill/>
              </a:ln>
              <a:solidFill>
                <a:schemeClr val="bg1"/>
              </a:solidFill>
              <a:effectLst/>
              <a:uLnTx/>
              <a:uFillTx/>
              <a:latin typeface="+mj-lt"/>
              <a:ea typeface="+mj-ea"/>
              <a:cs typeface="+mj-cs"/>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50000"/>
              </a:lnSpc>
              <a:buNone/>
            </a:pPr>
            <a:r>
              <a:rPr lang="fa-IR" sz="2000" dirty="0" smtClean="0"/>
              <a:t>اثرات احتمالی کاهش تنظیم نوتروفیل‌ها از طریق (</a:t>
            </a:r>
            <a:r>
              <a:rPr lang="en-US" sz="2000" dirty="0" smtClean="0"/>
              <a:t>NSVO</a:t>
            </a:r>
            <a:r>
              <a:rPr lang="fa-IR" sz="2000" dirty="0" smtClean="0"/>
              <a:t>)، می‌تواند به توقف رشد و بلوغ و مرگ زودهنگام منجر شود. یا اینکه مدت حیات نوتروفیل‌ها و تولید آنتی‌بادی‌های نوتروفیل را کاهش دهد.</a:t>
            </a:r>
            <a:br>
              <a:rPr lang="fa-IR" sz="2000" dirty="0" smtClean="0"/>
            </a:br>
            <a:r>
              <a:rPr lang="fa-IR" sz="2000" dirty="0" smtClean="0"/>
              <a:t/>
            </a:r>
            <a:br>
              <a:rPr lang="fa-IR" sz="2000" dirty="0" smtClean="0"/>
            </a:br>
            <a:r>
              <a:rPr lang="fa-IR" sz="2000" dirty="0" smtClean="0"/>
              <a:t>(</a:t>
            </a:r>
            <a:r>
              <a:rPr lang="en-US" sz="2000" dirty="0" smtClean="0"/>
              <a:t>NSVO</a:t>
            </a:r>
            <a:r>
              <a:rPr lang="fa-IR" sz="2000" dirty="0" smtClean="0"/>
              <a:t>) مسئول کشتار انتخابی یا مهار رشد سلول سرطانی است. روغن سیاه‌دانه می‌تواند عامل سم سلولی امیدبخشی باشد و اثرات سمی آن روی سلول شاید با فعالیت ضد اکسایشی آن مرتبط باشد.</a:t>
            </a:r>
            <a:endParaRPr lang="en-US" sz="2000" dirty="0"/>
          </a:p>
        </p:txBody>
      </p:sp>
      <p:sp>
        <p:nvSpPr>
          <p:cNvPr id="4" name="Title 1"/>
          <p:cNvSpPr txBox="1">
            <a:spLocks noGrp="1"/>
          </p:cNvSpPr>
          <p:nvPr>
            <p:ph type="title"/>
          </p:nvPr>
        </p:nvSpPr>
        <p:spPr>
          <a:xfrm>
            <a:off x="571472" y="512064"/>
            <a:ext cx="8115328" cy="914400"/>
          </a:xfrm>
          <a:prstGeom prst="rect">
            <a:avLst/>
          </a:prstGeom>
          <a:gradFill>
            <a:gsLst>
              <a:gs pos="0">
                <a:srgbClr val="FC9FCB"/>
              </a:gs>
              <a:gs pos="13000">
                <a:srgbClr val="F8B049"/>
              </a:gs>
              <a:gs pos="21001">
                <a:srgbClr val="F8B049"/>
              </a:gs>
              <a:gs pos="63000">
                <a:srgbClr val="FEE7F2"/>
              </a:gs>
              <a:gs pos="67000">
                <a:srgbClr val="F952A0"/>
              </a:gs>
              <a:gs pos="69000">
                <a:srgbClr val="C50849"/>
              </a:gs>
              <a:gs pos="82001">
                <a:srgbClr val="00B050"/>
              </a:gs>
              <a:gs pos="97000">
                <a:srgbClr val="92D050">
                  <a:alpha val="93000"/>
                </a:srgbClr>
              </a:gs>
            </a:gsLst>
            <a:path path="shape">
              <a:fillToRect l="50000" t="50000" r="50000" b="50000"/>
            </a:path>
          </a:gradFill>
        </p:spPr>
        <p:txBody>
          <a:bodyPr vert="horz" anchor="t">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a-IR" sz="1800" b="1" i="0" u="none" strike="noStrike" kern="1200" cap="none" spc="-100" normalizeH="0" baseline="0" noProof="0" smtClean="0">
                <a:ln>
                  <a:noFill/>
                </a:ln>
                <a:solidFill>
                  <a:schemeClr val="bg1"/>
                </a:solidFill>
                <a:effectLst/>
                <a:uLnTx/>
                <a:uFillTx/>
                <a:latin typeface="+mj-lt"/>
                <a:ea typeface="+mj-ea"/>
                <a:cs typeface="+mj-cs"/>
              </a:rPr>
              <a:t/>
            </a:r>
            <a:br>
              <a:rPr kumimoji="0" lang="fa-IR" sz="1800" b="1" i="0" u="none" strike="noStrike" kern="1200" cap="none" spc="-100" normalizeH="0" baseline="0" noProof="0" smtClean="0">
                <a:ln>
                  <a:noFill/>
                </a:ln>
                <a:solidFill>
                  <a:schemeClr val="bg1"/>
                </a:solidFill>
                <a:effectLst/>
                <a:uLnTx/>
                <a:uFillTx/>
                <a:latin typeface="+mj-lt"/>
                <a:ea typeface="+mj-ea"/>
                <a:cs typeface="+mj-cs"/>
              </a:rPr>
            </a:br>
            <a:r>
              <a:rPr kumimoji="0" lang="fa-IR" sz="1800" b="1" i="0" u="none" strike="noStrike" kern="1200" cap="none" spc="-100" normalizeH="0" baseline="0" noProof="0" smtClean="0">
                <a:ln>
                  <a:noFill/>
                </a:ln>
                <a:solidFill>
                  <a:schemeClr val="bg1"/>
                </a:solidFill>
                <a:effectLst/>
                <a:uLnTx/>
                <a:uFillTx/>
                <a:latin typeface="+mj-lt"/>
                <a:ea typeface="+mj-ea"/>
                <a:cs typeface="+mj-cs"/>
              </a:rPr>
              <a:t>2- چگونگی عملکرد سیاه‌دانه در درمان سرطان: (استفاده سیاه‌دانه در طب نوین)</a:t>
            </a:r>
            <a:endParaRPr kumimoji="0" lang="en-US" sz="1800" b="0" i="0" u="none" strike="noStrike" kern="1200" cap="none" spc="-100" normalizeH="0" baseline="0" noProof="0" dirty="0">
              <a:ln>
                <a:noFill/>
              </a:ln>
              <a:solidFill>
                <a:schemeClr val="bg1"/>
              </a:solidFill>
              <a:effectLst/>
              <a:uLnTx/>
              <a:uFillTx/>
              <a:latin typeface="+mj-lt"/>
              <a:ea typeface="+mj-ea"/>
              <a:cs typeface="+mj-cs"/>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50000"/>
              </a:lnSpc>
              <a:buNone/>
            </a:pPr>
            <a:endParaRPr lang="fa-IR" sz="2000" dirty="0" smtClean="0"/>
          </a:p>
          <a:p>
            <a:pPr algn="just" rtl="1">
              <a:lnSpc>
                <a:spcPct val="150000"/>
              </a:lnSpc>
              <a:buNone/>
            </a:pPr>
            <a:endParaRPr lang="fa-IR" sz="2000" dirty="0" smtClean="0"/>
          </a:p>
          <a:p>
            <a:pPr algn="just" rtl="1">
              <a:lnSpc>
                <a:spcPct val="150000"/>
              </a:lnSpc>
              <a:buNone/>
            </a:pPr>
            <a:r>
              <a:rPr lang="fa-IR" sz="2000" dirty="0" smtClean="0"/>
              <a:t>(</a:t>
            </a:r>
            <a:r>
              <a:rPr lang="en-US" sz="2000" dirty="0" smtClean="0"/>
              <a:t>TQ</a:t>
            </a:r>
            <a:r>
              <a:rPr lang="fa-IR" sz="2000" dirty="0" smtClean="0"/>
              <a:t>) از سیاه‌دانه جدا شده و روی تعدادی از سلول‌های سرطانی انسان آزمایش شد و فعالیت سم سلولی مشابهی برای او معرفی شد. اطلاعات حاصله بیان می‌کند که روغن سیاه‌دانه می‌تواند عامل سم سلولی بازدارندۀ تولید پادتن باشد. </a:t>
            </a:r>
            <a:endParaRPr lang="en-US" sz="2000" dirty="0"/>
          </a:p>
        </p:txBody>
      </p:sp>
      <p:sp>
        <p:nvSpPr>
          <p:cNvPr id="4" name="Title 1"/>
          <p:cNvSpPr txBox="1">
            <a:spLocks noGrp="1"/>
          </p:cNvSpPr>
          <p:nvPr>
            <p:ph type="title"/>
          </p:nvPr>
        </p:nvSpPr>
        <p:spPr>
          <a:xfrm>
            <a:off x="571472" y="512064"/>
            <a:ext cx="8115328" cy="914400"/>
          </a:xfrm>
          <a:prstGeom prst="rect">
            <a:avLst/>
          </a:prstGeom>
          <a:gradFill>
            <a:gsLst>
              <a:gs pos="0">
                <a:srgbClr val="FC9FCB"/>
              </a:gs>
              <a:gs pos="13000">
                <a:srgbClr val="F8B049"/>
              </a:gs>
              <a:gs pos="21001">
                <a:srgbClr val="F8B049"/>
              </a:gs>
              <a:gs pos="63000">
                <a:srgbClr val="FEE7F2"/>
              </a:gs>
              <a:gs pos="67000">
                <a:srgbClr val="F952A0"/>
              </a:gs>
              <a:gs pos="69000">
                <a:srgbClr val="C50849"/>
              </a:gs>
              <a:gs pos="82001">
                <a:srgbClr val="00B050"/>
              </a:gs>
              <a:gs pos="97000">
                <a:srgbClr val="92D050">
                  <a:alpha val="93000"/>
                </a:srgbClr>
              </a:gs>
            </a:gsLst>
            <a:path path="shape">
              <a:fillToRect l="50000" t="50000" r="50000" b="50000"/>
            </a:path>
          </a:gradFill>
        </p:spPr>
        <p:txBody>
          <a:bodyPr vert="horz" anchor="t">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a-IR" sz="1800" b="1" i="0" u="none" strike="noStrike" kern="1200" cap="none" spc="-100" normalizeH="0" baseline="0" noProof="0" smtClean="0">
                <a:ln>
                  <a:noFill/>
                </a:ln>
                <a:solidFill>
                  <a:schemeClr val="bg1"/>
                </a:solidFill>
                <a:effectLst/>
                <a:uLnTx/>
                <a:uFillTx/>
                <a:latin typeface="+mj-lt"/>
                <a:ea typeface="+mj-ea"/>
                <a:cs typeface="+mj-cs"/>
              </a:rPr>
              <a:t/>
            </a:r>
            <a:br>
              <a:rPr kumimoji="0" lang="fa-IR" sz="1800" b="1" i="0" u="none" strike="noStrike" kern="1200" cap="none" spc="-100" normalizeH="0" baseline="0" noProof="0" smtClean="0">
                <a:ln>
                  <a:noFill/>
                </a:ln>
                <a:solidFill>
                  <a:schemeClr val="bg1"/>
                </a:solidFill>
                <a:effectLst/>
                <a:uLnTx/>
                <a:uFillTx/>
                <a:latin typeface="+mj-lt"/>
                <a:ea typeface="+mj-ea"/>
                <a:cs typeface="+mj-cs"/>
              </a:rPr>
            </a:br>
            <a:r>
              <a:rPr kumimoji="0" lang="fa-IR" sz="1800" b="1" i="0" u="none" strike="noStrike" kern="1200" cap="none" spc="-100" normalizeH="0" baseline="0" noProof="0" smtClean="0">
                <a:ln>
                  <a:noFill/>
                </a:ln>
                <a:solidFill>
                  <a:schemeClr val="bg1"/>
                </a:solidFill>
                <a:effectLst/>
                <a:uLnTx/>
                <a:uFillTx/>
                <a:latin typeface="+mj-lt"/>
                <a:ea typeface="+mj-ea"/>
                <a:cs typeface="+mj-cs"/>
              </a:rPr>
              <a:t>2- چگونگی عملکرد سیاه‌دانه در درمان سرطان: (استفاده سیاه‌دانه در طب نوین)</a:t>
            </a:r>
            <a:endParaRPr kumimoji="0" lang="en-US" sz="1800" b="0" i="0" u="none" strike="noStrike" kern="1200" cap="none" spc="-100" normalizeH="0" baseline="0" noProof="0" dirty="0">
              <a:ln>
                <a:noFill/>
              </a:ln>
              <a:solidFill>
                <a:schemeClr val="bg1"/>
              </a:solidFill>
              <a:effectLst/>
              <a:uLnTx/>
              <a:uFillTx/>
              <a:latin typeface="+mj-lt"/>
              <a:ea typeface="+mj-ea"/>
              <a:cs typeface="+mj-cs"/>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30986"/>
          </a:xfrm>
          <a:gradFill>
            <a:gsLst>
              <a:gs pos="3000">
                <a:srgbClr val="00B050">
                  <a:alpha val="98000"/>
                </a:srgbClr>
              </a:gs>
              <a:gs pos="21001">
                <a:srgbClr val="0819FB"/>
              </a:gs>
              <a:gs pos="35001">
                <a:srgbClr val="1A8D48"/>
              </a:gs>
              <a:gs pos="52000">
                <a:srgbClr val="FFFF00"/>
              </a:gs>
              <a:gs pos="73000">
                <a:srgbClr val="EE3F17"/>
              </a:gs>
              <a:gs pos="88000">
                <a:srgbClr val="E81766"/>
              </a:gs>
              <a:gs pos="100000">
                <a:srgbClr val="A603AB"/>
              </a:gs>
            </a:gsLst>
            <a:lin ang="5400000" scaled="0"/>
          </a:gradFill>
        </p:spPr>
        <p:txBody>
          <a:bodyPr>
            <a:prstTxWarp prst="textInflateBottom">
              <a:avLst/>
            </a:prstTxWarp>
          </a:bodyPr>
          <a:lstStyle/>
          <a:p>
            <a:pPr algn="ctr"/>
            <a:r>
              <a:rPr lang="fa-IR" sz="3200" b="1" dirty="0" smtClean="0">
                <a:solidFill>
                  <a:srgbClr val="002060"/>
                </a:solidFill>
                <a:cs typeface="B Koodak" pitchFamily="2" charset="-78"/>
              </a:rPr>
              <a:t/>
            </a:r>
            <a:br>
              <a:rPr lang="fa-IR" sz="3200" b="1" dirty="0" smtClean="0">
                <a:solidFill>
                  <a:srgbClr val="002060"/>
                </a:solidFill>
                <a:cs typeface="B Koodak" pitchFamily="2" charset="-78"/>
              </a:rPr>
            </a:br>
            <a:r>
              <a:rPr lang="fa-IR" sz="3200" b="1" dirty="0" smtClean="0">
                <a:solidFill>
                  <a:srgbClr val="002060"/>
                </a:solidFill>
                <a:cs typeface="B Koodak" pitchFamily="2" charset="-78"/>
              </a:rPr>
              <a:t>1-2 استفاده از سیاه‌دانه در درمان سرطان:</a:t>
            </a:r>
            <a:endParaRPr lang="en-US" sz="3200" dirty="0">
              <a:solidFill>
                <a:srgbClr val="002060"/>
              </a:solidFill>
              <a:cs typeface="B Koodak" pitchFamily="2" charset="-78"/>
            </a:endParaRPr>
          </a:p>
        </p:txBody>
      </p:sp>
      <p:sp>
        <p:nvSpPr>
          <p:cNvPr id="3" name="Content Placeholder 2"/>
          <p:cNvSpPr>
            <a:spLocks noGrp="1"/>
          </p:cNvSpPr>
          <p:nvPr>
            <p:ph idx="1"/>
          </p:nvPr>
        </p:nvSpPr>
        <p:spPr/>
        <p:txBody>
          <a:bodyPr>
            <a:noAutofit/>
          </a:bodyPr>
          <a:lstStyle/>
          <a:p>
            <a:pPr algn="just" rtl="1">
              <a:lnSpc>
                <a:spcPct val="150000"/>
              </a:lnSpc>
              <a:buNone/>
            </a:pPr>
            <a:r>
              <a:rPr lang="fa-IR" sz="2200" dirty="0" smtClean="0"/>
              <a:t>سیاه‌دانه برای سلول‌های سرطانی سم سلولی است و ترکیبات حاصل از روغن و دانه‌های سیاه‌دانه برای درمان تومورها و سرطان مفید هستند. در آزمایشی خصوصیت صمغ خام، روغن جامد و دو تا از ترکیبات تصفیه شدۀ دانه‌های </a:t>
            </a:r>
            <a:r>
              <a:rPr lang="en-US" sz="2200" dirty="0" err="1" smtClean="0"/>
              <a:t>Nigella</a:t>
            </a:r>
            <a:r>
              <a:rPr lang="en-US" sz="2200" dirty="0" smtClean="0"/>
              <a:t> sativa</a:t>
            </a:r>
            <a:r>
              <a:rPr lang="fa-IR" sz="2200" dirty="0" smtClean="0"/>
              <a:t> ، یعنی </a:t>
            </a:r>
            <a:r>
              <a:rPr lang="en-US" sz="2200" dirty="0" err="1" smtClean="0"/>
              <a:t>Thymoquinone</a:t>
            </a:r>
            <a:r>
              <a:rPr lang="en-US" sz="2200" dirty="0" smtClean="0"/>
              <a:t> (TQ</a:t>
            </a:r>
            <a:r>
              <a:rPr lang="fa-IR" sz="2200" dirty="0" smtClean="0"/>
              <a:t>) و </a:t>
            </a:r>
            <a:r>
              <a:rPr lang="en-US" sz="2200" dirty="0" err="1" smtClean="0"/>
              <a:t>Dithymoquinone</a:t>
            </a:r>
            <a:r>
              <a:rPr lang="fa-IR" sz="2200" dirty="0" smtClean="0"/>
              <a:t> (</a:t>
            </a:r>
            <a:r>
              <a:rPr lang="en-US" sz="2200" dirty="0" smtClean="0"/>
              <a:t>DIM</a:t>
            </a:r>
            <a:r>
              <a:rPr lang="fa-IR" sz="2200" dirty="0" smtClean="0"/>
              <a:t>) مورد بررسی قرار گرفت. نتایج نشان داد که (</a:t>
            </a:r>
            <a:r>
              <a:rPr lang="en-US" sz="2200" dirty="0" smtClean="0"/>
              <a:t>TQ</a:t>
            </a:r>
            <a:r>
              <a:rPr lang="fa-IR" sz="2200" dirty="0" smtClean="0"/>
              <a:t>) و </a:t>
            </a:r>
            <a:r>
              <a:rPr lang="en-US" sz="2200" dirty="0" smtClean="0"/>
              <a:t>DIM</a:t>
            </a:r>
            <a:r>
              <a:rPr lang="fa-IR" sz="2200" dirty="0" smtClean="0"/>
              <a:t> برای همه توده‌های سلولی سم سلولی بودند که مورد بررسی قرار گرفته بودند. پس (</a:t>
            </a:r>
            <a:r>
              <a:rPr lang="en-US" sz="2200" dirty="0" smtClean="0"/>
              <a:t>TQ</a:t>
            </a:r>
            <a:r>
              <a:rPr lang="fa-IR" sz="2200" dirty="0" smtClean="0"/>
              <a:t>) و </a:t>
            </a:r>
            <a:r>
              <a:rPr lang="en-US" sz="2200" dirty="0" smtClean="0"/>
              <a:t>DIM</a:t>
            </a:r>
            <a:r>
              <a:rPr lang="fa-IR" sz="2200" dirty="0" smtClean="0"/>
              <a:t> با اثرات سمی‌ای که روی سلول‌های سرطانی دارند موجب نابودی تومورها می‌شوند.</a:t>
            </a:r>
            <a:endParaRPr lang="en-US" sz="2200" dirty="0"/>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50000"/>
              </a:lnSpc>
            </a:pPr>
            <a:r>
              <a:rPr lang="fa-IR" sz="2000" dirty="0" smtClean="0"/>
              <a:t>20-</a:t>
            </a:r>
            <a:r>
              <a:rPr lang="en-US" sz="2000" dirty="0" err="1" smtClean="0"/>
              <a:t>methylcholanthrene</a:t>
            </a:r>
            <a:r>
              <a:rPr lang="en-US" sz="2000" dirty="0" smtClean="0"/>
              <a:t> (MC</a:t>
            </a:r>
            <a:r>
              <a:rPr lang="fa-IR" sz="2000" dirty="0" smtClean="0"/>
              <a:t>) تومورهای </a:t>
            </a:r>
            <a:r>
              <a:rPr lang="en-US" sz="2000" dirty="0" smtClean="0"/>
              <a:t>Fibro sarcoma</a:t>
            </a:r>
            <a:r>
              <a:rPr lang="fa-IR" sz="2000" dirty="0" smtClean="0"/>
              <a:t> ایجاد می‌کند. اثر ضدتوموری بالقوه (</a:t>
            </a:r>
            <a:r>
              <a:rPr lang="en-US" sz="2000" dirty="0" smtClean="0"/>
              <a:t>TQ</a:t>
            </a:r>
            <a:r>
              <a:rPr lang="fa-IR" sz="2000" dirty="0" smtClean="0"/>
              <a:t>) روی تومورهای حاصله مورد بررسی قرار گرفته است. موش‌های تحت آزمایش یک هفته قبل و بعد از دریافت 20-</a:t>
            </a:r>
            <a:r>
              <a:rPr lang="en-US" sz="2000" dirty="0" err="1" smtClean="0"/>
              <a:t>methylcholanthrene</a:t>
            </a:r>
            <a:r>
              <a:rPr lang="fa-IR" sz="2000" dirty="0" smtClean="0"/>
              <a:t> با (</a:t>
            </a:r>
            <a:r>
              <a:rPr lang="en-US" sz="2000" dirty="0" smtClean="0"/>
              <a:t>TQ</a:t>
            </a:r>
            <a:r>
              <a:rPr lang="fa-IR" sz="2000" dirty="0" smtClean="0"/>
              <a:t>) درمان شدند. (</a:t>
            </a:r>
            <a:r>
              <a:rPr lang="en-US" sz="2000" dirty="0" smtClean="0"/>
              <a:t>TQ</a:t>
            </a:r>
            <a:r>
              <a:rPr lang="fa-IR" sz="2000" dirty="0" smtClean="0"/>
              <a:t>) به میزان 1% به آب نوشیدنی موش‌ها اضافه شد. نتایج نشان داد که شیوع و گسترش تومور و وزن آن حدود 43 و 34% مهار می‌شود. (نتایج حاصله در مقایسه با استفاده از </a:t>
            </a:r>
            <a:r>
              <a:rPr lang="en-US" sz="2000" dirty="0" smtClean="0"/>
              <a:t>MC</a:t>
            </a:r>
            <a:r>
              <a:rPr lang="fa-IR" sz="2000" dirty="0" smtClean="0"/>
              <a:t> تنها بیان شد) در موش‌هایی که </a:t>
            </a:r>
            <a:r>
              <a:rPr lang="en-US" sz="2000" dirty="0" smtClean="0"/>
              <a:t>MC</a:t>
            </a:r>
            <a:r>
              <a:rPr lang="fa-IR" sz="2000" dirty="0" smtClean="0"/>
              <a:t> دریافت کردند</a:t>
            </a:r>
            <a:endParaRPr lang="en-US" sz="2000" dirty="0"/>
          </a:p>
        </p:txBody>
      </p:sp>
      <p:sp>
        <p:nvSpPr>
          <p:cNvPr id="4" name="Title 1"/>
          <p:cNvSpPr>
            <a:spLocks noGrp="1"/>
          </p:cNvSpPr>
          <p:nvPr>
            <p:ph type="title"/>
          </p:nvPr>
        </p:nvSpPr>
        <p:spPr>
          <a:gradFill>
            <a:gsLst>
              <a:gs pos="3000">
                <a:srgbClr val="00B050">
                  <a:alpha val="98000"/>
                </a:srgbClr>
              </a:gs>
              <a:gs pos="21001">
                <a:srgbClr val="0819FB"/>
              </a:gs>
              <a:gs pos="35001">
                <a:srgbClr val="1A8D48"/>
              </a:gs>
              <a:gs pos="52000">
                <a:srgbClr val="FFFF00"/>
              </a:gs>
              <a:gs pos="73000">
                <a:srgbClr val="EE3F17"/>
              </a:gs>
              <a:gs pos="88000">
                <a:srgbClr val="E81766"/>
              </a:gs>
              <a:gs pos="100000">
                <a:srgbClr val="A603AB"/>
              </a:gs>
            </a:gsLst>
            <a:lin ang="5400000" scaled="0"/>
          </a:gradFill>
        </p:spPr>
        <p:txBody>
          <a:bodyPr>
            <a:prstTxWarp prst="textInflateBottom">
              <a:avLst/>
            </a:prstTxWarp>
          </a:bodyPr>
          <a:lstStyle/>
          <a:p>
            <a:pPr algn="ctr"/>
            <a:r>
              <a:rPr lang="fa-IR" sz="3200" b="1" dirty="0" smtClean="0">
                <a:solidFill>
                  <a:srgbClr val="002060"/>
                </a:solidFill>
                <a:cs typeface="B Koodak" pitchFamily="2" charset="-78"/>
              </a:rPr>
              <a:t/>
            </a:r>
            <a:br>
              <a:rPr lang="fa-IR" sz="3200" b="1" dirty="0" smtClean="0">
                <a:solidFill>
                  <a:srgbClr val="002060"/>
                </a:solidFill>
                <a:cs typeface="B Koodak" pitchFamily="2" charset="-78"/>
              </a:rPr>
            </a:br>
            <a:r>
              <a:rPr lang="fa-IR" sz="3200" b="1" dirty="0" smtClean="0">
                <a:solidFill>
                  <a:srgbClr val="002060"/>
                </a:solidFill>
                <a:cs typeface="B Koodak" pitchFamily="2" charset="-78"/>
              </a:rPr>
              <a:t>1-2 استفاده از سیاه‌دانه علیه مواد سرطان زا:</a:t>
            </a:r>
            <a:endParaRPr lang="en-US" sz="3200" dirty="0">
              <a:solidFill>
                <a:srgbClr val="002060"/>
              </a:solidFill>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200000"/>
              </a:lnSpc>
            </a:pPr>
            <a:r>
              <a:rPr lang="fa-IR" sz="2000" dirty="0" smtClean="0"/>
              <a:t>تومور </a:t>
            </a:r>
            <a:r>
              <a:rPr lang="en-US" sz="2000" dirty="0" smtClean="0"/>
              <a:t>Fibro sarcoma</a:t>
            </a:r>
            <a:r>
              <a:rPr lang="fa-IR" sz="2000" dirty="0" smtClean="0"/>
              <a:t> در هفتۀ دوازدهم ظاهر شد. استفاده از (</a:t>
            </a:r>
            <a:r>
              <a:rPr lang="en-US" sz="2000" dirty="0" smtClean="0"/>
              <a:t>TQ</a:t>
            </a:r>
            <a:r>
              <a:rPr lang="fa-IR" sz="2000" dirty="0" smtClean="0"/>
              <a:t>) زمان شیوع تومورها را به تأخیر می‌اندازد. (</a:t>
            </a:r>
            <a:r>
              <a:rPr lang="en-US" sz="2000" dirty="0" smtClean="0"/>
              <a:t>TQ</a:t>
            </a:r>
            <a:r>
              <a:rPr lang="fa-IR" sz="2000" dirty="0" smtClean="0"/>
              <a:t>) از طریق </a:t>
            </a:r>
            <a:r>
              <a:rPr lang="en-US" sz="2000" dirty="0" smtClean="0"/>
              <a:t>C</a:t>
            </a:r>
            <a:r>
              <a:rPr lang="fa-IR" sz="2000" dirty="0" smtClean="0"/>
              <a:t>50 ایِ 15 </a:t>
            </a:r>
            <a:r>
              <a:rPr lang="en-US" sz="2000" dirty="0" smtClean="0"/>
              <a:t>micron</a:t>
            </a:r>
            <a:r>
              <a:rPr lang="fa-IR" sz="2000" dirty="0" smtClean="0"/>
              <a:t> مانع بقا سلول‌های </a:t>
            </a:r>
            <a:r>
              <a:rPr lang="en-US" sz="2000" dirty="0" smtClean="0"/>
              <a:t>Fibro sarcoma</a:t>
            </a:r>
            <a:r>
              <a:rPr lang="fa-IR" sz="2000" dirty="0" smtClean="0"/>
              <a:t> می‌شود. </a:t>
            </a:r>
            <a:br>
              <a:rPr lang="fa-IR" sz="2000" dirty="0" smtClean="0"/>
            </a:br>
            <a:r>
              <a:rPr lang="fa-IR" sz="2000" dirty="0" smtClean="0"/>
              <a:t>شیوه‌های احتمالی مربوط به عملکرد (</a:t>
            </a:r>
            <a:r>
              <a:rPr lang="en-US" sz="2000" dirty="0" smtClean="0"/>
              <a:t>TQ</a:t>
            </a:r>
            <a:r>
              <a:rPr lang="fa-IR" sz="2000" dirty="0" smtClean="0"/>
              <a:t>) می‌تواند به واسطۀ فعالیت ضداکسایشی آن باشد و هم‌چنین (</a:t>
            </a:r>
            <a:r>
              <a:rPr lang="en-US" sz="2000" dirty="0" smtClean="0"/>
              <a:t>TQ</a:t>
            </a:r>
            <a:r>
              <a:rPr lang="fa-IR" sz="2000" dirty="0" smtClean="0"/>
              <a:t>) از طریق دست بردن در ترکیب </a:t>
            </a:r>
            <a:r>
              <a:rPr lang="en-US" sz="2000" dirty="0" smtClean="0"/>
              <a:t>DNA</a:t>
            </a:r>
            <a:r>
              <a:rPr lang="fa-IR" sz="2000" dirty="0" smtClean="0"/>
              <a:t> و تغییر آن اثرات خود را اعمال می‌کند که تغییر </a:t>
            </a:r>
            <a:r>
              <a:rPr lang="en-US" sz="2000" dirty="0" smtClean="0"/>
              <a:t>BNA</a:t>
            </a:r>
            <a:r>
              <a:rPr lang="fa-IR" sz="2000" dirty="0" smtClean="0"/>
              <a:t> به افزایش فرآیندهای سم‌زدایی منجر می‌شود.</a:t>
            </a:r>
            <a:endParaRPr lang="en-US" sz="2000" dirty="0"/>
          </a:p>
        </p:txBody>
      </p:sp>
      <p:sp>
        <p:nvSpPr>
          <p:cNvPr id="4" name="Title 1"/>
          <p:cNvSpPr>
            <a:spLocks noGrp="1"/>
          </p:cNvSpPr>
          <p:nvPr>
            <p:ph type="title"/>
          </p:nvPr>
        </p:nvSpPr>
        <p:spPr>
          <a:gradFill>
            <a:gsLst>
              <a:gs pos="3000">
                <a:srgbClr val="00B050">
                  <a:alpha val="98000"/>
                </a:srgbClr>
              </a:gs>
              <a:gs pos="21001">
                <a:srgbClr val="0819FB"/>
              </a:gs>
              <a:gs pos="35001">
                <a:srgbClr val="1A8D48"/>
              </a:gs>
              <a:gs pos="52000">
                <a:srgbClr val="FFFF00"/>
              </a:gs>
              <a:gs pos="73000">
                <a:srgbClr val="EE3F17"/>
              </a:gs>
              <a:gs pos="88000">
                <a:srgbClr val="E81766"/>
              </a:gs>
              <a:gs pos="100000">
                <a:srgbClr val="A603AB"/>
              </a:gs>
            </a:gsLst>
            <a:lin ang="5400000" scaled="0"/>
          </a:gradFill>
        </p:spPr>
        <p:txBody>
          <a:bodyPr>
            <a:prstTxWarp prst="textInflateBottom">
              <a:avLst/>
            </a:prstTxWarp>
          </a:bodyPr>
          <a:lstStyle/>
          <a:p>
            <a:pPr algn="ctr"/>
            <a:r>
              <a:rPr lang="fa-IR" sz="3200" b="1" dirty="0" smtClean="0">
                <a:solidFill>
                  <a:srgbClr val="002060"/>
                </a:solidFill>
                <a:cs typeface="B Koodak" pitchFamily="2" charset="-78"/>
              </a:rPr>
              <a:t/>
            </a:r>
            <a:br>
              <a:rPr lang="fa-IR" sz="3200" b="1" dirty="0" smtClean="0">
                <a:solidFill>
                  <a:srgbClr val="002060"/>
                </a:solidFill>
                <a:cs typeface="B Koodak" pitchFamily="2" charset="-78"/>
              </a:rPr>
            </a:br>
            <a:r>
              <a:rPr lang="fa-IR" sz="3200" b="1" dirty="0" smtClean="0">
                <a:solidFill>
                  <a:srgbClr val="002060"/>
                </a:solidFill>
                <a:cs typeface="B Koodak" pitchFamily="2" charset="-78"/>
              </a:rPr>
              <a:t>1-2 استفاده از سیاه‌دانه علیه مواد سرطان زا:</a:t>
            </a:r>
            <a:endParaRPr lang="en-US" sz="3200" dirty="0">
              <a:solidFill>
                <a:srgbClr val="002060"/>
              </a:solidFill>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200000"/>
              </a:lnSpc>
            </a:pPr>
            <a:r>
              <a:rPr lang="fa-IR" sz="2000" dirty="0" smtClean="0"/>
              <a:t>اطلاعات به دست آمده (</a:t>
            </a:r>
            <a:r>
              <a:rPr lang="en-US" sz="2000" dirty="0" smtClean="0"/>
              <a:t>TQ</a:t>
            </a:r>
            <a:r>
              <a:rPr lang="fa-IR" sz="2000" dirty="0" smtClean="0"/>
              <a:t>) را به عنوان عامل حفاظت‌کنندۀ شیمیائی قوی علیه تومورهای </a:t>
            </a:r>
            <a:r>
              <a:rPr lang="en-US" sz="2000" dirty="0" smtClean="0"/>
              <a:t>Fibro sarcoma</a:t>
            </a:r>
            <a:r>
              <a:rPr lang="fa-IR" sz="2000" dirty="0" smtClean="0"/>
              <a:t> ی ایجاد شده با </a:t>
            </a:r>
            <a:r>
              <a:rPr lang="en-US" sz="2000" dirty="0" smtClean="0"/>
              <a:t>MC</a:t>
            </a:r>
            <a:r>
              <a:rPr lang="fa-IR" sz="2000" dirty="0" smtClean="0"/>
              <a:t> معرفی می‌کند. </a:t>
            </a:r>
            <a:r>
              <a:rPr lang="en-US" sz="2000" dirty="0" err="1" smtClean="0"/>
              <a:t>Methylnitrosourea</a:t>
            </a:r>
            <a:r>
              <a:rPr lang="fa-IR" sz="2000" dirty="0" smtClean="0"/>
              <a:t> (</a:t>
            </a:r>
            <a:r>
              <a:rPr lang="en-US" sz="2000" dirty="0" smtClean="0"/>
              <a:t>MNU</a:t>
            </a:r>
            <a:r>
              <a:rPr lang="fa-IR" sz="2000" dirty="0" smtClean="0"/>
              <a:t>) در موش‌ها سرطان ایجاد می‌کند. روغن سیاه‌دانه همراه با عسل به طور صددرصد از موش‌ها در مقابل سرطان‌زایی این ماده حفاظت می‌کند.</a:t>
            </a:r>
            <a:endParaRPr lang="en-US" sz="2000" dirty="0"/>
          </a:p>
        </p:txBody>
      </p:sp>
      <p:sp>
        <p:nvSpPr>
          <p:cNvPr id="4" name="Title 1"/>
          <p:cNvSpPr>
            <a:spLocks noGrp="1"/>
          </p:cNvSpPr>
          <p:nvPr>
            <p:ph type="title"/>
          </p:nvPr>
        </p:nvSpPr>
        <p:spPr>
          <a:gradFill>
            <a:gsLst>
              <a:gs pos="3000">
                <a:srgbClr val="00B050">
                  <a:alpha val="98000"/>
                </a:srgbClr>
              </a:gs>
              <a:gs pos="21001">
                <a:srgbClr val="0819FB"/>
              </a:gs>
              <a:gs pos="35001">
                <a:srgbClr val="1A8D48"/>
              </a:gs>
              <a:gs pos="52000">
                <a:srgbClr val="FFFF00"/>
              </a:gs>
              <a:gs pos="73000">
                <a:srgbClr val="EE3F17"/>
              </a:gs>
              <a:gs pos="88000">
                <a:srgbClr val="E81766"/>
              </a:gs>
              <a:gs pos="100000">
                <a:srgbClr val="A603AB"/>
              </a:gs>
            </a:gsLst>
            <a:lin ang="5400000" scaled="0"/>
          </a:gradFill>
        </p:spPr>
        <p:txBody>
          <a:bodyPr>
            <a:prstTxWarp prst="textInflateBottom">
              <a:avLst/>
            </a:prstTxWarp>
          </a:bodyPr>
          <a:lstStyle/>
          <a:p>
            <a:pPr algn="ctr"/>
            <a:r>
              <a:rPr lang="fa-IR" sz="3200" b="1" dirty="0" smtClean="0">
                <a:solidFill>
                  <a:srgbClr val="002060"/>
                </a:solidFill>
                <a:cs typeface="B Koodak" pitchFamily="2" charset="-78"/>
              </a:rPr>
              <a:t/>
            </a:r>
            <a:br>
              <a:rPr lang="fa-IR" sz="3200" b="1" dirty="0" smtClean="0">
                <a:solidFill>
                  <a:srgbClr val="002060"/>
                </a:solidFill>
                <a:cs typeface="B Koodak" pitchFamily="2" charset="-78"/>
              </a:rPr>
            </a:br>
            <a:r>
              <a:rPr lang="fa-IR" sz="3200" b="1" dirty="0" smtClean="0">
                <a:solidFill>
                  <a:srgbClr val="002060"/>
                </a:solidFill>
                <a:cs typeface="B Koodak" pitchFamily="2" charset="-78"/>
              </a:rPr>
              <a:t>1-2 استفاده از سیاه‌دانه علیه مواد سرطان زا:</a:t>
            </a:r>
            <a:endParaRPr lang="en-US" sz="3200" dirty="0">
              <a:solidFill>
                <a:srgbClr val="002060"/>
              </a:solidFill>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17000">
                <a:srgbClr val="00B050"/>
              </a:gs>
              <a:gs pos="39999">
                <a:srgbClr val="0A128C"/>
              </a:gs>
              <a:gs pos="70000">
                <a:srgbClr val="181CC7"/>
              </a:gs>
              <a:gs pos="88000">
                <a:srgbClr val="7005D4"/>
              </a:gs>
              <a:gs pos="100000">
                <a:srgbClr val="8C3D91"/>
              </a:gs>
            </a:gsLst>
            <a:lin ang="2700000" scaled="0"/>
            <a:tileRect/>
          </a:gradFill>
        </p:spPr>
        <p:txBody>
          <a:bodyPr>
            <a:prstTxWarp prst="textChevronInverted">
              <a:avLst/>
            </a:prstTxWarp>
          </a:bodyPr>
          <a:lstStyle/>
          <a:p>
            <a:pPr algn="ctr"/>
            <a:r>
              <a:rPr lang="fa-IR" sz="3200" b="1" dirty="0" smtClean="0">
                <a:solidFill>
                  <a:srgbClr val="FFFF00"/>
                </a:solidFill>
                <a:effectLst>
                  <a:glow rad="228600">
                    <a:schemeClr val="accent2">
                      <a:satMod val="175000"/>
                      <a:alpha val="40000"/>
                    </a:schemeClr>
                  </a:glow>
                </a:effectLst>
              </a:rPr>
              <a:t>خصوصیت میوه‌ها:</a:t>
            </a:r>
            <a:r>
              <a:rPr lang="en-US" sz="3200" dirty="0" smtClean="0">
                <a:solidFill>
                  <a:srgbClr val="FFFF00"/>
                </a:solidFill>
                <a:effectLst>
                  <a:glow rad="228600">
                    <a:schemeClr val="accent2">
                      <a:satMod val="175000"/>
                      <a:alpha val="40000"/>
                    </a:schemeClr>
                  </a:glow>
                </a:effectLst>
              </a:rPr>
              <a:t/>
            </a:r>
            <a:br>
              <a:rPr lang="en-US" sz="3200" dirty="0" smtClean="0">
                <a:solidFill>
                  <a:srgbClr val="FFFF00"/>
                </a:solidFill>
                <a:effectLst>
                  <a:glow rad="228600">
                    <a:schemeClr val="accent2">
                      <a:satMod val="175000"/>
                      <a:alpha val="40000"/>
                    </a:schemeClr>
                  </a:glow>
                </a:effectLst>
              </a:rPr>
            </a:br>
            <a:endParaRPr lang="en-US" sz="3200" dirty="0">
              <a:solidFill>
                <a:srgbClr val="FFFF00"/>
              </a:solidFill>
              <a:effectLst>
                <a:glow rad="228600">
                  <a:schemeClr val="accent2">
                    <a:satMod val="175000"/>
                    <a:alpha val="40000"/>
                  </a:schemeClr>
                </a:glow>
              </a:effectLst>
            </a:endParaRPr>
          </a:p>
        </p:txBody>
      </p:sp>
      <p:sp>
        <p:nvSpPr>
          <p:cNvPr id="3" name="Content Placeholder 2"/>
          <p:cNvSpPr>
            <a:spLocks noGrp="1"/>
          </p:cNvSpPr>
          <p:nvPr>
            <p:ph idx="1"/>
          </p:nvPr>
        </p:nvSpPr>
        <p:spPr/>
        <p:txBody>
          <a:bodyPr>
            <a:normAutofit/>
          </a:bodyPr>
          <a:lstStyle/>
          <a:p>
            <a:pPr algn="just" rtl="1">
              <a:buNone/>
            </a:pPr>
            <a:r>
              <a:rPr lang="fa-IR" dirty="0" smtClean="0">
                <a:cs typeface="B Koodak" pitchFamily="2" charset="-78"/>
              </a:rPr>
              <a:t>برگه (فولیکول) درون میوه برگه بذر گیاه سیاه رنگ و دارای خاصیت دارویی و صنعتی است و زیادی آن ایجاد مسمومیت می‌کند. در رأس داسی شکل است .</a:t>
            </a:r>
            <a:br>
              <a:rPr lang="fa-IR" dirty="0" smtClean="0">
                <a:cs typeface="B Koodak" pitchFamily="2" charset="-78"/>
              </a:rPr>
            </a:br>
            <a:r>
              <a:rPr lang="fa-IR" dirty="0" smtClean="0">
                <a:cs typeface="B Koodak" pitchFamily="2" charset="-78"/>
              </a:rPr>
              <a:t>روغن سیاه‌دانه به عنوان مرهم برای آکنه و ضایعات پوستی استفاده می‌شود.</a:t>
            </a:r>
            <a:endParaRPr lang="en-US" dirty="0" smtClean="0">
              <a:cs typeface="B Koodak" pitchFamily="2" charset="-78"/>
            </a:endParaRPr>
          </a:p>
          <a:p>
            <a:pPr algn="just" rtl="1">
              <a:buNone/>
            </a:pPr>
            <a:r>
              <a:rPr lang="fa-IR" dirty="0" smtClean="0">
                <a:cs typeface="B Koodak" pitchFamily="2" charset="-78"/>
              </a:rPr>
              <a:t>دانه‌های </a:t>
            </a:r>
            <a:r>
              <a:rPr lang="en-US" dirty="0" err="1" smtClean="0">
                <a:cs typeface="B Koodak" pitchFamily="2" charset="-78"/>
              </a:rPr>
              <a:t>Nigella</a:t>
            </a:r>
            <a:r>
              <a:rPr lang="en-US" dirty="0" smtClean="0">
                <a:cs typeface="B Koodak" pitchFamily="2" charset="-78"/>
              </a:rPr>
              <a:t> sativa</a:t>
            </a:r>
            <a:r>
              <a:rPr lang="fa-IR" dirty="0" smtClean="0">
                <a:cs typeface="B Koodak" pitchFamily="2" charset="-78"/>
              </a:rPr>
              <a:t> به عنوان سیاه‌دانه یا </a:t>
            </a:r>
            <a:r>
              <a:rPr lang="en-US" dirty="0" smtClean="0">
                <a:cs typeface="B Koodak" pitchFamily="2" charset="-78"/>
              </a:rPr>
              <a:t>black cumin</a:t>
            </a:r>
            <a:r>
              <a:rPr lang="fa-IR" dirty="0" smtClean="0">
                <a:cs typeface="B Koodak" pitchFamily="2" charset="-78"/>
              </a:rPr>
              <a:t> شناخته شده‌اند و در طب گیاهی کاربرد دارند. در آب وهوای سرد و معتدل می‌توان این گیاهان را یافت. سیاه‌دانه از جمله گیاهانی است که فواید درمانی گوناگونی برای آن بیان شده است.</a:t>
            </a:r>
            <a:endParaRPr lang="en-US" dirty="0">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rtl="1">
              <a:buNone/>
            </a:pPr>
            <a:r>
              <a:rPr lang="fa-IR" dirty="0" smtClean="0">
                <a:cs typeface="B Koodak" pitchFamily="2" charset="-78"/>
              </a:rPr>
              <a:t>در طی قرنها روغن و گیاه سیاه‌ دانه برای بالا بردن سطح سلامتی در آسیا و خاورمیانه و آفریقا استفاده شده است. خمیر </a:t>
            </a:r>
            <a:r>
              <a:rPr lang="en-US" dirty="0" smtClean="0">
                <a:cs typeface="B Koodak" pitchFamily="2" charset="-78"/>
              </a:rPr>
              <a:t>black cumin</a:t>
            </a:r>
            <a:r>
              <a:rPr lang="fa-IR" dirty="0" smtClean="0">
                <a:cs typeface="B Koodak" pitchFamily="2" charset="-78"/>
              </a:rPr>
              <a:t> (سیاه‌دانه) غذای محلی در آسیای میانه است که ازدانه‌های </a:t>
            </a:r>
            <a:r>
              <a:rPr lang="en-US" dirty="0" err="1" smtClean="0">
                <a:cs typeface="B Koodak" pitchFamily="2" charset="-78"/>
              </a:rPr>
              <a:t>Nigella</a:t>
            </a:r>
            <a:r>
              <a:rPr lang="en-US" dirty="0" smtClean="0">
                <a:cs typeface="B Koodak" pitchFamily="2" charset="-78"/>
              </a:rPr>
              <a:t> sativa</a:t>
            </a:r>
            <a:r>
              <a:rPr lang="fa-IR" dirty="0" smtClean="0">
                <a:cs typeface="B Koodak" pitchFamily="2" charset="-78"/>
              </a:rPr>
              <a:t> (سیاه‌دانه) تولید می‌شود. </a:t>
            </a:r>
            <a:br>
              <a:rPr lang="fa-IR" dirty="0" smtClean="0">
                <a:cs typeface="B Koodak" pitchFamily="2" charset="-78"/>
              </a:rPr>
            </a:br>
            <a:r>
              <a:rPr lang="fa-IR" dirty="0" smtClean="0">
                <a:cs typeface="B Koodak" pitchFamily="2" charset="-78"/>
              </a:rPr>
              <a:t>گیاهان دارویی به طور گسترده در طب سنتی به منظور جلوگیری از اثرات جانبی داروهای شیمیایی استفاده می‌شوند. به علاوه به عنوان داروی طبیعی برای درمان بسیاری از بیماری‌های حاد و نیز شرایط تدریجی استفاده شده است. دانه‌های </a:t>
            </a:r>
            <a:r>
              <a:rPr lang="en-US" dirty="0" err="1" smtClean="0">
                <a:cs typeface="B Koodak" pitchFamily="2" charset="-78"/>
              </a:rPr>
              <a:t>Nigella</a:t>
            </a:r>
            <a:r>
              <a:rPr lang="en-US" dirty="0" smtClean="0">
                <a:cs typeface="B Koodak" pitchFamily="2" charset="-78"/>
              </a:rPr>
              <a:t> sativa</a:t>
            </a:r>
            <a:r>
              <a:rPr lang="fa-IR" dirty="0" smtClean="0">
                <a:cs typeface="B Koodak" pitchFamily="2" charset="-78"/>
              </a:rPr>
              <a:t> طیف گسترده‌ای از خواص پزشکی را دارا هستند که شامل موارد زیر است</a:t>
            </a:r>
            <a:endParaRPr lang="en-US" dirty="0">
              <a:cs typeface="B Koodak" pitchFamily="2" charset="-78"/>
            </a:endParaRPr>
          </a:p>
        </p:txBody>
      </p:sp>
      <p:sp>
        <p:nvSpPr>
          <p:cNvPr id="4" name="Title 1"/>
          <p:cNvSpPr>
            <a:spLocks noGrp="1"/>
          </p:cNvSpPr>
          <p:nvPr>
            <p:ph type="title"/>
          </p:nvPr>
        </p:nvSpPr>
        <p:spPr>
          <a:gradFill flip="none" rotWithShape="1">
            <a:gsLst>
              <a:gs pos="17000">
                <a:srgbClr val="00B050"/>
              </a:gs>
              <a:gs pos="39999">
                <a:srgbClr val="0A128C"/>
              </a:gs>
              <a:gs pos="70000">
                <a:srgbClr val="181CC7"/>
              </a:gs>
              <a:gs pos="88000">
                <a:srgbClr val="7005D4"/>
              </a:gs>
              <a:gs pos="100000">
                <a:srgbClr val="8C3D91"/>
              </a:gs>
            </a:gsLst>
            <a:lin ang="2700000" scaled="0"/>
            <a:tileRect/>
          </a:gradFill>
        </p:spPr>
        <p:txBody>
          <a:bodyPr>
            <a:prstTxWarp prst="textChevronInverted">
              <a:avLst/>
            </a:prstTxWarp>
          </a:bodyPr>
          <a:lstStyle/>
          <a:p>
            <a:pPr algn="ctr"/>
            <a:r>
              <a:rPr lang="fa-IR" sz="3200" b="1" dirty="0" smtClean="0">
                <a:solidFill>
                  <a:srgbClr val="FFFF00"/>
                </a:solidFill>
                <a:effectLst>
                  <a:glow rad="228600">
                    <a:schemeClr val="accent2">
                      <a:satMod val="175000"/>
                      <a:alpha val="40000"/>
                    </a:schemeClr>
                  </a:glow>
                </a:effectLst>
              </a:rPr>
              <a:t>خصوصیت میوه‌ها:</a:t>
            </a:r>
            <a:r>
              <a:rPr lang="en-US" sz="3200" dirty="0" smtClean="0">
                <a:solidFill>
                  <a:srgbClr val="FFFF00"/>
                </a:solidFill>
                <a:effectLst>
                  <a:glow rad="228600">
                    <a:schemeClr val="accent2">
                      <a:satMod val="175000"/>
                      <a:alpha val="40000"/>
                    </a:schemeClr>
                  </a:glow>
                </a:effectLst>
              </a:rPr>
              <a:t/>
            </a:r>
            <a:br>
              <a:rPr lang="en-US" sz="3200" dirty="0" smtClean="0">
                <a:solidFill>
                  <a:srgbClr val="FFFF00"/>
                </a:solidFill>
                <a:effectLst>
                  <a:glow rad="228600">
                    <a:schemeClr val="accent2">
                      <a:satMod val="175000"/>
                      <a:alpha val="40000"/>
                    </a:schemeClr>
                  </a:glow>
                </a:effectLst>
              </a:rPr>
            </a:br>
            <a:endParaRPr lang="en-US" sz="3200" dirty="0">
              <a:solidFill>
                <a:srgbClr val="FFFF00"/>
              </a:solidFill>
              <a:effectLst>
                <a:glow rad="228600">
                  <a:schemeClr val="accent2">
                    <a:satMod val="175000"/>
                    <a:alpha val="40000"/>
                  </a:schemeClr>
                </a:glow>
              </a:effectLst>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http://www.b-and-t-world-seeds.com/images/23335.jpg"/>
          <p:cNvPicPr/>
          <p:nvPr/>
        </p:nvPicPr>
        <p:blipFill>
          <a:blip r:embed="rId3"/>
          <a:srcRect/>
          <a:stretch>
            <a:fillRect/>
          </a:stretch>
        </p:blipFill>
        <p:spPr bwMode="auto">
          <a:xfrm>
            <a:off x="1071538" y="428604"/>
            <a:ext cx="6572296" cy="5929354"/>
          </a:xfrm>
          <a:prstGeom prst="rect">
            <a:avLst/>
          </a:prstGeom>
          <a:noFill/>
          <a:ln w="9525">
            <a:noFill/>
            <a:miter lim="800000"/>
            <a:headEnd/>
            <a:tailEnd/>
          </a:ln>
        </p:spPr>
      </p:pic>
    </p:spTree>
  </p:cSld>
  <p:clrMapOvr>
    <a:masterClrMapping/>
  </p:clrMapOvr>
  <p:transition spd="med">
    <p:newsflash/>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3" cstate="print"/>
            <a:stretch>
              <a:fillRect/>
            </a:stretch>
          </a:blipFill>
        </p:spPr>
        <p:txBody>
          <a:bodyPr>
            <a:prstTxWarp prst="textChevronInverted">
              <a:avLst/>
            </a:prstTxWarp>
          </a:bodyPr>
          <a:lstStyle/>
          <a:p>
            <a:pPr algn="ctr"/>
            <a:r>
              <a:rPr lang="fa-IR" sz="2400" dirty="0" smtClean="0">
                <a:solidFill>
                  <a:srgbClr val="FFFF00"/>
                </a:solidFill>
                <a:effectLst>
                  <a:glow rad="139700">
                    <a:schemeClr val="accent2">
                      <a:satMod val="175000"/>
                      <a:alpha val="40000"/>
                    </a:schemeClr>
                  </a:glow>
                </a:effectLst>
                <a:cs typeface="B Koodak" pitchFamily="2" charset="-78"/>
              </a:rPr>
              <a:t>خواص سیاه دانه</a:t>
            </a:r>
            <a:endParaRPr lang="en-US" sz="2400" dirty="0">
              <a:solidFill>
                <a:srgbClr val="FFFF00"/>
              </a:solidFill>
              <a:effectLst>
                <a:glow rad="139700">
                  <a:schemeClr val="accent2">
                    <a:satMod val="175000"/>
                    <a:alpha val="40000"/>
                  </a:schemeClr>
                </a:glow>
              </a:effectLst>
              <a:cs typeface="B Koodak" pitchFamily="2" charset="-78"/>
            </a:endParaRPr>
          </a:p>
        </p:txBody>
      </p:sp>
      <p:sp>
        <p:nvSpPr>
          <p:cNvPr id="3" name="Content Placeholder 2"/>
          <p:cNvSpPr>
            <a:spLocks noGrp="1"/>
          </p:cNvSpPr>
          <p:nvPr>
            <p:ph idx="1"/>
          </p:nvPr>
        </p:nvSpPr>
        <p:spPr/>
        <p:txBody>
          <a:bodyPr/>
          <a:lstStyle/>
          <a:p>
            <a:pPr algn="r" rtl="1">
              <a:lnSpc>
                <a:spcPct val="150000"/>
              </a:lnSpc>
              <a:buClr>
                <a:srgbClr val="00B050"/>
              </a:buClr>
              <a:buSzPct val="117000"/>
              <a:buFont typeface="Wingdings" pitchFamily="2" charset="2"/>
              <a:buChar char="v"/>
            </a:pPr>
            <a:r>
              <a:rPr lang="fa-IR" dirty="0" smtClean="0">
                <a:cs typeface="B Koodak" pitchFamily="2" charset="-78"/>
              </a:rPr>
              <a:t>) ضد میکروبی</a:t>
            </a:r>
            <a:br>
              <a:rPr lang="fa-IR" dirty="0" smtClean="0">
                <a:cs typeface="B Koodak" pitchFamily="2" charset="-78"/>
              </a:rPr>
            </a:br>
            <a:r>
              <a:rPr lang="fa-IR" dirty="0" smtClean="0">
                <a:cs typeface="B Koodak" pitchFamily="2" charset="-78"/>
              </a:rPr>
              <a:t>2) ضد تومور</a:t>
            </a:r>
            <a:br>
              <a:rPr lang="fa-IR" dirty="0" smtClean="0">
                <a:cs typeface="B Koodak" pitchFamily="2" charset="-78"/>
              </a:rPr>
            </a:br>
            <a:r>
              <a:rPr lang="fa-IR" dirty="0" smtClean="0">
                <a:cs typeface="B Koodak" pitchFamily="2" charset="-78"/>
              </a:rPr>
              <a:t>3) ضد ویروس</a:t>
            </a:r>
            <a:br>
              <a:rPr lang="fa-IR" dirty="0" smtClean="0">
                <a:cs typeface="B Koodak" pitchFamily="2" charset="-78"/>
              </a:rPr>
            </a:br>
            <a:r>
              <a:rPr lang="fa-IR" dirty="0" smtClean="0">
                <a:cs typeface="B Koodak" pitchFamily="2" charset="-78"/>
              </a:rPr>
              <a:t>4) ضد التهاب</a:t>
            </a:r>
            <a:br>
              <a:rPr lang="fa-IR" dirty="0" smtClean="0">
                <a:cs typeface="B Koodak" pitchFamily="2" charset="-78"/>
              </a:rPr>
            </a:br>
            <a:r>
              <a:rPr lang="fa-IR" dirty="0" smtClean="0">
                <a:cs typeface="B Koodak" pitchFamily="2" charset="-78"/>
              </a:rPr>
              <a:t>5) آنتی اکسیدان</a:t>
            </a:r>
            <a:br>
              <a:rPr lang="fa-IR" dirty="0" smtClean="0">
                <a:cs typeface="B Koodak" pitchFamily="2" charset="-78"/>
              </a:rPr>
            </a:br>
            <a:r>
              <a:rPr lang="fa-IR" dirty="0" smtClean="0">
                <a:cs typeface="B Koodak" pitchFamily="2" charset="-78"/>
              </a:rPr>
              <a:t>6) شلی و انبساط ماهیچه</a:t>
            </a:r>
            <a:endParaRPr lang="en-US" dirty="0">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fa-IR" dirty="0" smtClean="0">
                <a:cs typeface="B Koodak" pitchFamily="2" charset="-78"/>
              </a:rPr>
              <a:t>ادویه‌ها از زمان‌های قدیم نه تنها برای افزایش طعم غذا بلکه برای خواص نگه‌دارنده و دارویی‌شان کاربرد داشته‌اند. اکثر ادویه‌ها خواص ضدالتهابی، ضداکسایشی، ضدتومورزایی، ضدباروری، ضددرد و ضددیابتی دارند. خواص نگه‌دارندۀ ادویه‌ها به حضور بعضی مواد ضدمیکروبی‌ای مربوط می‌شود که در روغن آنها وجود دارد. </a:t>
            </a:r>
          </a:p>
          <a:p>
            <a:pPr algn="just" rtl="1">
              <a:buNone/>
            </a:pPr>
            <a:r>
              <a:rPr lang="fa-IR" dirty="0" smtClean="0">
                <a:cs typeface="B Koodak" pitchFamily="2" charset="-78"/>
              </a:rPr>
              <a:t/>
            </a:r>
            <a:br>
              <a:rPr lang="fa-IR" dirty="0" smtClean="0">
                <a:cs typeface="B Koodak" pitchFamily="2" charset="-78"/>
              </a:rPr>
            </a:br>
            <a:r>
              <a:rPr lang="fa-IR" dirty="0" smtClean="0">
                <a:cs typeface="B Koodak" pitchFamily="2" charset="-78"/>
              </a:rPr>
              <a:t>از دانه‌های سیاه‌دانه همراه کنجد برای مطبوع شدن انواع نان و شیرینی استفاده می‌شود.</a:t>
            </a:r>
            <a:endParaRPr lang="en-US" dirty="0" smtClean="0">
              <a:cs typeface="B Koodak" pitchFamily="2" charset="-78"/>
            </a:endParaRPr>
          </a:p>
          <a:p>
            <a:pPr algn="just" rtl="1"/>
            <a:endParaRPr lang="en-US" dirty="0">
              <a:cs typeface="B Koodak" pitchFamily="2" charset="-78"/>
            </a:endParaRPr>
          </a:p>
        </p:txBody>
      </p:sp>
      <p:sp>
        <p:nvSpPr>
          <p:cNvPr id="4" name="Title 1"/>
          <p:cNvSpPr>
            <a:spLocks noGrp="1"/>
          </p:cNvSpPr>
          <p:nvPr>
            <p:ph type="title"/>
          </p:nvPr>
        </p:nvSpPr>
        <p:spPr>
          <a:blipFill>
            <a:blip r:embed="rId3" cstate="print"/>
            <a:stretch>
              <a:fillRect/>
            </a:stretch>
          </a:blipFill>
        </p:spPr>
        <p:txBody>
          <a:bodyPr>
            <a:prstTxWarp prst="textChevronInverted">
              <a:avLst/>
            </a:prstTxWarp>
          </a:bodyPr>
          <a:lstStyle/>
          <a:p>
            <a:pPr algn="ctr"/>
            <a:r>
              <a:rPr lang="fa-IR" sz="2400" dirty="0" smtClean="0">
                <a:solidFill>
                  <a:srgbClr val="FFFF00"/>
                </a:solidFill>
                <a:effectLst>
                  <a:glow rad="139700">
                    <a:schemeClr val="accent2">
                      <a:satMod val="175000"/>
                      <a:alpha val="40000"/>
                    </a:schemeClr>
                  </a:glow>
                </a:effectLst>
                <a:cs typeface="B Koodak" pitchFamily="2" charset="-78"/>
              </a:rPr>
              <a:t>خواص سیاه دانه</a:t>
            </a:r>
            <a:endParaRPr lang="en-US" sz="2400" dirty="0">
              <a:solidFill>
                <a:srgbClr val="FFFF00"/>
              </a:solidFill>
              <a:effectLst>
                <a:glow rad="139700">
                  <a:schemeClr val="accent2">
                    <a:satMod val="175000"/>
                    <a:alpha val="40000"/>
                  </a:schemeClr>
                </a:glow>
              </a:effectLst>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8" y="0"/>
            <a:ext cx="7772400" cy="914400"/>
          </a:xfrm>
          <a:gradFill>
            <a:gsLst>
              <a:gs pos="0">
                <a:srgbClr val="FC9FCB"/>
              </a:gs>
              <a:gs pos="13000">
                <a:srgbClr val="F8B049"/>
              </a:gs>
              <a:gs pos="21001">
                <a:srgbClr val="F8B049"/>
              </a:gs>
              <a:gs pos="63000">
                <a:srgbClr val="FEE7F2"/>
              </a:gs>
              <a:gs pos="67000">
                <a:srgbClr val="F952A0"/>
              </a:gs>
              <a:gs pos="69000">
                <a:srgbClr val="C50849"/>
              </a:gs>
              <a:gs pos="82001">
                <a:srgbClr val="B43E85"/>
              </a:gs>
              <a:gs pos="97000">
                <a:srgbClr val="92D050">
                  <a:alpha val="93000"/>
                </a:srgbClr>
              </a:gs>
            </a:gsLst>
            <a:lin ang="3000000" scaled="0"/>
          </a:gradFill>
        </p:spPr>
        <p:txBody>
          <a:bodyPr>
            <a:prstTxWarp prst="textCurveDown">
              <a:avLst/>
            </a:prstTxWarp>
          </a:bodyPr>
          <a:lstStyle/>
          <a:p>
            <a:pPr algn="ctr"/>
            <a:r>
              <a:rPr lang="fa-IR" sz="2400" b="1" dirty="0" smtClean="0">
                <a:solidFill>
                  <a:srgbClr val="FFFF00"/>
                </a:solidFill>
                <a:effectLst>
                  <a:glow rad="139700">
                    <a:schemeClr val="accent2">
                      <a:satMod val="175000"/>
                      <a:alpha val="40000"/>
                    </a:schemeClr>
                  </a:glow>
                </a:effectLst>
              </a:rPr>
              <a:t>1- استفاده از سیاهدانه در طب سنتی</a:t>
            </a:r>
            <a:endParaRPr lang="en-US" sz="2400" dirty="0">
              <a:solidFill>
                <a:srgbClr val="FFFF00"/>
              </a:solidFill>
              <a:effectLst>
                <a:glow rad="139700">
                  <a:schemeClr val="accent2">
                    <a:satMod val="175000"/>
                    <a:alpha val="40000"/>
                  </a:schemeClr>
                </a:glow>
              </a:effectLst>
            </a:endParaRPr>
          </a:p>
        </p:txBody>
      </p:sp>
      <p:sp>
        <p:nvSpPr>
          <p:cNvPr id="3" name="Content Placeholder 2"/>
          <p:cNvSpPr>
            <a:spLocks noGrp="1"/>
          </p:cNvSpPr>
          <p:nvPr>
            <p:ph idx="1"/>
          </p:nvPr>
        </p:nvSpPr>
        <p:spPr>
          <a:xfrm>
            <a:off x="914400" y="1142984"/>
            <a:ext cx="7772400" cy="5212576"/>
          </a:xfrm>
        </p:spPr>
        <p:txBody>
          <a:bodyPr>
            <a:normAutofit fontScale="92500" lnSpcReduction="10000"/>
          </a:bodyPr>
          <a:lstStyle/>
          <a:p>
            <a:pPr algn="just" rtl="1">
              <a:lnSpc>
                <a:spcPct val="150000"/>
              </a:lnSpc>
              <a:buNone/>
            </a:pPr>
            <a:r>
              <a:rPr lang="fa-IR" sz="2400" dirty="0" smtClean="0">
                <a:solidFill>
                  <a:srgbClr val="FFFF00"/>
                </a:solidFill>
                <a:cs typeface="B Koodak" pitchFamily="2" charset="-78"/>
              </a:rPr>
              <a:t>در هندوستان از زمان‌های قدیم ادویه‌ها کاربرد سنتی داشته‌اند که یک نوع آن، یعنی </a:t>
            </a:r>
            <a:r>
              <a:rPr lang="en-US" sz="2400" dirty="0" smtClean="0">
                <a:solidFill>
                  <a:srgbClr val="FFFF00"/>
                </a:solidFill>
                <a:cs typeface="B Koodak" pitchFamily="2" charset="-78"/>
              </a:rPr>
              <a:t>black cumin</a:t>
            </a:r>
            <a:r>
              <a:rPr lang="fa-IR" sz="2400" dirty="0" smtClean="0">
                <a:solidFill>
                  <a:srgbClr val="FFFF00"/>
                </a:solidFill>
                <a:cs typeface="B Koodak" pitchFamily="2" charset="-78"/>
              </a:rPr>
              <a:t> یا سیاه‌دانه فعالیت‌های ضدمیکروبی قوی در برابر </a:t>
            </a:r>
            <a:r>
              <a:rPr lang="en-US" sz="2400" dirty="0" smtClean="0">
                <a:solidFill>
                  <a:srgbClr val="FFFF00"/>
                </a:solidFill>
                <a:cs typeface="B Koodak" pitchFamily="2" charset="-78"/>
              </a:rPr>
              <a:t>Bacillus </a:t>
            </a:r>
            <a:r>
              <a:rPr lang="en-US" sz="2400" dirty="0" err="1" smtClean="0">
                <a:solidFill>
                  <a:srgbClr val="FFFF00"/>
                </a:solidFill>
                <a:cs typeface="B Koodak" pitchFamily="2" charset="-78"/>
              </a:rPr>
              <a:t>subtilis</a:t>
            </a:r>
            <a:r>
              <a:rPr lang="en-US" sz="2400" dirty="0" smtClean="0">
                <a:solidFill>
                  <a:srgbClr val="FFFF00"/>
                </a:solidFill>
                <a:cs typeface="B Koodak" pitchFamily="2" charset="-78"/>
              </a:rPr>
              <a:t> </a:t>
            </a:r>
            <a:r>
              <a:rPr lang="fa-IR" sz="2400" dirty="0" smtClean="0">
                <a:solidFill>
                  <a:srgbClr val="FFFF00"/>
                </a:solidFill>
                <a:cs typeface="B Koodak" pitchFamily="2" charset="-78"/>
              </a:rPr>
              <a:t>،</a:t>
            </a:r>
          </a:p>
          <a:p>
            <a:pPr algn="just" rtl="1">
              <a:lnSpc>
                <a:spcPct val="150000"/>
              </a:lnSpc>
              <a:buNone/>
            </a:pPr>
            <a:r>
              <a:rPr lang="fa-IR" sz="2400" dirty="0" smtClean="0">
                <a:solidFill>
                  <a:srgbClr val="FFFF00"/>
                </a:solidFill>
                <a:cs typeface="B Koodak" pitchFamily="2" charset="-78"/>
              </a:rPr>
              <a:t> </a:t>
            </a:r>
            <a:r>
              <a:rPr lang="en-US" sz="2400" dirty="0" smtClean="0">
                <a:solidFill>
                  <a:srgbClr val="FFFF00"/>
                </a:solidFill>
                <a:cs typeface="B Koodak" pitchFamily="2" charset="-78"/>
              </a:rPr>
              <a:t>Escherichia Coli</a:t>
            </a:r>
            <a:r>
              <a:rPr lang="fa-IR" sz="2400" dirty="0" smtClean="0">
                <a:solidFill>
                  <a:srgbClr val="FFFF00"/>
                </a:solidFill>
                <a:cs typeface="B Koodak" pitchFamily="2" charset="-78"/>
              </a:rPr>
              <a:t>، </a:t>
            </a:r>
            <a:r>
              <a:rPr lang="en-US" sz="2400" dirty="0" err="1" smtClean="0">
                <a:solidFill>
                  <a:srgbClr val="FFFF00"/>
                </a:solidFill>
                <a:cs typeface="B Koodak" pitchFamily="2" charset="-78"/>
              </a:rPr>
              <a:t>Sacchoromyces</a:t>
            </a:r>
            <a:r>
              <a:rPr lang="en-US" sz="2400" dirty="0" smtClean="0">
                <a:solidFill>
                  <a:srgbClr val="FFFF00"/>
                </a:solidFill>
                <a:cs typeface="B Koodak" pitchFamily="2" charset="-78"/>
              </a:rPr>
              <a:t> </a:t>
            </a:r>
            <a:r>
              <a:rPr lang="en-US" sz="2400" dirty="0" err="1" smtClean="0">
                <a:solidFill>
                  <a:srgbClr val="FFFF00"/>
                </a:solidFill>
                <a:cs typeface="B Koodak" pitchFamily="2" charset="-78"/>
              </a:rPr>
              <a:t>cerevisiae</a:t>
            </a:r>
            <a:r>
              <a:rPr lang="fa-IR" sz="2400" dirty="0" smtClean="0">
                <a:solidFill>
                  <a:srgbClr val="FFFF00"/>
                </a:solidFill>
                <a:cs typeface="B Koodak" pitchFamily="2" charset="-78"/>
              </a:rPr>
              <a:t> دارد. به علاوه به عنوان مادۀ ضدعفونی‌کننده و نگه‌دارندۀ غذا نیز استفاده می‌شود.</a:t>
            </a:r>
          </a:p>
          <a:p>
            <a:pPr algn="just" rtl="1">
              <a:lnSpc>
                <a:spcPct val="150000"/>
              </a:lnSpc>
              <a:buNone/>
            </a:pPr>
            <a:r>
              <a:rPr lang="fa-IR" sz="2400" dirty="0" smtClean="0">
                <a:solidFill>
                  <a:srgbClr val="FFFF00"/>
                </a:solidFill>
                <a:cs typeface="B Koodak" pitchFamily="2" charset="-78"/>
              </a:rPr>
              <a:t> </a:t>
            </a:r>
            <a:br>
              <a:rPr lang="fa-IR" sz="2400" dirty="0" smtClean="0">
                <a:solidFill>
                  <a:srgbClr val="FFFF00"/>
                </a:solidFill>
                <a:cs typeface="B Koodak" pitchFamily="2" charset="-78"/>
              </a:rPr>
            </a:br>
            <a:r>
              <a:rPr lang="fa-IR" sz="2400" dirty="0" smtClean="0">
                <a:solidFill>
                  <a:srgbClr val="FFFF00"/>
                </a:solidFill>
                <a:cs typeface="B Koodak" pitchFamily="2" charset="-78"/>
              </a:rPr>
              <a:t>مردم عرب از </a:t>
            </a:r>
            <a:r>
              <a:rPr lang="en-US" sz="2400" dirty="0" err="1" smtClean="0">
                <a:solidFill>
                  <a:srgbClr val="FFFF00"/>
                </a:solidFill>
                <a:cs typeface="B Koodak" pitchFamily="2" charset="-78"/>
              </a:rPr>
              <a:t>Nigella</a:t>
            </a:r>
            <a:r>
              <a:rPr lang="en-US" sz="2400" dirty="0" smtClean="0">
                <a:solidFill>
                  <a:srgbClr val="FFFF00"/>
                </a:solidFill>
                <a:cs typeface="B Koodak" pitchFamily="2" charset="-78"/>
              </a:rPr>
              <a:t> sativa</a:t>
            </a:r>
            <a:r>
              <a:rPr lang="fa-IR" sz="2400" dirty="0" smtClean="0">
                <a:solidFill>
                  <a:srgbClr val="FFFF00"/>
                </a:solidFill>
                <a:cs typeface="B Koodak" pitchFamily="2" charset="-78"/>
              </a:rPr>
              <a:t> در طب سنتی استفاده می‌کنند و آن را گیاه افزایندۀ ادرار و کاهندۀ فشارخون می‌دانند. </a:t>
            </a:r>
          </a:p>
          <a:p>
            <a:pPr algn="just" rtl="1">
              <a:lnSpc>
                <a:spcPct val="150000"/>
              </a:lnSpc>
              <a:buNone/>
            </a:pPr>
            <a:r>
              <a:rPr lang="fa-IR" sz="2400" dirty="0" smtClean="0">
                <a:solidFill>
                  <a:srgbClr val="FFFF00"/>
                </a:solidFill>
                <a:cs typeface="B Koodak" pitchFamily="2" charset="-78"/>
              </a:rPr>
              <a:t/>
            </a:r>
            <a:br>
              <a:rPr lang="fa-IR" sz="2400" dirty="0" smtClean="0">
                <a:solidFill>
                  <a:srgbClr val="FFFF00"/>
                </a:solidFill>
                <a:cs typeface="B Koodak" pitchFamily="2" charset="-78"/>
              </a:rPr>
            </a:br>
            <a:r>
              <a:rPr lang="fa-IR" sz="2400" dirty="0" smtClean="0">
                <a:solidFill>
                  <a:srgbClr val="FFFF00"/>
                </a:solidFill>
                <a:cs typeface="B Koodak" pitchFamily="2" charset="-78"/>
              </a:rPr>
              <a:t>همواره انسان‌ها گیاهان و ادویه‌ها را تکثیر کرده و از آنها به عنوان غذا و دارو استفاده می‌کردند. </a:t>
            </a:r>
            <a:endParaRPr lang="en-US" sz="2400" dirty="0">
              <a:solidFill>
                <a:srgbClr val="FFFF00"/>
              </a:solidFill>
              <a:cs typeface="B Koodak" pitchFamily="2" charset="-78"/>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dirty="0" smtClean="0">
                <a:solidFill>
                  <a:srgbClr val="FFFF00"/>
                </a:solidFill>
                <a:cs typeface="B Koodak" pitchFamily="2" charset="-78"/>
              </a:rPr>
              <a:t>. بیشترین اثر ضدمیکروبی سیاه‌دانه روی باکتری </a:t>
            </a:r>
            <a:r>
              <a:rPr lang="en-US" dirty="0" err="1" smtClean="0">
                <a:solidFill>
                  <a:srgbClr val="FFFF00"/>
                </a:solidFill>
                <a:cs typeface="B Koodak" pitchFamily="2" charset="-78"/>
              </a:rPr>
              <a:t>grom</a:t>
            </a:r>
            <a:r>
              <a:rPr lang="fa-IR" dirty="0" smtClean="0">
                <a:solidFill>
                  <a:srgbClr val="FFFF00"/>
                </a:solidFill>
                <a:cs typeface="B Koodak" pitchFamily="2" charset="-78"/>
              </a:rPr>
              <a:t> مثبت می‌باشد.</a:t>
            </a:r>
            <a:r>
              <a:rPr lang="fa-IR" dirty="0" smtClean="0">
                <a:cs typeface="B Koodak" pitchFamily="2" charset="-78"/>
              </a:rPr>
              <a:t> استفاده از سیاه‌دانه در درمان بیماری‌های ویروسی به زمان‌های قدیم برمی‌گردد و اخیراً </a:t>
            </a:r>
            <a:r>
              <a:rPr lang="en-US" dirty="0" err="1" smtClean="0">
                <a:cs typeface="B Koodak" pitchFamily="2" charset="-78"/>
              </a:rPr>
              <a:t>Nutraceutical</a:t>
            </a:r>
            <a:r>
              <a:rPr lang="fa-IR" dirty="0" smtClean="0">
                <a:cs typeface="B Koodak" pitchFamily="2" charset="-78"/>
              </a:rPr>
              <a:t> نامیده می‌شود. در ضمن از دانه‌های سیاه‌دانه در طب گیاهی به منظور درمان تعدادی از بیماری‌ها مثل آسم و اسهال استفاده می‌شود و در شرایطی مثل افزایش چربی خون اثرات کاهش‌دهندگی دارد. به علاوه برای درمان بیماری‌های ریوی مثل سرفه و دیگر بیماری‌ها استفاده می‌شود. </a:t>
            </a:r>
            <a:endParaRPr lang="en-US" dirty="0">
              <a:cs typeface="B Koodak" pitchFamily="2" charset="-78"/>
            </a:endParaRPr>
          </a:p>
        </p:txBody>
      </p:sp>
      <p:sp>
        <p:nvSpPr>
          <p:cNvPr id="4" name="Title 1"/>
          <p:cNvSpPr>
            <a:spLocks noGrp="1"/>
          </p:cNvSpPr>
          <p:nvPr>
            <p:ph type="title"/>
          </p:nvPr>
        </p:nvSpPr>
        <p:spPr>
          <a:gradFill>
            <a:gsLst>
              <a:gs pos="0">
                <a:srgbClr val="FC9FCB"/>
              </a:gs>
              <a:gs pos="13000">
                <a:srgbClr val="F8B049"/>
              </a:gs>
              <a:gs pos="21001">
                <a:srgbClr val="F8B049"/>
              </a:gs>
              <a:gs pos="63000">
                <a:srgbClr val="FEE7F2"/>
              </a:gs>
              <a:gs pos="67000">
                <a:srgbClr val="F952A0"/>
              </a:gs>
              <a:gs pos="69000">
                <a:srgbClr val="C50849"/>
              </a:gs>
              <a:gs pos="82001">
                <a:srgbClr val="B43E85"/>
              </a:gs>
              <a:gs pos="97000">
                <a:srgbClr val="92D050">
                  <a:alpha val="93000"/>
                </a:srgbClr>
              </a:gs>
            </a:gsLst>
            <a:lin ang="3000000" scaled="0"/>
          </a:gradFill>
        </p:spPr>
        <p:txBody>
          <a:bodyPr>
            <a:prstTxWarp prst="textCurveDown">
              <a:avLst/>
            </a:prstTxWarp>
          </a:bodyPr>
          <a:lstStyle/>
          <a:p>
            <a:pPr algn="ctr"/>
            <a:r>
              <a:rPr lang="fa-IR" sz="2400" b="1" dirty="0" smtClean="0">
                <a:solidFill>
                  <a:srgbClr val="FFFF00"/>
                </a:solidFill>
                <a:effectLst>
                  <a:glow rad="139700">
                    <a:schemeClr val="accent2">
                      <a:satMod val="175000"/>
                      <a:alpha val="40000"/>
                    </a:schemeClr>
                  </a:glow>
                </a:effectLst>
              </a:rPr>
              <a:t>1- استفاده از سیاهدانه در طب سنتی</a:t>
            </a:r>
            <a:endParaRPr lang="en-US" sz="2400" dirty="0">
              <a:solidFill>
                <a:srgbClr val="FFFF00"/>
              </a:solidFill>
              <a:effectLst>
                <a:glow rad="139700">
                  <a:schemeClr val="accent2">
                    <a:satMod val="175000"/>
                    <a:alpha val="40000"/>
                  </a:schemeClr>
                </a:glow>
              </a:effectLst>
            </a:endParaRPr>
          </a:p>
        </p:txBody>
      </p:sp>
    </p:spTree>
  </p:cSld>
  <p:clrMapOvr>
    <a:masterClrMapping/>
  </p:clrMapOvr>
  <p:transition spd="med">
    <p:newsflash/>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117</TotalTime>
  <Words>1304</Words>
  <Application>Microsoft Office PowerPoint</Application>
  <PresentationFormat>On-screen Show (4:3)</PresentationFormat>
  <Paragraphs>68</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B Koodak</vt:lpstr>
      <vt:lpstr>B Titr</vt:lpstr>
      <vt:lpstr>Consolas</vt:lpstr>
      <vt:lpstr>Corbel</vt:lpstr>
      <vt:lpstr>Tahoma</vt:lpstr>
      <vt:lpstr>Wingdings</vt:lpstr>
      <vt:lpstr>Wingdings 2</vt:lpstr>
      <vt:lpstr>Wingdings 3</vt:lpstr>
      <vt:lpstr>Metro</vt:lpstr>
      <vt:lpstr>تهیه کننده : مهندس خداداد احمدی</vt:lpstr>
      <vt:lpstr>گیاه شناسی</vt:lpstr>
      <vt:lpstr>خصوصیت میوه‌ها: </vt:lpstr>
      <vt:lpstr>خصوصیت میوه‌ها: </vt:lpstr>
      <vt:lpstr>PowerPoint Presentation</vt:lpstr>
      <vt:lpstr>خواص سیاه دانه</vt:lpstr>
      <vt:lpstr>خواص سیاه دانه</vt:lpstr>
      <vt:lpstr>1- استفاده از سیاهدانه در طب سنتی</vt:lpstr>
      <vt:lpstr>1- استفاده از سیاهدانه در طب سنتی</vt:lpstr>
      <vt:lpstr>1- استفاده از سیاهدانه در طب سنتی</vt:lpstr>
      <vt:lpstr> فواید روغن سیاه‌دانه و ترکیبات تشکیل‌دهندۀ آن:</vt:lpstr>
      <vt:lpstr> فواید روغن سیاه‌دانه و ترکیبات تشکیل‌دهندۀ آن:</vt:lpstr>
      <vt:lpstr> فواید روغن سیاه‌دانه و ترکیبات تشکیل‌دهندۀ آن:</vt:lpstr>
      <vt:lpstr> اثر روی فشار خون و هموستازی: :</vt:lpstr>
      <vt:lpstr> اثر روی فشار خون و هموستازی: :</vt:lpstr>
      <vt:lpstr> اثر روی فشار خون و هموستازی: :</vt:lpstr>
      <vt:lpstr>PowerPoint Presentation</vt:lpstr>
      <vt:lpstr>PowerPoint Presentation</vt:lpstr>
      <vt:lpstr> اثر سیاه‌دانه روی تنگی نفس:</vt:lpstr>
      <vt:lpstr>PowerPoint Presentation</vt:lpstr>
      <vt:lpstr> 2- چگونگی عملکرد سیاه‌دانه در درمان سرطان: (استفاده سیاه‌دانه در طب نوین)</vt:lpstr>
      <vt:lpstr>PowerPoint Presentation</vt:lpstr>
      <vt:lpstr> 2- چگونگی عملکرد سیاه‌دانه در درمان سرطان: (استفاده سیاه‌دانه در طب نوین)</vt:lpstr>
      <vt:lpstr> 2- چگونگی عملکرد سیاه‌دانه در درمان سرطان: (استفاده سیاه‌دانه در طب نوین)</vt:lpstr>
      <vt:lpstr> 1-2 استفاده از سیاه‌دانه در درمان سرطان:</vt:lpstr>
      <vt:lpstr> 1-2 استفاده از سیاه‌دانه علیه مواد سرطان زا:</vt:lpstr>
      <vt:lpstr> 1-2 استفاده از سیاه‌دانه علیه مواد سرطان زا:</vt:lpstr>
      <vt:lpstr> 1-2 استفاده از سیاه‌دانه علیه مواد سرطان زا:</vt:lpstr>
    </vt:vector>
  </TitlesOfParts>
  <Company>Olive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Olive</dc:creator>
  <cp:lastModifiedBy>omid</cp:lastModifiedBy>
  <cp:revision>16</cp:revision>
  <dcterms:created xsi:type="dcterms:W3CDTF">2012-05-03T22:39:17Z</dcterms:created>
  <dcterms:modified xsi:type="dcterms:W3CDTF">2018-06-02T07:28:13Z</dcterms:modified>
</cp:coreProperties>
</file>