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29" r:id="rId2"/>
    <p:sldId id="290" r:id="rId3"/>
    <p:sldId id="337" r:id="rId4"/>
    <p:sldId id="330" r:id="rId5"/>
    <p:sldId id="296" r:id="rId6"/>
    <p:sldId id="291" r:id="rId7"/>
    <p:sldId id="331" r:id="rId8"/>
    <p:sldId id="292" r:id="rId9"/>
    <p:sldId id="294" r:id="rId10"/>
    <p:sldId id="320" r:id="rId11"/>
    <p:sldId id="328" r:id="rId12"/>
    <p:sldId id="295" r:id="rId13"/>
    <p:sldId id="315" r:id="rId14"/>
    <p:sldId id="317" r:id="rId15"/>
    <p:sldId id="327" r:id="rId16"/>
    <p:sldId id="293" r:id="rId17"/>
    <p:sldId id="316" r:id="rId18"/>
    <p:sldId id="318" r:id="rId19"/>
    <p:sldId id="319" r:id="rId20"/>
    <p:sldId id="321" r:id="rId21"/>
    <p:sldId id="334" r:id="rId22"/>
    <p:sldId id="335" r:id="rId23"/>
    <p:sldId id="324" r:id="rId24"/>
    <p:sldId id="326" r:id="rId25"/>
    <p:sldId id="325" r:id="rId26"/>
    <p:sldId id="323" r:id="rId27"/>
    <p:sldId id="297" r:id="rId28"/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332" r:id="rId63"/>
    <p:sldId id="333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9AE"/>
    <a:srgbClr val="C28038"/>
    <a:srgbClr val="47B74C"/>
    <a:srgbClr val="2B6367"/>
    <a:srgbClr val="F1F11B"/>
    <a:srgbClr val="696B71"/>
    <a:srgbClr val="DE1914"/>
    <a:srgbClr val="C28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84" y="3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508157-CFD2-46AE-8F7C-BBCCF02C1A63}" type="datetimeFigureOut">
              <a:rPr lang="fa-IR"/>
              <a:pPr>
                <a:defRPr/>
              </a:pPr>
              <a:t>09/19/1439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fld id="{056A04A1-3E77-48A4-A1F3-30F3377F607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4238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fa-IR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9F60EC74-B66E-4722-AA93-B35D297DEFE5}" type="slidenum">
              <a:rPr lang="fa-IR" altLang="fa-IR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</a:t>
            </a:fld>
            <a:endParaRPr lang="fa-IR" altLang="fa-I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5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altLang="fa-IR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E8611597-FD93-4416-846B-C97474D50549}" type="slidenum">
              <a:rPr lang="fa-IR" altLang="fa-IR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6</a:t>
            </a:fld>
            <a:endParaRPr lang="fa-IR" altLang="fa-I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7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FD12-CE11-4086-9423-3BCA0B475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385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20179-9F45-4E8E-808E-4F985F2A1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700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0431-42A4-4756-8DDC-C2CEBC6C1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07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25963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7B01-3BE7-49E5-A3AD-7558ACF63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630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31FD5-D000-41A0-B038-D9D3425FB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322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68491-80A0-4A29-A7B2-6E7CBA447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088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8EC5C-56CD-45D7-AC55-62523F743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335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8A97F-6E36-4BD6-A1BF-7642B4F1D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38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ECD4D-00A6-4339-9F36-E0FC15DAA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323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ECE35-309F-41E8-81E3-71A3F7A49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501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21A3F-1131-422E-95DE-DB9EF1FC4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286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9804-28E0-4127-A101-99021C111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534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9C01EAC-CCB6-466C-8896-1F0955CCC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9"/>
          <p:cNvSpPr>
            <a:spLocks noChangeArrowheads="1"/>
          </p:cNvSpPr>
          <p:nvPr userDrawn="1"/>
        </p:nvSpPr>
        <p:spPr bwMode="auto">
          <a:xfrm>
            <a:off x="-201613" y="-76200"/>
            <a:ext cx="535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B Nazanin" panose="00000400000000000000" pitchFamily="2" charset="-78"/>
              </a:defRPr>
            </a:lvl9pPr>
          </a:lstStyle>
          <a:p>
            <a:pPr algn="ctr" rtl="0" eaLnBrk="1" hangingPunct="1"/>
            <a:r>
              <a:rPr lang="en-US" altLang="fa-IR" sz="2400" b="1" dirty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@</a:t>
            </a:r>
            <a:r>
              <a:rPr lang="en-US" altLang="fa-IR" sz="2400" b="1" dirty="0" err="1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PptBank</a:t>
            </a:r>
            <a:r>
              <a:rPr lang="en-US" altLang="fa-IR" sz="2400" b="1" dirty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</a:t>
            </a:r>
            <a:r>
              <a:rPr lang="fa-IR" altLang="fa-IR" sz="2400" b="1" dirty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کانال تلگرامی بانک پاور پوینت</a:t>
            </a:r>
            <a:endParaRPr lang="en-US" altLang="fa-IR" sz="2400" b="1" dirty="0">
              <a:solidFill>
                <a:srgbClr val="FF0000"/>
              </a:solidFill>
              <a:latin typeface="Tahoma" panose="020B0604030504040204" pitchFamily="34" charset="0"/>
              <a:cs typeface="B Titr" panose="000007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8420100" cy="1470025"/>
          </a:xfrm>
        </p:spPr>
        <p:txBody>
          <a:bodyPr/>
          <a:lstStyle/>
          <a:p>
            <a:r>
              <a:rPr lang="en-US" altLang="fa-IR" sz="4000" dirty="0" err="1" smtClean="0">
                <a:solidFill>
                  <a:srgbClr val="FF0000"/>
                </a:solidFill>
                <a:cs typeface="B Kamran" panose="00000400000000000000" pitchFamily="2" charset="-78"/>
              </a:rPr>
              <a:t>Tinghir</a:t>
            </a:r>
            <a:r>
              <a:rPr lang="en-US" altLang="fa-IR" sz="4000" dirty="0" smtClean="0">
                <a:solidFill>
                  <a:srgbClr val="FF0000"/>
                </a:solidFill>
                <a:cs typeface="B Kamran" panose="00000400000000000000" pitchFamily="2" charset="-78"/>
              </a:rPr>
              <a:t> miner’s township</a:t>
            </a:r>
            <a:r>
              <a:rPr lang="en-US" altLang="fa-IR" sz="3200" dirty="0" smtClean="0">
                <a:cs typeface="B Kamran" panose="00000400000000000000" pitchFamily="2" charset="-78"/>
              </a:rPr>
              <a:t/>
            </a:r>
            <a:br>
              <a:rPr lang="en-US" altLang="fa-IR" sz="3200" dirty="0" smtClean="0">
                <a:cs typeface="B Kamran" panose="00000400000000000000" pitchFamily="2" charset="-78"/>
              </a:rPr>
            </a:br>
            <a:r>
              <a:rPr lang="en-US" altLang="fa-IR" sz="3200" dirty="0" err="1" smtClean="0">
                <a:cs typeface="B Kamran" panose="00000400000000000000" pitchFamily="2" charset="-78"/>
              </a:rPr>
              <a:t>Quarzazate</a:t>
            </a:r>
            <a:r>
              <a:rPr lang="en-US" altLang="fa-IR" sz="3200" dirty="0" smtClean="0">
                <a:cs typeface="B Kamran" panose="00000400000000000000" pitchFamily="2" charset="-78"/>
              </a:rPr>
              <a:t> , morocco </a:t>
            </a:r>
            <a:br>
              <a:rPr lang="en-US" altLang="fa-IR" sz="3200" dirty="0" smtClean="0">
                <a:cs typeface="B Kamran" panose="00000400000000000000" pitchFamily="2" charset="-78"/>
              </a:rPr>
            </a:br>
            <a:r>
              <a:rPr lang="en-US" altLang="fa-IR" sz="3200" dirty="0" err="1" smtClean="0">
                <a:cs typeface="B Kamran" panose="00000400000000000000" pitchFamily="2" charset="-78"/>
              </a:rPr>
              <a:t>architect:Taibi</a:t>
            </a:r>
            <a:r>
              <a:rPr lang="en-US" altLang="fa-IR" sz="3200" dirty="0" smtClean="0">
                <a:cs typeface="B Kamran" panose="00000400000000000000" pitchFamily="2" charset="-78"/>
              </a:rPr>
              <a:t> </a:t>
            </a:r>
            <a:r>
              <a:rPr lang="en-US" altLang="fa-IR" sz="3200" dirty="0" err="1" smtClean="0">
                <a:cs typeface="B Kamran" panose="00000400000000000000" pitchFamily="2" charset="-78"/>
              </a:rPr>
              <a:t>jaadri</a:t>
            </a:r>
            <a:r>
              <a:rPr lang="en-US" altLang="fa-IR" sz="3200" dirty="0" smtClean="0">
                <a:cs typeface="B Kamran" panose="00000400000000000000" pitchFamily="2" charset="-78"/>
              </a:rPr>
              <a:t/>
            </a:r>
            <a:br>
              <a:rPr lang="en-US" altLang="fa-IR" sz="3200" dirty="0" smtClean="0">
                <a:cs typeface="B Kamran" panose="00000400000000000000" pitchFamily="2" charset="-78"/>
              </a:rPr>
            </a:br>
            <a:r>
              <a:rPr lang="en-US" altLang="fa-IR" sz="3200" dirty="0" smtClean="0">
                <a:cs typeface="B Kamran" panose="00000400000000000000" pitchFamily="2" charset="-78"/>
              </a:rPr>
              <a:t>completed:1987</a:t>
            </a:r>
            <a:endParaRPr lang="fa-IR" altLang="fa-IR" sz="3200" dirty="0" smtClean="0">
              <a:cs typeface="B Kamran" panose="00000400000000000000" pitchFamily="2" charset="-78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"/>
            <a:ext cx="6934200" cy="1752600"/>
          </a:xfrm>
        </p:spPr>
        <p:txBody>
          <a:bodyPr/>
          <a:lstStyle/>
          <a:p>
            <a:r>
              <a:rPr lang="fa-IR" altLang="fa-IR" sz="5400" b="1" dirty="0" smtClean="0">
                <a:solidFill>
                  <a:srgbClr val="FF0000"/>
                </a:solidFill>
                <a:cs typeface="B Kamran" panose="00000400000000000000" pitchFamily="2" charset="-78"/>
              </a:rPr>
              <a:t>شهرک کارگران معدن تینقیر</a:t>
            </a:r>
          </a:p>
          <a:p>
            <a:r>
              <a:rPr lang="fa-IR" altLang="fa-IR" sz="4400" b="1" dirty="0" smtClean="0">
                <a:cs typeface="B Kamran" panose="00000400000000000000" pitchFamily="2" charset="-78"/>
              </a:rPr>
              <a:t>مراکش</a:t>
            </a:r>
          </a:p>
          <a:p>
            <a:r>
              <a:rPr lang="fa-IR" altLang="fa-IR" sz="4400" b="1" dirty="0" smtClean="0">
                <a:cs typeface="B Kamran" panose="00000400000000000000" pitchFamily="2" charset="-78"/>
              </a:rPr>
              <a:t>معمار:طیبی جادری </a:t>
            </a:r>
          </a:p>
          <a:p>
            <a:r>
              <a:rPr lang="fa-IR" altLang="fa-IR" b="1" dirty="0" smtClean="0">
                <a:cs typeface="B Kamran" panose="00000400000000000000" pitchFamily="2" charset="-78"/>
              </a:rPr>
              <a:t>ساخت :1987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فضای سبز</a:t>
            </a:r>
          </a:p>
        </p:txBody>
      </p:sp>
      <p:pic>
        <p:nvPicPr>
          <p:cNvPr id="15363" name="Picture 2" descr="E:\ali nezhad\New Folder\architecture\Tinghir Miners' Township\fazaye sab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749425"/>
            <a:ext cx="6646863" cy="4498975"/>
          </a:xfrm>
          <a:noFill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791200" y="685800"/>
            <a:ext cx="457200" cy="4572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95300" y="304800"/>
            <a:ext cx="8915400" cy="1143000"/>
          </a:xfrm>
        </p:spPr>
        <p:txBody>
          <a:bodyPr/>
          <a:lstStyle/>
          <a:p>
            <a:r>
              <a:rPr lang="fa-IR" altLang="fa-IR" sz="3600" smtClean="0">
                <a:cs typeface="B Mitra" panose="00000400000000000000" pitchFamily="2" charset="-78"/>
              </a:rPr>
              <a:t>مکان های عمومی شاخص</a:t>
            </a:r>
          </a:p>
        </p:txBody>
      </p:sp>
      <p:pic>
        <p:nvPicPr>
          <p:cNvPr id="16387" name="Picture 4" descr="rosh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6946900" cy="4525963"/>
          </a:xfrm>
          <a:noFill/>
        </p:spPr>
      </p:pic>
      <p:sp>
        <p:nvSpPr>
          <p:cNvPr id="5" name="Donut 4"/>
          <p:cNvSpPr/>
          <p:nvPr/>
        </p:nvSpPr>
        <p:spPr bwMode="auto">
          <a:xfrm>
            <a:off x="5562600" y="2362200"/>
            <a:ext cx="2057400" cy="2057400"/>
          </a:xfrm>
          <a:prstGeom prst="donut">
            <a:avLst>
              <a:gd name="adj" fmla="val 507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  <p:sp>
        <p:nvSpPr>
          <p:cNvPr id="6" name="Donut 5"/>
          <p:cNvSpPr/>
          <p:nvPr/>
        </p:nvSpPr>
        <p:spPr bwMode="auto">
          <a:xfrm>
            <a:off x="2286000" y="3048000"/>
            <a:ext cx="1066800" cy="990600"/>
          </a:xfrm>
          <a:prstGeom prst="donut">
            <a:avLst>
              <a:gd name="adj" fmla="val 916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  <p:sp>
        <p:nvSpPr>
          <p:cNvPr id="7" name="Donut 6"/>
          <p:cNvSpPr/>
          <p:nvPr/>
        </p:nvSpPr>
        <p:spPr bwMode="auto">
          <a:xfrm>
            <a:off x="533400" y="3124200"/>
            <a:ext cx="1600200" cy="1447800"/>
          </a:xfrm>
          <a:prstGeom prst="donut">
            <a:avLst>
              <a:gd name="adj" fmla="val 6185"/>
            </a:avLst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7772400" y="2971800"/>
            <a:ext cx="144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a-IR" sz="1800">
              <a:cs typeface="B Mitra" panose="00000400000000000000" pitchFamily="2" charset="-7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Mitra" panose="00000400000000000000" pitchFamily="2" charset="-78"/>
              </a:rPr>
              <a:t>مجموعه ورزشی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>
              <a:cs typeface="B Mitra" panose="00000400000000000000" pitchFamily="2" charset="-7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Mitra" panose="00000400000000000000" pitchFamily="2" charset="-78"/>
              </a:rPr>
              <a:t>مجموعه فرهنگی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>
              <a:cs typeface="B Mitra" panose="00000400000000000000" pitchFamily="2" charset="-7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Mitra" panose="00000400000000000000" pitchFamily="2" charset="-78"/>
              </a:rPr>
              <a:t>مسجد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9296400" y="4343400"/>
            <a:ext cx="304800" cy="3048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9296400" y="3810000"/>
            <a:ext cx="304800" cy="304800"/>
          </a:xfrm>
          <a:prstGeom prst="rect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9296400" y="3276600"/>
            <a:ext cx="304800" cy="3048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معابر موجود</a:t>
            </a:r>
          </a:p>
        </p:txBody>
      </p:sp>
      <p:pic>
        <p:nvPicPr>
          <p:cNvPr id="17411" name="Picture 4" descr="rah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93813"/>
            <a:ext cx="73406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/>
            <a:r>
              <a:rPr lang="fa-IR" altLang="fa-IR" sz="3200" smtClean="0">
                <a:cs typeface="B Mitra" panose="00000400000000000000" pitchFamily="2" charset="-78"/>
              </a:rPr>
              <a:t>شریان های اصلی (خطوط ارتباطی برای دست یابی به اماکن عمومی)</a:t>
            </a:r>
          </a:p>
        </p:txBody>
      </p:sp>
      <p:pic>
        <p:nvPicPr>
          <p:cNvPr id="18435" name="Picture 2" descr="E:\ali nezhad\New Folder\architecture\Tinghir Miners' Township\sharayan haye asl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31975"/>
            <a:ext cx="6210300" cy="40624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200" smtClean="0">
                <a:cs typeface="B Mitra" panose="00000400000000000000" pitchFamily="2" charset="-78"/>
              </a:rPr>
              <a:t>معابر درجه 2(ارتباط بین مناطق مسکونی)</a:t>
            </a:r>
          </a:p>
        </p:txBody>
      </p:sp>
      <p:pic>
        <p:nvPicPr>
          <p:cNvPr id="19459" name="Picture 2" descr="E:\ali nezhad\New Folder\architecture\Tinghir Miners' Township\mabere daaj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1858963"/>
            <a:ext cx="6172200" cy="40084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دسترسی پیاده</a:t>
            </a:r>
          </a:p>
        </p:txBody>
      </p:sp>
      <p:pic>
        <p:nvPicPr>
          <p:cNvPr id="20483" name="Picture 2" descr="E:\ali nezhad\New Folder\architecture\Tinghir Miners' Township\dastrasi pia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600" y="1844675"/>
            <a:ext cx="6146800" cy="4037013"/>
          </a:xfrm>
          <a:noFill/>
        </p:spPr>
      </p:pic>
      <p:sp>
        <p:nvSpPr>
          <p:cNvPr id="5" name="Minus 4"/>
          <p:cNvSpPr/>
          <p:nvPr/>
        </p:nvSpPr>
        <p:spPr bwMode="auto">
          <a:xfrm>
            <a:off x="5867400" y="762000"/>
            <a:ext cx="1447800" cy="304800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پارکینگ های عمومی در مجاورت معابر</a:t>
            </a:r>
          </a:p>
        </p:txBody>
      </p:sp>
      <p:pic>
        <p:nvPicPr>
          <p:cNvPr id="21507" name="Picture 4" descr="parking 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0475"/>
            <a:ext cx="7391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467600" y="762000"/>
            <a:ext cx="381000" cy="304800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نحوه استقرار پارکینگ ها کنار معابر</a:t>
            </a:r>
          </a:p>
        </p:txBody>
      </p:sp>
      <p:pic>
        <p:nvPicPr>
          <p:cNvPr id="22531" name="Picture 2" descr="E:\ali nezhad\New Folder\architecture\Tinghir Miners' Township\rahha va park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371600"/>
            <a:ext cx="7669213" cy="5191125"/>
          </a:xfrm>
          <a:noFill/>
        </p:spPr>
      </p:pic>
      <p:sp>
        <p:nvSpPr>
          <p:cNvPr id="22532" name="Left Arrow 3"/>
          <p:cNvSpPr>
            <a:spLocks noChangeArrowheads="1"/>
          </p:cNvSpPr>
          <p:nvPr/>
        </p:nvSpPr>
        <p:spPr bwMode="auto">
          <a:xfrm rot="9870619">
            <a:off x="2832100" y="385286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3" name="Left Arrow 4"/>
          <p:cNvSpPr>
            <a:spLocks noChangeArrowheads="1"/>
          </p:cNvSpPr>
          <p:nvPr/>
        </p:nvSpPr>
        <p:spPr bwMode="auto">
          <a:xfrm rot="-9379537">
            <a:off x="2300288" y="295751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4" name="Left Arrow 6"/>
          <p:cNvSpPr>
            <a:spLocks noChangeArrowheads="1"/>
          </p:cNvSpPr>
          <p:nvPr/>
        </p:nvSpPr>
        <p:spPr bwMode="auto">
          <a:xfrm rot="7340920">
            <a:off x="2724150" y="4452938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5" name="Left Arrow 7"/>
          <p:cNvSpPr>
            <a:spLocks noChangeArrowheads="1"/>
          </p:cNvSpPr>
          <p:nvPr/>
        </p:nvSpPr>
        <p:spPr bwMode="auto">
          <a:xfrm rot="7481274">
            <a:off x="2043907" y="4604544"/>
            <a:ext cx="338137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6" name="Left Arrow 8"/>
          <p:cNvSpPr>
            <a:spLocks noChangeArrowheads="1"/>
          </p:cNvSpPr>
          <p:nvPr/>
        </p:nvSpPr>
        <p:spPr bwMode="auto">
          <a:xfrm rot="-8270416">
            <a:off x="1300163" y="4591050"/>
            <a:ext cx="338137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7" name="Left Arrow 9"/>
          <p:cNvSpPr>
            <a:spLocks noChangeArrowheads="1"/>
          </p:cNvSpPr>
          <p:nvPr/>
        </p:nvSpPr>
        <p:spPr bwMode="auto">
          <a:xfrm rot="1876870">
            <a:off x="1765300" y="5792788"/>
            <a:ext cx="338138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8" name="Left Arrow 10"/>
          <p:cNvSpPr>
            <a:spLocks noChangeArrowheads="1"/>
          </p:cNvSpPr>
          <p:nvPr/>
        </p:nvSpPr>
        <p:spPr bwMode="auto">
          <a:xfrm rot="-5400000">
            <a:off x="2797969" y="5355431"/>
            <a:ext cx="338138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39" name="Left Arrow 11"/>
          <p:cNvSpPr>
            <a:spLocks noChangeArrowheads="1"/>
          </p:cNvSpPr>
          <p:nvPr/>
        </p:nvSpPr>
        <p:spPr bwMode="auto">
          <a:xfrm rot="9870619">
            <a:off x="3213100" y="507206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0" name="Left Arrow 12"/>
          <p:cNvSpPr>
            <a:spLocks noChangeArrowheads="1"/>
          </p:cNvSpPr>
          <p:nvPr/>
        </p:nvSpPr>
        <p:spPr bwMode="auto">
          <a:xfrm rot="420374">
            <a:off x="4046538" y="4668838"/>
            <a:ext cx="338137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1" name="Left Arrow 13"/>
          <p:cNvSpPr>
            <a:spLocks noChangeArrowheads="1"/>
          </p:cNvSpPr>
          <p:nvPr/>
        </p:nvSpPr>
        <p:spPr bwMode="auto">
          <a:xfrm rot="9870619">
            <a:off x="4051300" y="522446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2" name="Left Arrow 14"/>
          <p:cNvSpPr>
            <a:spLocks noChangeArrowheads="1"/>
          </p:cNvSpPr>
          <p:nvPr/>
        </p:nvSpPr>
        <p:spPr bwMode="auto">
          <a:xfrm rot="7283055">
            <a:off x="3409157" y="1634331"/>
            <a:ext cx="338138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3" name="Left Arrow 15"/>
          <p:cNvSpPr>
            <a:spLocks noChangeArrowheads="1"/>
          </p:cNvSpPr>
          <p:nvPr/>
        </p:nvSpPr>
        <p:spPr bwMode="auto">
          <a:xfrm rot="-4933193">
            <a:off x="990600" y="231616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4" name="Left Arrow 16"/>
          <p:cNvSpPr>
            <a:spLocks noChangeArrowheads="1"/>
          </p:cNvSpPr>
          <p:nvPr/>
        </p:nvSpPr>
        <p:spPr bwMode="auto">
          <a:xfrm rot="-175541">
            <a:off x="1298575" y="2674938"/>
            <a:ext cx="339725" cy="144462"/>
          </a:xfrm>
          <a:prstGeom prst="leftArrow">
            <a:avLst>
              <a:gd name="adj1" fmla="val 50000"/>
              <a:gd name="adj2" fmla="val 49744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5" name="Left Arrow 17"/>
          <p:cNvSpPr>
            <a:spLocks noChangeArrowheads="1"/>
          </p:cNvSpPr>
          <p:nvPr/>
        </p:nvSpPr>
        <p:spPr bwMode="auto">
          <a:xfrm rot="-7742452">
            <a:off x="4260057" y="5744369"/>
            <a:ext cx="338137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6" name="Left Arrow 18"/>
          <p:cNvSpPr>
            <a:spLocks noChangeArrowheads="1"/>
          </p:cNvSpPr>
          <p:nvPr/>
        </p:nvSpPr>
        <p:spPr bwMode="auto">
          <a:xfrm rot="-1897687">
            <a:off x="6108700" y="5106988"/>
            <a:ext cx="338138" cy="144462"/>
          </a:xfrm>
          <a:prstGeom prst="leftArrow">
            <a:avLst>
              <a:gd name="adj1" fmla="val 50000"/>
              <a:gd name="adj2" fmla="val 4951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7" name="Left Arrow 19"/>
          <p:cNvSpPr>
            <a:spLocks noChangeArrowheads="1"/>
          </p:cNvSpPr>
          <p:nvPr/>
        </p:nvSpPr>
        <p:spPr bwMode="auto">
          <a:xfrm rot="10800000">
            <a:off x="6934200" y="6172200"/>
            <a:ext cx="338138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8" name="Left Arrow 20"/>
          <p:cNvSpPr>
            <a:spLocks noChangeArrowheads="1"/>
          </p:cNvSpPr>
          <p:nvPr/>
        </p:nvSpPr>
        <p:spPr bwMode="auto">
          <a:xfrm rot="8017975">
            <a:off x="7466013" y="4291013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49" name="Left Arrow 21"/>
          <p:cNvSpPr>
            <a:spLocks noChangeArrowheads="1"/>
          </p:cNvSpPr>
          <p:nvPr/>
        </p:nvSpPr>
        <p:spPr bwMode="auto">
          <a:xfrm rot="7927337">
            <a:off x="6092825" y="3455988"/>
            <a:ext cx="339725" cy="142875"/>
          </a:xfrm>
          <a:prstGeom prst="leftArrow">
            <a:avLst>
              <a:gd name="adj1" fmla="val 50000"/>
              <a:gd name="adj2" fmla="val 502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2550" name="Left Arrow 10"/>
          <p:cNvSpPr>
            <a:spLocks noChangeArrowheads="1"/>
          </p:cNvSpPr>
          <p:nvPr/>
        </p:nvSpPr>
        <p:spPr bwMode="auto">
          <a:xfrm rot="-5400000">
            <a:off x="2416969" y="6041231"/>
            <a:ext cx="338138" cy="142875"/>
          </a:xfrm>
          <a:prstGeom prst="leftArrow">
            <a:avLst>
              <a:gd name="adj1" fmla="val 50000"/>
              <a:gd name="adj2" fmla="val 5006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نشانه های قابل توجه در سایت</a:t>
            </a:r>
          </a:p>
        </p:txBody>
      </p:sp>
      <p:pic>
        <p:nvPicPr>
          <p:cNvPr id="23555" name="Picture 2" descr="E:\ali nezhad\New Folder\architecture\Tinghir Miners' Township\neshane haye koll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447800"/>
            <a:ext cx="7318375" cy="4792663"/>
          </a:xfrm>
          <a:noFill/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086600" y="685800"/>
            <a:ext cx="533400" cy="457200"/>
          </a:xfrm>
          <a:prstGeom prst="rect">
            <a:avLst/>
          </a:prstGeom>
          <a:solidFill>
            <a:srgbClr val="D579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نشانه ها به صورت تفکیک شده</a:t>
            </a:r>
          </a:p>
        </p:txBody>
      </p:sp>
      <p:pic>
        <p:nvPicPr>
          <p:cNvPr id="24579" name="Picture 2" descr="E:\ali nezhad\New Folder\architecture\Tinghir Miners' Township\neshanrehaye joze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7118350" cy="4664075"/>
          </a:xfrm>
          <a:noFill/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620000" y="2590800"/>
            <a:ext cx="1447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فضای ورزشی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فضای سبز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مسجد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فرهنگسرا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9144000" y="2590800"/>
            <a:ext cx="304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9144000" y="3124200"/>
            <a:ext cx="304800" cy="3048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9144000" y="3733800"/>
            <a:ext cx="304800" cy="3048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9144000" y="4267200"/>
            <a:ext cx="304800" cy="3048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7467600" y="228600"/>
            <a:ext cx="205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نقشه موقعیت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1143000"/>
          </a:xfrm>
        </p:spPr>
        <p:txBody>
          <a:bodyPr/>
          <a:lstStyle/>
          <a:p>
            <a:pPr eaLnBrk="1" hangingPunct="1"/>
            <a:r>
              <a:rPr lang="fa-IR" altLang="fa-IR" sz="3200" smtClean="0">
                <a:cs typeface="B Mitra" panose="00000400000000000000" pitchFamily="2" charset="-78"/>
              </a:rPr>
              <a:t>فضای پر در سایت(مناطقی از سایت که زیر ساخت بنا رفته است)</a:t>
            </a:r>
          </a:p>
        </p:txBody>
      </p:sp>
      <p:pic>
        <p:nvPicPr>
          <p:cNvPr id="25603" name="Picture 2" descr="E:\ali nezhad\New Folder\architecture\Tinghir Miners' Township\po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7394575" cy="4800600"/>
          </a:xfrm>
          <a:noFill/>
        </p:spPr>
      </p:pic>
      <p:sp>
        <p:nvSpPr>
          <p:cNvPr id="5" name="Rectangle 4"/>
          <p:cNvSpPr/>
          <p:nvPr/>
        </p:nvSpPr>
        <p:spPr bwMode="auto">
          <a:xfrm>
            <a:off x="8610600" y="609600"/>
            <a:ext cx="3810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915400" cy="838200"/>
          </a:xfrm>
        </p:spPr>
        <p:txBody>
          <a:bodyPr/>
          <a:lstStyle/>
          <a:p>
            <a:r>
              <a:rPr lang="fa-IR" altLang="fa-IR" smtClean="0"/>
              <a:t>همسایگی</a:t>
            </a:r>
          </a:p>
        </p:txBody>
      </p:sp>
      <p:pic>
        <p:nvPicPr>
          <p:cNvPr id="26627" name="Picture 6" descr="E:\ali nezhad\New Folder\architecture\Tinghir Miners' Township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62000"/>
            <a:ext cx="4267200" cy="2784475"/>
          </a:xfrm>
          <a:noFill/>
        </p:spPr>
      </p:pic>
      <p:pic>
        <p:nvPicPr>
          <p:cNvPr id="26628" name="Picture 7" descr="E:\ali nezhad\New Folder\architecture\Tinghir Miners' Townshi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42545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E:\ali nezhad\New Folder\architecture\Tinghir Miners' Townshi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2799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E:\ali nezhad\New Folder\architecture\Tinghir Miners' Townshi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43053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4648200" y="3200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1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9525000" y="3276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2</a:t>
            </a: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4724400" y="6248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3</a:t>
            </a:r>
          </a:p>
        </p:txBody>
      </p: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9525000" y="6248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4</a:t>
            </a:r>
          </a:p>
        </p:txBody>
      </p:sp>
      <p:sp>
        <p:nvSpPr>
          <p:cNvPr id="26635" name="Right Arrow 15"/>
          <p:cNvSpPr>
            <a:spLocks noChangeArrowheads="1"/>
          </p:cNvSpPr>
          <p:nvPr/>
        </p:nvSpPr>
        <p:spPr bwMode="auto">
          <a:xfrm>
            <a:off x="2209800" y="54102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36" name="Right Arrow 16"/>
          <p:cNvSpPr>
            <a:spLocks noChangeArrowheads="1"/>
          </p:cNvSpPr>
          <p:nvPr/>
        </p:nvSpPr>
        <p:spPr bwMode="auto">
          <a:xfrm>
            <a:off x="1828800" y="57912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37" name="Right Arrow 17"/>
          <p:cNvSpPr>
            <a:spLocks noChangeArrowheads="1"/>
          </p:cNvSpPr>
          <p:nvPr/>
        </p:nvSpPr>
        <p:spPr bwMode="auto">
          <a:xfrm rot="-10648918">
            <a:off x="3357563" y="57277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38" name="Right Arrow 18"/>
          <p:cNvSpPr>
            <a:spLocks noChangeArrowheads="1"/>
          </p:cNvSpPr>
          <p:nvPr/>
        </p:nvSpPr>
        <p:spPr bwMode="auto">
          <a:xfrm rot="3226924">
            <a:off x="2209800" y="50292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39" name="Right Arrow 19"/>
          <p:cNvSpPr>
            <a:spLocks noChangeArrowheads="1"/>
          </p:cNvSpPr>
          <p:nvPr/>
        </p:nvSpPr>
        <p:spPr bwMode="auto">
          <a:xfrm rot="5400000">
            <a:off x="2933700" y="5257800"/>
            <a:ext cx="266700" cy="1143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0" name="Right Arrow 20"/>
          <p:cNvSpPr>
            <a:spLocks noChangeArrowheads="1"/>
          </p:cNvSpPr>
          <p:nvPr/>
        </p:nvSpPr>
        <p:spPr bwMode="auto">
          <a:xfrm>
            <a:off x="1905000" y="62484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1" name="Right Arrow 21"/>
          <p:cNvSpPr>
            <a:spLocks noChangeArrowheads="1"/>
          </p:cNvSpPr>
          <p:nvPr/>
        </p:nvSpPr>
        <p:spPr bwMode="auto">
          <a:xfrm rot="5400000">
            <a:off x="342900" y="20955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2" name="Right Arrow 22"/>
          <p:cNvSpPr>
            <a:spLocks noChangeArrowheads="1"/>
          </p:cNvSpPr>
          <p:nvPr/>
        </p:nvSpPr>
        <p:spPr bwMode="auto">
          <a:xfrm rot="5400000">
            <a:off x="990600" y="2133600"/>
            <a:ext cx="342900" cy="19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3" name="Right Arrow 23"/>
          <p:cNvSpPr>
            <a:spLocks noChangeArrowheads="1"/>
          </p:cNvSpPr>
          <p:nvPr/>
        </p:nvSpPr>
        <p:spPr bwMode="auto">
          <a:xfrm rot="8250802">
            <a:off x="1795463" y="2638425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4" name="Right Arrow 24"/>
          <p:cNvSpPr>
            <a:spLocks noChangeArrowheads="1"/>
          </p:cNvSpPr>
          <p:nvPr/>
        </p:nvSpPr>
        <p:spPr bwMode="auto">
          <a:xfrm rot="-7778264">
            <a:off x="1715294" y="3290094"/>
            <a:ext cx="327025" cy="201613"/>
          </a:xfrm>
          <a:prstGeom prst="rightArrow">
            <a:avLst>
              <a:gd name="adj1" fmla="val 50000"/>
              <a:gd name="adj2" fmla="val 502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5" name="Right Arrow 25"/>
          <p:cNvSpPr>
            <a:spLocks noChangeArrowheads="1"/>
          </p:cNvSpPr>
          <p:nvPr/>
        </p:nvSpPr>
        <p:spPr bwMode="auto">
          <a:xfrm>
            <a:off x="5562600" y="24384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6" name="Right Arrow 26"/>
          <p:cNvSpPr>
            <a:spLocks noChangeArrowheads="1"/>
          </p:cNvSpPr>
          <p:nvPr/>
        </p:nvSpPr>
        <p:spPr bwMode="auto">
          <a:xfrm rot="-2182746">
            <a:off x="5791200" y="28956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7" name="Right Arrow 27"/>
          <p:cNvSpPr>
            <a:spLocks noChangeArrowheads="1"/>
          </p:cNvSpPr>
          <p:nvPr/>
        </p:nvSpPr>
        <p:spPr bwMode="auto">
          <a:xfrm rot="-2401187">
            <a:off x="6465888" y="3111500"/>
            <a:ext cx="260350" cy="177800"/>
          </a:xfrm>
          <a:prstGeom prst="rightArrow">
            <a:avLst>
              <a:gd name="adj1" fmla="val 50000"/>
              <a:gd name="adj2" fmla="val 4985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8" name="Right Arrow 28"/>
          <p:cNvSpPr>
            <a:spLocks noChangeArrowheads="1"/>
          </p:cNvSpPr>
          <p:nvPr/>
        </p:nvSpPr>
        <p:spPr bwMode="auto">
          <a:xfrm rot="-7832274">
            <a:off x="7239000" y="28956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49" name="Right Arrow 29"/>
          <p:cNvSpPr>
            <a:spLocks noChangeArrowheads="1"/>
          </p:cNvSpPr>
          <p:nvPr/>
        </p:nvSpPr>
        <p:spPr bwMode="auto">
          <a:xfrm rot="3029093">
            <a:off x="6229350" y="1963738"/>
            <a:ext cx="29527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0" name="Right Arrow 30"/>
          <p:cNvSpPr>
            <a:spLocks noChangeArrowheads="1"/>
          </p:cNvSpPr>
          <p:nvPr/>
        </p:nvSpPr>
        <p:spPr bwMode="auto">
          <a:xfrm rot="5400000">
            <a:off x="6934200" y="17526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1" name="Right Arrow 31"/>
          <p:cNvSpPr>
            <a:spLocks noChangeArrowheads="1"/>
          </p:cNvSpPr>
          <p:nvPr/>
        </p:nvSpPr>
        <p:spPr bwMode="auto">
          <a:xfrm rot="9586289">
            <a:off x="7412038" y="2155825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2" name="Right Arrow 32"/>
          <p:cNvSpPr>
            <a:spLocks noChangeArrowheads="1"/>
          </p:cNvSpPr>
          <p:nvPr/>
        </p:nvSpPr>
        <p:spPr bwMode="auto">
          <a:xfrm rot="2807608">
            <a:off x="6000751" y="6191250"/>
            <a:ext cx="392112" cy="300037"/>
          </a:xfrm>
          <a:prstGeom prst="rightArrow">
            <a:avLst>
              <a:gd name="adj1" fmla="val 50000"/>
              <a:gd name="adj2" fmla="val 5011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3" name="Right Arrow 33"/>
          <p:cNvSpPr>
            <a:spLocks noChangeArrowheads="1"/>
          </p:cNvSpPr>
          <p:nvPr/>
        </p:nvSpPr>
        <p:spPr bwMode="auto">
          <a:xfrm rot="2724531">
            <a:off x="6051550" y="5867400"/>
            <a:ext cx="708025" cy="358775"/>
          </a:xfrm>
          <a:prstGeom prst="rightArrow">
            <a:avLst>
              <a:gd name="adj1" fmla="val 50000"/>
              <a:gd name="adj2" fmla="val 5018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4" name="Right Arrow 34"/>
          <p:cNvSpPr>
            <a:spLocks noChangeArrowheads="1"/>
          </p:cNvSpPr>
          <p:nvPr/>
        </p:nvSpPr>
        <p:spPr bwMode="auto">
          <a:xfrm rot="5600126">
            <a:off x="7003256" y="5869782"/>
            <a:ext cx="339725" cy="192088"/>
          </a:xfrm>
          <a:prstGeom prst="rightArrow">
            <a:avLst>
              <a:gd name="adj1" fmla="val 50000"/>
              <a:gd name="adj2" fmla="val 503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6655" name="Right Arrow 35"/>
          <p:cNvSpPr>
            <a:spLocks noChangeArrowheads="1"/>
          </p:cNvSpPr>
          <p:nvPr/>
        </p:nvSpPr>
        <p:spPr bwMode="auto">
          <a:xfrm rot="5400000">
            <a:off x="7772400" y="58674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smtClean="0"/>
              <a:t>همسایگی</a:t>
            </a:r>
          </a:p>
        </p:txBody>
      </p:sp>
      <p:pic>
        <p:nvPicPr>
          <p:cNvPr id="27651" name="Picture 2" descr="E:\ali nezhad\New Folder\architecture\Tinghir Miners' Township\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3352800" cy="2187575"/>
          </a:xfrm>
          <a:noFill/>
        </p:spPr>
      </p:pic>
      <p:pic>
        <p:nvPicPr>
          <p:cNvPr id="27652" name="Picture 3" descr="E:\ali nezhad\New Folder\architecture\Tinghir Miners' Townshi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32766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E:\ali nezhad\New Folder\architecture\Tinghir Miners' Township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921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E:\ali nezhad\New Folder\architecture\Tinghir Miners' Township\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2766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E:\ali nezhad\New Folder\architecture\Tinghir Miners' Township\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32035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3657600" y="19812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/>
              <a:t>5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6019800" y="1981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/>
              <a:t>6</a:t>
            </a:r>
          </a:p>
        </p:txBody>
      </p:sp>
      <p:sp>
        <p:nvSpPr>
          <p:cNvPr id="27658" name="TextBox 10"/>
          <p:cNvSpPr txBox="1">
            <a:spLocks noChangeArrowheads="1"/>
          </p:cNvSpPr>
          <p:nvPr/>
        </p:nvSpPr>
        <p:spPr bwMode="auto">
          <a:xfrm>
            <a:off x="6553200" y="3276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27659" name="TextBox 11"/>
          <p:cNvSpPr txBox="1">
            <a:spLocks noChangeArrowheads="1"/>
          </p:cNvSpPr>
          <p:nvPr/>
        </p:nvSpPr>
        <p:spPr bwMode="auto">
          <a:xfrm>
            <a:off x="3733800" y="6096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/>
              <a:t>8</a:t>
            </a:r>
          </a:p>
        </p:txBody>
      </p:sp>
      <p:sp>
        <p:nvSpPr>
          <p:cNvPr id="27660" name="TextBox 12"/>
          <p:cNvSpPr txBox="1">
            <a:spLocks noChangeArrowheads="1"/>
          </p:cNvSpPr>
          <p:nvPr/>
        </p:nvSpPr>
        <p:spPr bwMode="auto">
          <a:xfrm>
            <a:off x="5867400" y="6096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 b="1"/>
              <a:t>9</a:t>
            </a:r>
          </a:p>
        </p:txBody>
      </p:sp>
      <p:sp>
        <p:nvSpPr>
          <p:cNvPr id="27661" name="Right Arrow 13"/>
          <p:cNvSpPr>
            <a:spLocks noChangeArrowheads="1"/>
          </p:cNvSpPr>
          <p:nvPr/>
        </p:nvSpPr>
        <p:spPr bwMode="auto">
          <a:xfrm rot="20087257" flipV="1">
            <a:off x="6292850" y="4940300"/>
            <a:ext cx="366713" cy="293688"/>
          </a:xfrm>
          <a:prstGeom prst="rightArrow">
            <a:avLst>
              <a:gd name="adj1" fmla="val 50000"/>
              <a:gd name="adj2" fmla="val 5009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2" name="Right Arrow 14"/>
          <p:cNvSpPr>
            <a:spLocks noChangeArrowheads="1"/>
          </p:cNvSpPr>
          <p:nvPr/>
        </p:nvSpPr>
        <p:spPr bwMode="auto">
          <a:xfrm rot="4146736">
            <a:off x="6311900" y="4281488"/>
            <a:ext cx="484188" cy="182562"/>
          </a:xfrm>
          <a:prstGeom prst="rightArrow">
            <a:avLst>
              <a:gd name="adj1" fmla="val 50000"/>
              <a:gd name="adj2" fmla="val 5004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3" name="Right Arrow 15"/>
          <p:cNvSpPr>
            <a:spLocks noChangeArrowheads="1"/>
          </p:cNvSpPr>
          <p:nvPr/>
        </p:nvSpPr>
        <p:spPr bwMode="auto">
          <a:xfrm rot="-4566075">
            <a:off x="6553200" y="52578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4" name="Right Arrow 16"/>
          <p:cNvSpPr>
            <a:spLocks noChangeArrowheads="1"/>
          </p:cNvSpPr>
          <p:nvPr/>
        </p:nvSpPr>
        <p:spPr bwMode="auto">
          <a:xfrm rot="6051717">
            <a:off x="7162800" y="41148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5" name="Right Arrow 17"/>
          <p:cNvSpPr>
            <a:spLocks noChangeArrowheads="1"/>
          </p:cNvSpPr>
          <p:nvPr/>
        </p:nvSpPr>
        <p:spPr bwMode="auto">
          <a:xfrm rot="4108425" flipH="1">
            <a:off x="7391400" y="50292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6" name="Right Arrow 18"/>
          <p:cNvSpPr>
            <a:spLocks noChangeArrowheads="1"/>
          </p:cNvSpPr>
          <p:nvPr/>
        </p:nvSpPr>
        <p:spPr bwMode="auto">
          <a:xfrm flipH="1">
            <a:off x="7848600" y="4495800"/>
            <a:ext cx="381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7" name="Right Arrow 19"/>
          <p:cNvSpPr>
            <a:spLocks noChangeArrowheads="1"/>
          </p:cNvSpPr>
          <p:nvPr/>
        </p:nvSpPr>
        <p:spPr bwMode="auto">
          <a:xfrm rot="-701507">
            <a:off x="381000" y="52578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8" name="Right Arrow 20"/>
          <p:cNvSpPr>
            <a:spLocks noChangeArrowheads="1"/>
          </p:cNvSpPr>
          <p:nvPr/>
        </p:nvSpPr>
        <p:spPr bwMode="auto">
          <a:xfrm rot="-5092805">
            <a:off x="1225550" y="5427663"/>
            <a:ext cx="280987" cy="268288"/>
          </a:xfrm>
          <a:prstGeom prst="rightArrow">
            <a:avLst>
              <a:gd name="adj1" fmla="val 50000"/>
              <a:gd name="adj2" fmla="val 5032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69" name="Right Arrow 21"/>
          <p:cNvSpPr>
            <a:spLocks noChangeArrowheads="1"/>
          </p:cNvSpPr>
          <p:nvPr/>
        </p:nvSpPr>
        <p:spPr bwMode="auto">
          <a:xfrm rot="4629269">
            <a:off x="1053306" y="4698207"/>
            <a:ext cx="398463" cy="177800"/>
          </a:xfrm>
          <a:prstGeom prst="rightArrow">
            <a:avLst>
              <a:gd name="adj1" fmla="val 50000"/>
              <a:gd name="adj2" fmla="val 5005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0" name="Right Arrow 22"/>
          <p:cNvSpPr>
            <a:spLocks noChangeArrowheads="1"/>
          </p:cNvSpPr>
          <p:nvPr/>
        </p:nvSpPr>
        <p:spPr bwMode="auto">
          <a:xfrm rot="2100847">
            <a:off x="4202113" y="2592388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1" name="Right Arrow 23"/>
          <p:cNvSpPr>
            <a:spLocks noChangeArrowheads="1"/>
          </p:cNvSpPr>
          <p:nvPr/>
        </p:nvSpPr>
        <p:spPr bwMode="auto">
          <a:xfrm rot="10800000">
            <a:off x="5486400" y="30480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2" name="Right Arrow 24"/>
          <p:cNvSpPr>
            <a:spLocks noChangeArrowheads="1"/>
          </p:cNvSpPr>
          <p:nvPr/>
        </p:nvSpPr>
        <p:spPr bwMode="auto">
          <a:xfrm rot="3680986">
            <a:off x="4984751" y="2503487"/>
            <a:ext cx="298450" cy="250825"/>
          </a:xfrm>
          <a:prstGeom prst="rightArrow">
            <a:avLst>
              <a:gd name="adj1" fmla="val 50000"/>
              <a:gd name="adj2" fmla="val 4984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3" name="Right Arrow 25"/>
          <p:cNvSpPr>
            <a:spLocks noChangeArrowheads="1"/>
          </p:cNvSpPr>
          <p:nvPr/>
        </p:nvSpPr>
        <p:spPr bwMode="auto">
          <a:xfrm rot="-8409264">
            <a:off x="1658938" y="5243513"/>
            <a:ext cx="258762" cy="180975"/>
          </a:xfrm>
          <a:prstGeom prst="rightArrow">
            <a:avLst>
              <a:gd name="adj1" fmla="val 50000"/>
              <a:gd name="adj2" fmla="val 5019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4" name="Right Arrow 26"/>
          <p:cNvSpPr>
            <a:spLocks noChangeArrowheads="1"/>
          </p:cNvSpPr>
          <p:nvPr/>
        </p:nvSpPr>
        <p:spPr bwMode="auto">
          <a:xfrm>
            <a:off x="1981200" y="20574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5" name="Right Arrow 27"/>
          <p:cNvSpPr>
            <a:spLocks noChangeArrowheads="1"/>
          </p:cNvSpPr>
          <p:nvPr/>
        </p:nvSpPr>
        <p:spPr bwMode="auto">
          <a:xfrm>
            <a:off x="2057400" y="14478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6" name="Right Arrow 28"/>
          <p:cNvSpPr>
            <a:spLocks noChangeArrowheads="1"/>
          </p:cNvSpPr>
          <p:nvPr/>
        </p:nvSpPr>
        <p:spPr bwMode="auto">
          <a:xfrm rot="10622433">
            <a:off x="3055938" y="2065338"/>
            <a:ext cx="314325" cy="304800"/>
          </a:xfrm>
          <a:prstGeom prst="rightArrow">
            <a:avLst>
              <a:gd name="adj1" fmla="val 50000"/>
              <a:gd name="adj2" fmla="val 499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7" name="Right Arrow 29"/>
          <p:cNvSpPr>
            <a:spLocks noChangeArrowheads="1"/>
          </p:cNvSpPr>
          <p:nvPr/>
        </p:nvSpPr>
        <p:spPr bwMode="auto">
          <a:xfrm>
            <a:off x="8915400" y="2057400"/>
            <a:ext cx="1524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8" name="Right Arrow 30"/>
          <p:cNvSpPr>
            <a:spLocks noChangeArrowheads="1"/>
          </p:cNvSpPr>
          <p:nvPr/>
        </p:nvSpPr>
        <p:spPr bwMode="auto">
          <a:xfrm>
            <a:off x="8839200" y="1828800"/>
            <a:ext cx="304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79" name="Right Arrow 31"/>
          <p:cNvSpPr>
            <a:spLocks noChangeArrowheads="1"/>
          </p:cNvSpPr>
          <p:nvPr/>
        </p:nvSpPr>
        <p:spPr bwMode="auto">
          <a:xfrm rot="2488078">
            <a:off x="8534400" y="1239838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27680" name="Right Arrow 32"/>
          <p:cNvSpPr>
            <a:spLocks noChangeArrowheads="1"/>
          </p:cNvSpPr>
          <p:nvPr/>
        </p:nvSpPr>
        <p:spPr bwMode="auto">
          <a:xfrm>
            <a:off x="4419600" y="3048000"/>
            <a:ext cx="304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واحد های تک خوابه</a:t>
            </a:r>
          </a:p>
        </p:txBody>
      </p:sp>
      <p:pic>
        <p:nvPicPr>
          <p:cNvPr id="28675" name="Picture 2" descr="E:\ali nezhad\New Folder\architecture\Tinghir Miners' Township\vahed haye tak kha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0388" y="1749425"/>
            <a:ext cx="6245225" cy="42275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واحد های دو خوابه</a:t>
            </a:r>
          </a:p>
        </p:txBody>
      </p:sp>
      <p:pic>
        <p:nvPicPr>
          <p:cNvPr id="29699" name="Picture 2" descr="E:\ali nezhad\New Folder\architecture\Tinghir Miners' Township\vahed haye 2 kha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0388" y="1749425"/>
            <a:ext cx="6245225" cy="42275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واحد های سه خوابه</a:t>
            </a:r>
          </a:p>
        </p:txBody>
      </p:sp>
      <p:pic>
        <p:nvPicPr>
          <p:cNvPr id="30723" name="Picture 2" descr="E:\ali nezhad\New Folder\architecture\Tinghir Miners' Township\ahed haye 3 kha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0388" y="1749425"/>
            <a:ext cx="6245225" cy="42275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ویلاهای چهار خوابه</a:t>
            </a:r>
          </a:p>
        </p:txBody>
      </p:sp>
      <p:pic>
        <p:nvPicPr>
          <p:cNvPr id="31747" name="Picture 2" descr="E:\ali nezhad\New Folder\architecture\Tinghir Miners' Township\vahed haye 4 kha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0388" y="1749425"/>
            <a:ext cx="6245225" cy="42275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200" smtClean="0">
                <a:cs typeface="B Mitra" panose="00000400000000000000" pitchFamily="2" charset="-78"/>
              </a:rPr>
              <a:t>واحد های مسکونی به تفکیک تعداد خوابها</a:t>
            </a:r>
          </a:p>
        </p:txBody>
      </p:sp>
      <p:pic>
        <p:nvPicPr>
          <p:cNvPr id="32771" name="Picture 4" descr="vahed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78486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8382000" y="2438400"/>
            <a:ext cx="990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1خوابه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2خوابه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3خوابه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4خوابه</a:t>
            </a:r>
          </a:p>
        </p:txBody>
      </p:sp>
      <p:sp>
        <p:nvSpPr>
          <p:cNvPr id="6" name="Flowchart: Connector 5"/>
          <p:cNvSpPr/>
          <p:nvPr/>
        </p:nvSpPr>
        <p:spPr bwMode="auto">
          <a:xfrm>
            <a:off x="9372600" y="2514600"/>
            <a:ext cx="304800" cy="304800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eaLnBrk="1" hangingPunct="1">
              <a:defRPr/>
            </a:pPr>
            <a:endParaRPr lang="fa-IR"/>
          </a:p>
        </p:txBody>
      </p:sp>
      <p:sp>
        <p:nvSpPr>
          <p:cNvPr id="32774" name="Flowchart: Connector 6"/>
          <p:cNvSpPr>
            <a:spLocks noChangeArrowheads="1"/>
          </p:cNvSpPr>
          <p:nvPr/>
        </p:nvSpPr>
        <p:spPr bwMode="auto">
          <a:xfrm>
            <a:off x="9372600" y="3048000"/>
            <a:ext cx="304800" cy="304800"/>
          </a:xfrm>
          <a:prstGeom prst="flowChartConnector">
            <a:avLst/>
          </a:prstGeom>
          <a:solidFill>
            <a:srgbClr val="D579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2775" name="Flowchart: Connector 7"/>
          <p:cNvSpPr>
            <a:spLocks noChangeArrowheads="1"/>
          </p:cNvSpPr>
          <p:nvPr/>
        </p:nvSpPr>
        <p:spPr bwMode="auto">
          <a:xfrm>
            <a:off x="9372600" y="3581400"/>
            <a:ext cx="304800" cy="304800"/>
          </a:xfrm>
          <a:prstGeom prst="flowChartConnector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2776" name="Flowchart: Connector 8"/>
          <p:cNvSpPr>
            <a:spLocks noChangeArrowheads="1"/>
          </p:cNvSpPr>
          <p:nvPr/>
        </p:nvSpPr>
        <p:spPr bwMode="auto">
          <a:xfrm>
            <a:off x="9372600" y="4114800"/>
            <a:ext cx="304800" cy="304800"/>
          </a:xfrm>
          <a:prstGeom prst="flowChartConnector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4787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5"/>
          <p:cNvSpPr>
            <a:spLocks noChangeArrowheads="1"/>
          </p:cNvSpPr>
          <p:nvPr/>
        </p:nvSpPr>
        <p:spPr bwMode="auto">
          <a:xfrm>
            <a:off x="5715000" y="3733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796" name="AutoShape 7"/>
          <p:cNvSpPr>
            <a:spLocks noChangeArrowheads="1"/>
          </p:cNvSpPr>
          <p:nvPr/>
        </p:nvSpPr>
        <p:spPr bwMode="auto">
          <a:xfrm>
            <a:off x="5715000" y="4572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797" name="AutoShape 8"/>
          <p:cNvSpPr>
            <a:spLocks noChangeArrowheads="1"/>
          </p:cNvSpPr>
          <p:nvPr/>
        </p:nvSpPr>
        <p:spPr bwMode="auto">
          <a:xfrm rot="10800000">
            <a:off x="4038600" y="1981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798" name="AutoShape 10"/>
          <p:cNvSpPr>
            <a:spLocks noChangeArrowheads="1"/>
          </p:cNvSpPr>
          <p:nvPr/>
        </p:nvSpPr>
        <p:spPr bwMode="auto">
          <a:xfrm rot="5400000">
            <a:off x="3390900" y="4533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a-IR" altLang="fa-IR" sz="1800">
              <a:solidFill>
                <a:srgbClr val="FFCC00"/>
              </a:solidFill>
            </a:endParaRPr>
          </a:p>
        </p:txBody>
      </p:sp>
      <p:sp>
        <p:nvSpPr>
          <p:cNvPr id="33799" name="AutoShape 11"/>
          <p:cNvSpPr>
            <a:spLocks noChangeArrowheads="1"/>
          </p:cNvSpPr>
          <p:nvPr/>
        </p:nvSpPr>
        <p:spPr bwMode="auto">
          <a:xfrm>
            <a:off x="52578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800" name="AutoShape 12"/>
          <p:cNvSpPr>
            <a:spLocks noChangeArrowheads="1"/>
          </p:cNvSpPr>
          <p:nvPr/>
        </p:nvSpPr>
        <p:spPr bwMode="auto">
          <a:xfrm rot="10800000">
            <a:off x="40386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801" name="AutoShape 13"/>
          <p:cNvSpPr>
            <a:spLocks noChangeArrowheads="1"/>
          </p:cNvSpPr>
          <p:nvPr/>
        </p:nvSpPr>
        <p:spPr bwMode="auto">
          <a:xfrm rot="5400000">
            <a:off x="4229100" y="4152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802" name="Text Box 14"/>
          <p:cNvSpPr txBox="1">
            <a:spLocks noChangeArrowheads="1"/>
          </p:cNvSpPr>
          <p:nvPr/>
        </p:nvSpPr>
        <p:spPr bwMode="auto">
          <a:xfrm>
            <a:off x="6400800" y="4572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3803" name="AutoShape 15"/>
          <p:cNvSpPr>
            <a:spLocks noChangeArrowheads="1"/>
          </p:cNvSpPr>
          <p:nvPr/>
        </p:nvSpPr>
        <p:spPr bwMode="auto">
          <a:xfrm>
            <a:off x="88392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804" name="AutoShape 16"/>
          <p:cNvSpPr>
            <a:spLocks noChangeArrowheads="1"/>
          </p:cNvSpPr>
          <p:nvPr/>
        </p:nvSpPr>
        <p:spPr bwMode="auto">
          <a:xfrm>
            <a:off x="8839200" y="2057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3805" name="Text Box 17"/>
          <p:cNvSpPr txBox="1">
            <a:spLocks noChangeArrowheads="1"/>
          </p:cNvSpPr>
          <p:nvPr/>
        </p:nvSpPr>
        <p:spPr bwMode="auto">
          <a:xfrm>
            <a:off x="8442325" y="19637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3806" name="Text Box 18"/>
          <p:cNvSpPr txBox="1">
            <a:spLocks noChangeArrowheads="1"/>
          </p:cNvSpPr>
          <p:nvPr/>
        </p:nvSpPr>
        <p:spPr bwMode="auto">
          <a:xfrm>
            <a:off x="8229600" y="249555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3807" name="TextBox 16"/>
          <p:cNvSpPr txBox="1">
            <a:spLocks noChangeArrowheads="1"/>
          </p:cNvSpPr>
          <p:nvPr/>
        </p:nvSpPr>
        <p:spPr bwMode="auto">
          <a:xfrm>
            <a:off x="152400" y="6019800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solidFill>
                  <a:srgbClr val="FF0000"/>
                </a:solidFill>
                <a:cs typeface="B Kamran" panose="00000400000000000000" pitchFamily="2" charset="-78"/>
              </a:rPr>
              <a:t>پلان واحد های 2 خوابه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6355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5"/>
          <p:cNvSpPr>
            <a:spLocks noChangeArrowheads="1"/>
          </p:cNvSpPr>
          <p:nvPr/>
        </p:nvSpPr>
        <p:spPr bwMode="auto">
          <a:xfrm>
            <a:off x="6019800" y="1981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51816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5638800" y="3810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2" name="AutoShape 8"/>
          <p:cNvSpPr>
            <a:spLocks noChangeArrowheads="1"/>
          </p:cNvSpPr>
          <p:nvPr/>
        </p:nvSpPr>
        <p:spPr bwMode="auto">
          <a:xfrm>
            <a:off x="5638800" y="4648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3" name="AutoShape 9"/>
          <p:cNvSpPr>
            <a:spLocks noChangeArrowheads="1"/>
          </p:cNvSpPr>
          <p:nvPr/>
        </p:nvSpPr>
        <p:spPr bwMode="auto">
          <a:xfrm rot="10640718">
            <a:off x="3962400" y="1981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4" name="AutoShape 10"/>
          <p:cNvSpPr>
            <a:spLocks noChangeArrowheads="1"/>
          </p:cNvSpPr>
          <p:nvPr/>
        </p:nvSpPr>
        <p:spPr bwMode="auto">
          <a:xfrm rot="10800000">
            <a:off x="39624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5" name="AutoShape 11"/>
          <p:cNvSpPr>
            <a:spLocks noChangeArrowheads="1"/>
          </p:cNvSpPr>
          <p:nvPr/>
        </p:nvSpPr>
        <p:spPr bwMode="auto">
          <a:xfrm rot="5400000">
            <a:off x="4229100" y="4152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6" name="AutoShape 12"/>
          <p:cNvSpPr>
            <a:spLocks noChangeArrowheads="1"/>
          </p:cNvSpPr>
          <p:nvPr/>
        </p:nvSpPr>
        <p:spPr bwMode="auto">
          <a:xfrm rot="5400000">
            <a:off x="3314700" y="4533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6400800" y="5334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4828" name="AutoShape 15"/>
          <p:cNvSpPr>
            <a:spLocks noChangeArrowheads="1"/>
          </p:cNvSpPr>
          <p:nvPr/>
        </p:nvSpPr>
        <p:spPr bwMode="auto">
          <a:xfrm>
            <a:off x="8915400" y="2590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29" name="AutoShape 16"/>
          <p:cNvSpPr>
            <a:spLocks noChangeArrowheads="1"/>
          </p:cNvSpPr>
          <p:nvPr/>
        </p:nvSpPr>
        <p:spPr bwMode="auto">
          <a:xfrm>
            <a:off x="8915400" y="2057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4830" name="Text Box 17"/>
          <p:cNvSpPr txBox="1">
            <a:spLocks noChangeArrowheads="1"/>
          </p:cNvSpPr>
          <p:nvPr/>
        </p:nvSpPr>
        <p:spPr bwMode="auto">
          <a:xfrm>
            <a:off x="8518525" y="20399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4831" name="Text Box 18"/>
          <p:cNvSpPr txBox="1">
            <a:spLocks noChangeArrowheads="1"/>
          </p:cNvSpPr>
          <p:nvPr/>
        </p:nvSpPr>
        <p:spPr bwMode="auto">
          <a:xfrm>
            <a:off x="8305800" y="25146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4832" name="TextBox 18"/>
          <p:cNvSpPr txBox="1">
            <a:spLocks noChangeArrowheads="1"/>
          </p:cNvSpPr>
          <p:nvPr/>
        </p:nvSpPr>
        <p:spPr bwMode="auto">
          <a:xfrm>
            <a:off x="304800" y="5791200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solidFill>
                  <a:srgbClr val="FF0000"/>
                </a:solidFill>
                <a:cs typeface="B Kamran" panose="00000400000000000000" pitchFamily="2" charset="-78"/>
              </a:rPr>
              <a:t>پلان واحد های 3 خوابه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fa-IR" altLang="fa-IR" smtClean="0">
                <a:cs typeface="B Kamran" panose="00000400000000000000" pitchFamily="2" charset="-78"/>
              </a:rPr>
              <a:t>آب و هوای بیابانی این منطقه بسیار گرم و خشک است,به گونه ای که دمای هوای آن این چنین گزارش شده است.   </a:t>
            </a:r>
          </a:p>
          <a:p>
            <a:endParaRPr lang="fa-IR" altLang="fa-IR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7800" y="3886200"/>
          <a:ext cx="6553200" cy="1371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شب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روز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دما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10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40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تابستان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5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20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400" dirty="0" smtClean="0"/>
                        <a:t>زمستان</a:t>
                      </a:r>
                      <a:endParaRPr lang="fa-IR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50006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5"/>
          <p:cNvSpPr>
            <a:spLocks noChangeArrowheads="1"/>
          </p:cNvSpPr>
          <p:nvPr/>
        </p:nvSpPr>
        <p:spPr bwMode="auto">
          <a:xfrm rot="-5400000">
            <a:off x="6134100" y="23241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4" name="AutoShape 7"/>
          <p:cNvSpPr>
            <a:spLocks noChangeArrowheads="1"/>
          </p:cNvSpPr>
          <p:nvPr/>
        </p:nvSpPr>
        <p:spPr bwMode="auto">
          <a:xfrm rot="-5400000">
            <a:off x="5372100" y="20955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5" name="AutoShape 8"/>
          <p:cNvSpPr>
            <a:spLocks noChangeArrowheads="1"/>
          </p:cNvSpPr>
          <p:nvPr/>
        </p:nvSpPr>
        <p:spPr bwMode="auto">
          <a:xfrm rot="-5400000">
            <a:off x="4457700" y="15621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6" name="AutoShape 9"/>
          <p:cNvSpPr>
            <a:spLocks noChangeArrowheads="1"/>
          </p:cNvSpPr>
          <p:nvPr/>
        </p:nvSpPr>
        <p:spPr bwMode="auto">
          <a:xfrm rot="5400000">
            <a:off x="6134100" y="37719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7" name="AutoShape 10"/>
          <p:cNvSpPr>
            <a:spLocks noChangeArrowheads="1"/>
          </p:cNvSpPr>
          <p:nvPr/>
        </p:nvSpPr>
        <p:spPr bwMode="auto">
          <a:xfrm rot="5400000">
            <a:off x="4533900" y="36195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8" name="AutoShape 11"/>
          <p:cNvSpPr>
            <a:spLocks noChangeArrowheads="1"/>
          </p:cNvSpPr>
          <p:nvPr/>
        </p:nvSpPr>
        <p:spPr bwMode="auto">
          <a:xfrm rot="10800000">
            <a:off x="4000500" y="30861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49" name="AutoShape 12"/>
          <p:cNvSpPr>
            <a:spLocks noChangeArrowheads="1"/>
          </p:cNvSpPr>
          <p:nvPr/>
        </p:nvSpPr>
        <p:spPr bwMode="auto">
          <a:xfrm rot="5400000">
            <a:off x="5372100" y="44577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0" name="AutoShape 13"/>
          <p:cNvSpPr>
            <a:spLocks noChangeArrowheads="1"/>
          </p:cNvSpPr>
          <p:nvPr/>
        </p:nvSpPr>
        <p:spPr bwMode="auto">
          <a:xfrm rot="10800000">
            <a:off x="3505200" y="37338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1" name="AutoShape 14"/>
          <p:cNvSpPr>
            <a:spLocks noChangeArrowheads="1"/>
          </p:cNvSpPr>
          <p:nvPr/>
        </p:nvSpPr>
        <p:spPr bwMode="auto">
          <a:xfrm rot="10800000">
            <a:off x="4038600" y="1981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2" name="AutoShape 15"/>
          <p:cNvSpPr>
            <a:spLocks noChangeArrowheads="1"/>
          </p:cNvSpPr>
          <p:nvPr/>
        </p:nvSpPr>
        <p:spPr bwMode="auto">
          <a:xfrm rot="10800000">
            <a:off x="4038600" y="25908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3" name="Text Box 16"/>
          <p:cNvSpPr txBox="1">
            <a:spLocks noChangeArrowheads="1"/>
          </p:cNvSpPr>
          <p:nvPr/>
        </p:nvSpPr>
        <p:spPr bwMode="auto">
          <a:xfrm>
            <a:off x="6629400" y="3810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8991600" y="25908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5" name="AutoShape 18"/>
          <p:cNvSpPr>
            <a:spLocks noChangeArrowheads="1"/>
          </p:cNvSpPr>
          <p:nvPr/>
        </p:nvSpPr>
        <p:spPr bwMode="auto">
          <a:xfrm rot="-142662">
            <a:off x="8991600" y="2057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5856" name="Text Box 19"/>
          <p:cNvSpPr txBox="1">
            <a:spLocks noChangeArrowheads="1"/>
          </p:cNvSpPr>
          <p:nvPr/>
        </p:nvSpPr>
        <p:spPr bwMode="auto">
          <a:xfrm>
            <a:off x="8594725" y="18875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5857" name="Text Box 20"/>
          <p:cNvSpPr txBox="1">
            <a:spLocks noChangeArrowheads="1"/>
          </p:cNvSpPr>
          <p:nvPr/>
        </p:nvSpPr>
        <p:spPr bwMode="auto">
          <a:xfrm>
            <a:off x="8382000" y="24384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936750"/>
            <a:ext cx="6197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6"/>
          <p:cNvSpPr>
            <a:spLocks noChangeArrowheads="1"/>
          </p:cNvSpPr>
          <p:nvPr/>
        </p:nvSpPr>
        <p:spPr bwMode="auto">
          <a:xfrm>
            <a:off x="3048000" y="2133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68" name="AutoShape 7"/>
          <p:cNvSpPr>
            <a:spLocks noChangeArrowheads="1"/>
          </p:cNvSpPr>
          <p:nvPr/>
        </p:nvSpPr>
        <p:spPr bwMode="auto">
          <a:xfrm>
            <a:off x="3733800" y="2133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69" name="AutoShape 8"/>
          <p:cNvSpPr>
            <a:spLocks noChangeArrowheads="1"/>
          </p:cNvSpPr>
          <p:nvPr/>
        </p:nvSpPr>
        <p:spPr bwMode="auto">
          <a:xfrm>
            <a:off x="3276600" y="22860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0" name="AutoShape 9"/>
          <p:cNvSpPr>
            <a:spLocks noChangeArrowheads="1"/>
          </p:cNvSpPr>
          <p:nvPr/>
        </p:nvSpPr>
        <p:spPr bwMode="auto">
          <a:xfrm>
            <a:off x="3505200" y="22860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1" name="AutoShape 10"/>
          <p:cNvSpPr>
            <a:spLocks noChangeArrowheads="1"/>
          </p:cNvSpPr>
          <p:nvPr/>
        </p:nvSpPr>
        <p:spPr bwMode="auto">
          <a:xfrm>
            <a:off x="4419600" y="22860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2" name="AutoShape 11"/>
          <p:cNvSpPr>
            <a:spLocks noChangeArrowheads="1"/>
          </p:cNvSpPr>
          <p:nvPr/>
        </p:nvSpPr>
        <p:spPr bwMode="auto">
          <a:xfrm>
            <a:off x="4267200" y="22860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3" name="AutoShape 12"/>
          <p:cNvSpPr>
            <a:spLocks noChangeArrowheads="1"/>
          </p:cNvSpPr>
          <p:nvPr/>
        </p:nvSpPr>
        <p:spPr bwMode="auto">
          <a:xfrm>
            <a:off x="4038600" y="2133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4" name="AutoShape 13"/>
          <p:cNvSpPr>
            <a:spLocks noChangeArrowheads="1"/>
          </p:cNvSpPr>
          <p:nvPr/>
        </p:nvSpPr>
        <p:spPr bwMode="auto">
          <a:xfrm>
            <a:off x="4724400" y="2133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5" name="AutoShape 15"/>
          <p:cNvSpPr>
            <a:spLocks noChangeArrowheads="1"/>
          </p:cNvSpPr>
          <p:nvPr/>
        </p:nvSpPr>
        <p:spPr bwMode="auto">
          <a:xfrm>
            <a:off x="29718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6" name="AutoShape 16"/>
          <p:cNvSpPr>
            <a:spLocks noChangeArrowheads="1"/>
          </p:cNvSpPr>
          <p:nvPr/>
        </p:nvSpPr>
        <p:spPr bwMode="auto">
          <a:xfrm>
            <a:off x="42672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7" name="AutoShape 17"/>
          <p:cNvSpPr>
            <a:spLocks noChangeArrowheads="1"/>
          </p:cNvSpPr>
          <p:nvPr/>
        </p:nvSpPr>
        <p:spPr bwMode="auto">
          <a:xfrm>
            <a:off x="44196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8" name="AutoShape 18"/>
          <p:cNvSpPr>
            <a:spLocks noChangeArrowheads="1"/>
          </p:cNvSpPr>
          <p:nvPr/>
        </p:nvSpPr>
        <p:spPr bwMode="auto">
          <a:xfrm>
            <a:off x="4572000" y="26670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79" name="AutoShape 19"/>
          <p:cNvSpPr>
            <a:spLocks noChangeArrowheads="1"/>
          </p:cNvSpPr>
          <p:nvPr/>
        </p:nvSpPr>
        <p:spPr bwMode="auto">
          <a:xfrm>
            <a:off x="47244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0" name="AutoShape 20"/>
          <p:cNvSpPr>
            <a:spLocks noChangeArrowheads="1"/>
          </p:cNvSpPr>
          <p:nvPr/>
        </p:nvSpPr>
        <p:spPr bwMode="auto">
          <a:xfrm>
            <a:off x="3124200" y="26670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1" name="AutoShape 21"/>
          <p:cNvSpPr>
            <a:spLocks noChangeArrowheads="1"/>
          </p:cNvSpPr>
          <p:nvPr/>
        </p:nvSpPr>
        <p:spPr bwMode="auto">
          <a:xfrm>
            <a:off x="39624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2" name="AutoShape 22"/>
          <p:cNvSpPr>
            <a:spLocks noChangeArrowheads="1"/>
          </p:cNvSpPr>
          <p:nvPr/>
        </p:nvSpPr>
        <p:spPr bwMode="auto">
          <a:xfrm>
            <a:off x="4114800" y="25908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3" name="AutoShape 23"/>
          <p:cNvSpPr>
            <a:spLocks noChangeArrowheads="1"/>
          </p:cNvSpPr>
          <p:nvPr/>
        </p:nvSpPr>
        <p:spPr bwMode="auto">
          <a:xfrm>
            <a:off x="35052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4" name="AutoShape 24"/>
          <p:cNvSpPr>
            <a:spLocks noChangeArrowheads="1"/>
          </p:cNvSpPr>
          <p:nvPr/>
        </p:nvSpPr>
        <p:spPr bwMode="auto">
          <a:xfrm>
            <a:off x="32766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5" name="AutoShape 25"/>
          <p:cNvSpPr>
            <a:spLocks noChangeArrowheads="1"/>
          </p:cNvSpPr>
          <p:nvPr/>
        </p:nvSpPr>
        <p:spPr bwMode="auto">
          <a:xfrm>
            <a:off x="3733800" y="27432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6" name="AutoShape 26"/>
          <p:cNvSpPr>
            <a:spLocks noChangeArrowheads="1"/>
          </p:cNvSpPr>
          <p:nvPr/>
        </p:nvSpPr>
        <p:spPr bwMode="auto">
          <a:xfrm>
            <a:off x="3657600" y="2667000"/>
            <a:ext cx="76200" cy="15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7" name="AutoShape 27"/>
          <p:cNvSpPr>
            <a:spLocks noChangeArrowheads="1"/>
          </p:cNvSpPr>
          <p:nvPr/>
        </p:nvSpPr>
        <p:spPr bwMode="auto">
          <a:xfrm>
            <a:off x="3581400" y="2286000"/>
            <a:ext cx="152400" cy="76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8" name="AutoShape 29"/>
          <p:cNvSpPr>
            <a:spLocks noChangeArrowheads="1"/>
          </p:cNvSpPr>
          <p:nvPr/>
        </p:nvSpPr>
        <p:spPr bwMode="auto">
          <a:xfrm>
            <a:off x="4572000" y="2286000"/>
            <a:ext cx="152400" cy="76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89" name="AutoShape 30"/>
          <p:cNvSpPr>
            <a:spLocks noChangeArrowheads="1"/>
          </p:cNvSpPr>
          <p:nvPr/>
        </p:nvSpPr>
        <p:spPr bwMode="auto">
          <a:xfrm>
            <a:off x="3048000" y="2286000"/>
            <a:ext cx="2286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90" name="AutoShape 31"/>
          <p:cNvSpPr>
            <a:spLocks noChangeArrowheads="1"/>
          </p:cNvSpPr>
          <p:nvPr/>
        </p:nvSpPr>
        <p:spPr bwMode="auto">
          <a:xfrm>
            <a:off x="3962400" y="2286000"/>
            <a:ext cx="2286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91" name="Text Box 32"/>
          <p:cNvSpPr txBox="1">
            <a:spLocks noChangeArrowheads="1"/>
          </p:cNvSpPr>
          <p:nvPr/>
        </p:nvSpPr>
        <p:spPr bwMode="auto">
          <a:xfrm>
            <a:off x="6248400" y="7620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6892" name="AutoShape 33"/>
          <p:cNvSpPr>
            <a:spLocks noChangeArrowheads="1"/>
          </p:cNvSpPr>
          <p:nvPr/>
        </p:nvSpPr>
        <p:spPr bwMode="auto">
          <a:xfrm rot="-142662">
            <a:off x="9144000" y="2057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93" name="AutoShape 34"/>
          <p:cNvSpPr>
            <a:spLocks noChangeArrowheads="1"/>
          </p:cNvSpPr>
          <p:nvPr/>
        </p:nvSpPr>
        <p:spPr bwMode="auto">
          <a:xfrm rot="-142662">
            <a:off x="9144000" y="26670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6894" name="Text Box 35"/>
          <p:cNvSpPr txBox="1">
            <a:spLocks noChangeArrowheads="1"/>
          </p:cNvSpPr>
          <p:nvPr/>
        </p:nvSpPr>
        <p:spPr bwMode="auto">
          <a:xfrm>
            <a:off x="8823325" y="18875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6895" name="Text Box 36"/>
          <p:cNvSpPr txBox="1">
            <a:spLocks noChangeArrowheads="1"/>
          </p:cNvSpPr>
          <p:nvPr/>
        </p:nvSpPr>
        <p:spPr bwMode="auto">
          <a:xfrm>
            <a:off x="8610600" y="25146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984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AutoShape 5"/>
          <p:cNvSpPr>
            <a:spLocks noChangeArrowheads="1"/>
          </p:cNvSpPr>
          <p:nvPr/>
        </p:nvSpPr>
        <p:spPr bwMode="auto">
          <a:xfrm>
            <a:off x="6324600" y="22860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2" name="AutoShape 6"/>
          <p:cNvSpPr>
            <a:spLocks noChangeArrowheads="1"/>
          </p:cNvSpPr>
          <p:nvPr/>
        </p:nvSpPr>
        <p:spPr bwMode="auto">
          <a:xfrm>
            <a:off x="6324600" y="1828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3" name="AutoShape 7"/>
          <p:cNvSpPr>
            <a:spLocks noChangeArrowheads="1"/>
          </p:cNvSpPr>
          <p:nvPr/>
        </p:nvSpPr>
        <p:spPr bwMode="auto">
          <a:xfrm rot="5400000">
            <a:off x="6019800" y="2590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4" name="AutoShape 8"/>
          <p:cNvSpPr>
            <a:spLocks noChangeArrowheads="1"/>
          </p:cNvSpPr>
          <p:nvPr/>
        </p:nvSpPr>
        <p:spPr bwMode="auto">
          <a:xfrm>
            <a:off x="6324600" y="35052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5" name="AutoShape 9"/>
          <p:cNvSpPr>
            <a:spLocks noChangeArrowheads="1"/>
          </p:cNvSpPr>
          <p:nvPr/>
        </p:nvSpPr>
        <p:spPr bwMode="auto">
          <a:xfrm>
            <a:off x="6324600" y="4114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6" name="AutoShape 11"/>
          <p:cNvSpPr>
            <a:spLocks noChangeArrowheads="1"/>
          </p:cNvSpPr>
          <p:nvPr/>
        </p:nvSpPr>
        <p:spPr bwMode="auto">
          <a:xfrm>
            <a:off x="2514600" y="16764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7" name="AutoShape 12"/>
          <p:cNvSpPr>
            <a:spLocks noChangeArrowheads="1"/>
          </p:cNvSpPr>
          <p:nvPr/>
        </p:nvSpPr>
        <p:spPr bwMode="auto">
          <a:xfrm rot="-5400000">
            <a:off x="3733800" y="44196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8" name="AutoShape 13"/>
          <p:cNvSpPr>
            <a:spLocks noChangeArrowheads="1"/>
          </p:cNvSpPr>
          <p:nvPr/>
        </p:nvSpPr>
        <p:spPr bwMode="auto">
          <a:xfrm>
            <a:off x="2514600" y="22860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899" name="AutoShape 14"/>
          <p:cNvSpPr>
            <a:spLocks noChangeArrowheads="1"/>
          </p:cNvSpPr>
          <p:nvPr/>
        </p:nvSpPr>
        <p:spPr bwMode="auto">
          <a:xfrm>
            <a:off x="2514600" y="35052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0" name="AutoShape 15"/>
          <p:cNvSpPr>
            <a:spLocks noChangeArrowheads="1"/>
          </p:cNvSpPr>
          <p:nvPr/>
        </p:nvSpPr>
        <p:spPr bwMode="auto">
          <a:xfrm>
            <a:off x="2514600" y="41148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1" name="AutoShape 16"/>
          <p:cNvSpPr>
            <a:spLocks noChangeArrowheads="1"/>
          </p:cNvSpPr>
          <p:nvPr/>
        </p:nvSpPr>
        <p:spPr bwMode="auto">
          <a:xfrm rot="5400000">
            <a:off x="3505200" y="12954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2" name="AutoShape 17"/>
          <p:cNvSpPr>
            <a:spLocks noChangeArrowheads="1"/>
          </p:cNvSpPr>
          <p:nvPr/>
        </p:nvSpPr>
        <p:spPr bwMode="auto">
          <a:xfrm rot="-5400000">
            <a:off x="2667000" y="26670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3" name="AutoShape 18"/>
          <p:cNvSpPr>
            <a:spLocks noChangeArrowheads="1"/>
          </p:cNvSpPr>
          <p:nvPr/>
        </p:nvSpPr>
        <p:spPr bwMode="auto">
          <a:xfrm rot="5400000">
            <a:off x="4343400" y="6096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4" name="AutoShape 19"/>
          <p:cNvSpPr>
            <a:spLocks noChangeArrowheads="1"/>
          </p:cNvSpPr>
          <p:nvPr/>
        </p:nvSpPr>
        <p:spPr bwMode="auto">
          <a:xfrm rot="5400000">
            <a:off x="5181600" y="13716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5" name="AutoShape 20"/>
          <p:cNvSpPr>
            <a:spLocks noChangeArrowheads="1"/>
          </p:cNvSpPr>
          <p:nvPr/>
        </p:nvSpPr>
        <p:spPr bwMode="auto">
          <a:xfrm rot="-5542771">
            <a:off x="5029200" y="43434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6" name="AutoShape 21"/>
          <p:cNvSpPr>
            <a:spLocks noChangeArrowheads="1"/>
          </p:cNvSpPr>
          <p:nvPr/>
        </p:nvSpPr>
        <p:spPr bwMode="auto">
          <a:xfrm rot="5400000">
            <a:off x="2667000" y="32004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7" name="Text Box 22"/>
          <p:cNvSpPr txBox="1">
            <a:spLocks noChangeArrowheads="1"/>
          </p:cNvSpPr>
          <p:nvPr/>
        </p:nvSpPr>
        <p:spPr bwMode="auto">
          <a:xfrm>
            <a:off x="6400800" y="2286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7908" name="AutoShape 23"/>
          <p:cNvSpPr>
            <a:spLocks noChangeArrowheads="1"/>
          </p:cNvSpPr>
          <p:nvPr/>
        </p:nvSpPr>
        <p:spPr bwMode="auto">
          <a:xfrm>
            <a:off x="8915400" y="2590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09" name="AutoShape 24"/>
          <p:cNvSpPr>
            <a:spLocks noChangeArrowheads="1"/>
          </p:cNvSpPr>
          <p:nvPr/>
        </p:nvSpPr>
        <p:spPr bwMode="auto">
          <a:xfrm>
            <a:off x="8915400" y="19812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7910" name="Text Box 25"/>
          <p:cNvSpPr txBox="1">
            <a:spLocks noChangeArrowheads="1"/>
          </p:cNvSpPr>
          <p:nvPr/>
        </p:nvSpPr>
        <p:spPr bwMode="auto">
          <a:xfrm>
            <a:off x="8534400" y="1905000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7911" name="Text Box 26"/>
          <p:cNvSpPr txBox="1">
            <a:spLocks noChangeArrowheads="1"/>
          </p:cNvSpPr>
          <p:nvPr/>
        </p:nvSpPr>
        <p:spPr bwMode="auto">
          <a:xfrm>
            <a:off x="8229600" y="24384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7912" name="Text Box 27"/>
          <p:cNvSpPr txBox="1">
            <a:spLocks noChangeArrowheads="1"/>
          </p:cNvSpPr>
          <p:nvPr/>
        </p:nvSpPr>
        <p:spPr bwMode="auto">
          <a:xfrm>
            <a:off x="8839200" y="838200"/>
            <a:ext cx="642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مسجد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6900"/>
            <a:ext cx="82296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AutoShape 5"/>
          <p:cNvSpPr>
            <a:spLocks noChangeArrowheads="1"/>
          </p:cNvSpPr>
          <p:nvPr/>
        </p:nvSpPr>
        <p:spPr bwMode="auto">
          <a:xfrm>
            <a:off x="4572000" y="1905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16" name="AutoShape 6"/>
          <p:cNvSpPr>
            <a:spLocks noChangeArrowheads="1"/>
          </p:cNvSpPr>
          <p:nvPr/>
        </p:nvSpPr>
        <p:spPr bwMode="auto">
          <a:xfrm rot="-5595177">
            <a:off x="4991100" y="24003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17" name="AutoShape 7"/>
          <p:cNvSpPr>
            <a:spLocks noChangeArrowheads="1"/>
          </p:cNvSpPr>
          <p:nvPr/>
        </p:nvSpPr>
        <p:spPr bwMode="auto">
          <a:xfrm rot="10648154">
            <a:off x="2819400" y="1905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18" name="AutoShape 8"/>
          <p:cNvSpPr>
            <a:spLocks noChangeArrowheads="1"/>
          </p:cNvSpPr>
          <p:nvPr/>
        </p:nvSpPr>
        <p:spPr bwMode="auto">
          <a:xfrm rot="5400000">
            <a:off x="4229100" y="4152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19" name="AutoShape 9"/>
          <p:cNvSpPr>
            <a:spLocks noChangeArrowheads="1"/>
          </p:cNvSpPr>
          <p:nvPr/>
        </p:nvSpPr>
        <p:spPr bwMode="auto">
          <a:xfrm rot="5400000">
            <a:off x="4991100" y="43815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0" name="AutoShape 10"/>
          <p:cNvSpPr>
            <a:spLocks noChangeArrowheads="1"/>
          </p:cNvSpPr>
          <p:nvPr/>
        </p:nvSpPr>
        <p:spPr bwMode="auto">
          <a:xfrm rot="5400000">
            <a:off x="5753100" y="43815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1" name="AutoShape 11"/>
          <p:cNvSpPr>
            <a:spLocks noChangeArrowheads="1"/>
          </p:cNvSpPr>
          <p:nvPr/>
        </p:nvSpPr>
        <p:spPr bwMode="auto">
          <a:xfrm rot="5400000">
            <a:off x="6362700" y="43815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2" name="AutoShape 12"/>
          <p:cNvSpPr>
            <a:spLocks noChangeArrowheads="1"/>
          </p:cNvSpPr>
          <p:nvPr/>
        </p:nvSpPr>
        <p:spPr bwMode="auto">
          <a:xfrm rot="-5400000">
            <a:off x="7581900" y="30861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3" name="AutoShape 13"/>
          <p:cNvSpPr>
            <a:spLocks noChangeArrowheads="1"/>
          </p:cNvSpPr>
          <p:nvPr/>
        </p:nvSpPr>
        <p:spPr bwMode="auto">
          <a:xfrm rot="-5542389">
            <a:off x="2171700" y="23241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4" name="AutoShape 14"/>
          <p:cNvSpPr>
            <a:spLocks noChangeArrowheads="1"/>
          </p:cNvSpPr>
          <p:nvPr/>
        </p:nvSpPr>
        <p:spPr bwMode="auto">
          <a:xfrm rot="-5400000">
            <a:off x="4381500" y="14859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5" name="AutoShape 15"/>
          <p:cNvSpPr>
            <a:spLocks noChangeArrowheads="1"/>
          </p:cNvSpPr>
          <p:nvPr/>
        </p:nvSpPr>
        <p:spPr bwMode="auto">
          <a:xfrm rot="-5400000">
            <a:off x="3124200" y="144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6" name="AutoShape 16"/>
          <p:cNvSpPr>
            <a:spLocks noChangeArrowheads="1"/>
          </p:cNvSpPr>
          <p:nvPr/>
        </p:nvSpPr>
        <p:spPr bwMode="auto">
          <a:xfrm rot="10800000">
            <a:off x="990600" y="3581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7" name="AutoShape 17"/>
          <p:cNvSpPr>
            <a:spLocks noChangeArrowheads="1"/>
          </p:cNvSpPr>
          <p:nvPr/>
        </p:nvSpPr>
        <p:spPr bwMode="auto">
          <a:xfrm rot="-10561417">
            <a:off x="1752600" y="2819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8" name="AutoShape 18"/>
          <p:cNvSpPr>
            <a:spLocks noChangeArrowheads="1"/>
          </p:cNvSpPr>
          <p:nvPr/>
        </p:nvSpPr>
        <p:spPr bwMode="auto">
          <a:xfrm rot="5400000">
            <a:off x="1943100" y="43815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29" name="AutoShape 19"/>
          <p:cNvSpPr>
            <a:spLocks noChangeArrowheads="1"/>
          </p:cNvSpPr>
          <p:nvPr/>
        </p:nvSpPr>
        <p:spPr bwMode="auto">
          <a:xfrm rot="5400000">
            <a:off x="2705100" y="43815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30" name="AutoShape 20"/>
          <p:cNvSpPr>
            <a:spLocks noChangeArrowheads="1"/>
          </p:cNvSpPr>
          <p:nvPr/>
        </p:nvSpPr>
        <p:spPr bwMode="auto">
          <a:xfrm rot="-5543156">
            <a:off x="6972300" y="30861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31" name="AutoShape 21"/>
          <p:cNvSpPr>
            <a:spLocks noChangeArrowheads="1"/>
          </p:cNvSpPr>
          <p:nvPr/>
        </p:nvSpPr>
        <p:spPr bwMode="auto">
          <a:xfrm rot="5400000">
            <a:off x="7277100" y="43053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32" name="Text Box 22"/>
          <p:cNvSpPr txBox="1">
            <a:spLocks noChangeArrowheads="1"/>
          </p:cNvSpPr>
          <p:nvPr/>
        </p:nvSpPr>
        <p:spPr bwMode="auto">
          <a:xfrm>
            <a:off x="6400800" y="2286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8933" name="Text Box 23"/>
          <p:cNvSpPr txBox="1">
            <a:spLocks noChangeArrowheads="1"/>
          </p:cNvSpPr>
          <p:nvPr/>
        </p:nvSpPr>
        <p:spPr bwMode="auto">
          <a:xfrm>
            <a:off x="7620000" y="831850"/>
            <a:ext cx="209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باشگاه (بخش اجرایی)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38934" name="AutoShape 26"/>
          <p:cNvSpPr>
            <a:spLocks noChangeArrowheads="1"/>
          </p:cNvSpPr>
          <p:nvPr/>
        </p:nvSpPr>
        <p:spPr bwMode="auto">
          <a:xfrm>
            <a:off x="9220200" y="1524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35" name="Text Box 27"/>
          <p:cNvSpPr txBox="1">
            <a:spLocks noChangeArrowheads="1"/>
          </p:cNvSpPr>
          <p:nvPr/>
        </p:nvSpPr>
        <p:spPr bwMode="auto">
          <a:xfrm>
            <a:off x="8839200" y="1447800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8936" name="AutoShape 29"/>
          <p:cNvSpPr>
            <a:spLocks noChangeArrowheads="1"/>
          </p:cNvSpPr>
          <p:nvPr/>
        </p:nvSpPr>
        <p:spPr bwMode="auto">
          <a:xfrm>
            <a:off x="9220200" y="2057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8937" name="Text Box 30"/>
          <p:cNvSpPr txBox="1">
            <a:spLocks noChangeArrowheads="1"/>
          </p:cNvSpPr>
          <p:nvPr/>
        </p:nvSpPr>
        <p:spPr bwMode="auto">
          <a:xfrm>
            <a:off x="8610600" y="19812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5938"/>
            <a:ext cx="89916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AutoShape 5"/>
          <p:cNvSpPr>
            <a:spLocks noChangeArrowheads="1"/>
          </p:cNvSpPr>
          <p:nvPr/>
        </p:nvSpPr>
        <p:spPr bwMode="auto">
          <a:xfrm>
            <a:off x="5486400" y="4419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0" name="AutoShape 7"/>
          <p:cNvSpPr>
            <a:spLocks noChangeArrowheads="1"/>
          </p:cNvSpPr>
          <p:nvPr/>
        </p:nvSpPr>
        <p:spPr bwMode="auto">
          <a:xfrm>
            <a:off x="2971800" y="4419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1" name="AutoShape 8"/>
          <p:cNvSpPr>
            <a:spLocks noChangeArrowheads="1"/>
          </p:cNvSpPr>
          <p:nvPr/>
        </p:nvSpPr>
        <p:spPr bwMode="auto">
          <a:xfrm>
            <a:off x="3810000" y="4800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2" name="AutoShape 9"/>
          <p:cNvSpPr>
            <a:spLocks noChangeArrowheads="1"/>
          </p:cNvSpPr>
          <p:nvPr/>
        </p:nvSpPr>
        <p:spPr bwMode="auto">
          <a:xfrm>
            <a:off x="4648200" y="4800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3" name="AutoShape 10"/>
          <p:cNvSpPr>
            <a:spLocks noChangeArrowheads="1"/>
          </p:cNvSpPr>
          <p:nvPr/>
        </p:nvSpPr>
        <p:spPr bwMode="auto">
          <a:xfrm>
            <a:off x="2819400" y="24384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4" name="AutoShape 11"/>
          <p:cNvSpPr>
            <a:spLocks noChangeArrowheads="1"/>
          </p:cNvSpPr>
          <p:nvPr/>
        </p:nvSpPr>
        <p:spPr bwMode="auto">
          <a:xfrm>
            <a:off x="4648200" y="27432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5" name="AutoShape 12"/>
          <p:cNvSpPr>
            <a:spLocks noChangeArrowheads="1"/>
          </p:cNvSpPr>
          <p:nvPr/>
        </p:nvSpPr>
        <p:spPr bwMode="auto">
          <a:xfrm>
            <a:off x="5105400" y="24384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6" name="AutoShape 13"/>
          <p:cNvSpPr>
            <a:spLocks noChangeArrowheads="1"/>
          </p:cNvSpPr>
          <p:nvPr/>
        </p:nvSpPr>
        <p:spPr bwMode="auto">
          <a:xfrm>
            <a:off x="5486400" y="24384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7" name="AutoShape 14"/>
          <p:cNvSpPr>
            <a:spLocks noChangeArrowheads="1"/>
          </p:cNvSpPr>
          <p:nvPr/>
        </p:nvSpPr>
        <p:spPr bwMode="auto">
          <a:xfrm>
            <a:off x="4343400" y="27432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8" name="AutoShape 15"/>
          <p:cNvSpPr>
            <a:spLocks noChangeArrowheads="1"/>
          </p:cNvSpPr>
          <p:nvPr/>
        </p:nvSpPr>
        <p:spPr bwMode="auto">
          <a:xfrm>
            <a:off x="3962400" y="27432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6400800" y="2286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39950" name="Text Box 17"/>
          <p:cNvSpPr txBox="1">
            <a:spLocks noChangeArrowheads="1"/>
          </p:cNvSpPr>
          <p:nvPr/>
        </p:nvSpPr>
        <p:spPr bwMode="auto">
          <a:xfrm>
            <a:off x="7620000" y="831850"/>
            <a:ext cx="209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باشگاه (بخش اجرایی)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39951" name="AutoShape 18"/>
          <p:cNvSpPr>
            <a:spLocks noChangeArrowheads="1"/>
          </p:cNvSpPr>
          <p:nvPr/>
        </p:nvSpPr>
        <p:spPr bwMode="auto">
          <a:xfrm rot="5400000">
            <a:off x="9296400" y="12954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52" name="AutoShape 19"/>
          <p:cNvSpPr>
            <a:spLocks noChangeArrowheads="1"/>
          </p:cNvSpPr>
          <p:nvPr/>
        </p:nvSpPr>
        <p:spPr bwMode="auto">
          <a:xfrm rot="5400000">
            <a:off x="9258300" y="1790700"/>
            <a:ext cx="304800" cy="533400"/>
          </a:xfrm>
          <a:prstGeom prst="up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39953" name="Text Box 20"/>
          <p:cNvSpPr txBox="1">
            <a:spLocks noChangeArrowheads="1"/>
          </p:cNvSpPr>
          <p:nvPr/>
        </p:nvSpPr>
        <p:spPr bwMode="auto">
          <a:xfrm>
            <a:off x="8823325" y="13541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39954" name="Text Box 21"/>
          <p:cNvSpPr txBox="1">
            <a:spLocks noChangeArrowheads="1"/>
          </p:cNvSpPr>
          <p:nvPr/>
        </p:nvSpPr>
        <p:spPr bwMode="auto">
          <a:xfrm>
            <a:off x="8442325" y="1887538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575"/>
            <a:ext cx="78486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5"/>
          <p:cNvSpPr>
            <a:spLocks noChangeArrowheads="1"/>
          </p:cNvSpPr>
          <p:nvPr/>
        </p:nvSpPr>
        <p:spPr bwMode="auto">
          <a:xfrm>
            <a:off x="1905000" y="609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4" name="AutoShape 6"/>
          <p:cNvSpPr>
            <a:spLocks noChangeArrowheads="1"/>
          </p:cNvSpPr>
          <p:nvPr/>
        </p:nvSpPr>
        <p:spPr bwMode="auto">
          <a:xfrm>
            <a:off x="3810000" y="609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5" name="AutoShape 7"/>
          <p:cNvSpPr>
            <a:spLocks noChangeArrowheads="1"/>
          </p:cNvSpPr>
          <p:nvPr/>
        </p:nvSpPr>
        <p:spPr bwMode="auto">
          <a:xfrm>
            <a:off x="4876800" y="6858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6" name="AutoShape 8"/>
          <p:cNvSpPr>
            <a:spLocks noChangeArrowheads="1"/>
          </p:cNvSpPr>
          <p:nvPr/>
        </p:nvSpPr>
        <p:spPr bwMode="auto">
          <a:xfrm>
            <a:off x="5715000" y="990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7" name="AutoShape 9"/>
          <p:cNvSpPr>
            <a:spLocks noChangeArrowheads="1"/>
          </p:cNvSpPr>
          <p:nvPr/>
        </p:nvSpPr>
        <p:spPr bwMode="auto">
          <a:xfrm>
            <a:off x="6096000" y="990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8" name="AutoShape 10"/>
          <p:cNvSpPr>
            <a:spLocks noChangeArrowheads="1"/>
          </p:cNvSpPr>
          <p:nvPr/>
        </p:nvSpPr>
        <p:spPr bwMode="auto">
          <a:xfrm>
            <a:off x="7162800" y="15240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69" name="AutoShape 11"/>
          <p:cNvSpPr>
            <a:spLocks noChangeArrowheads="1"/>
          </p:cNvSpPr>
          <p:nvPr/>
        </p:nvSpPr>
        <p:spPr bwMode="auto">
          <a:xfrm>
            <a:off x="2895600" y="609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0" name="AutoShape 12"/>
          <p:cNvSpPr>
            <a:spLocks noChangeArrowheads="1"/>
          </p:cNvSpPr>
          <p:nvPr/>
        </p:nvSpPr>
        <p:spPr bwMode="auto">
          <a:xfrm>
            <a:off x="1828800" y="23622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1" name="AutoShape 13"/>
          <p:cNvSpPr>
            <a:spLocks noChangeArrowheads="1"/>
          </p:cNvSpPr>
          <p:nvPr/>
        </p:nvSpPr>
        <p:spPr bwMode="auto">
          <a:xfrm>
            <a:off x="2438400" y="4114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2" name="AutoShape 14"/>
          <p:cNvSpPr>
            <a:spLocks noChangeArrowheads="1"/>
          </p:cNvSpPr>
          <p:nvPr/>
        </p:nvSpPr>
        <p:spPr bwMode="auto">
          <a:xfrm>
            <a:off x="3048000" y="4114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3" name="AutoShape 15"/>
          <p:cNvSpPr>
            <a:spLocks noChangeArrowheads="1"/>
          </p:cNvSpPr>
          <p:nvPr/>
        </p:nvSpPr>
        <p:spPr bwMode="auto">
          <a:xfrm>
            <a:off x="3962400" y="4114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4" name="AutoShape 16"/>
          <p:cNvSpPr>
            <a:spLocks noChangeArrowheads="1"/>
          </p:cNvSpPr>
          <p:nvPr/>
        </p:nvSpPr>
        <p:spPr bwMode="auto">
          <a:xfrm>
            <a:off x="4800600" y="3733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5" name="AutoShape 17"/>
          <p:cNvSpPr>
            <a:spLocks noChangeArrowheads="1"/>
          </p:cNvSpPr>
          <p:nvPr/>
        </p:nvSpPr>
        <p:spPr bwMode="auto">
          <a:xfrm>
            <a:off x="5943600" y="46482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6" name="AutoShape 18"/>
          <p:cNvSpPr>
            <a:spLocks noChangeArrowheads="1"/>
          </p:cNvSpPr>
          <p:nvPr/>
        </p:nvSpPr>
        <p:spPr bwMode="auto">
          <a:xfrm>
            <a:off x="7162800" y="46482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7" name="AutoShape 19"/>
          <p:cNvSpPr>
            <a:spLocks noChangeArrowheads="1"/>
          </p:cNvSpPr>
          <p:nvPr/>
        </p:nvSpPr>
        <p:spPr bwMode="auto">
          <a:xfrm>
            <a:off x="7696200" y="28194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8" name="AutoShape 20"/>
          <p:cNvSpPr>
            <a:spLocks noChangeArrowheads="1"/>
          </p:cNvSpPr>
          <p:nvPr/>
        </p:nvSpPr>
        <p:spPr bwMode="auto">
          <a:xfrm>
            <a:off x="7620000" y="35052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79" name="AutoShape 21"/>
          <p:cNvSpPr>
            <a:spLocks noChangeArrowheads="1"/>
          </p:cNvSpPr>
          <p:nvPr/>
        </p:nvSpPr>
        <p:spPr bwMode="auto">
          <a:xfrm rot="-10606529">
            <a:off x="1981200" y="3810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80" name="AutoShape 22"/>
          <p:cNvSpPr>
            <a:spLocks noChangeArrowheads="1"/>
          </p:cNvSpPr>
          <p:nvPr/>
        </p:nvSpPr>
        <p:spPr bwMode="auto">
          <a:xfrm rot="10800000">
            <a:off x="2057400" y="28194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81" name="Text Box 23"/>
          <p:cNvSpPr txBox="1">
            <a:spLocks noChangeArrowheads="1"/>
          </p:cNvSpPr>
          <p:nvPr/>
        </p:nvSpPr>
        <p:spPr bwMode="auto">
          <a:xfrm>
            <a:off x="6400800" y="2286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ارتباط فضای داخل و خارج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8153400" y="798513"/>
            <a:ext cx="1606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مجموعه فرهنگی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40983" name="AutoShape 25"/>
          <p:cNvSpPr>
            <a:spLocks noChangeArrowheads="1"/>
          </p:cNvSpPr>
          <p:nvPr/>
        </p:nvSpPr>
        <p:spPr bwMode="auto">
          <a:xfrm rot="5400000">
            <a:off x="9563100" y="17907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84" name="AutoShape 26"/>
          <p:cNvSpPr>
            <a:spLocks noChangeArrowheads="1"/>
          </p:cNvSpPr>
          <p:nvPr/>
        </p:nvSpPr>
        <p:spPr bwMode="auto">
          <a:xfrm rot="5400000">
            <a:off x="9563100" y="13335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0985" name="Text Box 27"/>
          <p:cNvSpPr txBox="1">
            <a:spLocks noChangeArrowheads="1"/>
          </p:cNvSpPr>
          <p:nvPr/>
        </p:nvSpPr>
        <p:spPr bwMode="auto">
          <a:xfrm>
            <a:off x="9128125" y="13541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در</a:t>
            </a:r>
            <a:endParaRPr lang="en-US" altLang="fa-IR" sz="2000">
              <a:cs typeface="B Baran" panose="00000400000000000000" pitchFamily="2" charset="-78"/>
            </a:endParaRPr>
          </a:p>
        </p:txBody>
      </p:sp>
      <p:sp>
        <p:nvSpPr>
          <p:cNvPr id="40986" name="Text Box 28"/>
          <p:cNvSpPr txBox="1">
            <a:spLocks noChangeArrowheads="1"/>
          </p:cNvSpPr>
          <p:nvPr/>
        </p:nvSpPr>
        <p:spPr bwMode="auto">
          <a:xfrm>
            <a:off x="8839200" y="1828800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000">
                <a:cs typeface="B Baran" panose="00000400000000000000" pitchFamily="2" charset="-78"/>
              </a:rPr>
              <a:t>پنجره</a:t>
            </a:r>
            <a:endParaRPr lang="en-US" altLang="fa-IR" sz="20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2609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8"/>
          <p:cNvSpPr>
            <a:spLocks noChangeShapeType="1"/>
          </p:cNvSpPr>
          <p:nvPr/>
        </p:nvSpPr>
        <p:spPr bwMode="auto">
          <a:xfrm>
            <a:off x="2438400" y="2743200"/>
            <a:ext cx="22098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88" name="Line 9"/>
          <p:cNvSpPr>
            <a:spLocks noChangeShapeType="1"/>
          </p:cNvSpPr>
          <p:nvPr/>
        </p:nvSpPr>
        <p:spPr bwMode="auto">
          <a:xfrm>
            <a:off x="2209800" y="3429000"/>
            <a:ext cx="48768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89" name="Line 10"/>
          <p:cNvSpPr>
            <a:spLocks noChangeShapeType="1"/>
          </p:cNvSpPr>
          <p:nvPr/>
        </p:nvSpPr>
        <p:spPr bwMode="auto">
          <a:xfrm flipH="1" flipV="1">
            <a:off x="2133600" y="4191000"/>
            <a:ext cx="48768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0" name="Line 11"/>
          <p:cNvSpPr>
            <a:spLocks noChangeShapeType="1"/>
          </p:cNvSpPr>
          <p:nvPr/>
        </p:nvSpPr>
        <p:spPr bwMode="auto">
          <a:xfrm>
            <a:off x="2133600" y="4572000"/>
            <a:ext cx="23622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1" name="Line 12"/>
          <p:cNvSpPr>
            <a:spLocks noChangeShapeType="1"/>
          </p:cNvSpPr>
          <p:nvPr/>
        </p:nvSpPr>
        <p:spPr bwMode="auto">
          <a:xfrm>
            <a:off x="4191000" y="5105400"/>
            <a:ext cx="22860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>
            <a:off x="2590800" y="2286000"/>
            <a:ext cx="3733800" cy="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3" name="Line 14"/>
          <p:cNvSpPr>
            <a:spLocks noChangeShapeType="1"/>
          </p:cNvSpPr>
          <p:nvPr/>
        </p:nvSpPr>
        <p:spPr bwMode="auto">
          <a:xfrm>
            <a:off x="2743200" y="1295400"/>
            <a:ext cx="3505200" cy="762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5410200" y="914400"/>
            <a:ext cx="0" cy="47244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 flipH="1">
            <a:off x="5867400" y="2667000"/>
            <a:ext cx="0" cy="29718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6" name="Line 17"/>
          <p:cNvSpPr>
            <a:spLocks noChangeShapeType="1"/>
          </p:cNvSpPr>
          <p:nvPr/>
        </p:nvSpPr>
        <p:spPr bwMode="auto">
          <a:xfrm flipV="1">
            <a:off x="4800600" y="990600"/>
            <a:ext cx="0" cy="45720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7" name="Line 18"/>
          <p:cNvSpPr>
            <a:spLocks noChangeShapeType="1"/>
          </p:cNvSpPr>
          <p:nvPr/>
        </p:nvSpPr>
        <p:spPr bwMode="auto">
          <a:xfrm flipV="1">
            <a:off x="3886200" y="1752600"/>
            <a:ext cx="0" cy="38862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8" name="Line 19"/>
          <p:cNvSpPr>
            <a:spLocks noChangeShapeType="1"/>
          </p:cNvSpPr>
          <p:nvPr/>
        </p:nvSpPr>
        <p:spPr bwMode="auto">
          <a:xfrm>
            <a:off x="4038600" y="990600"/>
            <a:ext cx="0" cy="30480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1999" name="Line 20"/>
          <p:cNvSpPr>
            <a:spLocks noChangeShapeType="1"/>
          </p:cNvSpPr>
          <p:nvPr/>
        </p:nvSpPr>
        <p:spPr bwMode="auto">
          <a:xfrm>
            <a:off x="3581400" y="1828800"/>
            <a:ext cx="0" cy="21336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2000" name="Line 21"/>
          <p:cNvSpPr>
            <a:spLocks noChangeShapeType="1"/>
          </p:cNvSpPr>
          <p:nvPr/>
        </p:nvSpPr>
        <p:spPr bwMode="auto">
          <a:xfrm flipV="1">
            <a:off x="2895600" y="914400"/>
            <a:ext cx="0" cy="4724400"/>
          </a:xfrm>
          <a:prstGeom prst="line">
            <a:avLst/>
          </a:prstGeom>
          <a:noFill/>
          <a:ln w="38100">
            <a:solidFill>
              <a:srgbClr val="CC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2001" name="Text Box 22"/>
          <p:cNvSpPr txBox="1">
            <a:spLocks noChangeArrowheads="1"/>
          </p:cNvSpPr>
          <p:nvPr/>
        </p:nvSpPr>
        <p:spPr bwMode="auto">
          <a:xfrm>
            <a:off x="7391400" y="228600"/>
            <a:ext cx="2143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آکس بندی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واحدهای 2 خوابه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5"/>
          <p:cNvSpPr>
            <a:spLocks noChangeShapeType="1"/>
          </p:cNvSpPr>
          <p:nvPr/>
        </p:nvSpPr>
        <p:spPr bwMode="auto">
          <a:xfrm>
            <a:off x="3962400" y="1828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pic>
        <p:nvPicPr>
          <p:cNvPr id="43011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0"/>
            <a:ext cx="5924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Line 6"/>
          <p:cNvSpPr>
            <a:spLocks noChangeShapeType="1"/>
          </p:cNvSpPr>
          <p:nvPr/>
        </p:nvSpPr>
        <p:spPr bwMode="auto">
          <a:xfrm>
            <a:off x="2514600" y="1219200"/>
            <a:ext cx="53340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2514600" y="2362200"/>
            <a:ext cx="51816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2514600" y="2743200"/>
            <a:ext cx="39624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2438400" y="3581400"/>
            <a:ext cx="50292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3581400" y="4495800"/>
            <a:ext cx="38862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2362200" y="4876800"/>
            <a:ext cx="36576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3581400" y="5562600"/>
            <a:ext cx="38100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>
            <a:off x="2819400" y="304800"/>
            <a:ext cx="0" cy="55626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3657600" y="1524000"/>
            <a:ext cx="0" cy="28956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1" name="Line 15"/>
          <p:cNvSpPr>
            <a:spLocks noChangeShapeType="1"/>
          </p:cNvSpPr>
          <p:nvPr/>
        </p:nvSpPr>
        <p:spPr bwMode="auto">
          <a:xfrm flipH="1">
            <a:off x="4267200" y="381000"/>
            <a:ext cx="76200" cy="56388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>
            <a:off x="4114800" y="1676400"/>
            <a:ext cx="0" cy="41910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 flipV="1">
            <a:off x="5105400" y="381000"/>
            <a:ext cx="0" cy="54102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flipV="1">
            <a:off x="5791200" y="1600200"/>
            <a:ext cx="0" cy="26670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5" name="Line 19"/>
          <p:cNvSpPr>
            <a:spLocks noChangeShapeType="1"/>
          </p:cNvSpPr>
          <p:nvPr/>
        </p:nvSpPr>
        <p:spPr bwMode="auto">
          <a:xfrm flipV="1">
            <a:off x="6248400" y="457200"/>
            <a:ext cx="0" cy="54102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6" name="Line 20"/>
          <p:cNvSpPr>
            <a:spLocks noChangeShapeType="1"/>
          </p:cNvSpPr>
          <p:nvPr/>
        </p:nvSpPr>
        <p:spPr bwMode="auto">
          <a:xfrm>
            <a:off x="6781800" y="457200"/>
            <a:ext cx="0" cy="53340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7620000" y="228600"/>
            <a:ext cx="199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آکس بندی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واحدهای 3 خوابه</a:t>
            </a:r>
            <a:endParaRPr lang="en-US" altLang="fa-IR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Line 6"/>
          <p:cNvSpPr>
            <a:spLocks noChangeShapeType="1"/>
          </p:cNvSpPr>
          <p:nvPr/>
        </p:nvSpPr>
        <p:spPr bwMode="auto">
          <a:xfrm>
            <a:off x="2895600" y="1524000"/>
            <a:ext cx="48768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36" name="Line 7"/>
          <p:cNvSpPr>
            <a:spLocks noChangeShapeType="1"/>
          </p:cNvSpPr>
          <p:nvPr/>
        </p:nvSpPr>
        <p:spPr bwMode="auto">
          <a:xfrm>
            <a:off x="2819400" y="2057400"/>
            <a:ext cx="495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37" name="Line 8"/>
          <p:cNvSpPr>
            <a:spLocks noChangeShapeType="1"/>
          </p:cNvSpPr>
          <p:nvPr/>
        </p:nvSpPr>
        <p:spPr bwMode="auto">
          <a:xfrm>
            <a:off x="2819400" y="2286000"/>
            <a:ext cx="4953000" cy="762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38" name="Line 9"/>
          <p:cNvSpPr>
            <a:spLocks noChangeShapeType="1"/>
          </p:cNvSpPr>
          <p:nvPr/>
        </p:nvSpPr>
        <p:spPr bwMode="auto">
          <a:xfrm>
            <a:off x="2819400" y="3048000"/>
            <a:ext cx="495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39" name="Line 10"/>
          <p:cNvSpPr>
            <a:spLocks noChangeShapeType="1"/>
          </p:cNvSpPr>
          <p:nvPr/>
        </p:nvSpPr>
        <p:spPr bwMode="auto">
          <a:xfrm>
            <a:off x="2819400" y="3429000"/>
            <a:ext cx="495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0" name="Line 11"/>
          <p:cNvSpPr>
            <a:spLocks noChangeShapeType="1"/>
          </p:cNvSpPr>
          <p:nvPr/>
        </p:nvSpPr>
        <p:spPr bwMode="auto">
          <a:xfrm>
            <a:off x="3200400" y="3886200"/>
            <a:ext cx="32004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1" name="Line 12"/>
          <p:cNvSpPr>
            <a:spLocks noChangeShapeType="1"/>
          </p:cNvSpPr>
          <p:nvPr/>
        </p:nvSpPr>
        <p:spPr bwMode="auto">
          <a:xfrm flipH="1">
            <a:off x="2819400" y="4038600"/>
            <a:ext cx="495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2" name="Line 13"/>
          <p:cNvSpPr>
            <a:spLocks noChangeShapeType="1"/>
          </p:cNvSpPr>
          <p:nvPr/>
        </p:nvSpPr>
        <p:spPr bwMode="auto">
          <a:xfrm>
            <a:off x="2743200" y="4343400"/>
            <a:ext cx="495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3" name="Line 14"/>
          <p:cNvSpPr>
            <a:spLocks noChangeShapeType="1"/>
          </p:cNvSpPr>
          <p:nvPr/>
        </p:nvSpPr>
        <p:spPr bwMode="auto">
          <a:xfrm flipH="1">
            <a:off x="2743200" y="4876800"/>
            <a:ext cx="48768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4" name="Line 15"/>
          <p:cNvSpPr>
            <a:spLocks noChangeShapeType="1"/>
          </p:cNvSpPr>
          <p:nvPr/>
        </p:nvSpPr>
        <p:spPr bwMode="auto">
          <a:xfrm>
            <a:off x="3505200" y="1066800"/>
            <a:ext cx="0" cy="48006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5" name="Line 16"/>
          <p:cNvSpPr>
            <a:spLocks noChangeShapeType="1"/>
          </p:cNvSpPr>
          <p:nvPr/>
        </p:nvSpPr>
        <p:spPr bwMode="auto">
          <a:xfrm flipH="1">
            <a:off x="3962400" y="1066800"/>
            <a:ext cx="76200" cy="48006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6" name="Line 17"/>
          <p:cNvSpPr>
            <a:spLocks noChangeShapeType="1"/>
          </p:cNvSpPr>
          <p:nvPr/>
        </p:nvSpPr>
        <p:spPr bwMode="auto">
          <a:xfrm flipH="1">
            <a:off x="4267200" y="1066800"/>
            <a:ext cx="0" cy="46482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7" name="Line 18"/>
          <p:cNvSpPr>
            <a:spLocks noChangeShapeType="1"/>
          </p:cNvSpPr>
          <p:nvPr/>
        </p:nvSpPr>
        <p:spPr bwMode="auto">
          <a:xfrm flipH="1">
            <a:off x="5105400" y="1143000"/>
            <a:ext cx="0" cy="45720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>
            <a:off x="6096000" y="1219200"/>
            <a:ext cx="0" cy="44958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49" name="Line 20"/>
          <p:cNvSpPr>
            <a:spLocks noChangeShapeType="1"/>
          </p:cNvSpPr>
          <p:nvPr/>
        </p:nvSpPr>
        <p:spPr bwMode="auto">
          <a:xfrm>
            <a:off x="6934200" y="1219200"/>
            <a:ext cx="0" cy="457200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4050" name="Text Box 21"/>
          <p:cNvSpPr txBox="1">
            <a:spLocks noChangeArrowheads="1"/>
          </p:cNvSpPr>
          <p:nvPr/>
        </p:nvSpPr>
        <p:spPr bwMode="auto">
          <a:xfrm>
            <a:off x="7348538" y="304800"/>
            <a:ext cx="2557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آکس بندی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واحدهای 3 خوابه مدیریتی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9525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5"/>
          <p:cNvSpPr>
            <a:spLocks noChangeShapeType="1"/>
          </p:cNvSpPr>
          <p:nvPr/>
        </p:nvSpPr>
        <p:spPr bwMode="auto">
          <a:xfrm>
            <a:off x="990600" y="1752600"/>
            <a:ext cx="4267200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0" name="Line 6"/>
          <p:cNvSpPr>
            <a:spLocks noChangeShapeType="1"/>
          </p:cNvSpPr>
          <p:nvPr/>
        </p:nvSpPr>
        <p:spPr bwMode="auto">
          <a:xfrm flipV="1">
            <a:off x="990600" y="1905000"/>
            <a:ext cx="4191000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>
            <a:off x="990600" y="2362200"/>
            <a:ext cx="4114800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>
            <a:off x="1066800" y="2590800"/>
            <a:ext cx="4038600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>
            <a:off x="1828800" y="1143000"/>
            <a:ext cx="0" cy="1905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4" name="Line 10"/>
          <p:cNvSpPr>
            <a:spLocks noChangeShapeType="1"/>
          </p:cNvSpPr>
          <p:nvPr/>
        </p:nvSpPr>
        <p:spPr bwMode="auto">
          <a:xfrm>
            <a:off x="2209800" y="11430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>
            <a:off x="2514600" y="1219200"/>
            <a:ext cx="0" cy="17526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>
            <a:off x="2895600" y="1219200"/>
            <a:ext cx="0" cy="17526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7" name="Line 13"/>
          <p:cNvSpPr>
            <a:spLocks noChangeShapeType="1"/>
          </p:cNvSpPr>
          <p:nvPr/>
        </p:nvSpPr>
        <p:spPr bwMode="auto">
          <a:xfrm>
            <a:off x="3276600" y="1295400"/>
            <a:ext cx="0" cy="16002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8" name="Line 14"/>
          <p:cNvSpPr>
            <a:spLocks noChangeShapeType="1"/>
          </p:cNvSpPr>
          <p:nvPr/>
        </p:nvSpPr>
        <p:spPr bwMode="auto">
          <a:xfrm>
            <a:off x="3657600" y="1219200"/>
            <a:ext cx="0" cy="16002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>
            <a:off x="4038600" y="1219200"/>
            <a:ext cx="0" cy="16002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70" name="Line 16"/>
          <p:cNvSpPr>
            <a:spLocks noChangeShapeType="1"/>
          </p:cNvSpPr>
          <p:nvPr/>
        </p:nvSpPr>
        <p:spPr bwMode="auto">
          <a:xfrm flipH="1">
            <a:off x="4343400" y="1219200"/>
            <a:ext cx="0" cy="16764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71" name="Line 17"/>
          <p:cNvSpPr>
            <a:spLocks noChangeShapeType="1"/>
          </p:cNvSpPr>
          <p:nvPr/>
        </p:nvSpPr>
        <p:spPr bwMode="auto">
          <a:xfrm>
            <a:off x="4724400" y="1219200"/>
            <a:ext cx="0" cy="16764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5072" name="Text Box 18"/>
          <p:cNvSpPr txBox="1">
            <a:spLocks noChangeArrowheads="1"/>
          </p:cNvSpPr>
          <p:nvPr/>
        </p:nvSpPr>
        <p:spPr bwMode="auto">
          <a:xfrm>
            <a:off x="8153400" y="381000"/>
            <a:ext cx="1470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آکس بندی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تک خوابه ها</a:t>
            </a:r>
            <a:endParaRPr lang="en-US" altLang="fa-IR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altLang="fa-IR" sz="2800" smtClean="0">
                <a:cs typeface="B Kamran" panose="00000400000000000000" pitchFamily="2" charset="-78"/>
              </a:rPr>
              <a:t>طرح این شهرک پس از کشف معادن نقره در این ناحیه درسال 1984 داده شدو ساخت مجموعه از </a:t>
            </a:r>
            <a:r>
              <a:rPr lang="en-US" altLang="fa-IR" sz="2800" smtClean="0">
                <a:cs typeface="B Kamran" panose="00000400000000000000" pitchFamily="2" charset="-78"/>
              </a:rPr>
              <a:t/>
            </a:r>
            <a:br>
              <a:rPr lang="en-US" altLang="fa-IR" sz="2800" smtClean="0">
                <a:cs typeface="B Kamran" panose="00000400000000000000" pitchFamily="2" charset="-78"/>
              </a:rPr>
            </a:br>
            <a:r>
              <a:rPr lang="fa-IR" altLang="fa-IR" sz="2800" smtClean="0">
                <a:cs typeface="B Kamran" panose="00000400000000000000" pitchFamily="2" charset="-78"/>
              </a:rPr>
              <a:t>سال 1987آغاز و تا سال 2000 تکمیل و در اختیار معدنچیان نهاده شد.</a:t>
            </a:r>
            <a:br>
              <a:rPr lang="fa-IR" altLang="fa-IR" sz="2800" smtClean="0">
                <a:cs typeface="B Kamran" panose="00000400000000000000" pitchFamily="2" charset="-78"/>
              </a:rPr>
            </a:br>
            <a:endParaRPr lang="fa-IR" altLang="fa-IR" sz="280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fa-IR" altLang="fa-IR" sz="2800" b="1" smtClean="0">
                <a:solidFill>
                  <a:srgbClr val="FF0000"/>
                </a:solidFill>
                <a:cs typeface="B Kamran" panose="00000400000000000000" pitchFamily="2" charset="-78"/>
              </a:rPr>
              <a:t>این مجموعه دارای مکان های زیر است </a:t>
            </a:r>
            <a:r>
              <a:rPr lang="fa-IR" altLang="fa-IR" sz="2800" b="1" smtClean="0">
                <a:cs typeface="B Kamran" panose="00000400000000000000" pitchFamily="2" charset="-78"/>
              </a:rPr>
              <a:t>: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1باشگاه ورزشی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1مسجد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1مجموعه فرهنگی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1حمام عمومی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1جایگاه فعالیت های اجرایی</a:t>
            </a:r>
          </a:p>
          <a:p>
            <a:pPr algn="r">
              <a:buFontTx/>
              <a:buNone/>
            </a:pPr>
            <a:r>
              <a:rPr lang="fa-IR" altLang="fa-IR" sz="2800" b="1" smtClean="0">
                <a:cs typeface="B Kamran" panose="00000400000000000000" pitchFamily="2" charset="-78"/>
              </a:rPr>
              <a:t>2استخر شنا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143000" y="2438400"/>
            <a:ext cx="426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خانه برای کارگران                  220 واحد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خانه برای مجردها                   20واحد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خانه برای روسا                     41واحد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ویلاهای مخصوص                   13واحد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0"/>
            <a:ext cx="599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AutoShape 5"/>
          <p:cNvSpPr>
            <a:spLocks noChangeArrowheads="1"/>
          </p:cNvSpPr>
          <p:nvPr/>
        </p:nvSpPr>
        <p:spPr bwMode="auto">
          <a:xfrm rot="-5400000">
            <a:off x="4076700" y="4914900"/>
            <a:ext cx="838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46084" name="AutoShape 6"/>
          <p:cNvSpPr>
            <a:spLocks noChangeArrowheads="1"/>
          </p:cNvSpPr>
          <p:nvPr/>
        </p:nvSpPr>
        <p:spPr bwMode="auto">
          <a:xfrm>
            <a:off x="3810000" y="25146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085" name="Line 12"/>
          <p:cNvSpPr>
            <a:spLocks noChangeShapeType="1"/>
          </p:cNvSpPr>
          <p:nvPr/>
        </p:nvSpPr>
        <p:spPr bwMode="auto">
          <a:xfrm>
            <a:off x="4267200" y="2514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4267200" y="2514600"/>
            <a:ext cx="1676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4800600" y="2514600"/>
            <a:ext cx="0" cy="1828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 flipH="1">
            <a:off x="3962400" y="4038600"/>
            <a:ext cx="838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89" name="Line 17"/>
          <p:cNvSpPr>
            <a:spLocks noChangeShapeType="1"/>
          </p:cNvSpPr>
          <p:nvPr/>
        </p:nvSpPr>
        <p:spPr bwMode="auto">
          <a:xfrm>
            <a:off x="4419600" y="4343400"/>
            <a:ext cx="76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90" name="Line 18"/>
          <p:cNvSpPr>
            <a:spLocks noChangeShapeType="1"/>
          </p:cNvSpPr>
          <p:nvPr/>
        </p:nvSpPr>
        <p:spPr bwMode="auto">
          <a:xfrm>
            <a:off x="5486400" y="2209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91" name="Line 20"/>
          <p:cNvSpPr>
            <a:spLocks noChangeShapeType="1"/>
          </p:cNvSpPr>
          <p:nvPr/>
        </p:nvSpPr>
        <p:spPr bwMode="auto">
          <a:xfrm>
            <a:off x="4800600" y="3429000"/>
            <a:ext cx="304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92" name="Line 21"/>
          <p:cNvSpPr>
            <a:spLocks noChangeShapeType="1"/>
          </p:cNvSpPr>
          <p:nvPr/>
        </p:nvSpPr>
        <p:spPr bwMode="auto">
          <a:xfrm>
            <a:off x="4419600" y="4343400"/>
            <a:ext cx="0" cy="304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6093" name="Oval 22"/>
          <p:cNvSpPr>
            <a:spLocks noChangeArrowheads="1"/>
          </p:cNvSpPr>
          <p:nvPr/>
        </p:nvSpPr>
        <p:spPr bwMode="auto">
          <a:xfrm>
            <a:off x="4724400" y="24384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094" name="Oval 23"/>
          <p:cNvSpPr>
            <a:spLocks noChangeArrowheads="1"/>
          </p:cNvSpPr>
          <p:nvPr/>
        </p:nvSpPr>
        <p:spPr bwMode="auto">
          <a:xfrm>
            <a:off x="4648200" y="38862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095" name="Text Box 24"/>
          <p:cNvSpPr txBox="1">
            <a:spLocks noChangeArrowheads="1"/>
          </p:cNvSpPr>
          <p:nvPr/>
        </p:nvSpPr>
        <p:spPr bwMode="auto">
          <a:xfrm>
            <a:off x="6324600" y="304800"/>
            <a:ext cx="3381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سیرکولاسیون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(نحوه ارتباط فضاها در داخل پلان 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46096" name="Rectangle 25"/>
          <p:cNvSpPr>
            <a:spLocks noChangeArrowheads="1"/>
          </p:cNvSpPr>
          <p:nvPr/>
        </p:nvSpPr>
        <p:spPr bwMode="auto">
          <a:xfrm>
            <a:off x="9296400" y="17526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097" name="Oval 26"/>
          <p:cNvSpPr>
            <a:spLocks noChangeArrowheads="1"/>
          </p:cNvSpPr>
          <p:nvPr/>
        </p:nvSpPr>
        <p:spPr bwMode="auto">
          <a:xfrm>
            <a:off x="9220200" y="23622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098" name="AutoShape 27"/>
          <p:cNvSpPr>
            <a:spLocks noChangeArrowheads="1"/>
          </p:cNvSpPr>
          <p:nvPr/>
        </p:nvSpPr>
        <p:spPr bwMode="auto">
          <a:xfrm>
            <a:off x="9067800" y="3048000"/>
            <a:ext cx="5334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46099" name="AutoShape 28"/>
          <p:cNvSpPr>
            <a:spLocks noChangeArrowheads="1"/>
          </p:cNvSpPr>
          <p:nvPr/>
        </p:nvSpPr>
        <p:spPr bwMode="auto">
          <a:xfrm>
            <a:off x="9144000" y="3581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6100" name="Text Box 29"/>
          <p:cNvSpPr txBox="1">
            <a:spLocks noChangeArrowheads="1"/>
          </p:cNvSpPr>
          <p:nvPr/>
        </p:nvSpPr>
        <p:spPr bwMode="auto">
          <a:xfrm>
            <a:off x="8229600" y="1676400"/>
            <a:ext cx="1017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مسیر حرکتی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6101" name="Text Box 30"/>
          <p:cNvSpPr txBox="1">
            <a:spLocks noChangeArrowheads="1"/>
          </p:cNvSpPr>
          <p:nvPr/>
        </p:nvSpPr>
        <p:spPr bwMode="auto">
          <a:xfrm>
            <a:off x="7848600" y="2286000"/>
            <a:ext cx="143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/>
              <a:t> </a:t>
            </a:r>
            <a:r>
              <a:rPr lang="fa-IR" altLang="fa-IR" sz="1800">
                <a:cs typeface="B Baran" panose="00000400000000000000" pitchFamily="2" charset="-78"/>
              </a:rPr>
              <a:t>فضای مکث عمده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6102" name="Text Box 31"/>
          <p:cNvSpPr txBox="1">
            <a:spLocks noChangeArrowheads="1"/>
          </p:cNvSpPr>
          <p:nvPr/>
        </p:nvSpPr>
        <p:spPr bwMode="auto">
          <a:xfrm>
            <a:off x="7924800" y="2895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اصلی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6103" name="Text Box 32"/>
          <p:cNvSpPr txBox="1">
            <a:spLocks noChangeArrowheads="1"/>
          </p:cNvSpPr>
          <p:nvPr/>
        </p:nvSpPr>
        <p:spPr bwMode="auto">
          <a:xfrm>
            <a:off x="7924800" y="342900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فرعی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0"/>
            <a:ext cx="583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4191000" y="2514600"/>
            <a:ext cx="1676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08" name="Line 6"/>
          <p:cNvSpPr>
            <a:spLocks noChangeShapeType="1"/>
          </p:cNvSpPr>
          <p:nvPr/>
        </p:nvSpPr>
        <p:spPr bwMode="auto">
          <a:xfrm flipV="1">
            <a:off x="5181600" y="2133600"/>
            <a:ext cx="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09" name="Line 7"/>
          <p:cNvSpPr>
            <a:spLocks noChangeShapeType="1"/>
          </p:cNvSpPr>
          <p:nvPr/>
        </p:nvSpPr>
        <p:spPr bwMode="auto">
          <a:xfrm flipV="1">
            <a:off x="5486400" y="2133600"/>
            <a:ext cx="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0" name="Line 8"/>
          <p:cNvSpPr>
            <a:spLocks noChangeShapeType="1"/>
          </p:cNvSpPr>
          <p:nvPr/>
        </p:nvSpPr>
        <p:spPr bwMode="auto">
          <a:xfrm>
            <a:off x="4800600" y="2514600"/>
            <a:ext cx="0" cy="1752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1" name="Line 9"/>
          <p:cNvSpPr>
            <a:spLocks noChangeShapeType="1"/>
          </p:cNvSpPr>
          <p:nvPr/>
        </p:nvSpPr>
        <p:spPr bwMode="auto">
          <a:xfrm flipH="1">
            <a:off x="3810000" y="3962400"/>
            <a:ext cx="990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>
            <a:off x="4419600" y="4267200"/>
            <a:ext cx="76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3" name="Line 11"/>
          <p:cNvSpPr>
            <a:spLocks noChangeShapeType="1"/>
          </p:cNvSpPr>
          <p:nvPr/>
        </p:nvSpPr>
        <p:spPr bwMode="auto">
          <a:xfrm>
            <a:off x="4419600" y="4267200"/>
            <a:ext cx="0" cy="304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4" name="Line 12"/>
          <p:cNvSpPr>
            <a:spLocks noChangeShapeType="1"/>
          </p:cNvSpPr>
          <p:nvPr/>
        </p:nvSpPr>
        <p:spPr bwMode="auto">
          <a:xfrm>
            <a:off x="4419600" y="2514600"/>
            <a:ext cx="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7115" name="Oval 13"/>
          <p:cNvSpPr>
            <a:spLocks noChangeArrowheads="1"/>
          </p:cNvSpPr>
          <p:nvPr/>
        </p:nvSpPr>
        <p:spPr bwMode="auto">
          <a:xfrm>
            <a:off x="4724400" y="24384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16" name="Oval 17"/>
          <p:cNvSpPr>
            <a:spLocks noChangeArrowheads="1"/>
          </p:cNvSpPr>
          <p:nvPr/>
        </p:nvSpPr>
        <p:spPr bwMode="auto">
          <a:xfrm>
            <a:off x="4648200" y="38100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17" name="AutoShape 19"/>
          <p:cNvSpPr>
            <a:spLocks noChangeArrowheads="1"/>
          </p:cNvSpPr>
          <p:nvPr/>
        </p:nvSpPr>
        <p:spPr bwMode="auto">
          <a:xfrm rot="-5400000">
            <a:off x="4114800" y="4724400"/>
            <a:ext cx="609600" cy="304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47118" name="AutoShape 20"/>
          <p:cNvSpPr>
            <a:spLocks noChangeArrowheads="1"/>
          </p:cNvSpPr>
          <p:nvPr/>
        </p:nvSpPr>
        <p:spPr bwMode="auto">
          <a:xfrm>
            <a:off x="3733800" y="25146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19" name="Rectangle 21"/>
          <p:cNvSpPr>
            <a:spLocks noChangeArrowheads="1"/>
          </p:cNvSpPr>
          <p:nvPr/>
        </p:nvSpPr>
        <p:spPr bwMode="auto">
          <a:xfrm>
            <a:off x="9144000" y="16764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20" name="Oval 22"/>
          <p:cNvSpPr>
            <a:spLocks noChangeArrowheads="1"/>
          </p:cNvSpPr>
          <p:nvPr/>
        </p:nvSpPr>
        <p:spPr bwMode="auto">
          <a:xfrm>
            <a:off x="9144000" y="2209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21" name="AutoShape 23"/>
          <p:cNvSpPr>
            <a:spLocks noChangeArrowheads="1"/>
          </p:cNvSpPr>
          <p:nvPr/>
        </p:nvSpPr>
        <p:spPr bwMode="auto">
          <a:xfrm>
            <a:off x="9067800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47122" name="AutoShape 24"/>
          <p:cNvSpPr>
            <a:spLocks noChangeArrowheads="1"/>
          </p:cNvSpPr>
          <p:nvPr/>
        </p:nvSpPr>
        <p:spPr bwMode="auto">
          <a:xfrm>
            <a:off x="9067800" y="34290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7123" name="Text Box 25"/>
          <p:cNvSpPr txBox="1">
            <a:spLocks noChangeArrowheads="1"/>
          </p:cNvSpPr>
          <p:nvPr/>
        </p:nvSpPr>
        <p:spPr bwMode="auto">
          <a:xfrm>
            <a:off x="8153400" y="1600200"/>
            <a:ext cx="969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مسیرحرکتی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7124" name="Text Box 26"/>
          <p:cNvSpPr txBox="1">
            <a:spLocks noChangeArrowheads="1"/>
          </p:cNvSpPr>
          <p:nvPr/>
        </p:nvSpPr>
        <p:spPr bwMode="auto">
          <a:xfrm>
            <a:off x="7772400" y="21336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فضای مکث عمده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7125" name="Text Box 27"/>
          <p:cNvSpPr txBox="1">
            <a:spLocks noChangeArrowheads="1"/>
          </p:cNvSpPr>
          <p:nvPr/>
        </p:nvSpPr>
        <p:spPr bwMode="auto">
          <a:xfrm>
            <a:off x="8001000" y="27432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اصلی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7126" name="Text Box 28"/>
          <p:cNvSpPr txBox="1">
            <a:spLocks noChangeArrowheads="1"/>
          </p:cNvSpPr>
          <p:nvPr/>
        </p:nvSpPr>
        <p:spPr bwMode="auto">
          <a:xfrm>
            <a:off x="8001000" y="327660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فرعی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7127" name="Text Box 29"/>
          <p:cNvSpPr txBox="1">
            <a:spLocks noChangeArrowheads="1"/>
          </p:cNvSpPr>
          <p:nvPr/>
        </p:nvSpPr>
        <p:spPr bwMode="auto">
          <a:xfrm>
            <a:off x="6705600" y="304800"/>
            <a:ext cx="3381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سیرکولاسیون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(نحوه ارتباط فضاها در داخل پلان 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0"/>
            <a:ext cx="5768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5"/>
          <p:cNvSpPr>
            <a:spLocks noChangeShapeType="1"/>
          </p:cNvSpPr>
          <p:nvPr/>
        </p:nvSpPr>
        <p:spPr bwMode="auto">
          <a:xfrm>
            <a:off x="4038600" y="3276600"/>
            <a:ext cx="2057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2" name="Line 6"/>
          <p:cNvSpPr>
            <a:spLocks noChangeShapeType="1"/>
          </p:cNvSpPr>
          <p:nvPr/>
        </p:nvSpPr>
        <p:spPr bwMode="auto">
          <a:xfrm>
            <a:off x="4648200" y="3276600"/>
            <a:ext cx="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3" name="Line 7"/>
          <p:cNvSpPr>
            <a:spLocks noChangeShapeType="1"/>
          </p:cNvSpPr>
          <p:nvPr/>
        </p:nvSpPr>
        <p:spPr bwMode="auto">
          <a:xfrm flipV="1">
            <a:off x="4572000" y="29718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4" name="Line 8"/>
          <p:cNvSpPr>
            <a:spLocks noChangeShapeType="1"/>
          </p:cNvSpPr>
          <p:nvPr/>
        </p:nvSpPr>
        <p:spPr bwMode="auto">
          <a:xfrm flipV="1">
            <a:off x="5867400" y="2971800"/>
            <a:ext cx="0" cy="1066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5" name="Line 9"/>
          <p:cNvSpPr>
            <a:spLocks noChangeShapeType="1"/>
          </p:cNvSpPr>
          <p:nvPr/>
        </p:nvSpPr>
        <p:spPr bwMode="auto">
          <a:xfrm flipH="1">
            <a:off x="4191000" y="3733800"/>
            <a:ext cx="457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6" name="Line 10"/>
          <p:cNvSpPr>
            <a:spLocks noChangeShapeType="1"/>
          </p:cNvSpPr>
          <p:nvPr/>
        </p:nvSpPr>
        <p:spPr bwMode="auto">
          <a:xfrm>
            <a:off x="5867400" y="3810000"/>
            <a:ext cx="381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7" name="Line 11"/>
          <p:cNvSpPr>
            <a:spLocks noChangeShapeType="1"/>
          </p:cNvSpPr>
          <p:nvPr/>
        </p:nvSpPr>
        <p:spPr bwMode="auto">
          <a:xfrm>
            <a:off x="5181600" y="3276600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8138" name="Oval 12"/>
          <p:cNvSpPr>
            <a:spLocks noChangeArrowheads="1"/>
          </p:cNvSpPr>
          <p:nvPr/>
        </p:nvSpPr>
        <p:spPr bwMode="auto">
          <a:xfrm>
            <a:off x="4495800" y="32004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39" name="Oval 13"/>
          <p:cNvSpPr>
            <a:spLocks noChangeArrowheads="1"/>
          </p:cNvSpPr>
          <p:nvPr/>
        </p:nvSpPr>
        <p:spPr bwMode="auto">
          <a:xfrm>
            <a:off x="5715000" y="3200400"/>
            <a:ext cx="2286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0" name="AutoShape 14"/>
          <p:cNvSpPr>
            <a:spLocks noChangeArrowheads="1"/>
          </p:cNvSpPr>
          <p:nvPr/>
        </p:nvSpPr>
        <p:spPr bwMode="auto">
          <a:xfrm>
            <a:off x="3733800" y="3200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1" name="AutoShape 15"/>
          <p:cNvSpPr>
            <a:spLocks noChangeArrowheads="1"/>
          </p:cNvSpPr>
          <p:nvPr/>
        </p:nvSpPr>
        <p:spPr bwMode="auto">
          <a:xfrm>
            <a:off x="4495800" y="40386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2" name="Text Box 16"/>
          <p:cNvSpPr txBox="1">
            <a:spLocks noChangeArrowheads="1"/>
          </p:cNvSpPr>
          <p:nvPr/>
        </p:nvSpPr>
        <p:spPr bwMode="auto">
          <a:xfrm>
            <a:off x="6524625" y="304800"/>
            <a:ext cx="3381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سیرکولاسیون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(نحوه ارتباط فضاها در داخل پلان 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48143" name="Oval 18"/>
          <p:cNvSpPr>
            <a:spLocks noChangeArrowheads="1"/>
          </p:cNvSpPr>
          <p:nvPr/>
        </p:nvSpPr>
        <p:spPr bwMode="auto">
          <a:xfrm>
            <a:off x="9067800" y="2209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4" name="AutoShape 19"/>
          <p:cNvSpPr>
            <a:spLocks noChangeArrowheads="1"/>
          </p:cNvSpPr>
          <p:nvPr/>
        </p:nvSpPr>
        <p:spPr bwMode="auto">
          <a:xfrm>
            <a:off x="8991600" y="29718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5" name="AutoShape 20"/>
          <p:cNvSpPr>
            <a:spLocks noChangeArrowheads="1"/>
          </p:cNvSpPr>
          <p:nvPr/>
        </p:nvSpPr>
        <p:spPr bwMode="auto">
          <a:xfrm>
            <a:off x="9067800" y="35814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6" name="Rectangle 22"/>
          <p:cNvSpPr>
            <a:spLocks noChangeArrowheads="1"/>
          </p:cNvSpPr>
          <p:nvPr/>
        </p:nvSpPr>
        <p:spPr bwMode="auto">
          <a:xfrm>
            <a:off x="9067800" y="16764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8147" name="Text Box 23"/>
          <p:cNvSpPr txBox="1">
            <a:spLocks noChangeArrowheads="1"/>
          </p:cNvSpPr>
          <p:nvPr/>
        </p:nvSpPr>
        <p:spPr bwMode="auto">
          <a:xfrm>
            <a:off x="8077200" y="1600200"/>
            <a:ext cx="1017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مسیر حرکتی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8148" name="Text Box 24"/>
          <p:cNvSpPr txBox="1">
            <a:spLocks noChangeArrowheads="1"/>
          </p:cNvSpPr>
          <p:nvPr/>
        </p:nvSpPr>
        <p:spPr bwMode="auto">
          <a:xfrm>
            <a:off x="7696200" y="2209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فضای مکث عمده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8149" name="Text Box 25"/>
          <p:cNvSpPr txBox="1">
            <a:spLocks noChangeArrowheads="1"/>
          </p:cNvSpPr>
          <p:nvPr/>
        </p:nvSpPr>
        <p:spPr bwMode="auto">
          <a:xfrm>
            <a:off x="8001000" y="2895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اصلی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8150" name="Text Box 26"/>
          <p:cNvSpPr txBox="1">
            <a:spLocks noChangeArrowheads="1"/>
          </p:cNvSpPr>
          <p:nvPr/>
        </p:nvSpPr>
        <p:spPr bwMode="auto">
          <a:xfrm>
            <a:off x="8077200" y="342900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 فرعی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601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6"/>
          <p:cNvSpPr>
            <a:spLocks noChangeShapeType="1"/>
          </p:cNvSpPr>
          <p:nvPr/>
        </p:nvSpPr>
        <p:spPr bwMode="auto">
          <a:xfrm>
            <a:off x="4191000" y="1828800"/>
            <a:ext cx="228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56" name="Line 7"/>
          <p:cNvSpPr>
            <a:spLocks noChangeShapeType="1"/>
          </p:cNvSpPr>
          <p:nvPr/>
        </p:nvSpPr>
        <p:spPr bwMode="auto">
          <a:xfrm>
            <a:off x="4419600" y="18288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57" name="Line 8"/>
          <p:cNvSpPr>
            <a:spLocks noChangeShapeType="1"/>
          </p:cNvSpPr>
          <p:nvPr/>
        </p:nvSpPr>
        <p:spPr bwMode="auto">
          <a:xfrm flipH="1">
            <a:off x="4191000" y="2133600"/>
            <a:ext cx="228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 flipH="1">
            <a:off x="4343400" y="2286000"/>
            <a:ext cx="7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59" name="Line 10"/>
          <p:cNvSpPr>
            <a:spLocks noChangeShapeType="1"/>
          </p:cNvSpPr>
          <p:nvPr/>
        </p:nvSpPr>
        <p:spPr bwMode="auto">
          <a:xfrm>
            <a:off x="4343400" y="2286000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H="1">
            <a:off x="4191000" y="2514600"/>
            <a:ext cx="304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61" name="Line 12"/>
          <p:cNvSpPr>
            <a:spLocks noChangeShapeType="1"/>
          </p:cNvSpPr>
          <p:nvPr/>
        </p:nvSpPr>
        <p:spPr bwMode="auto">
          <a:xfrm>
            <a:off x="4343400" y="2514600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49162" name="Oval 13"/>
          <p:cNvSpPr>
            <a:spLocks noChangeArrowheads="1"/>
          </p:cNvSpPr>
          <p:nvPr/>
        </p:nvSpPr>
        <p:spPr bwMode="auto">
          <a:xfrm>
            <a:off x="43434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3" name="Oval 14"/>
          <p:cNvSpPr>
            <a:spLocks noChangeArrowheads="1"/>
          </p:cNvSpPr>
          <p:nvPr/>
        </p:nvSpPr>
        <p:spPr bwMode="auto">
          <a:xfrm>
            <a:off x="42672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4" name="AutoShape 15"/>
          <p:cNvSpPr>
            <a:spLocks noChangeArrowheads="1"/>
          </p:cNvSpPr>
          <p:nvPr/>
        </p:nvSpPr>
        <p:spPr bwMode="auto">
          <a:xfrm>
            <a:off x="4038600" y="1828800"/>
            <a:ext cx="2286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5" name="AutoShape 17"/>
          <p:cNvSpPr>
            <a:spLocks noChangeArrowheads="1"/>
          </p:cNvSpPr>
          <p:nvPr/>
        </p:nvSpPr>
        <p:spPr bwMode="auto">
          <a:xfrm>
            <a:off x="4191000" y="2667000"/>
            <a:ext cx="2286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6" name="Text Box 18"/>
          <p:cNvSpPr txBox="1">
            <a:spLocks noChangeArrowheads="1"/>
          </p:cNvSpPr>
          <p:nvPr/>
        </p:nvSpPr>
        <p:spPr bwMode="auto">
          <a:xfrm>
            <a:off x="6524625" y="304800"/>
            <a:ext cx="3381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سیرکولاسیون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(نحوه ارتباط فضاها در داخل پلان )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49167" name="Rectangle 19"/>
          <p:cNvSpPr>
            <a:spLocks noChangeArrowheads="1"/>
          </p:cNvSpPr>
          <p:nvPr/>
        </p:nvSpPr>
        <p:spPr bwMode="auto">
          <a:xfrm>
            <a:off x="9448800" y="12954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8" name="Oval 20"/>
          <p:cNvSpPr>
            <a:spLocks noChangeArrowheads="1"/>
          </p:cNvSpPr>
          <p:nvPr/>
        </p:nvSpPr>
        <p:spPr bwMode="auto">
          <a:xfrm>
            <a:off x="9448800" y="16764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69" name="AutoShape 21"/>
          <p:cNvSpPr>
            <a:spLocks noChangeArrowheads="1"/>
          </p:cNvSpPr>
          <p:nvPr/>
        </p:nvSpPr>
        <p:spPr bwMode="auto">
          <a:xfrm>
            <a:off x="9372600" y="21336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49170" name="Text Box 22"/>
          <p:cNvSpPr txBox="1">
            <a:spLocks noChangeArrowheads="1"/>
          </p:cNvSpPr>
          <p:nvPr/>
        </p:nvSpPr>
        <p:spPr bwMode="auto">
          <a:xfrm>
            <a:off x="8458200" y="1219200"/>
            <a:ext cx="1017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مسیر حرکتی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9171" name="Text Box 23"/>
          <p:cNvSpPr txBox="1">
            <a:spLocks noChangeArrowheads="1"/>
          </p:cNvSpPr>
          <p:nvPr/>
        </p:nvSpPr>
        <p:spPr bwMode="auto">
          <a:xfrm>
            <a:off x="8153400" y="1600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فضای مکث عمده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49172" name="Text Box 24"/>
          <p:cNvSpPr txBox="1">
            <a:spLocks noChangeArrowheads="1"/>
          </p:cNvSpPr>
          <p:nvPr/>
        </p:nvSpPr>
        <p:spPr bwMode="auto">
          <a:xfrm>
            <a:off x="8763000" y="19812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078413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8991600" y="1905000"/>
            <a:ext cx="228600" cy="228600"/>
          </a:xfrm>
          <a:prstGeom prst="rect">
            <a:avLst/>
          </a:prstGeom>
          <a:solidFill>
            <a:srgbClr val="F4AAD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8991600" y="2362200"/>
            <a:ext cx="228600" cy="228600"/>
          </a:xfrm>
          <a:prstGeom prst="rect">
            <a:avLst/>
          </a:prstGeom>
          <a:solidFill>
            <a:srgbClr val="D553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8991600" y="4191000"/>
            <a:ext cx="228600" cy="228600"/>
          </a:xfrm>
          <a:prstGeom prst="rect">
            <a:avLst/>
          </a:prstGeom>
          <a:solidFill>
            <a:srgbClr val="DBDD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8991600" y="3733800"/>
            <a:ext cx="228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8991600" y="3276600"/>
            <a:ext cx="228600" cy="228600"/>
          </a:xfrm>
          <a:prstGeom prst="rect">
            <a:avLst/>
          </a:prstGeom>
          <a:solidFill>
            <a:srgbClr val="686D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>
            <a:off x="8991600" y="2819400"/>
            <a:ext cx="228600" cy="228600"/>
          </a:xfrm>
          <a:prstGeom prst="rect">
            <a:avLst/>
          </a:prstGeom>
          <a:solidFill>
            <a:srgbClr val="B1EA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8991600" y="4648200"/>
            <a:ext cx="228600" cy="228600"/>
          </a:xfrm>
          <a:prstGeom prst="rect">
            <a:avLst/>
          </a:prstGeom>
          <a:solidFill>
            <a:srgbClr val="78D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6" name="Rectangle 12"/>
          <p:cNvSpPr>
            <a:spLocks noChangeArrowheads="1"/>
          </p:cNvSpPr>
          <p:nvPr/>
        </p:nvSpPr>
        <p:spPr bwMode="auto">
          <a:xfrm>
            <a:off x="8991600" y="5105400"/>
            <a:ext cx="228600" cy="228600"/>
          </a:xfrm>
          <a:prstGeom prst="rect">
            <a:avLst/>
          </a:prstGeom>
          <a:solidFill>
            <a:srgbClr val="1E7C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0187" name="Text Box 13"/>
          <p:cNvSpPr txBox="1">
            <a:spLocks noChangeArrowheads="1"/>
          </p:cNvSpPr>
          <p:nvPr/>
        </p:nvSpPr>
        <p:spPr bwMode="auto">
          <a:xfrm>
            <a:off x="8001000" y="1828800"/>
            <a:ext cx="87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اتاق خواب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8229600" y="2362200"/>
            <a:ext cx="60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نشیمن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89" name="Text Box 15"/>
          <p:cNvSpPr txBox="1">
            <a:spLocks noChangeArrowheads="1"/>
          </p:cNvSpPr>
          <p:nvPr/>
        </p:nvSpPr>
        <p:spPr bwMode="auto">
          <a:xfrm>
            <a:off x="8077200" y="28194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اشپزخانه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0" name="Text Box 16"/>
          <p:cNvSpPr txBox="1">
            <a:spLocks noChangeArrowheads="1"/>
          </p:cNvSpPr>
          <p:nvPr/>
        </p:nvSpPr>
        <p:spPr bwMode="auto">
          <a:xfrm>
            <a:off x="7543800" y="32004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1" name="Text Box 17"/>
          <p:cNvSpPr txBox="1">
            <a:spLocks noChangeArrowheads="1"/>
          </p:cNvSpPr>
          <p:nvPr/>
        </p:nvSpPr>
        <p:spPr bwMode="auto">
          <a:xfrm>
            <a:off x="7543800" y="3657600"/>
            <a:ext cx="1216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راهروی ارتباطی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2" name="Text Box 18"/>
          <p:cNvSpPr txBox="1">
            <a:spLocks noChangeArrowheads="1"/>
          </p:cNvSpPr>
          <p:nvPr/>
        </p:nvSpPr>
        <p:spPr bwMode="auto">
          <a:xfrm>
            <a:off x="8229600" y="41148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سکو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3" name="Text Box 19"/>
          <p:cNvSpPr txBox="1">
            <a:spLocks noChangeArrowheads="1"/>
          </p:cNvSpPr>
          <p:nvPr/>
        </p:nvSpPr>
        <p:spPr bwMode="auto">
          <a:xfrm>
            <a:off x="8229600" y="45720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تراس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4" name="Text Box 20"/>
          <p:cNvSpPr txBox="1">
            <a:spLocks noChangeArrowheads="1"/>
          </p:cNvSpPr>
          <p:nvPr/>
        </p:nvSpPr>
        <p:spPr bwMode="auto">
          <a:xfrm>
            <a:off x="8229600" y="5105400"/>
            <a:ext cx="54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حیاط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0195" name="Text Box 21"/>
          <p:cNvSpPr txBox="1">
            <a:spLocks noChangeArrowheads="1"/>
          </p:cNvSpPr>
          <p:nvPr/>
        </p:nvSpPr>
        <p:spPr bwMode="auto">
          <a:xfrm>
            <a:off x="5486400" y="685800"/>
            <a:ext cx="3921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گذاری(واحدهای 2 خوابه)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sz="3600" smtClean="0">
                <a:cs typeface="B Mitra" panose="00000400000000000000" pitchFamily="2" charset="-78"/>
              </a:rPr>
              <a:t>پلان بام واحدهای 2 خوابه</a:t>
            </a:r>
          </a:p>
        </p:txBody>
      </p:sp>
      <p:pic>
        <p:nvPicPr>
          <p:cNvPr id="51203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1181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97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9067800" y="2057400"/>
            <a:ext cx="304800" cy="304800"/>
          </a:xfrm>
          <a:prstGeom prst="rect">
            <a:avLst/>
          </a:prstGeom>
          <a:solidFill>
            <a:srgbClr val="F4AAD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9067800" y="2590800"/>
            <a:ext cx="304800" cy="304800"/>
          </a:xfrm>
          <a:prstGeom prst="rect">
            <a:avLst/>
          </a:prstGeom>
          <a:solidFill>
            <a:srgbClr val="D553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29" name="Rectangle 8"/>
          <p:cNvSpPr>
            <a:spLocks noChangeArrowheads="1"/>
          </p:cNvSpPr>
          <p:nvPr/>
        </p:nvSpPr>
        <p:spPr bwMode="auto">
          <a:xfrm>
            <a:off x="9067800" y="3124200"/>
            <a:ext cx="304800" cy="304800"/>
          </a:xfrm>
          <a:prstGeom prst="rect">
            <a:avLst/>
          </a:prstGeom>
          <a:solidFill>
            <a:srgbClr val="B1EA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0" name="Rectangle 9"/>
          <p:cNvSpPr>
            <a:spLocks noChangeArrowheads="1"/>
          </p:cNvSpPr>
          <p:nvPr/>
        </p:nvSpPr>
        <p:spPr bwMode="auto">
          <a:xfrm>
            <a:off x="9067800" y="3657600"/>
            <a:ext cx="304800" cy="304800"/>
          </a:xfrm>
          <a:prstGeom prst="rect">
            <a:avLst/>
          </a:prstGeom>
          <a:solidFill>
            <a:srgbClr val="686D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1" name="Rectangle 10"/>
          <p:cNvSpPr>
            <a:spLocks noChangeArrowheads="1"/>
          </p:cNvSpPr>
          <p:nvPr/>
        </p:nvSpPr>
        <p:spPr bwMode="auto">
          <a:xfrm>
            <a:off x="9067800" y="4724400"/>
            <a:ext cx="304800" cy="304800"/>
          </a:xfrm>
          <a:prstGeom prst="rect">
            <a:avLst/>
          </a:prstGeom>
          <a:solidFill>
            <a:srgbClr val="DBDD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2" name="Rectangle 11"/>
          <p:cNvSpPr>
            <a:spLocks noChangeArrowheads="1"/>
          </p:cNvSpPr>
          <p:nvPr/>
        </p:nvSpPr>
        <p:spPr bwMode="auto">
          <a:xfrm>
            <a:off x="9067800" y="4191000"/>
            <a:ext cx="3048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9067800" y="5257800"/>
            <a:ext cx="304800" cy="304800"/>
          </a:xfrm>
          <a:prstGeom prst="rect">
            <a:avLst/>
          </a:prstGeom>
          <a:solidFill>
            <a:srgbClr val="78D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4" name="Rectangle 13"/>
          <p:cNvSpPr>
            <a:spLocks noChangeArrowheads="1"/>
          </p:cNvSpPr>
          <p:nvPr/>
        </p:nvSpPr>
        <p:spPr bwMode="auto">
          <a:xfrm>
            <a:off x="9067800" y="5791200"/>
            <a:ext cx="304800" cy="304800"/>
          </a:xfrm>
          <a:prstGeom prst="rect">
            <a:avLst/>
          </a:prstGeom>
          <a:solidFill>
            <a:srgbClr val="1E7C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2235" name="Text Box 14"/>
          <p:cNvSpPr txBox="1">
            <a:spLocks noChangeArrowheads="1"/>
          </p:cNvSpPr>
          <p:nvPr/>
        </p:nvSpPr>
        <p:spPr bwMode="auto">
          <a:xfrm>
            <a:off x="8001000" y="1981200"/>
            <a:ext cx="87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اتاق خواب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36" name="Text Box 15"/>
          <p:cNvSpPr txBox="1">
            <a:spLocks noChangeArrowheads="1"/>
          </p:cNvSpPr>
          <p:nvPr/>
        </p:nvSpPr>
        <p:spPr bwMode="auto">
          <a:xfrm>
            <a:off x="8229600" y="2514600"/>
            <a:ext cx="60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نشیمن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37" name="Text Box 16"/>
          <p:cNvSpPr txBox="1">
            <a:spLocks noChangeArrowheads="1"/>
          </p:cNvSpPr>
          <p:nvPr/>
        </p:nvSpPr>
        <p:spPr bwMode="auto">
          <a:xfrm>
            <a:off x="8077200" y="31242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اشپزخانه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38" name="Text Box 17"/>
          <p:cNvSpPr txBox="1">
            <a:spLocks noChangeArrowheads="1"/>
          </p:cNvSpPr>
          <p:nvPr/>
        </p:nvSpPr>
        <p:spPr bwMode="auto">
          <a:xfrm>
            <a:off x="7543800" y="35814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39" name="Text Box 18"/>
          <p:cNvSpPr txBox="1">
            <a:spLocks noChangeArrowheads="1"/>
          </p:cNvSpPr>
          <p:nvPr/>
        </p:nvSpPr>
        <p:spPr bwMode="auto">
          <a:xfrm>
            <a:off x="7543800" y="4114800"/>
            <a:ext cx="1216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راهروی ارتباطی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8229600" y="47244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سکو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41" name="Text Box 20"/>
          <p:cNvSpPr txBox="1">
            <a:spLocks noChangeArrowheads="1"/>
          </p:cNvSpPr>
          <p:nvPr/>
        </p:nvSpPr>
        <p:spPr bwMode="auto">
          <a:xfrm>
            <a:off x="8229600" y="52578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 Outline" panose="00000400000000000000" pitchFamily="2" charset="-78"/>
              </a:rPr>
              <a:t>تراس</a:t>
            </a:r>
            <a:endParaRPr lang="en-US" altLang="fa-IR" sz="1800">
              <a:cs typeface="B Baran Outline" panose="00000400000000000000" pitchFamily="2" charset="-78"/>
            </a:endParaRPr>
          </a:p>
        </p:txBody>
      </p:sp>
      <p:sp>
        <p:nvSpPr>
          <p:cNvPr id="52242" name="Text Box 21"/>
          <p:cNvSpPr txBox="1">
            <a:spLocks noChangeArrowheads="1"/>
          </p:cNvSpPr>
          <p:nvPr/>
        </p:nvSpPr>
        <p:spPr bwMode="auto">
          <a:xfrm>
            <a:off x="8229600" y="5791200"/>
            <a:ext cx="54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حیاط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2243" name="Text Box 22"/>
          <p:cNvSpPr txBox="1">
            <a:spLocks noChangeArrowheads="1"/>
          </p:cNvSpPr>
          <p:nvPr/>
        </p:nvSpPr>
        <p:spPr bwMode="auto">
          <a:xfrm>
            <a:off x="5486400" y="609600"/>
            <a:ext cx="4002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گذاری(واحدهای 3 خوابه)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sz="3600" smtClean="0">
                <a:cs typeface="B Mitra" panose="00000400000000000000" pitchFamily="2" charset="-78"/>
              </a:rPr>
              <a:t>پلان بام واحدهای 3 خوابه</a:t>
            </a:r>
            <a:endParaRPr lang="fa-IR" altLang="fa-IR" sz="3600" smtClean="0"/>
          </a:p>
        </p:txBody>
      </p:sp>
      <p:pic>
        <p:nvPicPr>
          <p:cNvPr id="53251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1054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9688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9144000" y="1676400"/>
            <a:ext cx="228600" cy="228600"/>
          </a:xfrm>
          <a:prstGeom prst="rect">
            <a:avLst/>
          </a:prstGeom>
          <a:solidFill>
            <a:srgbClr val="F4AAD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9144000" y="2057400"/>
            <a:ext cx="228600" cy="228600"/>
          </a:xfrm>
          <a:prstGeom prst="rect">
            <a:avLst/>
          </a:prstGeom>
          <a:solidFill>
            <a:srgbClr val="D553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9144000" y="2438400"/>
            <a:ext cx="228600" cy="228600"/>
          </a:xfrm>
          <a:prstGeom prst="rect">
            <a:avLst/>
          </a:prstGeom>
          <a:solidFill>
            <a:srgbClr val="B1EA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9144000" y="2819400"/>
            <a:ext cx="228600" cy="228600"/>
          </a:xfrm>
          <a:prstGeom prst="rect">
            <a:avLst/>
          </a:prstGeom>
          <a:solidFill>
            <a:srgbClr val="686D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9144000" y="3200400"/>
            <a:ext cx="228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9144000" y="4343400"/>
            <a:ext cx="228600" cy="228600"/>
          </a:xfrm>
          <a:prstGeom prst="rect">
            <a:avLst/>
          </a:prstGeom>
          <a:solidFill>
            <a:srgbClr val="1E7C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9144000" y="3962400"/>
            <a:ext cx="228600" cy="228600"/>
          </a:xfrm>
          <a:prstGeom prst="rect">
            <a:avLst/>
          </a:prstGeom>
          <a:solidFill>
            <a:srgbClr val="78D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82" name="Rectangle 12"/>
          <p:cNvSpPr>
            <a:spLocks noChangeArrowheads="1"/>
          </p:cNvSpPr>
          <p:nvPr/>
        </p:nvSpPr>
        <p:spPr bwMode="auto">
          <a:xfrm>
            <a:off x="9144000" y="3581400"/>
            <a:ext cx="228600" cy="228600"/>
          </a:xfrm>
          <a:prstGeom prst="rect">
            <a:avLst/>
          </a:prstGeom>
          <a:solidFill>
            <a:srgbClr val="DBDD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83" name="Rectangle 13"/>
          <p:cNvSpPr>
            <a:spLocks noChangeArrowheads="1"/>
          </p:cNvSpPr>
          <p:nvPr/>
        </p:nvSpPr>
        <p:spPr bwMode="auto">
          <a:xfrm>
            <a:off x="9144000" y="4724400"/>
            <a:ext cx="228600" cy="228600"/>
          </a:xfrm>
          <a:prstGeom prst="rect">
            <a:avLst/>
          </a:prstGeom>
          <a:solidFill>
            <a:srgbClr val="E2BB7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8153400" y="1600200"/>
            <a:ext cx="87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اتاق خواب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85" name="Text Box 15"/>
          <p:cNvSpPr txBox="1">
            <a:spLocks noChangeArrowheads="1"/>
          </p:cNvSpPr>
          <p:nvPr/>
        </p:nvSpPr>
        <p:spPr bwMode="auto">
          <a:xfrm>
            <a:off x="8305800" y="1981200"/>
            <a:ext cx="60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نشیمن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86" name="Text Box 16"/>
          <p:cNvSpPr txBox="1">
            <a:spLocks noChangeArrowheads="1"/>
          </p:cNvSpPr>
          <p:nvPr/>
        </p:nvSpPr>
        <p:spPr bwMode="auto">
          <a:xfrm>
            <a:off x="8153400" y="23622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اشپزخانه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87" name="Text Box 17"/>
          <p:cNvSpPr txBox="1">
            <a:spLocks noChangeArrowheads="1"/>
          </p:cNvSpPr>
          <p:nvPr/>
        </p:nvSpPr>
        <p:spPr bwMode="auto">
          <a:xfrm>
            <a:off x="7696200" y="27432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88" name="Text Box 18"/>
          <p:cNvSpPr txBox="1">
            <a:spLocks noChangeArrowheads="1"/>
          </p:cNvSpPr>
          <p:nvPr/>
        </p:nvSpPr>
        <p:spPr bwMode="auto">
          <a:xfrm>
            <a:off x="8305800" y="3124200"/>
            <a:ext cx="549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راهرو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89" name="Text Box 19"/>
          <p:cNvSpPr txBox="1">
            <a:spLocks noChangeArrowheads="1"/>
          </p:cNvSpPr>
          <p:nvPr/>
        </p:nvSpPr>
        <p:spPr bwMode="auto">
          <a:xfrm>
            <a:off x="8382000" y="3505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سکو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90" name="Text Box 20"/>
          <p:cNvSpPr txBox="1">
            <a:spLocks noChangeArrowheads="1"/>
          </p:cNvSpPr>
          <p:nvPr/>
        </p:nvSpPr>
        <p:spPr bwMode="auto">
          <a:xfrm>
            <a:off x="8382000" y="38862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 Outline" panose="00000400000000000000" pitchFamily="2" charset="-78"/>
              </a:rPr>
              <a:t>تراس</a:t>
            </a:r>
            <a:endParaRPr lang="en-US" altLang="fa-IR" sz="1800">
              <a:cs typeface="B Baran Outline" panose="00000400000000000000" pitchFamily="2" charset="-78"/>
            </a:endParaRPr>
          </a:p>
        </p:txBody>
      </p:sp>
      <p:sp>
        <p:nvSpPr>
          <p:cNvPr id="54291" name="Text Box 21"/>
          <p:cNvSpPr txBox="1">
            <a:spLocks noChangeArrowheads="1"/>
          </p:cNvSpPr>
          <p:nvPr/>
        </p:nvSpPr>
        <p:spPr bwMode="auto">
          <a:xfrm>
            <a:off x="8382000" y="4267200"/>
            <a:ext cx="54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حیاط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92" name="Text Box 22"/>
          <p:cNvSpPr txBox="1">
            <a:spLocks noChangeArrowheads="1"/>
          </p:cNvSpPr>
          <p:nvPr/>
        </p:nvSpPr>
        <p:spPr bwMode="auto">
          <a:xfrm>
            <a:off x="8153400" y="4648200"/>
            <a:ext cx="749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پارکینگ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4293" name="Text Box 23"/>
          <p:cNvSpPr txBox="1">
            <a:spLocks noChangeArrowheads="1"/>
          </p:cNvSpPr>
          <p:nvPr/>
        </p:nvSpPr>
        <p:spPr bwMode="auto">
          <a:xfrm>
            <a:off x="5486400" y="685800"/>
            <a:ext cx="3894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گذاری(3 خوابه مدیریتی)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sz="3600" smtClean="0">
                <a:cs typeface="B Mitra" panose="00000400000000000000" pitchFamily="2" charset="-78"/>
              </a:rPr>
              <a:t>پلان بام واحدهای 3خوابه مدیریتی</a:t>
            </a:r>
          </a:p>
        </p:txBody>
      </p:sp>
      <p:pic>
        <p:nvPicPr>
          <p:cNvPr id="55299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4640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ros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781050"/>
            <a:ext cx="8128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4813"/>
            <a:ext cx="77724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9372600" y="1676400"/>
            <a:ext cx="228600" cy="228600"/>
          </a:xfrm>
          <a:prstGeom prst="rect">
            <a:avLst/>
          </a:prstGeom>
          <a:solidFill>
            <a:srgbClr val="F4AAD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9372600" y="2133600"/>
            <a:ext cx="228600" cy="228600"/>
          </a:xfrm>
          <a:prstGeom prst="rect">
            <a:avLst/>
          </a:prstGeom>
          <a:solidFill>
            <a:srgbClr val="D553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9372600" y="2667000"/>
            <a:ext cx="228600" cy="228600"/>
          </a:xfrm>
          <a:prstGeom prst="rect">
            <a:avLst/>
          </a:prstGeom>
          <a:solidFill>
            <a:srgbClr val="B1EA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9372600" y="3200400"/>
            <a:ext cx="228600" cy="228600"/>
          </a:xfrm>
          <a:prstGeom prst="rect">
            <a:avLst/>
          </a:prstGeom>
          <a:solidFill>
            <a:srgbClr val="686D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7" name="Rectangle 9"/>
          <p:cNvSpPr>
            <a:spLocks noChangeArrowheads="1"/>
          </p:cNvSpPr>
          <p:nvPr/>
        </p:nvSpPr>
        <p:spPr bwMode="auto">
          <a:xfrm>
            <a:off x="9372600" y="3733800"/>
            <a:ext cx="228600" cy="228600"/>
          </a:xfrm>
          <a:prstGeom prst="rect">
            <a:avLst/>
          </a:prstGeom>
          <a:solidFill>
            <a:srgbClr val="DBDD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8" name="Rectangle 10"/>
          <p:cNvSpPr>
            <a:spLocks noChangeArrowheads="1"/>
          </p:cNvSpPr>
          <p:nvPr/>
        </p:nvSpPr>
        <p:spPr bwMode="auto">
          <a:xfrm>
            <a:off x="9372600" y="4267200"/>
            <a:ext cx="228600" cy="228600"/>
          </a:xfrm>
          <a:prstGeom prst="rect">
            <a:avLst/>
          </a:prstGeom>
          <a:solidFill>
            <a:srgbClr val="1E7C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29" name="Rectangle 11"/>
          <p:cNvSpPr>
            <a:spLocks noChangeArrowheads="1"/>
          </p:cNvSpPr>
          <p:nvPr/>
        </p:nvSpPr>
        <p:spPr bwMode="auto">
          <a:xfrm>
            <a:off x="9372600" y="4800600"/>
            <a:ext cx="228600" cy="228600"/>
          </a:xfrm>
          <a:prstGeom prst="rect">
            <a:avLst/>
          </a:prstGeom>
          <a:solidFill>
            <a:srgbClr val="EBE6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8382000" y="1600200"/>
            <a:ext cx="87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اتاق خواب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8610600" y="2057400"/>
            <a:ext cx="60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نشیمن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2" name="Text Box 14"/>
          <p:cNvSpPr txBox="1">
            <a:spLocks noChangeArrowheads="1"/>
          </p:cNvSpPr>
          <p:nvPr/>
        </p:nvSpPr>
        <p:spPr bwMode="auto">
          <a:xfrm>
            <a:off x="8458200" y="25146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اشپزخانه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3" name="Text Box 15"/>
          <p:cNvSpPr txBox="1">
            <a:spLocks noChangeArrowheads="1"/>
          </p:cNvSpPr>
          <p:nvPr/>
        </p:nvSpPr>
        <p:spPr bwMode="auto">
          <a:xfrm>
            <a:off x="8001000" y="31242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4" name="Text Box 16"/>
          <p:cNvSpPr txBox="1">
            <a:spLocks noChangeArrowheads="1"/>
          </p:cNvSpPr>
          <p:nvPr/>
        </p:nvSpPr>
        <p:spPr bwMode="auto">
          <a:xfrm>
            <a:off x="8610600" y="36576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سکو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5" name="Text Box 17"/>
          <p:cNvSpPr txBox="1">
            <a:spLocks noChangeArrowheads="1"/>
          </p:cNvSpPr>
          <p:nvPr/>
        </p:nvSpPr>
        <p:spPr bwMode="auto">
          <a:xfrm>
            <a:off x="8610600" y="4191000"/>
            <a:ext cx="54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حیاط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6" name="Text Box 18"/>
          <p:cNvSpPr txBox="1">
            <a:spLocks noChangeArrowheads="1"/>
          </p:cNvSpPr>
          <p:nvPr/>
        </p:nvSpPr>
        <p:spPr bwMode="auto">
          <a:xfrm>
            <a:off x="7848600" y="4648200"/>
            <a:ext cx="1363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1 واحد همسایگی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6337" name="Text Box 19"/>
          <p:cNvSpPr txBox="1">
            <a:spLocks noChangeArrowheads="1"/>
          </p:cNvSpPr>
          <p:nvPr/>
        </p:nvSpPr>
        <p:spPr bwMode="auto">
          <a:xfrm>
            <a:off x="5257800" y="685800"/>
            <a:ext cx="4310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گذاری(واحدهای تک خوابه )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6477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9144000" y="1600200"/>
            <a:ext cx="228600" cy="228600"/>
          </a:xfrm>
          <a:prstGeom prst="rect">
            <a:avLst/>
          </a:prstGeom>
          <a:solidFill>
            <a:srgbClr val="D553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9144000" y="2057400"/>
            <a:ext cx="228600" cy="228600"/>
          </a:xfrm>
          <a:prstGeom prst="rect">
            <a:avLst/>
          </a:prstGeom>
          <a:solidFill>
            <a:srgbClr val="78D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9144000" y="2971800"/>
            <a:ext cx="228600" cy="228600"/>
          </a:xfrm>
          <a:prstGeom prst="rect">
            <a:avLst/>
          </a:prstGeom>
          <a:solidFill>
            <a:srgbClr val="CF95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9144000" y="3429000"/>
            <a:ext cx="228600" cy="228600"/>
          </a:xfrm>
          <a:prstGeom prst="rect">
            <a:avLst/>
          </a:prstGeom>
          <a:solidFill>
            <a:srgbClr val="1E7C4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1" name="Rectangle 9"/>
          <p:cNvSpPr>
            <a:spLocks noChangeArrowheads="1"/>
          </p:cNvSpPr>
          <p:nvPr/>
        </p:nvSpPr>
        <p:spPr bwMode="auto">
          <a:xfrm>
            <a:off x="9144000" y="2514600"/>
            <a:ext cx="228600" cy="228600"/>
          </a:xfrm>
          <a:prstGeom prst="rect">
            <a:avLst/>
          </a:prstGeom>
          <a:solidFill>
            <a:srgbClr val="A368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9144000" y="3886200"/>
            <a:ext cx="228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3" name="Rectangle 11"/>
          <p:cNvSpPr>
            <a:spLocks noChangeArrowheads="1"/>
          </p:cNvSpPr>
          <p:nvPr/>
        </p:nvSpPr>
        <p:spPr bwMode="auto">
          <a:xfrm>
            <a:off x="9144000" y="5257800"/>
            <a:ext cx="228600" cy="228600"/>
          </a:xfrm>
          <a:prstGeom prst="rect">
            <a:avLst/>
          </a:prstGeom>
          <a:solidFill>
            <a:srgbClr val="E79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4" name="Rectangle 12"/>
          <p:cNvSpPr>
            <a:spLocks noChangeArrowheads="1"/>
          </p:cNvSpPr>
          <p:nvPr/>
        </p:nvSpPr>
        <p:spPr bwMode="auto">
          <a:xfrm>
            <a:off x="9144000" y="48006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5" name="Rectangle 13"/>
          <p:cNvSpPr>
            <a:spLocks noChangeArrowheads="1"/>
          </p:cNvSpPr>
          <p:nvPr/>
        </p:nvSpPr>
        <p:spPr bwMode="auto">
          <a:xfrm>
            <a:off x="9144000" y="4343400"/>
            <a:ext cx="228600" cy="228600"/>
          </a:xfrm>
          <a:prstGeom prst="rect">
            <a:avLst/>
          </a:prstGeom>
          <a:solidFill>
            <a:srgbClr val="EBE6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6" name="Text Box 14"/>
          <p:cNvSpPr txBox="1">
            <a:spLocks noChangeArrowheads="1"/>
          </p:cNvSpPr>
          <p:nvPr/>
        </p:nvSpPr>
        <p:spPr bwMode="auto">
          <a:xfrm>
            <a:off x="5715000" y="304800"/>
            <a:ext cx="3644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 مجموعه فرهنگی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  <p:sp>
        <p:nvSpPr>
          <p:cNvPr id="57357" name="AutoShape 15"/>
          <p:cNvSpPr>
            <a:spLocks noChangeArrowheads="1"/>
          </p:cNvSpPr>
          <p:nvPr/>
        </p:nvSpPr>
        <p:spPr bwMode="auto">
          <a:xfrm>
            <a:off x="3733800" y="45720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8" name="AutoShape 16"/>
          <p:cNvSpPr>
            <a:spLocks noChangeArrowheads="1"/>
          </p:cNvSpPr>
          <p:nvPr/>
        </p:nvSpPr>
        <p:spPr bwMode="auto">
          <a:xfrm>
            <a:off x="1219200" y="32004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59" name="AutoShape 17"/>
          <p:cNvSpPr>
            <a:spLocks noChangeArrowheads="1"/>
          </p:cNvSpPr>
          <p:nvPr/>
        </p:nvSpPr>
        <p:spPr bwMode="auto">
          <a:xfrm rot="5400000">
            <a:off x="1295400" y="4114800"/>
            <a:ext cx="190500" cy="495300"/>
          </a:xfrm>
          <a:prstGeom prst="upArrow">
            <a:avLst>
              <a:gd name="adj1" fmla="val 50000"/>
              <a:gd name="adj2" fmla="val 6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60" name="AutoShape 18"/>
          <p:cNvSpPr>
            <a:spLocks noChangeArrowheads="1"/>
          </p:cNvSpPr>
          <p:nvPr/>
        </p:nvSpPr>
        <p:spPr bwMode="auto">
          <a:xfrm rot="5400000">
            <a:off x="9067800" y="54864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7361" name="Text Box 19"/>
          <p:cNvSpPr txBox="1">
            <a:spLocks noChangeArrowheads="1"/>
          </p:cNvSpPr>
          <p:nvPr/>
        </p:nvSpPr>
        <p:spPr bwMode="auto">
          <a:xfrm>
            <a:off x="7696200" y="47244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8077200" y="55626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7239000" y="3810000"/>
            <a:ext cx="1608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فضای میانی و ارتباطی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7364" name="Text Box 22"/>
          <p:cNvSpPr txBox="1">
            <a:spLocks noChangeArrowheads="1"/>
          </p:cNvSpPr>
          <p:nvPr/>
        </p:nvSpPr>
        <p:spPr bwMode="auto">
          <a:xfrm>
            <a:off x="8001000" y="3429000"/>
            <a:ext cx="855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فضای سبز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954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8991600" y="1676400"/>
            <a:ext cx="228600" cy="228600"/>
          </a:xfrm>
          <a:prstGeom prst="rect">
            <a:avLst/>
          </a:prstGeom>
          <a:solidFill>
            <a:srgbClr val="7F53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8991600" y="2133600"/>
            <a:ext cx="228600" cy="228600"/>
          </a:xfrm>
          <a:prstGeom prst="rect">
            <a:avLst/>
          </a:prstGeom>
          <a:solidFill>
            <a:srgbClr val="E79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8991600" y="25908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8991600" y="3048000"/>
            <a:ext cx="228600" cy="228600"/>
          </a:xfrm>
          <a:prstGeom prst="rect">
            <a:avLst/>
          </a:prstGeom>
          <a:solidFill>
            <a:srgbClr val="EBE6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8991600" y="3505200"/>
            <a:ext cx="228600" cy="228600"/>
          </a:xfrm>
          <a:prstGeom prst="rect">
            <a:avLst/>
          </a:prstGeom>
          <a:solidFill>
            <a:srgbClr val="E2BB7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>
            <a:off x="8991600" y="3962400"/>
            <a:ext cx="228600" cy="2286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7" name="Rectangle 11"/>
          <p:cNvSpPr>
            <a:spLocks noChangeArrowheads="1"/>
          </p:cNvSpPr>
          <p:nvPr/>
        </p:nvSpPr>
        <p:spPr bwMode="auto">
          <a:xfrm>
            <a:off x="8991600" y="4419600"/>
            <a:ext cx="228600" cy="2286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78" name="Text Box 12"/>
          <p:cNvSpPr txBox="1">
            <a:spLocks noChangeArrowheads="1"/>
          </p:cNvSpPr>
          <p:nvPr/>
        </p:nvSpPr>
        <p:spPr bwMode="auto">
          <a:xfrm>
            <a:off x="7620000" y="1600200"/>
            <a:ext cx="1196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پله های ارتباطی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7543800" y="2514600"/>
            <a:ext cx="1254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سرویس بهداشتی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8077200" y="3886200"/>
            <a:ext cx="663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شبستان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8381" name="Text Box 16"/>
          <p:cNvSpPr txBox="1">
            <a:spLocks noChangeArrowheads="1"/>
          </p:cNvSpPr>
          <p:nvPr/>
        </p:nvSpPr>
        <p:spPr bwMode="auto">
          <a:xfrm>
            <a:off x="7391400" y="43434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سکوهای ورودی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8382" name="AutoShape 17"/>
          <p:cNvSpPr>
            <a:spLocks noChangeArrowheads="1"/>
          </p:cNvSpPr>
          <p:nvPr/>
        </p:nvSpPr>
        <p:spPr bwMode="auto">
          <a:xfrm>
            <a:off x="2743200" y="53340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3" name="AutoShape 18"/>
          <p:cNvSpPr>
            <a:spLocks noChangeArrowheads="1"/>
          </p:cNvSpPr>
          <p:nvPr/>
        </p:nvSpPr>
        <p:spPr bwMode="auto">
          <a:xfrm>
            <a:off x="2133600" y="45720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4" name="AutoShape 19"/>
          <p:cNvSpPr>
            <a:spLocks noChangeArrowheads="1"/>
          </p:cNvSpPr>
          <p:nvPr/>
        </p:nvSpPr>
        <p:spPr bwMode="auto">
          <a:xfrm>
            <a:off x="3429000" y="46482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5" name="AutoShape 20"/>
          <p:cNvSpPr>
            <a:spLocks noChangeArrowheads="1"/>
          </p:cNvSpPr>
          <p:nvPr/>
        </p:nvSpPr>
        <p:spPr bwMode="auto">
          <a:xfrm>
            <a:off x="609600" y="2971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6" name="AutoShape 21"/>
          <p:cNvSpPr>
            <a:spLocks noChangeArrowheads="1"/>
          </p:cNvSpPr>
          <p:nvPr/>
        </p:nvSpPr>
        <p:spPr bwMode="auto">
          <a:xfrm rot="10800000">
            <a:off x="4648200" y="2971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7" name="AutoShape 22"/>
          <p:cNvSpPr>
            <a:spLocks noChangeArrowheads="1"/>
          </p:cNvSpPr>
          <p:nvPr/>
        </p:nvSpPr>
        <p:spPr bwMode="auto">
          <a:xfrm>
            <a:off x="8915400" y="4876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58388" name="Text Box 23"/>
          <p:cNvSpPr txBox="1">
            <a:spLocks noChangeArrowheads="1"/>
          </p:cNvSpPr>
          <p:nvPr/>
        </p:nvSpPr>
        <p:spPr bwMode="auto">
          <a:xfrm>
            <a:off x="8001000" y="48006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ورودی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58389" name="Text Box 24"/>
          <p:cNvSpPr txBox="1">
            <a:spLocks noChangeArrowheads="1"/>
          </p:cNvSpPr>
          <p:nvPr/>
        </p:nvSpPr>
        <p:spPr bwMode="auto">
          <a:xfrm>
            <a:off x="6858000" y="304800"/>
            <a:ext cx="2511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لکه گذاری (مسجد)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b="1" smtClean="0">
                <a:cs typeface="B Kamran" panose="00000400000000000000" pitchFamily="2" charset="-78"/>
              </a:rPr>
              <a:t>پلان بام مسجد</a:t>
            </a:r>
          </a:p>
        </p:txBody>
      </p:sp>
      <p:pic>
        <p:nvPicPr>
          <p:cNvPr id="59395" name="Picture 4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8783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4582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4114800" y="304800"/>
            <a:ext cx="5343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لکه گذاری(خصو صی – نیمه خصوصی – عمومی )</a:t>
            </a:r>
            <a:endParaRPr lang="en-US" altLang="fa-IR" b="1">
              <a:cs typeface="B Kamran" panose="00000400000000000000" pitchFamily="2" charset="-78"/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9144000" y="12192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9144000" y="1676400"/>
            <a:ext cx="228600" cy="228600"/>
          </a:xfrm>
          <a:prstGeom prst="rect">
            <a:avLst/>
          </a:prstGeom>
          <a:solidFill>
            <a:srgbClr val="C557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9144000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8534400" y="1143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عمومی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8077200" y="16002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نیمه 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8305800" y="2057400"/>
            <a:ext cx="779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5443538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4114800" y="304800"/>
            <a:ext cx="5343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لکه گذاری(خصو صی – نیمه خصوصی – عمومی )</a:t>
            </a:r>
            <a:endParaRPr lang="en-US" altLang="fa-IR" b="1">
              <a:cs typeface="B Kamran" panose="00000400000000000000" pitchFamily="2" charset="-78"/>
            </a:endParaRPr>
          </a:p>
        </p:txBody>
      </p: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9144000" y="16002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9144000" y="2133600"/>
            <a:ext cx="228600" cy="228600"/>
          </a:xfrm>
          <a:prstGeom prst="rect">
            <a:avLst/>
          </a:prstGeom>
          <a:solidFill>
            <a:srgbClr val="C557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9144000" y="26670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8458200" y="1524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عمومی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1448" name="Text Box 10"/>
          <p:cNvSpPr txBox="1">
            <a:spLocks noChangeArrowheads="1"/>
          </p:cNvSpPr>
          <p:nvPr/>
        </p:nvSpPr>
        <p:spPr bwMode="auto">
          <a:xfrm>
            <a:off x="8001000" y="20574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نیمه 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1449" name="Text Box 11"/>
          <p:cNvSpPr txBox="1">
            <a:spLocks noChangeArrowheads="1"/>
          </p:cNvSpPr>
          <p:nvPr/>
        </p:nvSpPr>
        <p:spPr bwMode="auto">
          <a:xfrm>
            <a:off x="8305800" y="2590800"/>
            <a:ext cx="779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52736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4114800" y="304800"/>
            <a:ext cx="5343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لکه گذاری(خصو صی – نیمه خصوصی – عمومی )</a:t>
            </a:r>
            <a:endParaRPr lang="en-US" altLang="fa-IR" b="1">
              <a:cs typeface="B Kamran" panose="00000400000000000000" pitchFamily="2" charset="-78"/>
            </a:endParaRPr>
          </a:p>
        </p:txBody>
      </p:sp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9067800" y="17526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9067800" y="2362200"/>
            <a:ext cx="228600" cy="228600"/>
          </a:xfrm>
          <a:prstGeom prst="rect">
            <a:avLst/>
          </a:prstGeom>
          <a:solidFill>
            <a:srgbClr val="C557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9067800" y="2971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2471" name="Text Box 9"/>
          <p:cNvSpPr txBox="1">
            <a:spLocks noChangeArrowheads="1"/>
          </p:cNvSpPr>
          <p:nvPr/>
        </p:nvSpPr>
        <p:spPr bwMode="auto">
          <a:xfrm>
            <a:off x="8305800" y="16764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عمومی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2472" name="Text Box 10"/>
          <p:cNvSpPr txBox="1">
            <a:spLocks noChangeArrowheads="1"/>
          </p:cNvSpPr>
          <p:nvPr/>
        </p:nvSpPr>
        <p:spPr bwMode="auto">
          <a:xfrm>
            <a:off x="7848600" y="22860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نیمه 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2473" name="Text Box 11"/>
          <p:cNvSpPr txBox="1">
            <a:spLocks noChangeArrowheads="1"/>
          </p:cNvSpPr>
          <p:nvPr/>
        </p:nvSpPr>
        <p:spPr bwMode="auto">
          <a:xfrm>
            <a:off x="8153400" y="2895600"/>
            <a:ext cx="779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2371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4114800" y="304800"/>
            <a:ext cx="5343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لکه گذاری(خصو صی – نیمه خصوصی – عمومی )</a:t>
            </a:r>
            <a:endParaRPr lang="en-US" altLang="fa-IR" b="1">
              <a:cs typeface="B Kamran" panose="00000400000000000000" pitchFamily="2" charset="-78"/>
            </a:endParaRPr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9067800" y="16764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9067800" y="2209800"/>
            <a:ext cx="228600" cy="228600"/>
          </a:xfrm>
          <a:prstGeom prst="rect">
            <a:avLst/>
          </a:prstGeom>
          <a:solidFill>
            <a:srgbClr val="C557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3494" name="Rectangle 8"/>
          <p:cNvSpPr>
            <a:spLocks noChangeArrowheads="1"/>
          </p:cNvSpPr>
          <p:nvPr/>
        </p:nvSpPr>
        <p:spPr bwMode="auto">
          <a:xfrm>
            <a:off x="9067800" y="2743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924800" y="21336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نیمه 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8077200" y="2667000"/>
            <a:ext cx="779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خصوصی</a:t>
            </a:r>
            <a:endParaRPr lang="en-US" altLang="fa-IR" sz="18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73152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8001000" y="533400"/>
            <a:ext cx="1408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پر و خالی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8077200" y="1295400"/>
            <a:ext cx="1584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تک خوابه ها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9144000" y="2362200"/>
            <a:ext cx="228600" cy="2286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9144000" y="2819400"/>
            <a:ext cx="228600" cy="228600"/>
          </a:xfrm>
          <a:prstGeom prst="rect">
            <a:avLst/>
          </a:prstGeom>
          <a:solidFill>
            <a:srgbClr val="9067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8823325" y="2228850"/>
            <a:ext cx="33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cs typeface="B Baran" panose="00000400000000000000" pitchFamily="2" charset="-78"/>
              </a:rPr>
              <a:t>پر</a:t>
            </a:r>
            <a:endParaRPr lang="en-US" altLang="fa-IR" sz="2400">
              <a:cs typeface="B Baran" panose="00000400000000000000" pitchFamily="2" charset="-78"/>
            </a:endParaRPr>
          </a:p>
        </p:txBody>
      </p:sp>
      <p:sp>
        <p:nvSpPr>
          <p:cNvPr id="64520" name="Text Box 10"/>
          <p:cNvSpPr txBox="1">
            <a:spLocks noChangeArrowheads="1"/>
          </p:cNvSpPr>
          <p:nvPr/>
        </p:nvSpPr>
        <p:spPr bwMode="auto">
          <a:xfrm>
            <a:off x="8686800" y="2705100"/>
            <a:ext cx="49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cs typeface="B Kamran" panose="00000400000000000000" pitchFamily="2" charset="-78"/>
              </a:rPr>
              <a:t>خالی</a:t>
            </a:r>
            <a:endParaRPr lang="en-US" altLang="fa-IR" sz="2400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4864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8001000" y="533400"/>
            <a:ext cx="1408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پر و خالی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8229600" y="1219200"/>
            <a:ext cx="1112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2 خوابه ها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9067800" y="2362200"/>
            <a:ext cx="304800" cy="304800"/>
          </a:xfrm>
          <a:prstGeom prst="rect">
            <a:avLst/>
          </a:prstGeom>
          <a:solidFill>
            <a:srgbClr val="1E35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9067800" y="2971800"/>
            <a:ext cx="304800" cy="304800"/>
          </a:xfrm>
          <a:prstGeom prst="rect">
            <a:avLst/>
          </a:prstGeom>
          <a:solidFill>
            <a:srgbClr val="9067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5543" name="Text Box 9"/>
          <p:cNvSpPr txBox="1">
            <a:spLocks noChangeArrowheads="1"/>
          </p:cNvSpPr>
          <p:nvPr/>
        </p:nvSpPr>
        <p:spPr bwMode="auto">
          <a:xfrm>
            <a:off x="8686800" y="2286000"/>
            <a:ext cx="34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cs typeface="B Kamran" panose="00000400000000000000" pitchFamily="2" charset="-78"/>
              </a:rPr>
              <a:t>پر</a:t>
            </a:r>
            <a:endParaRPr lang="en-US" altLang="fa-IR" sz="2400" b="1">
              <a:cs typeface="B Kamran" panose="00000400000000000000" pitchFamily="2" charset="-78"/>
            </a:endParaRPr>
          </a:p>
        </p:txBody>
      </p:sp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8458200" y="2895600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cs typeface="B Kamran" panose="00000400000000000000" pitchFamily="2" charset="-78"/>
              </a:rPr>
              <a:t>خالی</a:t>
            </a:r>
            <a:endParaRPr lang="en-US" altLang="fa-IR" sz="24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86" name="Group 98"/>
          <p:cNvGraphicFramePr>
            <a:graphicFrameLocks noGrp="1"/>
          </p:cNvGraphicFramePr>
          <p:nvPr>
            <p:ph idx="1"/>
          </p:nvPr>
        </p:nvGraphicFramePr>
        <p:xfrm>
          <a:off x="2286000" y="990600"/>
          <a:ext cx="5867400" cy="5638809"/>
        </p:xfrm>
        <a:graphic>
          <a:graphicData uri="http://schemas.openxmlformats.org/drawingml/2006/table">
            <a:tbl>
              <a:tblPr/>
              <a:tblGrid>
                <a:gridCol w="338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9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828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فضاها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20 هکتار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سایت کلی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متر مربع30197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منطقه کلی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282متر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منطقه خانه سازی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30425متر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منطقه ساخت و ساز ( زیر زمین – طبقات )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سطوح به کار رفته در واحدها: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80 * 148 = 11840متر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 خوابه ها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990*72=6480 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 خوابه ها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58*20=1160متر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1 خوابه ها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295متر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گالری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116*31= 3596متر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 خوابه مدیریتی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130 * 10 = 1300متر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4 خوابه مدیریتی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225 *13= 2925متر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ویلاهای مدیریتی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729.65متر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باشگاه ( بخش اجرایی )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1104.12متر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باشگاه (رختکن )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558.75متر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مسجد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538.52متر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مجموعه فرهنگی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232متر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رستوران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324.30متر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تجاری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312.59متر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مرکز ورزشی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30425.60متر مربع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Kamran" pitchFamily="2" charset="-78"/>
                        </a:rPr>
                        <a:t>کل: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Kamra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10309" name="Text Box 96"/>
          <p:cNvSpPr txBox="1">
            <a:spLocks noChangeArrowheads="1"/>
          </p:cNvSpPr>
          <p:nvPr/>
        </p:nvSpPr>
        <p:spPr bwMode="auto">
          <a:xfrm>
            <a:off x="4038600" y="304800"/>
            <a:ext cx="2339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b="1">
                <a:cs typeface="B Kamran" panose="00000400000000000000" pitchFamily="2" charset="-78"/>
              </a:rPr>
              <a:t>جدول کاربری اراضی</a:t>
            </a:r>
            <a:endParaRPr lang="en-US" altLang="fa-IR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59436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8001000" y="533400"/>
            <a:ext cx="1408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پر و خالی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8229600" y="1295400"/>
            <a:ext cx="1169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800" b="1">
                <a:cs typeface="B Kamran" panose="00000400000000000000" pitchFamily="2" charset="-78"/>
              </a:rPr>
              <a:t>3 خوابه ها</a:t>
            </a:r>
            <a:endParaRPr lang="en-US" altLang="fa-IR" sz="2800" b="1">
              <a:cs typeface="B Kamran" panose="00000400000000000000" pitchFamily="2" charset="-78"/>
            </a:endParaRPr>
          </a:p>
        </p:txBody>
      </p:sp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9067800" y="2286000"/>
            <a:ext cx="304800" cy="304800"/>
          </a:xfrm>
          <a:prstGeom prst="rect">
            <a:avLst/>
          </a:prstGeom>
          <a:solidFill>
            <a:srgbClr val="1E35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9067800" y="2971800"/>
            <a:ext cx="304800" cy="304800"/>
          </a:xfrm>
          <a:prstGeom prst="rect">
            <a:avLst/>
          </a:prstGeom>
          <a:solidFill>
            <a:srgbClr val="9067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8610600" y="2209800"/>
            <a:ext cx="34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cs typeface="B Kamran" panose="00000400000000000000" pitchFamily="2" charset="-78"/>
              </a:rPr>
              <a:t>پر</a:t>
            </a:r>
            <a:endParaRPr lang="en-US" altLang="fa-IR" sz="2400" b="1">
              <a:cs typeface="B Kamran" panose="00000400000000000000" pitchFamily="2" charset="-78"/>
            </a:endParaRP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8534400" y="2895600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cs typeface="B Kamran" panose="00000400000000000000" pitchFamily="2" charset="-78"/>
              </a:rPr>
              <a:t>خالی</a:t>
            </a:r>
            <a:endParaRPr lang="en-US" altLang="fa-IR" sz="2400" b="1">
              <a:cs typeface="B Kamran" panose="00000400000000000000" pitchFamily="2" charset="-78"/>
            </a:endParaRPr>
          </a:p>
        </p:txBody>
      </p:sp>
      <p:sp>
        <p:nvSpPr>
          <p:cNvPr id="66569" name="Rectangle 11"/>
          <p:cNvSpPr>
            <a:spLocks noChangeArrowheads="1"/>
          </p:cNvSpPr>
          <p:nvPr/>
        </p:nvSpPr>
        <p:spPr bwMode="auto">
          <a:xfrm>
            <a:off x="9220200" y="2438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54213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8001000" y="533400"/>
            <a:ext cx="1408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4000" b="1">
                <a:cs typeface="B Kamran" panose="00000400000000000000" pitchFamily="2" charset="-78"/>
              </a:rPr>
              <a:t>پر و خالی</a:t>
            </a:r>
            <a:endParaRPr lang="en-US" altLang="fa-IR" sz="4000" b="1">
              <a:cs typeface="B Kamran" panose="00000400000000000000" pitchFamily="2" charset="-78"/>
            </a:endParaRPr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7924800" y="1354138"/>
            <a:ext cx="1471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 b="1">
                <a:cs typeface="B Kamran" panose="00000400000000000000" pitchFamily="2" charset="-78"/>
              </a:rPr>
              <a:t>3 خوابه مدیریتی</a:t>
            </a:r>
            <a:endParaRPr lang="en-US" altLang="fa-IR" sz="2400" b="1">
              <a:cs typeface="B Kamran" panose="00000400000000000000" pitchFamily="2" charset="-78"/>
            </a:endParaRPr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8991600" y="2209800"/>
            <a:ext cx="304800" cy="304800"/>
          </a:xfrm>
          <a:prstGeom prst="rect">
            <a:avLst/>
          </a:prstGeom>
          <a:solidFill>
            <a:srgbClr val="1E35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8991600" y="2895600"/>
            <a:ext cx="304800" cy="304800"/>
          </a:xfrm>
          <a:prstGeom prst="rect">
            <a:avLst/>
          </a:prstGeom>
          <a:solidFill>
            <a:srgbClr val="9067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7591" name="Text Box 9"/>
          <p:cNvSpPr txBox="1">
            <a:spLocks noChangeArrowheads="1"/>
          </p:cNvSpPr>
          <p:nvPr/>
        </p:nvSpPr>
        <p:spPr bwMode="auto">
          <a:xfrm>
            <a:off x="8594725" y="2152650"/>
            <a:ext cx="33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cs typeface="B Baran" panose="00000400000000000000" pitchFamily="2" charset="-78"/>
              </a:rPr>
              <a:t>پر</a:t>
            </a:r>
            <a:endParaRPr lang="en-US" altLang="fa-IR" sz="2400">
              <a:cs typeface="B Baran" panose="00000400000000000000" pitchFamily="2" charset="-78"/>
            </a:endParaRPr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8305800" y="2819400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2400">
                <a:cs typeface="B Baran" panose="00000400000000000000" pitchFamily="2" charset="-78"/>
              </a:rPr>
              <a:t>خالی</a:t>
            </a:r>
            <a:endParaRPr lang="en-US" altLang="fa-IR" sz="2400">
              <a:cs typeface="B Ba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altLang="fa-IR" sz="2800" smtClean="0">
                <a:solidFill>
                  <a:srgbClr val="C00000"/>
                </a:solidFill>
                <a:cs typeface="B Mitra" panose="00000400000000000000" pitchFamily="2" charset="-78"/>
              </a:rPr>
              <a:t>شاخصه هایی که در این مجموعه به واسطه تحلیل و استفاده مناسب از مزایا و محدودیت های اقلیمی به چشم می خور</a:t>
            </a:r>
            <a:r>
              <a:rPr lang="fa-IR" altLang="fa-IR" sz="2400" smtClean="0">
                <a:solidFill>
                  <a:srgbClr val="FF0000"/>
                </a:solidFill>
                <a:cs typeface="B Mitra" panose="00000400000000000000" pitchFamily="2" charset="-78"/>
              </a:rPr>
              <a:t>د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fa-IR" altLang="fa-IR" sz="2400" smtClean="0"/>
              <a:t>1: آفرینش یک معماری درونگرا</a:t>
            </a:r>
          </a:p>
          <a:p>
            <a:pPr algn="r">
              <a:buFontTx/>
              <a:buNone/>
            </a:pPr>
            <a:r>
              <a:rPr lang="fa-IR" altLang="fa-IR" sz="2400" smtClean="0"/>
              <a:t> با قرار دادن حیاط های داخلی</a:t>
            </a:r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endParaRPr lang="fa-IR" altLang="fa-IR" sz="2400" smtClean="0"/>
          </a:p>
          <a:p>
            <a:pPr algn="r">
              <a:buFontTx/>
              <a:buNone/>
            </a:pPr>
            <a:r>
              <a:rPr lang="fa-IR" altLang="fa-IR" sz="2400" smtClean="0"/>
              <a:t>2:به حداقل رساندن استفاده از پنجره در جداره های خارجی</a:t>
            </a:r>
          </a:p>
          <a:p>
            <a:pPr algn="r">
              <a:buFontTx/>
              <a:buNone/>
            </a:pPr>
            <a:endParaRPr lang="en-US" altLang="fa-IR" sz="2400" smtClean="0"/>
          </a:p>
          <a:p>
            <a:pPr algn="r">
              <a:buFontTx/>
              <a:buNone/>
            </a:pPr>
            <a:endParaRPr lang="en-US" altLang="fa-IR" sz="2400" smtClean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7070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Curved Down Arrow 4"/>
          <p:cNvSpPr>
            <a:spLocks noChangeArrowheads="1"/>
          </p:cNvSpPr>
          <p:nvPr/>
        </p:nvSpPr>
        <p:spPr bwMode="auto">
          <a:xfrm>
            <a:off x="1143000" y="4114800"/>
            <a:ext cx="1143000" cy="4572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8614" name="Curved Down Arrow 5"/>
          <p:cNvSpPr>
            <a:spLocks noChangeArrowheads="1"/>
          </p:cNvSpPr>
          <p:nvPr/>
        </p:nvSpPr>
        <p:spPr bwMode="auto">
          <a:xfrm>
            <a:off x="3505200" y="3352800"/>
            <a:ext cx="685800" cy="304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3:محافظ نگه داشتن پنجره ها با دریچه های چوبی</a:t>
            </a:r>
          </a:p>
          <a:p>
            <a:pPr algn="r">
              <a:buFontTx/>
              <a:buNone/>
            </a:pPr>
            <a:endParaRPr lang="fa-IR" altLang="fa-IR" sz="2400" b="1" smtClean="0">
              <a:cs typeface="B Kamran" panose="00000400000000000000" pitchFamily="2" charset="-78"/>
            </a:endParaRPr>
          </a:p>
          <a:p>
            <a:pPr algn="r">
              <a:buFontTx/>
              <a:buNone/>
            </a:pPr>
            <a:endParaRPr lang="fa-IR" altLang="fa-IR" sz="2400" b="1" smtClean="0">
              <a:cs typeface="B Kamran" panose="00000400000000000000" pitchFamily="2" charset="-78"/>
            </a:endParaRPr>
          </a:p>
          <a:p>
            <a:pPr algn="r">
              <a:buFontTx/>
              <a:buNone/>
            </a:pPr>
            <a:endParaRPr lang="en-US" altLang="fa-IR" sz="2400" b="1" smtClean="0">
              <a:cs typeface="B Kamran" panose="00000400000000000000" pitchFamily="2" charset="-78"/>
            </a:endParaRPr>
          </a:p>
          <a:p>
            <a:pPr algn="r">
              <a:buFontTx/>
              <a:buNone/>
            </a:pPr>
            <a:endParaRPr lang="en-US" altLang="fa-IR" sz="2400" b="1" smtClean="0">
              <a:cs typeface="B Kamran" panose="00000400000000000000" pitchFamily="2" charset="-78"/>
            </a:endParaRPr>
          </a:p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4:سیرکوله کردن هوا به واسطه ورود و خروج آن ازاتاق به حیاط</a:t>
            </a:r>
          </a:p>
          <a:p>
            <a:pPr algn="r">
              <a:buFontTx/>
              <a:buNone/>
            </a:pPr>
            <a:endParaRPr lang="fa-IR" altLang="fa-IR" sz="2400" b="1" smtClean="0">
              <a:cs typeface="B Kamran" panose="00000400000000000000" pitchFamily="2" charset="-78"/>
            </a:endParaRPr>
          </a:p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5:طراحی دیوار های 32 سانتی برای مقاومت در برابر شوک حرارتی ناشی از گرمای روز و سرمای شب  </a:t>
            </a:r>
          </a:p>
          <a:p>
            <a:endParaRPr lang="fa-IR" altLang="fa-IR" sz="2400" b="1" smtClean="0">
              <a:cs typeface="B Kamran" panose="00000400000000000000" pitchFamily="2" charset="-78"/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784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Curved Right Arrow 4"/>
          <p:cNvSpPr>
            <a:spLocks noChangeArrowheads="1"/>
          </p:cNvSpPr>
          <p:nvPr/>
        </p:nvSpPr>
        <p:spPr bwMode="auto">
          <a:xfrm rot="-7139639">
            <a:off x="2660650" y="1762125"/>
            <a:ext cx="538163" cy="1173163"/>
          </a:xfrm>
          <a:prstGeom prst="curvedRightArrow">
            <a:avLst>
              <a:gd name="adj1" fmla="val 24958"/>
              <a:gd name="adj2" fmla="val 49906"/>
              <a:gd name="adj3" fmla="val 2500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9637" name="Curved Down Arrow 5"/>
          <p:cNvSpPr>
            <a:spLocks noChangeArrowheads="1"/>
          </p:cNvSpPr>
          <p:nvPr/>
        </p:nvSpPr>
        <p:spPr bwMode="auto">
          <a:xfrm rot="-4008500">
            <a:off x="227013" y="2462213"/>
            <a:ext cx="1066800" cy="533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69638" name="Down Arrow 6"/>
          <p:cNvSpPr>
            <a:spLocks noChangeArrowheads="1"/>
          </p:cNvSpPr>
          <p:nvPr/>
        </p:nvSpPr>
        <p:spPr bwMode="auto">
          <a:xfrm>
            <a:off x="1524000" y="6858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sz="3600" b="1" smtClean="0">
                <a:cs typeface="B Kamran" panose="00000400000000000000" pitchFamily="2" charset="-78"/>
              </a:rPr>
              <a:t>منطقه تینقیر</a:t>
            </a:r>
          </a:p>
        </p:txBody>
      </p:sp>
      <p:pic>
        <p:nvPicPr>
          <p:cNvPr id="706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66800"/>
            <a:ext cx="7391400" cy="54038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915400" cy="1143000"/>
          </a:xfrm>
        </p:spPr>
        <p:txBody>
          <a:bodyPr/>
          <a:lstStyle/>
          <a:p>
            <a:pPr algn="r" eaLnBrk="1" hangingPunct="1"/>
            <a:r>
              <a:rPr lang="fa-IR" altLang="fa-IR" sz="3200" b="1" smtClean="0">
                <a:cs typeface="B Kamran" panose="00000400000000000000" pitchFamily="2" charset="-78"/>
              </a:rPr>
              <a:t>نمایی از مجموعه ساخته شده</a:t>
            </a:r>
          </a:p>
        </p:txBody>
      </p:sp>
      <p:pic>
        <p:nvPicPr>
          <p:cNvPr id="716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7129463" cy="49403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fa-IR" sz="3600" b="1" smtClean="0">
                <a:cs typeface="B Kamran" panose="00000400000000000000" pitchFamily="2" charset="-78"/>
              </a:rPr>
              <a:t>گلدسته مسجد با ارتفاع نسبتا“ زیادش تنها نشانه عمودی مجموعه است</a:t>
            </a:r>
          </a:p>
        </p:txBody>
      </p:sp>
      <p:pic>
        <p:nvPicPr>
          <p:cNvPr id="727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5789613" cy="3636963"/>
          </a:xfrm>
          <a:noFill/>
        </p:spPr>
      </p:pic>
      <p:pic>
        <p:nvPicPr>
          <p:cNvPr id="72708" name="Picture 4" descr="H:\kare darsi\mojtamae maskooni\mahdie\man\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32432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8839200" cy="6019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200" b="1" smtClean="0">
                <a:cs typeface="B Kamran" panose="00000400000000000000" pitchFamily="2" charset="-78"/>
              </a:rPr>
              <a:t>واحد های که به صورت ریلی در کنار هم ساخته شده اند</a:t>
            </a:r>
          </a:p>
        </p:txBody>
      </p:sp>
      <p:pic>
        <p:nvPicPr>
          <p:cNvPr id="747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7283450" cy="49466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9180513" cy="61452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b="1" smtClean="0">
                <a:cs typeface="B Kamran" panose="00000400000000000000" pitchFamily="2" charset="-78"/>
              </a:rPr>
              <a:t>جایابی فضاها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درطراحی واحدهای مسکونی 3 بخش سایت جایابی شده است:</a:t>
            </a:r>
          </a:p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1:قسمت شمالی زمیین برای قرار دادن ویلاهای خاص مدیریتی</a:t>
            </a:r>
          </a:p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2:میانه زمین برای مسکن مدیران داخلی </a:t>
            </a:r>
          </a:p>
          <a:p>
            <a:pPr algn="r">
              <a:buFontTx/>
              <a:buNone/>
            </a:pPr>
            <a:r>
              <a:rPr lang="en-US" altLang="fa-IR" sz="2400" b="1" smtClean="0">
                <a:cs typeface="B Kamran" panose="00000400000000000000" pitchFamily="2" charset="-78"/>
              </a:rPr>
              <a:t>   </a:t>
            </a:r>
            <a:r>
              <a:rPr lang="fa-IR" altLang="fa-IR" sz="2400" b="1" smtClean="0">
                <a:cs typeface="B Kamran" panose="00000400000000000000" pitchFamily="2" charset="-78"/>
              </a:rPr>
              <a:t>3:جنوب برای کارگران معدن</a:t>
            </a:r>
          </a:p>
          <a:p>
            <a:pPr algn="r">
              <a:buFontTx/>
              <a:buNone/>
            </a:pPr>
            <a:r>
              <a:rPr lang="fa-IR" altLang="fa-IR" sz="2400" b="1" smtClean="0">
                <a:cs typeface="B Kamran" panose="00000400000000000000" pitchFamily="2" charset="-78"/>
              </a:rPr>
              <a:t>مجموعه فرهنگی,مرکز خرید, مسجد و حمام عمومی نیز برای دسترسی بهتر همه گروهها در میانه زمین طراحی و ساخته شده است. در عوض مجموعه ورزشی و باشگاه در کنار ورودی اصلی قرار گرفته است.</a:t>
            </a:r>
            <a:r>
              <a:rPr lang="fa-IR" altLang="fa-IR" sz="24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b="1" smtClean="0">
                <a:cs typeface="B Kamran" panose="00000400000000000000" pitchFamily="2" charset="-78"/>
              </a:rPr>
              <a:t>طراحی فضاهای حرکتی پیاده</a:t>
            </a:r>
            <a:endParaRPr lang="fa-IR" altLang="fa-IR" smtClean="0"/>
          </a:p>
        </p:txBody>
      </p:sp>
      <p:pic>
        <p:nvPicPr>
          <p:cNvPr id="768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79513"/>
            <a:ext cx="8458200" cy="56784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b="1" smtClean="0">
                <a:cs typeface="B Kamran" panose="00000400000000000000" pitchFamily="2" charset="-78"/>
              </a:rPr>
              <a:t>طراحی فضاهای حرکتی پیاده</a:t>
            </a:r>
          </a:p>
        </p:txBody>
      </p:sp>
      <p:pic>
        <p:nvPicPr>
          <p:cNvPr id="778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43000"/>
            <a:ext cx="7580313" cy="54864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b="1" smtClean="0">
                <a:cs typeface="B Kamran" panose="00000400000000000000" pitchFamily="2" charset="-78"/>
              </a:rPr>
              <a:t>حیاط های نیمه خصوصی در کنار واحد های مسکونی</a:t>
            </a:r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43000"/>
            <a:ext cx="7672388" cy="51657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200" b="1" smtClean="0">
                <a:cs typeface="B Kamran" panose="00000400000000000000" pitchFamily="2" charset="-78"/>
              </a:rPr>
              <a:t>حیاط داخلی واحد مسکونی</a:t>
            </a:r>
          </a:p>
        </p:txBody>
      </p:sp>
      <p:pic>
        <p:nvPicPr>
          <p:cNvPr id="798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19200"/>
            <a:ext cx="7359650" cy="50403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200" b="1" smtClean="0">
                <a:cs typeface="B Kamran" panose="00000400000000000000" pitchFamily="2" charset="-78"/>
              </a:rPr>
              <a:t>ورودی مجموعه فرهنگی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28763"/>
            <a:ext cx="7848600" cy="53292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b="1" smtClean="0">
                <a:cs typeface="B Kamran" panose="00000400000000000000" pitchFamily="2" charset="-78"/>
              </a:rPr>
              <a:t>نمایی از داخل مسجد</a:t>
            </a:r>
          </a:p>
        </p:txBody>
      </p:sp>
      <p:pic>
        <p:nvPicPr>
          <p:cNvPr id="819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75" y="1922463"/>
            <a:ext cx="6858000" cy="46307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b="1" smtClean="0">
                <a:cs typeface="B Kamran" panose="00000400000000000000" pitchFamily="2" charset="-78"/>
              </a:rPr>
              <a:t>استخر مجموعه ورزشی</a:t>
            </a:r>
          </a:p>
        </p:txBody>
      </p:sp>
      <p:pic>
        <p:nvPicPr>
          <p:cNvPr id="829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47800"/>
            <a:ext cx="7696200" cy="52260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4851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6223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al 5"/>
          <p:cNvSpPr>
            <a:spLocks noChangeArrowheads="1"/>
          </p:cNvSpPr>
          <p:nvPr/>
        </p:nvSpPr>
        <p:spPr bwMode="auto">
          <a:xfrm>
            <a:off x="9220200" y="1676400"/>
            <a:ext cx="228600" cy="228600"/>
          </a:xfrm>
          <a:prstGeom prst="ellipse">
            <a:avLst/>
          </a:prstGeom>
          <a:solidFill>
            <a:srgbClr val="E6EC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16" name="Oval 6"/>
          <p:cNvSpPr>
            <a:spLocks noChangeArrowheads="1"/>
          </p:cNvSpPr>
          <p:nvPr/>
        </p:nvSpPr>
        <p:spPr bwMode="auto">
          <a:xfrm>
            <a:off x="9220200" y="2057400"/>
            <a:ext cx="228600" cy="228600"/>
          </a:xfrm>
          <a:prstGeom prst="ellipse">
            <a:avLst/>
          </a:prstGeom>
          <a:solidFill>
            <a:srgbClr val="F1F11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17" name="Oval 7"/>
          <p:cNvSpPr>
            <a:spLocks noChangeArrowheads="1"/>
          </p:cNvSpPr>
          <p:nvPr/>
        </p:nvSpPr>
        <p:spPr bwMode="auto">
          <a:xfrm>
            <a:off x="9220200" y="2438400"/>
            <a:ext cx="228600" cy="228600"/>
          </a:xfrm>
          <a:prstGeom prst="ellipse">
            <a:avLst/>
          </a:prstGeom>
          <a:solidFill>
            <a:srgbClr val="BCA4D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9220200" y="2819400"/>
            <a:ext cx="228600" cy="228600"/>
          </a:xfrm>
          <a:prstGeom prst="ellipse">
            <a:avLst/>
          </a:prstGeom>
          <a:solidFill>
            <a:srgbClr val="B8DF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19" name="Oval 9"/>
          <p:cNvSpPr>
            <a:spLocks noChangeArrowheads="1"/>
          </p:cNvSpPr>
          <p:nvPr/>
        </p:nvSpPr>
        <p:spPr bwMode="auto">
          <a:xfrm>
            <a:off x="9220200" y="3200400"/>
            <a:ext cx="228600" cy="228600"/>
          </a:xfrm>
          <a:prstGeom prst="ellipse">
            <a:avLst/>
          </a:prstGeom>
          <a:solidFill>
            <a:srgbClr val="605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0" name="Oval 10"/>
          <p:cNvSpPr>
            <a:spLocks noChangeArrowheads="1"/>
          </p:cNvSpPr>
          <p:nvPr/>
        </p:nvSpPr>
        <p:spPr bwMode="auto">
          <a:xfrm>
            <a:off x="9220200" y="5105400"/>
            <a:ext cx="228600" cy="228600"/>
          </a:xfrm>
          <a:prstGeom prst="ellipse">
            <a:avLst/>
          </a:prstGeom>
          <a:solidFill>
            <a:srgbClr val="DE19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1" name="Oval 11"/>
          <p:cNvSpPr>
            <a:spLocks noChangeArrowheads="1"/>
          </p:cNvSpPr>
          <p:nvPr/>
        </p:nvSpPr>
        <p:spPr bwMode="auto">
          <a:xfrm>
            <a:off x="9220200" y="4724400"/>
            <a:ext cx="228600" cy="228600"/>
          </a:xfrm>
          <a:prstGeom prst="ellipse">
            <a:avLst/>
          </a:prstGeom>
          <a:solidFill>
            <a:srgbClr val="C2822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2" name="Oval 12"/>
          <p:cNvSpPr>
            <a:spLocks noChangeArrowheads="1"/>
          </p:cNvSpPr>
          <p:nvPr/>
        </p:nvSpPr>
        <p:spPr bwMode="auto">
          <a:xfrm>
            <a:off x="9220200" y="4343400"/>
            <a:ext cx="228600" cy="228600"/>
          </a:xfrm>
          <a:prstGeom prst="ellipse">
            <a:avLst/>
          </a:prstGeom>
          <a:solidFill>
            <a:srgbClr val="47B74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3" name="Oval 13"/>
          <p:cNvSpPr>
            <a:spLocks noChangeArrowheads="1"/>
          </p:cNvSpPr>
          <p:nvPr/>
        </p:nvSpPr>
        <p:spPr bwMode="auto">
          <a:xfrm>
            <a:off x="9220200" y="3962400"/>
            <a:ext cx="228600" cy="228600"/>
          </a:xfrm>
          <a:prstGeom prst="ellipse">
            <a:avLst/>
          </a:prstGeom>
          <a:solidFill>
            <a:srgbClr val="9F954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4" name="Oval 14"/>
          <p:cNvSpPr>
            <a:spLocks noChangeArrowheads="1"/>
          </p:cNvSpPr>
          <p:nvPr/>
        </p:nvSpPr>
        <p:spPr bwMode="auto">
          <a:xfrm>
            <a:off x="9220200" y="3581400"/>
            <a:ext cx="228600" cy="228600"/>
          </a:xfrm>
          <a:prstGeom prst="ellipse">
            <a:avLst/>
          </a:prstGeom>
          <a:solidFill>
            <a:srgbClr val="59B4B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5" name="Oval 15"/>
          <p:cNvSpPr>
            <a:spLocks noChangeArrowheads="1"/>
          </p:cNvSpPr>
          <p:nvPr/>
        </p:nvSpPr>
        <p:spPr bwMode="auto">
          <a:xfrm>
            <a:off x="9220200" y="914400"/>
            <a:ext cx="228600" cy="2286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6" name="Oval 16"/>
          <p:cNvSpPr>
            <a:spLocks noChangeArrowheads="1"/>
          </p:cNvSpPr>
          <p:nvPr/>
        </p:nvSpPr>
        <p:spPr bwMode="auto">
          <a:xfrm>
            <a:off x="9220200" y="1295400"/>
            <a:ext cx="228600" cy="228600"/>
          </a:xfrm>
          <a:prstGeom prst="ellipse">
            <a:avLst/>
          </a:prstGeom>
          <a:solidFill>
            <a:srgbClr val="F0AEE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7" name="Oval 18"/>
          <p:cNvSpPr>
            <a:spLocks noChangeArrowheads="1"/>
          </p:cNvSpPr>
          <p:nvPr/>
        </p:nvSpPr>
        <p:spPr bwMode="auto">
          <a:xfrm>
            <a:off x="9220200" y="5867400"/>
            <a:ext cx="228600" cy="228600"/>
          </a:xfrm>
          <a:prstGeom prst="ellipse">
            <a:avLst/>
          </a:prstGeom>
          <a:solidFill>
            <a:srgbClr val="2B636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8" name="Oval 19"/>
          <p:cNvSpPr>
            <a:spLocks noChangeArrowheads="1"/>
          </p:cNvSpPr>
          <p:nvPr/>
        </p:nvSpPr>
        <p:spPr bwMode="auto">
          <a:xfrm>
            <a:off x="9220200" y="5486400"/>
            <a:ext cx="228600" cy="228600"/>
          </a:xfrm>
          <a:prstGeom prst="ellipse">
            <a:avLst/>
          </a:prstGeom>
          <a:solidFill>
            <a:srgbClr val="696B7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  <p:sp>
        <p:nvSpPr>
          <p:cNvPr id="13329" name="Text Box 20"/>
          <p:cNvSpPr txBox="1">
            <a:spLocks noChangeArrowheads="1"/>
          </p:cNvSpPr>
          <p:nvPr/>
        </p:nvSpPr>
        <p:spPr bwMode="auto">
          <a:xfrm>
            <a:off x="7467600" y="838200"/>
            <a:ext cx="163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2 خوابه (148 واحد 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0" name="Text Box 21"/>
          <p:cNvSpPr txBox="1">
            <a:spLocks noChangeArrowheads="1"/>
          </p:cNvSpPr>
          <p:nvPr/>
        </p:nvSpPr>
        <p:spPr bwMode="auto">
          <a:xfrm>
            <a:off x="7543800" y="12192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3 خوابه (72 واحد)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1" name="Text Box 22"/>
          <p:cNvSpPr txBox="1">
            <a:spLocks noChangeArrowheads="1"/>
          </p:cNvSpPr>
          <p:nvPr/>
        </p:nvSpPr>
        <p:spPr bwMode="auto">
          <a:xfrm>
            <a:off x="7467600" y="1600200"/>
            <a:ext cx="157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1 خوابه ( 20 واحد 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2" name="Text Box 23"/>
          <p:cNvSpPr txBox="1">
            <a:spLocks noChangeArrowheads="1"/>
          </p:cNvSpPr>
          <p:nvPr/>
        </p:nvSpPr>
        <p:spPr bwMode="auto">
          <a:xfrm>
            <a:off x="8153400" y="1981200"/>
            <a:ext cx="904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مرکز خرید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3" name="Text Box 24"/>
          <p:cNvSpPr txBox="1">
            <a:spLocks noChangeArrowheads="1"/>
          </p:cNvSpPr>
          <p:nvPr/>
        </p:nvSpPr>
        <p:spPr bwMode="auto">
          <a:xfrm>
            <a:off x="7086600" y="2362200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3 خوابه مدیریتی(31 واحد 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4" name="Text Box 25"/>
          <p:cNvSpPr txBox="1">
            <a:spLocks noChangeArrowheads="1"/>
          </p:cNvSpPr>
          <p:nvPr/>
        </p:nvSpPr>
        <p:spPr bwMode="auto">
          <a:xfrm>
            <a:off x="7010400" y="2743200"/>
            <a:ext cx="207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4 خوابه مدیریتی (10 واحد 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7086600" y="3124200"/>
            <a:ext cx="2116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ویلاهای مدیریتی (13 واحد )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6" name="Text Box 27"/>
          <p:cNvSpPr txBox="1">
            <a:spLocks noChangeArrowheads="1"/>
          </p:cNvSpPr>
          <p:nvPr/>
        </p:nvSpPr>
        <p:spPr bwMode="auto">
          <a:xfrm>
            <a:off x="7848600" y="3505200"/>
            <a:ext cx="1296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باشگاه –اجرایی</a:t>
            </a:r>
            <a:r>
              <a:rPr lang="fa-IR" altLang="fa-IR" sz="1800"/>
              <a:t> </a:t>
            </a:r>
            <a:endParaRPr lang="en-US" altLang="fa-IR" sz="1800"/>
          </a:p>
        </p:txBody>
      </p:sp>
      <p:sp>
        <p:nvSpPr>
          <p:cNvPr id="13337" name="Text Box 28"/>
          <p:cNvSpPr txBox="1">
            <a:spLocks noChangeArrowheads="1"/>
          </p:cNvSpPr>
          <p:nvPr/>
        </p:nvSpPr>
        <p:spPr bwMode="auto">
          <a:xfrm>
            <a:off x="8229600" y="3886200"/>
            <a:ext cx="93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حمام عمومی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8" name="Text Box 29"/>
          <p:cNvSpPr txBox="1">
            <a:spLocks noChangeArrowheads="1"/>
          </p:cNvSpPr>
          <p:nvPr/>
        </p:nvSpPr>
        <p:spPr bwMode="auto">
          <a:xfrm>
            <a:off x="8458200" y="4267200"/>
            <a:ext cx="593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مسجد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39" name="Text Box 30"/>
          <p:cNvSpPr txBox="1">
            <a:spLocks noChangeArrowheads="1"/>
          </p:cNvSpPr>
          <p:nvPr/>
        </p:nvSpPr>
        <p:spPr bwMode="auto">
          <a:xfrm>
            <a:off x="7848600" y="4648200"/>
            <a:ext cx="1273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مجموعه فرهنگی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40" name="Text Box 31"/>
          <p:cNvSpPr txBox="1">
            <a:spLocks noChangeArrowheads="1"/>
          </p:cNvSpPr>
          <p:nvPr/>
        </p:nvSpPr>
        <p:spPr bwMode="auto">
          <a:xfrm>
            <a:off x="8305800" y="5029200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رستوران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41" name="Text Box 32"/>
          <p:cNvSpPr txBox="1">
            <a:spLocks noChangeArrowheads="1"/>
          </p:cNvSpPr>
          <p:nvPr/>
        </p:nvSpPr>
        <p:spPr bwMode="auto">
          <a:xfrm>
            <a:off x="8458200" y="5410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گالری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42" name="Text Box 33"/>
          <p:cNvSpPr txBox="1">
            <a:spLocks noChangeArrowheads="1"/>
          </p:cNvSpPr>
          <p:nvPr/>
        </p:nvSpPr>
        <p:spPr bwMode="auto">
          <a:xfrm>
            <a:off x="8001000" y="5791200"/>
            <a:ext cx="103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1800">
                <a:cs typeface="B Baran" panose="00000400000000000000" pitchFamily="2" charset="-78"/>
              </a:rPr>
              <a:t>مرکز ورزشی</a:t>
            </a:r>
            <a:endParaRPr lang="en-US" altLang="fa-IR" sz="1800">
              <a:cs typeface="B Baran" panose="00000400000000000000" pitchFamily="2" charset="-78"/>
            </a:endParaRPr>
          </a:p>
        </p:txBody>
      </p:sp>
      <p:sp>
        <p:nvSpPr>
          <p:cNvPr id="13343" name="Text Box 34"/>
          <p:cNvSpPr txBox="1">
            <a:spLocks noChangeArrowheads="1"/>
          </p:cNvSpPr>
          <p:nvPr/>
        </p:nvSpPr>
        <p:spPr bwMode="auto">
          <a:xfrm>
            <a:off x="2743200" y="304800"/>
            <a:ext cx="4102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a-IR" altLang="fa-IR" sz="3600" b="1">
                <a:cs typeface="B Kamran" panose="00000400000000000000" pitchFamily="2" charset="-78"/>
              </a:rPr>
              <a:t>تفکیک زمین بر اساس کاربری ها</a:t>
            </a:r>
            <a:endParaRPr lang="en-US" altLang="fa-IR" sz="3600" b="1">
              <a:cs typeface="B Kamran" panose="00000400000000000000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z="3600" smtClean="0">
                <a:cs typeface="B Mitra" panose="00000400000000000000" pitchFamily="2" charset="-78"/>
              </a:rPr>
              <a:t>قسمت های مسکونی در سایت</a:t>
            </a:r>
          </a:p>
        </p:txBody>
      </p:sp>
      <p:pic>
        <p:nvPicPr>
          <p:cNvPr id="14339" name="Picture 5" descr="E:\ali nezhad\New Folder\architecture\Tinghir Miners' Township\maskoo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22400"/>
            <a:ext cx="68611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7010400" y="609600"/>
            <a:ext cx="4572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a-IR" altLang="fa-IR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973</Words>
  <Application>Microsoft Office PowerPoint</Application>
  <PresentationFormat>A4 Paper (210x297 mm)</PresentationFormat>
  <Paragraphs>312</Paragraphs>
  <Slides>77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Arial</vt:lpstr>
      <vt:lpstr>B Baran</vt:lpstr>
      <vt:lpstr>B Baran Outline</vt:lpstr>
      <vt:lpstr>B Kamran</vt:lpstr>
      <vt:lpstr>B Mitra</vt:lpstr>
      <vt:lpstr>B Titr</vt:lpstr>
      <vt:lpstr>Calibri</vt:lpstr>
      <vt:lpstr>Tahoma</vt:lpstr>
      <vt:lpstr>Default Design</vt:lpstr>
      <vt:lpstr>Tinghir miner’s township Quarzazate , morocco  architect:Taibi jaadri completed:1987</vt:lpstr>
      <vt:lpstr>PowerPoint Presentation</vt:lpstr>
      <vt:lpstr>PowerPoint Presentation</vt:lpstr>
      <vt:lpstr>طرح این شهرک پس از کشف معادن نقره در این ناحیه درسال 1984 داده شدو ساخت مجموعه از  سال 1987آغاز و تا سال 2000 تکمیل و در اختیار معدنچیان نهاده شد. </vt:lpstr>
      <vt:lpstr>PowerPoint Presentation</vt:lpstr>
      <vt:lpstr>PowerPoint Presentation</vt:lpstr>
      <vt:lpstr>جایابی فضاها</vt:lpstr>
      <vt:lpstr>PowerPoint Presentation</vt:lpstr>
      <vt:lpstr>قسمت های مسکونی در سایت</vt:lpstr>
      <vt:lpstr>فضای سبز</vt:lpstr>
      <vt:lpstr>مکان های عمومی شاخص</vt:lpstr>
      <vt:lpstr>معابر موجود</vt:lpstr>
      <vt:lpstr>شریان های اصلی (خطوط ارتباطی برای دست یابی به اماکن عمومی)</vt:lpstr>
      <vt:lpstr>معابر درجه 2(ارتباط بین مناطق مسکونی)</vt:lpstr>
      <vt:lpstr>دسترسی پیاده</vt:lpstr>
      <vt:lpstr>پارکینگ های عمومی در مجاورت معابر</vt:lpstr>
      <vt:lpstr>نحوه استقرار پارکینگ ها کنار معابر</vt:lpstr>
      <vt:lpstr>نشانه های قابل توجه در سایت</vt:lpstr>
      <vt:lpstr>نشانه ها به صورت تفکیک شده</vt:lpstr>
      <vt:lpstr>فضای پر در سایت(مناطقی از سایت که زیر ساخت بنا رفته است)</vt:lpstr>
      <vt:lpstr>همسایگی</vt:lpstr>
      <vt:lpstr>همسایگی</vt:lpstr>
      <vt:lpstr>واحد های تک خوابه</vt:lpstr>
      <vt:lpstr>واحد های دو خوابه</vt:lpstr>
      <vt:lpstr>واحد های سه خوابه</vt:lpstr>
      <vt:lpstr>ویلاهای چهار خوابه</vt:lpstr>
      <vt:lpstr>واحد های مسکونی به تفکیک تعداد خوابها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پلان بام واحدهای 2 خوابه</vt:lpstr>
      <vt:lpstr>PowerPoint Presentation</vt:lpstr>
      <vt:lpstr>پلان بام واحدهای 3 خوابه</vt:lpstr>
      <vt:lpstr>PowerPoint Presentation</vt:lpstr>
      <vt:lpstr>پلان بام واحدهای 3خوابه مدیریتی</vt:lpstr>
      <vt:lpstr>PowerPoint Presentation</vt:lpstr>
      <vt:lpstr>PowerPoint Presentation</vt:lpstr>
      <vt:lpstr>PowerPoint Presentation</vt:lpstr>
      <vt:lpstr>پلان بام مسجد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شاخصه هایی که در این مجموعه به واسطه تحلیل و استفاده مناسب از مزایا و محدودیت های اقلیمی به چشم می خورد</vt:lpstr>
      <vt:lpstr>PowerPoint Presentation</vt:lpstr>
      <vt:lpstr>منطقه تینقیر</vt:lpstr>
      <vt:lpstr>نمایی از مجموعه ساخته شده</vt:lpstr>
      <vt:lpstr>گلدسته مسجد با ارتفاع نسبتا“ زیادش تنها نشانه عمودی مجموعه است</vt:lpstr>
      <vt:lpstr>PowerPoint Presentation</vt:lpstr>
      <vt:lpstr>واحد های که به صورت ریلی در کنار هم ساخته شده اند</vt:lpstr>
      <vt:lpstr>PowerPoint Presentation</vt:lpstr>
      <vt:lpstr>طراحی فضاهای حرکتی پیاده</vt:lpstr>
      <vt:lpstr>طراحی فضاهای حرکتی پیاده</vt:lpstr>
      <vt:lpstr>حیاط های نیمه خصوصی در کنار واحد های مسکونی</vt:lpstr>
      <vt:lpstr>حیاط داخلی واحد مسکونی</vt:lpstr>
      <vt:lpstr>ورودی مجموعه فرهنگی</vt:lpstr>
      <vt:lpstr>نمایی از داخل مسجد</vt:lpstr>
      <vt:lpstr>استخر مجموعه ورزشی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</dc:creator>
  <cp:lastModifiedBy>omid</cp:lastModifiedBy>
  <cp:revision>85</cp:revision>
  <dcterms:created xsi:type="dcterms:W3CDTF">2004-01-20T22:42:43Z</dcterms:created>
  <dcterms:modified xsi:type="dcterms:W3CDTF">2018-06-02T10:19:05Z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0008003e010100000000010243000207e6000400038000</vt:lpwstr>
  </property>
</Properties>
</file>