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7" r:id="rId35"/>
    <p:sldId id="291" r:id="rId36"/>
    <p:sldId id="292" r:id="rId37"/>
    <p:sldId id="293" r:id="rId38"/>
    <p:sldId id="294" r:id="rId39"/>
    <p:sldId id="295" r:id="rId40"/>
    <p:sldId id="296"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50" d="100"/>
          <a:sy n="50" d="100"/>
        </p:scale>
        <p:origin x="1086" y="138"/>
      </p:cViewPr>
      <p:guideLst>
        <p:guide orient="horz" pos="2160"/>
        <p:guide pos="2880"/>
      </p:guideLst>
    </p:cSldViewPr>
  </p:slideViewPr>
  <p:outlineViewPr>
    <p:cViewPr>
      <p:scale>
        <a:sx n="33" d="100"/>
        <a:sy n="33" d="100"/>
      </p:scale>
      <p:origin x="18" y="366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fa-I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fa-IR"/>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fa-I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fa-I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24"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endParaRPr lang="en-US"/>
            </a:p>
          </p:txBody>
        </p:sp>
        <p:sp>
          <p:nvSpPr>
            <p:cNvPr id="25"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fa-IR">
                <a:cs typeface="Arial" pitchFamily="34" charset="0"/>
              </a:endParaRPr>
            </a:p>
          </p:txBody>
        </p:sp>
      </p:grpSp>
      <p:sp>
        <p:nvSpPr>
          <p:cNvPr id="51224" name="Rectangle 24"/>
          <p:cNvSpPr>
            <a:spLocks noGrp="1" noChangeArrowheads="1"/>
          </p:cNvSpPr>
          <p:nvPr>
            <p:ph type="ctrTitle" sz="quarter"/>
          </p:nvPr>
        </p:nvSpPr>
        <p:spPr>
          <a:xfrm>
            <a:off x="685800" y="1600200"/>
            <a:ext cx="7772400" cy="1828800"/>
          </a:xfrm>
        </p:spPr>
        <p:txBody>
          <a:bodyPr/>
          <a:lstStyle>
            <a:lvl1pPr>
              <a:defRPr sz="4800"/>
            </a:lvl1pPr>
          </a:lstStyle>
          <a:p>
            <a:pPr lvl="0"/>
            <a:r>
              <a:rPr lang="en-US" noProof="0" smtClean="0"/>
              <a:t>Click to edit Master title style</a:t>
            </a:r>
            <a:endParaRPr lang="en-US" noProof="0" smtClean="0"/>
          </a:p>
        </p:txBody>
      </p:sp>
      <p:sp>
        <p:nvSpPr>
          <p:cNvPr id="5122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endParaRPr lang="en-US" noProof="0" smtClean="0"/>
          </a:p>
        </p:txBody>
      </p:sp>
      <p:sp>
        <p:nvSpPr>
          <p:cNvPr id="26" name="Rectangle 26"/>
          <p:cNvSpPr>
            <a:spLocks noGrp="1" noChangeArrowheads="1"/>
          </p:cNvSpPr>
          <p:nvPr>
            <p:ph type="dt" sz="quarter" idx="10"/>
          </p:nvPr>
        </p:nvSpPr>
        <p:spPr>
          <a:xfrm>
            <a:off x="457200" y="6243638"/>
            <a:ext cx="2133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p>
        </p:txBody>
      </p:sp>
      <p:sp>
        <p:nvSpPr>
          <p:cNvPr id="27" name="Rectangle 2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endParaRPr lang="en-US"/>
          </a:p>
        </p:txBody>
      </p:sp>
      <p:sp>
        <p:nvSpPr>
          <p:cNvPr id="28" name="Rectangle 2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mtClean="0"/>
            </a:lvl1pPr>
          </a:lstStyle>
          <a:p>
            <a:pPr>
              <a:defRPr/>
            </a:pPr>
            <a:fld id="{3CE4C82A-CB12-4DB2-A83B-467CB2E72B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A2C51C7A-3B57-4FAD-96AB-83CEA83356A5}"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7543B177-4004-4A7F-902C-4DE8A7BB3204}"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457200" y="1600200"/>
            <a:ext cx="8229600" cy="4530725"/>
          </a:xfrm>
        </p:spPr>
        <p:txBody>
          <a:bodyPr/>
          <a:lstStyle/>
          <a:p>
            <a:pPr lvl="0"/>
            <a:r>
              <a:rPr lang="en-US" noProof="0" smtClean="0"/>
              <a:t>Click icon to add table</a:t>
            </a:r>
            <a:endParaRPr lang="fa-IR" noProof="0" smtClean="0"/>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D65FBCF8-6B72-4739-BFF0-1B8B7A4E1149}"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9274224C-5634-40A1-BA55-8FEE9901CE6B}"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9C370281-5306-4BE3-8973-44DF2754E73B}"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56315B54-893C-4191-A739-7E1E8DB1D860}"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5C13607B-AE81-4E4C-AA56-15D1F911B9D0}" type="slidenum">
              <a:rPr lang="en-US"/>
              <a:pPr>
                <a:defRPr/>
              </a:pPr>
              <a:t>‹#›</a:t>
            </a:fld>
            <a:endParaRPr 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D67E8896-D234-4D55-B1B8-620EC9D30AC7}"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0A8FCF28-F9BB-45E0-9DE5-4E0E17125059}" type="slidenum">
              <a:rPr lang="en-US"/>
              <a:pPr>
                <a:defRPr/>
              </a:pPr>
              <a:t>‹#›</a:t>
            </a:fld>
            <a:endParaRPr 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CB58B629-4EEA-4D8B-9F78-EB1C0938D707}"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947A7D48-3C7D-4DE3-ADAB-7E17D623C935}"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50179"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033"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1034"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1035"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endParaRPr lang="fa-IR"/>
            </a:p>
          </p:txBody>
        </p:sp>
        <p:sp>
          <p:nvSpPr>
            <p:cNvPr id="1036"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037"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50185"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50186"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040"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041"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1042"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endParaRPr lang="fa-IR"/>
            </a:p>
          </p:txBody>
        </p:sp>
        <p:sp>
          <p:nvSpPr>
            <p:cNvPr id="1043"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endParaRPr lang="fa-IR"/>
            </a:p>
          </p:txBody>
        </p:sp>
        <p:sp>
          <p:nvSpPr>
            <p:cNvPr id="50191"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045"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endParaRPr lang="fa-IR"/>
            </a:p>
          </p:txBody>
        </p:sp>
        <p:sp>
          <p:nvSpPr>
            <p:cNvPr id="50193"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047"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50195"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fa-IR">
                <a:cs typeface="Arial" pitchFamily="34" charset="0"/>
              </a:endParaRPr>
            </a:p>
          </p:txBody>
        </p:sp>
        <p:sp>
          <p:nvSpPr>
            <p:cNvPr id="1049"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fa-IR"/>
            </a:p>
          </p:txBody>
        </p:sp>
        <p:sp>
          <p:nvSpPr>
            <p:cNvPr id="1050"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endParaRPr lang="fa-IR"/>
            </a:p>
          </p:txBody>
        </p:sp>
        <p:sp>
          <p:nvSpPr>
            <p:cNvPr id="1051" name="Freeform 22"/>
            <p:cNvSpPr>
              <a:spLocks/>
            </p:cNvSpPr>
            <p:nvPr userDrawn="1"/>
          </p:nvSpPr>
          <p:spPr bwMode="hidden">
            <a:xfrm>
              <a:off x="1" y="3875"/>
              <a:ext cx="5760" cy="445"/>
            </a:xfrm>
            <a:custGeom>
              <a:avLst/>
              <a:gdLst>
                <a:gd name="T0" fmla="*/ 5700 w 5760"/>
                <a:gd name="T1" fmla="*/ 86 h 445"/>
                <a:gd name="T2" fmla="*/ 5508 w 5760"/>
                <a:gd name="T3" fmla="*/ 86 h 445"/>
                <a:gd name="T4" fmla="*/ 5454 w 5760"/>
                <a:gd name="T5" fmla="*/ 76 h 445"/>
                <a:gd name="T6" fmla="*/ 5448 w 5760"/>
                <a:gd name="T7" fmla="*/ 65 h 445"/>
                <a:gd name="T8" fmla="*/ 5442 w 5760"/>
                <a:gd name="T9" fmla="*/ 44 h 445"/>
                <a:gd name="T10" fmla="*/ 5414 w 5760"/>
                <a:gd name="T11" fmla="*/ 18 h 445"/>
                <a:gd name="T12" fmla="*/ 5332 w 5760"/>
                <a:gd name="T13" fmla="*/ 7 h 445"/>
                <a:gd name="T14" fmla="*/ 5051 w 5760"/>
                <a:gd name="T15" fmla="*/ 22 h 445"/>
                <a:gd name="T16" fmla="*/ 4986 w 5760"/>
                <a:gd name="T17" fmla="*/ 55 h 445"/>
                <a:gd name="T18" fmla="*/ 4854 w 5760"/>
                <a:gd name="T19" fmla="*/ 102 h 445"/>
                <a:gd name="T20" fmla="*/ 4740 w 5760"/>
                <a:gd name="T21" fmla="*/ 112 h 445"/>
                <a:gd name="T22" fmla="*/ 4662 w 5760"/>
                <a:gd name="T23" fmla="*/ 91 h 445"/>
                <a:gd name="T24" fmla="*/ 4598 w 5760"/>
                <a:gd name="T25" fmla="*/ 25 h 445"/>
                <a:gd name="T26" fmla="*/ 4514 w 5760"/>
                <a:gd name="T27" fmla="*/ 9 h 445"/>
                <a:gd name="T28" fmla="*/ 4410 w 5760"/>
                <a:gd name="T29" fmla="*/ 39 h 445"/>
                <a:gd name="T30" fmla="*/ 4236 w 5760"/>
                <a:gd name="T31" fmla="*/ 81 h 445"/>
                <a:gd name="T32" fmla="*/ 4020 w 5760"/>
                <a:gd name="T33" fmla="*/ 102 h 445"/>
                <a:gd name="T34" fmla="*/ 3810 w 5760"/>
                <a:gd name="T35" fmla="*/ 102 h 445"/>
                <a:gd name="T36" fmla="*/ 3654 w 5760"/>
                <a:gd name="T37" fmla="*/ 76 h 445"/>
                <a:gd name="T38" fmla="*/ 3594 w 5760"/>
                <a:gd name="T39" fmla="*/ 50 h 445"/>
                <a:gd name="T40" fmla="*/ 3528 w 5760"/>
                <a:gd name="T41" fmla="*/ 44 h 445"/>
                <a:gd name="T42" fmla="*/ 3480 w 5760"/>
                <a:gd name="T43" fmla="*/ 55 h 445"/>
                <a:gd name="T44" fmla="*/ 3420 w 5760"/>
                <a:gd name="T45" fmla="*/ 76 h 445"/>
                <a:gd name="T46" fmla="*/ 3048 w 5760"/>
                <a:gd name="T47" fmla="*/ 112 h 445"/>
                <a:gd name="T48" fmla="*/ 2844 w 5760"/>
                <a:gd name="T49" fmla="*/ 128 h 445"/>
                <a:gd name="T50" fmla="*/ 2742 w 5760"/>
                <a:gd name="T51" fmla="*/ 117 h 445"/>
                <a:gd name="T52" fmla="*/ 2710 w 5760"/>
                <a:gd name="T53" fmla="*/ 56 h 445"/>
                <a:gd name="T54" fmla="*/ 2658 w 5760"/>
                <a:gd name="T55" fmla="*/ 50 h 445"/>
                <a:gd name="T56" fmla="*/ 2558 w 5760"/>
                <a:gd name="T57" fmla="*/ 95 h 445"/>
                <a:gd name="T58" fmla="*/ 2444 w 5760"/>
                <a:gd name="T59" fmla="*/ 109 h 445"/>
                <a:gd name="T60" fmla="*/ 2322 w 5760"/>
                <a:gd name="T61" fmla="*/ 91 h 445"/>
                <a:gd name="T62" fmla="*/ 2274 w 5760"/>
                <a:gd name="T63" fmla="*/ 70 h 445"/>
                <a:gd name="T64" fmla="*/ 2185 w 5760"/>
                <a:gd name="T65" fmla="*/ 3 h 445"/>
                <a:gd name="T66" fmla="*/ 2048 w 5760"/>
                <a:gd name="T67" fmla="*/ 64 h 445"/>
                <a:gd name="T68" fmla="*/ 1794 w 5760"/>
                <a:gd name="T69" fmla="*/ 102 h 445"/>
                <a:gd name="T70" fmla="*/ 1560 w 5760"/>
                <a:gd name="T71" fmla="*/ 91 h 445"/>
                <a:gd name="T72" fmla="*/ 1482 w 5760"/>
                <a:gd name="T73" fmla="*/ 76 h 445"/>
                <a:gd name="T74" fmla="*/ 1428 w 5760"/>
                <a:gd name="T75" fmla="*/ 50 h 445"/>
                <a:gd name="T76" fmla="*/ 1374 w 5760"/>
                <a:gd name="T77" fmla="*/ 44 h 445"/>
                <a:gd name="T78" fmla="*/ 1308 w 5760"/>
                <a:gd name="T79" fmla="*/ 55 h 445"/>
                <a:gd name="T80" fmla="*/ 1140 w 5760"/>
                <a:gd name="T81" fmla="*/ 107 h 445"/>
                <a:gd name="T82" fmla="*/ 948 w 5760"/>
                <a:gd name="T83" fmla="*/ 143 h 445"/>
                <a:gd name="T84" fmla="*/ 708 w 5760"/>
                <a:gd name="T85" fmla="*/ 138 h 445"/>
                <a:gd name="T86" fmla="*/ 534 w 5760"/>
                <a:gd name="T87" fmla="*/ 96 h 445"/>
                <a:gd name="T88" fmla="*/ 444 w 5760"/>
                <a:gd name="T89" fmla="*/ 55 h 445"/>
                <a:gd name="T90" fmla="*/ 396 w 5760"/>
                <a:gd name="T91" fmla="*/ 34 h 445"/>
                <a:gd name="T92" fmla="*/ 378 w 5760"/>
                <a:gd name="T93" fmla="*/ 39 h 445"/>
                <a:gd name="T94" fmla="*/ 342 w 5760"/>
                <a:gd name="T95" fmla="*/ 70 h 445"/>
                <a:gd name="T96" fmla="*/ 288 w 5760"/>
                <a:gd name="T97" fmla="*/ 96 h 445"/>
                <a:gd name="T98" fmla="*/ 192 w 5760"/>
                <a:gd name="T99" fmla="*/ 112 h 445"/>
                <a:gd name="T100" fmla="*/ 90 w 5760"/>
                <a:gd name="T101" fmla="*/ 112 h 445"/>
                <a:gd name="T102" fmla="*/ 0 w 5760"/>
                <a:gd name="T103" fmla="*/ 96 h 445"/>
                <a:gd name="T104" fmla="*/ 5760 w 5760"/>
                <a:gd name="T105" fmla="*/ 445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path>
              </a:pathLst>
            </a:custGeom>
            <a:solidFill>
              <a:schemeClr val="accent2">
                <a:alpha val="50195"/>
              </a:schemeClr>
            </a:solidFill>
            <a:ln w="9525">
              <a:noFill/>
              <a:prstDash val="solid"/>
              <a:round/>
              <a:headEnd/>
              <a:tailEnd/>
            </a:ln>
          </p:spPr>
          <p:txBody>
            <a:bodyPr/>
            <a:lstStyle/>
            <a:p>
              <a:endParaRPr lang="en-US"/>
            </a:p>
          </p:txBody>
        </p:sp>
        <p:sp>
          <p:nvSpPr>
            <p:cNvPr id="50199" name="Freeform 23"/>
            <p:cNvSpPr>
              <a:spLocks/>
            </p:cNvSpPr>
            <p:nvPr userDrawn="1"/>
          </p:nvSpPr>
          <p:spPr bwMode="hidden">
            <a:xfrm>
              <a:off x="0" y="3867"/>
              <a:ext cx="5770" cy="174"/>
            </a:xfrm>
            <a:custGeom>
              <a:avLst/>
              <a:gdLst>
                <a:gd name="T0" fmla="*/ 4993 w 5770"/>
                <a:gd name="T1" fmla="*/ 66 h 174"/>
                <a:gd name="T2" fmla="*/ 4771 w 5770"/>
                <a:gd name="T3" fmla="*/ 132 h 174"/>
                <a:gd name="T4" fmla="*/ 4640 w 5770"/>
                <a:gd name="T5" fmla="*/ 96 h 174"/>
                <a:gd name="T6" fmla="*/ 4598 w 5770"/>
                <a:gd name="T7" fmla="*/ 36 h 174"/>
                <a:gd name="T8" fmla="*/ 4478 w 5770"/>
                <a:gd name="T9" fmla="*/ 30 h 174"/>
                <a:gd name="T10" fmla="*/ 4186 w 5770"/>
                <a:gd name="T11" fmla="*/ 108 h 174"/>
                <a:gd name="T12" fmla="*/ 3815 w 5770"/>
                <a:gd name="T13" fmla="*/ 120 h 174"/>
                <a:gd name="T14" fmla="*/ 3617 w 5770"/>
                <a:gd name="T15" fmla="*/ 72 h 174"/>
                <a:gd name="T16" fmla="*/ 3510 w 5770"/>
                <a:gd name="T17" fmla="*/ 60 h 174"/>
                <a:gd name="T18" fmla="*/ 3336 w 5770"/>
                <a:gd name="T19" fmla="*/ 96 h 174"/>
                <a:gd name="T20" fmla="*/ 2846 w 5770"/>
                <a:gd name="T21" fmla="*/ 150 h 174"/>
                <a:gd name="T22" fmla="*/ 2703 w 5770"/>
                <a:gd name="T23" fmla="*/ 96 h 174"/>
                <a:gd name="T24" fmla="*/ 2619 w 5770"/>
                <a:gd name="T25" fmla="*/ 90 h 174"/>
                <a:gd name="T26" fmla="*/ 2416 w 5770"/>
                <a:gd name="T27" fmla="*/ 132 h 174"/>
                <a:gd name="T28" fmla="*/ 2278 w 5770"/>
                <a:gd name="T29" fmla="*/ 84 h 174"/>
                <a:gd name="T30" fmla="*/ 2151 w 5770"/>
                <a:gd name="T31" fmla="*/ 36 h 174"/>
                <a:gd name="T32" fmla="*/ 1947 w 5770"/>
                <a:gd name="T33" fmla="*/ 120 h 174"/>
                <a:gd name="T34" fmla="*/ 1525 w 5770"/>
                <a:gd name="T35" fmla="*/ 102 h 174"/>
                <a:gd name="T36" fmla="*/ 1429 w 5770"/>
                <a:gd name="T37" fmla="*/ 60 h 174"/>
                <a:gd name="T38" fmla="*/ 1333 w 5770"/>
                <a:gd name="T39" fmla="*/ 60 h 174"/>
                <a:gd name="T40" fmla="*/ 1058 w 5770"/>
                <a:gd name="T41" fmla="*/ 150 h 174"/>
                <a:gd name="T42" fmla="*/ 652 w 5770"/>
                <a:gd name="T43" fmla="*/ 150 h 174"/>
                <a:gd name="T44" fmla="*/ 442 w 5770"/>
                <a:gd name="T45" fmla="*/ 66 h 174"/>
                <a:gd name="T46" fmla="*/ 377 w 5770"/>
                <a:gd name="T47" fmla="*/ 48 h 174"/>
                <a:gd name="T48" fmla="*/ 305 w 5770"/>
                <a:gd name="T49" fmla="*/ 108 h 174"/>
                <a:gd name="T50" fmla="*/ 144 w 5770"/>
                <a:gd name="T51" fmla="*/ 138 h 174"/>
                <a:gd name="T52" fmla="*/ 0 w 5770"/>
                <a:gd name="T53" fmla="*/ 96 h 174"/>
                <a:gd name="T54" fmla="*/ 167 w 5770"/>
                <a:gd name="T55" fmla="*/ 120 h 174"/>
                <a:gd name="T56" fmla="*/ 323 w 5770"/>
                <a:gd name="T57" fmla="*/ 84 h 174"/>
                <a:gd name="T58" fmla="*/ 383 w 5770"/>
                <a:gd name="T59" fmla="*/ 24 h 174"/>
                <a:gd name="T60" fmla="*/ 460 w 5770"/>
                <a:gd name="T61" fmla="*/ 60 h 174"/>
                <a:gd name="T62" fmla="*/ 706 w 5770"/>
                <a:gd name="T63" fmla="*/ 144 h 174"/>
                <a:gd name="T64" fmla="*/ 1100 w 5770"/>
                <a:gd name="T65" fmla="*/ 120 h 174"/>
                <a:gd name="T66" fmla="*/ 1345 w 5770"/>
                <a:gd name="T67" fmla="*/ 36 h 174"/>
                <a:gd name="T68" fmla="*/ 1441 w 5770"/>
                <a:gd name="T69" fmla="*/ 48 h 174"/>
                <a:gd name="T70" fmla="*/ 1561 w 5770"/>
                <a:gd name="T71" fmla="*/ 90 h 174"/>
                <a:gd name="T72" fmla="*/ 1971 w 5770"/>
                <a:gd name="T73" fmla="*/ 96 h 174"/>
                <a:gd name="T74" fmla="*/ 2235 w 5770"/>
                <a:gd name="T75" fmla="*/ 3 h 174"/>
                <a:gd name="T76" fmla="*/ 2350 w 5770"/>
                <a:gd name="T77" fmla="*/ 102 h 174"/>
                <a:gd name="T78" fmla="*/ 2559 w 5770"/>
                <a:gd name="T79" fmla="*/ 96 h 174"/>
                <a:gd name="T80" fmla="*/ 2715 w 5770"/>
                <a:gd name="T81" fmla="*/ 24 h 174"/>
                <a:gd name="T82" fmla="*/ 2792 w 5770"/>
                <a:gd name="T83" fmla="*/ 132 h 174"/>
                <a:gd name="T84" fmla="*/ 3127 w 5770"/>
                <a:gd name="T85" fmla="*/ 102 h 174"/>
                <a:gd name="T86" fmla="*/ 3486 w 5770"/>
                <a:gd name="T87" fmla="*/ 48 h 174"/>
                <a:gd name="T88" fmla="*/ 3582 w 5770"/>
                <a:gd name="T89" fmla="*/ 42 h 174"/>
                <a:gd name="T90" fmla="*/ 3731 w 5770"/>
                <a:gd name="T91" fmla="*/ 90 h 174"/>
                <a:gd name="T92" fmla="*/ 4078 w 5770"/>
                <a:gd name="T93" fmla="*/ 102 h 174"/>
                <a:gd name="T94" fmla="*/ 4419 w 5770"/>
                <a:gd name="T95" fmla="*/ 30 h 174"/>
                <a:gd name="T96" fmla="*/ 4574 w 5770"/>
                <a:gd name="T97" fmla="*/ 6 h 174"/>
                <a:gd name="T98" fmla="*/ 4628 w 5770"/>
                <a:gd name="T99" fmla="*/ 60 h 174"/>
                <a:gd name="T100" fmla="*/ 4724 w 5770"/>
                <a:gd name="T101" fmla="*/ 108 h 174"/>
                <a:gd name="T102" fmla="*/ 4927 w 5770"/>
                <a:gd name="T103" fmla="*/ 84 h 174"/>
                <a:gd name="T104" fmla="*/ 5118 w 5770"/>
                <a:gd name="T105" fmla="*/ 14 h 174"/>
                <a:gd name="T106" fmla="*/ 5280 w 5770"/>
                <a:gd name="T107" fmla="*/ 9 h 174"/>
                <a:gd name="T108" fmla="*/ 5453 w 5770"/>
                <a:gd name="T109" fmla="*/ 36 h 174"/>
                <a:gd name="T110" fmla="*/ 5465 w 5770"/>
                <a:gd name="T111" fmla="*/ 72 h 174"/>
                <a:gd name="T112" fmla="*/ 5656 w 5770"/>
                <a:gd name="T113" fmla="*/ 90 h 174"/>
                <a:gd name="T114" fmla="*/ 5710 w 5770"/>
                <a:gd name="T115" fmla="*/ 102 h 174"/>
                <a:gd name="T116" fmla="*/ 5477 w 5770"/>
                <a:gd name="T117" fmla="*/ 90 h 174"/>
                <a:gd name="T118" fmla="*/ 5453 w 5770"/>
                <a:gd name="T119" fmla="*/ 60 h 174"/>
                <a:gd name="T120" fmla="*/ 5393 w 5770"/>
                <a:gd name="T121" fmla="*/ 30 h 174"/>
                <a:gd name="T122" fmla="*/ 5219 w 5770"/>
                <a:gd name="T123" fmla="*/ 2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a:noFill/>
            </a:ln>
            <a:extLst>
              <a:ext uri="{91240B29-F687-4F45-9708-019B960494DF}">
                <a14:hiddenLine xmlns:a14="http://schemas.microsoft.com/office/drawing/2010/main" w="9525">
                  <a:solidFill>
                    <a:schemeClr val="tx1"/>
                  </a:solidFill>
                  <a:round/>
                  <a:headEnd/>
                  <a:tailEnd/>
                </a14:hiddenLine>
              </a:ext>
            </a:extLst>
          </p:spPr>
          <p:txBody>
            <a:bodyPr/>
            <a:lstStyle/>
            <a:p>
              <a:pPr>
                <a:defRPr/>
              </a:pPr>
              <a:endParaRPr lang="fa-IR">
                <a:cs typeface="Arial" pitchFamily="34" charset="0"/>
              </a:endParaRPr>
            </a:p>
          </p:txBody>
        </p:sp>
      </p:grpSp>
      <p:sp>
        <p:nvSpPr>
          <p:cNvPr id="50200" name="Rectangle 24"/>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US" smtClean="0"/>
          </a:p>
        </p:txBody>
      </p:sp>
      <p:sp>
        <p:nvSpPr>
          <p:cNvPr id="50201" name="Rectangle 25"/>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50202" name="Rectangle 2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effectLst>
                  <a:outerShdw blurRad="38100" dist="38100" dir="2700000" algn="tl">
                    <a:srgbClr val="C0C0C0"/>
                  </a:outerShdw>
                </a:effectLst>
                <a:cs typeface="Arial" pitchFamily="34" charset="0"/>
              </a:defRPr>
            </a:lvl1pPr>
          </a:lstStyle>
          <a:p>
            <a:pPr>
              <a:defRPr/>
            </a:pPr>
            <a:endParaRPr lang="en-US"/>
          </a:p>
        </p:txBody>
      </p:sp>
      <p:sp>
        <p:nvSpPr>
          <p:cNvPr id="50203" name="Rectangle 27"/>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effectLst>
                  <a:outerShdw blurRad="38100" dist="38100" dir="2700000" algn="tl">
                    <a:srgbClr val="C0C0C0"/>
                  </a:outerShdw>
                </a:effectLst>
                <a:cs typeface="Arial" pitchFamily="34" charset="0"/>
              </a:defRPr>
            </a:lvl1pPr>
          </a:lstStyle>
          <a:p>
            <a:pPr>
              <a:defRPr/>
            </a:pPr>
            <a:fld id="{C01DF66D-9C75-40DE-B45E-E3CE51548318}" type="slidenum">
              <a:rPr lang="en-US"/>
              <a:pPr>
                <a:defRPr/>
              </a:pPr>
              <a:t>‹#›</a:t>
            </a:fld>
            <a:endParaRPr lang="en-US"/>
          </a:p>
        </p:txBody>
      </p:sp>
      <p:sp>
        <p:nvSpPr>
          <p:cNvPr id="50204" name="Rectangle 2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effectLst>
                  <a:outerShdw blurRad="38100" dist="38100" dir="2700000" algn="tl">
                    <a:srgbClr val="C0C0C0"/>
                  </a:outerShdw>
                </a:effectLst>
                <a:cs typeface="Arial" pitchFamily="34"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2pPr>
      <a:lvl3pPr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3pPr>
      <a:lvl4pPr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4pPr>
      <a:lvl5pPr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5pPr>
      <a:lvl6pPr marL="457200"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6pPr>
      <a:lvl7pPr marL="914400"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7pPr>
      <a:lvl8pPr marL="1371600"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8pPr>
      <a:lvl9pPr marL="1828800" algn="ctr" rtl="0" eaLnBrk="1" fontAlgn="base" hangingPunct="1">
        <a:spcBef>
          <a:spcPct val="0"/>
        </a:spcBef>
        <a:spcAft>
          <a:spcPct val="0"/>
        </a:spcAft>
        <a:defRPr sz="4200">
          <a:solidFill>
            <a:schemeClr val="tx2"/>
          </a:solidFill>
          <a:effectLst>
            <a:outerShdw blurRad="38100" dist="38100" dir="2700000" algn="tl">
              <a:srgbClr val="C0C0C0"/>
            </a:outerShdw>
          </a:effectLst>
          <a:latin typeface="Tahoma" pitchFamily="34" charset="0"/>
          <a:cs typeface="Arial" pitchFamily="34"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C0C0C0"/>
            </a:outerShdw>
          </a:effectLst>
          <a:latin typeface="+mn-lt"/>
          <a:cs typeface="+mn-cs"/>
        </a:defRPr>
      </a:lvl2pPr>
      <a:lvl3pPr marL="1143000" indent="-228600" algn="l" rtl="0" eaLnBrk="1" fontAlgn="base" hangingPunct="1">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C0C0C0"/>
            </a:outerShdw>
          </a:effectLst>
          <a:latin typeface="+mn-lt"/>
          <a:cs typeface="+mn-cs"/>
        </a:defRPr>
      </a:lvl3pPr>
      <a:lvl4pPr marL="1600200" indent="-228600" algn="l" rtl="0" eaLnBrk="1" fontAlgn="base" hangingPunct="1">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4pPr>
      <a:lvl5pPr marL="20574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5pPr>
      <a:lvl6pPr marL="25146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6pPr>
      <a:lvl7pPr marL="29718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7pPr>
      <a:lvl8pPr marL="34290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8pPr>
      <a:lvl9pPr marL="38862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C0C0C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4"/>
          <p:cNvSpPr>
            <a:spLocks noChangeArrowheads="1" noChangeShapeType="1" noTextEdit="1"/>
          </p:cNvSpPr>
          <p:nvPr/>
        </p:nvSpPr>
        <p:spPr bwMode="auto">
          <a:xfrm>
            <a:off x="611188" y="1557338"/>
            <a:ext cx="8215312" cy="3024187"/>
          </a:xfrm>
          <a:prstGeom prst="rect">
            <a:avLst/>
          </a:prstGeom>
        </p:spPr>
        <p:txBody>
          <a:bodyPr wrap="none" fromWordArt="1">
            <a:prstTxWarp prst="textPlain">
              <a:avLst>
                <a:gd name="adj" fmla="val 50000"/>
              </a:avLst>
            </a:prstTxWarp>
          </a:bodyPr>
          <a:lstStyle/>
          <a:p>
            <a:pPr algn="ctr" rtl="1"/>
            <a:r>
              <a:rPr lang="fa-IR" sz="7200" b="1" kern="10" dirty="0">
                <a:ln w="9525">
                  <a:noFill/>
                  <a:round/>
                  <a:headEnd/>
                  <a:tailEnd/>
                </a:ln>
                <a:solidFill>
                  <a:srgbClr val="FF0000">
                    <a:alpha val="67058"/>
                  </a:srgbClr>
                </a:solidFill>
                <a:cs typeface="B Davat"/>
              </a:rPr>
              <a:t>مهارتهاي ارتباطي زوجين</a:t>
            </a:r>
            <a:endParaRPr lang="en-US" sz="7200" b="1" kern="10" dirty="0">
              <a:ln w="9525">
                <a:noFill/>
                <a:round/>
                <a:headEnd/>
                <a:tailEnd/>
              </a:ln>
              <a:solidFill>
                <a:srgbClr val="FF0000">
                  <a:alpha val="67058"/>
                </a:srgbClr>
              </a:solidFill>
              <a:cs typeface="B Dava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611188" y="260350"/>
            <a:ext cx="7772400" cy="936625"/>
          </a:xfrm>
          <a:prstGeom prst="rect">
            <a:avLst/>
          </a:prstGeom>
        </p:spPr>
        <p:txBody>
          <a:bodyPr wrap="none" fromWordArt="1">
            <a:prstTxWarp prst="textPlain">
              <a:avLst>
                <a:gd name="adj" fmla="val 50000"/>
              </a:avLst>
            </a:prstTxWarp>
          </a:bodyPr>
          <a:lstStyle/>
          <a:p>
            <a:pPr algn="ctr" rtl="1"/>
            <a:r>
              <a:rPr lang="fa-IR" sz="3600" b="1" kern="10">
                <a:ln w="9525">
                  <a:solidFill>
                    <a:srgbClr val="000000"/>
                  </a:solidFill>
                  <a:round/>
                  <a:headEnd/>
                  <a:tailEnd/>
                </a:ln>
                <a:solidFill>
                  <a:srgbClr val="003366"/>
                </a:solidFill>
                <a:cs typeface="B Badr"/>
              </a:rPr>
              <a:t>براي برقراي ارتباط با زوج چه مهارتهايي نيازداريم ؟</a:t>
            </a:r>
            <a:endParaRPr lang="en-US" sz="3600" b="1" kern="10">
              <a:ln w="9525">
                <a:solidFill>
                  <a:srgbClr val="000000"/>
                </a:solidFill>
                <a:round/>
                <a:headEnd/>
                <a:tailEnd/>
              </a:ln>
              <a:solidFill>
                <a:srgbClr val="003366"/>
              </a:solidFill>
              <a:cs typeface="B Badr"/>
            </a:endParaRPr>
          </a:p>
        </p:txBody>
      </p:sp>
      <p:sp>
        <p:nvSpPr>
          <p:cNvPr id="12291" name="Rectangle 3"/>
          <p:cNvSpPr>
            <a:spLocks noGrp="1" noChangeArrowheads="1"/>
          </p:cNvSpPr>
          <p:nvPr>
            <p:ph type="subTitle" idx="1"/>
          </p:nvPr>
        </p:nvSpPr>
        <p:spPr>
          <a:xfrm>
            <a:off x="0" y="1412875"/>
            <a:ext cx="9144000" cy="54451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pPr>
            <a:r>
              <a:rPr lang="fa-IR" sz="4000" smtClean="0">
                <a:solidFill>
                  <a:srgbClr val="003366"/>
                </a:solidFill>
                <a:effectLst/>
                <a:cs typeface="B Davat" pitchFamily="2" charset="-78"/>
              </a:rPr>
              <a:t>3- انتخاب كردن سبكهاي ارتباطي</a:t>
            </a:r>
          </a:p>
          <a:p>
            <a:pPr rtl="1" eaLnBrk="1" hangingPunct="1">
              <a:lnSpc>
                <a:spcPct val="90000"/>
              </a:lnSpc>
              <a:buFontTx/>
              <a:buChar char="•"/>
            </a:pPr>
            <a:r>
              <a:rPr lang="fa-IR" sz="4400" smtClean="0">
                <a:solidFill>
                  <a:schemeClr val="accent2"/>
                </a:solidFill>
                <a:effectLst/>
                <a:cs typeface="B Davat" pitchFamily="2" charset="-78"/>
              </a:rPr>
              <a:t> </a:t>
            </a:r>
            <a:r>
              <a:rPr lang="fa-IR" sz="4000" smtClean="0">
                <a:solidFill>
                  <a:schemeClr val="accent2"/>
                </a:solidFill>
                <a:effectLst/>
                <a:cs typeface="B Davat" pitchFamily="2" charset="-78"/>
              </a:rPr>
              <a:t>سبك اول :</a:t>
            </a:r>
            <a:r>
              <a:rPr lang="fa-IR" sz="4000" smtClean="0">
                <a:solidFill>
                  <a:srgbClr val="003366"/>
                </a:solidFill>
                <a:effectLst/>
                <a:cs typeface="B Davat" pitchFamily="2" charset="-78"/>
              </a:rPr>
              <a:t> </a:t>
            </a:r>
            <a:r>
              <a:rPr lang="fa-IR" smtClean="0">
                <a:solidFill>
                  <a:srgbClr val="003366"/>
                </a:solidFill>
                <a:effectLst/>
                <a:cs typeface="B Davat" pitchFamily="2" charset="-78"/>
              </a:rPr>
              <a:t>حرف زدن دوستانه( گپ زدن) .</a:t>
            </a:r>
          </a:p>
          <a:p>
            <a:pPr rtl="1" eaLnBrk="1" hangingPunct="1">
              <a:lnSpc>
                <a:spcPct val="90000"/>
              </a:lnSpc>
              <a:buFontTx/>
              <a:buChar char="•"/>
            </a:pPr>
            <a:r>
              <a:rPr lang="fa-IR" sz="4000" smtClean="0">
                <a:solidFill>
                  <a:srgbClr val="003366"/>
                </a:solidFill>
                <a:effectLst/>
                <a:cs typeface="B Davat" pitchFamily="2" charset="-78"/>
              </a:rPr>
              <a:t> </a:t>
            </a:r>
            <a:r>
              <a:rPr lang="fa-IR" sz="4000" smtClean="0">
                <a:solidFill>
                  <a:schemeClr val="accent2"/>
                </a:solidFill>
                <a:effectLst/>
                <a:cs typeface="B Davat" pitchFamily="2" charset="-78"/>
              </a:rPr>
              <a:t>سبك دوم</a:t>
            </a:r>
            <a:r>
              <a:rPr lang="fa-IR" sz="4000" smtClean="0">
                <a:solidFill>
                  <a:srgbClr val="003366"/>
                </a:solidFill>
                <a:effectLst/>
                <a:cs typeface="B Davat" pitchFamily="2" charset="-78"/>
              </a:rPr>
              <a:t> : </a:t>
            </a:r>
            <a:r>
              <a:rPr lang="fa-IR" smtClean="0">
                <a:solidFill>
                  <a:srgbClr val="003366"/>
                </a:solidFill>
                <a:effectLst/>
                <a:cs typeface="B Davat" pitchFamily="2" charset="-78"/>
              </a:rPr>
              <a:t>3 حالت را شامل مي شود:</a:t>
            </a:r>
            <a:r>
              <a:rPr lang="fa-IR" sz="4000" smtClean="0">
                <a:solidFill>
                  <a:srgbClr val="990000"/>
                </a:solidFill>
                <a:effectLst/>
                <a:cs typeface="B Davat" pitchFamily="2" charset="-78"/>
              </a:rPr>
              <a:t> </a:t>
            </a:r>
          </a:p>
          <a:p>
            <a:pPr rtl="1" eaLnBrk="1" hangingPunct="1">
              <a:lnSpc>
                <a:spcPct val="90000"/>
              </a:lnSpc>
              <a:buFontTx/>
              <a:buNone/>
            </a:pPr>
            <a:r>
              <a:rPr lang="fa-IR" smtClean="0">
                <a:solidFill>
                  <a:srgbClr val="990000"/>
                </a:solidFill>
                <a:effectLst/>
                <a:cs typeface="B Davat" pitchFamily="2" charset="-78"/>
              </a:rPr>
              <a:t>حرف زدن سلطه جويانه ، </a:t>
            </a:r>
          </a:p>
          <a:p>
            <a:pPr rtl="1" eaLnBrk="1" hangingPunct="1">
              <a:lnSpc>
                <a:spcPct val="90000"/>
              </a:lnSpc>
              <a:buFontTx/>
              <a:buNone/>
            </a:pPr>
            <a:r>
              <a:rPr lang="fa-IR" smtClean="0">
                <a:solidFill>
                  <a:srgbClr val="990000"/>
                </a:solidFill>
                <a:effectLst/>
                <a:cs typeface="B Davat" pitchFamily="2" charset="-78"/>
              </a:rPr>
              <a:t>حرف زدن خصمانه ،</a:t>
            </a:r>
          </a:p>
          <a:p>
            <a:pPr rtl="1" eaLnBrk="1" hangingPunct="1">
              <a:lnSpc>
                <a:spcPct val="90000"/>
              </a:lnSpc>
              <a:buFontTx/>
              <a:buNone/>
            </a:pPr>
            <a:r>
              <a:rPr lang="fa-IR" smtClean="0">
                <a:solidFill>
                  <a:srgbClr val="990000"/>
                </a:solidFill>
                <a:effectLst/>
                <a:cs typeface="B Davat" pitchFamily="2" charset="-78"/>
              </a:rPr>
              <a:t> حرف زدن مغرضانه و موذيانه</a:t>
            </a:r>
            <a:r>
              <a:rPr lang="fa-IR" smtClean="0">
                <a:solidFill>
                  <a:srgbClr val="003366"/>
                </a:solidFill>
                <a:effectLst/>
                <a:cs typeface="B Davat" pitchFamily="2" charset="-78"/>
              </a:rPr>
              <a:t> .</a:t>
            </a:r>
          </a:p>
          <a:p>
            <a:pPr rtl="1" eaLnBrk="1" hangingPunct="1">
              <a:lnSpc>
                <a:spcPct val="90000"/>
              </a:lnSpc>
              <a:buFontTx/>
              <a:buChar char="•"/>
            </a:pPr>
            <a:r>
              <a:rPr lang="fa-IR" sz="4000" smtClean="0">
                <a:solidFill>
                  <a:srgbClr val="003366"/>
                </a:solidFill>
                <a:effectLst/>
                <a:cs typeface="B Davat" pitchFamily="2" charset="-78"/>
              </a:rPr>
              <a:t> </a:t>
            </a:r>
            <a:r>
              <a:rPr lang="fa-IR" sz="4000" smtClean="0">
                <a:solidFill>
                  <a:schemeClr val="accent2"/>
                </a:solidFill>
                <a:effectLst/>
                <a:cs typeface="B Davat" pitchFamily="2" charset="-78"/>
              </a:rPr>
              <a:t>سبك سوم</a:t>
            </a:r>
            <a:r>
              <a:rPr lang="fa-IR" sz="4000" smtClean="0">
                <a:solidFill>
                  <a:srgbClr val="003366"/>
                </a:solidFill>
                <a:effectLst/>
                <a:cs typeface="B Davat" pitchFamily="2" charset="-78"/>
              </a:rPr>
              <a:t> : </a:t>
            </a:r>
            <a:r>
              <a:rPr lang="fa-IR" smtClean="0">
                <a:solidFill>
                  <a:srgbClr val="003366"/>
                </a:solidFill>
                <a:effectLst/>
                <a:cs typeface="B Davat" pitchFamily="2" charset="-78"/>
              </a:rPr>
              <a:t>حرف زدن كاوشگرانه و جستجو گرانه</a:t>
            </a:r>
          </a:p>
          <a:p>
            <a:pPr rtl="1" eaLnBrk="1" hangingPunct="1">
              <a:lnSpc>
                <a:spcPct val="90000"/>
              </a:lnSpc>
              <a:buFontTx/>
              <a:buChar char="•"/>
            </a:pPr>
            <a:r>
              <a:rPr lang="fa-IR" sz="4000" smtClean="0">
                <a:solidFill>
                  <a:srgbClr val="003366"/>
                </a:solidFill>
                <a:effectLst/>
                <a:cs typeface="B Davat" pitchFamily="2" charset="-78"/>
              </a:rPr>
              <a:t> </a:t>
            </a:r>
            <a:r>
              <a:rPr lang="fa-IR" sz="4000" smtClean="0">
                <a:solidFill>
                  <a:schemeClr val="accent2"/>
                </a:solidFill>
                <a:effectLst/>
                <a:cs typeface="B Davat" pitchFamily="2" charset="-78"/>
              </a:rPr>
              <a:t>سبك چهارم</a:t>
            </a:r>
            <a:r>
              <a:rPr lang="fa-IR" sz="4000" smtClean="0">
                <a:solidFill>
                  <a:srgbClr val="003366"/>
                </a:solidFill>
                <a:effectLst/>
                <a:cs typeface="B Davat" pitchFamily="2" charset="-78"/>
              </a:rPr>
              <a:t> : </a:t>
            </a:r>
            <a:r>
              <a:rPr lang="fa-IR" smtClean="0">
                <a:solidFill>
                  <a:srgbClr val="003366"/>
                </a:solidFill>
                <a:effectLst/>
                <a:cs typeface="B Davat" pitchFamily="2" charset="-78"/>
              </a:rPr>
              <a:t>حرف زدن صريح و روشن</a:t>
            </a:r>
            <a:r>
              <a:rPr lang="fa-IR" sz="4000" smtClean="0">
                <a:solidFill>
                  <a:srgbClr val="003366"/>
                </a:solidFill>
                <a:effectLst/>
                <a:cs typeface="B Davat" pitchFamily="2" charset="-78"/>
              </a:rPr>
              <a:t> .</a:t>
            </a:r>
          </a:p>
          <a:p>
            <a:pPr rtl="1" eaLnBrk="1" hangingPunct="1">
              <a:lnSpc>
                <a:spcPct val="90000"/>
              </a:lnSpc>
              <a:buFontTx/>
              <a:buNone/>
            </a:pPr>
            <a:endParaRPr lang="en-US" sz="4000" smtClean="0">
              <a:solidFill>
                <a:srgbClr val="996633"/>
              </a:solidFill>
              <a:effectLst/>
              <a:cs typeface="B Davat"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2"/>
          <p:cNvSpPr>
            <a:spLocks noChangeArrowheads="1" noChangeShapeType="1" noTextEdit="1"/>
          </p:cNvSpPr>
          <p:nvPr/>
        </p:nvSpPr>
        <p:spPr bwMode="auto">
          <a:xfrm>
            <a:off x="611188" y="260350"/>
            <a:ext cx="7916862" cy="792163"/>
          </a:xfrm>
          <a:prstGeom prst="rect">
            <a:avLst/>
          </a:prstGeom>
        </p:spPr>
        <p:txBody>
          <a:bodyPr wrap="none" fromWordArt="1">
            <a:prstTxWarp prst="textPlain">
              <a:avLst>
                <a:gd name="adj" fmla="val 50000"/>
              </a:avLst>
            </a:prstTxWarp>
          </a:bodyPr>
          <a:lstStyle/>
          <a:p>
            <a:pPr algn="ctr" rtl="1"/>
            <a:r>
              <a:rPr lang="fa-IR" sz="3600" b="1" kern="10">
                <a:ln w="9525">
                  <a:solidFill>
                    <a:srgbClr val="000000"/>
                  </a:solidFill>
                  <a:round/>
                  <a:headEnd/>
                  <a:tailEnd/>
                </a:ln>
                <a:solidFill>
                  <a:srgbClr val="003366"/>
                </a:solidFill>
                <a:cs typeface="B Badr"/>
              </a:rPr>
              <a:t>براي برقراي ارتباط با زوج چه مهارتهايي نيازداريم ؟</a:t>
            </a:r>
            <a:endParaRPr lang="en-US" sz="3600" b="1" kern="10">
              <a:ln w="9525">
                <a:solidFill>
                  <a:srgbClr val="000000"/>
                </a:solidFill>
                <a:round/>
                <a:headEnd/>
                <a:tailEnd/>
              </a:ln>
              <a:solidFill>
                <a:srgbClr val="003366"/>
              </a:solidFill>
              <a:cs typeface="B Badr"/>
            </a:endParaRPr>
          </a:p>
        </p:txBody>
      </p:sp>
      <p:sp>
        <p:nvSpPr>
          <p:cNvPr id="13315" name="Rectangle 3"/>
          <p:cNvSpPr>
            <a:spLocks noGrp="1" noChangeArrowheads="1"/>
          </p:cNvSpPr>
          <p:nvPr>
            <p:ph type="subTitle" idx="1"/>
          </p:nvPr>
        </p:nvSpPr>
        <p:spPr>
          <a:xfrm>
            <a:off x="250825" y="1341438"/>
            <a:ext cx="8605838" cy="51117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lgn="r" eaLnBrk="1" hangingPunct="1">
              <a:lnSpc>
                <a:spcPct val="90000"/>
              </a:lnSpc>
            </a:pPr>
            <a:r>
              <a:rPr lang="fa-IR" sz="3600" smtClean="0">
                <a:solidFill>
                  <a:srgbClr val="990000"/>
                </a:solidFill>
                <a:effectLst/>
                <a:cs typeface="B Davat" pitchFamily="2" charset="-78"/>
              </a:rPr>
              <a:t>4</a:t>
            </a:r>
            <a:r>
              <a:rPr lang="ar-SA" sz="3600" smtClean="0">
                <a:solidFill>
                  <a:srgbClr val="990000"/>
                </a:solidFill>
                <a:effectLst/>
                <a:cs typeface="B Davat" pitchFamily="2" charset="-78"/>
              </a:rPr>
              <a:t>–</a:t>
            </a:r>
            <a:r>
              <a:rPr lang="fa-IR" sz="3600" smtClean="0">
                <a:solidFill>
                  <a:srgbClr val="990000"/>
                </a:solidFill>
                <a:effectLst/>
                <a:cs typeface="B Davat" pitchFamily="2" charset="-78"/>
              </a:rPr>
              <a:t> مهارت حل تعارضات و بر نامه ريزي براي مشكلات</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اجتناب </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ترغيب</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نزاع</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بلا تكليفي</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مصالحه ( سازش)</a:t>
            </a:r>
          </a:p>
          <a:p>
            <a:pPr marL="609600" indent="-609600" algn="r" rtl="1" eaLnBrk="1" hangingPunct="1">
              <a:lnSpc>
                <a:spcPct val="90000"/>
              </a:lnSpc>
              <a:buFont typeface="Wingdings" pitchFamily="2" charset="2"/>
              <a:buAutoNum type="arabicPeriod"/>
            </a:pPr>
            <a:r>
              <a:rPr lang="fa-IR" sz="4400" smtClean="0">
                <a:solidFill>
                  <a:srgbClr val="003366"/>
                </a:solidFill>
                <a:effectLst/>
                <a:cs typeface="B Davat" pitchFamily="2" charset="-78"/>
              </a:rPr>
              <a:t>سبك همكاري و انطباق </a:t>
            </a:r>
            <a:endParaRPr lang="en-US" sz="44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WordArt 2"/>
          <p:cNvSpPr>
            <a:spLocks noChangeArrowheads="1" noChangeShapeType="1" noTextEdit="1"/>
          </p:cNvSpPr>
          <p:nvPr/>
        </p:nvSpPr>
        <p:spPr bwMode="auto">
          <a:xfrm>
            <a:off x="684213" y="260350"/>
            <a:ext cx="7772400" cy="647700"/>
          </a:xfrm>
          <a:prstGeom prst="rect">
            <a:avLst/>
          </a:prstGeom>
        </p:spPr>
        <p:txBody>
          <a:bodyPr wrap="none" fromWordArt="1">
            <a:prstTxWarp prst="textPlain">
              <a:avLst>
                <a:gd name="adj" fmla="val 50000"/>
              </a:avLst>
            </a:prstTxWarp>
          </a:bodyPr>
          <a:lstStyle/>
          <a:p>
            <a:pPr algn="ctr" rtl="1"/>
            <a:r>
              <a:rPr lang="fa-IR" sz="3600" b="1" kern="10">
                <a:ln w="9525">
                  <a:solidFill>
                    <a:srgbClr val="000000"/>
                  </a:solidFill>
                  <a:round/>
                  <a:headEnd/>
                  <a:tailEnd/>
                </a:ln>
                <a:solidFill>
                  <a:srgbClr val="003366"/>
                </a:solidFill>
                <a:cs typeface="B Badr"/>
              </a:rPr>
              <a:t>براي برقراي ارتباط با زوج چه مهارتهايي نيازداريم ؟</a:t>
            </a:r>
            <a:endParaRPr lang="en-US" sz="3600" b="1" kern="10">
              <a:ln w="9525">
                <a:solidFill>
                  <a:srgbClr val="000000"/>
                </a:solidFill>
                <a:round/>
                <a:headEnd/>
                <a:tailEnd/>
              </a:ln>
              <a:solidFill>
                <a:srgbClr val="003366"/>
              </a:solidFill>
              <a:cs typeface="B Badr"/>
            </a:endParaRPr>
          </a:p>
        </p:txBody>
      </p:sp>
      <p:sp>
        <p:nvSpPr>
          <p:cNvPr id="14339" name="Rectangle 3"/>
          <p:cNvSpPr>
            <a:spLocks noGrp="1" noChangeArrowheads="1"/>
          </p:cNvSpPr>
          <p:nvPr>
            <p:ph type="subTitle" idx="1"/>
          </p:nvPr>
        </p:nvSpPr>
        <p:spPr>
          <a:xfrm>
            <a:off x="0" y="1196975"/>
            <a:ext cx="9144000" cy="540067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800" smtClean="0">
                <a:solidFill>
                  <a:srgbClr val="003366"/>
                </a:solidFill>
                <a:effectLst/>
                <a:cs typeface="B Davat" pitchFamily="2" charset="-78"/>
              </a:rPr>
              <a:t>مهارت توجه به خود :</a:t>
            </a:r>
            <a:r>
              <a:rPr lang="fa-IR" sz="4800" smtClean="0">
                <a:effectLst/>
                <a:cs typeface="B Davat" pitchFamily="2" charset="-78"/>
              </a:rPr>
              <a:t> </a:t>
            </a:r>
            <a:endParaRPr lang="fa-IR" sz="4800" smtClean="0">
              <a:solidFill>
                <a:srgbClr val="003366"/>
              </a:solidFill>
              <a:effectLst/>
              <a:cs typeface="B Davat" pitchFamily="2" charset="-78"/>
            </a:endParaRPr>
          </a:p>
          <a:p>
            <a:pPr eaLnBrk="1" hangingPunct="1"/>
            <a:r>
              <a:rPr lang="fa-IR" smtClean="0">
                <a:solidFill>
                  <a:srgbClr val="003366"/>
                </a:solidFill>
                <a:effectLst/>
                <a:cs typeface="B Davat" pitchFamily="2" charset="-78"/>
              </a:rPr>
              <a:t>1 </a:t>
            </a:r>
            <a:r>
              <a:rPr lang="ar-SA" smtClean="0">
                <a:solidFill>
                  <a:srgbClr val="003366"/>
                </a:solidFill>
                <a:effectLst/>
                <a:cs typeface="B Davat" pitchFamily="2" charset="-78"/>
              </a:rPr>
              <a:t>–</a:t>
            </a:r>
            <a:r>
              <a:rPr lang="fa-IR" smtClean="0">
                <a:solidFill>
                  <a:srgbClr val="003366"/>
                </a:solidFill>
                <a:effectLst/>
                <a:cs typeface="B Davat" pitchFamily="2" charset="-78"/>
              </a:rPr>
              <a:t> استفاده از چرخه آگاهي شامل :</a:t>
            </a:r>
            <a:r>
              <a:rPr lang="fa-IR" sz="2800" smtClean="0">
                <a:solidFill>
                  <a:srgbClr val="003366"/>
                </a:solidFill>
                <a:effectLst/>
                <a:cs typeface="B Davat" pitchFamily="2" charset="-78"/>
              </a:rPr>
              <a:t> </a:t>
            </a:r>
            <a:r>
              <a:rPr lang="fa-IR" sz="2400" smtClean="0">
                <a:solidFill>
                  <a:srgbClr val="003366"/>
                </a:solidFill>
                <a:effectLst/>
                <a:cs typeface="B Davat" pitchFamily="2" charset="-78"/>
              </a:rPr>
              <a:t>* اطلاعات حسي</a:t>
            </a:r>
          </a:p>
          <a:p>
            <a:pPr eaLnBrk="1" hangingPunct="1"/>
            <a:r>
              <a:rPr lang="fa-IR" sz="2400" smtClean="0">
                <a:solidFill>
                  <a:srgbClr val="003366"/>
                </a:solidFill>
                <a:effectLst/>
                <a:cs typeface="B Davat" pitchFamily="2" charset="-78"/>
              </a:rPr>
              <a:t>* افكار * احساسات * خواسته ها * اقدامات</a:t>
            </a:r>
          </a:p>
          <a:p>
            <a:pPr eaLnBrk="1" hangingPunct="1"/>
            <a:r>
              <a:rPr lang="fa-IR" sz="4000" smtClean="0">
                <a:solidFill>
                  <a:srgbClr val="003366"/>
                </a:solidFill>
                <a:effectLst/>
                <a:cs typeface="B Davat" pitchFamily="2" charset="-78"/>
              </a:rPr>
              <a:t>2 </a:t>
            </a:r>
            <a:r>
              <a:rPr lang="ar-SA" sz="4000" smtClean="0">
                <a:solidFill>
                  <a:srgbClr val="003366"/>
                </a:solidFill>
                <a:effectLst/>
                <a:cs typeface="B Davat" pitchFamily="2" charset="-78"/>
              </a:rPr>
              <a:t>–</a:t>
            </a:r>
            <a:r>
              <a:rPr lang="fa-IR" sz="4000" smtClean="0">
                <a:solidFill>
                  <a:srgbClr val="003366"/>
                </a:solidFill>
                <a:effectLst/>
                <a:cs typeface="B Davat" pitchFamily="2" charset="-78"/>
              </a:rPr>
              <a:t> حرف زدن با خود</a:t>
            </a:r>
            <a:r>
              <a:rPr lang="fa-IR" sz="2800" smtClean="0">
                <a:solidFill>
                  <a:srgbClr val="003366"/>
                </a:solidFill>
                <a:effectLst/>
                <a:cs typeface="B Davat" pitchFamily="2" charset="-78"/>
              </a:rPr>
              <a:t> </a:t>
            </a:r>
            <a:r>
              <a:rPr lang="fa-IR" sz="2400" smtClean="0">
                <a:solidFill>
                  <a:srgbClr val="003366"/>
                </a:solidFill>
                <a:effectLst/>
                <a:cs typeface="B Davat" pitchFamily="2" charset="-78"/>
              </a:rPr>
              <a:t>( با خود حرف زدن يك باز تاب خصوصي و تك گويي دروني است كه شما راجع به جنبه هاي قبلي ، فعلي يا بعد مشكل داريد . شما از خود مي پرسيد چه اتفاقي افتاده است و الآن چه اتفاقي دارد مي افتد، براي گسترش آگاهي خود از چرخه آگاهي تان استفاده كنيد) .</a:t>
            </a:r>
          </a:p>
          <a:p>
            <a:pPr eaLnBrk="1" hangingPunct="1"/>
            <a:r>
              <a:rPr lang="fa-IR" sz="4000" smtClean="0">
                <a:solidFill>
                  <a:srgbClr val="003366"/>
                </a:solidFill>
                <a:effectLst/>
                <a:cs typeface="B Davat" pitchFamily="2" charset="-78"/>
              </a:rPr>
              <a:t>3 </a:t>
            </a:r>
            <a:r>
              <a:rPr lang="ar-SA" sz="4000" smtClean="0">
                <a:solidFill>
                  <a:srgbClr val="003366"/>
                </a:solidFill>
                <a:effectLst/>
                <a:cs typeface="B Davat" pitchFamily="2" charset="-78"/>
              </a:rPr>
              <a:t>–</a:t>
            </a:r>
            <a:r>
              <a:rPr lang="fa-IR" sz="4000" smtClean="0">
                <a:solidFill>
                  <a:srgbClr val="003366"/>
                </a:solidFill>
                <a:effectLst/>
                <a:cs typeface="B Davat" pitchFamily="2" charset="-78"/>
              </a:rPr>
              <a:t> مهارتهاي حرف زدن</a:t>
            </a:r>
            <a:r>
              <a:rPr lang="fa-IR" sz="2400" smtClean="0">
                <a:solidFill>
                  <a:srgbClr val="003366"/>
                </a:solidFill>
                <a:effectLst/>
                <a:cs typeface="B Davat" pitchFamily="2" charset="-78"/>
              </a:rPr>
              <a:t> * بجاي خود حرف بزنيد * اطلاعات حسي را توصيف كنيد * افكارتان را بيان كنيد * احساسات خود را در ميان بگذاريد * خواسته هايتان را بيان كنيد * اقدامات خود را مطرح كنيد  </a:t>
            </a:r>
            <a:endParaRPr lang="en-US" sz="24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2"/>
          <p:cNvSpPr>
            <a:spLocks noChangeArrowheads="1" noChangeShapeType="1" noTextEdit="1"/>
          </p:cNvSpPr>
          <p:nvPr/>
        </p:nvSpPr>
        <p:spPr bwMode="auto">
          <a:xfrm>
            <a:off x="395288" y="0"/>
            <a:ext cx="8280400" cy="865188"/>
          </a:xfrm>
          <a:prstGeom prst="rect">
            <a:avLst/>
          </a:prstGeom>
        </p:spPr>
        <p:txBody>
          <a:bodyPr wrap="none" fromWordArt="1">
            <a:prstTxWarp prst="textPlain">
              <a:avLst>
                <a:gd name="adj" fmla="val 50000"/>
              </a:avLst>
            </a:prstTxWarp>
          </a:bodyPr>
          <a:lstStyle/>
          <a:p>
            <a:pPr algn="ctr" rtl="1"/>
            <a:r>
              <a:rPr lang="fa-IR" sz="4800" b="1" kern="10">
                <a:ln w="9525">
                  <a:solidFill>
                    <a:srgbClr val="000000"/>
                  </a:solidFill>
                  <a:round/>
                  <a:headEnd/>
                  <a:tailEnd/>
                </a:ln>
                <a:solidFill>
                  <a:srgbClr val="003366"/>
                </a:solidFill>
                <a:cs typeface="B Badr"/>
              </a:rPr>
              <a:t>مهارتهاي لازم براي ارتباط با زوج </a:t>
            </a:r>
            <a:endParaRPr lang="en-US" sz="4800" b="1" kern="10">
              <a:ln w="9525">
                <a:solidFill>
                  <a:srgbClr val="000000"/>
                </a:solidFill>
                <a:round/>
                <a:headEnd/>
                <a:tailEnd/>
              </a:ln>
              <a:solidFill>
                <a:srgbClr val="003366"/>
              </a:solidFill>
              <a:cs typeface="B Badr"/>
            </a:endParaRPr>
          </a:p>
        </p:txBody>
      </p:sp>
      <p:sp>
        <p:nvSpPr>
          <p:cNvPr id="15363" name="Rectangle 3"/>
          <p:cNvSpPr>
            <a:spLocks noGrp="1" noChangeArrowheads="1"/>
          </p:cNvSpPr>
          <p:nvPr>
            <p:ph type="subTitle" idx="1"/>
          </p:nvPr>
        </p:nvSpPr>
        <p:spPr>
          <a:xfrm>
            <a:off x="250825" y="1989138"/>
            <a:ext cx="8893175" cy="48688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rtl="1" eaLnBrk="1" hangingPunct="1">
              <a:buFontTx/>
              <a:buChar char="•"/>
            </a:pPr>
            <a:r>
              <a:rPr lang="fa-IR" sz="4000" smtClean="0">
                <a:solidFill>
                  <a:srgbClr val="003366"/>
                </a:solidFill>
                <a:effectLst/>
                <a:cs typeface="B Davat" pitchFamily="2" charset="-78"/>
              </a:rPr>
              <a:t>گوش دادن به قصد فهميدن</a:t>
            </a:r>
          </a:p>
          <a:p>
            <a:pPr marL="609600" indent="-609600" rtl="1" eaLnBrk="1" hangingPunct="1">
              <a:buFontTx/>
              <a:buChar char="•"/>
            </a:pPr>
            <a:r>
              <a:rPr lang="fa-IR" sz="4000" smtClean="0">
                <a:solidFill>
                  <a:srgbClr val="003366"/>
                </a:solidFill>
                <a:effectLst/>
                <a:cs typeface="B Davat" pitchFamily="2" charset="-78"/>
              </a:rPr>
              <a:t>آشنايي با حلقه گوش دادن</a:t>
            </a:r>
          </a:p>
          <a:p>
            <a:pPr marL="609600" indent="-609600" rtl="1" eaLnBrk="1" hangingPunct="1">
              <a:buFontTx/>
              <a:buChar char="•"/>
            </a:pPr>
            <a:r>
              <a:rPr lang="fa-IR" sz="4000" smtClean="0">
                <a:solidFill>
                  <a:srgbClr val="003366"/>
                </a:solidFill>
                <a:effectLst/>
                <a:cs typeface="B Davat" pitchFamily="2" charset="-78"/>
              </a:rPr>
              <a:t>بلد بودن مهرتهاي گوش دادن</a:t>
            </a:r>
          </a:p>
          <a:p>
            <a:pPr marL="609600" indent="-609600" rtl="1" eaLnBrk="1" hangingPunct="1">
              <a:buFontTx/>
              <a:buChar char="•"/>
            </a:pPr>
            <a:r>
              <a:rPr lang="fa-IR" sz="4000" smtClean="0">
                <a:solidFill>
                  <a:srgbClr val="003366"/>
                </a:solidFill>
                <a:effectLst/>
                <a:cs typeface="B Davat" pitchFamily="2" charset="-78"/>
              </a:rPr>
              <a:t>مهارتهاي گوش دادن حاكي از نگرش " من... به شما...توجه مي كنم”است.</a:t>
            </a:r>
          </a:p>
          <a:p>
            <a:pPr marL="609600" indent="-609600" rtl="1" eaLnBrk="1" hangingPunct="1">
              <a:buFontTx/>
              <a:buNone/>
            </a:pPr>
            <a:r>
              <a:rPr lang="fa-IR" sz="4000" smtClean="0">
                <a:solidFill>
                  <a:schemeClr val="folHlink"/>
                </a:solidFill>
                <a:effectLst/>
                <a:cs typeface="B Davat" pitchFamily="2" charset="-78"/>
              </a:rPr>
              <a:t>استفاده از مهارتهاي حرف زدن و گوش دادن موجب كاهش سؤبرداشت ها مي شود .</a:t>
            </a:r>
            <a:endParaRPr lang="en-US" sz="4000" smtClean="0">
              <a:solidFill>
                <a:schemeClr val="folHlink"/>
              </a:solidFill>
              <a:effectLst/>
              <a:cs typeface="B Davat" pitchFamily="2" charset="-78"/>
            </a:endParaRPr>
          </a:p>
        </p:txBody>
      </p:sp>
      <p:sp>
        <p:nvSpPr>
          <p:cNvPr id="15364" name="WordArt 4"/>
          <p:cNvSpPr>
            <a:spLocks noChangeArrowheads="1" noChangeShapeType="1" noTextEdit="1"/>
          </p:cNvSpPr>
          <p:nvPr/>
        </p:nvSpPr>
        <p:spPr bwMode="auto">
          <a:xfrm>
            <a:off x="1331913" y="981075"/>
            <a:ext cx="5976937" cy="858838"/>
          </a:xfrm>
          <a:prstGeom prst="rect">
            <a:avLst/>
          </a:prstGeom>
        </p:spPr>
        <p:txBody>
          <a:bodyPr wrap="none" fromWordArt="1">
            <a:prstTxWarp prst="textPlain">
              <a:avLst>
                <a:gd name="adj" fmla="val 50000"/>
              </a:avLst>
            </a:prstTxWarp>
          </a:bodyPr>
          <a:lstStyle/>
          <a:p>
            <a:pPr algn="ctr" rtl="1"/>
            <a:r>
              <a:rPr lang="fa-IR" sz="3200" b="1" kern="10">
                <a:ln w="12700">
                  <a:solidFill>
                    <a:srgbClr val="EAEAEA"/>
                  </a:solidFill>
                  <a:round/>
                  <a:headEnd/>
                  <a:tailEnd/>
                </a:ln>
                <a:solidFill>
                  <a:srgbClr val="990000"/>
                </a:solidFill>
                <a:effectLst>
                  <a:outerShdw dist="35921" dir="2700000" sy="50000" kx="2115830" algn="bl" rotWithShape="0">
                    <a:srgbClr val="C0C0C0">
                      <a:alpha val="79999"/>
                    </a:srgbClr>
                  </a:outerShdw>
                </a:effectLst>
                <a:latin typeface="Arial"/>
                <a:cs typeface="Arial"/>
              </a:rPr>
              <a:t>مهارت توجه به همسر</a:t>
            </a:r>
            <a:endParaRPr lang="en-US" sz="3200" b="1" kern="10">
              <a:ln w="12700">
                <a:solidFill>
                  <a:srgbClr val="EAEAEA"/>
                </a:solidFill>
                <a:round/>
                <a:headEnd/>
                <a:tailEnd/>
              </a:ln>
              <a:solidFill>
                <a:srgbClr val="990000"/>
              </a:solidFill>
              <a:effectLst>
                <a:outerShdw dist="35921" dir="2700000" sy="50000" kx="2115830" algn="bl" rotWithShape="0">
                  <a:srgbClr val="C0C0C0">
                    <a:alpha val="79999"/>
                  </a:srgbClr>
                </a:outerShdw>
              </a:effectLst>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323850" y="1557338"/>
            <a:ext cx="8540750" cy="5040312"/>
          </a:xfrm>
          <a:noFill/>
        </p:spPr>
        <p:txBody>
          <a:bodyPr/>
          <a:lstStyle/>
          <a:p>
            <a:pPr algn="r" rtl="1" eaLnBrk="1" hangingPunct="1">
              <a:lnSpc>
                <a:spcPct val="90000"/>
              </a:lnSpc>
            </a:pPr>
            <a:r>
              <a:rPr lang="fa-IR" sz="2800" smtClean="0">
                <a:effectLst/>
                <a:cs typeface="B Davat" pitchFamily="2" charset="-78"/>
              </a:rPr>
              <a:t>اكثرا توجه زن و شوهرها به يكديگر كامل نيست .</a:t>
            </a:r>
          </a:p>
          <a:p>
            <a:pPr algn="r" rtl="1" eaLnBrk="1" hangingPunct="1">
              <a:lnSpc>
                <a:spcPct val="90000"/>
              </a:lnSpc>
            </a:pPr>
            <a:r>
              <a:rPr lang="fa-IR" sz="2800" smtClean="0">
                <a:effectLst/>
                <a:cs typeface="B Davat" pitchFamily="2" charset="-78"/>
              </a:rPr>
              <a:t>گاهي مواقع ، هنگام گوش دادن به ارزيابي سخنان شريك زندگيمان مي پردازيم و قضاوت مي كنيم.</a:t>
            </a:r>
          </a:p>
          <a:p>
            <a:pPr algn="r" rtl="1" eaLnBrk="1" hangingPunct="1">
              <a:lnSpc>
                <a:spcPct val="90000"/>
              </a:lnSpc>
            </a:pPr>
            <a:r>
              <a:rPr lang="fa-IR" sz="2800" smtClean="0">
                <a:effectLst/>
                <a:cs typeface="B Davat" pitchFamily="2" charset="-78"/>
              </a:rPr>
              <a:t>به مقايسه نظر خود با نظر همسر مي پردازيم.</a:t>
            </a:r>
          </a:p>
          <a:p>
            <a:pPr algn="r" rtl="1" eaLnBrk="1" hangingPunct="1">
              <a:lnSpc>
                <a:spcPct val="90000"/>
              </a:lnSpc>
            </a:pPr>
            <a:r>
              <a:rPr lang="fa-IR" sz="2800" smtClean="0">
                <a:effectLst/>
                <a:cs typeface="B Davat" pitchFamily="2" charset="-78"/>
              </a:rPr>
              <a:t>رفتار ممكن است واكنشی باشد( مبتني بر احساس و هيجان باشد)</a:t>
            </a:r>
          </a:p>
          <a:p>
            <a:pPr algn="r" rtl="1" eaLnBrk="1" hangingPunct="1">
              <a:lnSpc>
                <a:spcPct val="90000"/>
              </a:lnSpc>
            </a:pPr>
            <a:r>
              <a:rPr lang="fa-IR" sz="2800" smtClean="0">
                <a:effectLst/>
                <a:cs typeface="B Davat" pitchFamily="2" charset="-78"/>
              </a:rPr>
              <a:t>حرفهاي همسر را قطع مي كنيم ( با اظهار نظر يا سؤال كردن يا...)</a:t>
            </a:r>
          </a:p>
          <a:p>
            <a:pPr algn="r" rtl="1" eaLnBrk="1" hangingPunct="1">
              <a:lnSpc>
                <a:spcPct val="90000"/>
              </a:lnSpc>
            </a:pPr>
            <a:r>
              <a:rPr lang="fa-IR" sz="2800" smtClean="0">
                <a:effectLst/>
                <a:cs typeface="B Davat" pitchFamily="2" charset="-78"/>
              </a:rPr>
              <a:t>ترس از بيان اطلاعات بيشتر .</a:t>
            </a:r>
          </a:p>
          <a:p>
            <a:pPr algn="r" rtl="1" eaLnBrk="1" hangingPunct="1">
              <a:lnSpc>
                <a:spcPct val="90000"/>
              </a:lnSpc>
            </a:pPr>
            <a:r>
              <a:rPr lang="fa-IR" sz="2800" smtClean="0">
                <a:effectLst/>
                <a:cs typeface="B Davat" pitchFamily="2" charset="-78"/>
              </a:rPr>
              <a:t>كمبود وقت از نظر شما .</a:t>
            </a:r>
          </a:p>
          <a:p>
            <a:pPr algn="r" rtl="1" eaLnBrk="1" hangingPunct="1">
              <a:lnSpc>
                <a:spcPct val="90000"/>
              </a:lnSpc>
            </a:pPr>
            <a:r>
              <a:rPr lang="fa-IR" sz="2800" smtClean="0">
                <a:effectLst/>
                <a:cs typeface="B Davat" pitchFamily="2" charset="-78"/>
              </a:rPr>
              <a:t>اينكه طرف مقابل شما را ناد يده مي گيرد . </a:t>
            </a:r>
          </a:p>
          <a:p>
            <a:pPr algn="r" rtl="1" eaLnBrk="1" hangingPunct="1">
              <a:lnSpc>
                <a:spcPct val="90000"/>
              </a:lnSpc>
            </a:pPr>
            <a:r>
              <a:rPr lang="fa-IR" sz="2800" smtClean="0">
                <a:effectLst/>
                <a:cs typeface="B Davat" pitchFamily="2" charset="-78"/>
              </a:rPr>
              <a:t>ترس از اينكه مبادا بخواهيد تغيير كنيد .</a:t>
            </a:r>
            <a:endParaRPr lang="en-US" sz="2800" smtClean="0">
              <a:effectLst/>
              <a:cs typeface="B Davat" pitchFamily="2" charset="-78"/>
            </a:endParaRPr>
          </a:p>
        </p:txBody>
      </p:sp>
      <p:sp>
        <p:nvSpPr>
          <p:cNvPr id="16387" name="WordArt 3"/>
          <p:cNvSpPr>
            <a:spLocks noChangeArrowheads="1" noChangeShapeType="1" noTextEdit="1"/>
          </p:cNvSpPr>
          <p:nvPr/>
        </p:nvSpPr>
        <p:spPr bwMode="auto">
          <a:xfrm>
            <a:off x="896938" y="368300"/>
            <a:ext cx="7308850" cy="431800"/>
          </a:xfrm>
          <a:prstGeom prst="rect">
            <a:avLst/>
          </a:prstGeom>
        </p:spPr>
        <p:txBody>
          <a:bodyPr wrap="none" fromWordArt="1">
            <a:prstTxWarp prst="textPlain">
              <a:avLst>
                <a:gd name="adj" fmla="val 50000"/>
              </a:avLst>
            </a:prstTxWarp>
          </a:bodyPr>
          <a:lstStyle/>
          <a:p>
            <a:pPr algn="ctr" rtl="1"/>
            <a:r>
              <a:rPr lang="fa-IR" sz="4800" b="1" kern="10">
                <a:ln w="9525">
                  <a:solidFill>
                    <a:srgbClr val="000000"/>
                  </a:solidFill>
                  <a:round/>
                  <a:headEnd/>
                  <a:tailEnd/>
                </a:ln>
                <a:solidFill>
                  <a:srgbClr val="003366"/>
                </a:solidFill>
                <a:cs typeface="B Badr"/>
              </a:rPr>
              <a:t>مهارتهاي لازم براي ارتباط با زوج </a:t>
            </a:r>
            <a:endParaRPr lang="en-US" sz="4800" b="1" kern="10">
              <a:ln w="9525">
                <a:solidFill>
                  <a:srgbClr val="000000"/>
                </a:solidFill>
                <a:round/>
                <a:headEnd/>
                <a:tailEnd/>
              </a:ln>
              <a:solidFill>
                <a:srgbClr val="003366"/>
              </a:solidFill>
              <a:cs typeface="B Badr"/>
            </a:endParaRPr>
          </a:p>
        </p:txBody>
      </p:sp>
      <p:sp>
        <p:nvSpPr>
          <p:cNvPr id="16388" name="WordArt 4"/>
          <p:cNvSpPr>
            <a:spLocks noChangeArrowheads="1" noChangeShapeType="1" noTextEdit="1"/>
          </p:cNvSpPr>
          <p:nvPr/>
        </p:nvSpPr>
        <p:spPr bwMode="auto">
          <a:xfrm>
            <a:off x="1187450" y="908050"/>
            <a:ext cx="6408738" cy="503238"/>
          </a:xfrm>
          <a:prstGeom prst="rect">
            <a:avLst/>
          </a:prstGeom>
        </p:spPr>
        <p:txBody>
          <a:bodyPr wrap="none" fromWordArt="1">
            <a:prstTxWarp prst="textPlain">
              <a:avLst>
                <a:gd name="adj" fmla="val 50000"/>
              </a:avLst>
            </a:prstTxWarp>
          </a:bodyPr>
          <a:lstStyle/>
          <a:p>
            <a:pPr algn="ctr" rtl="1"/>
            <a:r>
              <a:rPr lang="fa-IR" sz="4800" b="1" kern="10" spc="960">
                <a:ln w="12700">
                  <a:solidFill>
                    <a:srgbClr val="990000"/>
                  </a:solidFill>
                  <a:round/>
                  <a:headEnd/>
                  <a:tailEnd/>
                </a:ln>
                <a:solidFill>
                  <a:srgbClr val="990000"/>
                </a:solidFill>
                <a:effectLst>
                  <a:outerShdw dist="35921" dir="2700000" sy="50000" kx="2115830" algn="bl" rotWithShape="0">
                    <a:srgbClr val="C0C0C0">
                      <a:alpha val="79999"/>
                    </a:srgbClr>
                  </a:outerShdw>
                </a:effectLst>
                <a:latin typeface="Arial"/>
                <a:cs typeface="Arial"/>
              </a:rPr>
              <a:t>دلايل ضعف در گفتگوهاي زناشويي:</a:t>
            </a:r>
            <a:endParaRPr lang="en-US" sz="4800" b="1" kern="10" spc="960">
              <a:ln w="12700">
                <a:solidFill>
                  <a:srgbClr val="990000"/>
                </a:solidFill>
                <a:round/>
                <a:headEnd/>
                <a:tailEnd/>
              </a:ln>
              <a:solidFill>
                <a:srgbClr val="990000"/>
              </a:solidFill>
              <a:effectLst>
                <a:outerShdw dist="35921" dir="2700000" sy="50000" kx="2115830" algn="bl" rotWithShape="0">
                  <a:srgbClr val="C0C0C0">
                    <a:alpha val="79999"/>
                  </a:srgbClr>
                </a:outerShdw>
              </a:effectLst>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fa-IR" smtClean="0">
              <a:effectLst/>
              <a:cs typeface="B Davat" pitchFamily="2" charset="-78"/>
            </a:endParaRPr>
          </a:p>
        </p:txBody>
      </p:sp>
      <p:sp>
        <p:nvSpPr>
          <p:cNvPr id="17411" name="Rectangle 3"/>
          <p:cNvSpPr>
            <a:spLocks noGrp="1" noChangeArrowheads="1"/>
          </p:cNvSpPr>
          <p:nvPr>
            <p:ph type="body" idx="1"/>
          </p:nvPr>
        </p:nvSpPr>
        <p:spPr>
          <a:xfrm>
            <a:off x="1103313" y="2289175"/>
            <a:ext cx="7167562" cy="3762375"/>
          </a:xfrm>
          <a:noFill/>
        </p:spPr>
        <p:txBody>
          <a:bodyPr/>
          <a:lstStyle/>
          <a:p>
            <a:pPr algn="r" rtl="1" eaLnBrk="1" hangingPunct="1"/>
            <a:r>
              <a:rPr lang="fa-IR" sz="4800" smtClean="0">
                <a:effectLst/>
                <a:cs typeface="B Davat" pitchFamily="2" charset="-78"/>
              </a:rPr>
              <a:t>تشويق همسر به حرف زدن .</a:t>
            </a:r>
          </a:p>
          <a:p>
            <a:pPr algn="r" rtl="1" eaLnBrk="1" hangingPunct="1"/>
            <a:r>
              <a:rPr lang="fa-IR" sz="4800" smtClean="0">
                <a:effectLst/>
                <a:cs typeface="B Davat" pitchFamily="2" charset="-78"/>
              </a:rPr>
              <a:t>قضاوت و ارزيابي نكردن .</a:t>
            </a:r>
          </a:p>
          <a:p>
            <a:pPr algn="r" rtl="1" eaLnBrk="1" hangingPunct="1"/>
            <a:r>
              <a:rPr lang="fa-IR" sz="4800" smtClean="0">
                <a:effectLst/>
                <a:cs typeface="B Davat" pitchFamily="2" charset="-78"/>
              </a:rPr>
              <a:t>عدم توسل به رفتاردفاعي .</a:t>
            </a:r>
          </a:p>
          <a:p>
            <a:pPr algn="r" rtl="1" eaLnBrk="1" hangingPunct="1"/>
            <a:r>
              <a:rPr lang="fa-IR" sz="4800" smtClean="0">
                <a:effectLst/>
                <a:cs typeface="B Davat" pitchFamily="2" charset="-78"/>
              </a:rPr>
              <a:t>قطع نكردن حرفهاي همسر .</a:t>
            </a:r>
          </a:p>
          <a:p>
            <a:pPr algn="r" rtl="1" eaLnBrk="1" hangingPunct="1"/>
            <a:endParaRPr lang="en-US" sz="4800" smtClean="0">
              <a:effectLst/>
              <a:cs typeface="B Davat" pitchFamily="2" charset="-78"/>
            </a:endParaRPr>
          </a:p>
        </p:txBody>
      </p:sp>
      <p:sp>
        <p:nvSpPr>
          <p:cNvPr id="17412" name="WordArt 4"/>
          <p:cNvSpPr>
            <a:spLocks noChangeArrowheads="1" noChangeShapeType="1" noTextEdit="1"/>
          </p:cNvSpPr>
          <p:nvPr/>
        </p:nvSpPr>
        <p:spPr bwMode="auto">
          <a:xfrm>
            <a:off x="900113" y="1052513"/>
            <a:ext cx="7127875" cy="288925"/>
          </a:xfrm>
          <a:prstGeom prst="rect">
            <a:avLst/>
          </a:prstGeom>
        </p:spPr>
        <p:txBody>
          <a:bodyPr spcFirstLastPara="1" wrap="none" fromWordArt="1">
            <a:prstTxWarp prst="textArchUp">
              <a:avLst>
                <a:gd name="adj" fmla="val 10800000"/>
              </a:avLst>
            </a:prstTxWarp>
          </a:bodyPr>
          <a:lstStyle/>
          <a:p>
            <a:pPr algn="ctr" rtl="1"/>
            <a:r>
              <a:rPr lang="fa-IR" sz="3600" b="1" kern="10">
                <a:ln w="9525">
                  <a:solidFill>
                    <a:srgbClr val="000000"/>
                  </a:solidFill>
                  <a:round/>
                  <a:headEnd/>
                  <a:tailEnd/>
                </a:ln>
                <a:solidFill>
                  <a:srgbClr val="000000"/>
                </a:solidFill>
                <a:latin typeface="Arial"/>
                <a:cs typeface="Arial"/>
              </a:rPr>
              <a:t>مزاياي گوش دادن به قصد فهميدن :</a:t>
            </a:r>
            <a:endParaRPr lang="en-US" sz="3600" b="1" kern="10">
              <a:ln w="9525">
                <a:solidFill>
                  <a:srgbClr val="000000"/>
                </a:solidFill>
                <a:round/>
                <a:headEnd/>
                <a:tailEnd/>
              </a:ln>
              <a:solidFill>
                <a:srgbClr val="000000"/>
              </a:solidFill>
              <a:latin typeface="Arial"/>
              <a:cs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p:spPr>
        <p:txBody>
          <a:bodyPr/>
          <a:lstStyle/>
          <a:p>
            <a:pPr eaLnBrk="1" hangingPunct="1"/>
            <a:r>
              <a:rPr lang="fa-IR" sz="3800" smtClean="0">
                <a:solidFill>
                  <a:srgbClr val="006600"/>
                </a:solidFill>
                <a:effectLst/>
                <a:cs typeface="B Davat" pitchFamily="2" charset="-78"/>
              </a:rPr>
              <a:t>چگونه مي توانيم خوب گوش دهيم؟ يعني آيا حلقه گوش دادن را بكار مي بريم يا خير؟</a:t>
            </a:r>
            <a:endParaRPr lang="en-US" sz="3800" smtClean="0">
              <a:solidFill>
                <a:srgbClr val="006600"/>
              </a:solidFill>
              <a:effectLst/>
              <a:cs typeface="B Davat" pitchFamily="2" charset="-78"/>
            </a:endParaRPr>
          </a:p>
        </p:txBody>
      </p:sp>
      <p:graphicFrame>
        <p:nvGraphicFramePr>
          <p:cNvPr id="19459" name="Group 3"/>
          <p:cNvGraphicFramePr>
            <a:graphicFrameLocks noGrp="1"/>
          </p:cNvGraphicFramePr>
          <p:nvPr/>
        </p:nvGraphicFramePr>
        <p:xfrm>
          <a:off x="2627313" y="2708275"/>
          <a:ext cx="4105275" cy="579120"/>
        </p:xfrm>
        <a:graphic>
          <a:graphicData uri="http://schemas.openxmlformats.org/drawingml/2006/table">
            <a:tbl>
              <a:tblPr/>
              <a:tblGrid>
                <a:gridCol w="4105275"/>
              </a:tblGrid>
              <a:tr h="5762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rPr>
                        <a:t>توجه كردن</a:t>
                      </a:r>
                      <a:r>
                        <a:rPr kumimoji="0" lang="fa-IR" sz="3200" b="1" i="0" u="none" strike="noStrike" cap="none" normalizeH="0" baseline="0" smtClean="0">
                          <a:ln>
                            <a:noFill/>
                          </a:ln>
                          <a:solidFill>
                            <a:schemeClr val="tx1"/>
                          </a:solidFill>
                          <a:effectLst>
                            <a:outerShdw blurRad="38100" dist="38100" dir="2700000" algn="tl">
                              <a:srgbClr val="C0C0C0"/>
                            </a:outerShdw>
                          </a:effectLst>
                          <a:latin typeface="Tahoma" pitchFamily="34" charset="0"/>
                          <a:cs typeface="Arial" pitchFamily="34" charset="0"/>
                        </a:rPr>
                        <a:t> </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graphicFrame>
        <p:nvGraphicFramePr>
          <p:cNvPr id="19465" name="Group 9"/>
          <p:cNvGraphicFramePr>
            <a:graphicFrameLocks noGrp="1"/>
          </p:cNvGraphicFramePr>
          <p:nvPr/>
        </p:nvGraphicFramePr>
        <p:xfrm>
          <a:off x="2627313" y="3357563"/>
          <a:ext cx="4103687" cy="640080"/>
        </p:xfrm>
        <a:graphic>
          <a:graphicData uri="http://schemas.openxmlformats.org/drawingml/2006/table">
            <a:tbl>
              <a:tblPr/>
              <a:tblGrid>
                <a:gridCol w="4103687"/>
              </a:tblGrid>
              <a:tr h="5762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6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rPr>
                        <a:t>تصد يق كردن</a:t>
                      </a:r>
                      <a:endParaRPr kumimoji="0" lang="en-US" sz="36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graphicFrame>
        <p:nvGraphicFramePr>
          <p:cNvPr id="19471" name="Group 15"/>
          <p:cNvGraphicFramePr>
            <a:graphicFrameLocks noGrp="1"/>
          </p:cNvGraphicFramePr>
          <p:nvPr/>
        </p:nvGraphicFramePr>
        <p:xfrm>
          <a:off x="2627313" y="5805488"/>
          <a:ext cx="4175125" cy="647700"/>
        </p:xfrm>
        <a:graphic>
          <a:graphicData uri="http://schemas.openxmlformats.org/drawingml/2006/table">
            <a:tbl>
              <a:tblPr/>
              <a:tblGrid>
                <a:gridCol w="4175125"/>
              </a:tblGrid>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rPr>
                        <a:t>سؤال كردن</a:t>
                      </a:r>
                      <a:r>
                        <a:rPr kumimoji="0" lang="fa-IR" sz="3200" b="1" i="0" u="none" strike="noStrike" cap="none" normalizeH="0" baseline="0" smtClean="0">
                          <a:ln>
                            <a:noFill/>
                          </a:ln>
                          <a:solidFill>
                            <a:schemeClr val="tx1"/>
                          </a:solidFill>
                          <a:effectLst>
                            <a:outerShdw blurRad="38100" dist="38100" dir="2700000" algn="tl">
                              <a:srgbClr val="C0C0C0"/>
                            </a:outerShdw>
                          </a:effectLst>
                          <a:latin typeface="Tahoma" pitchFamily="34" charset="0"/>
                          <a:cs typeface="Arial" pitchFamily="34" charset="0"/>
                        </a:rPr>
                        <a:t> </a:t>
                      </a:r>
                      <a:endParaRPr kumimoji="0" lang="en-US" sz="3200" b="1" i="0" u="none" strike="noStrike" cap="none" normalizeH="0" baseline="0" smtClean="0">
                        <a:ln>
                          <a:noFill/>
                        </a:ln>
                        <a:solidFill>
                          <a:schemeClr val="tx1"/>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graphicFrame>
        <p:nvGraphicFramePr>
          <p:cNvPr id="19477" name="Group 21"/>
          <p:cNvGraphicFramePr>
            <a:graphicFrameLocks noGrp="1"/>
          </p:cNvGraphicFramePr>
          <p:nvPr/>
        </p:nvGraphicFramePr>
        <p:xfrm>
          <a:off x="2124075" y="1773238"/>
          <a:ext cx="5184775" cy="790575"/>
        </p:xfrm>
        <a:graphic>
          <a:graphicData uri="http://schemas.openxmlformats.org/drawingml/2006/table">
            <a:tbl>
              <a:tblPr/>
              <a:tblGrid>
                <a:gridCol w="5184775"/>
              </a:tblGrid>
              <a:tr h="790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fa-IR" sz="2800" b="0" i="0" u="none" strike="noStrike" cap="none" normalizeH="0" baseline="0" smtClean="0">
                        <a:ln>
                          <a:noFill/>
                        </a:ln>
                        <a:solidFill>
                          <a:srgbClr val="FF33CC"/>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graphicFrame>
        <p:nvGraphicFramePr>
          <p:cNvPr id="19483" name="Group 27"/>
          <p:cNvGraphicFramePr>
            <a:graphicFrameLocks noGrp="1"/>
          </p:cNvGraphicFramePr>
          <p:nvPr/>
        </p:nvGraphicFramePr>
        <p:xfrm>
          <a:off x="2700338" y="4149725"/>
          <a:ext cx="4032250" cy="579120"/>
        </p:xfrm>
        <a:graphic>
          <a:graphicData uri="http://schemas.openxmlformats.org/drawingml/2006/table">
            <a:tbl>
              <a:tblPr/>
              <a:tblGrid>
                <a:gridCol w="4032250"/>
              </a:tblGrid>
              <a:tr h="3587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32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rPr>
                        <a:t>دعوت كردن </a:t>
                      </a:r>
                      <a:endParaRPr kumimoji="0" lang="en-US" sz="32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sp>
        <p:nvSpPr>
          <p:cNvPr id="18465" name="WordArt 33"/>
          <p:cNvSpPr>
            <a:spLocks noChangeArrowheads="1" noChangeShapeType="1" noTextEdit="1"/>
          </p:cNvSpPr>
          <p:nvPr/>
        </p:nvSpPr>
        <p:spPr bwMode="auto">
          <a:xfrm>
            <a:off x="2916238" y="1844675"/>
            <a:ext cx="3095625" cy="647700"/>
          </a:xfrm>
          <a:prstGeom prst="rect">
            <a:avLst/>
          </a:prstGeom>
        </p:spPr>
        <p:txBody>
          <a:bodyPr wrap="none" fromWordArt="1">
            <a:prstTxWarp prst="textPlain">
              <a:avLst>
                <a:gd name="adj" fmla="val 50000"/>
              </a:avLst>
            </a:prstTxWarp>
          </a:bodyPr>
          <a:lstStyle/>
          <a:p>
            <a:pPr algn="ctr" rtl="1"/>
            <a:r>
              <a:rPr lang="fa-IR"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حلقه گوش دادن</a:t>
            </a:r>
            <a:endPar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graphicFrame>
        <p:nvGraphicFramePr>
          <p:cNvPr id="19490" name="Group 34"/>
          <p:cNvGraphicFramePr>
            <a:graphicFrameLocks noGrp="1"/>
          </p:cNvGraphicFramePr>
          <p:nvPr/>
        </p:nvGraphicFramePr>
        <p:xfrm>
          <a:off x="2700338" y="5013325"/>
          <a:ext cx="4032250" cy="647700"/>
        </p:xfrm>
        <a:graphic>
          <a:graphicData uri="http://schemas.openxmlformats.org/drawingml/2006/table">
            <a:tbl>
              <a:tblPr/>
              <a:tblGrid>
                <a:gridCol w="4032250"/>
              </a:tblGrid>
              <a:tr h="6477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fa-IR" sz="28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rPr>
                        <a:t>خلا صه كردن</a:t>
                      </a:r>
                      <a:endParaRPr kumimoji="0" lang="en-US" sz="2800" b="1" i="0" u="none" strike="noStrike" cap="none" normalizeH="0" baseline="0" smtClean="0">
                        <a:ln>
                          <a:noFill/>
                        </a:ln>
                        <a:solidFill>
                          <a:srgbClr val="003366"/>
                        </a:solidFill>
                        <a:effectLst>
                          <a:outerShdw blurRad="38100" dist="38100" dir="2700000" algn="tl">
                            <a:srgbClr val="C0C0C0"/>
                          </a:outerShdw>
                        </a:effectLst>
                        <a:latin typeface="Tahoma"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subTitle" idx="1"/>
          </p:nvPr>
        </p:nvSpPr>
        <p:spPr>
          <a:xfrm>
            <a:off x="0" y="1052513"/>
            <a:ext cx="9144000" cy="580548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pPr>
            <a:r>
              <a:rPr lang="fa-IR" sz="3600" smtClean="0">
                <a:solidFill>
                  <a:schemeClr val="folHlink"/>
                </a:solidFill>
                <a:effectLst/>
                <a:cs typeface="B Davat" pitchFamily="2" charset="-78"/>
              </a:rPr>
              <a:t>نحوه استفاده از حلقه گوش دادن :</a:t>
            </a:r>
          </a:p>
          <a:p>
            <a:pPr algn="r" eaLnBrk="1" hangingPunct="1">
              <a:lnSpc>
                <a:spcPct val="90000"/>
              </a:lnSpc>
            </a:pPr>
            <a:r>
              <a:rPr lang="fa-IR" sz="3600" smtClean="0">
                <a:solidFill>
                  <a:srgbClr val="990000"/>
                </a:solidFill>
                <a:effectLst/>
                <a:cs typeface="B Davat" pitchFamily="2" charset="-78"/>
              </a:rPr>
              <a:t>1 </a:t>
            </a:r>
            <a:r>
              <a:rPr lang="ar-SA" sz="3600" smtClean="0">
                <a:solidFill>
                  <a:srgbClr val="990000"/>
                </a:solidFill>
                <a:effectLst/>
                <a:cs typeface="B Davat" pitchFamily="2" charset="-78"/>
              </a:rPr>
              <a:t>–</a:t>
            </a:r>
            <a:r>
              <a:rPr lang="fa-IR" sz="3600" smtClean="0">
                <a:solidFill>
                  <a:srgbClr val="990000"/>
                </a:solidFill>
                <a:effectLst/>
                <a:cs typeface="B Davat" pitchFamily="2" charset="-78"/>
              </a:rPr>
              <a:t> توجه كردن :</a:t>
            </a:r>
            <a:r>
              <a:rPr lang="fa-IR" sz="2800" smtClean="0">
                <a:solidFill>
                  <a:srgbClr val="003366"/>
                </a:solidFill>
                <a:effectLst/>
                <a:cs typeface="B Davat" pitchFamily="2" charset="-78"/>
              </a:rPr>
              <a:t> در اين مرحله بايد 3 كار انجام</a:t>
            </a:r>
          </a:p>
          <a:p>
            <a:pPr algn="r" eaLnBrk="1" hangingPunct="1">
              <a:lnSpc>
                <a:spcPct val="90000"/>
              </a:lnSpc>
            </a:pPr>
            <a:r>
              <a:rPr lang="fa-IR" sz="2800" smtClean="0">
                <a:solidFill>
                  <a:srgbClr val="003366"/>
                </a:solidFill>
                <a:effectLst/>
                <a:cs typeface="B Davat" pitchFamily="2" charset="-78"/>
              </a:rPr>
              <a:t> دهيد: </a:t>
            </a:r>
          </a:p>
          <a:p>
            <a:pPr algn="r" eaLnBrk="1" hangingPunct="1">
              <a:lnSpc>
                <a:spcPct val="90000"/>
              </a:lnSpc>
            </a:pPr>
            <a:r>
              <a:rPr lang="fa-IR" sz="2800" smtClean="0">
                <a:solidFill>
                  <a:srgbClr val="990000"/>
                </a:solidFill>
                <a:effectLst/>
                <a:cs typeface="B Davat" pitchFamily="2" charset="-78"/>
              </a:rPr>
              <a:t>- نگاه يا تماس چشمي برقرار كنيد.</a:t>
            </a:r>
          </a:p>
          <a:p>
            <a:pPr algn="r" eaLnBrk="1" hangingPunct="1">
              <a:lnSpc>
                <a:spcPct val="90000"/>
              </a:lnSpc>
              <a:buFontTx/>
              <a:buNone/>
            </a:pPr>
            <a:r>
              <a:rPr lang="fa-IR" sz="2800" smtClean="0">
                <a:solidFill>
                  <a:srgbClr val="990000"/>
                </a:solidFill>
                <a:effectLst/>
                <a:cs typeface="B Davat" pitchFamily="2" charset="-78"/>
              </a:rPr>
              <a:t>- گوش دهيد .</a:t>
            </a:r>
            <a:r>
              <a:rPr lang="fa-IR" sz="2800" smtClean="0">
                <a:solidFill>
                  <a:srgbClr val="003366"/>
                </a:solidFill>
                <a:effectLst/>
                <a:cs typeface="B Davat" pitchFamily="2" charset="-78"/>
              </a:rPr>
              <a:t> ( گوش دادن با شنيدن فرق مي كند زيرا گوش زيرا گوش دادن همراه با توجه و ارادي است) .</a:t>
            </a:r>
          </a:p>
          <a:p>
            <a:pPr algn="r" rtl="1" eaLnBrk="1" hangingPunct="1">
              <a:lnSpc>
                <a:spcPct val="90000"/>
              </a:lnSpc>
              <a:buFontTx/>
              <a:buNone/>
            </a:pPr>
            <a:r>
              <a:rPr lang="fa-IR" sz="2800" smtClean="0">
                <a:solidFill>
                  <a:srgbClr val="003366"/>
                </a:solidFill>
                <a:effectLst/>
                <a:cs typeface="B Davat" pitchFamily="2" charset="-78"/>
              </a:rPr>
              <a:t> </a:t>
            </a:r>
            <a:r>
              <a:rPr lang="fa-IR" sz="2800" smtClean="0">
                <a:solidFill>
                  <a:srgbClr val="990000"/>
                </a:solidFill>
                <a:effectLst/>
                <a:cs typeface="B Davat" pitchFamily="2" charset="-78"/>
              </a:rPr>
              <a:t>- رد گيري كنيد</a:t>
            </a:r>
            <a:r>
              <a:rPr lang="fa-IR" sz="2800" smtClean="0">
                <a:solidFill>
                  <a:srgbClr val="003366"/>
                </a:solidFill>
                <a:effectLst/>
                <a:cs typeface="B Davat" pitchFamily="2" charset="-78"/>
              </a:rPr>
              <a:t>( يعني حرفهاي همسرتان را دنبال كنيد).  </a:t>
            </a:r>
          </a:p>
          <a:p>
            <a:pPr algn="r" eaLnBrk="1" hangingPunct="1">
              <a:lnSpc>
                <a:spcPct val="90000"/>
              </a:lnSpc>
              <a:buFontTx/>
              <a:buNone/>
            </a:pPr>
            <a:r>
              <a:rPr lang="fa-IR" sz="2800" smtClean="0">
                <a:solidFill>
                  <a:srgbClr val="990000"/>
                </a:solidFill>
                <a:effectLst/>
                <a:cs typeface="B Davat" pitchFamily="2" charset="-78"/>
              </a:rPr>
              <a:t>- گوش دادن به صورت ششدانگ</a:t>
            </a:r>
            <a:r>
              <a:rPr lang="fa-IR" sz="2800" smtClean="0">
                <a:solidFill>
                  <a:srgbClr val="003366"/>
                </a:solidFill>
                <a:effectLst/>
                <a:cs typeface="B Davat" pitchFamily="2" charset="-78"/>
              </a:rPr>
              <a:t> (يعني توجه كامل به همسر و كنارگذاشتن هر كاري كه موجب حواس پرتي مي شود، هماهنگ كردن حالت فيزيكي با همسر، نشان دادن اشتياق به شنيدن حرف هاي همسر، رد گيري چرخه آگاهي همسرتان ، توجه به رفتار هاي غير كلامي همسرتان، هماهنگي شما با توان و انرژي همسرتان) . </a:t>
            </a:r>
            <a:endParaRPr lang="en-US" sz="2800" smtClean="0">
              <a:solidFill>
                <a:srgbClr val="003366"/>
              </a:solidFill>
              <a:effectLst/>
              <a:cs typeface="B Davat" pitchFamily="2" charset="-78"/>
            </a:endParaRPr>
          </a:p>
        </p:txBody>
      </p:sp>
      <p:sp>
        <p:nvSpPr>
          <p:cNvPr id="19459" name="WordArt 3"/>
          <p:cNvSpPr>
            <a:spLocks noChangeArrowheads="1" noChangeShapeType="1" noTextEdit="1"/>
          </p:cNvSpPr>
          <p:nvPr/>
        </p:nvSpPr>
        <p:spPr bwMode="auto">
          <a:xfrm>
            <a:off x="684213" y="333375"/>
            <a:ext cx="7772400" cy="431800"/>
          </a:xfrm>
          <a:prstGeom prst="rect">
            <a:avLst/>
          </a:prstGeom>
        </p:spPr>
        <p:txBody>
          <a:bodyPr wrap="none" fromWordArt="1">
            <a:prstTxWarp prst="textPlain">
              <a:avLst>
                <a:gd name="adj" fmla="val 50000"/>
              </a:avLst>
            </a:prstTxWarp>
          </a:bodyPr>
          <a:lstStyle/>
          <a:p>
            <a:pPr algn="ctr" rtl="1"/>
            <a:r>
              <a:rPr lang="fa-IR" sz="4800" b="1" kern="10">
                <a:ln w="9525">
                  <a:solidFill>
                    <a:srgbClr val="000000"/>
                  </a:solidFill>
                  <a:round/>
                  <a:headEnd/>
                  <a:tailEnd/>
                </a:ln>
                <a:solidFill>
                  <a:srgbClr val="003366"/>
                </a:solidFill>
                <a:cs typeface="B Badr"/>
              </a:rPr>
              <a:t>مهارتهاي لازم براي ارتباط با زوج </a:t>
            </a:r>
            <a:endParaRPr lang="en-US" sz="4800" b="1" kern="10">
              <a:ln w="9525">
                <a:solidFill>
                  <a:srgbClr val="000000"/>
                </a:solidFill>
                <a:round/>
                <a:headEnd/>
                <a:tailEnd/>
              </a:ln>
              <a:solidFill>
                <a:srgbClr val="003366"/>
              </a:solidFill>
              <a:cs typeface="B Badr"/>
            </a:endParaRPr>
          </a:p>
        </p:txBody>
      </p:sp>
      <p:graphicFrame>
        <p:nvGraphicFramePr>
          <p:cNvPr id="20484" name="Group 4"/>
          <p:cNvGraphicFramePr>
            <a:graphicFrameLocks noGrp="1"/>
          </p:cNvGraphicFramePr>
          <p:nvPr/>
        </p:nvGraphicFramePr>
        <p:xfrm>
          <a:off x="250825" y="836613"/>
          <a:ext cx="1512888" cy="2016760"/>
        </p:xfrm>
        <a:graphic>
          <a:graphicData uri="http://schemas.openxmlformats.org/drawingml/2006/table">
            <a:tbl>
              <a:tblPr/>
              <a:tblGrid>
                <a:gridCol w="1512888"/>
              </a:tblGrid>
              <a:tr h="431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توجه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bg2"/>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تصديق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bg2"/>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دعوت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bg2"/>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خلا صه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bg2"/>
                    </a:solid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سؤال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228600"/>
            <a:ext cx="8416925" cy="6369050"/>
          </a:xfrm>
        </p:spPr>
        <p:txBody>
          <a:bodyPr/>
          <a:lstStyle/>
          <a:p>
            <a:pPr eaLnBrk="1" hangingPunct="1"/>
            <a:r>
              <a:rPr lang="fa-IR" smtClean="0">
                <a:solidFill>
                  <a:srgbClr val="990000"/>
                </a:solidFill>
                <a:effectLst/>
                <a:cs typeface="B Davat" pitchFamily="2" charset="-78"/>
              </a:rPr>
              <a:t/>
            </a:r>
            <a:br>
              <a:rPr lang="fa-IR" smtClean="0">
                <a:solidFill>
                  <a:srgbClr val="990000"/>
                </a:solidFill>
                <a:effectLst/>
                <a:cs typeface="B Davat" pitchFamily="2" charset="-78"/>
              </a:rPr>
            </a:br>
            <a:r>
              <a:rPr lang="fa-IR" smtClean="0">
                <a:solidFill>
                  <a:srgbClr val="990000"/>
                </a:solidFill>
                <a:effectLst/>
                <a:cs typeface="B Davat" pitchFamily="2" charset="-78"/>
              </a:rPr>
              <a:t/>
            </a:r>
            <a:br>
              <a:rPr lang="fa-IR" smtClean="0">
                <a:solidFill>
                  <a:srgbClr val="990000"/>
                </a:solidFill>
                <a:effectLst/>
                <a:cs typeface="B Davat" pitchFamily="2" charset="-78"/>
              </a:rPr>
            </a:br>
            <a:r>
              <a:rPr lang="fa-IR" smtClean="0">
                <a:solidFill>
                  <a:srgbClr val="990000"/>
                </a:solidFill>
                <a:effectLst/>
                <a:cs typeface="B Davat" pitchFamily="2" charset="-78"/>
              </a:rPr>
              <a:t> 2</a:t>
            </a:r>
            <a:r>
              <a:rPr lang="ar-SA" smtClean="0">
                <a:solidFill>
                  <a:srgbClr val="990000"/>
                </a:solidFill>
                <a:effectLst/>
                <a:cs typeface="B Davat" pitchFamily="2" charset="-78"/>
              </a:rPr>
              <a:t>–</a:t>
            </a:r>
            <a:r>
              <a:rPr lang="fa-IR" smtClean="0">
                <a:solidFill>
                  <a:srgbClr val="990000"/>
                </a:solidFill>
                <a:effectLst/>
                <a:cs typeface="B Davat" pitchFamily="2" charset="-78"/>
              </a:rPr>
              <a:t> اشاره كردن :</a:t>
            </a:r>
            <a:r>
              <a:rPr lang="fa-IR" smtClean="0">
                <a:solidFill>
                  <a:srgbClr val="003366"/>
                </a:solidFill>
                <a:effectLst/>
                <a:cs typeface="B Davat" pitchFamily="2" charset="-78"/>
              </a:rPr>
              <a:t> </a:t>
            </a:r>
            <a:r>
              <a:rPr lang="fa-IR" sz="2100" smtClean="0">
                <a:solidFill>
                  <a:srgbClr val="003366"/>
                </a:solidFill>
                <a:effectLst/>
                <a:cs typeface="B Davat" pitchFamily="2" charset="-78"/>
              </a:rPr>
              <a:t>يعني اينكه</a:t>
            </a:r>
            <a:r>
              <a:rPr lang="fa-IR" smtClean="0">
                <a:solidFill>
                  <a:srgbClr val="003366"/>
                </a:solidFill>
                <a:effectLst/>
                <a:cs typeface="B Davat" pitchFamily="2" charset="-78"/>
              </a:rPr>
              <a:t> </a:t>
            </a:r>
            <a:r>
              <a:rPr lang="fa-IR" sz="2100" smtClean="0">
                <a:solidFill>
                  <a:srgbClr val="003366"/>
                </a:solidFill>
                <a:effectLst/>
                <a:cs typeface="B Davat" pitchFamily="2" charset="-78"/>
              </a:rPr>
              <a:t>قسمتهاي پايين تر چرخه آگاهي را كه شامل احساسات و خواسته ها است پي گيري كنيد .( آنچه بيشتر باعث بروز مشكلات مي شود كم توجهي يا در نظر نگرفتن احساسات  و خواسته هاي ديگري است ).</a:t>
            </a:r>
            <a:br>
              <a:rPr lang="fa-IR" sz="2100" smtClean="0">
                <a:solidFill>
                  <a:srgbClr val="003366"/>
                </a:solidFill>
                <a:effectLst/>
                <a:cs typeface="B Davat" pitchFamily="2" charset="-78"/>
              </a:rPr>
            </a:br>
            <a:endParaRPr lang="en-US" sz="1900" smtClean="0">
              <a:solidFill>
                <a:srgbClr val="003366"/>
              </a:solidFill>
              <a:effectLst/>
              <a:cs typeface="B Davat" pitchFamily="2" charset="-78"/>
            </a:endParaRPr>
          </a:p>
        </p:txBody>
      </p:sp>
      <p:graphicFrame>
        <p:nvGraphicFramePr>
          <p:cNvPr id="21507" name="Group 3"/>
          <p:cNvGraphicFramePr>
            <a:graphicFrameLocks noGrp="1"/>
          </p:cNvGraphicFramePr>
          <p:nvPr>
            <p:ph idx="1"/>
          </p:nvPr>
        </p:nvGraphicFramePr>
        <p:xfrm>
          <a:off x="1187450" y="333375"/>
          <a:ext cx="1677988" cy="2525714"/>
        </p:xfrm>
        <a:graphic>
          <a:graphicData uri="http://schemas.openxmlformats.org/drawingml/2006/table">
            <a:tbl>
              <a:tblPr/>
              <a:tblGrid>
                <a:gridCol w="1677988"/>
              </a:tblGrid>
              <a:tr h="541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توجه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496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تصديق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دعوت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496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خلا صه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سؤال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0"/>
            <a:ext cx="9144000" cy="6858000"/>
          </a:xfrm>
        </p:spPr>
        <p:txBody>
          <a:bodyPr/>
          <a:lstStyle/>
          <a:p>
            <a:pPr eaLnBrk="1" hangingPunct="1"/>
            <a:r>
              <a:rPr lang="fa-IR" sz="5000" smtClean="0">
                <a:solidFill>
                  <a:srgbClr val="990000"/>
                </a:solidFill>
                <a:effectLst/>
                <a:cs typeface="B Davat" pitchFamily="2" charset="-78"/>
              </a:rPr>
              <a:t/>
            </a:r>
            <a:br>
              <a:rPr lang="fa-IR" sz="5000" smtClean="0">
                <a:solidFill>
                  <a:srgbClr val="990000"/>
                </a:solidFill>
                <a:effectLst/>
                <a:cs typeface="B Davat" pitchFamily="2" charset="-78"/>
              </a:rPr>
            </a:br>
            <a:r>
              <a:rPr lang="fa-IR" sz="5000" smtClean="0">
                <a:solidFill>
                  <a:srgbClr val="990000"/>
                </a:solidFill>
                <a:effectLst/>
                <a:cs typeface="B Davat" pitchFamily="2" charset="-78"/>
              </a:rPr>
              <a:t/>
            </a:r>
            <a:br>
              <a:rPr lang="fa-IR" sz="5000" smtClean="0">
                <a:solidFill>
                  <a:srgbClr val="990000"/>
                </a:solidFill>
                <a:effectLst/>
                <a:cs typeface="B Davat" pitchFamily="2" charset="-78"/>
              </a:rPr>
            </a:br>
            <a:r>
              <a:rPr lang="fa-IR" sz="5000" smtClean="0">
                <a:solidFill>
                  <a:srgbClr val="990000"/>
                </a:solidFill>
                <a:effectLst/>
                <a:cs typeface="B Davat" pitchFamily="2" charset="-78"/>
              </a:rPr>
              <a:t>3- دعوت كردن :</a:t>
            </a:r>
            <a:r>
              <a:rPr lang="fa-IR" sz="2900" smtClean="0">
                <a:solidFill>
                  <a:srgbClr val="003366"/>
                </a:solidFill>
                <a:effectLst/>
                <a:cs typeface="B Davat" pitchFamily="2" charset="-78"/>
              </a:rPr>
              <a:t> پس ازمكث همسرتان اورا به صحبت كردن  دعوت كنيد بطور مثال بگوييد آنچه كه گفتي برايم مهم بود ، بيشتر برايم بگو ، و از دادن راهنمايي و قضاوت كه مانع ادامه گفتگو است خود داري كنيد و فرصت دهيد كه همه حرفهايش را بگويد.</a:t>
            </a:r>
            <a:br>
              <a:rPr lang="fa-IR" sz="2900" smtClean="0">
                <a:solidFill>
                  <a:srgbClr val="003366"/>
                </a:solidFill>
                <a:effectLst/>
                <a:cs typeface="B Davat" pitchFamily="2" charset="-78"/>
              </a:rPr>
            </a:br>
            <a:r>
              <a:rPr lang="fa-IR" sz="5000" smtClean="0">
                <a:solidFill>
                  <a:srgbClr val="990000"/>
                </a:solidFill>
                <a:effectLst/>
                <a:cs typeface="B Davat" pitchFamily="2" charset="-78"/>
              </a:rPr>
              <a:t>4 </a:t>
            </a:r>
            <a:r>
              <a:rPr lang="ar-SA" sz="5000" smtClean="0">
                <a:solidFill>
                  <a:srgbClr val="990000"/>
                </a:solidFill>
                <a:effectLst/>
                <a:cs typeface="B Davat" pitchFamily="2" charset="-78"/>
              </a:rPr>
              <a:t>–</a:t>
            </a:r>
            <a:r>
              <a:rPr lang="fa-IR" sz="5000" smtClean="0">
                <a:solidFill>
                  <a:srgbClr val="990000"/>
                </a:solidFill>
                <a:effectLst/>
                <a:cs typeface="B Davat" pitchFamily="2" charset="-78"/>
              </a:rPr>
              <a:t> خلاصه</a:t>
            </a:r>
            <a:r>
              <a:rPr lang="fa-IR" sz="5000" smtClean="0">
                <a:solidFill>
                  <a:srgbClr val="003366"/>
                </a:solidFill>
                <a:effectLst/>
                <a:cs typeface="B Davat" pitchFamily="2" charset="-78"/>
              </a:rPr>
              <a:t> </a:t>
            </a:r>
            <a:r>
              <a:rPr lang="fa-IR" sz="5000" smtClean="0">
                <a:solidFill>
                  <a:srgbClr val="990000"/>
                </a:solidFill>
                <a:effectLst/>
                <a:cs typeface="B Davat" pitchFamily="2" charset="-78"/>
              </a:rPr>
              <a:t>كردن:</a:t>
            </a:r>
            <a:r>
              <a:rPr lang="fa-IR" sz="2500" smtClean="0">
                <a:solidFill>
                  <a:srgbClr val="003366"/>
                </a:solidFill>
                <a:effectLst/>
                <a:cs typeface="B Davat" pitchFamily="2" charset="-78"/>
              </a:rPr>
              <a:t>خلاصه كردن باعث مي شود كه اطمينان پيدا كنيد حرفهاي طرف مقابل را درست برداشت كرده ايد و منظور او را درك كرده ايد .خلاصه كردن مانع از آن مي شود كه شما در ذهنتان به مطالب همسرتان چيزي اضافه كنيد يا از آنچه شما مي گوييد همسرتان مطلبي را كم كند. </a:t>
            </a:r>
            <a:br>
              <a:rPr lang="fa-IR" sz="2500" smtClean="0">
                <a:solidFill>
                  <a:srgbClr val="003366"/>
                </a:solidFill>
                <a:effectLst/>
                <a:cs typeface="B Davat" pitchFamily="2" charset="-78"/>
              </a:rPr>
            </a:br>
            <a:r>
              <a:rPr lang="fa-IR" sz="2500" smtClean="0">
                <a:solidFill>
                  <a:srgbClr val="003366"/>
                </a:solidFill>
                <a:effectLst/>
                <a:cs typeface="B Davat" pitchFamily="2" charset="-78"/>
              </a:rPr>
              <a:t>پس خلاصه كردن باعث ايجاد تفاهم مي شود يعني هر دو طرف برداشت يكسان از موضوع مطرح شده مي كنند .</a:t>
            </a:r>
            <a:endParaRPr lang="en-US" sz="2500" smtClean="0">
              <a:solidFill>
                <a:srgbClr val="003366"/>
              </a:solidFill>
              <a:effectLst/>
              <a:cs typeface="B Davat" pitchFamily="2" charset="-78"/>
            </a:endParaRPr>
          </a:p>
        </p:txBody>
      </p:sp>
      <p:graphicFrame>
        <p:nvGraphicFramePr>
          <p:cNvPr id="22531" name="Group 3"/>
          <p:cNvGraphicFramePr>
            <a:graphicFrameLocks noGrp="1"/>
          </p:cNvGraphicFramePr>
          <p:nvPr>
            <p:ph idx="1"/>
          </p:nvPr>
        </p:nvGraphicFramePr>
        <p:xfrm>
          <a:off x="684213" y="188913"/>
          <a:ext cx="1822450" cy="2008187"/>
        </p:xfrm>
        <a:graphic>
          <a:graphicData uri="http://schemas.openxmlformats.org/drawingml/2006/table">
            <a:tbl>
              <a:tblPr/>
              <a:tblGrid>
                <a:gridCol w="1822450"/>
              </a:tblGrid>
              <a:tr h="4238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توجه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344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تصديق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دعوت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346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خلا صه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r h="387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2000" b="0" i="0" u="none" strike="noStrike" cap="none" normalizeH="0" baseline="0" smtClean="0">
                          <a:ln>
                            <a:noFill/>
                          </a:ln>
                          <a:solidFill>
                            <a:srgbClr val="003366"/>
                          </a:solidFill>
                          <a:effectLst/>
                          <a:latin typeface="Arial" pitchFamily="34" charset="0"/>
                          <a:cs typeface="Arial" pitchFamily="34" charset="0"/>
                        </a:rPr>
                        <a:t>سؤال كردن</a:t>
                      </a:r>
                      <a:endParaRPr kumimoji="0" lang="en-US" sz="2000" b="0" i="0" u="none" strike="noStrike" cap="none" normalizeH="0" baseline="0" smtClean="0">
                        <a:ln>
                          <a:noFill/>
                        </a:ln>
                        <a:solidFill>
                          <a:srgbClr val="003366"/>
                        </a:solidFill>
                        <a:effectLst/>
                        <a:latin typeface="Arial" pitchFamily="34" charset="0"/>
                        <a:cs typeface="Arial" pitchFamily="34" charset="0"/>
                      </a:endParaRPr>
                    </a:p>
                  </a:txBody>
                  <a:tcPr horzOverflow="overflow">
                    <a:lnL w="12700" cap="flat" cmpd="sng" algn="ctr">
                      <a:solidFill>
                        <a:srgbClr val="990000"/>
                      </a:solidFill>
                      <a:prstDash val="solid"/>
                      <a:round/>
                      <a:headEnd type="none" w="med" len="med"/>
                      <a:tailEnd type="none" w="med" len="med"/>
                    </a:lnL>
                    <a:lnR w="12700" cap="flat" cmpd="sng" algn="ctr">
                      <a:solidFill>
                        <a:srgbClr val="990000"/>
                      </a:solidFill>
                      <a:prstDash val="solid"/>
                      <a:round/>
                      <a:headEnd type="none" w="med" len="med"/>
                      <a:tailEnd type="none" w="med" len="med"/>
                    </a:lnR>
                    <a:lnT w="12700" cap="flat" cmpd="sng" algn="ctr">
                      <a:solidFill>
                        <a:srgbClr val="990000"/>
                      </a:solidFill>
                      <a:prstDash val="solid"/>
                      <a:round/>
                      <a:headEnd type="none" w="med" len="med"/>
                      <a:tailEnd type="none" w="med" len="med"/>
                    </a:lnT>
                    <a:lnB w="12700" cap="flat" cmpd="sng" algn="ctr">
                      <a:solidFill>
                        <a:srgbClr val="990000"/>
                      </a:solidFill>
                      <a:prstDash val="solid"/>
                      <a:round/>
                      <a:headEnd type="none" w="med" len="med"/>
                      <a:tailEnd type="none" w="med" len="med"/>
                    </a:lnB>
                    <a:lnTlToBr>
                      <a:noFill/>
                    </a:lnTlToBr>
                    <a:lnBlToTr>
                      <a:noFill/>
                    </a:lnBlToTr>
                    <a:solidFill>
                      <a:schemeClr val="hlink"/>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0"/>
            <a:ext cx="9144000" cy="6597650"/>
          </a:xfrm>
        </p:spPr>
        <p:txBody>
          <a:bodyPr/>
          <a:lstStyle/>
          <a:p>
            <a:pPr algn="r" eaLnBrk="1" hangingPunct="1"/>
            <a:r>
              <a:rPr lang="fa-IR" smtClean="0">
                <a:effectLst/>
                <a:cs typeface="B Davat" pitchFamily="2" charset="-78"/>
              </a:rPr>
              <a:t/>
            </a:r>
            <a:br>
              <a:rPr lang="fa-IR" smtClean="0">
                <a:effectLst/>
                <a:cs typeface="B Davat" pitchFamily="2" charset="-78"/>
              </a:rPr>
            </a:br>
            <a:r>
              <a:rPr lang="fa-IR" smtClean="0">
                <a:effectLst/>
                <a:cs typeface="B Davat" pitchFamily="2" charset="-78"/>
              </a:rPr>
              <a:t/>
            </a:r>
            <a:br>
              <a:rPr lang="fa-IR" smtClean="0">
                <a:effectLst/>
                <a:cs typeface="B Davat" pitchFamily="2" charset="-78"/>
              </a:rPr>
            </a:br>
            <a:r>
              <a:rPr lang="fa-IR" smtClean="0">
                <a:effectLst/>
                <a:cs typeface="B Davat" pitchFamily="2" charset="-78"/>
              </a:rPr>
              <a:t/>
            </a:r>
            <a:br>
              <a:rPr lang="fa-IR" smtClean="0">
                <a:effectLst/>
                <a:cs typeface="B Davat" pitchFamily="2" charset="-78"/>
              </a:rPr>
            </a:br>
            <a:r>
              <a:rPr lang="fa-IR" smtClean="0">
                <a:solidFill>
                  <a:srgbClr val="003366"/>
                </a:solidFill>
                <a:effectLst/>
                <a:cs typeface="B Davat" pitchFamily="2" charset="-78"/>
              </a:rPr>
              <a:t>1- از خانواده اصلي جدا شويد</a:t>
            </a:r>
            <a:r>
              <a:rPr lang="fa-IR" sz="2100" smtClean="0">
                <a:solidFill>
                  <a:srgbClr val="003366"/>
                </a:solidFill>
                <a:effectLst/>
                <a:cs typeface="B Davat" pitchFamily="2" charset="-78"/>
              </a:rPr>
              <a:t>( ديد و بازديد بيش ازحد، اقامت بسيار طولاني در منزل والدين، تلفن مكرر، پيشنهاد و توصيه گرفتن).</a:t>
            </a:r>
            <a:r>
              <a:rPr lang="fa-IR" sz="2100" smtClean="0">
                <a:effectLst/>
                <a:cs typeface="B Davat" pitchFamily="2" charset="-78"/>
              </a:rPr>
              <a:t/>
            </a:r>
            <a:br>
              <a:rPr lang="fa-IR" sz="2100" smtClean="0">
                <a:effectLst/>
                <a:cs typeface="B Davat" pitchFamily="2" charset="-78"/>
              </a:rPr>
            </a:br>
            <a:r>
              <a:rPr lang="fa-IR" smtClean="0">
                <a:solidFill>
                  <a:srgbClr val="003366"/>
                </a:solidFill>
                <a:effectLst/>
                <a:cs typeface="B Davat" pitchFamily="2" charset="-78"/>
              </a:rPr>
              <a:t>2</a:t>
            </a:r>
            <a:r>
              <a:rPr lang="ar-SA" smtClean="0">
                <a:solidFill>
                  <a:srgbClr val="003366"/>
                </a:solidFill>
                <a:effectLst/>
                <a:cs typeface="B Davat" pitchFamily="2" charset="-78"/>
              </a:rPr>
              <a:t>–</a:t>
            </a:r>
            <a:r>
              <a:rPr lang="fa-IR" smtClean="0">
                <a:solidFill>
                  <a:srgbClr val="003366"/>
                </a:solidFill>
                <a:effectLst/>
                <a:cs typeface="B Davat" pitchFamily="2" charset="-78"/>
              </a:rPr>
              <a:t> حس با هم بودن به وجود آوريد</a:t>
            </a:r>
            <a:r>
              <a:rPr lang="fa-IR" sz="2100" smtClean="0">
                <a:solidFill>
                  <a:srgbClr val="003366"/>
                </a:solidFill>
                <a:effectLst/>
                <a:cs typeface="B Davat" pitchFamily="2" charset="-78"/>
              </a:rPr>
              <a:t>( حس ما بودن) .</a:t>
            </a:r>
            <a:r>
              <a:rPr lang="fa-IR" smtClean="0">
                <a:effectLst/>
                <a:cs typeface="B Davat" pitchFamily="2" charset="-78"/>
              </a:rPr>
              <a:t/>
            </a:r>
            <a:br>
              <a:rPr lang="fa-IR" smtClean="0">
                <a:effectLst/>
                <a:cs typeface="B Davat" pitchFamily="2" charset="-78"/>
              </a:rPr>
            </a:br>
            <a:r>
              <a:rPr lang="fa-IR" smtClean="0">
                <a:solidFill>
                  <a:srgbClr val="003366"/>
                </a:solidFill>
                <a:effectLst/>
                <a:cs typeface="B Davat" pitchFamily="2" charset="-78"/>
              </a:rPr>
              <a:t>3-  وارد دنياي والدينی شويد. </a:t>
            </a:r>
            <a:r>
              <a:rPr lang="fa-IR" smtClean="0">
                <a:solidFill>
                  <a:schemeClr val="accent2"/>
                </a:solidFill>
                <a:effectLst/>
                <a:cs typeface="B Davat" pitchFamily="2" charset="-78"/>
              </a:rPr>
              <a:t/>
            </a:r>
            <a:br>
              <a:rPr lang="fa-IR" smtClean="0">
                <a:solidFill>
                  <a:schemeClr val="accent2"/>
                </a:solidFill>
                <a:effectLst/>
                <a:cs typeface="B Davat" pitchFamily="2" charset="-78"/>
              </a:rPr>
            </a:br>
            <a:r>
              <a:rPr lang="fa-IR" smtClean="0">
                <a:solidFill>
                  <a:srgbClr val="003366"/>
                </a:solidFill>
                <a:effectLst/>
                <a:cs typeface="B Davat" pitchFamily="2" charset="-78"/>
              </a:rPr>
              <a:t>4 </a:t>
            </a:r>
            <a:r>
              <a:rPr lang="ar-SA" smtClean="0">
                <a:solidFill>
                  <a:srgbClr val="003366"/>
                </a:solidFill>
                <a:effectLst/>
                <a:cs typeface="B Davat" pitchFamily="2" charset="-78"/>
              </a:rPr>
              <a:t>–</a:t>
            </a:r>
            <a:r>
              <a:rPr lang="fa-IR" smtClean="0">
                <a:solidFill>
                  <a:srgbClr val="003366"/>
                </a:solidFill>
                <a:effectLst/>
                <a:cs typeface="B Davat" pitchFamily="2" charset="-78"/>
              </a:rPr>
              <a:t> بحران ها را پشت سر بگذاريد.</a:t>
            </a:r>
            <a:br>
              <a:rPr lang="fa-IR" smtClean="0">
                <a:solidFill>
                  <a:srgbClr val="003366"/>
                </a:solidFill>
                <a:effectLst/>
                <a:cs typeface="B Davat" pitchFamily="2" charset="-78"/>
              </a:rPr>
            </a:br>
            <a:r>
              <a:rPr lang="fa-IR" smtClean="0">
                <a:solidFill>
                  <a:srgbClr val="003366"/>
                </a:solidFill>
                <a:effectLst/>
                <a:cs typeface="B Davat" pitchFamily="2" charset="-78"/>
              </a:rPr>
              <a:t>5 </a:t>
            </a:r>
            <a:r>
              <a:rPr lang="ar-SA" smtClean="0">
                <a:solidFill>
                  <a:srgbClr val="003366"/>
                </a:solidFill>
                <a:effectLst/>
                <a:cs typeface="B Davat" pitchFamily="2" charset="-78"/>
              </a:rPr>
              <a:t>–</a:t>
            </a:r>
            <a:r>
              <a:rPr lang="fa-IR" smtClean="0">
                <a:solidFill>
                  <a:srgbClr val="003366"/>
                </a:solidFill>
                <a:effectLst/>
                <a:cs typeface="B Davat" pitchFamily="2" charset="-78"/>
              </a:rPr>
              <a:t> مديريت تعارض </a:t>
            </a:r>
            <a:r>
              <a:rPr lang="fa-IR" sz="1900" smtClean="0">
                <a:solidFill>
                  <a:srgbClr val="003366"/>
                </a:solidFill>
                <a:effectLst/>
                <a:cs typeface="B Davat" pitchFamily="2" charset="-78"/>
              </a:rPr>
              <a:t>(يعني خشم ، تعارض و اختلافات را با مهارت حل كردن)</a:t>
            </a:r>
            <a:br>
              <a:rPr lang="fa-IR" sz="1900" smtClean="0">
                <a:solidFill>
                  <a:srgbClr val="003366"/>
                </a:solidFill>
                <a:effectLst/>
                <a:cs typeface="B Davat" pitchFamily="2" charset="-78"/>
              </a:rPr>
            </a:br>
            <a:endParaRPr lang="en-US" sz="1900" smtClean="0">
              <a:solidFill>
                <a:srgbClr val="003366"/>
              </a:solidFill>
              <a:effectLst/>
              <a:cs typeface="B Davat" pitchFamily="2" charset="-78"/>
            </a:endParaRPr>
          </a:p>
        </p:txBody>
      </p:sp>
      <p:sp>
        <p:nvSpPr>
          <p:cNvPr id="4099" name="WordArt 3"/>
          <p:cNvSpPr>
            <a:spLocks noChangeArrowheads="1" noChangeShapeType="1" noTextEdit="1"/>
          </p:cNvSpPr>
          <p:nvPr/>
        </p:nvSpPr>
        <p:spPr bwMode="auto">
          <a:xfrm>
            <a:off x="1692275" y="333375"/>
            <a:ext cx="5472113" cy="647700"/>
          </a:xfrm>
          <a:prstGeom prst="rect">
            <a:avLst/>
          </a:prstGeom>
        </p:spPr>
        <p:txBody>
          <a:bodyPr wrap="none" fromWordArt="1">
            <a:prstTxWarp prst="textPlain">
              <a:avLst>
                <a:gd name="adj" fmla="val 50000"/>
              </a:avLst>
            </a:prstTxWarp>
          </a:bodyPr>
          <a:lstStyle/>
          <a:p>
            <a:pPr algn="ctr" rtl="1"/>
            <a:r>
              <a:rPr lang="fa-IR" sz="3600" b="1" kern="10">
                <a:ln w="9525">
                  <a:solidFill>
                    <a:srgbClr val="000000"/>
                  </a:solidFill>
                  <a:round/>
                  <a:headEnd/>
                  <a:tailEnd/>
                </a:ln>
                <a:solidFill>
                  <a:srgbClr val="006600"/>
                </a:solidFill>
                <a:latin typeface="Arial"/>
                <a:cs typeface="Arial"/>
              </a:rPr>
              <a:t>مهارتهايي براي يك ازدواج موفق</a:t>
            </a:r>
            <a:endParaRPr lang="en-US" sz="3600" b="1" kern="10">
              <a:ln w="9525">
                <a:solidFill>
                  <a:srgbClr val="000000"/>
                </a:solidFill>
                <a:round/>
                <a:headEnd/>
                <a:tailEnd/>
              </a:ln>
              <a:solidFill>
                <a:srgbClr val="006600"/>
              </a:solidFill>
              <a:latin typeface="Arial"/>
              <a:cs typeface="Arial"/>
            </a:endParaRPr>
          </a:p>
        </p:txBody>
      </p:sp>
      <p:sp>
        <p:nvSpPr>
          <p:cNvPr id="4100" name="WordArt 4"/>
          <p:cNvSpPr>
            <a:spLocks noChangeArrowheads="1" noChangeShapeType="1" noTextEdit="1"/>
          </p:cNvSpPr>
          <p:nvPr/>
        </p:nvSpPr>
        <p:spPr bwMode="auto">
          <a:xfrm>
            <a:off x="2268538" y="1196975"/>
            <a:ext cx="4248150" cy="466725"/>
          </a:xfrm>
          <a:prstGeom prst="rect">
            <a:avLst/>
          </a:prstGeom>
        </p:spPr>
        <p:txBody>
          <a:bodyPr wrap="none" fromWordArt="1">
            <a:prstTxWarp prst="textCanDown">
              <a:avLst>
                <a:gd name="adj" fmla="val 33333"/>
              </a:avLst>
            </a:prstTxWarp>
          </a:bodyPr>
          <a:lstStyle/>
          <a:p>
            <a:pPr algn="ctr" rtl="1"/>
            <a:r>
              <a:rPr lang="fa-IR" sz="2800" b="1" kern="10">
                <a:ln w="9525">
                  <a:solidFill>
                    <a:srgbClr val="000000"/>
                  </a:solidFill>
                  <a:round/>
                  <a:headEnd/>
                  <a:tailEnd/>
                </a:ln>
                <a:solidFill>
                  <a:srgbClr val="003366"/>
                </a:solidFill>
                <a:latin typeface="Arial"/>
                <a:cs typeface="Arial"/>
              </a:rPr>
              <a:t>تكاليف نه گانه والرشتاين </a:t>
            </a:r>
            <a:endParaRPr lang="en-US" sz="2800" b="1" kern="10">
              <a:ln w="9525">
                <a:solidFill>
                  <a:srgbClr val="000000"/>
                </a:solidFill>
                <a:round/>
                <a:headEnd/>
                <a:tailEnd/>
              </a:ln>
              <a:solidFill>
                <a:srgbClr val="003366"/>
              </a:solidFill>
              <a:latin typeface="Arial"/>
              <a:cs typeface="Arial"/>
            </a:endParaRPr>
          </a:p>
        </p:txBody>
      </p:sp>
      <p:sp>
        <p:nvSpPr>
          <p:cNvPr id="5" name="TextBox 4"/>
          <p:cNvSpPr txBox="1"/>
          <p:nvPr/>
        </p:nvSpPr>
        <p:spPr>
          <a:xfrm>
            <a:off x="500034" y="4643446"/>
            <a:ext cx="2428892" cy="369332"/>
          </a:xfrm>
          <a:prstGeom prst="rect">
            <a:avLst/>
          </a:prstGeom>
          <a:noFill/>
        </p:spPr>
        <p:txBody>
          <a:bodyPr wrap="square" rtlCol="0">
            <a:spAutoFit/>
          </a:bodyPr>
          <a:lstStyle/>
          <a:p>
            <a:r>
              <a:rPr lang="en-US" dirty="0" err="1" smtClean="0"/>
              <a:t>Www.SISFS.Blog.Ir</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0" y="0"/>
            <a:ext cx="9144000" cy="6858000"/>
          </a:xfrm>
        </p:spPr>
        <p:txBody>
          <a:bodyPr/>
          <a:lstStyle/>
          <a:p>
            <a:pPr eaLnBrk="1" hangingPunct="1"/>
            <a:r>
              <a:rPr lang="fa-IR" sz="4600" smtClean="0">
                <a:solidFill>
                  <a:srgbClr val="990000"/>
                </a:solidFill>
                <a:effectLst/>
                <a:cs typeface="B Davat" pitchFamily="2" charset="-78"/>
              </a:rPr>
              <a:t>5 </a:t>
            </a:r>
            <a:r>
              <a:rPr lang="ar-SA" sz="4600" smtClean="0">
                <a:solidFill>
                  <a:srgbClr val="990000"/>
                </a:solidFill>
                <a:effectLst/>
                <a:cs typeface="B Davat" pitchFamily="2" charset="-78"/>
              </a:rPr>
              <a:t>–</a:t>
            </a:r>
            <a:r>
              <a:rPr lang="fa-IR" sz="4600" smtClean="0">
                <a:solidFill>
                  <a:srgbClr val="990000"/>
                </a:solidFill>
                <a:effectLst/>
                <a:cs typeface="B Davat" pitchFamily="2" charset="-78"/>
              </a:rPr>
              <a:t> سؤال كردن:</a:t>
            </a:r>
            <a:r>
              <a:rPr lang="fa-IR" smtClean="0">
                <a:solidFill>
                  <a:srgbClr val="003366"/>
                </a:solidFill>
                <a:effectLst/>
                <a:cs typeface="B Davat" pitchFamily="2" charset="-78"/>
              </a:rPr>
              <a:t> استفاده از سؤالات باز كمك مي كند كه شما بهتر و كاملتر متوجه صحبتهاي همسرتان شويد و نكته مبهم باقي نماند. سؤال باز مانند: راجع به آن بيشتر برام بگو...</a:t>
            </a:r>
            <a:br>
              <a:rPr lang="fa-IR" smtClean="0">
                <a:solidFill>
                  <a:srgbClr val="003366"/>
                </a:solidFill>
                <a:effectLst/>
                <a:cs typeface="B Davat" pitchFamily="2" charset="-78"/>
              </a:rPr>
            </a:br>
            <a:r>
              <a:rPr lang="fa-IR" smtClean="0">
                <a:solidFill>
                  <a:srgbClr val="003366"/>
                </a:solidFill>
                <a:effectLst/>
                <a:cs typeface="B Davat" pitchFamily="2" charset="-78"/>
              </a:rPr>
              <a:t>استفاده از كلماتي مانند : </a:t>
            </a:r>
            <a:r>
              <a:rPr lang="fa-IR" smtClean="0">
                <a:solidFill>
                  <a:srgbClr val="990000"/>
                </a:solidFill>
                <a:effectLst/>
                <a:cs typeface="B Davat" pitchFamily="2" charset="-78"/>
              </a:rPr>
              <a:t>چه،چه كسي،چه چيزي، چه جايي،چطور،چه موقع</a:t>
            </a:r>
            <a:r>
              <a:rPr lang="fa-IR" smtClean="0">
                <a:solidFill>
                  <a:srgbClr val="003366"/>
                </a:solidFill>
                <a:effectLst/>
                <a:cs typeface="B Davat" pitchFamily="2" charset="-78"/>
              </a:rPr>
              <a:t> كمك کننده است .</a:t>
            </a:r>
            <a:br>
              <a:rPr lang="fa-IR" smtClean="0">
                <a:solidFill>
                  <a:srgbClr val="003366"/>
                </a:solidFill>
                <a:effectLst/>
                <a:cs typeface="B Davat" pitchFamily="2" charset="-78"/>
              </a:rPr>
            </a:br>
            <a:r>
              <a:rPr lang="fa-IR" sz="5000" smtClean="0">
                <a:solidFill>
                  <a:srgbClr val="990000"/>
                </a:solidFill>
                <a:effectLst/>
                <a:cs typeface="B Davat" pitchFamily="2" charset="-78"/>
              </a:rPr>
              <a:t>چرا</a:t>
            </a:r>
            <a:r>
              <a:rPr lang="fa-IR" smtClean="0">
                <a:solidFill>
                  <a:srgbClr val="003366"/>
                </a:solidFill>
                <a:effectLst/>
                <a:cs typeface="B Davat" pitchFamily="2" charset="-78"/>
              </a:rPr>
              <a:t> نپرسيد( </a:t>
            </a:r>
            <a:r>
              <a:rPr lang="fa-IR" sz="3300" smtClean="0">
                <a:solidFill>
                  <a:srgbClr val="003366"/>
                </a:solidFill>
                <a:effectLst/>
                <a:cs typeface="B Davat" pitchFamily="2" charset="-78"/>
              </a:rPr>
              <a:t>زيرا چرا در فرد مقابل حالت مقاومت و دفاع ايجاد مي كند و موجب تنش مي شود و گاهي حس تحقير و سرزنش</a:t>
            </a:r>
            <a:r>
              <a:rPr lang="fa-IR" sz="3300" smtClean="0">
                <a:effectLst/>
                <a:cs typeface="B Davat" pitchFamily="2" charset="-78"/>
              </a:rPr>
              <a:t> </a:t>
            </a:r>
            <a:r>
              <a:rPr lang="fa-IR" sz="3300" smtClean="0">
                <a:solidFill>
                  <a:srgbClr val="003366"/>
                </a:solidFill>
                <a:effectLst/>
                <a:cs typeface="B Davat" pitchFamily="2" charset="-78"/>
              </a:rPr>
              <a:t>درطرف مقابل ايجاد مي كند</a:t>
            </a:r>
            <a:r>
              <a:rPr lang="fa-IR" smtClean="0">
                <a:solidFill>
                  <a:srgbClr val="003366"/>
                </a:solidFill>
                <a:effectLst/>
                <a:cs typeface="B Davat" pitchFamily="2" charset="-78"/>
              </a:rPr>
              <a:t>.)</a:t>
            </a:r>
            <a:br>
              <a:rPr lang="fa-IR" smtClean="0">
                <a:solidFill>
                  <a:srgbClr val="003366"/>
                </a:solidFill>
                <a:effectLst/>
                <a:cs typeface="B Davat" pitchFamily="2" charset="-78"/>
              </a:rPr>
            </a:br>
            <a:r>
              <a:rPr lang="fa-IR" smtClean="0">
                <a:solidFill>
                  <a:srgbClr val="003366"/>
                </a:solidFill>
                <a:effectLst/>
                <a:cs typeface="B Davat" pitchFamily="2" charset="-78"/>
              </a:rPr>
              <a:t> بندرت مي توان به چرا؟ پاسخ قانع كننده داد.</a:t>
            </a:r>
            <a:endParaRPr lang="en-US" smtClean="0">
              <a:solidFill>
                <a:srgbClr val="003366"/>
              </a:solidFill>
              <a:effectLst/>
              <a:cs typeface="B Davat" pitchFamily="2" charset="-78"/>
            </a:endParaRPr>
          </a:p>
        </p:txBody>
      </p:sp>
      <p:graphicFrame>
        <p:nvGraphicFramePr>
          <p:cNvPr id="23555" name="Group 3"/>
          <p:cNvGraphicFramePr>
            <a:graphicFrameLocks noGrp="1"/>
          </p:cNvGraphicFramePr>
          <p:nvPr/>
        </p:nvGraphicFramePr>
        <p:xfrm>
          <a:off x="755650" y="5876925"/>
          <a:ext cx="7561263" cy="792163"/>
        </p:xfrm>
        <a:graphic>
          <a:graphicData uri="http://schemas.openxmlformats.org/drawingml/2006/table">
            <a:tbl>
              <a:tblPr/>
              <a:tblGrid>
                <a:gridCol w="7561263"/>
              </a:tblGrid>
              <a:tr h="792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38100" cap="flat" cmpd="sng" algn="ctr">
                      <a:solidFill>
                        <a:srgbClr val="990000"/>
                      </a:solidFill>
                      <a:prstDash val="solid"/>
                      <a:round/>
                      <a:headEnd type="none" w="med" len="med"/>
                      <a:tailEnd type="none" w="med" len="med"/>
                    </a:lnL>
                    <a:lnR w="38100" cap="flat" cmpd="sng" algn="ctr">
                      <a:solidFill>
                        <a:srgbClr val="990000"/>
                      </a:solidFill>
                      <a:prstDash val="solid"/>
                      <a:round/>
                      <a:headEnd type="none" w="med" len="med"/>
                      <a:tailEnd type="none" w="med" len="med"/>
                    </a:lnR>
                    <a:lnT w="38100" cap="flat" cmpd="sng" algn="ctr">
                      <a:solidFill>
                        <a:srgbClr val="990000"/>
                      </a:solidFill>
                      <a:prstDash val="solid"/>
                      <a:round/>
                      <a:headEnd type="none" w="med" len="med"/>
                      <a:tailEnd type="none" w="med" len="med"/>
                    </a:lnT>
                    <a:lnB w="38100" cap="flat" cmpd="sng" algn="ctr">
                      <a:solidFill>
                        <a:srgbClr val="99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23850" y="260350"/>
            <a:ext cx="8496300" cy="6337300"/>
          </a:xfrm>
          <a:ln>
            <a:solidFill>
              <a:srgbClr val="990000"/>
            </a:solidFill>
            <a:miter lim="800000"/>
            <a:headEnd/>
            <a:tailEnd/>
          </a:ln>
        </p:spPr>
        <p:txBody>
          <a:bodyPr/>
          <a:lstStyle/>
          <a:p>
            <a:pPr eaLnBrk="1" hangingPunct="1"/>
            <a:r>
              <a:rPr lang="fa-IR" sz="2900" smtClean="0">
                <a:solidFill>
                  <a:srgbClr val="003366"/>
                </a:solidFill>
                <a:effectLst/>
                <a:cs typeface="B Davat" pitchFamily="2" charset="-78"/>
              </a:rPr>
              <a:t>مهارتهاي لازم براي ارتباط با زوج</a:t>
            </a:r>
            <a:r>
              <a:rPr lang="fa-IR" sz="2900" smtClean="0">
                <a:effectLst/>
                <a:cs typeface="B Davat" pitchFamily="2" charset="-78"/>
              </a:rPr>
              <a:t/>
            </a:r>
            <a:br>
              <a:rPr lang="fa-IR" sz="2900" smtClean="0">
                <a:effectLst/>
                <a:cs typeface="B Davat" pitchFamily="2" charset="-78"/>
              </a:rPr>
            </a:br>
            <a:r>
              <a:rPr lang="fa-IR" sz="2900" smtClean="0">
                <a:solidFill>
                  <a:srgbClr val="003366"/>
                </a:solidFill>
                <a:effectLst/>
                <a:cs typeface="B Davat" pitchFamily="2" charset="-78"/>
              </a:rPr>
              <a:t>سبكهاي برقراري ارتباط :</a:t>
            </a:r>
            <a:br>
              <a:rPr lang="fa-IR" sz="2900" smtClean="0">
                <a:solidFill>
                  <a:srgbClr val="003366"/>
                </a:solidFill>
                <a:effectLst/>
                <a:cs typeface="B Davat" pitchFamily="2" charset="-78"/>
              </a:rPr>
            </a:br>
            <a:r>
              <a:rPr lang="fa-IR" sz="3300" smtClean="0">
                <a:solidFill>
                  <a:srgbClr val="990000"/>
                </a:solidFill>
                <a:effectLst/>
                <a:cs typeface="B Davat" pitchFamily="2" charset="-78"/>
              </a:rPr>
              <a:t>سبك اول : حرف زدن دوستانه ( سبك گپ زدن)</a:t>
            </a:r>
            <a:r>
              <a:rPr lang="fa-IR" sz="3300" smtClean="0">
                <a:solidFill>
                  <a:srgbClr val="003366"/>
                </a:solidFill>
                <a:effectLst/>
                <a:cs typeface="B Davat" pitchFamily="2" charset="-78"/>
              </a:rPr>
              <a:t/>
            </a:r>
            <a:br>
              <a:rPr lang="fa-IR" sz="3300" smtClean="0">
                <a:solidFill>
                  <a:srgbClr val="003366"/>
                </a:solidFill>
                <a:effectLst/>
                <a:cs typeface="B Davat" pitchFamily="2" charset="-78"/>
              </a:rPr>
            </a:br>
            <a:r>
              <a:rPr lang="fa-IR" sz="2900" smtClean="0">
                <a:solidFill>
                  <a:srgbClr val="003366"/>
                </a:solidFill>
                <a:effectLst/>
                <a:cs typeface="B Davat" pitchFamily="2" charset="-78"/>
              </a:rPr>
              <a:t>رفتارهاي همراه با اين سبك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 خوش وبش كردن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 - گذرا ن وقت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 نقل يك ماجرا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 بحث در مورد اشتباهات ديگران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 نشان دادن وقايع روز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در اين سبك ارتباط تا حدي برقرارمي شود اما اين روش براي هميشه مناسب نيست .</a:t>
            </a:r>
            <a:br>
              <a:rPr lang="fa-IR" sz="2900" smtClean="0">
                <a:solidFill>
                  <a:srgbClr val="003366"/>
                </a:solidFill>
                <a:effectLst/>
                <a:cs typeface="B Davat" pitchFamily="2" charset="-78"/>
              </a:rPr>
            </a:br>
            <a:r>
              <a:rPr lang="fa-IR" sz="2900" smtClean="0">
                <a:solidFill>
                  <a:schemeClr val="folHlink"/>
                </a:solidFill>
                <a:effectLst/>
                <a:cs typeface="B Davat" pitchFamily="2" charset="-78"/>
              </a:rPr>
              <a:t>نوع گوش دادن : رسمي</a:t>
            </a:r>
            <a:r>
              <a:rPr lang="fa-IR" sz="2900" smtClean="0">
                <a:solidFill>
                  <a:srgbClr val="003366"/>
                </a:solidFill>
                <a:effectLst/>
                <a:cs typeface="B Davat" pitchFamily="2" charset="-78"/>
              </a:rPr>
              <a:t> </a:t>
            </a:r>
            <a:r>
              <a:rPr lang="fa-IR" sz="2500" smtClean="0">
                <a:solidFill>
                  <a:srgbClr val="003366"/>
                </a:solidFill>
                <a:effectLst/>
                <a:cs typeface="B Davat" pitchFamily="2" charset="-78"/>
              </a:rPr>
              <a:t>( توجه ناقص،تماس چشمي لحظه اي ، تصديق ها ي كوتاه ، عاطفه كمتر، گاهي ايجاد خشم، براي حل تعارض كافي نيست).</a:t>
            </a:r>
            <a:r>
              <a:rPr lang="fa-IR" sz="3800" smtClean="0">
                <a:solidFill>
                  <a:srgbClr val="003366"/>
                </a:solidFill>
                <a:effectLst/>
                <a:cs typeface="B Davat" pitchFamily="2" charset="-78"/>
              </a:rPr>
              <a:t> </a:t>
            </a:r>
            <a:endParaRPr lang="en-US" sz="38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23850" y="333375"/>
            <a:ext cx="8496300" cy="6264275"/>
          </a:xfrm>
          <a:ln>
            <a:solidFill>
              <a:srgbClr val="990000"/>
            </a:solidFill>
            <a:miter lim="800000"/>
            <a:headEnd/>
            <a:tailEnd/>
          </a:ln>
        </p:spPr>
        <p:txBody>
          <a:bodyPr/>
          <a:lstStyle/>
          <a:p>
            <a:pPr eaLnBrk="1" hangingPunct="1"/>
            <a:r>
              <a:rPr lang="fa-IR" smtClean="0">
                <a:solidFill>
                  <a:srgbClr val="003366"/>
                </a:solidFill>
                <a:effectLst/>
                <a:cs typeface="B Davat" pitchFamily="2" charset="-78"/>
              </a:rPr>
              <a:t>سبك دوم : اين سبك 3 حالت را شامل مي شود:</a:t>
            </a:r>
            <a:br>
              <a:rPr lang="fa-IR" smtClean="0">
                <a:solidFill>
                  <a:srgbClr val="003366"/>
                </a:solidFill>
                <a:effectLst/>
                <a:cs typeface="B Davat" pitchFamily="2" charset="-78"/>
              </a:rPr>
            </a:br>
            <a:r>
              <a:rPr lang="fa-IR" smtClean="0">
                <a:solidFill>
                  <a:srgbClr val="003366"/>
                </a:solidFill>
                <a:effectLst/>
                <a:cs typeface="B Davat" pitchFamily="2" charset="-78"/>
              </a:rPr>
              <a:t>الف </a:t>
            </a:r>
            <a:r>
              <a:rPr lang="ar-SA" smtClean="0">
                <a:solidFill>
                  <a:srgbClr val="003366"/>
                </a:solidFill>
                <a:effectLst/>
                <a:cs typeface="B Davat" pitchFamily="2" charset="-78"/>
              </a:rPr>
              <a:t>–</a:t>
            </a:r>
            <a:r>
              <a:rPr lang="fa-IR" smtClean="0">
                <a:solidFill>
                  <a:srgbClr val="003366"/>
                </a:solidFill>
                <a:effectLst/>
                <a:cs typeface="B Davat" pitchFamily="2" charset="-78"/>
              </a:rPr>
              <a:t> حرف زدن سلطه جويانه. </a:t>
            </a:r>
            <a:br>
              <a:rPr lang="fa-IR" smtClean="0">
                <a:solidFill>
                  <a:srgbClr val="003366"/>
                </a:solidFill>
                <a:effectLst/>
                <a:cs typeface="B Davat" pitchFamily="2" charset="-78"/>
              </a:rPr>
            </a:br>
            <a:r>
              <a:rPr lang="fa-IR" smtClean="0">
                <a:solidFill>
                  <a:srgbClr val="003366"/>
                </a:solidFill>
                <a:effectLst/>
                <a:cs typeface="B Davat" pitchFamily="2" charset="-78"/>
              </a:rPr>
              <a:t>ب </a:t>
            </a:r>
            <a:r>
              <a:rPr lang="ar-SA" smtClean="0">
                <a:solidFill>
                  <a:srgbClr val="003366"/>
                </a:solidFill>
                <a:effectLst/>
                <a:cs typeface="B Davat" pitchFamily="2" charset="-78"/>
              </a:rPr>
              <a:t>–</a:t>
            </a:r>
            <a:r>
              <a:rPr lang="fa-IR" smtClean="0">
                <a:solidFill>
                  <a:srgbClr val="003366"/>
                </a:solidFill>
                <a:effectLst/>
                <a:cs typeface="B Davat" pitchFamily="2" charset="-78"/>
              </a:rPr>
              <a:t> حرف زدن مغرضانه .</a:t>
            </a:r>
            <a:br>
              <a:rPr lang="fa-IR" smtClean="0">
                <a:solidFill>
                  <a:srgbClr val="003366"/>
                </a:solidFill>
                <a:effectLst/>
                <a:cs typeface="B Davat" pitchFamily="2" charset="-78"/>
              </a:rPr>
            </a:br>
            <a:r>
              <a:rPr lang="fa-IR" smtClean="0">
                <a:solidFill>
                  <a:srgbClr val="003366"/>
                </a:solidFill>
                <a:effectLst/>
                <a:cs typeface="B Davat" pitchFamily="2" charset="-78"/>
              </a:rPr>
              <a:t>پ </a:t>
            </a:r>
            <a:r>
              <a:rPr lang="ar-SA" smtClean="0">
                <a:solidFill>
                  <a:srgbClr val="003366"/>
                </a:solidFill>
                <a:effectLst/>
                <a:cs typeface="B Davat" pitchFamily="2" charset="-78"/>
              </a:rPr>
              <a:t>–</a:t>
            </a:r>
            <a:r>
              <a:rPr lang="fa-IR" smtClean="0">
                <a:solidFill>
                  <a:srgbClr val="003366"/>
                </a:solidFill>
                <a:effectLst/>
                <a:cs typeface="B Davat" pitchFamily="2" charset="-78"/>
              </a:rPr>
              <a:t> حرف زدن مغرضانه و موذيانه .</a:t>
            </a:r>
            <a:br>
              <a:rPr lang="fa-IR" smtClean="0">
                <a:solidFill>
                  <a:srgbClr val="003366"/>
                </a:solidFill>
                <a:effectLst/>
                <a:cs typeface="B Davat" pitchFamily="2" charset="-78"/>
              </a:rPr>
            </a:br>
            <a:r>
              <a:rPr lang="fa-IR" sz="3800" smtClean="0">
                <a:solidFill>
                  <a:schemeClr val="folHlink"/>
                </a:solidFill>
                <a:effectLst/>
                <a:cs typeface="B Davat" pitchFamily="2" charset="-78"/>
              </a:rPr>
              <a:t>سبك نوع گوش دادن در هر 3 حالت گوش دادن واكنشي</a:t>
            </a:r>
            <a:r>
              <a:rPr lang="fa-IR" sz="3800" smtClean="0">
                <a:solidFill>
                  <a:srgbClr val="003366"/>
                </a:solidFill>
                <a:effectLst/>
                <a:cs typeface="B Davat" pitchFamily="2" charset="-78"/>
              </a:rPr>
              <a:t> </a:t>
            </a:r>
            <a:r>
              <a:rPr lang="fa-IR" sz="3800" smtClean="0">
                <a:solidFill>
                  <a:schemeClr val="folHlink"/>
                </a:solidFill>
                <a:effectLst/>
                <a:cs typeface="B Davat" pitchFamily="2" charset="-78"/>
              </a:rPr>
              <a:t>است</a:t>
            </a:r>
            <a:r>
              <a:rPr lang="fa-IR" smtClean="0">
                <a:solidFill>
                  <a:srgbClr val="003366"/>
                </a:solidFill>
                <a:effectLst/>
                <a:cs typeface="B Davat" pitchFamily="2" charset="-78"/>
              </a:rPr>
              <a:t> </a:t>
            </a:r>
            <a:r>
              <a:rPr lang="fa-IR" sz="3300" smtClean="0">
                <a:solidFill>
                  <a:srgbClr val="000016"/>
                </a:solidFill>
                <a:effectLst/>
                <a:cs typeface="B Davat" pitchFamily="2" charset="-78"/>
              </a:rPr>
              <a:t>( البته فوق واكنشي)</a:t>
            </a:r>
            <a:r>
              <a:rPr lang="fa-IR" sz="2900" smtClean="0">
                <a:solidFill>
                  <a:srgbClr val="003366"/>
                </a:solidFill>
                <a:effectLst/>
                <a:cs typeface="B Davat" pitchFamily="2" charset="-78"/>
              </a:rPr>
              <a:t>  . </a:t>
            </a:r>
            <a:r>
              <a:rPr lang="fa-IR" sz="2900" smtClean="0">
                <a:solidFill>
                  <a:srgbClr val="000016"/>
                </a:solidFill>
                <a:effectLst/>
                <a:cs typeface="B Davat" pitchFamily="2" charset="-78"/>
              </a:rPr>
              <a:t>اين گوش دادن از روي عقل و منطق نيست ، در موضع بالاتر قرار مي گيريم، با زور و تحكم مي خواهيم  توافق ديگري را بگيريم و مرتب  حرفهارا در ذهن مرور مي كند كه پاسخ دهد . اطلاعات درست راغلط ارزيابي مي كند چون مي خواهد از خودش دفاع كند . عذر خواهي وجود ندارد مانند اينكه دستم درد نكند خوب كردم ، فرد بدنبال گرفتن قدرت است .</a:t>
            </a:r>
            <a:endParaRPr lang="en-US" sz="2900" smtClean="0">
              <a:solidFill>
                <a:srgbClr val="000016"/>
              </a:solidFill>
              <a:effectLst/>
              <a:cs typeface="B Davat"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395288" y="333375"/>
            <a:ext cx="8353425" cy="4895850"/>
          </a:xfrm>
          <a:ln>
            <a:solidFill>
              <a:srgbClr val="990000"/>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mtClean="0">
                <a:solidFill>
                  <a:srgbClr val="990000"/>
                </a:solidFill>
                <a:effectLst/>
                <a:cs typeface="B Davat" pitchFamily="2" charset="-78"/>
              </a:rPr>
              <a:t>رفتارهاي همراه با حرف زدن سلطه جويانه:</a:t>
            </a:r>
            <a:r>
              <a:rPr lang="fa-IR" smtClean="0">
                <a:effectLst/>
                <a:cs typeface="B Davat" pitchFamily="2" charset="-78"/>
              </a:rPr>
              <a:t/>
            </a:r>
            <a:br>
              <a:rPr lang="fa-IR" smtClean="0">
                <a:effectLst/>
                <a:cs typeface="B Davat" pitchFamily="2" charset="-78"/>
              </a:rPr>
            </a:br>
            <a:r>
              <a:rPr lang="fa-IR" sz="4400" smtClean="0">
                <a:solidFill>
                  <a:srgbClr val="003366"/>
                </a:solidFill>
                <a:effectLst/>
                <a:cs typeface="B Davat" pitchFamily="2" charset="-78"/>
              </a:rPr>
              <a:t>ارزيابي كردن، تعيين حد ومرز، تحت فشار قرار دادن ديگري، پرسيدن سؤالات دستوري و ساده ، غالب كردن حرفهاي خود به طرف مقابل، تظاهر به اينكه حقيقت همان است كه من مي گويم، بجاي ديگري حرف زدن، بكار بردن عبارت تو.</a:t>
            </a:r>
            <a:endParaRPr lang="en-US" sz="4400" smtClean="0">
              <a:solidFill>
                <a:srgbClr val="003366"/>
              </a:solidFill>
              <a:effectLst/>
              <a:cs typeface="B Davat" pitchFamily="2" charset="-78"/>
            </a:endParaRPr>
          </a:p>
        </p:txBody>
      </p:sp>
      <p:sp>
        <p:nvSpPr>
          <p:cNvPr id="26627" name="Rectangle 3"/>
          <p:cNvSpPr>
            <a:spLocks noGrp="1" noChangeArrowheads="1"/>
          </p:cNvSpPr>
          <p:nvPr>
            <p:ph type="subTitle" idx="1"/>
          </p:nvPr>
        </p:nvSpPr>
        <p:spPr>
          <a:xfrm>
            <a:off x="539750" y="5589588"/>
            <a:ext cx="7777163" cy="9350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defRPr/>
            </a:pPr>
            <a:endParaRPr lang="fa-IR" smtClean="0"/>
          </a:p>
        </p:txBody>
      </p:sp>
      <p:sp>
        <p:nvSpPr>
          <p:cNvPr id="25604" name="WordArt 4"/>
          <p:cNvSpPr>
            <a:spLocks noChangeArrowheads="1" noChangeShapeType="1" noTextEdit="1"/>
          </p:cNvSpPr>
          <p:nvPr/>
        </p:nvSpPr>
        <p:spPr bwMode="auto">
          <a:xfrm>
            <a:off x="7991475" y="5734050"/>
            <a:ext cx="1152525" cy="530225"/>
          </a:xfrm>
          <a:prstGeom prst="rect">
            <a:avLst/>
          </a:prstGeom>
        </p:spPr>
        <p:txBody>
          <a:bodyPr wrap="none" fromWordArt="1">
            <a:prstTxWarp prst="textPlain">
              <a:avLst>
                <a:gd name="adj" fmla="val 50000"/>
              </a:avLst>
            </a:prstTxWarp>
          </a:bodyPr>
          <a:lstStyle/>
          <a:p>
            <a:pPr algn="ctr" rtl="1"/>
            <a:r>
              <a:rPr lang="fa-IR" sz="1000" b="1" i="1" kern="10">
                <a:ln w="9525">
                  <a:solidFill>
                    <a:srgbClr val="000000"/>
                  </a:solidFill>
                  <a:round/>
                  <a:headEnd/>
                  <a:tailEnd/>
                </a:ln>
                <a:solidFill>
                  <a:srgbClr val="990000"/>
                </a:solidFill>
                <a:effectLst>
                  <a:outerShdw dist="35921" dir="2700000" algn="ctr" rotWithShape="0">
                    <a:srgbClr val="808080">
                      <a:alpha val="79999"/>
                    </a:srgbClr>
                  </a:outerShdw>
                </a:effectLst>
                <a:latin typeface="Arial"/>
                <a:cs typeface="Arial"/>
              </a:rPr>
              <a:t>پيامد : </a:t>
            </a:r>
            <a:endParaRPr lang="en-US" sz="1000" b="1" i="1" kern="10">
              <a:ln w="9525">
                <a:solidFill>
                  <a:srgbClr val="000000"/>
                </a:solidFill>
                <a:round/>
                <a:headEnd/>
                <a:tailEnd/>
              </a:ln>
              <a:solidFill>
                <a:srgbClr val="990000"/>
              </a:solidFill>
              <a:effectLst>
                <a:outerShdw dist="35921" dir="2700000" algn="ctr" rotWithShape="0">
                  <a:srgbClr val="808080">
                    <a:alpha val="79999"/>
                  </a:srgbClr>
                </a:outerShdw>
              </a:effectLst>
              <a:latin typeface="Arial"/>
              <a:cs typeface="Arial"/>
            </a:endParaRPr>
          </a:p>
        </p:txBody>
      </p:sp>
      <p:sp>
        <p:nvSpPr>
          <p:cNvPr id="26629" name="Rectangle 5"/>
          <p:cNvSpPr>
            <a:spLocks noChangeArrowheads="1"/>
          </p:cNvSpPr>
          <p:nvPr/>
        </p:nvSpPr>
        <p:spPr bwMode="auto">
          <a:xfrm>
            <a:off x="827088" y="6021388"/>
            <a:ext cx="73453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fa-IR" sz="2000" b="1">
                <a:solidFill>
                  <a:srgbClr val="CC3300"/>
                </a:solidFill>
                <a:effectLst>
                  <a:outerShdw blurRad="38100" dist="38100" dir="2700000" algn="tl">
                    <a:srgbClr val="C0C0C0"/>
                  </a:outerShdw>
                </a:effectLst>
                <a:latin typeface="Arial" pitchFamily="34" charset="0"/>
                <a:cs typeface="Arial" pitchFamily="34" charset="0"/>
              </a:rPr>
              <a:t>ايجاد مقاومت و انزجار و تبديل شدن زوج به آتش زير خاكستر و آماده انفجار بودن</a:t>
            </a:r>
            <a:r>
              <a:rPr lang="fa-IR" b="1">
                <a:solidFill>
                  <a:srgbClr val="CC3300"/>
                </a:solidFill>
                <a:effectLst>
                  <a:outerShdw blurRad="38100" dist="38100" dir="2700000" algn="tl">
                    <a:srgbClr val="C0C0C0"/>
                  </a:outerShdw>
                </a:effectLst>
                <a:latin typeface="Arial" pitchFamily="34" charset="0"/>
                <a:cs typeface="Arial" pitchFamily="34" charset="0"/>
              </a:rPr>
              <a:t> .</a:t>
            </a:r>
            <a:endParaRPr lang="en-US" b="1">
              <a:solidFill>
                <a:srgbClr val="CC3300"/>
              </a:solidFill>
              <a:effectLst>
                <a:outerShdw blurRad="38100" dist="38100" dir="2700000" algn="tl">
                  <a:srgbClr val="C0C0C0"/>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27088" y="304800"/>
            <a:ext cx="7658100" cy="915988"/>
          </a:xfrm>
          <a:noFill/>
          <a:ln>
            <a:solidFill>
              <a:srgbClr val="FF33CC"/>
            </a:solidFill>
            <a:miter lim="800000"/>
            <a:headEnd/>
            <a:tailEnd/>
          </a:ln>
        </p:spPr>
        <p:txBody>
          <a:bodyPr/>
          <a:lstStyle/>
          <a:p>
            <a:pPr rtl="1" eaLnBrk="1" hangingPunct="1"/>
            <a:r>
              <a:rPr lang="fa-IR" sz="3800" smtClean="0">
                <a:solidFill>
                  <a:srgbClr val="003366"/>
                </a:solidFill>
                <a:effectLst/>
                <a:cs typeface="B Davat" pitchFamily="2" charset="-78"/>
              </a:rPr>
              <a:t>رفتارها يي كه با حرف زدن مغرضانه و موذيانه همراه است .</a:t>
            </a:r>
            <a:endParaRPr lang="en-US" sz="3800" smtClean="0">
              <a:solidFill>
                <a:srgbClr val="003366"/>
              </a:solidFill>
              <a:effectLst/>
              <a:cs typeface="B Davat" pitchFamily="2" charset="-78"/>
            </a:endParaRPr>
          </a:p>
        </p:txBody>
      </p:sp>
      <p:sp>
        <p:nvSpPr>
          <p:cNvPr id="26627" name="Rectangle 3"/>
          <p:cNvSpPr>
            <a:spLocks noGrp="1" noChangeArrowheads="1"/>
          </p:cNvSpPr>
          <p:nvPr>
            <p:ph type="body" idx="1"/>
          </p:nvPr>
        </p:nvSpPr>
        <p:spPr>
          <a:xfrm>
            <a:off x="611188" y="1676400"/>
            <a:ext cx="8064500" cy="4848225"/>
          </a:xfrm>
          <a:noFill/>
          <a:ln>
            <a:solidFill>
              <a:srgbClr val="FF33CC"/>
            </a:solidFill>
            <a:miter lim="800000"/>
            <a:headEnd/>
            <a:tailEnd/>
          </a:ln>
        </p:spPr>
        <p:txBody>
          <a:bodyPr/>
          <a:lstStyle/>
          <a:p>
            <a:pPr algn="r" rtl="1" eaLnBrk="1" hangingPunct="1">
              <a:lnSpc>
                <a:spcPct val="90000"/>
              </a:lnSpc>
            </a:pPr>
            <a:r>
              <a:rPr lang="fa-IR" sz="2800" smtClean="0">
                <a:solidFill>
                  <a:srgbClr val="003366"/>
                </a:solidFill>
                <a:effectLst/>
                <a:cs typeface="B Davat" pitchFamily="2" charset="-78"/>
              </a:rPr>
              <a:t>طعنه زدن ، كنايه زدن ، تيكه انداختن.</a:t>
            </a:r>
          </a:p>
          <a:p>
            <a:pPr algn="r" rtl="1" eaLnBrk="1" hangingPunct="1">
              <a:lnSpc>
                <a:spcPct val="90000"/>
              </a:lnSpc>
            </a:pPr>
            <a:r>
              <a:rPr lang="fa-IR" sz="2800" smtClean="0">
                <a:solidFill>
                  <a:srgbClr val="003366"/>
                </a:solidFill>
                <a:effectLst/>
                <a:cs typeface="B Davat" pitchFamily="2" charset="-78"/>
              </a:rPr>
              <a:t>لاف زدن ( يه بلايي سرت بيارم...)</a:t>
            </a:r>
          </a:p>
          <a:p>
            <a:pPr algn="r" rtl="1" eaLnBrk="1" hangingPunct="1">
              <a:lnSpc>
                <a:spcPct val="90000"/>
              </a:lnSpc>
            </a:pPr>
            <a:r>
              <a:rPr lang="fa-IR" sz="2800" smtClean="0">
                <a:solidFill>
                  <a:srgbClr val="003366"/>
                </a:solidFill>
                <a:effectLst/>
                <a:cs typeface="B Davat" pitchFamily="2" charset="-78"/>
              </a:rPr>
              <a:t>نفرين كردن ( الهي بميري).</a:t>
            </a:r>
          </a:p>
          <a:p>
            <a:pPr algn="r" rtl="1" eaLnBrk="1" hangingPunct="1">
              <a:lnSpc>
                <a:spcPct val="90000"/>
              </a:lnSpc>
            </a:pPr>
            <a:r>
              <a:rPr lang="fa-IR" sz="2800" smtClean="0">
                <a:solidFill>
                  <a:srgbClr val="003366"/>
                </a:solidFill>
                <a:effectLst/>
                <a:cs typeface="B Davat" pitchFamily="2" charset="-78"/>
              </a:rPr>
              <a:t>بحثهاي روانشناسي كردن ( تو بيماررواني هستي) .</a:t>
            </a:r>
          </a:p>
          <a:p>
            <a:pPr algn="r" rtl="1" eaLnBrk="1" hangingPunct="1">
              <a:lnSpc>
                <a:spcPct val="90000"/>
              </a:lnSpc>
            </a:pPr>
            <a:r>
              <a:rPr lang="fa-IR" sz="2800" smtClean="0">
                <a:solidFill>
                  <a:srgbClr val="003366"/>
                </a:solidFill>
                <a:effectLst/>
                <a:cs typeface="B Davat" pitchFamily="2" charset="-78"/>
              </a:rPr>
              <a:t>اشاره به مظلوميت شخص .</a:t>
            </a:r>
          </a:p>
          <a:p>
            <a:pPr algn="r" rtl="1" eaLnBrk="1" hangingPunct="1">
              <a:lnSpc>
                <a:spcPct val="90000"/>
              </a:lnSpc>
            </a:pPr>
            <a:r>
              <a:rPr lang="fa-IR" sz="2800" smtClean="0">
                <a:solidFill>
                  <a:srgbClr val="003366"/>
                </a:solidFill>
                <a:effectLst/>
                <a:cs typeface="B Davat" pitchFamily="2" charset="-78"/>
              </a:rPr>
              <a:t>ابراز بي اطلاعي كردن ، گمان كردن( من چنين حرفي نزدم) .</a:t>
            </a:r>
          </a:p>
          <a:p>
            <a:pPr algn="r" rtl="1" eaLnBrk="1" hangingPunct="1">
              <a:lnSpc>
                <a:spcPct val="90000"/>
              </a:lnSpc>
            </a:pPr>
            <a:r>
              <a:rPr lang="fa-IR" sz="2800" smtClean="0">
                <a:solidFill>
                  <a:srgbClr val="003366"/>
                </a:solidFill>
                <a:effectLst/>
                <a:cs typeface="B Davat" pitchFamily="2" charset="-78"/>
              </a:rPr>
              <a:t>گلايه كردن و نق نق زدن .</a:t>
            </a:r>
          </a:p>
          <a:p>
            <a:pPr algn="ctr" rtl="1" eaLnBrk="1" hangingPunct="1">
              <a:lnSpc>
                <a:spcPct val="90000"/>
              </a:lnSpc>
              <a:buFont typeface="Wingdings" pitchFamily="2" charset="2"/>
              <a:buNone/>
            </a:pPr>
            <a:r>
              <a:rPr lang="fa-IR" sz="4800" smtClean="0">
                <a:solidFill>
                  <a:srgbClr val="CC3300"/>
                </a:solidFill>
                <a:effectLst/>
                <a:cs typeface="B Davat" pitchFamily="2" charset="-78"/>
              </a:rPr>
              <a:t>پيامد : اين سبك حرف زدن تعادل رابطه را بهم مي ريزد</a:t>
            </a:r>
            <a:r>
              <a:rPr lang="fa-IR" sz="2800" smtClean="0">
                <a:solidFill>
                  <a:srgbClr val="CC3300"/>
                </a:solidFill>
                <a:effectLst/>
                <a:cs typeface="B Davat" pitchFamily="2" charset="-78"/>
              </a:rPr>
              <a:t>.</a:t>
            </a:r>
            <a:endParaRPr lang="en-US" sz="2800" smtClean="0">
              <a:solidFill>
                <a:srgbClr val="CC3300"/>
              </a:solidFill>
              <a:effectLst/>
              <a:cs typeface="B Davat"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solidFill>
              <a:srgbClr val="FF33CC"/>
            </a:solidFill>
            <a:miter lim="800000"/>
            <a:headEnd/>
            <a:tailEnd/>
          </a:ln>
        </p:spPr>
        <p:txBody>
          <a:bodyPr/>
          <a:lstStyle/>
          <a:p>
            <a:pPr eaLnBrk="1" hangingPunct="1"/>
            <a:r>
              <a:rPr lang="fa-IR" sz="3800" smtClean="0">
                <a:solidFill>
                  <a:srgbClr val="003366"/>
                </a:solidFill>
                <a:effectLst/>
                <a:cs typeface="B Davat" pitchFamily="2" charset="-78"/>
              </a:rPr>
              <a:t>رفتار هايي كه با حرف زدن خصمانه همراه است:</a:t>
            </a:r>
            <a:endParaRPr lang="en-US" sz="3800" smtClean="0">
              <a:solidFill>
                <a:srgbClr val="003366"/>
              </a:solidFill>
              <a:effectLst/>
              <a:cs typeface="B Davat" pitchFamily="2" charset="-78"/>
            </a:endParaRPr>
          </a:p>
        </p:txBody>
      </p:sp>
      <p:sp>
        <p:nvSpPr>
          <p:cNvPr id="27651" name="Rectangle 3"/>
          <p:cNvSpPr>
            <a:spLocks noGrp="1" noChangeArrowheads="1"/>
          </p:cNvSpPr>
          <p:nvPr>
            <p:ph type="body" idx="1"/>
          </p:nvPr>
        </p:nvSpPr>
        <p:spPr>
          <a:xfrm>
            <a:off x="468313" y="1676400"/>
            <a:ext cx="8374062" cy="4921250"/>
          </a:xfrm>
          <a:noFill/>
          <a:ln>
            <a:solidFill>
              <a:srgbClr val="FF33CC"/>
            </a:solidFill>
            <a:miter lim="800000"/>
            <a:headEnd/>
            <a:tailEnd/>
          </a:ln>
        </p:spPr>
        <p:txBody>
          <a:bodyPr/>
          <a:lstStyle/>
          <a:p>
            <a:pPr algn="r" rtl="1" eaLnBrk="1" hangingPunct="1"/>
            <a:r>
              <a:rPr lang="fa-IR" sz="3600" smtClean="0">
                <a:solidFill>
                  <a:srgbClr val="003366"/>
                </a:solidFill>
                <a:effectLst/>
                <a:cs typeface="B Davat" pitchFamily="2" charset="-78"/>
              </a:rPr>
              <a:t>بي اعتنايي كردن .</a:t>
            </a:r>
          </a:p>
          <a:p>
            <a:pPr algn="r" rtl="1" eaLnBrk="1" hangingPunct="1"/>
            <a:r>
              <a:rPr lang="fa-IR" sz="3600" smtClean="0">
                <a:solidFill>
                  <a:srgbClr val="003366"/>
                </a:solidFill>
                <a:effectLst/>
                <a:cs typeface="B Davat" pitchFamily="2" charset="-78"/>
              </a:rPr>
              <a:t>مضايقه كردن مهر و محبت.</a:t>
            </a:r>
          </a:p>
          <a:p>
            <a:pPr algn="r" rtl="1" eaLnBrk="1" hangingPunct="1"/>
            <a:r>
              <a:rPr lang="fa-IR" sz="3600" smtClean="0">
                <a:solidFill>
                  <a:srgbClr val="003366"/>
                </a:solidFill>
                <a:effectLst/>
                <a:cs typeface="B Davat" pitchFamily="2" charset="-78"/>
              </a:rPr>
              <a:t>مضايقه كردن اطلاعات . ( كجا هستي؟ سر كارم).</a:t>
            </a:r>
          </a:p>
          <a:p>
            <a:pPr algn="r" rtl="1" eaLnBrk="1" hangingPunct="1"/>
            <a:r>
              <a:rPr lang="fa-IR" sz="3600" smtClean="0">
                <a:solidFill>
                  <a:srgbClr val="003366"/>
                </a:solidFill>
                <a:effectLst/>
                <a:cs typeface="B Davat" pitchFamily="2" charset="-78"/>
              </a:rPr>
              <a:t>با عصبانيت كنار كشيد ن .</a:t>
            </a:r>
          </a:p>
          <a:p>
            <a:pPr algn="r" rtl="1" eaLnBrk="1" hangingPunct="1"/>
            <a:r>
              <a:rPr lang="fa-IR" sz="3600" smtClean="0">
                <a:solidFill>
                  <a:srgbClr val="003366"/>
                </a:solidFill>
                <a:effectLst/>
                <a:cs typeface="B Davat" pitchFamily="2" charset="-78"/>
              </a:rPr>
              <a:t>پيله كردن .</a:t>
            </a:r>
          </a:p>
          <a:p>
            <a:pPr algn="r" rtl="1" eaLnBrk="1" hangingPunct="1"/>
            <a:r>
              <a:rPr lang="fa-IR" sz="3600" smtClean="0">
                <a:solidFill>
                  <a:srgbClr val="003366"/>
                </a:solidFill>
                <a:effectLst/>
                <a:cs typeface="B Davat" pitchFamily="2" charset="-78"/>
              </a:rPr>
              <a:t>انكار كردن . </a:t>
            </a:r>
          </a:p>
          <a:p>
            <a:pPr algn="r" rtl="1" eaLnBrk="1" hangingPunct="1"/>
            <a:r>
              <a:rPr lang="fa-IR" sz="3600" smtClean="0">
                <a:solidFill>
                  <a:srgbClr val="003366"/>
                </a:solidFill>
                <a:effectLst/>
                <a:cs typeface="B Davat" pitchFamily="2" charset="-78"/>
              </a:rPr>
              <a:t>حق را به جانب خود بر گرداندن .</a:t>
            </a:r>
          </a:p>
          <a:p>
            <a:pPr algn="r" rtl="1" eaLnBrk="1" hangingPunct="1">
              <a:buFont typeface="Wingdings" pitchFamily="2" charset="2"/>
              <a:buNone/>
            </a:pPr>
            <a:endParaRPr lang="en-US" sz="36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01625" y="228600"/>
            <a:ext cx="8510588" cy="6224588"/>
          </a:xfrm>
          <a:noFill/>
        </p:spPr>
        <p:txBody>
          <a:bodyPr/>
          <a:lstStyle/>
          <a:p>
            <a:pPr eaLnBrk="1" hangingPunct="1"/>
            <a:r>
              <a:rPr lang="fa-IR" sz="5000" smtClean="0">
                <a:solidFill>
                  <a:srgbClr val="CC3300"/>
                </a:solidFill>
                <a:effectLst/>
                <a:cs typeface="B Davat" pitchFamily="2" charset="-78"/>
              </a:rPr>
              <a:t>پيامد:اين نوع حرف زدن آن است كه در اين سبك از اصطلاح (تو) زياد استفاده مي شود . گلوله با گلوله،دشمني،غالب شدن خشم و در نتيجه احساس تنفر، زيان وآسيب ديدن مشاهده مي شود و زوج  به بن بست مي رسند .</a:t>
            </a:r>
            <a:endParaRPr lang="en-US" sz="5000" smtClean="0">
              <a:solidFill>
                <a:srgbClr val="CC3300"/>
              </a:solidFill>
              <a:effectLst/>
              <a:cs typeface="B Davat"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23850" y="2060575"/>
            <a:ext cx="8488363" cy="4797425"/>
          </a:xfrm>
        </p:spPr>
        <p:txBody>
          <a:bodyPr/>
          <a:lstStyle/>
          <a:p>
            <a:pPr eaLnBrk="1" hangingPunct="1"/>
            <a:r>
              <a:rPr lang="fa-IR" sz="3800" smtClean="0">
                <a:solidFill>
                  <a:srgbClr val="003366"/>
                </a:solidFill>
                <a:effectLst/>
                <a:cs typeface="B Davat" pitchFamily="2" charset="-78"/>
              </a:rPr>
              <a:t>اين سبك تا حدي ادامه پيدا مي كندكه به فضولي </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مي رسد.( بگو كجا بودي؟ آنجا چكار مي كردي؟)</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در اين سبك كنجكاوي بسيار بالاست. حريم زناشويي شكسته مي شود .</a:t>
            </a:r>
            <a:br>
              <a:rPr lang="fa-IR" sz="3800" smtClean="0">
                <a:solidFill>
                  <a:srgbClr val="003366"/>
                </a:solidFill>
                <a:effectLst/>
                <a:cs typeface="B Davat" pitchFamily="2" charset="-78"/>
              </a:rPr>
            </a:br>
            <a:r>
              <a:rPr lang="fa-IR" sz="3800" smtClean="0">
                <a:effectLst/>
                <a:cs typeface="B Davat" pitchFamily="2" charset="-78"/>
              </a:rPr>
              <a:t/>
            </a:r>
            <a:br>
              <a:rPr lang="fa-IR" sz="3800" smtClean="0">
                <a:effectLst/>
                <a:cs typeface="B Davat" pitchFamily="2" charset="-78"/>
              </a:rPr>
            </a:br>
            <a:r>
              <a:rPr lang="fa-IR" sz="3800" smtClean="0">
                <a:effectLst/>
                <a:cs typeface="B Davat" pitchFamily="2" charset="-78"/>
              </a:rPr>
              <a:t> </a:t>
            </a:r>
            <a:r>
              <a:rPr lang="fa-IR" sz="4600" u="sng" smtClean="0">
                <a:solidFill>
                  <a:srgbClr val="CC3300"/>
                </a:solidFill>
                <a:effectLst/>
                <a:cs typeface="B Davat" pitchFamily="2" charset="-78"/>
              </a:rPr>
              <a:t>در اين سبك زن و شوهر بدنبال هم هستند نه بدنبال راه حل .</a:t>
            </a:r>
            <a:r>
              <a:rPr lang="fa-IR" sz="3800" smtClean="0">
                <a:effectLst/>
                <a:cs typeface="B Davat" pitchFamily="2" charset="-78"/>
              </a:rPr>
              <a:t/>
            </a:r>
            <a:br>
              <a:rPr lang="fa-IR" sz="3800" smtClean="0">
                <a:effectLst/>
                <a:cs typeface="B Davat" pitchFamily="2" charset="-78"/>
              </a:rPr>
            </a:br>
            <a:endParaRPr lang="en-US" sz="3800" smtClean="0">
              <a:effectLst/>
              <a:cs typeface="B Davat" pitchFamily="2" charset="-78"/>
            </a:endParaRPr>
          </a:p>
        </p:txBody>
      </p:sp>
      <p:sp>
        <p:nvSpPr>
          <p:cNvPr id="29699" name="WordArt 3"/>
          <p:cNvSpPr>
            <a:spLocks noChangeArrowheads="1" noChangeShapeType="1" noTextEdit="1"/>
          </p:cNvSpPr>
          <p:nvPr/>
        </p:nvSpPr>
        <p:spPr bwMode="auto">
          <a:xfrm>
            <a:off x="323850" y="476250"/>
            <a:ext cx="8496300" cy="1439863"/>
          </a:xfrm>
          <a:prstGeom prst="rect">
            <a:avLst/>
          </a:prstGeom>
        </p:spPr>
        <p:txBody>
          <a:bodyPr wrap="none" fromWordArt="1">
            <a:prstTxWarp prst="textCanDown">
              <a:avLst>
                <a:gd name="adj" fmla="val 33333"/>
              </a:avLst>
            </a:prstTxWarp>
          </a:bodyPr>
          <a:lstStyle/>
          <a:p>
            <a:pPr algn="ctr" rtl="1"/>
            <a:r>
              <a:rPr lang="fa-IR" sz="3600" b="1" kern="10">
                <a:ln w="9525">
                  <a:solidFill>
                    <a:srgbClr val="990000"/>
                  </a:solidFill>
                  <a:round/>
                  <a:headEnd/>
                  <a:tailEnd/>
                </a:ln>
                <a:solidFill>
                  <a:srgbClr val="003366"/>
                </a:solidFill>
                <a:latin typeface="Arial"/>
                <a:cs typeface="Arial"/>
              </a:rPr>
              <a:t>سبك سوم برقراي ارتباط: حرف زدن كاوشگرانه يا جستجو گرانه </a:t>
            </a:r>
            <a:endParaRPr lang="en-US" sz="3600" b="1" kern="10">
              <a:ln w="9525">
                <a:solidFill>
                  <a:srgbClr val="990000"/>
                </a:solidFill>
                <a:round/>
                <a:headEnd/>
                <a:tailEnd/>
              </a:ln>
              <a:solidFill>
                <a:srgbClr val="003366"/>
              </a:solidFill>
              <a:latin typeface="Arial"/>
              <a:cs typeface="Aria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539750" y="404813"/>
            <a:ext cx="8275638" cy="1223962"/>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سبك گوش دادن : گوش دادن تفحصي ، كاوشگرانه و اكتشافي است</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r>
              <a:rPr lang="fa-IR" sz="4400" smtClean="0">
                <a:solidFill>
                  <a:srgbClr val="003366"/>
                </a:solidFill>
                <a:effectLst/>
                <a:cs typeface="B Davat" pitchFamily="2" charset="-78"/>
              </a:rPr>
              <a:t/>
            </a:r>
            <a:br>
              <a:rPr lang="fa-IR" sz="4400" smtClean="0">
                <a:solidFill>
                  <a:srgbClr val="003366"/>
                </a:solidFill>
                <a:effectLst/>
                <a:cs typeface="B Davat" pitchFamily="2" charset="-78"/>
              </a:rPr>
            </a:br>
            <a:endParaRPr lang="en-US" sz="4400" smtClean="0">
              <a:solidFill>
                <a:srgbClr val="003366"/>
              </a:solidFill>
              <a:effectLst/>
              <a:cs typeface="B Davat" pitchFamily="2" charset="-78"/>
            </a:endParaRPr>
          </a:p>
        </p:txBody>
      </p:sp>
      <p:sp>
        <p:nvSpPr>
          <p:cNvPr id="30723" name="Rectangle 3"/>
          <p:cNvSpPr>
            <a:spLocks noGrp="1" noChangeArrowheads="1"/>
          </p:cNvSpPr>
          <p:nvPr>
            <p:ph type="subTitle" idx="1"/>
          </p:nvPr>
        </p:nvSpPr>
        <p:spPr>
          <a:xfrm>
            <a:off x="323850" y="2636838"/>
            <a:ext cx="8208963" cy="4221162"/>
          </a:xfrm>
          <a:ln>
            <a:solidFill>
              <a:srgbClr val="006600"/>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pPr>
            <a:endParaRPr lang="fa-IR" sz="2000" smtClean="0">
              <a:solidFill>
                <a:srgbClr val="003366"/>
              </a:solidFill>
              <a:effectLst/>
              <a:cs typeface="B Davat" pitchFamily="2" charset="-78"/>
            </a:endParaRPr>
          </a:p>
          <a:p>
            <a:pPr rtl="1" eaLnBrk="1" hangingPunct="1">
              <a:lnSpc>
                <a:spcPct val="90000"/>
              </a:lnSpc>
              <a:buFontTx/>
              <a:buChar char="-"/>
            </a:pPr>
            <a:r>
              <a:rPr lang="fa-IR" sz="2000" smtClean="0">
                <a:solidFill>
                  <a:srgbClr val="003366"/>
                </a:solidFill>
                <a:effectLst/>
                <a:cs typeface="B Davat" pitchFamily="2" charset="-78"/>
              </a:rPr>
              <a:t> </a:t>
            </a:r>
            <a:r>
              <a:rPr lang="fa-IR" sz="2400" smtClean="0">
                <a:solidFill>
                  <a:srgbClr val="003366"/>
                </a:solidFill>
                <a:effectLst/>
                <a:cs typeface="B Davat" pitchFamily="2" charset="-78"/>
              </a:rPr>
              <a:t>ريشه يابي كردن علل، تعيين راه حل، ولي عملي انجام نمي شود.</a:t>
            </a:r>
          </a:p>
          <a:p>
            <a:pPr rtl="1" eaLnBrk="1" hangingPunct="1">
              <a:lnSpc>
                <a:spcPct val="90000"/>
              </a:lnSpc>
              <a:buFontTx/>
              <a:buChar char="-"/>
            </a:pPr>
            <a:r>
              <a:rPr lang="fa-IR" sz="2400" smtClean="0">
                <a:solidFill>
                  <a:srgbClr val="003366"/>
                </a:solidFill>
                <a:effectLst/>
                <a:cs typeface="B Davat" pitchFamily="2" charset="-78"/>
              </a:rPr>
              <a:t> دادن اطلاعات قبلي كه مرتبط با موضوع است. </a:t>
            </a:r>
          </a:p>
          <a:p>
            <a:pPr rtl="1" eaLnBrk="1" hangingPunct="1">
              <a:lnSpc>
                <a:spcPct val="90000"/>
              </a:lnSpc>
              <a:buFontTx/>
              <a:buChar char="-"/>
            </a:pPr>
            <a:r>
              <a:rPr lang="fa-IR" sz="2400" smtClean="0">
                <a:solidFill>
                  <a:srgbClr val="003366"/>
                </a:solidFill>
                <a:effectLst/>
                <a:cs typeface="B Davat" pitchFamily="2" charset="-78"/>
              </a:rPr>
              <a:t>  بررسی هاي خود را مطرح مي كنند.</a:t>
            </a:r>
          </a:p>
          <a:p>
            <a:pPr rtl="1" eaLnBrk="1" hangingPunct="1">
              <a:lnSpc>
                <a:spcPct val="90000"/>
              </a:lnSpc>
              <a:buFontTx/>
              <a:buChar char="-"/>
            </a:pPr>
            <a:r>
              <a:rPr lang="fa-IR" sz="2400" smtClean="0">
                <a:solidFill>
                  <a:srgbClr val="003366"/>
                </a:solidFill>
                <a:effectLst/>
                <a:cs typeface="B Davat" pitchFamily="2" charset="-78"/>
              </a:rPr>
              <a:t>  تعبیر و تفسير مي كنند ( وقتي زنگ زدم ، تلفن اشغال بود).</a:t>
            </a:r>
          </a:p>
          <a:p>
            <a:pPr rtl="1" eaLnBrk="1" hangingPunct="1">
              <a:lnSpc>
                <a:spcPct val="90000"/>
              </a:lnSpc>
              <a:buFontTx/>
              <a:buChar char="-"/>
            </a:pPr>
            <a:r>
              <a:rPr lang="fa-IR" sz="2400" smtClean="0">
                <a:solidFill>
                  <a:srgbClr val="003366"/>
                </a:solidFill>
                <a:effectLst/>
                <a:cs typeface="B Davat" pitchFamily="2" charset="-78"/>
              </a:rPr>
              <a:t> روابط خالي از احساس و عواطف است .</a:t>
            </a:r>
          </a:p>
          <a:p>
            <a:pPr rtl="1" eaLnBrk="1" hangingPunct="1">
              <a:lnSpc>
                <a:spcPct val="90000"/>
              </a:lnSpc>
              <a:buFontTx/>
              <a:buChar char="-"/>
            </a:pPr>
            <a:r>
              <a:rPr lang="fa-IR" sz="2400" smtClean="0">
                <a:solidFill>
                  <a:srgbClr val="003366"/>
                </a:solidFill>
                <a:effectLst/>
                <a:cs typeface="B Davat" pitchFamily="2" charset="-78"/>
              </a:rPr>
              <a:t> تماس چشمي متناوب است ، لحظه اي نيست .</a:t>
            </a:r>
          </a:p>
          <a:p>
            <a:pPr rtl="1" eaLnBrk="1" hangingPunct="1">
              <a:lnSpc>
                <a:spcPct val="90000"/>
              </a:lnSpc>
              <a:buFontTx/>
              <a:buChar char="-"/>
            </a:pPr>
            <a:r>
              <a:rPr lang="fa-IR" sz="2400" smtClean="0">
                <a:solidFill>
                  <a:srgbClr val="003366"/>
                </a:solidFill>
                <a:effectLst/>
                <a:cs typeface="B Davat" pitchFamily="2" charset="-78"/>
              </a:rPr>
              <a:t> سؤالات باز مطرح مي شود . </a:t>
            </a:r>
          </a:p>
          <a:p>
            <a:pPr rtl="1" eaLnBrk="1" hangingPunct="1">
              <a:lnSpc>
                <a:spcPct val="90000"/>
              </a:lnSpc>
              <a:buFontTx/>
              <a:buChar char="-"/>
            </a:pPr>
            <a:r>
              <a:rPr lang="fa-IR" sz="2400" smtClean="0">
                <a:solidFill>
                  <a:srgbClr val="003366"/>
                </a:solidFill>
                <a:effectLst/>
                <a:cs typeface="B Davat" pitchFamily="2" charset="-78"/>
              </a:rPr>
              <a:t>  به گذشته مي پردازند، حتي آينده بررسي مي شود، ليكن به حال توجهي ندارند.</a:t>
            </a:r>
          </a:p>
          <a:p>
            <a:pPr rtl="1" eaLnBrk="1" hangingPunct="1">
              <a:lnSpc>
                <a:spcPct val="90000"/>
              </a:lnSpc>
              <a:buFontTx/>
              <a:buChar char="-"/>
            </a:pPr>
            <a:r>
              <a:rPr lang="fa-IR" sz="2400" smtClean="0">
                <a:solidFill>
                  <a:srgbClr val="003366"/>
                </a:solidFill>
                <a:effectLst/>
                <a:cs typeface="B Davat" pitchFamily="2" charset="-78"/>
              </a:rPr>
              <a:t> بسيار محتاطانه رفتار مي شود.</a:t>
            </a:r>
          </a:p>
          <a:p>
            <a:pPr rtl="1" eaLnBrk="1" hangingPunct="1">
              <a:lnSpc>
                <a:spcPct val="90000"/>
              </a:lnSpc>
              <a:buFontTx/>
              <a:buChar char="-"/>
            </a:pPr>
            <a:endParaRPr lang="fa-IR" sz="2400" smtClean="0">
              <a:solidFill>
                <a:srgbClr val="003366"/>
              </a:solidFill>
              <a:effectLst/>
              <a:cs typeface="B Davat" pitchFamily="2" charset="-78"/>
            </a:endParaRPr>
          </a:p>
          <a:p>
            <a:pPr rtl="1" eaLnBrk="1" hangingPunct="1">
              <a:lnSpc>
                <a:spcPct val="90000"/>
              </a:lnSpc>
              <a:buFontTx/>
              <a:buChar char="-"/>
            </a:pPr>
            <a:endParaRPr lang="fa-IR" sz="2000" smtClean="0">
              <a:solidFill>
                <a:srgbClr val="003366"/>
              </a:solidFill>
              <a:effectLst/>
              <a:cs typeface="B Davat" pitchFamily="2" charset="-78"/>
            </a:endParaRPr>
          </a:p>
          <a:p>
            <a:pPr rtl="1" eaLnBrk="1" hangingPunct="1">
              <a:lnSpc>
                <a:spcPct val="90000"/>
              </a:lnSpc>
              <a:buFontTx/>
              <a:buChar char="-"/>
            </a:pPr>
            <a:endParaRPr lang="fa-IR" sz="2000" smtClean="0">
              <a:solidFill>
                <a:srgbClr val="003366"/>
              </a:solidFill>
              <a:effectLst/>
              <a:cs typeface="B Davat" pitchFamily="2" charset="-78"/>
            </a:endParaRPr>
          </a:p>
          <a:p>
            <a:pPr rtl="1" eaLnBrk="1" hangingPunct="1">
              <a:lnSpc>
                <a:spcPct val="90000"/>
              </a:lnSpc>
              <a:buFontTx/>
              <a:buChar char="-"/>
            </a:pPr>
            <a:endParaRPr lang="en-US" sz="2000" smtClean="0">
              <a:solidFill>
                <a:srgbClr val="003366"/>
              </a:solidFill>
              <a:effectLst/>
              <a:cs typeface="B Davat" pitchFamily="2" charset="-78"/>
            </a:endParaRPr>
          </a:p>
        </p:txBody>
      </p:sp>
      <p:sp>
        <p:nvSpPr>
          <p:cNvPr id="30724" name="WordArt 4"/>
          <p:cNvSpPr>
            <a:spLocks noChangeArrowheads="1" noChangeShapeType="1" noTextEdit="1"/>
          </p:cNvSpPr>
          <p:nvPr/>
        </p:nvSpPr>
        <p:spPr bwMode="auto">
          <a:xfrm>
            <a:off x="395288" y="1844675"/>
            <a:ext cx="8280400" cy="639763"/>
          </a:xfrm>
          <a:prstGeom prst="rect">
            <a:avLst/>
          </a:prstGeom>
        </p:spPr>
        <p:txBody>
          <a:bodyPr wrap="none" fromWordArt="1">
            <a:prstTxWarp prst="textPlain">
              <a:avLst>
                <a:gd name="adj" fmla="val 50000"/>
              </a:avLst>
            </a:prstTxWarp>
          </a:bodyPr>
          <a:lstStyle/>
          <a:p>
            <a:pPr algn="ctr" rtl="1"/>
            <a:r>
              <a:rPr lang="fa-IR" sz="2800" b="1" i="1" kern="10">
                <a:ln w="9525">
                  <a:solidFill>
                    <a:srgbClr val="006600"/>
                  </a:solidFill>
                  <a:round/>
                  <a:headEnd/>
                  <a:tailEnd/>
                </a:ln>
                <a:solidFill>
                  <a:srgbClr val="990000"/>
                </a:solidFill>
                <a:effectLst>
                  <a:outerShdw dist="35921" dir="2700000" algn="ctr" rotWithShape="0">
                    <a:srgbClr val="808080">
                      <a:alpha val="79999"/>
                    </a:srgbClr>
                  </a:outerShdw>
                </a:effectLst>
                <a:latin typeface="Arial"/>
                <a:cs typeface="Arial"/>
              </a:rPr>
              <a:t>رفتارهايي كه با حرف زدن كاوشگرانه يا جستجو گرانه همراه است:  </a:t>
            </a:r>
            <a:endParaRPr lang="en-US" sz="2800" b="1" i="1" kern="10">
              <a:ln w="9525">
                <a:solidFill>
                  <a:srgbClr val="006600"/>
                </a:solidFill>
                <a:round/>
                <a:headEnd/>
                <a:tailEnd/>
              </a:ln>
              <a:solidFill>
                <a:srgbClr val="990000"/>
              </a:solidFill>
              <a:effectLst>
                <a:outerShdw dist="35921" dir="2700000" algn="ctr" rotWithShape="0">
                  <a:srgbClr val="808080">
                    <a:alpha val="79999"/>
                  </a:srgbClr>
                </a:outerShdw>
              </a:effectLst>
              <a:latin typeface="Arial"/>
              <a:cs typeface="Aria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subTitle" idx="1"/>
          </p:nvPr>
        </p:nvSpPr>
        <p:spPr>
          <a:xfrm>
            <a:off x="395288" y="1341438"/>
            <a:ext cx="8424862" cy="5229225"/>
          </a:xfrm>
          <a:noFill/>
          <a:ln>
            <a:solidFill>
              <a:srgbClr val="990000"/>
            </a:solidFill>
            <a:miter lim="800000"/>
            <a:headEnd/>
            <a:tailEnd/>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800" smtClean="0">
                <a:effectLst/>
                <a:cs typeface="B Davat" pitchFamily="2" charset="-78"/>
              </a:rPr>
              <a:t>زن يا مرد مي خواهد از گفته هاي همسرش اطلاعاتي كسب كند تا در جاي مناسب استفاده كند. در اينجا راه حل ارايه نمي شود و اگر راه حلي داده شود تعهدي براي اجرا ندارد و ارتباط بسيار ضعيف است به عبارتي زوجها روي پوست تخم مرغ حركت مي كنند .</a:t>
            </a:r>
            <a:endParaRPr lang="en-US" sz="4800" smtClean="0">
              <a:effectLst/>
              <a:cs typeface="B Davat" pitchFamily="2" charset="-78"/>
            </a:endParaRPr>
          </a:p>
        </p:txBody>
      </p:sp>
      <p:sp>
        <p:nvSpPr>
          <p:cNvPr id="31747" name="WordArt 4"/>
          <p:cNvSpPr>
            <a:spLocks noChangeArrowheads="1" noChangeShapeType="1" noTextEdit="1"/>
          </p:cNvSpPr>
          <p:nvPr/>
        </p:nvSpPr>
        <p:spPr bwMode="auto">
          <a:xfrm>
            <a:off x="1476375" y="333375"/>
            <a:ext cx="5040313" cy="685800"/>
          </a:xfrm>
          <a:prstGeom prst="rect">
            <a:avLst/>
          </a:prstGeom>
        </p:spPr>
        <p:txBody>
          <a:bodyPr wrap="none" fromWordArt="1">
            <a:prstTxWarp prst="textPlain">
              <a:avLst>
                <a:gd name="adj" fmla="val 50000"/>
              </a:avLst>
            </a:prstTxWarp>
          </a:bodyPr>
          <a:lstStyle/>
          <a:p>
            <a:pPr algn="ctr" rtl="1"/>
            <a:r>
              <a:rPr lang="fa-IR" sz="72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پيامد:</a:t>
            </a:r>
            <a:endParaRPr lang="en-US" sz="72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
          <p:cNvSpPr>
            <a:spLocks noChangeArrowheads="1" noChangeShapeType="1" noTextEdit="1"/>
          </p:cNvSpPr>
          <p:nvPr/>
        </p:nvSpPr>
        <p:spPr bwMode="auto">
          <a:xfrm>
            <a:off x="1042988" y="404813"/>
            <a:ext cx="7273925" cy="720725"/>
          </a:xfrm>
          <a:prstGeom prst="rect">
            <a:avLst/>
          </a:prstGeom>
        </p:spPr>
        <p:txBody>
          <a:bodyPr wrap="none" fromWordArt="1">
            <a:prstTxWarp prst="textPlain">
              <a:avLst>
                <a:gd name="adj" fmla="val 50000"/>
              </a:avLst>
            </a:prstTxWarp>
          </a:bodyPr>
          <a:lstStyle/>
          <a:p>
            <a:pPr algn="ctr" rtl="1"/>
            <a:r>
              <a:rPr lang="fa-IR" sz="2000" b="1" kern="10">
                <a:ln w="9525">
                  <a:solidFill>
                    <a:srgbClr val="000000"/>
                  </a:solidFill>
                  <a:round/>
                  <a:headEnd/>
                  <a:tailEnd/>
                </a:ln>
                <a:solidFill>
                  <a:srgbClr val="006600"/>
                </a:solidFill>
                <a:latin typeface="+mj-cs"/>
                <a:ea typeface="+mj-cs"/>
                <a:cs typeface="+mj-cs"/>
              </a:rPr>
              <a:t>مهارتهايي براي يك ازدواج موفق</a:t>
            </a:r>
            <a:endParaRPr lang="en-US" sz="2000" b="1" kern="10">
              <a:ln w="9525">
                <a:solidFill>
                  <a:srgbClr val="000000"/>
                </a:solidFill>
                <a:round/>
                <a:headEnd/>
                <a:tailEnd/>
              </a:ln>
              <a:solidFill>
                <a:srgbClr val="006600"/>
              </a:solidFill>
              <a:latin typeface="+mj-cs"/>
              <a:ea typeface="+mj-cs"/>
              <a:cs typeface="+mj-cs"/>
            </a:endParaRPr>
          </a:p>
        </p:txBody>
      </p:sp>
      <p:sp>
        <p:nvSpPr>
          <p:cNvPr id="5123" name="Rectangle 3"/>
          <p:cNvSpPr>
            <a:spLocks noGrp="1" noChangeArrowheads="1"/>
          </p:cNvSpPr>
          <p:nvPr>
            <p:ph type="subTitle" idx="1"/>
          </p:nvPr>
        </p:nvSpPr>
        <p:spPr>
          <a:xfrm>
            <a:off x="0" y="2133600"/>
            <a:ext cx="9144000" cy="4724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1" hangingPunct="1"/>
            <a:r>
              <a:rPr lang="fa-IR" sz="4400" smtClean="0">
                <a:solidFill>
                  <a:srgbClr val="003366"/>
                </a:solidFill>
                <a:effectLst/>
                <a:cs typeface="B Davat" pitchFamily="2" charset="-78"/>
              </a:rPr>
              <a:t>6 </a:t>
            </a:r>
            <a:r>
              <a:rPr lang="ar-SA" sz="4400" smtClean="0">
                <a:solidFill>
                  <a:srgbClr val="003366"/>
                </a:solidFill>
                <a:effectLst/>
                <a:cs typeface="B Davat" pitchFamily="2" charset="-78"/>
              </a:rPr>
              <a:t>–</a:t>
            </a:r>
            <a:r>
              <a:rPr lang="fa-IR" sz="4400" smtClean="0">
                <a:solidFill>
                  <a:srgbClr val="003366"/>
                </a:solidFill>
                <a:effectLst/>
                <a:cs typeface="B Davat" pitchFamily="2" charset="-78"/>
              </a:rPr>
              <a:t> رابطه عاطفي خود را حفظ كنيد .</a:t>
            </a:r>
          </a:p>
          <a:p>
            <a:pPr algn="r" eaLnBrk="1" hangingPunct="1"/>
            <a:r>
              <a:rPr lang="fa-IR" sz="4000" smtClean="0">
                <a:solidFill>
                  <a:srgbClr val="003366"/>
                </a:solidFill>
                <a:effectLst/>
                <a:cs typeface="B Davat" pitchFamily="2" charset="-78"/>
              </a:rPr>
              <a:t>7 -</a:t>
            </a:r>
            <a:r>
              <a:rPr lang="fa-IR" sz="4400" smtClean="0">
                <a:solidFill>
                  <a:srgbClr val="003366"/>
                </a:solidFill>
                <a:effectLst/>
                <a:cs typeface="B Davat" pitchFamily="2" charset="-78"/>
              </a:rPr>
              <a:t>علائق مشترك و متقابل را با يكديگر در  ميان بگذاريد. </a:t>
            </a:r>
          </a:p>
          <a:p>
            <a:pPr algn="r" eaLnBrk="1" hangingPunct="1"/>
            <a:r>
              <a:rPr lang="fa-IR" sz="4400" smtClean="0">
                <a:solidFill>
                  <a:srgbClr val="003366"/>
                </a:solidFill>
                <a:effectLst/>
                <a:cs typeface="B Davat" pitchFamily="2" charset="-78"/>
              </a:rPr>
              <a:t>8- بپذيريد كه رشد مي كنيد . </a:t>
            </a:r>
          </a:p>
          <a:p>
            <a:pPr algn="r" eaLnBrk="1" hangingPunct="1"/>
            <a:r>
              <a:rPr lang="fa-IR" sz="4400" smtClean="0">
                <a:solidFill>
                  <a:srgbClr val="003366"/>
                </a:solidFill>
                <a:effectLst/>
                <a:cs typeface="B Davat" pitchFamily="2" charset="-78"/>
              </a:rPr>
              <a:t>9 </a:t>
            </a:r>
            <a:r>
              <a:rPr lang="ar-SA" sz="4400" smtClean="0">
                <a:solidFill>
                  <a:srgbClr val="003366"/>
                </a:solidFill>
                <a:effectLst/>
                <a:cs typeface="B Davat" pitchFamily="2" charset="-78"/>
              </a:rPr>
              <a:t>–</a:t>
            </a:r>
            <a:r>
              <a:rPr lang="fa-IR" sz="4400" smtClean="0">
                <a:solidFill>
                  <a:srgbClr val="003366"/>
                </a:solidFill>
                <a:effectLst/>
                <a:cs typeface="B Davat" pitchFamily="2" charset="-78"/>
              </a:rPr>
              <a:t> حفظ يك نگرش مطلوب و عاشقانه (</a:t>
            </a:r>
            <a:r>
              <a:rPr lang="fa-IR" smtClean="0">
                <a:solidFill>
                  <a:srgbClr val="003366"/>
                </a:solidFill>
                <a:effectLst/>
                <a:cs typeface="B Davat" pitchFamily="2" charset="-78"/>
              </a:rPr>
              <a:t>با توجه به اينكه هر دو طرف بزرگتر مي شويد و هيچگاه جوان نخواهيد ماند).</a:t>
            </a:r>
            <a:endParaRPr lang="en-US" smtClean="0">
              <a:solidFill>
                <a:srgbClr val="003366"/>
              </a:solidFill>
              <a:effectLst/>
              <a:cs typeface="B Davat" pitchFamily="2" charset="-78"/>
            </a:endParaRPr>
          </a:p>
        </p:txBody>
      </p:sp>
      <p:sp>
        <p:nvSpPr>
          <p:cNvPr id="5124" name="WordArt 4"/>
          <p:cNvSpPr>
            <a:spLocks noChangeArrowheads="1" noChangeShapeType="1" noTextEdit="1"/>
          </p:cNvSpPr>
          <p:nvPr/>
        </p:nvSpPr>
        <p:spPr bwMode="auto">
          <a:xfrm>
            <a:off x="2411413" y="1412875"/>
            <a:ext cx="4248150" cy="466725"/>
          </a:xfrm>
          <a:prstGeom prst="rect">
            <a:avLst/>
          </a:prstGeom>
        </p:spPr>
        <p:txBody>
          <a:bodyPr wrap="none" fromWordArt="1">
            <a:prstTxWarp prst="textCanDown">
              <a:avLst>
                <a:gd name="adj" fmla="val 33333"/>
              </a:avLst>
            </a:prstTxWarp>
          </a:bodyPr>
          <a:lstStyle/>
          <a:p>
            <a:pPr algn="ctr" rtl="1"/>
            <a:r>
              <a:rPr lang="fa-IR" sz="2800" b="1" kern="10">
                <a:ln w="9525">
                  <a:solidFill>
                    <a:srgbClr val="000000"/>
                  </a:solidFill>
                  <a:round/>
                  <a:headEnd/>
                  <a:tailEnd/>
                </a:ln>
                <a:latin typeface="Arial"/>
                <a:cs typeface="Arial"/>
              </a:rPr>
              <a:t>تكاليف نه گانه والرشتاين </a:t>
            </a:r>
            <a:endParaRPr lang="en-US" sz="2800" b="1" kern="10">
              <a:ln w="9525">
                <a:solidFill>
                  <a:srgbClr val="000000"/>
                </a:solidFill>
                <a:round/>
                <a:headEnd/>
                <a:tailEnd/>
              </a:ln>
              <a:latin typeface="Arial"/>
              <a:cs typeface="Aria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fa-IR" smtClean="0">
                <a:solidFill>
                  <a:srgbClr val="003366"/>
                </a:solidFill>
                <a:effectLst/>
                <a:cs typeface="B Davat" pitchFamily="2" charset="-78"/>
              </a:rPr>
              <a:t>سبك چهارم ، حرف زدن صريح و روشن</a:t>
            </a:r>
            <a:r>
              <a:rPr lang="fa-IR" smtClean="0">
                <a:effectLst/>
                <a:cs typeface="B Davat" pitchFamily="2" charset="-78"/>
              </a:rPr>
              <a:t> </a:t>
            </a:r>
            <a:endParaRPr lang="en-US" smtClean="0">
              <a:effectLst/>
              <a:cs typeface="B Davat" pitchFamily="2" charset="-78"/>
            </a:endParaRPr>
          </a:p>
        </p:txBody>
      </p:sp>
      <p:sp>
        <p:nvSpPr>
          <p:cNvPr id="32771" name="Rectangle 3"/>
          <p:cNvSpPr>
            <a:spLocks noGrp="1" noChangeArrowheads="1"/>
          </p:cNvSpPr>
          <p:nvPr>
            <p:ph type="body" idx="1"/>
          </p:nvPr>
        </p:nvSpPr>
        <p:spPr>
          <a:xfrm>
            <a:off x="468313" y="1676400"/>
            <a:ext cx="8374062" cy="4848225"/>
          </a:xfrm>
          <a:ln>
            <a:solidFill>
              <a:srgbClr val="006600"/>
            </a:solidFill>
            <a:miter lim="800000"/>
            <a:headEnd/>
            <a:tailEnd/>
          </a:ln>
        </p:spPr>
        <p:txBody>
          <a:bodyPr/>
          <a:lstStyle/>
          <a:p>
            <a:pPr algn="ctr" eaLnBrk="1" hangingPunct="1">
              <a:lnSpc>
                <a:spcPct val="90000"/>
              </a:lnSpc>
              <a:buFont typeface="Wingdings" pitchFamily="2" charset="2"/>
              <a:buNone/>
            </a:pPr>
            <a:r>
              <a:rPr lang="fa-IR" sz="6600" u="sng" smtClean="0">
                <a:solidFill>
                  <a:srgbClr val="003366"/>
                </a:solidFill>
                <a:effectLst/>
                <a:cs typeface="B Davat" pitchFamily="2" charset="-78"/>
              </a:rPr>
              <a:t>خصوصيات اين سبك:</a:t>
            </a:r>
          </a:p>
          <a:p>
            <a:pPr algn="ctr" rtl="1" eaLnBrk="1" hangingPunct="1">
              <a:lnSpc>
                <a:spcPct val="90000"/>
              </a:lnSpc>
            </a:pPr>
            <a:r>
              <a:rPr lang="fa-IR" smtClean="0">
                <a:solidFill>
                  <a:srgbClr val="003366"/>
                </a:solidFill>
                <a:effectLst/>
                <a:cs typeface="B Davat" pitchFamily="2" charset="-78"/>
              </a:rPr>
              <a:t>زوجها از چرخه آگاهي استفاده مي كنند .</a:t>
            </a:r>
          </a:p>
          <a:p>
            <a:pPr algn="ctr" rtl="1" eaLnBrk="1" hangingPunct="1">
              <a:lnSpc>
                <a:spcPct val="90000"/>
              </a:lnSpc>
            </a:pPr>
            <a:r>
              <a:rPr lang="fa-IR" smtClean="0">
                <a:solidFill>
                  <a:srgbClr val="003366"/>
                </a:solidFill>
                <a:effectLst/>
                <a:cs typeface="B Davat" pitchFamily="2" charset="-78"/>
              </a:rPr>
              <a:t>باهم رو راست  و باز هستند.</a:t>
            </a:r>
          </a:p>
          <a:p>
            <a:pPr algn="ctr" rtl="1" eaLnBrk="1" hangingPunct="1">
              <a:lnSpc>
                <a:spcPct val="90000"/>
              </a:lnSpc>
            </a:pPr>
            <a:r>
              <a:rPr lang="fa-IR" smtClean="0">
                <a:solidFill>
                  <a:srgbClr val="003366"/>
                </a:solidFill>
                <a:effectLst/>
                <a:cs typeface="B Davat" pitchFamily="2" charset="-78"/>
              </a:rPr>
              <a:t>الگوي هم هستند .</a:t>
            </a:r>
          </a:p>
          <a:p>
            <a:pPr algn="ctr" rtl="1" eaLnBrk="1" hangingPunct="1">
              <a:lnSpc>
                <a:spcPct val="90000"/>
              </a:lnSpc>
            </a:pPr>
            <a:r>
              <a:rPr lang="fa-IR" smtClean="0">
                <a:solidFill>
                  <a:srgbClr val="003366"/>
                </a:solidFill>
                <a:effectLst/>
                <a:cs typeface="B Davat" pitchFamily="2" charset="-78"/>
              </a:rPr>
              <a:t>دقت بالاست و توجه كامل است . </a:t>
            </a:r>
          </a:p>
          <a:p>
            <a:pPr algn="ctr" rtl="1" eaLnBrk="1" hangingPunct="1">
              <a:lnSpc>
                <a:spcPct val="90000"/>
              </a:lnSpc>
            </a:pPr>
            <a:r>
              <a:rPr lang="fa-IR" smtClean="0">
                <a:solidFill>
                  <a:srgbClr val="003366"/>
                </a:solidFill>
                <a:effectLst/>
                <a:cs typeface="B Davat" pitchFamily="2" charset="-78"/>
              </a:rPr>
              <a:t>هر دو مسؤليت پذيري دارند.</a:t>
            </a:r>
          </a:p>
          <a:p>
            <a:pPr algn="ctr" rtl="1" eaLnBrk="1" hangingPunct="1">
              <a:lnSpc>
                <a:spcPct val="90000"/>
              </a:lnSpc>
            </a:pPr>
            <a:r>
              <a:rPr lang="fa-IR" smtClean="0">
                <a:solidFill>
                  <a:srgbClr val="003366"/>
                </a:solidFill>
                <a:effectLst/>
                <a:cs typeface="B Davat" pitchFamily="2" charset="-78"/>
              </a:rPr>
              <a:t>قاطع عمل مي كنند .</a:t>
            </a:r>
          </a:p>
          <a:p>
            <a:pPr algn="ctr" rtl="1" eaLnBrk="1" hangingPunct="1">
              <a:lnSpc>
                <a:spcPct val="90000"/>
              </a:lnSpc>
            </a:pPr>
            <a:r>
              <a:rPr lang="fa-IR" smtClean="0">
                <a:solidFill>
                  <a:srgbClr val="003366"/>
                </a:solidFill>
                <a:effectLst/>
                <a:cs typeface="B Davat" pitchFamily="2" charset="-78"/>
              </a:rPr>
              <a:t>به نيازهاي هم پاسخگو هستند.</a:t>
            </a:r>
          </a:p>
          <a:p>
            <a:pPr algn="ctr" rtl="1" eaLnBrk="1" hangingPunct="1">
              <a:lnSpc>
                <a:spcPct val="90000"/>
              </a:lnSpc>
            </a:pPr>
            <a:endParaRPr lang="fa-IR" smtClean="0">
              <a:solidFill>
                <a:srgbClr val="003366"/>
              </a:solidFill>
              <a:effectLst/>
              <a:cs typeface="B Davat" pitchFamily="2" charset="-78"/>
            </a:endParaRPr>
          </a:p>
          <a:p>
            <a:pPr algn="ctr" rtl="1" eaLnBrk="1" hangingPunct="1">
              <a:lnSpc>
                <a:spcPct val="90000"/>
              </a:lnSpc>
            </a:pPr>
            <a:endParaRPr lang="fa-IR" smtClean="0">
              <a:effectLst/>
              <a:cs typeface="B Davat" pitchFamily="2" charset="-78"/>
            </a:endParaRPr>
          </a:p>
          <a:p>
            <a:pPr eaLnBrk="1" hangingPunct="1">
              <a:lnSpc>
                <a:spcPct val="90000"/>
              </a:lnSpc>
            </a:pPr>
            <a:endParaRPr lang="en-US" smtClean="0">
              <a:effectLst/>
              <a:cs typeface="B Davat"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709612"/>
          </a:xfrm>
          <a:noFill/>
        </p:spPr>
        <p:txBody>
          <a:bodyPr/>
          <a:lstStyle/>
          <a:p>
            <a:pPr eaLnBrk="1" hangingPunct="1"/>
            <a:r>
              <a:rPr lang="fa-IR" smtClean="0">
                <a:solidFill>
                  <a:srgbClr val="003366"/>
                </a:solidFill>
                <a:effectLst/>
                <a:cs typeface="B Davat" pitchFamily="2" charset="-78"/>
              </a:rPr>
              <a:t>سبك چهارم ، حرف زدن صريح و روشن</a:t>
            </a:r>
            <a:endParaRPr lang="en-US" smtClean="0">
              <a:solidFill>
                <a:srgbClr val="003366"/>
              </a:solidFill>
              <a:effectLst/>
              <a:cs typeface="B Davat" pitchFamily="2" charset="-78"/>
            </a:endParaRPr>
          </a:p>
        </p:txBody>
      </p:sp>
      <p:sp>
        <p:nvSpPr>
          <p:cNvPr id="33795" name="Rectangle 3"/>
          <p:cNvSpPr>
            <a:spLocks noGrp="1" noChangeArrowheads="1"/>
          </p:cNvSpPr>
          <p:nvPr>
            <p:ph type="body" idx="1"/>
          </p:nvPr>
        </p:nvSpPr>
        <p:spPr>
          <a:xfrm>
            <a:off x="301625" y="1268413"/>
            <a:ext cx="8540750" cy="5040312"/>
          </a:xfrm>
          <a:ln>
            <a:solidFill>
              <a:srgbClr val="006600"/>
            </a:solidFill>
            <a:miter lim="800000"/>
            <a:headEnd/>
            <a:tailEnd/>
          </a:ln>
        </p:spPr>
        <p:txBody>
          <a:bodyPr/>
          <a:lstStyle/>
          <a:p>
            <a:pPr algn="ctr" eaLnBrk="1" hangingPunct="1">
              <a:buFont typeface="Wingdings" pitchFamily="2" charset="2"/>
              <a:buNone/>
            </a:pPr>
            <a:r>
              <a:rPr lang="fa-IR" sz="6000" u="sng" smtClean="0">
                <a:solidFill>
                  <a:srgbClr val="003366"/>
                </a:solidFill>
                <a:effectLst/>
                <a:cs typeface="B Davat" pitchFamily="2" charset="-78"/>
              </a:rPr>
              <a:t>خصوصيات اين سبك:</a:t>
            </a:r>
          </a:p>
          <a:p>
            <a:pPr algn="ctr" rtl="1" eaLnBrk="1" hangingPunct="1"/>
            <a:r>
              <a:rPr lang="fa-IR" smtClean="0">
                <a:solidFill>
                  <a:srgbClr val="003366"/>
                </a:solidFill>
                <a:effectLst/>
                <a:cs typeface="B Davat" pitchFamily="2" charset="-78"/>
              </a:rPr>
              <a:t>به هم احترام مي گذارند .</a:t>
            </a:r>
          </a:p>
          <a:p>
            <a:pPr algn="ctr" rtl="1" eaLnBrk="1" hangingPunct="1"/>
            <a:r>
              <a:rPr lang="fa-IR" smtClean="0">
                <a:solidFill>
                  <a:srgbClr val="003366"/>
                </a:solidFill>
                <a:effectLst/>
                <a:cs typeface="B Davat" pitchFamily="2" charset="-78"/>
              </a:rPr>
              <a:t>مشاركت دارند و بر روي مشكل تمركز دارند.</a:t>
            </a:r>
          </a:p>
          <a:p>
            <a:pPr algn="ctr" rtl="1" eaLnBrk="1" hangingPunct="1"/>
            <a:r>
              <a:rPr lang="fa-IR" smtClean="0">
                <a:solidFill>
                  <a:srgbClr val="003366"/>
                </a:solidFill>
                <a:effectLst/>
                <a:cs typeface="B Davat" pitchFamily="2" charset="-78"/>
              </a:rPr>
              <a:t>تعاملات احساسي بين آنها وجود دارد.</a:t>
            </a:r>
          </a:p>
          <a:p>
            <a:pPr algn="ctr" rtl="1" eaLnBrk="1" hangingPunct="1"/>
            <a:r>
              <a:rPr lang="fa-IR" smtClean="0">
                <a:solidFill>
                  <a:srgbClr val="003366"/>
                </a:solidFill>
                <a:effectLst/>
                <a:cs typeface="B Davat" pitchFamily="2" charset="-78"/>
              </a:rPr>
              <a:t>درصد د حل مشكل بر مي آيند .</a:t>
            </a:r>
          </a:p>
          <a:p>
            <a:pPr algn="ctr" rtl="1" eaLnBrk="1" hangingPunct="1"/>
            <a:r>
              <a:rPr lang="fa-IR" smtClean="0">
                <a:solidFill>
                  <a:srgbClr val="003366"/>
                </a:solidFill>
                <a:effectLst/>
                <a:cs typeface="B Davat" pitchFamily="2" charset="-78"/>
              </a:rPr>
              <a:t>خواسته هايشان را مطرح مي كنند .</a:t>
            </a:r>
          </a:p>
          <a:p>
            <a:pPr algn="ctr" rtl="1" eaLnBrk="1" hangingPunct="1"/>
            <a:r>
              <a:rPr lang="fa-IR" smtClean="0">
                <a:solidFill>
                  <a:srgbClr val="003366"/>
                </a:solidFill>
                <a:effectLst/>
                <a:cs typeface="B Davat" pitchFamily="2" charset="-78"/>
              </a:rPr>
              <a:t>مسير را انتخاب مي كنند .</a:t>
            </a:r>
          </a:p>
          <a:p>
            <a:pPr algn="ctr" rtl="1" eaLnBrk="1" hangingPunct="1"/>
            <a:endParaRPr lang="en-US"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614363"/>
            <a:ext cx="8229600" cy="557212"/>
          </a:xfrm>
          <a:solidFill>
            <a:schemeClr val="tx1"/>
          </a:solidFill>
        </p:spPr>
        <p:txBody>
          <a:bodyPr/>
          <a:lstStyle/>
          <a:p>
            <a:pPr eaLnBrk="1" hangingPunct="1"/>
            <a:r>
              <a:rPr lang="fa-IR" sz="3800" smtClean="0">
                <a:solidFill>
                  <a:srgbClr val="003366"/>
                </a:solidFill>
                <a:effectLst/>
                <a:cs typeface="B Davat" pitchFamily="2" charset="-78"/>
              </a:rPr>
              <a:t>نوع گوش دادن ، گوش دادن توجه آميزاست:</a:t>
            </a:r>
            <a:endParaRPr lang="en-US" sz="3800" smtClean="0">
              <a:solidFill>
                <a:srgbClr val="003366"/>
              </a:solidFill>
              <a:effectLst/>
              <a:cs typeface="B Davat" pitchFamily="2" charset="-78"/>
            </a:endParaRPr>
          </a:p>
        </p:txBody>
      </p:sp>
      <p:sp>
        <p:nvSpPr>
          <p:cNvPr id="34819" name="Rectangle 3"/>
          <p:cNvSpPr>
            <a:spLocks noGrp="1" noChangeArrowheads="1"/>
          </p:cNvSpPr>
          <p:nvPr>
            <p:ph type="body" idx="1"/>
          </p:nvPr>
        </p:nvSpPr>
        <p:spPr>
          <a:xfrm>
            <a:off x="323850" y="1341438"/>
            <a:ext cx="8518525" cy="5181600"/>
          </a:xfrm>
        </p:spPr>
        <p:txBody>
          <a:bodyPr/>
          <a:lstStyle/>
          <a:p>
            <a:pPr algn="ctr" rtl="1" eaLnBrk="1" hangingPunct="1">
              <a:lnSpc>
                <a:spcPct val="90000"/>
              </a:lnSpc>
              <a:buFont typeface="Wingdings" pitchFamily="2" charset="2"/>
              <a:buNone/>
            </a:pPr>
            <a:r>
              <a:rPr lang="fa-IR" smtClean="0">
                <a:solidFill>
                  <a:srgbClr val="003366"/>
                </a:solidFill>
                <a:effectLst/>
                <a:cs typeface="B Davat" pitchFamily="2" charset="-78"/>
              </a:rPr>
              <a:t>رفتارهايي كه با اين سبك همراه است :</a:t>
            </a:r>
          </a:p>
          <a:p>
            <a:pPr algn="ctr" rtl="1" eaLnBrk="1" hangingPunct="1">
              <a:lnSpc>
                <a:spcPct val="90000"/>
              </a:lnSpc>
            </a:pPr>
            <a:r>
              <a:rPr lang="fa-IR" sz="2800" smtClean="0">
                <a:solidFill>
                  <a:srgbClr val="003366"/>
                </a:solidFill>
                <a:effectLst/>
                <a:cs typeface="B Davat" pitchFamily="2" charset="-78"/>
              </a:rPr>
              <a:t>روي مشكل تمركز مي شود نه شخصيت افراد .</a:t>
            </a:r>
          </a:p>
          <a:p>
            <a:pPr algn="ctr" rtl="1" eaLnBrk="1" hangingPunct="1">
              <a:lnSpc>
                <a:spcPct val="90000"/>
              </a:lnSpc>
            </a:pPr>
            <a:r>
              <a:rPr lang="fa-IR" sz="2800" smtClean="0">
                <a:solidFill>
                  <a:srgbClr val="003366"/>
                </a:solidFill>
                <a:effectLst/>
                <a:cs typeface="B Davat" pitchFamily="2" charset="-78"/>
              </a:rPr>
              <a:t>تنش ها شناسايي مي شود و به بعد احساسات مي پردازند</a:t>
            </a:r>
            <a:r>
              <a:rPr lang="fa-IR" sz="2800" smtClean="0">
                <a:effectLst/>
                <a:cs typeface="B Davat" pitchFamily="2" charset="-78"/>
              </a:rPr>
              <a:t> (كم كم داشتم نگران مي شدم).</a:t>
            </a:r>
          </a:p>
          <a:p>
            <a:pPr algn="ctr" rtl="1" eaLnBrk="1" hangingPunct="1">
              <a:lnSpc>
                <a:spcPct val="90000"/>
              </a:lnSpc>
            </a:pPr>
            <a:r>
              <a:rPr lang="fa-IR" sz="2800" smtClean="0">
                <a:solidFill>
                  <a:srgbClr val="003366"/>
                </a:solidFill>
                <a:effectLst/>
                <a:cs typeface="B Davat" pitchFamily="2" charset="-78"/>
              </a:rPr>
              <a:t>تفاوتها تصديق مي شود .</a:t>
            </a:r>
          </a:p>
          <a:p>
            <a:pPr algn="ctr" rtl="1" eaLnBrk="1" hangingPunct="1">
              <a:lnSpc>
                <a:spcPct val="90000"/>
              </a:lnSpc>
            </a:pPr>
            <a:r>
              <a:rPr lang="fa-IR" sz="2800" smtClean="0">
                <a:solidFill>
                  <a:srgbClr val="003366"/>
                </a:solidFill>
                <a:effectLst/>
                <a:cs typeface="B Davat" pitchFamily="2" charset="-78"/>
              </a:rPr>
              <a:t>در خواست فيدبك مي شود( دير آمدي فكر كردم اتفاقي برات افتاده ، چيزي شده بود ؟).</a:t>
            </a:r>
          </a:p>
          <a:p>
            <a:pPr algn="ctr" rtl="1" eaLnBrk="1" hangingPunct="1">
              <a:lnSpc>
                <a:spcPct val="90000"/>
              </a:lnSpc>
            </a:pPr>
            <a:r>
              <a:rPr lang="fa-IR" sz="2800" smtClean="0">
                <a:solidFill>
                  <a:srgbClr val="003366"/>
                </a:solidFill>
                <a:effectLst/>
                <a:cs typeface="B Davat" pitchFamily="2" charset="-78"/>
              </a:rPr>
              <a:t>قدر داني می كنند ( از غذايي كه پختي متشكرم).</a:t>
            </a:r>
          </a:p>
          <a:p>
            <a:pPr algn="ctr" rtl="1" eaLnBrk="1" hangingPunct="1">
              <a:lnSpc>
                <a:spcPct val="90000"/>
              </a:lnSpc>
            </a:pPr>
            <a:r>
              <a:rPr lang="fa-IR" sz="2800" smtClean="0">
                <a:solidFill>
                  <a:srgbClr val="003366"/>
                </a:solidFill>
                <a:effectLst/>
                <a:cs typeface="B Davat" pitchFamily="2" charset="-78"/>
              </a:rPr>
              <a:t>نياز به مشاركت طرف مقابل را بيان مي كنند ( براي حل اين مشكل به كمك احتياج دارم).</a:t>
            </a:r>
          </a:p>
          <a:p>
            <a:pPr algn="ctr" rtl="1" eaLnBrk="1" hangingPunct="1">
              <a:lnSpc>
                <a:spcPct val="90000"/>
              </a:lnSpc>
            </a:pPr>
            <a:r>
              <a:rPr lang="fa-IR" sz="2800" smtClean="0">
                <a:solidFill>
                  <a:srgbClr val="003366"/>
                </a:solidFill>
                <a:effectLst/>
                <a:cs typeface="B Davat" pitchFamily="2" charset="-78"/>
              </a:rPr>
              <a:t>.</a:t>
            </a:r>
          </a:p>
          <a:p>
            <a:pPr algn="ctr" rtl="1" eaLnBrk="1" hangingPunct="1">
              <a:lnSpc>
                <a:spcPct val="90000"/>
              </a:lnSpc>
            </a:pPr>
            <a:endParaRPr lang="fa-IR" sz="2800" smtClean="0">
              <a:solidFill>
                <a:srgbClr val="003366"/>
              </a:solidFill>
              <a:effectLst/>
              <a:cs typeface="B Davat" pitchFamily="2" charset="-78"/>
            </a:endParaRPr>
          </a:p>
          <a:p>
            <a:pPr algn="ctr" rtl="1" eaLnBrk="1" hangingPunct="1">
              <a:lnSpc>
                <a:spcPct val="90000"/>
              </a:lnSpc>
            </a:pPr>
            <a:endParaRPr lang="fa-IR" sz="2800" smtClean="0">
              <a:solidFill>
                <a:srgbClr val="003366"/>
              </a:solidFill>
              <a:effectLst/>
              <a:cs typeface="B Davat" pitchFamily="2" charset="-78"/>
            </a:endParaRPr>
          </a:p>
          <a:p>
            <a:pPr algn="ctr" rtl="1" eaLnBrk="1" hangingPunct="1">
              <a:lnSpc>
                <a:spcPct val="90000"/>
              </a:lnSpc>
            </a:pPr>
            <a:endParaRPr lang="fa-IR" sz="2800" smtClean="0">
              <a:solidFill>
                <a:srgbClr val="003366"/>
              </a:solidFill>
              <a:effectLst/>
              <a:cs typeface="B Davat" pitchFamily="2" charset="-78"/>
            </a:endParaRPr>
          </a:p>
          <a:p>
            <a:pPr algn="ctr" rtl="1" eaLnBrk="1" hangingPunct="1">
              <a:lnSpc>
                <a:spcPct val="90000"/>
              </a:lnSpc>
            </a:pPr>
            <a:endParaRPr lang="en-US" sz="2400" smtClean="0">
              <a:effectLst/>
              <a:cs typeface="B Davat"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395288" y="620713"/>
            <a:ext cx="8748712" cy="5948362"/>
          </a:xfrm>
          <a:noFill/>
        </p:spPr>
        <p:txBody>
          <a:bodyPr/>
          <a:lstStyle/>
          <a:p>
            <a:pPr algn="ctr" rtl="1" eaLnBrk="1" hangingPunct="1"/>
            <a:r>
              <a:rPr lang="fa-IR" smtClean="0">
                <a:solidFill>
                  <a:srgbClr val="003366"/>
                </a:solidFill>
                <a:effectLst/>
                <a:cs typeface="B Davat" pitchFamily="2" charset="-78"/>
              </a:rPr>
              <a:t>زوجها باهمديگر كار مي كنند و به اندازه سهم وتوانایی</a:t>
            </a:r>
          </a:p>
          <a:p>
            <a:pPr algn="ctr" rtl="1" eaLnBrk="1" hangingPunct="1"/>
            <a:r>
              <a:rPr lang="fa-IR" smtClean="0">
                <a:solidFill>
                  <a:srgbClr val="003366"/>
                </a:solidFill>
                <a:effectLst/>
                <a:cs typeface="B Davat" pitchFamily="2" charset="-78"/>
              </a:rPr>
              <a:t>خود قبول مسئووليت مي كنند .</a:t>
            </a:r>
          </a:p>
          <a:p>
            <a:pPr algn="ctr" rtl="1" eaLnBrk="1" hangingPunct="1"/>
            <a:r>
              <a:rPr lang="fa-IR" smtClean="0">
                <a:solidFill>
                  <a:srgbClr val="003366"/>
                </a:solidFill>
                <a:effectLst/>
                <a:cs typeface="B Davat" pitchFamily="2" charset="-78"/>
              </a:rPr>
              <a:t>وقتي حرف زدن صريح و روشن است انرژي زياد هدر</a:t>
            </a:r>
          </a:p>
          <a:p>
            <a:pPr algn="ctr" rtl="1" eaLnBrk="1" hangingPunct="1"/>
            <a:r>
              <a:rPr lang="fa-IR" smtClean="0">
                <a:solidFill>
                  <a:srgbClr val="003366"/>
                </a:solidFill>
                <a:effectLst/>
                <a:cs typeface="B Davat" pitchFamily="2" charset="-78"/>
              </a:rPr>
              <a:t> نمي رود و حدسهاي مختلف و ناروا زده نمي شود .</a:t>
            </a:r>
          </a:p>
          <a:p>
            <a:pPr algn="ctr" rtl="1" eaLnBrk="1" hangingPunct="1"/>
            <a:endParaRPr lang="fa-IR" smtClean="0">
              <a:solidFill>
                <a:srgbClr val="003366"/>
              </a:solidFill>
              <a:effectLst/>
              <a:cs typeface="B Davat" pitchFamily="2" charset="-78"/>
            </a:endParaRPr>
          </a:p>
          <a:p>
            <a:pPr algn="ctr" rtl="1" eaLnBrk="1" hangingPunct="1"/>
            <a:r>
              <a:rPr lang="fa-IR" smtClean="0">
                <a:solidFill>
                  <a:srgbClr val="003366"/>
                </a:solidFill>
                <a:effectLst/>
                <a:cs typeface="B Davat" pitchFamily="2" charset="-78"/>
              </a:rPr>
              <a:t> تماس چشمي آرام ، مداوم و متناوب است . </a:t>
            </a:r>
          </a:p>
          <a:p>
            <a:pPr algn="ctr" rtl="1" eaLnBrk="1" hangingPunct="1"/>
            <a:r>
              <a:rPr lang="fa-IR" smtClean="0">
                <a:solidFill>
                  <a:srgbClr val="003366"/>
                </a:solidFill>
                <a:effectLst/>
                <a:cs typeface="B Davat" pitchFamily="2" charset="-78"/>
              </a:rPr>
              <a:t>رفتار توجه آميز است ، ششدانگ حواس جمع است.</a:t>
            </a:r>
          </a:p>
          <a:p>
            <a:pPr algn="ctr" rtl="1" eaLnBrk="1" hangingPunct="1"/>
            <a:r>
              <a:rPr lang="fa-IR" smtClean="0">
                <a:solidFill>
                  <a:srgbClr val="003366"/>
                </a:solidFill>
                <a:effectLst/>
                <a:cs typeface="B Davat" pitchFamily="2" charset="-78"/>
              </a:rPr>
              <a:t>پيامها را خلاصه مي كنند.</a:t>
            </a:r>
          </a:p>
          <a:p>
            <a:pPr algn="ctr" rtl="1" eaLnBrk="1" hangingPunct="1"/>
            <a:r>
              <a:rPr lang="fa-IR" smtClean="0">
                <a:solidFill>
                  <a:srgbClr val="003366"/>
                </a:solidFill>
                <a:effectLst/>
                <a:cs typeface="B Davat" pitchFamily="2" charset="-78"/>
              </a:rPr>
              <a:t>همديگر را به اظهار نظر و سؤال كردن دعوت مي كنند.</a:t>
            </a:r>
          </a:p>
          <a:p>
            <a:pPr algn="ctr" rtl="1" eaLnBrk="1" hangingPunct="1"/>
            <a:endParaRPr lang="fa-IR" smtClean="0">
              <a:solidFill>
                <a:srgbClr val="003366"/>
              </a:solidFill>
              <a:effectLst/>
              <a:cs typeface="B Davat" pitchFamily="2" charset="-78"/>
            </a:endParaRPr>
          </a:p>
          <a:p>
            <a:pPr algn="ctr" rtl="1" eaLnBrk="1" hangingPunct="1"/>
            <a:endParaRPr lang="fa-IR" smtClean="0">
              <a:solidFill>
                <a:srgbClr val="003366"/>
              </a:solidFill>
              <a:effectLst/>
              <a:cs typeface="B Davat" pitchFamily="2" charset="-78"/>
            </a:endParaRPr>
          </a:p>
          <a:p>
            <a:pPr eaLnBrk="1" hangingPunct="1"/>
            <a:endParaRPr lang="en-US" sz="28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1600200"/>
            <a:ext cx="8229600" cy="2695575"/>
          </a:xfrm>
        </p:spPr>
        <p:txBody>
          <a:bodyPr/>
          <a:lstStyle/>
          <a:p>
            <a:pPr algn="ctr" rtl="1" eaLnBrk="1" hangingPunct="1">
              <a:buFont typeface="Wingdings" pitchFamily="2" charset="2"/>
              <a:buNone/>
            </a:pPr>
            <a:r>
              <a:rPr lang="fa-IR" sz="8800" smtClean="0">
                <a:solidFill>
                  <a:srgbClr val="000016"/>
                </a:solidFill>
                <a:effectLst/>
                <a:cs typeface="B Davat" pitchFamily="2" charset="-78"/>
              </a:rPr>
              <a:t>سبكهاي حل تعارضات</a:t>
            </a:r>
            <a:endParaRPr lang="en-US" sz="8800" smtClean="0">
              <a:solidFill>
                <a:srgbClr val="000016"/>
              </a:solidFill>
              <a:effectLst/>
              <a:cs typeface="B Davat" pitchFamily="2" charset="-7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a:lstStyle/>
          <a:p>
            <a:pPr eaLnBrk="1" hangingPunct="1"/>
            <a:r>
              <a:rPr lang="fa-IR" sz="3800" smtClean="0">
                <a:solidFill>
                  <a:srgbClr val="003366"/>
                </a:solidFill>
                <a:effectLst/>
                <a:cs typeface="B Davat" pitchFamily="2" charset="-78"/>
              </a:rPr>
              <a:t>چهارمين مهارت لازم براي ازدواج موفق آشنايي</a:t>
            </a:r>
            <a:r>
              <a:rPr lang="fa-IR" sz="3800" smtClean="0">
                <a:effectLst/>
                <a:cs typeface="B Davat" pitchFamily="2" charset="-78"/>
              </a:rPr>
              <a:t> </a:t>
            </a:r>
            <a:r>
              <a:rPr lang="fa-IR" sz="3800" smtClean="0">
                <a:solidFill>
                  <a:srgbClr val="003366"/>
                </a:solidFill>
                <a:effectLst/>
                <a:cs typeface="B Davat" pitchFamily="2" charset="-78"/>
              </a:rPr>
              <a:t>با </a:t>
            </a:r>
            <a:r>
              <a:rPr lang="fa-IR" sz="3800" smtClean="0">
                <a:solidFill>
                  <a:srgbClr val="000016"/>
                </a:solidFill>
                <a:effectLst/>
                <a:cs typeface="B Davat" pitchFamily="2" charset="-78"/>
              </a:rPr>
              <a:t>سبكهاي حل تعارضات</a:t>
            </a:r>
            <a:r>
              <a:rPr lang="fa-IR" sz="3800" smtClean="0">
                <a:solidFill>
                  <a:srgbClr val="003366"/>
                </a:solidFill>
                <a:effectLst/>
                <a:cs typeface="B Davat" pitchFamily="2" charset="-78"/>
              </a:rPr>
              <a:t> است :</a:t>
            </a:r>
            <a:endParaRPr lang="en-US" sz="3800" smtClean="0">
              <a:solidFill>
                <a:srgbClr val="003366"/>
              </a:solidFill>
              <a:effectLst/>
              <a:cs typeface="B Davat" pitchFamily="2" charset="-78"/>
            </a:endParaRPr>
          </a:p>
        </p:txBody>
      </p:sp>
      <p:sp>
        <p:nvSpPr>
          <p:cNvPr id="37891" name="Rectangle 3"/>
          <p:cNvSpPr>
            <a:spLocks noGrp="1" noChangeArrowheads="1"/>
          </p:cNvSpPr>
          <p:nvPr>
            <p:ph type="body" idx="1"/>
          </p:nvPr>
        </p:nvSpPr>
        <p:spPr>
          <a:xfrm>
            <a:off x="301625" y="1676400"/>
            <a:ext cx="8540750" cy="4848225"/>
          </a:xfrm>
          <a:noFill/>
        </p:spPr>
        <p:txBody>
          <a:bodyPr/>
          <a:lstStyle/>
          <a:p>
            <a:pPr algn="ctr" rtl="1" eaLnBrk="1" hangingPunct="1">
              <a:buFont typeface="Wingdings" pitchFamily="2" charset="2"/>
              <a:buNone/>
            </a:pPr>
            <a:r>
              <a:rPr lang="fa-IR" sz="3600" smtClean="0">
                <a:solidFill>
                  <a:srgbClr val="003366"/>
                </a:solidFill>
                <a:effectLst/>
                <a:cs typeface="B Davat" pitchFamily="2" charset="-78"/>
              </a:rPr>
              <a:t>1- سبك اجتناب:</a:t>
            </a:r>
            <a:r>
              <a:rPr lang="fa-IR" sz="3600" smtClean="0">
                <a:effectLst/>
                <a:cs typeface="B Davat" pitchFamily="2" charset="-78"/>
              </a:rPr>
              <a:t> </a:t>
            </a:r>
          </a:p>
          <a:p>
            <a:pPr algn="ctr" rtl="1" eaLnBrk="1" hangingPunct="1">
              <a:buFont typeface="Wingdings" pitchFamily="2" charset="2"/>
              <a:buNone/>
            </a:pPr>
            <a:r>
              <a:rPr lang="fa-IR" smtClean="0">
                <a:solidFill>
                  <a:srgbClr val="003366"/>
                </a:solidFill>
                <a:effectLst/>
                <a:cs typeface="B Davat" pitchFamily="2" charset="-78"/>
              </a:rPr>
              <a:t>در اين سبك زوجها از كنار موضوع مي گذرند،يا آن را ناديده مي گيرند.</a:t>
            </a:r>
          </a:p>
          <a:p>
            <a:pPr algn="ctr" rtl="1" eaLnBrk="1" hangingPunct="1">
              <a:buFont typeface="Wingdings" pitchFamily="2" charset="2"/>
              <a:buNone/>
            </a:pPr>
            <a:r>
              <a:rPr lang="fa-IR" smtClean="0">
                <a:solidFill>
                  <a:srgbClr val="003366"/>
                </a:solidFill>
                <a:effectLst/>
                <a:cs typeface="B Davat" pitchFamily="2" charset="-78"/>
              </a:rPr>
              <a:t> </a:t>
            </a:r>
            <a:r>
              <a:rPr lang="fa-IR" sz="5400" smtClean="0">
                <a:solidFill>
                  <a:srgbClr val="003366"/>
                </a:solidFill>
                <a:effectLst/>
                <a:cs typeface="B Davat" pitchFamily="2" charset="-78"/>
              </a:rPr>
              <a:t>پيامد :</a:t>
            </a:r>
          </a:p>
          <a:p>
            <a:pPr algn="ctr" rtl="1" eaLnBrk="1" hangingPunct="1">
              <a:buFont typeface="Wingdings" pitchFamily="2" charset="2"/>
              <a:buNone/>
            </a:pPr>
            <a:r>
              <a:rPr lang="fa-IR" smtClean="0">
                <a:solidFill>
                  <a:srgbClr val="003366"/>
                </a:solidFill>
                <a:effectLst/>
                <a:cs typeface="B Davat" pitchFamily="2" charset="-78"/>
              </a:rPr>
              <a:t>تصميمي براي حل مشكل  گرفته نمي شود و حل موضوع به شانس و اقبال  باز مي گردد و نسبت به يگديگر بلاتكليف مي ماند .</a:t>
            </a:r>
            <a:endParaRPr lang="en-US"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subTitle" idx="1"/>
          </p:nvPr>
        </p:nvSpPr>
        <p:spPr>
          <a:xfrm>
            <a:off x="468313" y="333375"/>
            <a:ext cx="8207375" cy="61198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400" smtClean="0">
                <a:solidFill>
                  <a:srgbClr val="003366"/>
                </a:solidFill>
                <a:effectLst/>
                <a:cs typeface="B Davat" pitchFamily="2" charset="-78"/>
              </a:rPr>
              <a:t>2 </a:t>
            </a:r>
            <a:r>
              <a:rPr lang="ar-SA" sz="4400" smtClean="0">
                <a:solidFill>
                  <a:srgbClr val="003366"/>
                </a:solidFill>
                <a:effectLst/>
                <a:cs typeface="B Davat" pitchFamily="2" charset="-78"/>
              </a:rPr>
              <a:t>–</a:t>
            </a:r>
            <a:r>
              <a:rPr lang="fa-IR" sz="4400" smtClean="0">
                <a:solidFill>
                  <a:srgbClr val="003366"/>
                </a:solidFill>
                <a:effectLst/>
                <a:cs typeface="B Davat" pitchFamily="2" charset="-78"/>
              </a:rPr>
              <a:t> سبك ترغيب :</a:t>
            </a:r>
          </a:p>
          <a:p>
            <a:pPr eaLnBrk="1" hangingPunct="1"/>
            <a:r>
              <a:rPr lang="fa-IR" smtClean="0">
                <a:solidFill>
                  <a:srgbClr val="003366"/>
                </a:solidFill>
                <a:effectLst/>
                <a:cs typeface="B Davat" pitchFamily="2" charset="-78"/>
              </a:rPr>
              <a:t>بعضي از زوجها تلاش مي كنند ديگري را ترغيب كنند كه مسئله را به نحوي حل و فصل كند و حل مسئله را به عهده ديگري مي گذارند.</a:t>
            </a:r>
          </a:p>
          <a:p>
            <a:pPr eaLnBrk="1" hangingPunct="1"/>
            <a:r>
              <a:rPr lang="fa-IR" sz="5400" smtClean="0">
                <a:solidFill>
                  <a:srgbClr val="003366"/>
                </a:solidFill>
                <a:effectLst/>
                <a:cs typeface="B Davat" pitchFamily="2" charset="-78"/>
              </a:rPr>
              <a:t>پيامد:</a:t>
            </a:r>
          </a:p>
          <a:p>
            <a:pPr eaLnBrk="1" hangingPunct="1"/>
            <a:r>
              <a:rPr lang="fa-IR" smtClean="0">
                <a:solidFill>
                  <a:srgbClr val="003366"/>
                </a:solidFill>
                <a:effectLst/>
                <a:cs typeface="B Davat" pitchFamily="2" charset="-78"/>
              </a:rPr>
              <a:t>بالاخره يكي از زوجها موضوع را حل و فصل مي كند ولي هميشه احساس مي كند كه مورد سوء استفاده واقع شده است</a:t>
            </a:r>
            <a:r>
              <a:rPr lang="fa-IR" smtClean="0">
                <a:effectLst/>
                <a:cs typeface="B Davat" pitchFamily="2" charset="-78"/>
              </a:rPr>
              <a:t> .</a:t>
            </a:r>
            <a:endParaRPr lang="en-US" smtClean="0">
              <a:effectLst/>
              <a:cs typeface="B Davat"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subTitle" idx="1"/>
          </p:nvPr>
        </p:nvSpPr>
        <p:spPr>
          <a:xfrm>
            <a:off x="323850" y="333375"/>
            <a:ext cx="8496300" cy="6264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400" smtClean="0">
                <a:solidFill>
                  <a:srgbClr val="003366"/>
                </a:solidFill>
                <a:effectLst/>
                <a:cs typeface="B Davat" pitchFamily="2" charset="-78"/>
              </a:rPr>
              <a:t>3 </a:t>
            </a:r>
            <a:r>
              <a:rPr lang="ar-SA" sz="4400" smtClean="0">
                <a:solidFill>
                  <a:srgbClr val="003366"/>
                </a:solidFill>
                <a:effectLst/>
                <a:cs typeface="B Davat" pitchFamily="2" charset="-78"/>
              </a:rPr>
              <a:t>–</a:t>
            </a:r>
            <a:r>
              <a:rPr lang="fa-IR" sz="4400" smtClean="0">
                <a:solidFill>
                  <a:srgbClr val="003366"/>
                </a:solidFill>
                <a:effectLst/>
                <a:cs typeface="B Davat" pitchFamily="2" charset="-78"/>
              </a:rPr>
              <a:t> سبك نزاع :</a:t>
            </a:r>
          </a:p>
          <a:p>
            <a:pPr eaLnBrk="1" hangingPunct="1"/>
            <a:r>
              <a:rPr lang="fa-IR" smtClean="0">
                <a:solidFill>
                  <a:srgbClr val="003366"/>
                </a:solidFill>
                <a:effectLst/>
                <a:cs typeface="B Davat" pitchFamily="2" charset="-78"/>
              </a:rPr>
              <a:t>در اين سبك هيچكدام تسليم نشده و اختلاف شديد مي شود و بتدريج به جر وبحث شديد تبديل مي شود .</a:t>
            </a:r>
          </a:p>
          <a:p>
            <a:pPr eaLnBrk="1" hangingPunct="1"/>
            <a:r>
              <a:rPr lang="fa-IR" sz="5400" smtClean="0">
                <a:solidFill>
                  <a:srgbClr val="003366"/>
                </a:solidFill>
                <a:effectLst/>
                <a:cs typeface="B Davat" pitchFamily="2" charset="-78"/>
              </a:rPr>
              <a:t>پيامد:</a:t>
            </a:r>
          </a:p>
          <a:p>
            <a:pPr algn="r" eaLnBrk="1" hangingPunct="1"/>
            <a:r>
              <a:rPr lang="fa-IR" smtClean="0">
                <a:solidFill>
                  <a:srgbClr val="003366"/>
                </a:solidFill>
                <a:effectLst/>
                <a:cs typeface="B Davat" pitchFamily="2" charset="-78"/>
              </a:rPr>
              <a:t>بالاخره يكي از زوج ها كنار مي آيد  ولي دچار يك خشم دروني مي شود كه سعي مي كند به شكلهاي مختلف و در گوشه و كنار زندگي در ارتباط با همسرش آن را نشان مي دهد . در ظاهر مسئله حل شده و يكي غاتح است اما در باطن خشم و كينه اي بوجود آمده است كه مسائل زناشويي را در ارتباط با خود قرار خواهد داد و در دراز مدت هر دو بازنده  هستند .</a:t>
            </a:r>
          </a:p>
          <a:p>
            <a:pPr eaLnBrk="1" hangingPunct="1"/>
            <a:endParaRPr lang="en-US" sz="28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subTitle" idx="1"/>
          </p:nvPr>
        </p:nvSpPr>
        <p:spPr>
          <a:xfrm>
            <a:off x="468313" y="620713"/>
            <a:ext cx="8064500" cy="576103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400" smtClean="0">
                <a:solidFill>
                  <a:srgbClr val="003366"/>
                </a:solidFill>
                <a:effectLst/>
                <a:cs typeface="B Davat" pitchFamily="2" charset="-78"/>
              </a:rPr>
              <a:t>4- سبك بلا تكليفي ( سر گرداني):</a:t>
            </a:r>
          </a:p>
          <a:p>
            <a:pPr eaLnBrk="1" hangingPunct="1"/>
            <a:r>
              <a:rPr lang="fa-IR" smtClean="0">
                <a:solidFill>
                  <a:srgbClr val="003366"/>
                </a:solidFill>
                <a:effectLst/>
                <a:cs typeface="B Davat" pitchFamily="2" charset="-78"/>
              </a:rPr>
              <a:t>در اين سبك زوجها راجع به راه حلها بحث مي كنند و بدنبال راه حل مي گردند اما هيچگاه به جواب نمي رسند و خود را ملزم به حل مسئله به صورت هماهنگ نمي دانند .</a:t>
            </a:r>
          </a:p>
          <a:p>
            <a:pPr eaLnBrk="1" hangingPunct="1"/>
            <a:r>
              <a:rPr lang="fa-IR" sz="5400" smtClean="0">
                <a:solidFill>
                  <a:srgbClr val="003366"/>
                </a:solidFill>
                <a:effectLst/>
                <a:cs typeface="B Davat" pitchFamily="2" charset="-78"/>
              </a:rPr>
              <a:t>پيامد سبك بلاتكليفي</a:t>
            </a:r>
          </a:p>
          <a:p>
            <a:pPr eaLnBrk="1" hangingPunct="1"/>
            <a:r>
              <a:rPr lang="fa-IR" sz="3600" smtClean="0">
                <a:solidFill>
                  <a:srgbClr val="003366"/>
                </a:solidFill>
                <a:effectLst/>
                <a:cs typeface="B Davat" pitchFamily="2" charset="-78"/>
              </a:rPr>
              <a:t>مشكل هميشه باقي و تعارض به جاي خود باقي است.</a:t>
            </a:r>
            <a:endParaRPr lang="en-US" sz="36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subTitle" idx="1"/>
          </p:nvPr>
        </p:nvSpPr>
        <p:spPr>
          <a:xfrm>
            <a:off x="323850" y="620713"/>
            <a:ext cx="8496300" cy="58324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3600" smtClean="0">
                <a:solidFill>
                  <a:srgbClr val="003366"/>
                </a:solidFill>
                <a:effectLst/>
                <a:cs typeface="B Davat" pitchFamily="2" charset="-78"/>
              </a:rPr>
              <a:t>5 </a:t>
            </a:r>
            <a:r>
              <a:rPr lang="ar-SA" sz="3600" smtClean="0">
                <a:solidFill>
                  <a:srgbClr val="003366"/>
                </a:solidFill>
                <a:effectLst/>
                <a:cs typeface="B Davat" pitchFamily="2" charset="-78"/>
              </a:rPr>
              <a:t>–</a:t>
            </a:r>
            <a:r>
              <a:rPr lang="fa-IR" sz="3600" smtClean="0">
                <a:solidFill>
                  <a:srgbClr val="003366"/>
                </a:solidFill>
                <a:effectLst/>
                <a:cs typeface="B Davat" pitchFamily="2" charset="-78"/>
              </a:rPr>
              <a:t> سبك مصالحه (سازش):</a:t>
            </a:r>
          </a:p>
          <a:p>
            <a:pPr eaLnBrk="1" hangingPunct="1"/>
            <a:r>
              <a:rPr lang="fa-IR" smtClean="0">
                <a:solidFill>
                  <a:srgbClr val="003366"/>
                </a:solidFill>
                <a:effectLst/>
                <a:cs typeface="B Davat" pitchFamily="2" charset="-78"/>
              </a:rPr>
              <a:t>در اين سبك از طريق سبك و سبك سنگين كردن موضوع به</a:t>
            </a:r>
            <a:r>
              <a:rPr lang="fa-IR" smtClean="0">
                <a:effectLst/>
                <a:cs typeface="B Davat" pitchFamily="2" charset="-78"/>
              </a:rPr>
              <a:t> </a:t>
            </a:r>
            <a:r>
              <a:rPr lang="fa-IR" smtClean="0">
                <a:solidFill>
                  <a:srgbClr val="003366"/>
                </a:solidFill>
                <a:effectLst/>
                <a:cs typeface="B Davat" pitchFamily="2" charset="-78"/>
              </a:rPr>
              <a:t>راه حلهايي مي رسند و سعي مي كنند به يكديگر امتيازاتي بدهند و از هم امتيازا تي بگيرند تا تعارض را حل كنند.</a:t>
            </a:r>
          </a:p>
          <a:p>
            <a:pPr eaLnBrk="1" hangingPunct="1"/>
            <a:r>
              <a:rPr lang="fa-IR" sz="5400" smtClean="0">
                <a:solidFill>
                  <a:srgbClr val="003366"/>
                </a:solidFill>
                <a:effectLst/>
                <a:cs typeface="B Davat" pitchFamily="2" charset="-78"/>
              </a:rPr>
              <a:t>پيامد:</a:t>
            </a:r>
          </a:p>
          <a:p>
            <a:pPr eaLnBrk="1" hangingPunct="1"/>
            <a:r>
              <a:rPr lang="fa-IR" smtClean="0">
                <a:solidFill>
                  <a:srgbClr val="003366"/>
                </a:solidFill>
                <a:effectLst/>
                <a:cs typeface="B Davat" pitchFamily="2" charset="-78"/>
              </a:rPr>
              <a:t>در اين سبك هيچكدام رضايت كامل ندارند و احساس آرامش نمي كنند چون مجبور شده اند جهت حل تعارض عليرغم ميل باطني خود امتيازاتي بهم بدهند .</a:t>
            </a:r>
            <a:endParaRPr lang="en-US"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395288" y="549275"/>
            <a:ext cx="8424862" cy="1295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fa-IR" sz="4400" u="sng" smtClean="0">
                <a:solidFill>
                  <a:srgbClr val="003366"/>
                </a:solidFill>
                <a:effectLst/>
                <a:cs typeface="B Davat" pitchFamily="2" charset="-78"/>
              </a:rPr>
              <a:t>3</a:t>
            </a:r>
            <a:r>
              <a:rPr lang="fa-IR" sz="4400" smtClean="0">
                <a:effectLst/>
                <a:cs typeface="B Davat" pitchFamily="2" charset="-78"/>
              </a:rPr>
              <a:t> </a:t>
            </a:r>
            <a:r>
              <a:rPr lang="fa-IR" sz="4400" smtClean="0">
                <a:solidFill>
                  <a:srgbClr val="003366"/>
                </a:solidFill>
                <a:effectLst/>
                <a:cs typeface="B Davat" pitchFamily="2" charset="-78"/>
              </a:rPr>
              <a:t>رفتارمهم كه تعيين سر انجام زندگي زناشويي هستند ( گاتمن ) :</a:t>
            </a:r>
            <a:endParaRPr lang="en-US" sz="4400" smtClean="0">
              <a:solidFill>
                <a:srgbClr val="003366"/>
              </a:solidFill>
              <a:effectLst/>
              <a:cs typeface="B Davat" pitchFamily="2" charset="-78"/>
            </a:endParaRPr>
          </a:p>
        </p:txBody>
      </p:sp>
      <p:sp>
        <p:nvSpPr>
          <p:cNvPr id="6147" name="Rectangle 3"/>
          <p:cNvSpPr>
            <a:spLocks noGrp="1" noChangeArrowheads="1"/>
          </p:cNvSpPr>
          <p:nvPr>
            <p:ph type="subTitle" idx="1"/>
          </p:nvPr>
        </p:nvSpPr>
        <p:spPr>
          <a:xfrm>
            <a:off x="323850" y="1916113"/>
            <a:ext cx="8569325" cy="46815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eaLnBrk="1" hangingPunct="1">
              <a:lnSpc>
                <a:spcPct val="90000"/>
              </a:lnSpc>
            </a:pPr>
            <a:r>
              <a:rPr lang="fa-IR" smtClean="0">
                <a:effectLst/>
                <a:cs typeface="B Davat" pitchFamily="2" charset="-78"/>
              </a:rPr>
              <a:t> </a:t>
            </a:r>
            <a:r>
              <a:rPr lang="fa-IR" sz="3600" smtClean="0">
                <a:solidFill>
                  <a:srgbClr val="990000"/>
                </a:solidFill>
                <a:effectLst/>
                <a:cs typeface="B Davat" pitchFamily="2" charset="-78"/>
              </a:rPr>
              <a:t>الف ) داشتن مديريت تعارض.</a:t>
            </a:r>
          </a:p>
          <a:p>
            <a:pPr eaLnBrk="1" hangingPunct="1">
              <a:lnSpc>
                <a:spcPct val="90000"/>
              </a:lnSpc>
            </a:pPr>
            <a:r>
              <a:rPr lang="fa-IR" sz="3600" smtClean="0">
                <a:solidFill>
                  <a:srgbClr val="990000"/>
                </a:solidFill>
                <a:effectLst/>
                <a:cs typeface="B Davat" pitchFamily="2" charset="-78"/>
              </a:rPr>
              <a:t>ب ) نسبت مثبت به منفي</a:t>
            </a:r>
            <a:r>
              <a:rPr lang="fa-IR" smtClean="0">
                <a:solidFill>
                  <a:srgbClr val="003366"/>
                </a:solidFill>
                <a:effectLst/>
                <a:cs typeface="B Davat" pitchFamily="2" charset="-78"/>
              </a:rPr>
              <a:t> </a:t>
            </a:r>
            <a:r>
              <a:rPr lang="fa-IR" sz="2800" smtClean="0">
                <a:solidFill>
                  <a:srgbClr val="003366"/>
                </a:solidFill>
                <a:effectLst/>
                <a:cs typeface="B Davat" pitchFamily="2" charset="-78"/>
              </a:rPr>
              <a:t>( مهم سبك مورد استفاده شما نيست بلكه بايد حد اقل لحظات مثبتي كه با هم هستيد 5 برابر بيشتر از لحظات منفي كه با هم به سر مي بريد) .</a:t>
            </a:r>
          </a:p>
          <a:p>
            <a:pPr eaLnBrk="1" hangingPunct="1">
              <a:lnSpc>
                <a:spcPct val="90000"/>
              </a:lnSpc>
            </a:pPr>
            <a:r>
              <a:rPr lang="fa-IR" sz="3600" smtClean="0">
                <a:solidFill>
                  <a:srgbClr val="990000"/>
                </a:solidFill>
                <a:effectLst/>
                <a:cs typeface="B Davat" pitchFamily="2" charset="-78"/>
              </a:rPr>
              <a:t>ج ) تعادل با ثبات</a:t>
            </a:r>
            <a:r>
              <a:rPr lang="fa-IR" smtClean="0">
                <a:solidFill>
                  <a:srgbClr val="003366"/>
                </a:solidFill>
                <a:effectLst/>
                <a:cs typeface="B Davat" pitchFamily="2" charset="-78"/>
              </a:rPr>
              <a:t> </a:t>
            </a:r>
            <a:r>
              <a:rPr lang="fa-IR" sz="2800" smtClean="0">
                <a:solidFill>
                  <a:srgbClr val="003366"/>
                </a:solidFill>
                <a:effectLst/>
                <a:cs typeface="B Davat" pitchFamily="2" charset="-78"/>
              </a:rPr>
              <a:t>( بايد تعامل مثبت داشت، باید نشان دهيد كه به همسرتان علاقه مند هستيد و توجه مي كنيد بطور مثال : شما ديشب نخوابيدي مگه نه ؟، عواطف خود را نشان دهيد ، قدر داني كنيد، در مورد مشكلات و ناراحتي ها ازاو بپرسيد و علاقه نشان دهيد ، ازحرفهاي ناراحت كننده اي كه زديد معذرت خواهي كنيد، همدلي نشان دهيد و  بطور كلي در منزل محل امني بوجود آوريد).</a:t>
            </a:r>
            <a:endParaRPr lang="en-US" sz="28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subTitle" idx="1"/>
          </p:nvPr>
        </p:nvSpPr>
        <p:spPr>
          <a:xfrm>
            <a:off x="250825" y="404813"/>
            <a:ext cx="8893175" cy="64531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pPr>
            <a:r>
              <a:rPr lang="fa-IR" sz="4400" smtClean="0">
                <a:solidFill>
                  <a:srgbClr val="003366"/>
                </a:solidFill>
                <a:effectLst/>
                <a:cs typeface="B Davat" pitchFamily="2" charset="-78"/>
              </a:rPr>
              <a:t>6 </a:t>
            </a:r>
            <a:r>
              <a:rPr lang="ar-SA" sz="4400" smtClean="0">
                <a:solidFill>
                  <a:srgbClr val="003366"/>
                </a:solidFill>
                <a:effectLst/>
                <a:cs typeface="B Davat" pitchFamily="2" charset="-78"/>
              </a:rPr>
              <a:t>–</a:t>
            </a:r>
            <a:r>
              <a:rPr lang="fa-IR" sz="4400" smtClean="0">
                <a:solidFill>
                  <a:srgbClr val="003366"/>
                </a:solidFill>
                <a:effectLst/>
                <a:cs typeface="B Davat" pitchFamily="2" charset="-78"/>
              </a:rPr>
              <a:t> سبك همكاري و انطباق:</a:t>
            </a:r>
          </a:p>
          <a:p>
            <a:pPr eaLnBrk="1" hangingPunct="1">
              <a:lnSpc>
                <a:spcPct val="90000"/>
              </a:lnSpc>
            </a:pPr>
            <a:r>
              <a:rPr lang="fa-IR" smtClean="0">
                <a:solidFill>
                  <a:srgbClr val="003366"/>
                </a:solidFill>
                <a:effectLst/>
                <a:cs typeface="B Davat" pitchFamily="2" charset="-78"/>
              </a:rPr>
              <a:t>در اين سبك با يكديگر توافق مي كنند . با هم بدنبال يافتن و ابداع راه حل مي گردند. نگرش “ </a:t>
            </a:r>
            <a:r>
              <a:rPr lang="fa-IR" smtClean="0">
                <a:solidFill>
                  <a:srgbClr val="000016"/>
                </a:solidFill>
                <a:effectLst/>
                <a:cs typeface="B Davat" pitchFamily="2" charset="-78"/>
              </a:rPr>
              <a:t>من براي خود اهميت قائل هستم و براي تو نيز اهميت قائل هستم”</a:t>
            </a:r>
            <a:r>
              <a:rPr lang="fa-IR" smtClean="0">
                <a:solidFill>
                  <a:srgbClr val="003366"/>
                </a:solidFill>
                <a:effectLst/>
                <a:cs typeface="B Davat" pitchFamily="2" charset="-78"/>
              </a:rPr>
              <a:t> ايجاد مي شود و بدان نيز عمل مي كنند . در اين سبك بد نبال مقصرسازي  نيستند بلكه بدنبال </a:t>
            </a:r>
            <a:r>
              <a:rPr lang="fa-IR" sz="3600" smtClean="0">
                <a:solidFill>
                  <a:srgbClr val="990000"/>
                </a:solidFill>
                <a:effectLst/>
                <a:cs typeface="B Davat" pitchFamily="2" charset="-78"/>
              </a:rPr>
              <a:t>مؤثر سازي</a:t>
            </a:r>
          </a:p>
          <a:p>
            <a:pPr eaLnBrk="1" hangingPunct="1">
              <a:lnSpc>
                <a:spcPct val="90000"/>
              </a:lnSpc>
            </a:pPr>
            <a:r>
              <a:rPr lang="fa-IR" smtClean="0">
                <a:solidFill>
                  <a:srgbClr val="003366"/>
                </a:solidFill>
                <a:effectLst/>
                <a:cs typeface="B Davat" pitchFamily="2" charset="-78"/>
              </a:rPr>
              <a:t>هستند،در موثرسازی سهم هر فرد مشخص مي شود . در اين سبك هر دو با هم همدل هستند و احساس آرامش مي كنند .</a:t>
            </a:r>
          </a:p>
          <a:p>
            <a:pPr eaLnBrk="1" hangingPunct="1">
              <a:lnSpc>
                <a:spcPct val="90000"/>
              </a:lnSpc>
            </a:pPr>
            <a:r>
              <a:rPr lang="fa-IR" smtClean="0">
                <a:solidFill>
                  <a:srgbClr val="003366"/>
                </a:solidFill>
                <a:effectLst/>
                <a:cs typeface="B Davat" pitchFamily="2" charset="-78"/>
              </a:rPr>
              <a:t> بعنوان مثال :</a:t>
            </a:r>
          </a:p>
          <a:p>
            <a:pPr rtl="1" eaLnBrk="1" hangingPunct="1">
              <a:lnSpc>
                <a:spcPct val="90000"/>
              </a:lnSpc>
              <a:buFont typeface="Wingdings" pitchFamily="2" charset="2"/>
              <a:buChar char="l"/>
            </a:pPr>
            <a:r>
              <a:rPr lang="fa-IR" smtClean="0">
                <a:solidFill>
                  <a:srgbClr val="003366"/>
                </a:solidFill>
                <a:effectLst/>
                <a:cs typeface="B Davat" pitchFamily="2" charset="-78"/>
              </a:rPr>
              <a:t>   اگر تو بيكار شدي فقط مشكل تو نيست، مشكل من ، مشكل شما و مشكل خانواده ماست .</a:t>
            </a:r>
          </a:p>
          <a:p>
            <a:pPr rtl="1" eaLnBrk="1" hangingPunct="1">
              <a:lnSpc>
                <a:spcPct val="90000"/>
              </a:lnSpc>
              <a:buFont typeface="Wingdings" pitchFamily="2" charset="2"/>
              <a:buChar char="l"/>
            </a:pPr>
            <a:r>
              <a:rPr lang="fa-IR" smtClean="0">
                <a:solidFill>
                  <a:srgbClr val="003366"/>
                </a:solidFill>
                <a:effectLst/>
                <a:cs typeface="B Davat" pitchFamily="2" charset="-78"/>
              </a:rPr>
              <a:t>من هم مانند تو نگران وضعيت ايجاد شده هستم.</a:t>
            </a:r>
            <a:endParaRPr lang="en-US"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subTitle" idx="1"/>
          </p:nvPr>
        </p:nvSpPr>
        <p:spPr>
          <a:xfrm>
            <a:off x="0" y="1916113"/>
            <a:ext cx="8893175" cy="494188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609600" indent="-609600" algn="r" rtl="1" eaLnBrk="1" hangingPunct="1">
              <a:lnSpc>
                <a:spcPct val="90000"/>
              </a:lnSpc>
              <a:buFontTx/>
              <a:buAutoNum type="arabicPeriod"/>
            </a:pPr>
            <a:r>
              <a:rPr lang="fa-IR" sz="2800" smtClean="0">
                <a:solidFill>
                  <a:srgbClr val="003366"/>
                </a:solidFill>
                <a:effectLst/>
                <a:cs typeface="B Davat" pitchFamily="2" charset="-78"/>
              </a:rPr>
              <a:t>وقتي دچار تعارض هستيد 15 دقيقه را براي بحث در باره آن اختصاص دهيد.</a:t>
            </a:r>
          </a:p>
          <a:p>
            <a:pPr marL="609600" indent="-609600" algn="r" rtl="1" eaLnBrk="1" hangingPunct="1">
              <a:lnSpc>
                <a:spcPct val="90000"/>
              </a:lnSpc>
              <a:buFontTx/>
              <a:buAutoNum type="arabicPeriod"/>
            </a:pPr>
            <a:r>
              <a:rPr lang="fa-IR" sz="2800" smtClean="0">
                <a:solidFill>
                  <a:srgbClr val="003366"/>
                </a:solidFill>
                <a:effectLst/>
                <a:cs typeface="B Davat" pitchFamily="2" charset="-78"/>
              </a:rPr>
              <a:t>به خود آرامش دهيد و از عصبانيت بپر هيزيد .</a:t>
            </a:r>
          </a:p>
          <a:p>
            <a:pPr marL="609600" indent="-609600" algn="r" rtl="1" eaLnBrk="1" hangingPunct="1">
              <a:lnSpc>
                <a:spcPct val="90000"/>
              </a:lnSpc>
              <a:buFontTx/>
              <a:buAutoNum type="arabicPeriod"/>
            </a:pPr>
            <a:r>
              <a:rPr lang="fa-IR" sz="2800" smtClean="0">
                <a:solidFill>
                  <a:srgbClr val="003366"/>
                </a:solidFill>
                <a:effectLst/>
                <a:cs typeface="B Davat" pitchFamily="2" charset="-78"/>
              </a:rPr>
              <a:t>بدون داشتن حالت دفاعي حرف بزنيد و گوش كنيد </a:t>
            </a:r>
            <a:r>
              <a:rPr lang="fa-IR" sz="2000" smtClean="0">
                <a:solidFill>
                  <a:srgbClr val="003366"/>
                </a:solidFill>
                <a:effectLst/>
                <a:cs typeface="B Davat" pitchFamily="2" charset="-78"/>
              </a:rPr>
              <a:t>( </a:t>
            </a:r>
            <a:r>
              <a:rPr lang="fa-IR" smtClean="0">
                <a:solidFill>
                  <a:srgbClr val="003366"/>
                </a:solidFill>
                <a:effectLst/>
                <a:cs typeface="B Davat" pitchFamily="2" charset="-78"/>
              </a:rPr>
              <a:t>همدلي ، قدر داني،بيان شكايت اختصاصي، تمركز روي مشكلهاي فرد).</a:t>
            </a:r>
          </a:p>
          <a:p>
            <a:pPr marL="609600" indent="-609600" algn="r" rtl="1" eaLnBrk="1" hangingPunct="1">
              <a:lnSpc>
                <a:spcPct val="90000"/>
              </a:lnSpc>
              <a:buFontTx/>
              <a:buAutoNum type="arabicPeriod"/>
            </a:pPr>
            <a:r>
              <a:rPr lang="fa-IR" sz="2800" smtClean="0">
                <a:solidFill>
                  <a:srgbClr val="003366"/>
                </a:solidFill>
                <a:effectLst/>
                <a:cs typeface="B Davat" pitchFamily="2" charset="-78"/>
              </a:rPr>
              <a:t>به شريك زندگيتان بها دهيد </a:t>
            </a:r>
            <a:r>
              <a:rPr lang="fa-IR" sz="3600" smtClean="0">
                <a:solidFill>
                  <a:srgbClr val="003366"/>
                </a:solidFill>
                <a:effectLst/>
                <a:cs typeface="B Davat" pitchFamily="2" charset="-78"/>
              </a:rPr>
              <a:t>(</a:t>
            </a:r>
            <a:r>
              <a:rPr lang="fa-IR" smtClean="0">
                <a:solidFill>
                  <a:srgbClr val="003366"/>
                </a:solidFill>
                <a:effectLst/>
                <a:cs typeface="B Davat" pitchFamily="2" charset="-78"/>
              </a:rPr>
              <a:t>من مي توانم بفهمم ،</a:t>
            </a:r>
            <a:r>
              <a:rPr lang="fa-IR" sz="3600" smtClean="0">
                <a:solidFill>
                  <a:srgbClr val="003366"/>
                </a:solidFill>
                <a:effectLst/>
                <a:cs typeface="B Davat" pitchFamily="2" charset="-78"/>
              </a:rPr>
              <a:t> </a:t>
            </a:r>
            <a:r>
              <a:rPr lang="fa-IR" smtClean="0">
                <a:solidFill>
                  <a:srgbClr val="003366"/>
                </a:solidFill>
                <a:effectLst/>
                <a:cs typeface="B Davat" pitchFamily="2" charset="-78"/>
              </a:rPr>
              <a:t>شما خوب برخورد كرديد،متاسفم كه اين كار انجام دادم) .</a:t>
            </a:r>
          </a:p>
          <a:p>
            <a:pPr marL="609600" indent="-609600" algn="r" rtl="1" eaLnBrk="1" hangingPunct="1">
              <a:lnSpc>
                <a:spcPct val="90000"/>
              </a:lnSpc>
            </a:pPr>
            <a:endParaRPr lang="fa-IR" smtClean="0">
              <a:solidFill>
                <a:srgbClr val="003366"/>
              </a:solidFill>
              <a:effectLst/>
              <a:cs typeface="B Davat" pitchFamily="2" charset="-78"/>
            </a:endParaRPr>
          </a:p>
          <a:p>
            <a:pPr marL="609600" indent="-609600" algn="r" rtl="1" eaLnBrk="1" hangingPunct="1">
              <a:lnSpc>
                <a:spcPct val="90000"/>
              </a:lnSpc>
            </a:pPr>
            <a:r>
              <a:rPr lang="fa-IR" sz="2800" smtClean="0">
                <a:solidFill>
                  <a:srgbClr val="990000"/>
                </a:solidFill>
                <a:effectLst/>
                <a:cs typeface="B Davat" pitchFamily="2" charset="-78"/>
              </a:rPr>
              <a:t>                      </a:t>
            </a:r>
            <a:r>
              <a:rPr lang="fa-IR" sz="4800" smtClean="0">
                <a:solidFill>
                  <a:srgbClr val="990000"/>
                </a:solidFill>
                <a:effectLst/>
                <a:cs typeface="B Davat" pitchFamily="2" charset="-78"/>
              </a:rPr>
              <a:t>بايد مرتبا</a:t>
            </a:r>
            <a:r>
              <a:rPr lang="ar-SA" sz="4800" smtClean="0">
                <a:solidFill>
                  <a:srgbClr val="990000"/>
                </a:solidFill>
                <a:effectLst/>
                <a:cs typeface="B Davat" pitchFamily="2" charset="-78"/>
              </a:rPr>
              <a:t>َ</a:t>
            </a:r>
            <a:r>
              <a:rPr lang="fa-IR" sz="4800" smtClean="0">
                <a:solidFill>
                  <a:srgbClr val="990000"/>
                </a:solidFill>
                <a:effectLst/>
                <a:cs typeface="B Davat" pitchFamily="2" charset="-78"/>
              </a:rPr>
              <a:t> تمرين كنيد.</a:t>
            </a:r>
            <a:endParaRPr lang="en-US" sz="4800" smtClean="0">
              <a:solidFill>
                <a:srgbClr val="990000"/>
              </a:solidFill>
              <a:effectLst/>
              <a:cs typeface="B Davat" pitchFamily="2" charset="-78"/>
            </a:endParaRPr>
          </a:p>
        </p:txBody>
      </p:sp>
      <p:sp>
        <p:nvSpPr>
          <p:cNvPr id="7171" name="WordArt 4"/>
          <p:cNvSpPr>
            <a:spLocks noChangeArrowheads="1" noChangeShapeType="1" noTextEdit="1"/>
          </p:cNvSpPr>
          <p:nvPr/>
        </p:nvSpPr>
        <p:spPr bwMode="auto">
          <a:xfrm>
            <a:off x="611188" y="260350"/>
            <a:ext cx="7848600" cy="1368425"/>
          </a:xfrm>
          <a:prstGeom prst="rect">
            <a:avLst/>
          </a:prstGeom>
        </p:spPr>
        <p:txBody>
          <a:bodyPr wrap="none" fromWordArt="1">
            <a:prstTxWarp prst="textDeflate">
              <a:avLst>
                <a:gd name="adj" fmla="val 17519"/>
              </a:avLst>
            </a:prstTxWarp>
          </a:bodyPr>
          <a:lstStyle/>
          <a:p>
            <a:pPr algn="ctr" rtl="1"/>
            <a:r>
              <a:rPr lang="fa-IR" sz="3600" kern="10">
                <a:ln w="9525">
                  <a:solidFill>
                    <a:srgbClr val="FF0000"/>
                  </a:solidFill>
                  <a:round/>
                  <a:headEnd/>
                  <a:tailEnd/>
                </a:ln>
                <a:solidFill>
                  <a:srgbClr val="000000"/>
                </a:solidFill>
                <a:latin typeface="Arial"/>
                <a:cs typeface="Arial"/>
              </a:rPr>
              <a:t>4مهارت  مديريت تعارض( از ديدگاه گاتمن): </a:t>
            </a:r>
            <a:endParaRPr lang="en-US" sz="3600" kern="10">
              <a:ln w="9525">
                <a:solidFill>
                  <a:srgbClr val="FF0000"/>
                </a:solidFill>
                <a:round/>
                <a:headEnd/>
                <a:tailEnd/>
              </a:ln>
              <a:solidFill>
                <a:srgbClr val="000000"/>
              </a:solidFill>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488950"/>
            <a:ext cx="9144000" cy="6369050"/>
          </a:xfrm>
        </p:spPr>
        <p:txBody>
          <a:bodyPr/>
          <a:lstStyle/>
          <a:p>
            <a:pPr eaLnBrk="1" hangingPunct="1"/>
            <a:r>
              <a:rPr lang="fa-IR" sz="3800" smtClean="0">
                <a:effectLst/>
                <a:cs typeface="B Davat" pitchFamily="2" charset="-78"/>
              </a:rPr>
              <a:t/>
            </a:r>
            <a:br>
              <a:rPr lang="fa-IR" sz="3800" smtClean="0">
                <a:effectLst/>
                <a:cs typeface="B Davat" pitchFamily="2" charset="-78"/>
              </a:rPr>
            </a:br>
            <a:r>
              <a:rPr lang="fa-IR" smtClean="0">
                <a:solidFill>
                  <a:srgbClr val="990000"/>
                </a:solidFill>
                <a:effectLst/>
                <a:cs typeface="B Davat" pitchFamily="2" charset="-78"/>
              </a:rPr>
              <a:t>1 </a:t>
            </a:r>
            <a:r>
              <a:rPr lang="ar-SA" smtClean="0">
                <a:solidFill>
                  <a:srgbClr val="990000"/>
                </a:solidFill>
                <a:effectLst/>
                <a:cs typeface="B Davat" pitchFamily="2" charset="-78"/>
              </a:rPr>
              <a:t>–</a:t>
            </a:r>
            <a:r>
              <a:rPr lang="fa-IR" smtClean="0">
                <a:solidFill>
                  <a:srgbClr val="990000"/>
                </a:solidFill>
                <a:effectLst/>
                <a:cs typeface="B Davat" pitchFamily="2" charset="-78"/>
              </a:rPr>
              <a:t> انتقاد كردن:</a:t>
            </a:r>
            <a:r>
              <a:rPr lang="fa-IR" sz="2100" smtClean="0">
                <a:solidFill>
                  <a:srgbClr val="003366"/>
                </a:solidFill>
                <a:effectLst/>
                <a:cs typeface="B Davat" pitchFamily="2" charset="-78"/>
              </a:rPr>
              <a:t>( </a:t>
            </a:r>
            <a:r>
              <a:rPr lang="fa-IR" sz="2900" smtClean="0">
                <a:solidFill>
                  <a:srgbClr val="003366"/>
                </a:solidFill>
                <a:effectLst/>
                <a:cs typeface="B Davat" pitchFamily="2" charset="-78"/>
              </a:rPr>
              <a:t>حمله به شخصيت و منش يا حركاتي كه با سرزنش همراه است ، تفاوت گلايه با انتقاد اين است كه گلايه بر عمل خاصص تاكيد مي كند اما انتقاد سرزنش آميز تر و كلي تر است و با تصميم پذيري همراه است مثل شما هميشه يا شما هيچوقت</a:t>
            </a:r>
            <a:r>
              <a:rPr lang="fa-IR" sz="2100" smtClean="0">
                <a:solidFill>
                  <a:srgbClr val="003366"/>
                </a:solidFill>
                <a:effectLst/>
                <a:cs typeface="B Davat" pitchFamily="2" charset="-78"/>
              </a:rPr>
              <a:t>...).</a:t>
            </a:r>
            <a:br>
              <a:rPr lang="fa-IR" sz="2100" smtClean="0">
                <a:solidFill>
                  <a:srgbClr val="003366"/>
                </a:solidFill>
                <a:effectLst/>
                <a:cs typeface="B Davat" pitchFamily="2" charset="-78"/>
              </a:rPr>
            </a:br>
            <a:r>
              <a:rPr lang="fa-IR" sz="2100" smtClean="0">
                <a:solidFill>
                  <a:srgbClr val="003366"/>
                </a:solidFill>
                <a:effectLst/>
                <a:cs typeface="B Davat" pitchFamily="2" charset="-78"/>
              </a:rPr>
              <a:t/>
            </a:r>
            <a:br>
              <a:rPr lang="fa-IR" sz="2100" smtClean="0">
                <a:solidFill>
                  <a:srgbClr val="003366"/>
                </a:solidFill>
                <a:effectLst/>
                <a:cs typeface="B Davat" pitchFamily="2" charset="-78"/>
              </a:rPr>
            </a:br>
            <a:r>
              <a:rPr lang="fa-IR" sz="2100" smtClean="0">
                <a:solidFill>
                  <a:srgbClr val="003366"/>
                </a:solidFill>
                <a:effectLst/>
                <a:cs typeface="B Davat" pitchFamily="2" charset="-78"/>
              </a:rPr>
              <a:t/>
            </a:r>
            <a:br>
              <a:rPr lang="fa-IR" sz="2100" smtClean="0">
                <a:solidFill>
                  <a:srgbClr val="003366"/>
                </a:solidFill>
                <a:effectLst/>
                <a:cs typeface="B Davat" pitchFamily="2" charset="-78"/>
              </a:rPr>
            </a:br>
            <a:r>
              <a:rPr lang="fa-IR" smtClean="0">
                <a:solidFill>
                  <a:srgbClr val="990000"/>
                </a:solidFill>
                <a:effectLst/>
                <a:cs typeface="B Davat" pitchFamily="2" charset="-78"/>
              </a:rPr>
              <a:t>2 </a:t>
            </a:r>
            <a:r>
              <a:rPr lang="ar-SA" smtClean="0">
                <a:solidFill>
                  <a:srgbClr val="990000"/>
                </a:solidFill>
                <a:effectLst/>
                <a:cs typeface="B Davat" pitchFamily="2" charset="-78"/>
              </a:rPr>
              <a:t>–</a:t>
            </a:r>
            <a:r>
              <a:rPr lang="fa-IR" smtClean="0">
                <a:solidFill>
                  <a:srgbClr val="990000"/>
                </a:solidFill>
                <a:effectLst/>
                <a:cs typeface="B Davat" pitchFamily="2" charset="-78"/>
              </a:rPr>
              <a:t> تحقير كردن:</a:t>
            </a:r>
            <a:r>
              <a:rPr lang="fa-IR" sz="2100" smtClean="0">
                <a:solidFill>
                  <a:srgbClr val="003366"/>
                </a:solidFill>
                <a:effectLst/>
                <a:cs typeface="B Davat" pitchFamily="2" charset="-78"/>
              </a:rPr>
              <a:t> </a:t>
            </a:r>
            <a:r>
              <a:rPr lang="fa-IR" sz="2900" smtClean="0">
                <a:solidFill>
                  <a:srgbClr val="003366"/>
                </a:solidFill>
                <a:effectLst/>
                <a:cs typeface="B Davat" pitchFamily="2" charset="-78"/>
              </a:rPr>
              <a:t>( تحقير يعني نيت و قصد سوء استفاده رواني و توهين به شريك زندگي كه شامل پاسخهاي رفتاري ( كلامي يا غيركلامي است كه حاكي از بي احترامي است. اين رفتار </a:t>
            </a:r>
            <a:br>
              <a:rPr lang="fa-IR" sz="2900" smtClean="0">
                <a:solidFill>
                  <a:srgbClr val="003366"/>
                </a:solidFill>
                <a:effectLst/>
                <a:cs typeface="B Davat" pitchFamily="2" charset="-78"/>
              </a:rPr>
            </a:br>
            <a:r>
              <a:rPr lang="fa-IR" sz="2900" smtClean="0">
                <a:solidFill>
                  <a:srgbClr val="003366"/>
                </a:solidFill>
                <a:effectLst/>
                <a:cs typeface="B Davat" pitchFamily="2" charset="-78"/>
              </a:rPr>
              <a:t>مي تواند شامل توهين،رويا رو كردن، لقب گذاشتن و ...باشد ) .</a:t>
            </a:r>
            <a:br>
              <a:rPr lang="fa-IR" sz="2900" smtClean="0">
                <a:solidFill>
                  <a:srgbClr val="003366"/>
                </a:solidFill>
                <a:effectLst/>
                <a:cs typeface="B Davat" pitchFamily="2" charset="-78"/>
              </a:rPr>
            </a:br>
            <a:endParaRPr lang="en-US" sz="2900" smtClean="0">
              <a:solidFill>
                <a:srgbClr val="003366"/>
              </a:solidFill>
              <a:effectLst/>
              <a:cs typeface="B Davat" pitchFamily="2" charset="-78"/>
            </a:endParaRPr>
          </a:p>
        </p:txBody>
      </p:sp>
      <p:sp>
        <p:nvSpPr>
          <p:cNvPr id="8195" name="WordArt 3"/>
          <p:cNvSpPr>
            <a:spLocks noChangeArrowheads="1" noChangeShapeType="1" noTextEdit="1"/>
          </p:cNvSpPr>
          <p:nvPr/>
        </p:nvSpPr>
        <p:spPr bwMode="auto">
          <a:xfrm>
            <a:off x="611188" y="0"/>
            <a:ext cx="7705725" cy="981075"/>
          </a:xfrm>
          <a:prstGeom prst="rect">
            <a:avLst/>
          </a:prstGeom>
        </p:spPr>
        <p:txBody>
          <a:bodyPr wrap="none" fromWordArt="1">
            <a:prstTxWarp prst="textPlain">
              <a:avLst>
                <a:gd name="adj" fmla="val 50000"/>
              </a:avLst>
            </a:prstTxWarp>
          </a:bodyPr>
          <a:lstStyle/>
          <a:p>
            <a:pPr algn="ctr" rtl="1"/>
            <a:r>
              <a:rPr lang="fa-IR" sz="4400" b="1" kern="10">
                <a:ln w="9525">
                  <a:solidFill>
                    <a:srgbClr val="FF0000"/>
                  </a:solidFill>
                  <a:prstDash val="sysDot"/>
                  <a:round/>
                  <a:headEnd/>
                  <a:tailEnd/>
                </a:ln>
                <a:solidFill>
                  <a:srgbClr val="CC3300"/>
                </a:solidFill>
                <a:latin typeface="Arial"/>
                <a:cs typeface="Arial"/>
              </a:rPr>
              <a:t>عوامل مخرب ازدواج از نظر گاتمن:</a:t>
            </a:r>
            <a:endParaRPr lang="en-US" sz="4400" b="1" kern="10">
              <a:ln w="9525">
                <a:solidFill>
                  <a:srgbClr val="FF0000"/>
                </a:solidFill>
                <a:prstDash val="sysDot"/>
                <a:round/>
                <a:headEnd/>
                <a:tailEnd/>
              </a:ln>
              <a:solidFill>
                <a:srgbClr val="CC3300"/>
              </a:solidFill>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95288" y="2781300"/>
            <a:ext cx="8510587" cy="1325563"/>
          </a:xfrm>
        </p:spPr>
        <p:txBody>
          <a:bodyPr/>
          <a:lstStyle/>
          <a:p>
            <a:pPr eaLnBrk="1" hangingPunct="1"/>
            <a:r>
              <a:rPr lang="fa-IR" sz="3800" smtClean="0">
                <a:solidFill>
                  <a:srgbClr val="990000"/>
                </a:solidFill>
                <a:effectLst/>
                <a:cs typeface="B Davat" pitchFamily="2" charset="-78"/>
              </a:rPr>
              <a:t>3</a:t>
            </a:r>
            <a:r>
              <a:rPr lang="ar-SA" sz="3800" smtClean="0">
                <a:solidFill>
                  <a:srgbClr val="990000"/>
                </a:solidFill>
                <a:effectLst/>
                <a:cs typeface="B Davat" pitchFamily="2" charset="-78"/>
              </a:rPr>
              <a:t>–</a:t>
            </a:r>
            <a:r>
              <a:rPr lang="fa-IR" sz="3800" smtClean="0">
                <a:solidFill>
                  <a:srgbClr val="990000"/>
                </a:solidFill>
                <a:effectLst/>
                <a:cs typeface="B Davat" pitchFamily="2" charset="-78"/>
              </a:rPr>
              <a:t> حالت تدافعي داشتن:</a:t>
            </a:r>
            <a:r>
              <a:rPr lang="fa-IR" sz="2100" smtClean="0">
                <a:solidFill>
                  <a:srgbClr val="003366"/>
                </a:solidFill>
                <a:effectLst/>
                <a:cs typeface="B Davat" pitchFamily="2" charset="-78"/>
              </a:rPr>
              <a:t>( </a:t>
            </a:r>
            <a:r>
              <a:rPr lang="fa-IR" sz="2900" smtClean="0">
                <a:solidFill>
                  <a:srgbClr val="003366"/>
                </a:solidFill>
                <a:effectLst/>
                <a:cs typeface="B Davat" pitchFamily="2" charset="-78"/>
              </a:rPr>
              <a:t>اين رفتار خطر ناك است وبه تشديد مشكل كمك مي كند و مانع حل مشكل مي شودبعنوان مثال:انكار مسؤ ليت مثل من اين كار انجام ندادم ، عذر خواهي كردن مثل ، اين كار از عهده من بر نمي آمد، ناديده گرفتن حرفهايي كه شريك زندگيتان مي زند، گلايه و شكايت مثل خوب منم مثل تو، برگرداندن نگاه يا چهره، ناليدن يا نق زدن).</a:t>
            </a:r>
            <a:br>
              <a:rPr lang="fa-IR" sz="2900" smtClean="0">
                <a:solidFill>
                  <a:srgbClr val="003366"/>
                </a:solidFill>
                <a:effectLst/>
                <a:cs typeface="B Davat" pitchFamily="2" charset="-78"/>
              </a:rPr>
            </a:br>
            <a:r>
              <a:rPr lang="fa-IR" sz="2100" smtClean="0">
                <a:solidFill>
                  <a:srgbClr val="003366"/>
                </a:solidFill>
                <a:effectLst/>
                <a:cs typeface="B Davat" pitchFamily="2" charset="-78"/>
              </a:rPr>
              <a:t/>
            </a:r>
            <a:br>
              <a:rPr lang="fa-IR" sz="2100" smtClean="0">
                <a:solidFill>
                  <a:srgbClr val="003366"/>
                </a:solidFill>
                <a:effectLst/>
                <a:cs typeface="B Davat" pitchFamily="2" charset="-78"/>
              </a:rPr>
            </a:br>
            <a:r>
              <a:rPr lang="fa-IR" sz="2100" smtClean="0">
                <a:solidFill>
                  <a:srgbClr val="003366"/>
                </a:solidFill>
                <a:effectLst/>
                <a:cs typeface="B Davat" pitchFamily="2" charset="-78"/>
              </a:rPr>
              <a:t/>
            </a:r>
            <a:br>
              <a:rPr lang="fa-IR" sz="2100" smtClean="0">
                <a:solidFill>
                  <a:srgbClr val="003366"/>
                </a:solidFill>
                <a:effectLst/>
                <a:cs typeface="B Davat" pitchFamily="2" charset="-78"/>
              </a:rPr>
            </a:br>
            <a:r>
              <a:rPr lang="fa-IR" sz="3800" smtClean="0">
                <a:solidFill>
                  <a:srgbClr val="990000"/>
                </a:solidFill>
                <a:effectLst/>
                <a:cs typeface="B Davat" pitchFamily="2" charset="-78"/>
              </a:rPr>
              <a:t>4- ديوار مخرب كشيدن </a:t>
            </a:r>
            <a:r>
              <a:rPr lang="fa-IR" sz="2900" smtClean="0">
                <a:solidFill>
                  <a:srgbClr val="990000"/>
                </a:solidFill>
                <a:effectLst/>
                <a:cs typeface="B Davat" pitchFamily="2" charset="-78"/>
              </a:rPr>
              <a:t>:</a:t>
            </a:r>
            <a:r>
              <a:rPr lang="fa-IR" sz="2900" smtClean="0">
                <a:solidFill>
                  <a:srgbClr val="003366"/>
                </a:solidFill>
                <a:effectLst/>
                <a:cs typeface="B Davat" pitchFamily="2" charset="-78"/>
              </a:rPr>
              <a:t>( يعني بيرون راندن شريك زندگي ، اجتناب از برقراري ارتباط، طوفاني كردن جو خانه و هر نوع عقب نشيني، اجتناب از مشاركت..)</a:t>
            </a:r>
            <a:endParaRPr lang="en-US" sz="2900" smtClean="0">
              <a:solidFill>
                <a:srgbClr val="003366"/>
              </a:solidFill>
              <a:effectLst/>
              <a:cs typeface="B Davat"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23850" y="1628775"/>
            <a:ext cx="8447088" cy="4064000"/>
          </a:xfrm>
        </p:spPr>
        <p:txBody>
          <a:bodyPr/>
          <a:lstStyle/>
          <a:p>
            <a:pPr eaLnBrk="1" hangingPunct="1"/>
            <a:r>
              <a:rPr lang="fa-IR" sz="3800" smtClean="0">
                <a:solidFill>
                  <a:srgbClr val="000016"/>
                </a:solidFill>
                <a:effectLst/>
                <a:cs typeface="B Davat" pitchFamily="2" charset="-78"/>
              </a:rPr>
              <a:t>برای برقراری ارتباط با همسر به چه مهارتهایی</a:t>
            </a:r>
            <a:br>
              <a:rPr lang="fa-IR" sz="3800" smtClean="0">
                <a:solidFill>
                  <a:srgbClr val="000016"/>
                </a:solidFill>
                <a:effectLst/>
                <a:cs typeface="B Davat" pitchFamily="2" charset="-78"/>
              </a:rPr>
            </a:br>
            <a:r>
              <a:rPr lang="fa-IR" sz="3800" smtClean="0">
                <a:solidFill>
                  <a:srgbClr val="000016"/>
                </a:solidFill>
                <a:effectLst/>
                <a:cs typeface="B Davat" pitchFamily="2" charset="-78"/>
              </a:rPr>
              <a:t>نیاز داریم؟</a:t>
            </a:r>
            <a:br>
              <a:rPr lang="fa-IR" sz="3800" smtClean="0">
                <a:solidFill>
                  <a:srgbClr val="000016"/>
                </a:solidFill>
                <a:effectLst/>
                <a:cs typeface="B Davat" pitchFamily="2" charset="-78"/>
              </a:rPr>
            </a:br>
            <a:r>
              <a:rPr lang="fa-IR" smtClean="0">
                <a:solidFill>
                  <a:srgbClr val="990000"/>
                </a:solidFill>
                <a:effectLst/>
                <a:cs typeface="B Davat" pitchFamily="2" charset="-78"/>
              </a:rPr>
              <a:t>1- مهارت توجه به خود شامل</a:t>
            </a:r>
            <a:r>
              <a:rPr lang="fa-IR" smtClean="0">
                <a:solidFill>
                  <a:srgbClr val="003366"/>
                </a:solidFill>
                <a:effectLst/>
                <a:cs typeface="B Davat" pitchFamily="2" charset="-78"/>
              </a:rPr>
              <a:t>:</a:t>
            </a:r>
            <a:r>
              <a:rPr lang="fa-IR" smtClean="0">
                <a:solidFill>
                  <a:srgbClr val="000016"/>
                </a:solidFill>
                <a:effectLst/>
                <a:cs typeface="B Davat" pitchFamily="2" charset="-78"/>
              </a:rPr>
              <a:t/>
            </a:r>
            <a:br>
              <a:rPr lang="fa-IR" smtClean="0">
                <a:solidFill>
                  <a:srgbClr val="000016"/>
                </a:solidFill>
                <a:effectLst/>
                <a:cs typeface="B Davat" pitchFamily="2" charset="-78"/>
              </a:rPr>
            </a:br>
            <a:r>
              <a:rPr lang="fa-IR" sz="3800" smtClean="0">
                <a:solidFill>
                  <a:srgbClr val="000016"/>
                </a:solidFill>
                <a:effectLst/>
                <a:cs typeface="B Davat" pitchFamily="2" charset="-78"/>
              </a:rPr>
              <a:t>- استفاده از چرخه آگاهی</a:t>
            </a:r>
            <a:br>
              <a:rPr lang="fa-IR" sz="3800" smtClean="0">
                <a:solidFill>
                  <a:srgbClr val="000016"/>
                </a:solidFill>
                <a:effectLst/>
                <a:cs typeface="B Davat" pitchFamily="2" charset="-78"/>
              </a:rPr>
            </a:br>
            <a:r>
              <a:rPr lang="fa-IR" sz="3800" smtClean="0">
                <a:solidFill>
                  <a:srgbClr val="000016"/>
                </a:solidFill>
                <a:effectLst/>
                <a:cs typeface="B Davat" pitchFamily="2" charset="-78"/>
              </a:rPr>
              <a:t>- حرف زدن با خود</a:t>
            </a:r>
            <a:br>
              <a:rPr lang="fa-IR" sz="3800" smtClean="0">
                <a:solidFill>
                  <a:srgbClr val="000016"/>
                </a:solidFill>
                <a:effectLst/>
                <a:cs typeface="B Davat" pitchFamily="2" charset="-78"/>
              </a:rPr>
            </a:br>
            <a:r>
              <a:rPr lang="fa-IR" sz="3800" smtClean="0">
                <a:solidFill>
                  <a:srgbClr val="000016"/>
                </a:solidFill>
                <a:effectLst/>
                <a:cs typeface="B Davat" pitchFamily="2" charset="-78"/>
              </a:rPr>
              <a:t>- بلد بودن مهارتهای حرف زدن (</a:t>
            </a:r>
            <a:r>
              <a:rPr lang="fa-IR" sz="2900" smtClean="0">
                <a:solidFill>
                  <a:srgbClr val="990000"/>
                </a:solidFill>
                <a:effectLst/>
                <a:cs typeface="B Davat" pitchFamily="2" charset="-78"/>
              </a:rPr>
              <a:t>به جای خود حرف زدن ، توصیف اطلاعات حسی ، بیان افکار ، بیان احساسات ، بیان خواسته ها ، مطرح کردن اقدامات )</a:t>
            </a:r>
            <a:endParaRPr lang="en-US" sz="2900" smtClean="0">
              <a:solidFill>
                <a:srgbClr val="990000"/>
              </a:solidFill>
              <a:effectLst/>
              <a:cs typeface="B Davat"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0825" y="2708275"/>
            <a:ext cx="8510588" cy="1325563"/>
          </a:xfrm>
        </p:spPr>
        <p:txBody>
          <a:bodyPr/>
          <a:lstStyle/>
          <a:p>
            <a:pPr eaLnBrk="1" hangingPunct="1"/>
            <a:r>
              <a:rPr lang="fa-IR" smtClean="0">
                <a:solidFill>
                  <a:srgbClr val="990000"/>
                </a:solidFill>
                <a:effectLst/>
                <a:cs typeface="B Davat" pitchFamily="2" charset="-78"/>
              </a:rPr>
              <a:t>2-مهارت توجه به همسر(شريك زندگي ).</a:t>
            </a:r>
            <a:br>
              <a:rPr lang="fa-IR" smtClean="0">
                <a:solidFill>
                  <a:srgbClr val="990000"/>
                </a:solidFill>
                <a:effectLst/>
                <a:cs typeface="B Davat" pitchFamily="2" charset="-78"/>
              </a:rPr>
            </a:br>
            <a:r>
              <a:rPr lang="fa-IR" sz="3800" smtClean="0">
                <a:solidFill>
                  <a:srgbClr val="003366"/>
                </a:solidFill>
                <a:effectLst/>
                <a:cs typeface="B Davat" pitchFamily="2" charset="-78"/>
              </a:rPr>
              <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گوش دادن به قصد فهميدن.</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آشنايي با حلقه گوش دادن.</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آشنايي با دلايل اينكه چرا به حرفهاي يكديگر گوش نمي دهيم؟</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a:r>
            <a:br>
              <a:rPr lang="fa-IR" sz="3800" smtClean="0">
                <a:solidFill>
                  <a:srgbClr val="003366"/>
                </a:solidFill>
                <a:effectLst/>
                <a:cs typeface="B Davat" pitchFamily="2" charset="-78"/>
              </a:rPr>
            </a:br>
            <a:r>
              <a:rPr lang="fa-IR" sz="3800" smtClean="0">
                <a:solidFill>
                  <a:srgbClr val="003366"/>
                </a:solidFill>
                <a:effectLst/>
                <a:cs typeface="B Davat" pitchFamily="2" charset="-78"/>
              </a:rPr>
              <a:t>-  بلد بودن مهارتهاي گوش دادن .</a:t>
            </a:r>
            <a:endParaRPr lang="en-US" sz="3800" smtClean="0">
              <a:solidFill>
                <a:srgbClr val="003366"/>
              </a:solidFill>
              <a:effectLst/>
              <a:cs typeface="B Davat" pitchFamily="2" charset="-78"/>
            </a:endParaRPr>
          </a:p>
        </p:txBody>
      </p:sp>
    </p:spTree>
  </p:cSld>
  <p:clrMapOvr>
    <a:masterClrMapping/>
  </p:clrMapOvr>
</p:sld>
</file>

<file path=ppt/theme/theme1.xml><?xml version="1.0" encoding="utf-8"?>
<a:theme xmlns:a="http://schemas.openxmlformats.org/drawingml/2006/main" name="Curtain Call">
  <a:themeElements>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fontScheme name="Curtain Call">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4_839874742994338351</Template>
  <TotalTime>0</TotalTime>
  <Words>2251</Words>
  <Application>Microsoft Office PowerPoint</Application>
  <PresentationFormat>On-screen Show (4:3)</PresentationFormat>
  <Paragraphs>214</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B Badr</vt:lpstr>
      <vt:lpstr>B Davat</vt:lpstr>
      <vt:lpstr>Tahoma</vt:lpstr>
      <vt:lpstr>Wingdings</vt:lpstr>
      <vt:lpstr>Curtain Call</vt:lpstr>
      <vt:lpstr>PowerPoint Presentation</vt:lpstr>
      <vt:lpstr>   1- از خانواده اصلي جدا شويد( ديد و بازديد بيش ازحد، اقامت بسيار طولاني در منزل والدين، تلفن مكرر، پيشنهاد و توصيه گرفتن). 2– حس با هم بودن به وجود آوريد( حس ما بودن) . 3-  وارد دنياي والدينی شويد.  4 – بحران ها را پشت سر بگذاريد. 5 – مديريت تعارض (يعني خشم ، تعارض و اختلافات را با مهارت حل كردن) </vt:lpstr>
      <vt:lpstr>PowerPoint Presentation</vt:lpstr>
      <vt:lpstr>3 رفتارمهم كه تعيين سر انجام زندگي زناشويي هستند ( گاتمن ) :</vt:lpstr>
      <vt:lpstr>PowerPoint Presentation</vt:lpstr>
      <vt:lpstr> 1 – انتقاد كردن:( حمله به شخصيت و منش يا حركاتي كه با سرزنش همراه است ، تفاوت گلايه با انتقاد اين است كه گلايه بر عمل خاصص تاكيد مي كند اما انتقاد سرزنش آميز تر و كلي تر است و با تصميم پذيري همراه است مثل شما هميشه يا شما هيچوقت...).   2 – تحقير كردن: ( تحقير يعني نيت و قصد سوء استفاده رواني و توهين به شريك زندگي كه شامل پاسخهاي رفتاري ( كلامي يا غيركلامي است كه حاكي از بي احترامي است. اين رفتار  مي تواند شامل توهين،رويا رو كردن، لقب گذاشتن و ...باشد ) . </vt:lpstr>
      <vt:lpstr>3– حالت تدافعي داشتن:( اين رفتار خطر ناك است وبه تشديد مشكل كمك مي كند و مانع حل مشكل مي شودبعنوان مثال:انكار مسؤ ليت مثل من اين كار انجام ندادم ، عذر خواهي كردن مثل ، اين كار از عهده من بر نمي آمد، ناديده گرفتن حرفهايي كه شريك زندگيتان مي زند، گلايه و شكايت مثل خوب منم مثل تو، برگرداندن نگاه يا چهره، ناليدن يا نق زدن).   4- ديوار مخرب كشيدن :( يعني بيرون راندن شريك زندگي ، اجتناب از برقراري ارتباط، طوفاني كردن جو خانه و هر نوع عقب نشيني، اجتناب از مشاركت..)</vt:lpstr>
      <vt:lpstr>برای برقراری ارتباط با همسر به چه مهارتهایی نیاز داریم؟ 1- مهارت توجه به خود شامل: - استفاده از چرخه آگاهی - حرف زدن با خود - بلد بودن مهارتهای حرف زدن (به جای خود حرف زدن ، توصیف اطلاعات حسی ، بیان افکار ، بیان احساسات ، بیان خواسته ها ، مطرح کردن اقدامات )</vt:lpstr>
      <vt:lpstr>2-مهارت توجه به همسر(شريك زندگي ).  - گوش دادن به قصد فهميدن.  - آشنايي با حلقه گوش دادن.  - آشنايي با دلايل اينكه چرا به حرفهاي يكديگر گوش نمي دهيم؟  -  بلد بودن مهارتهاي گوش دادن .</vt:lpstr>
      <vt:lpstr>PowerPoint Presentation</vt:lpstr>
      <vt:lpstr>PowerPoint Presentation</vt:lpstr>
      <vt:lpstr>PowerPoint Presentation</vt:lpstr>
      <vt:lpstr>PowerPoint Presentation</vt:lpstr>
      <vt:lpstr>PowerPoint Presentation</vt:lpstr>
      <vt:lpstr>PowerPoint Presentation</vt:lpstr>
      <vt:lpstr>چگونه مي توانيم خوب گوش دهيم؟ يعني آيا حلقه گوش دادن را بكار مي بريم يا خير؟</vt:lpstr>
      <vt:lpstr>PowerPoint Presentation</vt:lpstr>
      <vt:lpstr>   2– اشاره كردن : يعني اينكه قسمتهاي پايين تر چرخه آگاهي را كه شامل احساسات و خواسته ها است پي گيري كنيد .( آنچه بيشتر باعث بروز مشكلات مي شود كم توجهي يا در نظر نگرفتن احساسات  و خواسته هاي ديگري است ). </vt:lpstr>
      <vt:lpstr>  3- دعوت كردن : پس ازمكث همسرتان اورا به صحبت كردن  دعوت كنيد بطور مثال بگوييد آنچه كه گفتي برايم مهم بود ، بيشتر برايم بگو ، و از دادن راهنمايي و قضاوت كه مانع ادامه گفتگو است خود داري كنيد و فرصت دهيد كه همه حرفهايش را بگويد. 4 – خلاصه كردن:خلاصه كردن باعث مي شود كه اطمينان پيدا كنيد حرفهاي طرف مقابل را درست برداشت كرده ايد و منظور او را درك كرده ايد .خلاصه كردن مانع از آن مي شود كه شما در ذهنتان به مطالب همسرتان چيزي اضافه كنيد يا از آنچه شما مي گوييد همسرتان مطلبي را كم كند.  پس خلاصه كردن باعث ايجاد تفاهم مي شود يعني هر دو طرف برداشت يكسان از موضوع مطرح شده مي كنند .</vt:lpstr>
      <vt:lpstr>5 – سؤال كردن: استفاده از سؤالات باز كمك مي كند كه شما بهتر و كاملتر متوجه صحبتهاي همسرتان شويد و نكته مبهم باقي نماند. سؤال باز مانند: راجع به آن بيشتر برام بگو... استفاده از كلماتي مانند : چه،چه كسي،چه چيزي، چه جايي،چطور،چه موقع كمك کننده است . چرا نپرسيد( زيرا چرا در فرد مقابل حالت مقاومت و دفاع ايجاد مي كند و موجب تنش مي شود و گاهي حس تحقير و سرزنش درطرف مقابل ايجاد مي كند.)  بندرت مي توان به چرا؟ پاسخ قانع كننده داد.</vt:lpstr>
      <vt:lpstr>مهارتهاي لازم براي ارتباط با زوج سبكهاي برقراري ارتباط : سبك اول : حرف زدن دوستانه ( سبك گپ زدن) رفتارهاي همراه با اين سبك : - خوش وبش كردن .  - گذرا ن وقت . - نقل يك ماجرا . - بحث در مورد اشتباهات ديگران . - نشان دادن وقايع روز . در اين سبك ارتباط تا حدي برقرارمي شود اما اين روش براي هميشه مناسب نيست . نوع گوش دادن : رسمي ( توجه ناقص،تماس چشمي لحظه اي ، تصديق ها ي كوتاه ، عاطفه كمتر، گاهي ايجاد خشم، براي حل تعارض كافي نيست). </vt:lpstr>
      <vt:lpstr>سبك دوم : اين سبك 3 حالت را شامل مي شود: الف – حرف زدن سلطه جويانه.  ب – حرف زدن مغرضانه . پ – حرف زدن مغرضانه و موذيانه . سبك نوع گوش دادن در هر 3 حالت گوش دادن واكنشي است ( البته فوق واكنشي)  . اين گوش دادن از روي عقل و منطق نيست ، در موضع بالاتر قرار مي گيريم، با زور و تحكم مي خواهيم  توافق ديگري را بگيريم و مرتب  حرفهارا در ذهن مرور مي كند كه پاسخ دهد . اطلاعات درست راغلط ارزيابي مي كند چون مي خواهد از خودش دفاع كند . عذر خواهي وجود ندارد مانند اينكه دستم درد نكند خوب كردم ، فرد بدنبال گرفتن قدرت است .</vt:lpstr>
      <vt:lpstr>رفتارهاي همراه با حرف زدن سلطه جويانه: ارزيابي كردن، تعيين حد ومرز، تحت فشار قرار دادن ديگري، پرسيدن سؤالات دستوري و ساده ، غالب كردن حرفهاي خود به طرف مقابل، تظاهر به اينكه حقيقت همان است كه من مي گويم، بجاي ديگري حرف زدن، بكار بردن عبارت تو.</vt:lpstr>
      <vt:lpstr>رفتارها يي كه با حرف زدن مغرضانه و موذيانه همراه است .</vt:lpstr>
      <vt:lpstr>رفتار هايي كه با حرف زدن خصمانه همراه است:</vt:lpstr>
      <vt:lpstr>پيامد:اين نوع حرف زدن آن است كه در اين سبك از اصطلاح (تو) زياد استفاده مي شود . گلوله با گلوله،دشمني،غالب شدن خشم و در نتيجه احساس تنفر، زيان وآسيب ديدن مشاهده مي شود و زوج  به بن بست مي رسند .</vt:lpstr>
      <vt:lpstr>اين سبك تا حدي ادامه پيدا مي كندكه به فضولي  مي رسد.( بگو كجا بودي؟ آنجا چكار مي كردي؟) در اين سبك كنجكاوي بسيار بالاست. حريم زناشويي شكسته مي شود .   در اين سبك زن و شوهر بدنبال هم هستند نه بدنبال راه حل . </vt:lpstr>
      <vt:lpstr>      سبك گوش دادن : گوش دادن تفحصي ، كاوشگرانه و اكتشافي است     </vt:lpstr>
      <vt:lpstr>PowerPoint Presentation</vt:lpstr>
      <vt:lpstr>سبك چهارم ، حرف زدن صريح و روشن </vt:lpstr>
      <vt:lpstr>سبك چهارم ، حرف زدن صريح و روشن</vt:lpstr>
      <vt:lpstr>نوع گوش دادن ، گوش دادن توجه آميزاست:</vt:lpstr>
      <vt:lpstr>PowerPoint Presentation</vt:lpstr>
      <vt:lpstr>PowerPoint Presentation</vt:lpstr>
      <vt:lpstr>چهارمين مهارت لازم براي ازدواج موفق آشنايي با سبكهاي حل تعارضات است :</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omid arzi</dc:creator>
  <cp:lastModifiedBy>omid arzi</cp:lastModifiedBy>
  <cp:revision>1</cp:revision>
  <dcterms:created xsi:type="dcterms:W3CDTF">2022-01-19T07:54:09Z</dcterms:created>
  <dcterms:modified xsi:type="dcterms:W3CDTF">2022-01-19T07:54:33Z</dcterms:modified>
</cp:coreProperties>
</file>