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handoutMasterIdLst>
    <p:handoutMasterId r:id="rId21"/>
  </p:handoutMasterIdLst>
  <p:sldIdLst>
    <p:sldId id="256" r:id="rId2"/>
    <p:sldId id="271" r:id="rId3"/>
    <p:sldId id="272" r:id="rId4"/>
    <p:sldId id="273" r:id="rId5"/>
    <p:sldId id="257" r:id="rId6"/>
    <p:sldId id="277" r:id="rId7"/>
    <p:sldId id="259" r:id="rId8"/>
    <p:sldId id="278" r:id="rId9"/>
    <p:sldId id="286" r:id="rId10"/>
    <p:sldId id="308" r:id="rId11"/>
    <p:sldId id="309" r:id="rId12"/>
    <p:sldId id="288" r:id="rId13"/>
    <p:sldId id="289" r:id="rId14"/>
    <p:sldId id="290" r:id="rId15"/>
    <p:sldId id="291" r:id="rId16"/>
    <p:sldId id="297" r:id="rId17"/>
    <p:sldId id="299" r:id="rId18"/>
    <p:sldId id="29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25" d="100"/>
          <a:sy n="125" d="100"/>
        </p:scale>
        <p:origin x="90" y="-21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43F46A-CB7B-994B-9E92-2B882EC973B0}" type="datetimeFigureOut">
              <a:rPr lang="en-US" smtClean="0"/>
              <a:t>12/30/2016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BFCE79-5C1A-D04F-AB4F-EBAB411A931D}"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E85C9F-6257-1D44-A466-AA695D730ADC}" type="datetimeFigureOut">
              <a:rPr lang="en-US" smtClean="0"/>
              <a:pPr/>
              <a:t>12/30/2016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845294-65F0-1C43-8615-5C554797DD0F}"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845294-65F0-1C43-8615-5C554797DD0F}"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845294-65F0-1C43-8615-5C554797DD0F}"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DFBBFE85-006A-554F-ADAB-F8E16AA1CD89}" type="datetime1">
              <a:rPr lang="en-US" smtClean="0"/>
              <a:t>12/30/2016</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6"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71EAD7CA-4FEA-A143-8DC9-4CCA887FC633}" type="datetime1">
              <a:rPr lang="en-US" smtClean="0"/>
              <a:t>12/30/2016</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6"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9E903CD9-C4F5-BA4C-8029-52127F0E09F7}" type="datetime1">
              <a:rPr lang="en-US" smtClean="0"/>
              <a:t>12/30/2016</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6"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82DA2C28-9273-5C4A-AA74-CD06DB1117EC}" type="datetime1">
              <a:rPr lang="en-US" smtClean="0"/>
              <a:t>12/30/2016</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6"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9855F221-B0E3-8A46-9E71-AE7FED861E4A}" type="datetime1">
              <a:rPr lang="en-US" smtClean="0"/>
              <a:t>12/30/2016</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6"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BBD0CF95-A485-424B-AE80-1996F7E10ECC}" type="datetime1">
              <a:rPr lang="en-US" smtClean="0"/>
              <a:t>12/30/2016</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7"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C4346A99-DF8A-1844-B3FA-088AE2187B34}" type="datetime1">
              <a:rPr lang="en-US" smtClean="0"/>
              <a:t>12/30/2016</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9"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F5C2130A-59DA-C04C-A08C-E2BA8292AA42}" type="datetime1">
              <a:rPr lang="en-US" smtClean="0"/>
              <a:t>12/30/2016</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5"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AFC88AB-067E-F643-9D3E-A2B13A31019C}" type="datetime1">
              <a:rPr lang="en-US" smtClean="0"/>
              <a:t>12/30/2016</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4"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9EC1EB78-0638-9A4A-8053-7ECED8514A56}" type="datetime1">
              <a:rPr lang="en-US" smtClean="0"/>
              <a:t>12/30/2016</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7"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3CDEA83D-7DA7-FE4D-A3E1-A849B457D00C}" type="datetime1">
              <a:rPr lang="en-US" smtClean="0"/>
              <a:t>12/30/2016</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16 Software reuse</a:t>
            </a:r>
            <a:endParaRPr lang="en-US"/>
          </a:p>
        </p:txBody>
      </p:sp>
      <p:sp>
        <p:nvSpPr>
          <p:cNvPr id="7" name="Slide Number Placeholder 5"/>
          <p:cNvSpPr>
            <a:spLocks noGrp="1"/>
          </p:cNvSpPr>
          <p:nvPr>
            <p:ph type="sldNum" sz="quarter" idx="12"/>
          </p:nvPr>
        </p:nvSpPr>
        <p:spPr/>
        <p:txBody>
          <a:bodyPr/>
          <a:lstStyle>
            <a:lvl1pPr>
              <a:defRPr/>
            </a:lvl1pPr>
          </a:lstStyle>
          <a:p>
            <a:fld id="{34CF8044-83D2-2543-8CEA-7F647DE98A9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BD7280A7-6D58-AD44-A637-45870A3BA306}" type="datetime1">
              <a:rPr lang="en-US" smtClean="0"/>
              <a:t>12/30/2016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16 Software reuse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34CF8044-83D2-2543-8CEA-7F647DE98A9A}"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Chapter 16 – Software Reuse</a:t>
            </a:r>
            <a:r>
              <a:rPr lang="fa-IR" dirty="0"/>
              <a:t/>
            </a:r>
            <a:br>
              <a:rPr lang="fa-IR" dirty="0"/>
            </a:br>
            <a:r>
              <a:rPr lang="fa-IR" dirty="0"/>
              <a:t>استفاده مجدد نرم افزار</a:t>
            </a:r>
            <a:endParaRPr lang="en-US" dirty="0"/>
          </a:p>
        </p:txBody>
      </p:sp>
      <p:sp>
        <p:nvSpPr>
          <p:cNvPr id="3" name="Subtitle 2"/>
          <p:cNvSpPr>
            <a:spLocks noGrp="1"/>
          </p:cNvSpPr>
          <p:nvPr>
            <p:ph type="subTitle" idx="1"/>
          </p:nvPr>
        </p:nvSpPr>
        <p:spPr/>
        <p:txBody>
          <a:bodyPr/>
          <a:lstStyle/>
          <a:p>
            <a:r>
              <a:rPr lang="en-US" dirty="0" smtClean="0"/>
              <a:t>Lecture 1</a:t>
            </a:r>
            <a:endParaRPr lang="en-US" dirty="0"/>
          </a:p>
        </p:txBody>
      </p:sp>
      <p:sp>
        <p:nvSpPr>
          <p:cNvPr id="4" name="Slide Number Placeholder 3"/>
          <p:cNvSpPr>
            <a:spLocks noGrp="1"/>
          </p:cNvSpPr>
          <p:nvPr>
            <p:ph type="sldNum" sz="quarter" idx="12"/>
          </p:nvPr>
        </p:nvSpPr>
        <p:spPr/>
        <p:txBody>
          <a:bodyPr/>
          <a:lstStyle/>
          <a:p>
            <a:fld id="{34CF8044-83D2-2543-8CEA-7F647DE98A9A}"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Chapter 16 Software reuse</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points</a:t>
            </a:r>
            <a:r>
              <a:rPr lang="fa-IR" dirty="0" smtClean="0"/>
              <a:t/>
            </a:r>
            <a:br>
              <a:rPr lang="fa-IR" dirty="0" smtClean="0"/>
            </a:br>
            <a:r>
              <a:rPr lang="fa-IR" dirty="0" smtClean="0"/>
              <a:t>نکات کلیدی</a:t>
            </a:r>
            <a:endParaRPr lang="en-US" dirty="0"/>
          </a:p>
        </p:txBody>
      </p:sp>
      <p:sp>
        <p:nvSpPr>
          <p:cNvPr id="3" name="Content Placeholder 2"/>
          <p:cNvSpPr>
            <a:spLocks noGrp="1"/>
          </p:cNvSpPr>
          <p:nvPr>
            <p:ph idx="1"/>
          </p:nvPr>
        </p:nvSpPr>
        <p:spPr>
          <a:xfrm>
            <a:off x="457200" y="1600200"/>
            <a:ext cx="8229600" cy="4686300"/>
          </a:xfrm>
        </p:spPr>
        <p:txBody>
          <a:bodyPr/>
          <a:lstStyle/>
          <a:p>
            <a:pPr>
              <a:spcAft>
                <a:spcPts val="0"/>
              </a:spcAft>
            </a:pPr>
            <a:r>
              <a:rPr lang="en-GB" sz="1200" dirty="0" smtClean="0"/>
              <a:t>Most new business software systems are now developed by reusing knowledge and code from previously implemented systems.</a:t>
            </a:r>
          </a:p>
          <a:p>
            <a:pPr>
              <a:spcAft>
                <a:spcPts val="0"/>
              </a:spcAft>
            </a:pPr>
            <a:r>
              <a:rPr lang="en-GB" sz="1200" dirty="0" smtClean="0"/>
              <a:t>There are many different ways to reuse software. These range from the reuse of classes and methods in libraries to the reuse of complete application systems.</a:t>
            </a:r>
          </a:p>
          <a:p>
            <a:pPr>
              <a:spcAft>
                <a:spcPts val="0"/>
              </a:spcAft>
            </a:pPr>
            <a:r>
              <a:rPr lang="en-GB" sz="1200" dirty="0" smtClean="0"/>
              <a:t>The advantages of software reuse are lower costs, faster software development and lower risks. System dependability is increased. Specialists can be used more effectively by concentrating their expertise on the design of reusable components.</a:t>
            </a:r>
          </a:p>
          <a:p>
            <a:pPr>
              <a:spcAft>
                <a:spcPts val="0"/>
              </a:spcAft>
            </a:pPr>
            <a:r>
              <a:rPr lang="en-GB" sz="1200" dirty="0" smtClean="0"/>
              <a:t>Application frameworks are collections of concrete and abstract objects that are designed for reuse through specialization and the addition of new objects. They usually incorporate good design practice through design patterns.</a:t>
            </a:r>
          </a:p>
          <a:p>
            <a:pPr algn="r" rtl="1"/>
            <a:r>
              <a:rPr lang="fa-IR" sz="1400" dirty="0"/>
              <a:t>در حال حاضر </a:t>
            </a:r>
            <a:r>
              <a:rPr lang="fa-IR" sz="1400" dirty="0" smtClean="0"/>
              <a:t>اکثر </a:t>
            </a:r>
            <a:r>
              <a:rPr lang="fa-IR" sz="1400" dirty="0"/>
              <a:t>سیستم های نرم </a:t>
            </a:r>
            <a:r>
              <a:rPr lang="fa-IR" sz="1400" dirty="0" smtClean="0"/>
              <a:t>افزارهای تجاری جدید با </a:t>
            </a:r>
            <a:r>
              <a:rPr lang="fa-IR" sz="1400" dirty="0"/>
              <a:t>استفاده </a:t>
            </a:r>
            <a:r>
              <a:rPr lang="fa-IR" sz="1400" dirty="0" smtClean="0"/>
              <a:t>مجدد</a:t>
            </a:r>
            <a:r>
              <a:rPr lang="en-US" sz="1400" dirty="0" smtClean="0"/>
              <a:t> </a:t>
            </a:r>
            <a:r>
              <a:rPr lang="fa-IR" sz="1400" dirty="0" smtClean="0"/>
              <a:t>(</a:t>
            </a:r>
            <a:r>
              <a:rPr lang="en-GB" sz="1400" dirty="0" smtClean="0"/>
              <a:t>reuse</a:t>
            </a:r>
            <a:r>
              <a:rPr lang="fa-IR" sz="1400" dirty="0" smtClean="0"/>
              <a:t>)  </a:t>
            </a:r>
            <a:r>
              <a:rPr lang="fa-IR" sz="1400" dirty="0"/>
              <a:t>از دانش و </a:t>
            </a:r>
            <a:r>
              <a:rPr lang="fa-IR" sz="1400" dirty="0" smtClean="0"/>
              <a:t>کد سیستم هایی که قبلا </a:t>
            </a:r>
            <a:r>
              <a:rPr lang="fa-IR" sz="1400" dirty="0"/>
              <a:t>اجرا </a:t>
            </a:r>
            <a:r>
              <a:rPr lang="fa-IR" sz="1400" dirty="0" smtClean="0"/>
              <a:t>شده اند توسعه می یابند.</a:t>
            </a:r>
            <a:endParaRPr lang="fa-IR" sz="1400" dirty="0"/>
          </a:p>
          <a:p>
            <a:pPr algn="r" rtl="1"/>
            <a:r>
              <a:rPr lang="fa-IR" sz="1400" dirty="0"/>
              <a:t>روش های مختلفی برای استفاده مجدد از نرم افزار وجود دارد. </a:t>
            </a:r>
            <a:r>
              <a:rPr lang="fa-IR" sz="1400" dirty="0" smtClean="0"/>
              <a:t>این روشها  از </a:t>
            </a:r>
            <a:r>
              <a:rPr lang="fa-IR" sz="1400" dirty="0"/>
              <a:t>استفاده </a:t>
            </a:r>
            <a:r>
              <a:rPr lang="fa-IR" sz="1400" dirty="0" smtClean="0"/>
              <a:t>مجدد</a:t>
            </a:r>
            <a:r>
              <a:rPr lang="fa-IR" sz="1400" dirty="0"/>
              <a:t> (</a:t>
            </a:r>
            <a:r>
              <a:rPr lang="en-GB" sz="1400" dirty="0"/>
              <a:t>reuse</a:t>
            </a:r>
            <a:r>
              <a:rPr lang="fa-IR" sz="1400" dirty="0"/>
              <a:t>) </a:t>
            </a:r>
            <a:r>
              <a:rPr lang="fa-IR" sz="1400" dirty="0" smtClean="0"/>
              <a:t>از </a:t>
            </a:r>
            <a:r>
              <a:rPr lang="fa-IR" sz="1400" dirty="0"/>
              <a:t>کلاس ها و روش ها در کتابخانه </a:t>
            </a:r>
            <a:r>
              <a:rPr lang="fa-IR" sz="1400" dirty="0" smtClean="0"/>
              <a:t>ها گرفته تا استفاده </a:t>
            </a:r>
            <a:r>
              <a:rPr lang="fa-IR" sz="1400" dirty="0"/>
              <a:t>مجدد </a:t>
            </a:r>
            <a:r>
              <a:rPr lang="fa-IR" sz="1400" dirty="0" smtClean="0"/>
              <a:t>ازکل </a:t>
            </a:r>
            <a:r>
              <a:rPr lang="fa-IR" sz="1400" dirty="0"/>
              <a:t>سیستم های </a:t>
            </a:r>
            <a:r>
              <a:rPr lang="fa-IR" sz="1400" dirty="0" smtClean="0"/>
              <a:t>برنامه کابردی را شامل می شود.</a:t>
            </a:r>
            <a:endParaRPr lang="fa-IR" sz="1400" dirty="0"/>
          </a:p>
          <a:p>
            <a:pPr algn="r" rtl="1"/>
            <a:r>
              <a:rPr lang="fa-IR" sz="1400" dirty="0"/>
              <a:t>مزایای استفاده از استفاده مجدد نرم </a:t>
            </a:r>
            <a:r>
              <a:rPr lang="fa-IR" sz="1400" dirty="0" smtClean="0"/>
              <a:t>افزار</a:t>
            </a:r>
            <a:r>
              <a:rPr lang="fa-IR" sz="1400" dirty="0"/>
              <a:t> (</a:t>
            </a:r>
            <a:r>
              <a:rPr lang="en-GB" sz="1400" dirty="0"/>
              <a:t>reuse</a:t>
            </a:r>
            <a:r>
              <a:rPr lang="fa-IR" sz="1400" dirty="0"/>
              <a:t>)</a:t>
            </a:r>
            <a:r>
              <a:rPr lang="fa-IR" sz="1400" dirty="0" smtClean="0"/>
              <a:t> </a:t>
            </a:r>
            <a:r>
              <a:rPr lang="fa-IR" sz="1400" dirty="0"/>
              <a:t>کاهش هزینه ها، توسعه سریع تر </a:t>
            </a:r>
            <a:r>
              <a:rPr lang="fa-IR" sz="1400" dirty="0" smtClean="0"/>
              <a:t>نرم </a:t>
            </a:r>
            <a:r>
              <a:rPr lang="fa-IR" sz="1400" dirty="0"/>
              <a:t>افزار </a:t>
            </a:r>
            <a:r>
              <a:rPr lang="fa-IR" sz="1400" dirty="0" smtClean="0"/>
              <a:t>و ریسک کمتراست</a:t>
            </a:r>
            <a:r>
              <a:rPr lang="fa-IR" sz="1400" dirty="0"/>
              <a:t>. </a:t>
            </a:r>
            <a:r>
              <a:rPr lang="fa-IR" sz="1400" dirty="0" smtClean="0"/>
              <a:t>قابلیت اعتماد </a:t>
            </a:r>
            <a:r>
              <a:rPr lang="fa-IR" sz="1400" dirty="0"/>
              <a:t>سیستم افزایش </a:t>
            </a:r>
            <a:r>
              <a:rPr lang="fa-IR" sz="1400" dirty="0" smtClean="0"/>
              <a:t>می یابد. </a:t>
            </a:r>
            <a:r>
              <a:rPr lang="fa-IR" sz="1400" dirty="0"/>
              <a:t>می توان با تمرکز تخصص </a:t>
            </a:r>
            <a:r>
              <a:rPr lang="fa-IR" sz="1400" dirty="0" smtClean="0"/>
              <a:t>متخصصان بر روی طراحی </a:t>
            </a:r>
            <a:r>
              <a:rPr lang="fa-IR" sz="1400" dirty="0"/>
              <a:t>اجزای قابل استفاده </a:t>
            </a:r>
            <a:r>
              <a:rPr lang="fa-IR" sz="1400" dirty="0" smtClean="0"/>
              <a:t>مجدد از آنها استفاده موثرتری کرد.</a:t>
            </a:r>
            <a:endParaRPr lang="fa-IR" sz="1400" dirty="0"/>
          </a:p>
          <a:p>
            <a:pPr algn="r" rtl="1"/>
            <a:r>
              <a:rPr lang="fa-IR" sz="1400" dirty="0" smtClean="0"/>
              <a:t>فریم ورک برنامه کاربردی  </a:t>
            </a:r>
            <a:r>
              <a:rPr lang="fa-IR" sz="1400" dirty="0"/>
              <a:t>مجموعه ای از اشیا </a:t>
            </a:r>
            <a:r>
              <a:rPr lang="fa-IR" sz="1400" dirty="0" smtClean="0"/>
              <a:t>محکم </a:t>
            </a:r>
            <a:r>
              <a:rPr lang="fa-IR" sz="1400" dirty="0"/>
              <a:t>و انتزاعی است که برای استفاده مجدد از طریق </a:t>
            </a:r>
            <a:r>
              <a:rPr lang="fa-IR" sz="1400" dirty="0" smtClean="0"/>
              <a:t>تخصصی تر کردن و اضافه کردن اشیاء جدید، طراحی شده اند . آنها </a:t>
            </a:r>
            <a:r>
              <a:rPr lang="fa-IR" sz="1400" dirty="0"/>
              <a:t>معمولا </a:t>
            </a:r>
            <a:r>
              <a:rPr lang="fa-IR" sz="1400" dirty="0" smtClean="0"/>
              <a:t>طراحی خوب را </a:t>
            </a:r>
            <a:r>
              <a:rPr lang="fa-IR" sz="1400" dirty="0"/>
              <a:t>از طریق الگوهای طراحی </a:t>
            </a:r>
            <a:r>
              <a:rPr lang="fa-IR" sz="1400" dirty="0" smtClean="0"/>
              <a:t>با هم ترکیب می کنند .</a:t>
            </a:r>
            <a:endParaRPr lang="en-US" sz="1400" dirty="0"/>
          </a:p>
        </p:txBody>
      </p:sp>
      <p:sp>
        <p:nvSpPr>
          <p:cNvPr id="4" name="Footer Placeholder 3"/>
          <p:cNvSpPr>
            <a:spLocks noGrp="1"/>
          </p:cNvSpPr>
          <p:nvPr>
            <p:ph type="ftr" sz="quarter" idx="11"/>
          </p:nvPr>
        </p:nvSpPr>
        <p:spPr/>
        <p:txBody>
          <a:bodyPr/>
          <a:lstStyle/>
          <a:p>
            <a:r>
              <a:rPr lang="en-US" smtClean="0"/>
              <a:t>Chapter 16 Software reuse</a:t>
            </a:r>
            <a:endParaRPr lang="en-US"/>
          </a:p>
        </p:txBody>
      </p:sp>
      <p:sp>
        <p:nvSpPr>
          <p:cNvPr id="5" name="Slide Number Placeholder 4"/>
          <p:cNvSpPr>
            <a:spLocks noGrp="1"/>
          </p:cNvSpPr>
          <p:nvPr>
            <p:ph type="sldNum" sz="quarter" idx="12"/>
          </p:nvPr>
        </p:nvSpPr>
        <p:spPr/>
        <p:txBody>
          <a:bodyPr/>
          <a:lstStyle/>
          <a:p>
            <a:fld id="{34CF8044-83D2-2543-8CEA-7F647DE98A9A}"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Chapter 16 – Software Reuse</a:t>
            </a:r>
            <a:r>
              <a:rPr lang="fa-IR" dirty="0"/>
              <a:t/>
            </a:r>
            <a:br>
              <a:rPr lang="fa-IR" dirty="0"/>
            </a:br>
            <a:r>
              <a:rPr lang="fa-IR" dirty="0"/>
              <a:t>استفاده مجدد نرم افزار</a:t>
            </a:r>
            <a:endParaRPr lang="en-US" dirty="0"/>
          </a:p>
        </p:txBody>
      </p:sp>
      <p:sp>
        <p:nvSpPr>
          <p:cNvPr id="3" name="Subtitle 2"/>
          <p:cNvSpPr>
            <a:spLocks noGrp="1"/>
          </p:cNvSpPr>
          <p:nvPr>
            <p:ph type="subTitle" idx="1"/>
          </p:nvPr>
        </p:nvSpPr>
        <p:spPr/>
        <p:txBody>
          <a:bodyPr/>
          <a:lstStyle/>
          <a:p>
            <a:r>
              <a:rPr lang="en-US" dirty="0" smtClean="0"/>
              <a:t>Lecture 2</a:t>
            </a:r>
            <a:endParaRPr lang="en-US" dirty="0"/>
          </a:p>
        </p:txBody>
      </p:sp>
      <p:sp>
        <p:nvSpPr>
          <p:cNvPr id="4" name="Slide Number Placeholder 3"/>
          <p:cNvSpPr>
            <a:spLocks noGrp="1"/>
          </p:cNvSpPr>
          <p:nvPr>
            <p:ph type="sldNum" sz="quarter" idx="12"/>
          </p:nvPr>
        </p:nvSpPr>
        <p:spPr/>
        <p:txBody>
          <a:bodyPr/>
          <a:lstStyle/>
          <a:p>
            <a:fld id="{34CF8044-83D2-2543-8CEA-7F647DE98A9A}"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Chapter 16 Software reuse</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lgn="ctr" rtl="1"/>
            <a:r>
              <a:rPr lang="en-GB" dirty="0" smtClean="0"/>
              <a:t>Software product lines</a:t>
            </a:r>
            <a:r>
              <a:rPr lang="fa-IR" dirty="0"/>
              <a:t/>
            </a:r>
            <a:br>
              <a:rPr lang="fa-IR" dirty="0"/>
            </a:br>
            <a:r>
              <a:rPr lang="fa-IR" dirty="0"/>
              <a:t>خطوط تولید نرم افزار</a:t>
            </a:r>
            <a:endParaRPr lang="en-GB" dirty="0"/>
          </a:p>
        </p:txBody>
      </p:sp>
      <p:sp>
        <p:nvSpPr>
          <p:cNvPr id="98307" name="Rectangle 3"/>
          <p:cNvSpPr>
            <a:spLocks noGrp="1" noChangeArrowheads="1"/>
          </p:cNvSpPr>
          <p:nvPr>
            <p:ph type="body" idx="1"/>
          </p:nvPr>
        </p:nvSpPr>
        <p:spPr>
          <a:xfrm>
            <a:off x="457200" y="1417638"/>
            <a:ext cx="8229600" cy="5119640"/>
          </a:xfrm>
        </p:spPr>
        <p:txBody>
          <a:bodyPr/>
          <a:lstStyle/>
          <a:p>
            <a:r>
              <a:rPr lang="en-GB" sz="1200" dirty="0" smtClean="0"/>
              <a:t>Software product lines or application families are applications with generic functionality that can be adapted and configured for use in a specific context.</a:t>
            </a:r>
          </a:p>
          <a:p>
            <a:r>
              <a:rPr lang="en-GB" sz="1200" dirty="0" smtClean="0"/>
              <a:t>A software product line is a set of applications with a common architecture and shared components, with each application specialized to reflect different requirements. </a:t>
            </a:r>
          </a:p>
          <a:p>
            <a:r>
              <a:rPr lang="en-GB" sz="1200" dirty="0" smtClean="0"/>
              <a:t>Adaptation may involve:</a:t>
            </a:r>
          </a:p>
          <a:p>
            <a:pPr lvl="1"/>
            <a:r>
              <a:rPr lang="en-GB" sz="1200" dirty="0" smtClean="0"/>
              <a:t>Component and system configuration;</a:t>
            </a:r>
          </a:p>
          <a:p>
            <a:pPr lvl="1"/>
            <a:r>
              <a:rPr lang="en-GB" sz="1200" dirty="0" smtClean="0"/>
              <a:t>Adding new components to the system;</a:t>
            </a:r>
          </a:p>
          <a:p>
            <a:pPr lvl="1"/>
            <a:r>
              <a:rPr lang="en-GB" sz="1200" dirty="0" smtClean="0"/>
              <a:t>Selecting from a library of existing components;</a:t>
            </a:r>
          </a:p>
          <a:p>
            <a:pPr lvl="1"/>
            <a:r>
              <a:rPr lang="en-GB" sz="1200" dirty="0" smtClean="0"/>
              <a:t>Modifying components to meet new requirements.</a:t>
            </a:r>
            <a:endParaRPr lang="fa-IR" sz="1400" dirty="0" smtClean="0"/>
          </a:p>
          <a:p>
            <a:pPr algn="r" rtl="1"/>
            <a:r>
              <a:rPr lang="fa-IR" sz="1400" dirty="0"/>
              <a:t>خطوط تولید نرم افزار و یا خانواده نرم </a:t>
            </a:r>
            <a:r>
              <a:rPr lang="fa-IR" sz="1400" dirty="0" smtClean="0"/>
              <a:t>افزارهای کاربردی ، </a:t>
            </a:r>
            <a:r>
              <a:rPr lang="fa-IR" sz="1400" dirty="0"/>
              <a:t>برنامه های کاربردی با قابلیت های </a:t>
            </a:r>
            <a:r>
              <a:rPr lang="fa-IR" sz="1400" dirty="0" smtClean="0"/>
              <a:t>عمومی هستند  که </a:t>
            </a:r>
            <a:r>
              <a:rPr lang="fa-IR" sz="1400" dirty="0"/>
              <a:t>می </a:t>
            </a:r>
            <a:r>
              <a:rPr lang="fa-IR" sz="1400" dirty="0" smtClean="0"/>
              <a:t>توانند برای </a:t>
            </a:r>
            <a:r>
              <a:rPr lang="fa-IR" sz="1400" dirty="0"/>
              <a:t>استفاده در یک زمینه خاص </a:t>
            </a:r>
            <a:r>
              <a:rPr lang="fa-IR" sz="1400" dirty="0" smtClean="0"/>
              <a:t>سازگار </a:t>
            </a:r>
            <a:r>
              <a:rPr lang="fa-IR" sz="1400" dirty="0"/>
              <a:t>و پیکربندی </a:t>
            </a:r>
            <a:r>
              <a:rPr lang="fa-IR" sz="1400" dirty="0" smtClean="0"/>
              <a:t>شوند.</a:t>
            </a:r>
            <a:endParaRPr lang="fa-IR" sz="1400" dirty="0"/>
          </a:p>
          <a:p>
            <a:pPr algn="r" rtl="1"/>
            <a:r>
              <a:rPr lang="fa-IR" sz="1400" dirty="0" smtClean="0"/>
              <a:t>خط </a:t>
            </a:r>
            <a:r>
              <a:rPr lang="fa-IR" sz="1400" dirty="0"/>
              <a:t>تولید نرم افزار یکی از روش های موثر برای استفاده مجدد نرم </a:t>
            </a:r>
            <a:r>
              <a:rPr lang="fa-IR" sz="1400" dirty="0" smtClean="0"/>
              <a:t>افزار(</a:t>
            </a:r>
            <a:r>
              <a:rPr lang="en-US" sz="1400" dirty="0"/>
              <a:t>Reuse</a:t>
            </a:r>
            <a:r>
              <a:rPr lang="fa-IR" sz="1400" dirty="0" smtClean="0"/>
              <a:t>)است. </a:t>
            </a:r>
            <a:r>
              <a:rPr lang="fa-IR" sz="1400" dirty="0"/>
              <a:t>یک خط تولید نرم افزار مجموعه ای از برنامه های کاربردی با </a:t>
            </a:r>
            <a:r>
              <a:rPr lang="fa-IR" sz="1400" dirty="0" smtClean="0"/>
              <a:t>معماری </a:t>
            </a:r>
            <a:r>
              <a:rPr lang="fa-IR" sz="1400" dirty="0"/>
              <a:t>و مولفه های مشترک است، که هر برنامه کاربردی برای منعکس کردن نیازهای متفاوتی تخصصی شده </a:t>
            </a:r>
            <a:r>
              <a:rPr lang="fa-IR" sz="1400" dirty="0" smtClean="0"/>
              <a:t>است</a:t>
            </a:r>
          </a:p>
          <a:p>
            <a:pPr algn="r" rtl="1"/>
            <a:r>
              <a:rPr lang="fa-IR" sz="1400" dirty="0" smtClean="0"/>
              <a:t>سازگاری </a:t>
            </a:r>
            <a:r>
              <a:rPr lang="fa-IR" sz="1400" dirty="0"/>
              <a:t>ممکن است </a:t>
            </a:r>
            <a:r>
              <a:rPr lang="fa-IR" sz="1400" dirty="0" smtClean="0"/>
              <a:t>شامل موارد ذیل باشد:</a:t>
            </a:r>
            <a:endParaRPr lang="fa-IR" sz="1400" dirty="0"/>
          </a:p>
          <a:p>
            <a:pPr lvl="1" algn="r" rtl="1"/>
            <a:r>
              <a:rPr lang="fa-IR" sz="1400" dirty="0" smtClean="0"/>
              <a:t>کامپوننت ها (مولفه ها) </a:t>
            </a:r>
            <a:r>
              <a:rPr lang="fa-IR" sz="1400" dirty="0"/>
              <a:t>و پیکربندی سیستم.</a:t>
            </a:r>
          </a:p>
          <a:p>
            <a:pPr lvl="1" algn="r" rtl="1"/>
            <a:r>
              <a:rPr lang="fa-IR" sz="1400" dirty="0"/>
              <a:t>اضافه کردن </a:t>
            </a:r>
            <a:r>
              <a:rPr lang="fa-IR" sz="1400" dirty="0" smtClean="0"/>
              <a:t>کامپوننت </a:t>
            </a:r>
            <a:r>
              <a:rPr lang="fa-IR" sz="1400" dirty="0"/>
              <a:t>جدید به سیستم.</a:t>
            </a:r>
          </a:p>
          <a:p>
            <a:pPr lvl="1" algn="r" rtl="1"/>
            <a:r>
              <a:rPr lang="fa-IR" sz="1400" dirty="0"/>
              <a:t>انتخاب از </a:t>
            </a:r>
            <a:r>
              <a:rPr lang="fa-IR" sz="1400" dirty="0" smtClean="0"/>
              <a:t>کتابخانه کامپوننت های موجود</a:t>
            </a:r>
            <a:r>
              <a:rPr lang="fa-IR" sz="1400" dirty="0"/>
              <a:t>،</a:t>
            </a:r>
          </a:p>
          <a:p>
            <a:pPr lvl="1" algn="r" rtl="1"/>
            <a:r>
              <a:rPr lang="fa-IR" sz="1400" dirty="0"/>
              <a:t>اصلاح </a:t>
            </a:r>
            <a:r>
              <a:rPr lang="fa-IR" sz="1400" dirty="0" smtClean="0"/>
              <a:t>کامپوننت ها جهت انطباق با</a:t>
            </a:r>
            <a:r>
              <a:rPr lang="fa-IR" sz="1400" dirty="0" smtClean="0"/>
              <a:t> نیازمندی های جدید</a:t>
            </a:r>
            <a:endParaRPr lang="en-GB"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Application frameworks and product lines</a:t>
            </a:r>
            <a:r>
              <a:rPr lang="fa-IR" dirty="0"/>
              <a:t/>
            </a:r>
            <a:br>
              <a:rPr lang="fa-IR" dirty="0"/>
            </a:br>
            <a:r>
              <a:rPr lang="fa-IR" dirty="0"/>
              <a:t>چارچوب برنامه و خطوط تولید</a:t>
            </a:r>
            <a:endParaRPr lang="en-US" dirty="0"/>
          </a:p>
        </p:txBody>
      </p:sp>
      <p:sp>
        <p:nvSpPr>
          <p:cNvPr id="3" name="Content Placeholder 2"/>
          <p:cNvSpPr>
            <a:spLocks noGrp="1"/>
          </p:cNvSpPr>
          <p:nvPr>
            <p:ph idx="1"/>
          </p:nvPr>
        </p:nvSpPr>
        <p:spPr/>
        <p:txBody>
          <a:bodyPr/>
          <a:lstStyle/>
          <a:p>
            <a:r>
              <a:rPr lang="en-US" sz="1400" dirty="0" smtClean="0"/>
              <a:t>Application frameworks rely on object-oriented features such as polymorphism to implement extensions. Product lines need not be object-oriented (e.g. embedded software for a mobile phone)</a:t>
            </a:r>
          </a:p>
          <a:p>
            <a:r>
              <a:rPr lang="en-US" sz="1400" dirty="0" smtClean="0"/>
              <a:t>Application frameworks focus on providing technical rather than domain-specific support. Product lines embed domain and platform information.</a:t>
            </a:r>
          </a:p>
          <a:p>
            <a:r>
              <a:rPr lang="en-US" sz="1400" dirty="0" smtClean="0"/>
              <a:t>Product lines often control applications for equipment.</a:t>
            </a:r>
          </a:p>
          <a:p>
            <a:r>
              <a:rPr lang="en-US" sz="1400" dirty="0" smtClean="0"/>
              <a:t>Software product lines are made up of a family of applications, usually owned by the same organization. </a:t>
            </a:r>
            <a:endParaRPr lang="fa-IR" sz="1400" dirty="0" smtClean="0"/>
          </a:p>
          <a:p>
            <a:pPr algn="r" rtl="1"/>
            <a:r>
              <a:rPr lang="fa-IR" sz="1400" dirty="0" smtClean="0"/>
              <a:t>فریم ورک</a:t>
            </a:r>
            <a:r>
              <a:rPr lang="fa-IR" sz="1400" dirty="0" smtClean="0"/>
              <a:t> برنامه کاربردی بر </a:t>
            </a:r>
            <a:r>
              <a:rPr lang="fa-IR" sz="1400" dirty="0"/>
              <a:t>روی ویژگی </a:t>
            </a:r>
            <a:r>
              <a:rPr lang="fa-IR" sz="1400" dirty="0" smtClean="0"/>
              <a:t>های شی گرا از </a:t>
            </a:r>
            <a:r>
              <a:rPr lang="fa-IR" sz="1400" dirty="0"/>
              <a:t>قبیل چند ریختی </a:t>
            </a:r>
            <a:r>
              <a:rPr lang="fa-IR" sz="1400" dirty="0" smtClean="0"/>
              <a:t>(</a:t>
            </a:r>
            <a:r>
              <a:rPr lang="en-US" sz="1400" dirty="0"/>
              <a:t>polymorphism</a:t>
            </a:r>
            <a:r>
              <a:rPr lang="fa-IR" sz="1400" dirty="0" smtClean="0"/>
              <a:t>) تکیه دارد تا بتواند افزونه ها را اجرا کند</a:t>
            </a:r>
            <a:endParaRPr lang="fa-IR" sz="1400" dirty="0"/>
          </a:p>
          <a:p>
            <a:pPr algn="r" rtl="1"/>
            <a:r>
              <a:rPr lang="fa-IR" sz="1400" dirty="0"/>
              <a:t>فریم ورک برنامه کاربردی بر </a:t>
            </a:r>
            <a:r>
              <a:rPr lang="fa-IR" sz="1400" dirty="0"/>
              <a:t>روی ارائه خدمات فنی به جای </a:t>
            </a:r>
            <a:r>
              <a:rPr lang="fa-IR" sz="1400" dirty="0" smtClean="0"/>
              <a:t>حمایت از یک </a:t>
            </a:r>
            <a:r>
              <a:rPr lang="fa-IR" sz="1400" dirty="0"/>
              <a:t>دامنه خاص تمرکز می کنند. خطوط تولید </a:t>
            </a:r>
            <a:r>
              <a:rPr lang="fa-IR" sz="1400" dirty="0" smtClean="0"/>
              <a:t>دامنه </a:t>
            </a:r>
            <a:r>
              <a:rPr lang="fa-IR" sz="1400" dirty="0"/>
              <a:t>و پلت فرم </a:t>
            </a:r>
            <a:r>
              <a:rPr lang="fa-IR" sz="1400" dirty="0" smtClean="0"/>
              <a:t>اطلاعات را تعبیه می کنند.</a:t>
            </a:r>
            <a:endParaRPr lang="fa-IR" sz="1400" dirty="0"/>
          </a:p>
          <a:p>
            <a:pPr algn="r" rtl="1"/>
            <a:r>
              <a:rPr lang="fa-IR" sz="1400" dirty="0"/>
              <a:t>خطوط تولید اغلب </a:t>
            </a:r>
            <a:r>
              <a:rPr lang="fa-IR" sz="1400" dirty="0" smtClean="0"/>
              <a:t>برنامه </a:t>
            </a:r>
            <a:r>
              <a:rPr lang="fa-IR" sz="1400" dirty="0"/>
              <a:t>های کاربردی </a:t>
            </a:r>
            <a:r>
              <a:rPr lang="fa-IR" sz="1400" dirty="0" smtClean="0"/>
              <a:t>را برای </a:t>
            </a:r>
            <a:r>
              <a:rPr lang="fa-IR" sz="1400" dirty="0" smtClean="0"/>
              <a:t>تجهیزات کنترل می کنند.</a:t>
            </a:r>
            <a:endParaRPr lang="fa-IR" sz="1400" dirty="0"/>
          </a:p>
          <a:p>
            <a:pPr algn="r" rtl="1"/>
            <a:r>
              <a:rPr lang="fa-IR" sz="1400" dirty="0"/>
              <a:t>خطوط تولید نرم افزار </a:t>
            </a:r>
            <a:r>
              <a:rPr lang="fa-IR" sz="1400" dirty="0" smtClean="0"/>
              <a:t>از </a:t>
            </a:r>
            <a:r>
              <a:rPr lang="fa-IR" sz="1400" dirty="0"/>
              <a:t>یک </a:t>
            </a:r>
            <a:r>
              <a:rPr lang="fa-IR" sz="1400" dirty="0" smtClean="0"/>
              <a:t>خانواده شامل برنامه </a:t>
            </a:r>
            <a:r>
              <a:rPr lang="fa-IR" sz="1400" dirty="0"/>
              <a:t>های </a:t>
            </a:r>
            <a:r>
              <a:rPr lang="fa-IR" sz="1400" dirty="0" smtClean="0"/>
              <a:t>کاربردی تشکیل شده اند  </a:t>
            </a:r>
            <a:r>
              <a:rPr lang="fa-IR" sz="1400" dirty="0" smtClean="0"/>
              <a:t>، که معمولا متعلق </a:t>
            </a:r>
            <a:r>
              <a:rPr lang="fa-IR" sz="1400" dirty="0"/>
              <a:t>همان سازمان </a:t>
            </a:r>
            <a:r>
              <a:rPr lang="fa-IR" sz="1400" dirty="0" smtClean="0"/>
              <a:t>هستند.</a:t>
            </a:r>
            <a:endParaRPr lang="en-US" sz="1400" dirty="0"/>
          </a:p>
        </p:txBody>
      </p:sp>
      <p:sp>
        <p:nvSpPr>
          <p:cNvPr id="4" name="Footer Placeholder 3"/>
          <p:cNvSpPr>
            <a:spLocks noGrp="1"/>
          </p:cNvSpPr>
          <p:nvPr>
            <p:ph type="ftr" sz="quarter" idx="11"/>
          </p:nvPr>
        </p:nvSpPr>
        <p:spPr/>
        <p:txBody>
          <a:bodyPr/>
          <a:lstStyle/>
          <a:p>
            <a:r>
              <a:rPr lang="en-US" smtClean="0"/>
              <a:t>Chapter 16 Software reuse</a:t>
            </a:r>
            <a:endParaRPr lang="en-US"/>
          </a:p>
        </p:txBody>
      </p:sp>
      <p:sp>
        <p:nvSpPr>
          <p:cNvPr id="5" name="Slide Number Placeholder 4"/>
          <p:cNvSpPr>
            <a:spLocks noGrp="1"/>
          </p:cNvSpPr>
          <p:nvPr>
            <p:ph type="sldNum" sz="quarter" idx="12"/>
          </p:nvPr>
        </p:nvSpPr>
        <p:spPr/>
        <p:txBody>
          <a:bodyPr/>
          <a:lstStyle/>
          <a:p>
            <a:fld id="{34CF8044-83D2-2543-8CEA-7F647DE98A9A}"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lgn="ctr"/>
            <a:r>
              <a:rPr lang="en-GB" dirty="0" smtClean="0"/>
              <a:t>Product line specialisation</a:t>
            </a:r>
            <a:r>
              <a:rPr lang="fa-IR" dirty="0"/>
              <a:t/>
            </a:r>
            <a:br>
              <a:rPr lang="fa-IR" dirty="0"/>
            </a:br>
            <a:r>
              <a:rPr lang="fa-IR" dirty="0" smtClean="0"/>
              <a:t>تخصصی کردن </a:t>
            </a:r>
            <a:r>
              <a:rPr lang="fa-IR" dirty="0"/>
              <a:t>خط تولید</a:t>
            </a:r>
            <a:endParaRPr lang="en-GB" dirty="0"/>
          </a:p>
        </p:txBody>
      </p:sp>
      <p:sp>
        <p:nvSpPr>
          <p:cNvPr id="111619" name="Rectangle 3"/>
          <p:cNvSpPr>
            <a:spLocks noGrp="1" noChangeArrowheads="1"/>
          </p:cNvSpPr>
          <p:nvPr>
            <p:ph type="body" idx="1"/>
          </p:nvPr>
        </p:nvSpPr>
        <p:spPr>
          <a:xfrm>
            <a:off x="457200" y="1417638"/>
            <a:ext cx="8229600" cy="5105992"/>
          </a:xfrm>
        </p:spPr>
        <p:txBody>
          <a:bodyPr lIns="91797" tIns="45898" rIns="91797" bIns="45898"/>
          <a:lstStyle/>
          <a:p>
            <a:pPr>
              <a:lnSpc>
                <a:spcPct val="90000"/>
              </a:lnSpc>
            </a:pPr>
            <a:r>
              <a:rPr lang="en-GB" sz="1200" dirty="0"/>
              <a:t>Platform </a:t>
            </a:r>
            <a:r>
              <a:rPr lang="en-GB" sz="1200" dirty="0" smtClean="0"/>
              <a:t>specialization</a:t>
            </a:r>
            <a:endParaRPr lang="en-GB" sz="1200" dirty="0"/>
          </a:p>
          <a:p>
            <a:pPr lvl="1">
              <a:lnSpc>
                <a:spcPct val="90000"/>
              </a:lnSpc>
            </a:pPr>
            <a:r>
              <a:rPr lang="en-GB" sz="1200" dirty="0"/>
              <a:t>Different versions of the application are developed for different platforms.</a:t>
            </a:r>
          </a:p>
          <a:p>
            <a:pPr>
              <a:lnSpc>
                <a:spcPct val="90000"/>
              </a:lnSpc>
            </a:pPr>
            <a:r>
              <a:rPr lang="en-GB" sz="1200" dirty="0"/>
              <a:t>Environment </a:t>
            </a:r>
            <a:r>
              <a:rPr lang="en-GB" sz="1200" dirty="0" smtClean="0"/>
              <a:t>specialization</a:t>
            </a:r>
            <a:endParaRPr lang="en-GB" sz="1200" dirty="0"/>
          </a:p>
          <a:p>
            <a:pPr lvl="1">
              <a:lnSpc>
                <a:spcPct val="90000"/>
              </a:lnSpc>
            </a:pPr>
            <a:r>
              <a:rPr lang="en-GB" sz="1200" dirty="0"/>
              <a:t>Different versions of the application are created to handle different operating environments e.g. different types of communication equipment.</a:t>
            </a:r>
          </a:p>
          <a:p>
            <a:pPr>
              <a:lnSpc>
                <a:spcPct val="90000"/>
              </a:lnSpc>
            </a:pPr>
            <a:r>
              <a:rPr lang="en-GB" sz="1200" dirty="0"/>
              <a:t>Functional </a:t>
            </a:r>
            <a:r>
              <a:rPr lang="en-GB" sz="1200" dirty="0" smtClean="0"/>
              <a:t>specialization</a:t>
            </a:r>
            <a:endParaRPr lang="en-GB" sz="1200" dirty="0"/>
          </a:p>
          <a:p>
            <a:pPr lvl="1">
              <a:lnSpc>
                <a:spcPct val="90000"/>
              </a:lnSpc>
            </a:pPr>
            <a:r>
              <a:rPr lang="en-GB" sz="1200" dirty="0"/>
              <a:t>Different versions of the application are created for customers with different requirements.</a:t>
            </a:r>
          </a:p>
          <a:p>
            <a:pPr>
              <a:lnSpc>
                <a:spcPct val="90000"/>
              </a:lnSpc>
            </a:pPr>
            <a:r>
              <a:rPr lang="en-GB" sz="1200" dirty="0"/>
              <a:t>Process </a:t>
            </a:r>
            <a:r>
              <a:rPr lang="en-GB" sz="1200" dirty="0" smtClean="0"/>
              <a:t>specialization</a:t>
            </a:r>
            <a:endParaRPr lang="en-GB" sz="1200" dirty="0"/>
          </a:p>
          <a:p>
            <a:pPr lvl="1">
              <a:lnSpc>
                <a:spcPct val="90000"/>
              </a:lnSpc>
            </a:pPr>
            <a:r>
              <a:rPr lang="en-GB" sz="1200" dirty="0"/>
              <a:t>Different versions of the application are created to support different business processes</a:t>
            </a:r>
            <a:r>
              <a:rPr lang="en-GB" sz="1200" dirty="0" smtClean="0"/>
              <a:t>.</a:t>
            </a:r>
            <a:endParaRPr lang="fa-IR" sz="1200" dirty="0" smtClean="0"/>
          </a:p>
          <a:p>
            <a:pPr algn="r" rtl="1">
              <a:lnSpc>
                <a:spcPct val="90000"/>
              </a:lnSpc>
            </a:pPr>
            <a:r>
              <a:rPr lang="fa-IR" sz="1400" dirty="0" smtClean="0"/>
              <a:t>تخصصی کردن </a:t>
            </a:r>
            <a:r>
              <a:rPr lang="fa-IR" sz="1400" dirty="0"/>
              <a:t>بستر های نرم افزاری</a:t>
            </a:r>
          </a:p>
          <a:p>
            <a:pPr lvl="1" algn="r" rtl="1">
              <a:lnSpc>
                <a:spcPct val="90000"/>
              </a:lnSpc>
            </a:pPr>
            <a:r>
              <a:rPr lang="fa-IR" sz="1400" dirty="0"/>
              <a:t>نسخه های مختلف از نرم افزار برای سیستم عامل های مختلف توسعه یافته است.</a:t>
            </a:r>
          </a:p>
          <a:p>
            <a:pPr algn="r" rtl="1">
              <a:lnSpc>
                <a:spcPct val="90000"/>
              </a:lnSpc>
            </a:pPr>
            <a:r>
              <a:rPr lang="fa-IR" sz="1400" dirty="0"/>
              <a:t>تخصصی کردن </a:t>
            </a:r>
            <a:r>
              <a:rPr lang="fa-IR" sz="1400" dirty="0" smtClean="0"/>
              <a:t>محیط</a:t>
            </a:r>
            <a:endParaRPr lang="fa-IR" sz="1400" dirty="0"/>
          </a:p>
          <a:p>
            <a:pPr lvl="1" algn="r" rtl="1">
              <a:lnSpc>
                <a:spcPct val="90000"/>
              </a:lnSpc>
            </a:pPr>
            <a:r>
              <a:rPr lang="fa-IR" sz="1400" dirty="0"/>
              <a:t>نسخه های مختلف از نرم افزار ایجاد شده که مسئولیت رسیدگی به </a:t>
            </a:r>
            <a:r>
              <a:rPr lang="fa-IR" sz="1400" dirty="0" smtClean="0"/>
              <a:t>محیط </a:t>
            </a:r>
            <a:r>
              <a:rPr lang="fa-IR" sz="1400" dirty="0"/>
              <a:t>ها </a:t>
            </a:r>
            <a:r>
              <a:rPr lang="fa-IR" sz="1400" dirty="0" smtClean="0"/>
              <a:t>اجرایی مختلف </a:t>
            </a:r>
            <a:r>
              <a:rPr lang="fa-IR" sz="1400" dirty="0" smtClean="0"/>
              <a:t>را بعهده دارند به </a:t>
            </a:r>
            <a:r>
              <a:rPr lang="fa-IR" sz="1400" dirty="0"/>
              <a:t>عنوان مثال، انواع مختلف تجهیزات ارتباطی است.</a:t>
            </a:r>
          </a:p>
          <a:p>
            <a:pPr algn="r" rtl="1">
              <a:lnSpc>
                <a:spcPct val="90000"/>
              </a:lnSpc>
            </a:pPr>
            <a:r>
              <a:rPr lang="fa-IR" sz="1400" dirty="0"/>
              <a:t>تخصصی کردن </a:t>
            </a:r>
            <a:r>
              <a:rPr lang="fa-IR" sz="1400" dirty="0" smtClean="0"/>
              <a:t>کاربرد</a:t>
            </a:r>
          </a:p>
          <a:p>
            <a:pPr lvl="1" algn="r" rtl="1">
              <a:lnSpc>
                <a:spcPct val="90000"/>
              </a:lnSpc>
            </a:pPr>
            <a:r>
              <a:rPr lang="fa-IR" sz="1400" dirty="0" smtClean="0"/>
              <a:t>نسخه </a:t>
            </a:r>
            <a:r>
              <a:rPr lang="fa-IR" sz="1400" dirty="0"/>
              <a:t>های مختلف از نرم افزار برای مشتریان با نیازهای مختلف ایجاد شده است.</a:t>
            </a:r>
          </a:p>
          <a:p>
            <a:pPr algn="r" rtl="1">
              <a:lnSpc>
                <a:spcPct val="90000"/>
              </a:lnSpc>
            </a:pPr>
            <a:r>
              <a:rPr lang="fa-IR" sz="1400" dirty="0"/>
              <a:t>تخصصی کردن </a:t>
            </a:r>
            <a:r>
              <a:rPr lang="fa-IR" sz="1400" dirty="0" smtClean="0"/>
              <a:t>فرآیند ها</a:t>
            </a:r>
            <a:endParaRPr lang="fa-IR" sz="1400" dirty="0"/>
          </a:p>
          <a:p>
            <a:pPr lvl="1" algn="r" rtl="1">
              <a:lnSpc>
                <a:spcPct val="90000"/>
              </a:lnSpc>
            </a:pPr>
            <a:r>
              <a:rPr lang="fa-IR" sz="1400" dirty="0"/>
              <a:t>نسخه های مختلف از نرم افزار </a:t>
            </a:r>
            <a:r>
              <a:rPr lang="fa-IR" sz="1400" dirty="0" smtClean="0"/>
              <a:t>برای </a:t>
            </a:r>
            <a:r>
              <a:rPr lang="fa-IR" sz="1400" dirty="0"/>
              <a:t>پشتیبانی از فرآیندهای </a:t>
            </a:r>
            <a:r>
              <a:rPr lang="fa-IR" sz="1400" dirty="0" smtClean="0"/>
              <a:t>تجاری متفاوت </a:t>
            </a:r>
            <a:r>
              <a:rPr lang="fa-IR" sz="1400" dirty="0"/>
              <a:t>ایجاد شده است</a:t>
            </a:r>
            <a:r>
              <a:rPr lang="fa-IR" sz="1400" dirty="0"/>
              <a:t>.</a:t>
            </a:r>
            <a:endParaRPr lang="en-GB"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lgn="ctr"/>
            <a:r>
              <a:rPr lang="en-GB" dirty="0"/>
              <a:t>Product line </a:t>
            </a:r>
            <a:r>
              <a:rPr lang="en-GB" dirty="0" smtClean="0"/>
              <a:t>architectures</a:t>
            </a:r>
            <a:r>
              <a:rPr lang="fa-IR" dirty="0"/>
              <a:t/>
            </a:r>
            <a:br>
              <a:rPr lang="fa-IR" dirty="0"/>
            </a:br>
            <a:r>
              <a:rPr lang="fa-IR" dirty="0"/>
              <a:t>معماری خط تولید</a:t>
            </a:r>
            <a:endParaRPr lang="en-GB" dirty="0"/>
          </a:p>
        </p:txBody>
      </p:sp>
      <p:sp>
        <p:nvSpPr>
          <p:cNvPr id="129027" name="Rectangle 3"/>
          <p:cNvSpPr>
            <a:spLocks noGrp="1" noChangeArrowheads="1"/>
          </p:cNvSpPr>
          <p:nvPr>
            <p:ph type="body" idx="1"/>
          </p:nvPr>
        </p:nvSpPr>
        <p:spPr>
          <a:xfrm>
            <a:off x="320040" y="1600200"/>
            <a:ext cx="8366760" cy="4525963"/>
          </a:xfrm>
        </p:spPr>
        <p:txBody>
          <a:bodyPr lIns="91797" tIns="45898" rIns="91797" bIns="45898"/>
          <a:lstStyle/>
          <a:p>
            <a:r>
              <a:rPr lang="en-GB" sz="1600" dirty="0"/>
              <a:t>Architectures must be structured in such a way to separate different sub-systems and to allow them to be modified.</a:t>
            </a:r>
          </a:p>
          <a:p>
            <a:r>
              <a:rPr lang="en-GB" sz="1600" dirty="0"/>
              <a:t>The architecture should also separate entities and their descriptions and the higher levels in the system access entities through descriptions rather than directly</a:t>
            </a:r>
            <a:r>
              <a:rPr lang="en-GB" sz="1600" dirty="0" smtClean="0"/>
              <a:t>.</a:t>
            </a:r>
            <a:endParaRPr lang="fa-IR" sz="1600" dirty="0" smtClean="0"/>
          </a:p>
          <a:p>
            <a:pPr algn="r" rtl="1"/>
            <a:r>
              <a:rPr lang="fa-IR" sz="1600" dirty="0" smtClean="0"/>
              <a:t>معماری ها </a:t>
            </a:r>
            <a:r>
              <a:rPr lang="fa-IR" sz="1600" dirty="0"/>
              <a:t>باید در </a:t>
            </a:r>
            <a:r>
              <a:rPr lang="fa-IR" sz="1600" dirty="0" smtClean="0"/>
              <a:t>راستای جداسازی </a:t>
            </a:r>
            <a:r>
              <a:rPr lang="fa-IR" sz="1600" dirty="0"/>
              <a:t>زیر سیستم های </a:t>
            </a:r>
            <a:r>
              <a:rPr lang="fa-IR" sz="1600" dirty="0" smtClean="0"/>
              <a:t>مختلف ساختار </a:t>
            </a:r>
            <a:r>
              <a:rPr lang="fa-IR" sz="1600" dirty="0"/>
              <a:t>دهی شوند</a:t>
            </a:r>
            <a:r>
              <a:rPr lang="fa-IR" sz="1600" dirty="0" smtClean="0"/>
              <a:t> تا امکان اصلاح آنها وجود داشته باشد</a:t>
            </a:r>
            <a:r>
              <a:rPr lang="fa-IR" sz="1600" dirty="0" smtClean="0"/>
              <a:t>.</a:t>
            </a:r>
            <a:endParaRPr lang="fa-IR" sz="1600" dirty="0"/>
          </a:p>
          <a:p>
            <a:pPr algn="r" rtl="1"/>
            <a:r>
              <a:rPr lang="fa-IR" sz="1600" dirty="0"/>
              <a:t>معماری </a:t>
            </a:r>
            <a:r>
              <a:rPr lang="fa-IR" sz="1600" dirty="0" smtClean="0"/>
              <a:t>همچنین </a:t>
            </a:r>
            <a:r>
              <a:rPr lang="fa-IR" sz="1600" dirty="0"/>
              <a:t>باید </a:t>
            </a:r>
            <a:r>
              <a:rPr lang="fa-IR" sz="1600" dirty="0" smtClean="0"/>
              <a:t>موجودیت ها  </a:t>
            </a:r>
            <a:r>
              <a:rPr lang="fa-IR" sz="1600" dirty="0"/>
              <a:t>و شرح </a:t>
            </a:r>
            <a:r>
              <a:rPr lang="fa-IR" sz="1600" dirty="0" smtClean="0"/>
              <a:t>آنها را </a:t>
            </a:r>
            <a:r>
              <a:rPr lang="fa-IR" sz="1600" dirty="0"/>
              <a:t>و سطوح بالاتر در نهادهای دسترسی به سیستم </a:t>
            </a:r>
            <a:r>
              <a:rPr lang="fa-IR" sz="1600" dirty="0" smtClean="0"/>
              <a:t>را از </a:t>
            </a:r>
            <a:r>
              <a:rPr lang="fa-IR" sz="1600" dirty="0"/>
              <a:t>طریق </a:t>
            </a:r>
            <a:r>
              <a:rPr lang="fa-IR" sz="1600" dirty="0" smtClean="0"/>
              <a:t>توصیف آنها ( </a:t>
            </a:r>
            <a:r>
              <a:rPr lang="fa-IR" sz="1600" dirty="0"/>
              <a:t>نه به طور مستقیم </a:t>
            </a:r>
            <a:r>
              <a:rPr lang="fa-IR" sz="1600" dirty="0" smtClean="0"/>
              <a:t>) جداسازی کند</a:t>
            </a:r>
            <a:endParaRPr lang="en-GB"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en-US" dirty="0" smtClean="0"/>
              <a:t>COTS product reuse</a:t>
            </a:r>
            <a:r>
              <a:rPr lang="fa-IR" dirty="0"/>
              <a:t/>
            </a:r>
            <a:br>
              <a:rPr lang="fa-IR" dirty="0"/>
            </a:br>
            <a:r>
              <a:rPr lang="fa-IR" dirty="0"/>
              <a:t>استفاده مجدد </a:t>
            </a:r>
            <a:r>
              <a:rPr lang="fa-IR" dirty="0" smtClean="0"/>
              <a:t>محصول </a:t>
            </a:r>
            <a:r>
              <a:rPr lang="en-US" dirty="0"/>
              <a:t>COTS</a:t>
            </a:r>
          </a:p>
        </p:txBody>
      </p:sp>
      <p:sp>
        <p:nvSpPr>
          <p:cNvPr id="3" name="Content Placeholder 2"/>
          <p:cNvSpPr>
            <a:spLocks noGrp="1"/>
          </p:cNvSpPr>
          <p:nvPr>
            <p:ph idx="1"/>
          </p:nvPr>
        </p:nvSpPr>
        <p:spPr/>
        <p:txBody>
          <a:bodyPr/>
          <a:lstStyle/>
          <a:p>
            <a:r>
              <a:rPr lang="en-GB" sz="1400" dirty="0" smtClean="0"/>
              <a:t>A commercial-off-the-shelf (COTS) product is a software system that can be adapted for different customers without changing the source code of the system.</a:t>
            </a:r>
          </a:p>
          <a:p>
            <a:r>
              <a:rPr lang="en-GB" sz="1400" dirty="0" smtClean="0"/>
              <a:t>COTS systems have generic features and so can be used/reused in different environments.</a:t>
            </a:r>
          </a:p>
          <a:p>
            <a:r>
              <a:rPr lang="en-GB" sz="1400" dirty="0" smtClean="0"/>
              <a:t>COTS products are adapted by using built-in configuration mechanisms that allow the functionality of the system to be tailored to specific customer needs.</a:t>
            </a:r>
          </a:p>
          <a:p>
            <a:pPr lvl="1"/>
            <a:r>
              <a:rPr lang="en-GB" sz="1400" dirty="0" smtClean="0"/>
              <a:t> For example, in a hospital patient record system, separate input forms and output reports might be defined for different types of patient.  </a:t>
            </a:r>
            <a:endParaRPr lang="fa-IR" sz="1400" dirty="0" smtClean="0"/>
          </a:p>
          <a:p>
            <a:pPr algn="r" rtl="1"/>
            <a:r>
              <a:rPr lang="fa-IR" sz="1400" dirty="0"/>
              <a:t>محصول(</a:t>
            </a:r>
            <a:r>
              <a:rPr lang="en-US" sz="1400" dirty="0" smtClean="0"/>
              <a:t>COTS</a:t>
            </a:r>
            <a:r>
              <a:rPr lang="fa-IR" sz="1400" dirty="0" smtClean="0"/>
              <a:t>)</a:t>
            </a:r>
            <a:r>
              <a:rPr lang="en-US" sz="1400" dirty="0" smtClean="0"/>
              <a:t> </a:t>
            </a:r>
            <a:r>
              <a:rPr lang="fa-IR" sz="1400" dirty="0" smtClean="0"/>
              <a:t>یک </a:t>
            </a:r>
            <a:r>
              <a:rPr lang="fa-IR" sz="1400" dirty="0"/>
              <a:t>سیستم نرم افزاری است که می تواند برای مشتریان مختلف بدون تغییر کد منبع سیستم اقتباس </a:t>
            </a:r>
            <a:r>
              <a:rPr lang="fa-IR" sz="1400" dirty="0" smtClean="0"/>
              <a:t>شود</a:t>
            </a:r>
            <a:r>
              <a:rPr lang="fa-IR" sz="1400" dirty="0" smtClean="0"/>
              <a:t>.</a:t>
            </a:r>
            <a:endParaRPr lang="fa-IR" sz="1400" dirty="0"/>
          </a:p>
          <a:p>
            <a:pPr algn="r" rtl="1"/>
            <a:r>
              <a:rPr lang="fa-IR" sz="1400" dirty="0"/>
              <a:t>سیستم های </a:t>
            </a:r>
            <a:r>
              <a:rPr lang="en-US" sz="1400" dirty="0" smtClean="0"/>
              <a:t>COTS</a:t>
            </a:r>
            <a:r>
              <a:rPr lang="fa-IR" sz="1400" dirty="0" smtClean="0"/>
              <a:t> </a:t>
            </a:r>
            <a:r>
              <a:rPr lang="en-US" sz="1400" dirty="0" smtClean="0"/>
              <a:t> </a:t>
            </a:r>
            <a:r>
              <a:rPr lang="fa-IR" sz="1400" dirty="0"/>
              <a:t>دارای ویژگی های عمومی </a:t>
            </a:r>
            <a:r>
              <a:rPr lang="fa-IR" sz="1400" dirty="0" smtClean="0"/>
              <a:t>هستند </a:t>
            </a:r>
            <a:r>
              <a:rPr lang="fa-IR" sz="1400" dirty="0"/>
              <a:t>بنابراین می </a:t>
            </a:r>
            <a:r>
              <a:rPr lang="fa-IR" sz="1400" dirty="0" smtClean="0"/>
              <a:t>توانند در </a:t>
            </a:r>
            <a:r>
              <a:rPr lang="fa-IR" sz="1400" dirty="0"/>
              <a:t>محیط های مختلف مورد </a:t>
            </a:r>
            <a:r>
              <a:rPr lang="fa-IR" sz="1400" dirty="0" smtClean="0"/>
              <a:t>استفاده و استفاده مجدد(</a:t>
            </a:r>
            <a:r>
              <a:rPr lang="en-US" sz="1400" dirty="0" smtClean="0"/>
              <a:t>Reuse</a:t>
            </a:r>
            <a:r>
              <a:rPr lang="fa-IR" sz="1400" dirty="0" smtClean="0"/>
              <a:t>) </a:t>
            </a:r>
            <a:r>
              <a:rPr lang="fa-IR" sz="1400" dirty="0"/>
              <a:t>قرار </a:t>
            </a:r>
            <a:r>
              <a:rPr lang="fa-IR" sz="1400" dirty="0" smtClean="0"/>
              <a:t>گیرند .</a:t>
            </a:r>
            <a:endParaRPr lang="fa-IR" sz="1400" dirty="0"/>
          </a:p>
          <a:p>
            <a:pPr algn="r" rtl="1"/>
            <a:r>
              <a:rPr lang="fa-IR" sz="1400" dirty="0"/>
              <a:t>محصولات </a:t>
            </a:r>
            <a:r>
              <a:rPr lang="en-US" sz="1400" dirty="0" smtClean="0"/>
              <a:t>  COTS</a:t>
            </a:r>
            <a:r>
              <a:rPr lang="fa-IR" sz="1400" dirty="0" smtClean="0"/>
              <a:t>با </a:t>
            </a:r>
            <a:r>
              <a:rPr lang="fa-IR" sz="1400" dirty="0"/>
              <a:t>استفاده از </a:t>
            </a:r>
            <a:r>
              <a:rPr lang="fa-IR" sz="1400" dirty="0" smtClean="0"/>
              <a:t>مکانیزم های پیکربندی داخلی سازگار شده و </a:t>
            </a:r>
            <a:r>
              <a:rPr lang="fa-IR" sz="1400" dirty="0" smtClean="0"/>
              <a:t>اجازه </a:t>
            </a:r>
            <a:r>
              <a:rPr lang="fa-IR" sz="1400" dirty="0"/>
              <a:t>می دهد که عملکرد سیستم </a:t>
            </a:r>
            <a:r>
              <a:rPr lang="fa-IR" sz="1400" dirty="0" smtClean="0"/>
              <a:t>با نیازهای </a:t>
            </a:r>
            <a:r>
              <a:rPr lang="fa-IR" sz="1400" dirty="0"/>
              <a:t>مشتری </a:t>
            </a:r>
            <a:r>
              <a:rPr lang="fa-IR" sz="1400" dirty="0" smtClean="0"/>
              <a:t>خاصی متناسب شود.</a:t>
            </a:r>
            <a:endParaRPr lang="fa-IR" sz="1400" dirty="0"/>
          </a:p>
          <a:p>
            <a:pPr lvl="1" algn="r" rtl="1"/>
            <a:r>
              <a:rPr lang="fa-IR" sz="1400" dirty="0"/>
              <a:t>  برای مثال، در یک سیستم </a:t>
            </a:r>
            <a:r>
              <a:rPr lang="fa-IR" sz="1400" dirty="0" smtClean="0"/>
              <a:t>بیمارستان که پرونده بیمار را ثبت می کند ،ممکن است  </a:t>
            </a:r>
            <a:r>
              <a:rPr lang="fa-IR" sz="1400" dirty="0"/>
              <a:t>فرم های ورودی </a:t>
            </a:r>
            <a:r>
              <a:rPr lang="fa-IR" sz="1400" dirty="0" smtClean="0"/>
              <a:t>و </a:t>
            </a:r>
            <a:r>
              <a:rPr lang="fa-IR" sz="1400" dirty="0"/>
              <a:t>گزارش های خروجی </a:t>
            </a:r>
            <a:r>
              <a:rPr lang="fa-IR" sz="1400" dirty="0" smtClean="0"/>
              <a:t>جداگانه ای </a:t>
            </a:r>
            <a:r>
              <a:rPr lang="fa-IR" sz="1400" dirty="0" smtClean="0"/>
              <a:t>برای </a:t>
            </a:r>
            <a:r>
              <a:rPr lang="fa-IR" sz="1400" dirty="0"/>
              <a:t>انواع مختلف </a:t>
            </a:r>
            <a:r>
              <a:rPr lang="fa-IR" sz="1400" dirty="0" smtClean="0"/>
              <a:t>بیماران </a:t>
            </a:r>
            <a:r>
              <a:rPr lang="fa-IR" sz="1400" dirty="0"/>
              <a:t>تعریف </a:t>
            </a:r>
            <a:r>
              <a:rPr lang="fa-IR" sz="1400" dirty="0" smtClean="0"/>
              <a:t>شوند.</a:t>
            </a:r>
            <a:endParaRPr lang="en-US" sz="1400" dirty="0"/>
          </a:p>
        </p:txBody>
      </p:sp>
      <p:sp>
        <p:nvSpPr>
          <p:cNvPr id="4" name="Footer Placeholder 3"/>
          <p:cNvSpPr>
            <a:spLocks noGrp="1"/>
          </p:cNvSpPr>
          <p:nvPr>
            <p:ph type="ftr" sz="quarter" idx="11"/>
          </p:nvPr>
        </p:nvSpPr>
        <p:spPr/>
        <p:txBody>
          <a:bodyPr/>
          <a:lstStyle/>
          <a:p>
            <a:r>
              <a:rPr lang="en-US" smtClean="0"/>
              <a:t>Chapter 16 Software reuse</a:t>
            </a:r>
            <a:endParaRPr lang="en-US"/>
          </a:p>
        </p:txBody>
      </p:sp>
      <p:sp>
        <p:nvSpPr>
          <p:cNvPr id="5" name="Slide Number Placeholder 4"/>
          <p:cNvSpPr>
            <a:spLocks noGrp="1"/>
          </p:cNvSpPr>
          <p:nvPr>
            <p:ph type="sldNum" sz="quarter" idx="12"/>
          </p:nvPr>
        </p:nvSpPr>
        <p:spPr/>
        <p:txBody>
          <a:bodyPr/>
          <a:lstStyle/>
          <a:p>
            <a:fld id="{34CF8044-83D2-2543-8CEA-7F647DE98A9A}"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en-US" dirty="0" smtClean="0"/>
              <a:t>Benefits of COTS reuse</a:t>
            </a:r>
            <a:r>
              <a:rPr lang="fa-IR" dirty="0"/>
              <a:t/>
            </a:r>
            <a:br>
              <a:rPr lang="fa-IR" dirty="0"/>
            </a:br>
            <a:r>
              <a:rPr lang="fa-IR" dirty="0"/>
              <a:t>مزایای استفاده مجدد </a:t>
            </a:r>
            <a:r>
              <a:rPr lang="en-US" dirty="0"/>
              <a:t>COTS</a:t>
            </a:r>
          </a:p>
        </p:txBody>
      </p:sp>
      <p:sp>
        <p:nvSpPr>
          <p:cNvPr id="3" name="Content Placeholder 2"/>
          <p:cNvSpPr>
            <a:spLocks noGrp="1"/>
          </p:cNvSpPr>
          <p:nvPr>
            <p:ph idx="1"/>
          </p:nvPr>
        </p:nvSpPr>
        <p:spPr>
          <a:xfrm>
            <a:off x="259307" y="1600200"/>
            <a:ext cx="8663713" cy="4525963"/>
          </a:xfrm>
        </p:spPr>
        <p:txBody>
          <a:bodyPr/>
          <a:lstStyle/>
          <a:p>
            <a:r>
              <a:rPr lang="en-GB" sz="1200" dirty="0" smtClean="0"/>
              <a:t>As with other types of reuse, more rapid deployment of a reliable system may be possible.</a:t>
            </a:r>
          </a:p>
          <a:p>
            <a:r>
              <a:rPr lang="en-GB" sz="1200" dirty="0" smtClean="0"/>
              <a:t>It is possible to see what functionality is provided by the applications and so it is easier to judge whether or not they are likely to be suitable. </a:t>
            </a:r>
          </a:p>
          <a:p>
            <a:r>
              <a:rPr lang="en-GB" sz="1200" dirty="0" smtClean="0"/>
              <a:t>Some development risks are avoided by using existing software. However, this approach has its own risks, as I discuss below.</a:t>
            </a:r>
          </a:p>
          <a:p>
            <a:r>
              <a:rPr lang="en-GB" sz="1200" dirty="0" smtClean="0"/>
              <a:t>Businesses can focus on their core activity without having to devote a lot of resources to IT systems development.</a:t>
            </a:r>
          </a:p>
          <a:p>
            <a:r>
              <a:rPr lang="en-GB" sz="1200" dirty="0" smtClean="0"/>
              <a:t>As operating platforms evolve, technology updates may be simplified as these are the responsibility of the COTS product vendor rather than the customer.</a:t>
            </a:r>
            <a:endParaRPr lang="fa-IR" sz="1200" dirty="0" smtClean="0"/>
          </a:p>
          <a:p>
            <a:pPr algn="r" rtl="1"/>
            <a:r>
              <a:rPr lang="fa-IR" sz="1400" dirty="0" smtClean="0"/>
              <a:t>همانند انواع دیگرروش های استفاده مجدد (</a:t>
            </a:r>
            <a:r>
              <a:rPr lang="en-US" sz="1400" dirty="0" smtClean="0"/>
              <a:t>Reuse</a:t>
            </a:r>
            <a:r>
              <a:rPr lang="fa-IR" sz="1400" dirty="0" smtClean="0"/>
              <a:t>)، </a:t>
            </a:r>
            <a:r>
              <a:rPr lang="fa-IR" sz="1400" dirty="0"/>
              <a:t>استقرار سریع تر </a:t>
            </a:r>
            <a:r>
              <a:rPr lang="fa-IR" sz="1400" dirty="0" smtClean="0"/>
              <a:t>یک </a:t>
            </a:r>
            <a:r>
              <a:rPr lang="fa-IR" sz="1400" dirty="0"/>
              <a:t>سیستم قابل اعتماد </a:t>
            </a:r>
            <a:r>
              <a:rPr lang="fa-IR" sz="1400" dirty="0" smtClean="0"/>
              <a:t>امکان </a:t>
            </a:r>
            <a:r>
              <a:rPr lang="fa-IR" sz="1400" dirty="0"/>
              <a:t>پذیر است.</a:t>
            </a:r>
          </a:p>
          <a:p>
            <a:pPr algn="r" rtl="1"/>
            <a:r>
              <a:rPr lang="fa-IR" sz="1400" dirty="0"/>
              <a:t>این امکان وجود دارد تا ببینید که چه قابلیت توسط برنامه های کاربردی ارائه </a:t>
            </a:r>
            <a:r>
              <a:rPr lang="fa-IR" sz="1400" dirty="0" smtClean="0"/>
              <a:t>شده </a:t>
            </a:r>
            <a:r>
              <a:rPr lang="fa-IR" sz="1400" dirty="0" smtClean="0"/>
              <a:t>است </a:t>
            </a:r>
            <a:r>
              <a:rPr lang="fa-IR" sz="1400" dirty="0" smtClean="0"/>
              <a:t>بنابرین راحت تر میتوان تصمیم گرفت که آن قابلیت ها مناسب کار ما هستند یا نه .</a:t>
            </a:r>
            <a:endParaRPr lang="fa-IR" sz="1400" dirty="0"/>
          </a:p>
          <a:p>
            <a:pPr algn="r" rtl="1"/>
            <a:r>
              <a:rPr lang="fa-IR" sz="1400" dirty="0"/>
              <a:t>برخی از </a:t>
            </a:r>
            <a:r>
              <a:rPr lang="fa-IR" sz="1400" dirty="0" smtClean="0"/>
              <a:t>ریسک های  </a:t>
            </a:r>
            <a:r>
              <a:rPr lang="fa-IR" sz="1400" dirty="0"/>
              <a:t>توسعه با استفاده از نرم افزار های </a:t>
            </a:r>
            <a:r>
              <a:rPr lang="fa-IR" sz="1400" dirty="0" smtClean="0"/>
              <a:t>موجود قابل </a:t>
            </a:r>
            <a:r>
              <a:rPr lang="fa-IR" sz="1400" dirty="0"/>
              <a:t>اجتناب </a:t>
            </a:r>
            <a:r>
              <a:rPr lang="fa-IR" sz="1400" dirty="0" smtClean="0"/>
              <a:t>است. </a:t>
            </a:r>
            <a:r>
              <a:rPr lang="fa-IR" sz="1400" dirty="0"/>
              <a:t>با این حال، این رویکرد خطرات خاص </a:t>
            </a:r>
            <a:r>
              <a:rPr lang="fa-IR" sz="1400" dirty="0" smtClean="0"/>
              <a:t>خود را دارد</a:t>
            </a:r>
            <a:endParaRPr lang="fa-IR" sz="1400" dirty="0"/>
          </a:p>
          <a:p>
            <a:pPr algn="r" rtl="1"/>
            <a:r>
              <a:rPr lang="fa-IR" sz="1400" dirty="0"/>
              <a:t>شرکت ها می </a:t>
            </a:r>
            <a:r>
              <a:rPr lang="fa-IR" sz="1400" dirty="0" smtClean="0"/>
              <a:t>تواند بدون اینکه مجبور باشند منابع زیادی را به توسعه سیستم های </a:t>
            </a:r>
            <a:r>
              <a:rPr lang="en-US" sz="1400" dirty="0" smtClean="0"/>
              <a:t> IT </a:t>
            </a:r>
            <a:r>
              <a:rPr lang="fa-IR" sz="1400" dirty="0" smtClean="0"/>
              <a:t>اختصاص</a:t>
            </a:r>
            <a:r>
              <a:rPr lang="en-US" sz="1400" dirty="0" smtClean="0"/>
              <a:t> </a:t>
            </a:r>
            <a:r>
              <a:rPr lang="fa-IR" sz="1400" dirty="0" smtClean="0"/>
              <a:t> دهند ، </a:t>
            </a:r>
            <a:r>
              <a:rPr lang="fa-IR" sz="1400" dirty="0" smtClean="0"/>
              <a:t>به فعالیت های هسته ای خود بپردازند </a:t>
            </a:r>
          </a:p>
          <a:p>
            <a:pPr algn="r" rtl="1"/>
            <a:r>
              <a:rPr lang="fa-IR" sz="1400" dirty="0" smtClean="0"/>
              <a:t>وقتی که بستر نرم افزاری در این فرایند دخیل است ، به روز رسانی های تکنولوژی نرم افزاری به عهده تولید کنندگان محصول (</a:t>
            </a:r>
            <a:r>
              <a:rPr lang="en-US" sz="1400" dirty="0" smtClean="0"/>
              <a:t>COTS</a:t>
            </a:r>
            <a:r>
              <a:rPr lang="fa-IR" sz="1400" dirty="0" smtClean="0"/>
              <a:t> ) بوده و مشتری در این مورد دغدغه ای ندارد.</a:t>
            </a:r>
            <a:endParaRPr lang="en-GB" sz="1400" dirty="0" smtClean="0"/>
          </a:p>
          <a:p>
            <a:endParaRPr lang="en-US" dirty="0"/>
          </a:p>
        </p:txBody>
      </p:sp>
      <p:sp>
        <p:nvSpPr>
          <p:cNvPr id="4" name="Footer Placeholder 3"/>
          <p:cNvSpPr>
            <a:spLocks noGrp="1"/>
          </p:cNvSpPr>
          <p:nvPr>
            <p:ph type="ftr" sz="quarter" idx="11"/>
          </p:nvPr>
        </p:nvSpPr>
        <p:spPr/>
        <p:txBody>
          <a:bodyPr/>
          <a:lstStyle/>
          <a:p>
            <a:r>
              <a:rPr lang="en-US" smtClean="0"/>
              <a:t>Chapter 16 Software reuse</a:t>
            </a:r>
            <a:endParaRPr lang="en-US"/>
          </a:p>
        </p:txBody>
      </p:sp>
      <p:sp>
        <p:nvSpPr>
          <p:cNvPr id="5" name="Slide Number Placeholder 4"/>
          <p:cNvSpPr>
            <a:spLocks noGrp="1"/>
          </p:cNvSpPr>
          <p:nvPr>
            <p:ph type="sldNum" sz="quarter" idx="12"/>
          </p:nvPr>
        </p:nvSpPr>
        <p:spPr/>
        <p:txBody>
          <a:bodyPr/>
          <a:lstStyle/>
          <a:p>
            <a:fld id="{34CF8044-83D2-2543-8CEA-7F647DE98A9A}"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en-US" dirty="0" smtClean="0"/>
              <a:t>Problems of COTS reuse</a:t>
            </a:r>
            <a:r>
              <a:rPr lang="fa-IR" dirty="0"/>
              <a:t/>
            </a:r>
            <a:br>
              <a:rPr lang="fa-IR" dirty="0"/>
            </a:br>
            <a:r>
              <a:rPr lang="fa-IR" dirty="0"/>
              <a:t>مشکلات استفاده مجدد </a:t>
            </a:r>
            <a:r>
              <a:rPr lang="en-US" dirty="0"/>
              <a:t>COTS</a:t>
            </a:r>
          </a:p>
        </p:txBody>
      </p:sp>
      <p:sp>
        <p:nvSpPr>
          <p:cNvPr id="3" name="Content Placeholder 2"/>
          <p:cNvSpPr>
            <a:spLocks noGrp="1"/>
          </p:cNvSpPr>
          <p:nvPr>
            <p:ph idx="1"/>
          </p:nvPr>
        </p:nvSpPr>
        <p:spPr/>
        <p:txBody>
          <a:bodyPr/>
          <a:lstStyle/>
          <a:p>
            <a:r>
              <a:rPr lang="en-GB" sz="1400" dirty="0" smtClean="0"/>
              <a:t>Requirements usually have to be adapted to reflect the functionality and mode of operation of the COTS product. </a:t>
            </a:r>
          </a:p>
          <a:p>
            <a:r>
              <a:rPr lang="en-GB" sz="1400" dirty="0" smtClean="0"/>
              <a:t>The COTS product may be based on assumptions that are practically impossible to change. </a:t>
            </a:r>
          </a:p>
          <a:p>
            <a:r>
              <a:rPr lang="en-GB" sz="1400" dirty="0" smtClean="0"/>
              <a:t>Choosing the right COTS system for an enterprise can be a difficult process, especially as many COTS products are not well documented. </a:t>
            </a:r>
          </a:p>
          <a:p>
            <a:r>
              <a:rPr lang="en-GB" sz="1400" dirty="0" smtClean="0"/>
              <a:t>There may be a lack of local expertise to support systems development. </a:t>
            </a:r>
          </a:p>
          <a:p>
            <a:r>
              <a:rPr lang="en-GB" sz="1400" dirty="0" smtClean="0"/>
              <a:t>The COTS product vendor controls system support and evolution. </a:t>
            </a:r>
            <a:endParaRPr lang="fa-IR" sz="1400" dirty="0" smtClean="0"/>
          </a:p>
          <a:p>
            <a:pPr algn="r" rtl="1"/>
            <a:r>
              <a:rPr lang="fa-IR" sz="1400" dirty="0" smtClean="0"/>
              <a:t>نیازمندی ها معمولا </a:t>
            </a:r>
            <a:r>
              <a:rPr lang="fa-IR" sz="1400" dirty="0" smtClean="0"/>
              <a:t>باید در </a:t>
            </a:r>
            <a:r>
              <a:rPr lang="fa-IR" sz="1400" dirty="0" smtClean="0"/>
              <a:t>جهت انعکاس عملکرد و نحوه کارکرد محصول (</a:t>
            </a:r>
            <a:r>
              <a:rPr lang="en-US" sz="1400" dirty="0" smtClean="0"/>
              <a:t>COTS</a:t>
            </a:r>
            <a:r>
              <a:rPr lang="fa-IR" sz="1400" dirty="0" smtClean="0"/>
              <a:t>) سازگار شوند.(تغییر کنند)</a:t>
            </a:r>
            <a:endParaRPr lang="fa-IR" sz="1400" dirty="0"/>
          </a:p>
          <a:p>
            <a:pPr algn="r" rtl="1"/>
            <a:r>
              <a:rPr lang="fa-IR" sz="1400" dirty="0"/>
              <a:t>محصول (</a:t>
            </a:r>
            <a:r>
              <a:rPr lang="en-US" sz="1400" dirty="0"/>
              <a:t>COTS</a:t>
            </a:r>
            <a:r>
              <a:rPr lang="fa-IR" sz="1400" dirty="0"/>
              <a:t>)</a:t>
            </a:r>
            <a:r>
              <a:rPr lang="en-US" sz="1400" dirty="0" smtClean="0"/>
              <a:t> </a:t>
            </a:r>
            <a:r>
              <a:rPr lang="fa-IR" sz="1400" dirty="0"/>
              <a:t>ممکن است </a:t>
            </a:r>
            <a:r>
              <a:rPr lang="fa-IR" sz="1400" dirty="0" smtClean="0"/>
              <a:t>بر پایه  فرضیات باشد گه باعث میشود در عمل تغییر دادن آن غیر ممکن باشد</a:t>
            </a:r>
            <a:endParaRPr lang="fa-IR" sz="1400" dirty="0"/>
          </a:p>
          <a:p>
            <a:pPr algn="r" rtl="1"/>
            <a:r>
              <a:rPr lang="fa-IR" sz="1400" dirty="0"/>
              <a:t>انتخاب سیستم های </a:t>
            </a:r>
            <a:r>
              <a:rPr lang="en-US" sz="1400" dirty="0"/>
              <a:t>COTS </a:t>
            </a:r>
            <a:r>
              <a:rPr lang="fa-IR" sz="1400" dirty="0" smtClean="0"/>
              <a:t> مناسب </a:t>
            </a:r>
            <a:r>
              <a:rPr lang="fa-IR" sz="1400" dirty="0"/>
              <a:t>برای یک شرکت می تواند یک فرآیند دشوار </a:t>
            </a:r>
            <a:r>
              <a:rPr lang="fa-IR" sz="1400" dirty="0" smtClean="0"/>
              <a:t>باشد، </a:t>
            </a:r>
            <a:r>
              <a:rPr lang="fa-IR" sz="1400" dirty="0"/>
              <a:t>به خصوص که </a:t>
            </a:r>
            <a:r>
              <a:rPr lang="fa-IR" sz="1400" dirty="0" smtClean="0"/>
              <a:t>بسیاری ازمحصولات  </a:t>
            </a:r>
            <a:r>
              <a:rPr lang="en-US" sz="1400" dirty="0"/>
              <a:t>COTS </a:t>
            </a:r>
            <a:r>
              <a:rPr lang="fa-IR" sz="1400" dirty="0" smtClean="0"/>
              <a:t> به </a:t>
            </a:r>
            <a:r>
              <a:rPr lang="fa-IR" sz="1400" dirty="0"/>
              <a:t>خوبی مستند نشده </a:t>
            </a:r>
            <a:r>
              <a:rPr lang="fa-IR" sz="1400" dirty="0" smtClean="0"/>
              <a:t>اند.</a:t>
            </a:r>
            <a:endParaRPr lang="fa-IR" sz="1400" dirty="0"/>
          </a:p>
          <a:p>
            <a:pPr algn="r" rtl="1"/>
            <a:r>
              <a:rPr lang="fa-IR" sz="1400" dirty="0"/>
              <a:t>ممکن است </a:t>
            </a:r>
            <a:r>
              <a:rPr lang="fa-IR" sz="1400" dirty="0" smtClean="0"/>
              <a:t>تخصص </a:t>
            </a:r>
            <a:r>
              <a:rPr lang="fa-IR" sz="1400" dirty="0"/>
              <a:t>محلی برای حمایت از توسعه سیستم وجود </a:t>
            </a:r>
            <a:r>
              <a:rPr lang="fa-IR" sz="1400" dirty="0" smtClean="0"/>
              <a:t>نداشته باشد.</a:t>
            </a:r>
            <a:endParaRPr lang="fa-IR" sz="1400" dirty="0"/>
          </a:p>
          <a:p>
            <a:pPr algn="r" rtl="1"/>
            <a:r>
              <a:rPr lang="fa-IR" sz="1400" dirty="0" smtClean="0"/>
              <a:t>فروشنده محصول  </a:t>
            </a:r>
            <a:r>
              <a:rPr lang="en-US" sz="1400" dirty="0"/>
              <a:t>COTS </a:t>
            </a:r>
            <a:r>
              <a:rPr lang="fa-IR" sz="1400" dirty="0" smtClean="0"/>
              <a:t> پشتیبانی </a:t>
            </a:r>
            <a:r>
              <a:rPr lang="fa-IR" sz="1400" dirty="0"/>
              <a:t>از سیستم و </a:t>
            </a:r>
            <a:r>
              <a:rPr lang="fa-IR" sz="1400" dirty="0" smtClean="0"/>
              <a:t>تکامل آن را تحت کنترل خود دارد.</a:t>
            </a:r>
            <a:endParaRPr lang="en-US" sz="1400" dirty="0"/>
          </a:p>
        </p:txBody>
      </p:sp>
      <p:sp>
        <p:nvSpPr>
          <p:cNvPr id="4" name="Footer Placeholder 3"/>
          <p:cNvSpPr>
            <a:spLocks noGrp="1"/>
          </p:cNvSpPr>
          <p:nvPr>
            <p:ph type="ftr" sz="quarter" idx="11"/>
          </p:nvPr>
        </p:nvSpPr>
        <p:spPr/>
        <p:txBody>
          <a:bodyPr/>
          <a:lstStyle/>
          <a:p>
            <a:r>
              <a:rPr lang="en-US" smtClean="0"/>
              <a:t>Chapter 16 Software reuse</a:t>
            </a:r>
            <a:endParaRPr lang="en-US"/>
          </a:p>
        </p:txBody>
      </p:sp>
      <p:sp>
        <p:nvSpPr>
          <p:cNvPr id="5" name="Slide Number Placeholder 4"/>
          <p:cNvSpPr>
            <a:spLocks noGrp="1"/>
          </p:cNvSpPr>
          <p:nvPr>
            <p:ph type="sldNum" sz="quarter" idx="12"/>
          </p:nvPr>
        </p:nvSpPr>
        <p:spPr/>
        <p:txBody>
          <a:bodyPr/>
          <a:lstStyle/>
          <a:p>
            <a:fld id="{34CF8044-83D2-2543-8CEA-7F647DE98A9A}"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Topics covered</a:t>
            </a:r>
            <a:br>
              <a:rPr lang="en-US" dirty="0" smtClean="0"/>
            </a:br>
            <a:r>
              <a:rPr lang="fa-IR" dirty="0" smtClean="0"/>
              <a:t>عناوین</a:t>
            </a:r>
            <a:endParaRPr lang="en-US" dirty="0"/>
          </a:p>
        </p:txBody>
      </p:sp>
      <p:sp>
        <p:nvSpPr>
          <p:cNvPr id="3" name="Content Placeholder 2"/>
          <p:cNvSpPr>
            <a:spLocks noGrp="1"/>
          </p:cNvSpPr>
          <p:nvPr>
            <p:ph idx="1"/>
          </p:nvPr>
        </p:nvSpPr>
        <p:spPr/>
        <p:txBody>
          <a:bodyPr/>
          <a:lstStyle/>
          <a:p>
            <a:r>
              <a:rPr lang="en-GB" dirty="0" smtClean="0"/>
              <a:t>The reuse landscape </a:t>
            </a:r>
          </a:p>
          <a:p>
            <a:r>
              <a:rPr lang="en-GB" dirty="0" smtClean="0"/>
              <a:t>Application frameworks</a:t>
            </a:r>
          </a:p>
          <a:p>
            <a:r>
              <a:rPr lang="en-GB" dirty="0" smtClean="0"/>
              <a:t>Software product lines </a:t>
            </a:r>
          </a:p>
          <a:p>
            <a:r>
              <a:rPr lang="en-GB" dirty="0" smtClean="0"/>
              <a:t>COTS product reuse</a:t>
            </a:r>
          </a:p>
          <a:p>
            <a:pPr algn="r" rtl="1"/>
            <a:r>
              <a:rPr lang="fa-IR" dirty="0"/>
              <a:t>چشم انداز </a:t>
            </a:r>
            <a:r>
              <a:rPr lang="en-US" dirty="0" smtClean="0"/>
              <a:t>reuse</a:t>
            </a:r>
            <a:endParaRPr lang="fa-IR" dirty="0" smtClean="0"/>
          </a:p>
          <a:p>
            <a:pPr algn="r" rtl="1"/>
            <a:r>
              <a:rPr lang="fa-IR" dirty="0" smtClean="0"/>
              <a:t>چارچوب های  برنامه (</a:t>
            </a:r>
            <a:r>
              <a:rPr lang="en-GB" dirty="0"/>
              <a:t>frameworks</a:t>
            </a:r>
            <a:r>
              <a:rPr lang="fa-IR" dirty="0" smtClean="0"/>
              <a:t>)</a:t>
            </a:r>
          </a:p>
          <a:p>
            <a:pPr algn="r" rtl="1"/>
            <a:r>
              <a:rPr lang="fa-IR" dirty="0" smtClean="0"/>
              <a:t>خطوط </a:t>
            </a:r>
            <a:r>
              <a:rPr lang="fa-IR" dirty="0"/>
              <a:t>تولید نرم افزار</a:t>
            </a:r>
          </a:p>
          <a:p>
            <a:pPr algn="r" rtl="1"/>
            <a:r>
              <a:rPr lang="fa-IR" dirty="0"/>
              <a:t>استفاده مجدد </a:t>
            </a:r>
            <a:r>
              <a:rPr lang="fa-IR" dirty="0" smtClean="0"/>
              <a:t>محصول </a:t>
            </a:r>
            <a:r>
              <a:rPr lang="en-US" dirty="0" smtClean="0"/>
              <a:t>COTS</a:t>
            </a:r>
            <a:r>
              <a:rPr lang="fa-IR" dirty="0" smtClean="0"/>
              <a:t>  (</a:t>
            </a:r>
            <a:r>
              <a:rPr lang="en-US" b="1" dirty="0"/>
              <a:t>Commercial off-the-shelf</a:t>
            </a:r>
            <a:r>
              <a:rPr lang="fa-IR" dirty="0" smtClean="0"/>
              <a:t>)</a:t>
            </a:r>
            <a:endParaRPr lang="en-US" dirty="0"/>
          </a:p>
        </p:txBody>
      </p:sp>
      <p:sp>
        <p:nvSpPr>
          <p:cNvPr id="4" name="Footer Placeholder 3"/>
          <p:cNvSpPr>
            <a:spLocks noGrp="1"/>
          </p:cNvSpPr>
          <p:nvPr>
            <p:ph type="ftr" sz="quarter" idx="11"/>
          </p:nvPr>
        </p:nvSpPr>
        <p:spPr/>
        <p:txBody>
          <a:bodyPr/>
          <a:lstStyle/>
          <a:p>
            <a:r>
              <a:rPr lang="en-US" smtClean="0"/>
              <a:t>Chapter 16 Software reuse</a:t>
            </a:r>
            <a:endParaRPr lang="en-US"/>
          </a:p>
        </p:txBody>
      </p:sp>
      <p:sp>
        <p:nvSpPr>
          <p:cNvPr id="5" name="Slide Number Placeholder 4"/>
          <p:cNvSpPr>
            <a:spLocks noGrp="1"/>
          </p:cNvSpPr>
          <p:nvPr>
            <p:ph type="sldNum" sz="quarter" idx="12"/>
          </p:nvPr>
        </p:nvSpPr>
        <p:spPr/>
        <p:txBody>
          <a:bodyPr/>
          <a:lstStyle/>
          <a:p>
            <a:fld id="{34CF8044-83D2-2543-8CEA-7F647DE98A9A}"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algn="ctr"/>
            <a:r>
              <a:rPr lang="en-GB" dirty="0"/>
              <a:t>Software </a:t>
            </a:r>
            <a:r>
              <a:rPr lang="en-GB" dirty="0" smtClean="0"/>
              <a:t>reuse</a:t>
            </a:r>
            <a:r>
              <a:rPr lang="fa-IR" dirty="0"/>
              <a:t/>
            </a:r>
            <a:br>
              <a:rPr lang="fa-IR" dirty="0"/>
            </a:br>
            <a:r>
              <a:rPr lang="fa-IR" dirty="0"/>
              <a:t>استفاده مجدد نرم افزار</a:t>
            </a:r>
            <a:endParaRPr lang="en-GB" dirty="0"/>
          </a:p>
        </p:txBody>
      </p:sp>
      <p:sp>
        <p:nvSpPr>
          <p:cNvPr id="97283" name="Rectangle 3"/>
          <p:cNvSpPr>
            <a:spLocks noGrp="1" noChangeArrowheads="1"/>
          </p:cNvSpPr>
          <p:nvPr>
            <p:ph type="body" idx="1"/>
          </p:nvPr>
        </p:nvSpPr>
        <p:spPr/>
        <p:txBody>
          <a:bodyPr lIns="91797" tIns="45898" rIns="91797" bIns="45898"/>
          <a:lstStyle/>
          <a:p>
            <a:r>
              <a:rPr lang="en-GB" sz="1600" dirty="0"/>
              <a:t>In most engineering disciplines, systems are designed by composing existing components that have been used in other systems.</a:t>
            </a:r>
          </a:p>
          <a:p>
            <a:r>
              <a:rPr lang="en-GB" sz="1600" dirty="0"/>
              <a:t>Software engineering has been more focused on original development but it is now recognised that to achieve better software, more quickly and at lower cost, we need</a:t>
            </a:r>
            <a:r>
              <a:rPr lang="en-GB" sz="1600" dirty="0" smtClean="0"/>
              <a:t> a </a:t>
            </a:r>
            <a:r>
              <a:rPr lang="en-GB" sz="1600" dirty="0"/>
              <a:t>design process that is based on systematic software reuse</a:t>
            </a:r>
            <a:r>
              <a:rPr lang="en-GB" sz="1600" dirty="0" smtClean="0"/>
              <a:t>.</a:t>
            </a:r>
          </a:p>
          <a:p>
            <a:r>
              <a:rPr lang="en-GB" sz="1600" dirty="0" smtClean="0"/>
              <a:t>There has been a  major switch to reuse-based development over the past 10 years.</a:t>
            </a:r>
            <a:endParaRPr lang="fa-IR" sz="1600" dirty="0" smtClean="0"/>
          </a:p>
          <a:p>
            <a:pPr algn="r" rtl="1"/>
            <a:r>
              <a:rPr lang="fa-IR" sz="1600" dirty="0"/>
              <a:t>در اغلب رشته های مهندسی، سیستم ها با </a:t>
            </a:r>
            <a:r>
              <a:rPr lang="fa-IR" sz="1600" dirty="0" smtClean="0"/>
              <a:t>ترکیب قطعاتی که </a:t>
            </a:r>
            <a:r>
              <a:rPr lang="fa-IR" sz="1600" dirty="0"/>
              <a:t>در سیستم های دیگر استفاده شده </a:t>
            </a:r>
            <a:r>
              <a:rPr lang="fa-IR" sz="1600" dirty="0" smtClean="0"/>
              <a:t>اند </a:t>
            </a:r>
            <a:r>
              <a:rPr lang="fa-IR" sz="1600" dirty="0"/>
              <a:t>طراحی شده </a:t>
            </a:r>
            <a:r>
              <a:rPr lang="fa-IR" sz="1600" dirty="0" smtClean="0"/>
              <a:t>اند.</a:t>
            </a:r>
            <a:endParaRPr lang="fa-IR" sz="1600" dirty="0"/>
          </a:p>
          <a:p>
            <a:pPr algn="r" rtl="1"/>
            <a:r>
              <a:rPr lang="fa-IR" sz="1600" dirty="0"/>
              <a:t>مهندسی نرم </a:t>
            </a:r>
            <a:r>
              <a:rPr lang="fa-IR" sz="1600" dirty="0" smtClean="0"/>
              <a:t>افزار</a:t>
            </a:r>
            <a:r>
              <a:rPr lang="fa-IR" sz="1600" dirty="0"/>
              <a:t>بیشتر</a:t>
            </a:r>
            <a:r>
              <a:rPr lang="fa-IR" sz="1600" dirty="0" smtClean="0"/>
              <a:t> </a:t>
            </a:r>
            <a:r>
              <a:rPr lang="fa-IR" sz="1600" dirty="0"/>
              <a:t>بر روی توسعه </a:t>
            </a:r>
            <a:r>
              <a:rPr lang="fa-IR" sz="1600" dirty="0" smtClean="0"/>
              <a:t>بنیادی متمرکز </a:t>
            </a:r>
            <a:r>
              <a:rPr lang="fa-IR" sz="1600" dirty="0"/>
              <a:t>بوده است، اما در حال حاضر به </a:t>
            </a:r>
            <a:r>
              <a:rPr lang="fa-IR" sz="1600" dirty="0" smtClean="0"/>
              <a:t>این نتیجه رسیده ایم که </a:t>
            </a:r>
            <a:r>
              <a:rPr lang="fa-IR" sz="1600" dirty="0"/>
              <a:t>برای رسیدن به نرم افزار بهتر، سریع تر و با هزینه کمتر، ما نیاز به یک فرایند طراحی </a:t>
            </a:r>
            <a:r>
              <a:rPr lang="fa-IR" sz="1600" dirty="0" smtClean="0"/>
              <a:t>داریم </a:t>
            </a:r>
            <a:r>
              <a:rPr lang="fa-IR" sz="1600" dirty="0"/>
              <a:t>که بر </a:t>
            </a:r>
            <a:r>
              <a:rPr lang="fa-IR" sz="1600" dirty="0" smtClean="0"/>
              <a:t>مبنای </a:t>
            </a:r>
            <a:r>
              <a:rPr lang="fa-IR" sz="1600" dirty="0"/>
              <a:t>استفاده </a:t>
            </a:r>
            <a:r>
              <a:rPr lang="fa-IR" sz="1600" dirty="0" smtClean="0"/>
              <a:t>مجدد (</a:t>
            </a:r>
            <a:r>
              <a:rPr lang="en-US" sz="1600" dirty="0"/>
              <a:t>reuse</a:t>
            </a:r>
            <a:r>
              <a:rPr lang="fa-IR" sz="1600" dirty="0"/>
              <a:t> </a:t>
            </a:r>
            <a:r>
              <a:rPr lang="fa-IR" sz="1600" dirty="0" smtClean="0"/>
              <a:t>) سیستماتیک نرم </a:t>
            </a:r>
            <a:r>
              <a:rPr lang="fa-IR" sz="1600" dirty="0"/>
              <a:t>افزار </a:t>
            </a:r>
            <a:r>
              <a:rPr lang="fa-IR" sz="1600" dirty="0" smtClean="0"/>
              <a:t>باشد.</a:t>
            </a:r>
            <a:endParaRPr lang="fa-IR" sz="1600" dirty="0"/>
          </a:p>
          <a:p>
            <a:pPr algn="r" rtl="1"/>
            <a:r>
              <a:rPr lang="fa-IR" sz="1600" dirty="0" smtClean="0"/>
              <a:t>طی10 </a:t>
            </a:r>
            <a:r>
              <a:rPr lang="fa-IR" sz="1600" dirty="0"/>
              <a:t>سال </a:t>
            </a:r>
            <a:r>
              <a:rPr lang="fa-IR" sz="1600" dirty="0" smtClean="0"/>
              <a:t>گذشته تغییر جهت بزرگی به سمت  توسعه </a:t>
            </a:r>
            <a:r>
              <a:rPr lang="fa-IR" sz="1600" dirty="0"/>
              <a:t>مبتنی بر استفاده </a:t>
            </a:r>
            <a:r>
              <a:rPr lang="fa-IR" sz="1600" dirty="0" smtClean="0"/>
              <a:t>مجدد </a:t>
            </a:r>
            <a:r>
              <a:rPr lang="fa-IR" sz="1600" dirty="0"/>
              <a:t>(</a:t>
            </a:r>
            <a:r>
              <a:rPr lang="en-US" sz="1600" dirty="0"/>
              <a:t>reuse</a:t>
            </a:r>
            <a:r>
              <a:rPr lang="fa-IR" sz="1600" dirty="0"/>
              <a:t> )</a:t>
            </a:r>
            <a:r>
              <a:rPr lang="fa-IR" sz="1600" dirty="0" smtClean="0"/>
              <a:t> رخ داده است.</a:t>
            </a:r>
            <a:endParaRPr lang="en-GB"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1" y="262912"/>
            <a:ext cx="8036071" cy="1109007"/>
          </a:xfrm>
          <a:noFill/>
          <a:ln/>
        </p:spPr>
        <p:txBody>
          <a:bodyPr lIns="90840" tIns="44623" rIns="90840" bIns="44623"/>
          <a:lstStyle/>
          <a:p>
            <a:pPr algn="ctr"/>
            <a:r>
              <a:rPr lang="en-GB" dirty="0"/>
              <a:t>Reuse-based software </a:t>
            </a:r>
            <a:r>
              <a:rPr lang="en-GB" dirty="0" smtClean="0"/>
              <a:t>engineering</a:t>
            </a:r>
            <a:r>
              <a:rPr lang="fa-IR" dirty="0"/>
              <a:t/>
            </a:r>
            <a:br>
              <a:rPr lang="fa-IR" dirty="0"/>
            </a:br>
            <a:r>
              <a:rPr lang="fa-IR" dirty="0"/>
              <a:t>مهندسی نرم افزار</a:t>
            </a:r>
            <a:r>
              <a:rPr lang="fa-IR" dirty="0" smtClean="0"/>
              <a:t>مبتنی </a:t>
            </a:r>
            <a:r>
              <a:rPr lang="fa-IR" dirty="0"/>
              <a:t>بر استفاده </a:t>
            </a:r>
            <a:r>
              <a:rPr lang="fa-IR" dirty="0" smtClean="0"/>
              <a:t>مجدد</a:t>
            </a:r>
            <a:endParaRPr lang="en-GB" dirty="0"/>
          </a:p>
        </p:txBody>
      </p:sp>
      <p:sp>
        <p:nvSpPr>
          <p:cNvPr id="8195" name="Rectangle 3"/>
          <p:cNvSpPr>
            <a:spLocks noGrp="1" noChangeArrowheads="1"/>
          </p:cNvSpPr>
          <p:nvPr>
            <p:ph type="body" idx="1"/>
          </p:nvPr>
        </p:nvSpPr>
        <p:spPr>
          <a:xfrm>
            <a:off x="530850" y="1676258"/>
            <a:ext cx="8326205" cy="4519826"/>
          </a:xfrm>
          <a:noFill/>
          <a:ln/>
        </p:spPr>
        <p:txBody>
          <a:bodyPr lIns="90840" tIns="44623" rIns="90840" bIns="44623"/>
          <a:lstStyle/>
          <a:p>
            <a:pPr>
              <a:lnSpc>
                <a:spcPct val="90000"/>
              </a:lnSpc>
            </a:pPr>
            <a:r>
              <a:rPr lang="en-GB" sz="1400" dirty="0"/>
              <a:t>Application system reuse</a:t>
            </a:r>
          </a:p>
          <a:p>
            <a:pPr lvl="1">
              <a:lnSpc>
                <a:spcPct val="90000"/>
              </a:lnSpc>
            </a:pPr>
            <a:r>
              <a:rPr lang="en-GB" sz="1400" dirty="0"/>
              <a:t>The whole of an application system may be reused either by incorporating it without change into other systems (COTS reuse) or by developing application families.</a:t>
            </a:r>
          </a:p>
          <a:p>
            <a:pPr>
              <a:lnSpc>
                <a:spcPct val="90000"/>
              </a:lnSpc>
            </a:pPr>
            <a:r>
              <a:rPr lang="en-GB" sz="1400" dirty="0"/>
              <a:t>Component reuse</a:t>
            </a:r>
          </a:p>
          <a:p>
            <a:pPr lvl="1">
              <a:lnSpc>
                <a:spcPct val="90000"/>
              </a:lnSpc>
            </a:pPr>
            <a:r>
              <a:rPr lang="en-GB" sz="1400" dirty="0"/>
              <a:t>Components of an application from sub-systems to single objects may be reused. Covered in Chapter </a:t>
            </a:r>
            <a:r>
              <a:rPr lang="en-GB" sz="1400" dirty="0" smtClean="0"/>
              <a:t>17.</a:t>
            </a:r>
            <a:endParaRPr lang="en-GB" sz="1400" dirty="0"/>
          </a:p>
          <a:p>
            <a:pPr>
              <a:lnSpc>
                <a:spcPct val="90000"/>
              </a:lnSpc>
            </a:pPr>
            <a:r>
              <a:rPr lang="en-GB" sz="1400" dirty="0"/>
              <a:t>Object and function reuse</a:t>
            </a:r>
          </a:p>
          <a:p>
            <a:pPr lvl="1">
              <a:lnSpc>
                <a:spcPct val="90000"/>
              </a:lnSpc>
            </a:pPr>
            <a:r>
              <a:rPr lang="en-GB" sz="1400" dirty="0"/>
              <a:t>Software components that implement a single well-defined object or function may be reused</a:t>
            </a:r>
            <a:r>
              <a:rPr lang="en-GB" sz="1400" dirty="0" smtClean="0"/>
              <a:t>.</a:t>
            </a:r>
            <a:endParaRPr lang="fa-IR" sz="1400" dirty="0" smtClean="0"/>
          </a:p>
          <a:p>
            <a:pPr algn="r" rtl="1">
              <a:lnSpc>
                <a:spcPct val="90000"/>
              </a:lnSpc>
            </a:pPr>
            <a:r>
              <a:rPr lang="fa-IR" sz="1400" dirty="0"/>
              <a:t>استفاده </a:t>
            </a:r>
            <a:r>
              <a:rPr lang="fa-IR" sz="1400" dirty="0" smtClean="0"/>
              <a:t>مجدد </a:t>
            </a:r>
            <a:r>
              <a:rPr lang="fa-IR" sz="1400" dirty="0"/>
              <a:t>(</a:t>
            </a:r>
            <a:r>
              <a:rPr lang="en-US" sz="1400" dirty="0"/>
              <a:t>reuse</a:t>
            </a:r>
            <a:r>
              <a:rPr lang="fa-IR" sz="1400" dirty="0"/>
              <a:t> )</a:t>
            </a:r>
            <a:r>
              <a:rPr lang="fa-IR" sz="1400" dirty="0" smtClean="0"/>
              <a:t> </a:t>
            </a:r>
            <a:r>
              <a:rPr lang="fa-IR" sz="1400" dirty="0"/>
              <a:t>از نرم افزار سیستم</a:t>
            </a:r>
          </a:p>
          <a:p>
            <a:pPr lvl="1" algn="r" rtl="1">
              <a:lnSpc>
                <a:spcPct val="90000"/>
              </a:lnSpc>
            </a:pPr>
            <a:r>
              <a:rPr lang="fa-IR" sz="1400" dirty="0" smtClean="0"/>
              <a:t>کل سیستم </a:t>
            </a:r>
            <a:r>
              <a:rPr lang="fa-IR" sz="1400" dirty="0"/>
              <a:t>نرم </a:t>
            </a:r>
            <a:r>
              <a:rPr lang="fa-IR" sz="1400" dirty="0" smtClean="0"/>
              <a:t>افزاری </a:t>
            </a:r>
            <a:r>
              <a:rPr lang="fa-IR" sz="1400" dirty="0"/>
              <a:t>ممکن است مورد استفاده </a:t>
            </a:r>
            <a:r>
              <a:rPr lang="fa-IR" sz="1400" dirty="0" smtClean="0"/>
              <a:t>مجدد</a:t>
            </a:r>
            <a:r>
              <a:rPr lang="fa-IR" sz="1400" dirty="0"/>
              <a:t> (</a:t>
            </a:r>
            <a:r>
              <a:rPr lang="en-US" sz="1400" dirty="0"/>
              <a:t>reuse</a:t>
            </a:r>
            <a:r>
              <a:rPr lang="fa-IR" sz="1400" dirty="0"/>
              <a:t> )</a:t>
            </a:r>
            <a:r>
              <a:rPr lang="fa-IR" sz="1400" dirty="0" smtClean="0"/>
              <a:t> </a:t>
            </a:r>
            <a:r>
              <a:rPr lang="fa-IR" sz="1400" dirty="0"/>
              <a:t>قرار </a:t>
            </a:r>
            <a:r>
              <a:rPr lang="fa-IR" sz="1400" dirty="0" smtClean="0"/>
              <a:t>گیرد یا اینکه بدون تغییر در سیستم های دیگر ترکیب شود (</a:t>
            </a:r>
            <a:r>
              <a:rPr lang="en-GB" sz="1400" dirty="0"/>
              <a:t>COTS</a:t>
            </a:r>
            <a:r>
              <a:rPr lang="fa-IR" sz="1400" dirty="0" smtClean="0"/>
              <a:t>) یا با توسعه نرم افزار های مشابه تولید شود .</a:t>
            </a:r>
            <a:endParaRPr lang="fa-IR" sz="1400" dirty="0"/>
          </a:p>
          <a:p>
            <a:pPr algn="r" rtl="1">
              <a:lnSpc>
                <a:spcPct val="90000"/>
              </a:lnSpc>
            </a:pPr>
            <a:r>
              <a:rPr lang="fa-IR" sz="1400" dirty="0"/>
              <a:t>استفاده مجدد از </a:t>
            </a:r>
            <a:r>
              <a:rPr lang="fa-IR" sz="1400" dirty="0" smtClean="0"/>
              <a:t>کامپوننت(مولفه های نرم افزار)</a:t>
            </a:r>
            <a:endParaRPr lang="fa-IR" sz="1400" dirty="0"/>
          </a:p>
          <a:p>
            <a:pPr lvl="1" algn="r" rtl="1">
              <a:lnSpc>
                <a:spcPct val="90000"/>
              </a:lnSpc>
            </a:pPr>
            <a:r>
              <a:rPr lang="fa-IR" sz="1400" dirty="0" smtClean="0"/>
              <a:t>اجزای یک برنامه کاربردی که یک شی واحد را تشکیل می دهند  را می توان مورد </a:t>
            </a:r>
            <a:r>
              <a:rPr lang="fa-IR" sz="1400" dirty="0"/>
              <a:t>استفاده مجدد </a:t>
            </a:r>
            <a:r>
              <a:rPr lang="fa-IR" sz="1400" dirty="0" smtClean="0"/>
              <a:t>قرارداد . </a:t>
            </a:r>
            <a:endParaRPr lang="fa-IR" sz="1400" dirty="0"/>
          </a:p>
          <a:p>
            <a:pPr algn="r" rtl="1">
              <a:lnSpc>
                <a:spcPct val="90000"/>
              </a:lnSpc>
            </a:pPr>
            <a:r>
              <a:rPr lang="fa-IR" sz="1400" dirty="0"/>
              <a:t>استفاده مجدد (</a:t>
            </a:r>
            <a:r>
              <a:rPr lang="en-US" sz="1400" dirty="0"/>
              <a:t>reuse</a:t>
            </a:r>
            <a:r>
              <a:rPr lang="fa-IR" sz="1400" dirty="0"/>
              <a:t> ) </a:t>
            </a:r>
            <a:r>
              <a:rPr lang="fa-IR" sz="1400" dirty="0" smtClean="0"/>
              <a:t>اشیاء </a:t>
            </a:r>
            <a:r>
              <a:rPr lang="fa-IR" sz="1400" dirty="0"/>
              <a:t>و </a:t>
            </a:r>
            <a:r>
              <a:rPr lang="fa-IR" sz="1400" dirty="0" smtClean="0"/>
              <a:t>توابع</a:t>
            </a:r>
          </a:p>
          <a:p>
            <a:pPr algn="r" rtl="1">
              <a:lnSpc>
                <a:spcPct val="90000"/>
              </a:lnSpc>
            </a:pPr>
            <a:r>
              <a:rPr lang="fa-IR" sz="1400" dirty="0" smtClean="0"/>
              <a:t> </a:t>
            </a:r>
            <a:r>
              <a:rPr lang="fa-IR" sz="1400" dirty="0"/>
              <a:t>اشیاء و </a:t>
            </a:r>
            <a:r>
              <a:rPr lang="fa-IR" sz="1400" dirty="0" smtClean="0"/>
              <a:t>توابع </a:t>
            </a:r>
            <a:r>
              <a:rPr lang="fa-IR" sz="1400" dirty="0"/>
              <a:t>نرم افزاری </a:t>
            </a:r>
            <a:r>
              <a:rPr lang="fa-IR" sz="1400" dirty="0" smtClean="0"/>
              <a:t>که یک </a:t>
            </a:r>
            <a:r>
              <a:rPr lang="fa-IR" sz="1400" dirty="0"/>
              <a:t>شی </a:t>
            </a:r>
            <a:r>
              <a:rPr lang="fa-IR" sz="1400" dirty="0" smtClean="0"/>
              <a:t>با عملکرد خوب  را پیاده سازی می کنند ممکن </a:t>
            </a:r>
            <a:r>
              <a:rPr lang="fa-IR" sz="1400" dirty="0"/>
              <a:t>است مورد استفاده مجدد </a:t>
            </a:r>
            <a:r>
              <a:rPr lang="fa-IR" sz="1400" dirty="0" smtClean="0"/>
              <a:t>قرارگیرند.</a:t>
            </a:r>
            <a:endParaRPr lang="en-GB" sz="14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Benefits </a:t>
            </a:r>
            <a:r>
              <a:rPr lang="en-US" dirty="0"/>
              <a:t>of software </a:t>
            </a:r>
            <a:r>
              <a:rPr lang="en-US" dirty="0" smtClean="0"/>
              <a:t>reuse</a:t>
            </a:r>
            <a:r>
              <a:rPr lang="fa-IR" dirty="0" smtClean="0"/>
              <a:t/>
            </a:r>
            <a:br>
              <a:rPr lang="fa-IR" dirty="0" smtClean="0"/>
            </a:br>
            <a:r>
              <a:rPr lang="fa-IR" dirty="0" smtClean="0"/>
              <a:t>مزایای استفاده مجدد نرم افزار</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9992029"/>
              </p:ext>
            </p:extLst>
          </p:nvPr>
        </p:nvGraphicFramePr>
        <p:xfrm>
          <a:off x="457200" y="1768898"/>
          <a:ext cx="7956550" cy="4562406"/>
        </p:xfrm>
        <a:graphic>
          <a:graphicData uri="http://schemas.openxmlformats.org/drawingml/2006/table">
            <a:tbl>
              <a:tblPr firstRow="1" bandRow="1">
                <a:tableStyleId>{5C22544A-7EE6-4342-B048-85BDC9FD1C3A}</a:tableStyleId>
              </a:tblPr>
              <a:tblGrid>
                <a:gridCol w="2520950">
                  <a:extLst>
                    <a:ext uri="{9D8B030D-6E8A-4147-A177-3AD203B41FA5}">
                      <a16:colId xmlns:a16="http://schemas.microsoft.com/office/drawing/2014/main" val="20000"/>
                    </a:ext>
                  </a:extLst>
                </a:gridCol>
                <a:gridCol w="5435600">
                  <a:extLst>
                    <a:ext uri="{9D8B030D-6E8A-4147-A177-3AD203B41FA5}">
                      <a16:colId xmlns:a16="http://schemas.microsoft.com/office/drawing/2014/main" val="20001"/>
                    </a:ext>
                  </a:extLst>
                </a:gridCol>
              </a:tblGrid>
              <a:tr h="480294">
                <a:tc>
                  <a:txBody>
                    <a:bodyPr/>
                    <a:lstStyle/>
                    <a:p>
                      <a:pPr algn="ctr">
                        <a:spcAft>
                          <a:spcPts val="0"/>
                        </a:spcAft>
                      </a:pPr>
                      <a:r>
                        <a:rPr lang="en-GB" sz="1600" b="1" dirty="0" smtClean="0">
                          <a:solidFill>
                            <a:srgbClr val="000000"/>
                          </a:solidFill>
                          <a:latin typeface="Arial"/>
                          <a:ea typeface="Times New Roman"/>
                          <a:cs typeface="Arial"/>
                        </a:rPr>
                        <a:t>Benefit</a:t>
                      </a:r>
                      <a:r>
                        <a:rPr lang="fa-IR" sz="1600" b="1" dirty="0" smtClean="0">
                          <a:solidFill>
                            <a:srgbClr val="000000"/>
                          </a:solidFill>
                          <a:latin typeface="Arial"/>
                          <a:ea typeface="Times New Roman"/>
                          <a:cs typeface="Arial"/>
                        </a:rPr>
                        <a:t>  مزایا</a:t>
                      </a:r>
                      <a:r>
                        <a:rPr lang="fa-IR" sz="1600" b="1" baseline="0" dirty="0" smtClean="0">
                          <a:solidFill>
                            <a:srgbClr val="000000"/>
                          </a:solidFill>
                          <a:latin typeface="Arial"/>
                          <a:ea typeface="Times New Roman"/>
                          <a:cs typeface="Arial"/>
                        </a:rPr>
                        <a:t>     </a:t>
                      </a:r>
                      <a:endParaRPr lang="en-GB" sz="1600" b="1" dirty="0">
                        <a:solidFill>
                          <a:srgbClr val="000000"/>
                        </a:solidFill>
                        <a:latin typeface="Arial"/>
                        <a:ea typeface="Times New Roman"/>
                        <a:cs typeface="Arial"/>
                      </a:endParaRPr>
                    </a:p>
                  </a:txBody>
                  <a:tcPr marL="73025" marR="73025" marT="73025" marB="730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b="1" dirty="0" smtClean="0">
                          <a:solidFill>
                            <a:srgbClr val="000000"/>
                          </a:solidFill>
                          <a:latin typeface="Arial"/>
                          <a:ea typeface="Times New Roman"/>
                          <a:cs typeface="Arial"/>
                        </a:rPr>
                        <a:t>Explanation</a:t>
                      </a:r>
                      <a:r>
                        <a:rPr lang="fa-IR" sz="1600" b="1" dirty="0" smtClean="0">
                          <a:solidFill>
                            <a:srgbClr val="000000"/>
                          </a:solidFill>
                          <a:latin typeface="Arial"/>
                          <a:ea typeface="Times New Roman"/>
                          <a:cs typeface="Arial"/>
                        </a:rPr>
                        <a:t>  توضیحات    </a:t>
                      </a:r>
                      <a:endParaRPr lang="en-GB" sz="1600" b="1" dirty="0" smtClean="0">
                        <a:solidFill>
                          <a:srgbClr val="000000"/>
                        </a:solidFill>
                        <a:latin typeface="Arial"/>
                        <a:ea typeface="Times New Roman"/>
                        <a:cs typeface="Arial"/>
                      </a:endParaRPr>
                    </a:p>
                  </a:txBody>
                  <a:tcPr marL="73025" marR="73025" marT="73025" marB="73025"/>
                </a:tc>
                <a:extLst>
                  <a:ext uri="{0D108BD9-81ED-4DB2-BD59-A6C34878D82A}">
                    <a16:rowId xmlns:a16="http://schemas.microsoft.com/office/drawing/2014/main" val="10000"/>
                  </a:ext>
                </a:extLst>
              </a:tr>
              <a:tr h="1062379">
                <a:tc>
                  <a:txBody>
                    <a:bodyPr/>
                    <a:lstStyle/>
                    <a:p>
                      <a:pPr algn="ctr">
                        <a:spcAft>
                          <a:spcPts val="0"/>
                        </a:spcAft>
                      </a:pPr>
                      <a:r>
                        <a:rPr lang="en-GB" sz="1600" dirty="0" smtClean="0">
                          <a:solidFill>
                            <a:srgbClr val="000000"/>
                          </a:solidFill>
                          <a:latin typeface="Arial"/>
                          <a:ea typeface="Times New Roman"/>
                          <a:cs typeface="Arial"/>
                        </a:rPr>
                        <a:t>Increased dependability</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افزایش قابلیت اعتماد</a:t>
                      </a:r>
                      <a:endParaRPr lang="en-GB" sz="1600" dirty="0">
                        <a:solidFill>
                          <a:srgbClr val="000000"/>
                        </a:solidFill>
                        <a:latin typeface="Arial"/>
                        <a:ea typeface="Times New Roman"/>
                        <a:cs typeface="Arial"/>
                      </a:endParaRPr>
                    </a:p>
                  </a:txBody>
                  <a:tcPr marL="73025" marR="73025" marT="0" marB="73025"/>
                </a:tc>
                <a:tc>
                  <a:txBody>
                    <a:bodyPr/>
                    <a:lstStyle/>
                    <a:p>
                      <a:pPr algn="just">
                        <a:spcAft>
                          <a:spcPts val="0"/>
                        </a:spcAft>
                      </a:pPr>
                      <a:r>
                        <a:rPr lang="en-GB" sz="1200" dirty="0">
                          <a:solidFill>
                            <a:srgbClr val="000000"/>
                          </a:solidFill>
                          <a:latin typeface="Arial"/>
                          <a:ea typeface="Times New Roman"/>
                          <a:cs typeface="Arial"/>
                        </a:rPr>
                        <a:t>Reused software, which has been tried and tested in working systems, should be more dependable than new software. Its design and implementation faults should have been found and fixed. </a:t>
                      </a:r>
                      <a:endParaRPr lang="fa-IR" sz="1200" dirty="0" smtClean="0">
                        <a:solidFill>
                          <a:srgbClr val="000000"/>
                        </a:solidFill>
                        <a:latin typeface="Arial"/>
                        <a:ea typeface="Times New Roman"/>
                        <a:cs typeface="Arial"/>
                      </a:endParaRPr>
                    </a:p>
                    <a:p>
                      <a:pPr algn="just" rtl="1">
                        <a:spcAft>
                          <a:spcPts val="0"/>
                        </a:spcAft>
                      </a:pPr>
                      <a:r>
                        <a:rPr lang="fa-IR" sz="1200" dirty="0" smtClean="0">
                          <a:solidFill>
                            <a:srgbClr val="000000"/>
                          </a:solidFill>
                          <a:latin typeface="Arial"/>
                          <a:ea typeface="Times New Roman"/>
                          <a:cs typeface="Arial"/>
                        </a:rPr>
                        <a:t>نرم افزار</a:t>
                      </a:r>
                      <a:r>
                        <a:rPr lang="en-US" sz="1200" dirty="0" smtClean="0">
                          <a:solidFill>
                            <a:srgbClr val="000000"/>
                          </a:solidFill>
                          <a:latin typeface="Arial"/>
                          <a:ea typeface="Times New Roman"/>
                          <a:cs typeface="Arial"/>
                        </a:rPr>
                        <a:t>reuse </a:t>
                      </a:r>
                      <a:r>
                        <a:rPr lang="fa-IR" sz="1200" dirty="0" smtClean="0">
                          <a:solidFill>
                            <a:srgbClr val="000000"/>
                          </a:solidFill>
                          <a:latin typeface="Arial"/>
                          <a:ea typeface="Times New Roman"/>
                          <a:cs typeface="Arial"/>
                        </a:rPr>
                        <a:t> شده که قبلا درسیستم های کاری دیگر تست شده و مورد استفاده قرار گرفته است، نسبت</a:t>
                      </a:r>
                      <a:r>
                        <a:rPr lang="fa-IR" sz="1200" baseline="0" dirty="0" smtClean="0">
                          <a:solidFill>
                            <a:srgbClr val="000000"/>
                          </a:solidFill>
                          <a:latin typeface="Arial"/>
                          <a:ea typeface="Times New Roman"/>
                          <a:cs typeface="Arial"/>
                        </a:rPr>
                        <a:t> به یک نرم افزارجدید بیشتر قابل </a:t>
                      </a:r>
                      <a:r>
                        <a:rPr lang="fa-IR" sz="1200" dirty="0" smtClean="0">
                          <a:solidFill>
                            <a:srgbClr val="000000"/>
                          </a:solidFill>
                          <a:latin typeface="Arial"/>
                          <a:ea typeface="Times New Roman"/>
                          <a:cs typeface="Arial"/>
                        </a:rPr>
                        <a:t>اعتماد است.چرا که  مشکلات طراحی و پیاده سازی آن باید قبلا پیدا</a:t>
                      </a:r>
                      <a:r>
                        <a:rPr lang="fa-IR" sz="1200" baseline="0" dirty="0" smtClean="0">
                          <a:solidFill>
                            <a:srgbClr val="000000"/>
                          </a:solidFill>
                          <a:latin typeface="Arial"/>
                          <a:ea typeface="Times New Roman"/>
                          <a:cs typeface="Arial"/>
                        </a:rPr>
                        <a:t> و رفع شده اند</a:t>
                      </a:r>
                      <a:r>
                        <a:rPr lang="fa-IR" sz="1200" dirty="0" smtClean="0">
                          <a:solidFill>
                            <a:srgbClr val="000000"/>
                          </a:solidFill>
                          <a:latin typeface="Arial"/>
                          <a:ea typeface="Times New Roman"/>
                          <a:cs typeface="Arial"/>
                        </a:rPr>
                        <a:t>.</a:t>
                      </a:r>
                      <a:endParaRPr lang="en-GB" sz="12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1"/>
                  </a:ext>
                </a:extLst>
              </a:tr>
              <a:tr h="1849428">
                <a:tc>
                  <a:txBody>
                    <a:bodyPr/>
                    <a:lstStyle/>
                    <a:p>
                      <a:pPr algn="ctr">
                        <a:spcAft>
                          <a:spcPts val="0"/>
                        </a:spcAft>
                      </a:pPr>
                      <a:r>
                        <a:rPr lang="en-GB" sz="1600" dirty="0">
                          <a:solidFill>
                            <a:srgbClr val="000000"/>
                          </a:solidFill>
                          <a:latin typeface="Arial"/>
                          <a:ea typeface="Times New Roman"/>
                          <a:cs typeface="Arial"/>
                        </a:rPr>
                        <a:t>Reduced process </a:t>
                      </a:r>
                      <a:r>
                        <a:rPr lang="en-GB" sz="1600" dirty="0" smtClean="0">
                          <a:solidFill>
                            <a:srgbClr val="000000"/>
                          </a:solidFill>
                          <a:latin typeface="Arial"/>
                          <a:ea typeface="Times New Roman"/>
                          <a:cs typeface="Arial"/>
                        </a:rPr>
                        <a:t>risk</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کاهش ریسک فرآیند</a:t>
                      </a:r>
                      <a:endParaRPr lang="en-GB" sz="1600" dirty="0">
                        <a:solidFill>
                          <a:srgbClr val="000000"/>
                        </a:solidFill>
                        <a:latin typeface="Arial"/>
                        <a:ea typeface="Times New Roman"/>
                        <a:cs typeface="Arial"/>
                      </a:endParaRPr>
                    </a:p>
                  </a:txBody>
                  <a:tcPr marL="73025" marR="73025" marT="0" marB="73025"/>
                </a:tc>
                <a:tc>
                  <a:txBody>
                    <a:bodyPr/>
                    <a:lstStyle/>
                    <a:p>
                      <a:pPr algn="just">
                        <a:spcAft>
                          <a:spcPts val="0"/>
                        </a:spcAft>
                      </a:pPr>
                      <a:r>
                        <a:rPr lang="en-GB" sz="1200" dirty="0">
                          <a:solidFill>
                            <a:srgbClr val="000000"/>
                          </a:solidFill>
                          <a:latin typeface="Arial"/>
                          <a:ea typeface="Times New Roman"/>
                          <a:cs typeface="Arial"/>
                        </a:rPr>
                        <a:t>The cost of existing software is already known, whereas the costs of development are always a matter of judgment. This is an important factor for project management because it reduces the margin of error in project cost estimation. This is particularly true when relatively large software components such as subsystems are reused</a:t>
                      </a:r>
                      <a:r>
                        <a:rPr lang="en-GB" sz="1200" dirty="0" smtClean="0">
                          <a:solidFill>
                            <a:srgbClr val="000000"/>
                          </a:solidFill>
                          <a:latin typeface="Arial"/>
                          <a:ea typeface="Times New Roman"/>
                          <a:cs typeface="Arial"/>
                        </a:rPr>
                        <a:t>.</a:t>
                      </a:r>
                      <a:endParaRPr lang="fa-IR" sz="1200" dirty="0" smtClean="0">
                        <a:solidFill>
                          <a:srgbClr val="000000"/>
                        </a:solidFill>
                        <a:latin typeface="Arial"/>
                        <a:ea typeface="Times New Roman"/>
                        <a:cs typeface="Arial"/>
                      </a:endParaRPr>
                    </a:p>
                    <a:p>
                      <a:pPr algn="just" rtl="1">
                        <a:spcAft>
                          <a:spcPts val="0"/>
                        </a:spcAft>
                      </a:pPr>
                      <a:r>
                        <a:rPr lang="fa-IR" sz="1200" dirty="0" smtClean="0">
                          <a:solidFill>
                            <a:srgbClr val="000000"/>
                          </a:solidFill>
                          <a:latin typeface="Arial"/>
                          <a:ea typeface="Times New Roman"/>
                          <a:cs typeface="Arial"/>
                        </a:rPr>
                        <a:t>هزینه نرم افزار موجود را می دانیم ، در حالی که هزینه های توسعه یک نرم افزار جدید همیشه به چالشی برای تصمیم گیری هستند. این یک عامل مهم برای مدیریت پروژه است چرا که حاشیه خطا در برآورد هزینه پروژه را کاهش می دهد. این امر به ویژه زمانی که اجزای نرم افزار نسبتا بزرگی مانند زیر سیستم ها </a:t>
                      </a:r>
                      <a:r>
                        <a:rPr lang="en-US" sz="1200" dirty="0" smtClean="0">
                          <a:solidFill>
                            <a:srgbClr val="000000"/>
                          </a:solidFill>
                          <a:latin typeface="Arial"/>
                          <a:ea typeface="Times New Roman"/>
                          <a:cs typeface="Arial"/>
                        </a:rPr>
                        <a:t>reuse </a:t>
                      </a:r>
                      <a:r>
                        <a:rPr lang="fa-IR" sz="1200" dirty="0" smtClean="0">
                          <a:solidFill>
                            <a:srgbClr val="000000"/>
                          </a:solidFill>
                          <a:latin typeface="Arial"/>
                          <a:ea typeface="Times New Roman"/>
                          <a:cs typeface="Arial"/>
                        </a:rPr>
                        <a:t> می شوند ، صدق می کند.</a:t>
                      </a:r>
                      <a:endParaRPr lang="en-GB" sz="12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2"/>
                  </a:ext>
                </a:extLst>
              </a:tr>
              <a:tr h="1062379">
                <a:tc>
                  <a:txBody>
                    <a:bodyPr/>
                    <a:lstStyle/>
                    <a:p>
                      <a:pPr algn="ctr">
                        <a:spcAft>
                          <a:spcPts val="0"/>
                        </a:spcAft>
                      </a:pPr>
                      <a:r>
                        <a:rPr lang="en-GB" sz="1600" dirty="0">
                          <a:solidFill>
                            <a:srgbClr val="000000"/>
                          </a:solidFill>
                          <a:latin typeface="Arial"/>
                          <a:ea typeface="Times New Roman"/>
                          <a:cs typeface="Arial"/>
                        </a:rPr>
                        <a:t>Effective use of </a:t>
                      </a:r>
                      <a:r>
                        <a:rPr lang="en-GB" sz="1600" dirty="0" smtClean="0">
                          <a:solidFill>
                            <a:srgbClr val="000000"/>
                          </a:solidFill>
                          <a:latin typeface="Arial"/>
                          <a:ea typeface="Times New Roman"/>
                          <a:cs typeface="Arial"/>
                        </a:rPr>
                        <a:t>specialists</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استفاده موثر از متخصصان</a:t>
                      </a:r>
                      <a:endParaRPr lang="en-GB" sz="1600" dirty="0">
                        <a:solidFill>
                          <a:srgbClr val="000000"/>
                        </a:solidFill>
                        <a:latin typeface="Arial"/>
                        <a:ea typeface="Times New Roman"/>
                        <a:cs typeface="Arial"/>
                      </a:endParaRPr>
                    </a:p>
                  </a:txBody>
                  <a:tcPr marL="73025" marR="73025" marT="0" marB="73025"/>
                </a:tc>
                <a:tc>
                  <a:txBody>
                    <a:bodyPr/>
                    <a:lstStyle/>
                    <a:p>
                      <a:pPr algn="just">
                        <a:spcAft>
                          <a:spcPts val="0"/>
                        </a:spcAft>
                      </a:pPr>
                      <a:r>
                        <a:rPr lang="en-GB" sz="1200" dirty="0">
                          <a:solidFill>
                            <a:srgbClr val="000000"/>
                          </a:solidFill>
                          <a:latin typeface="Arial"/>
                          <a:ea typeface="Times New Roman"/>
                          <a:cs typeface="Arial"/>
                        </a:rPr>
                        <a:t>Instead of doing the same work over and over again, application specialists can develop reusable software that encapsulates their knowledge</a:t>
                      </a:r>
                      <a:r>
                        <a:rPr lang="en-GB" sz="1200" dirty="0" smtClean="0">
                          <a:solidFill>
                            <a:srgbClr val="000000"/>
                          </a:solidFill>
                          <a:latin typeface="Arial"/>
                          <a:ea typeface="Times New Roman"/>
                          <a:cs typeface="Arial"/>
                        </a:rPr>
                        <a:t>.</a:t>
                      </a:r>
                      <a:endParaRPr lang="fa-IR" sz="1200" dirty="0" smtClean="0">
                        <a:solidFill>
                          <a:srgbClr val="000000"/>
                        </a:solidFill>
                        <a:latin typeface="Arial"/>
                        <a:ea typeface="Times New Roman"/>
                        <a:cs typeface="Arial"/>
                      </a:endParaRPr>
                    </a:p>
                    <a:p>
                      <a:pPr algn="just" rtl="1">
                        <a:spcAft>
                          <a:spcPts val="0"/>
                        </a:spcAft>
                      </a:pPr>
                      <a:r>
                        <a:rPr lang="fa-IR" sz="1200" dirty="0" smtClean="0">
                          <a:solidFill>
                            <a:srgbClr val="000000"/>
                          </a:solidFill>
                          <a:latin typeface="Arial"/>
                          <a:ea typeface="Times New Roman"/>
                          <a:cs typeface="Arial"/>
                        </a:rPr>
                        <a:t>به جای تکرار پی در پی  کارهای قبلی که در تولید نرم افزار موجود انجام شده است، متخصصان نرم افزار می توانند نرم افزار هایی را که قابلیت استفاده مجدد</a:t>
                      </a:r>
                      <a:r>
                        <a:rPr lang="fa-IR" sz="1200" baseline="0" dirty="0" smtClean="0">
                          <a:solidFill>
                            <a:srgbClr val="000000"/>
                          </a:solidFill>
                          <a:latin typeface="Arial"/>
                          <a:ea typeface="Times New Roman"/>
                          <a:cs typeface="Arial"/>
                        </a:rPr>
                        <a:t> را دارند(اطلاعات را در خود دارند) توسعه دهند .</a:t>
                      </a:r>
                      <a:endParaRPr lang="en-GB" sz="12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3"/>
                  </a:ext>
                </a:extLst>
              </a:tr>
            </a:tbl>
          </a:graphicData>
        </a:graphic>
      </p:graphicFrame>
      <p:sp>
        <p:nvSpPr>
          <p:cNvPr id="5" name="Slide Number Placeholder 4"/>
          <p:cNvSpPr>
            <a:spLocks noGrp="1"/>
          </p:cNvSpPr>
          <p:nvPr>
            <p:ph type="sldNum" sz="quarter" idx="12"/>
          </p:nvPr>
        </p:nvSpPr>
        <p:spPr/>
        <p:txBody>
          <a:bodyPr/>
          <a:lstStyle/>
          <a:p>
            <a:fld id="{34CF8044-83D2-2543-8CEA-7F647DE98A9A}"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Chapter 16 Software reuse</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28677016"/>
              </p:ext>
            </p:extLst>
          </p:nvPr>
        </p:nvGraphicFramePr>
        <p:xfrm>
          <a:off x="457200" y="1999476"/>
          <a:ext cx="7974061" cy="3625850"/>
        </p:xfrm>
        <a:graphic>
          <a:graphicData uri="http://schemas.openxmlformats.org/drawingml/2006/table">
            <a:tbl>
              <a:tblPr firstRow="1" bandRow="1">
                <a:tableStyleId>{5C22544A-7EE6-4342-B048-85BDC9FD1C3A}</a:tableStyleId>
              </a:tblPr>
              <a:tblGrid>
                <a:gridCol w="2712188">
                  <a:extLst>
                    <a:ext uri="{9D8B030D-6E8A-4147-A177-3AD203B41FA5}">
                      <a16:colId xmlns:a16="http://schemas.microsoft.com/office/drawing/2014/main" val="20000"/>
                    </a:ext>
                  </a:extLst>
                </a:gridCol>
                <a:gridCol w="5261873">
                  <a:extLst>
                    <a:ext uri="{9D8B030D-6E8A-4147-A177-3AD203B41FA5}">
                      <a16:colId xmlns:a16="http://schemas.microsoft.com/office/drawing/2014/main" val="20001"/>
                    </a:ext>
                  </a:extLst>
                </a:gridCol>
              </a:tblGrid>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400" b="1" dirty="0" smtClean="0">
                          <a:solidFill>
                            <a:srgbClr val="000000"/>
                          </a:solidFill>
                          <a:latin typeface="Arial"/>
                          <a:ea typeface="Times New Roman"/>
                          <a:cs typeface="Arial"/>
                        </a:rPr>
                        <a:t>Benefit</a:t>
                      </a:r>
                      <a:r>
                        <a:rPr lang="fa-IR" sz="1400" b="1" dirty="0" smtClean="0">
                          <a:solidFill>
                            <a:srgbClr val="000000"/>
                          </a:solidFill>
                          <a:latin typeface="Arial"/>
                          <a:ea typeface="Times New Roman"/>
                          <a:cs typeface="Arial"/>
                        </a:rPr>
                        <a:t>  مزایا</a:t>
                      </a:r>
                      <a:r>
                        <a:rPr lang="fa-IR" sz="1400" b="1" baseline="0" dirty="0" smtClean="0">
                          <a:solidFill>
                            <a:srgbClr val="000000"/>
                          </a:solidFill>
                          <a:latin typeface="Arial"/>
                          <a:ea typeface="Times New Roman"/>
                          <a:cs typeface="Arial"/>
                        </a:rPr>
                        <a:t>     </a:t>
                      </a:r>
                      <a:endParaRPr lang="en-GB" sz="1400" b="1" dirty="0" smtClean="0">
                        <a:solidFill>
                          <a:srgbClr val="000000"/>
                        </a:solidFill>
                        <a:latin typeface="Arial"/>
                        <a:ea typeface="Times New Roman"/>
                        <a:cs typeface="Arial"/>
                      </a:endParaRPr>
                    </a:p>
                  </a:txBody>
                  <a:tcPr marL="73025" marR="73025" marT="73025" marB="73025"/>
                </a:tc>
                <a:tc>
                  <a:txBody>
                    <a:bodyPr/>
                    <a:lstStyle/>
                    <a:p>
                      <a:pPr algn="ctr">
                        <a:spcAft>
                          <a:spcPts val="0"/>
                        </a:spcAft>
                      </a:pPr>
                      <a:r>
                        <a:rPr lang="en-GB" sz="1400" b="1" dirty="0" smtClean="0">
                          <a:solidFill>
                            <a:srgbClr val="000000"/>
                          </a:solidFill>
                          <a:latin typeface="Arial"/>
                          <a:ea typeface="Times New Roman"/>
                          <a:cs typeface="Arial"/>
                        </a:rPr>
                        <a:t>Explanation</a:t>
                      </a:r>
                      <a:r>
                        <a:rPr lang="fa-IR" sz="1400" b="1" dirty="0" smtClean="0">
                          <a:solidFill>
                            <a:srgbClr val="000000"/>
                          </a:solidFill>
                          <a:latin typeface="Arial"/>
                          <a:ea typeface="Times New Roman"/>
                          <a:cs typeface="Arial"/>
                        </a:rPr>
                        <a:t>  توضیحات    </a:t>
                      </a:r>
                      <a:endParaRPr lang="en-GB" sz="1400" b="1" dirty="0">
                        <a:solidFill>
                          <a:srgbClr val="000000"/>
                        </a:solidFill>
                        <a:latin typeface="Arial"/>
                        <a:ea typeface="Times New Roman"/>
                        <a:cs typeface="Arial"/>
                      </a:endParaRPr>
                    </a:p>
                  </a:txBody>
                  <a:tcPr marL="73025" marR="73025" marT="73025" marB="73025"/>
                </a:tc>
                <a:extLst>
                  <a:ext uri="{0D108BD9-81ED-4DB2-BD59-A6C34878D82A}">
                    <a16:rowId xmlns:a16="http://schemas.microsoft.com/office/drawing/2014/main" val="10000"/>
                  </a:ext>
                </a:extLst>
              </a:tr>
              <a:tr h="2079764">
                <a:tc>
                  <a:txBody>
                    <a:bodyPr/>
                    <a:lstStyle/>
                    <a:p>
                      <a:pPr algn="ctr">
                        <a:spcAft>
                          <a:spcPts val="0"/>
                        </a:spcAft>
                      </a:pPr>
                      <a:r>
                        <a:rPr lang="en-GB" sz="1600" dirty="0">
                          <a:solidFill>
                            <a:srgbClr val="000000"/>
                          </a:solidFill>
                          <a:latin typeface="Arial"/>
                          <a:ea typeface="Times New Roman"/>
                          <a:cs typeface="Arial"/>
                        </a:rPr>
                        <a:t>Standards </a:t>
                      </a:r>
                      <a:r>
                        <a:rPr lang="en-GB" sz="1600" dirty="0" smtClean="0">
                          <a:solidFill>
                            <a:srgbClr val="000000"/>
                          </a:solidFill>
                          <a:latin typeface="Arial"/>
                          <a:ea typeface="Times New Roman"/>
                          <a:cs typeface="Arial"/>
                        </a:rPr>
                        <a:t>compliance</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پیروی از استانداردها</a:t>
                      </a:r>
                      <a:endParaRPr lang="en-GB" sz="1600" dirty="0">
                        <a:solidFill>
                          <a:srgbClr val="000000"/>
                        </a:solidFill>
                        <a:latin typeface="Arial"/>
                        <a:ea typeface="Times New Roman"/>
                        <a:cs typeface="Arial"/>
                      </a:endParaRPr>
                    </a:p>
                  </a:txBody>
                  <a:tcPr marL="73025" marR="73025" marT="0" marB="73025"/>
                </a:tc>
                <a:tc>
                  <a:txBody>
                    <a:bodyPr/>
                    <a:lstStyle/>
                    <a:p>
                      <a:pPr algn="l">
                        <a:spcAft>
                          <a:spcPts val="0"/>
                        </a:spcAft>
                      </a:pPr>
                      <a:r>
                        <a:rPr lang="en-GB" sz="1200" dirty="0">
                          <a:solidFill>
                            <a:srgbClr val="000000"/>
                          </a:solidFill>
                          <a:latin typeface="Arial"/>
                          <a:ea typeface="Times New Roman"/>
                          <a:cs typeface="Arial"/>
                        </a:rPr>
                        <a:t>Some standards, such as user interface standards, can be implemented as a set of reusable components. For example, if menus in a user interface are implemented using reusable components, all applications present the same menu formats to users. The use of standard user interfaces improves dependability because users make fewer mistakes when presented with a familiar interface</a:t>
                      </a:r>
                      <a:r>
                        <a:rPr lang="en-GB" sz="1200" dirty="0" smtClean="0">
                          <a:solidFill>
                            <a:srgbClr val="000000"/>
                          </a:solidFill>
                          <a:latin typeface="Arial"/>
                          <a:ea typeface="Times New Roman"/>
                          <a:cs typeface="Arial"/>
                        </a:rPr>
                        <a:t>.</a:t>
                      </a:r>
                      <a:endParaRPr lang="fa-IR" sz="1200" dirty="0" smtClean="0">
                        <a:solidFill>
                          <a:srgbClr val="000000"/>
                        </a:solidFill>
                        <a:latin typeface="Arial"/>
                        <a:ea typeface="Times New Roman"/>
                        <a:cs typeface="Arial"/>
                      </a:endParaRPr>
                    </a:p>
                    <a:p>
                      <a:pPr algn="r" rtl="1">
                        <a:spcAft>
                          <a:spcPts val="0"/>
                        </a:spcAft>
                      </a:pPr>
                      <a:r>
                        <a:rPr lang="fa-IR" sz="1200" dirty="0" smtClean="0">
                          <a:solidFill>
                            <a:srgbClr val="000000"/>
                          </a:solidFill>
                          <a:latin typeface="Arial"/>
                          <a:ea typeface="Times New Roman"/>
                          <a:cs typeface="Arial"/>
                        </a:rPr>
                        <a:t>برخی از استانداردها، مانند استانداردهای رابط کاربر، می تواند به عنوان مجموعه ای از اجزای قابل استفاده مجدد اجرا شوند. برای مثال، اگر در چند برنامه کاربردی منوها </a:t>
                      </a:r>
                      <a:r>
                        <a:rPr lang="fa-IR" sz="1200" baseline="0" dirty="0" smtClean="0">
                          <a:solidFill>
                            <a:srgbClr val="000000"/>
                          </a:solidFill>
                          <a:latin typeface="Arial"/>
                          <a:ea typeface="Times New Roman"/>
                          <a:cs typeface="Arial"/>
                        </a:rPr>
                        <a:t> موجود در</a:t>
                      </a:r>
                      <a:r>
                        <a:rPr lang="fa-IR" sz="1200" dirty="0" smtClean="0">
                          <a:solidFill>
                            <a:srgbClr val="000000"/>
                          </a:solidFill>
                          <a:latin typeface="Arial"/>
                          <a:ea typeface="Times New Roman"/>
                          <a:cs typeface="Arial"/>
                        </a:rPr>
                        <a:t>رابط کاربری با استفاده از اجزای قابل استفاده مجدد، پیاده سازی  شده باشند ، تمام برنامه های کاربردی ، منوهایی با فرمت یکسان را به کاربران ارائه می دهند. استفاده از استاندارد رابط کاربری قابلیت اعتماد را ارتقاء می دهد زیرا</a:t>
                      </a:r>
                      <a:r>
                        <a:rPr lang="fa-IR" sz="1200" baseline="0" dirty="0" smtClean="0">
                          <a:solidFill>
                            <a:srgbClr val="000000"/>
                          </a:solidFill>
                          <a:latin typeface="Arial"/>
                          <a:ea typeface="Times New Roman"/>
                          <a:cs typeface="Arial"/>
                        </a:rPr>
                        <a:t> وقتی که کاربران با واسط کاربری آشنا باشند اشتباهات کمتری مرتکب می شوند.</a:t>
                      </a:r>
                      <a:r>
                        <a:rPr lang="fa-IR" sz="1200" dirty="0" smtClean="0">
                          <a:solidFill>
                            <a:srgbClr val="000000"/>
                          </a:solidFill>
                          <a:latin typeface="Arial"/>
                          <a:ea typeface="Times New Roman"/>
                          <a:cs typeface="Arial"/>
                        </a:rPr>
                        <a:t> </a:t>
                      </a:r>
                      <a:endParaRPr lang="en-GB" sz="12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1"/>
                  </a:ext>
                </a:extLst>
              </a:tr>
              <a:tr h="370840">
                <a:tc>
                  <a:txBody>
                    <a:bodyPr/>
                    <a:lstStyle/>
                    <a:p>
                      <a:pPr algn="ctr">
                        <a:spcAft>
                          <a:spcPts val="0"/>
                        </a:spcAft>
                      </a:pPr>
                      <a:r>
                        <a:rPr lang="en-GB" sz="1600" dirty="0">
                          <a:solidFill>
                            <a:srgbClr val="000000"/>
                          </a:solidFill>
                          <a:latin typeface="Arial"/>
                          <a:ea typeface="Times New Roman"/>
                          <a:cs typeface="Arial"/>
                        </a:rPr>
                        <a:t>Accelerated </a:t>
                      </a:r>
                      <a:r>
                        <a:rPr lang="en-GB" sz="1600" dirty="0" smtClean="0">
                          <a:solidFill>
                            <a:srgbClr val="000000"/>
                          </a:solidFill>
                          <a:latin typeface="Arial"/>
                          <a:ea typeface="Times New Roman"/>
                          <a:cs typeface="Arial"/>
                        </a:rPr>
                        <a:t>development</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توسعه شتاب یافته</a:t>
                      </a:r>
                      <a:endParaRPr lang="en-GB" sz="1600" dirty="0">
                        <a:solidFill>
                          <a:srgbClr val="000000"/>
                        </a:solidFill>
                        <a:latin typeface="Arial"/>
                        <a:ea typeface="Times New Roman"/>
                        <a:cs typeface="Arial"/>
                      </a:endParaRPr>
                    </a:p>
                  </a:txBody>
                  <a:tcPr marL="73025" marR="73025" marT="0" marB="73025"/>
                </a:tc>
                <a:tc>
                  <a:txBody>
                    <a:bodyPr/>
                    <a:lstStyle/>
                    <a:p>
                      <a:pPr algn="l">
                        <a:spcAft>
                          <a:spcPts val="0"/>
                        </a:spcAft>
                      </a:pPr>
                      <a:r>
                        <a:rPr lang="en-GB" sz="1200" dirty="0">
                          <a:solidFill>
                            <a:srgbClr val="000000"/>
                          </a:solidFill>
                          <a:latin typeface="Arial"/>
                          <a:ea typeface="Times New Roman"/>
                          <a:cs typeface="Arial"/>
                        </a:rPr>
                        <a:t>Bringing a system to market as early as possible is often more important than overall development costs. Reusing software can speed up system production because both development and validation time may be reduced</a:t>
                      </a:r>
                      <a:r>
                        <a:rPr lang="en-GB" sz="1200" dirty="0" smtClean="0">
                          <a:solidFill>
                            <a:srgbClr val="000000"/>
                          </a:solidFill>
                          <a:latin typeface="Arial"/>
                          <a:ea typeface="Times New Roman"/>
                          <a:cs typeface="Arial"/>
                        </a:rPr>
                        <a:t>.</a:t>
                      </a:r>
                      <a:endParaRPr lang="fa-IR" sz="1200" dirty="0" smtClean="0">
                        <a:solidFill>
                          <a:srgbClr val="000000"/>
                        </a:solidFill>
                        <a:latin typeface="Arial"/>
                        <a:ea typeface="Times New Roman"/>
                        <a:cs typeface="Arial"/>
                      </a:endParaRPr>
                    </a:p>
                    <a:p>
                      <a:pPr algn="r" rtl="1">
                        <a:spcAft>
                          <a:spcPts val="0"/>
                        </a:spcAft>
                      </a:pPr>
                      <a:r>
                        <a:rPr lang="fa-IR" sz="1200" dirty="0" smtClean="0">
                          <a:solidFill>
                            <a:srgbClr val="000000"/>
                          </a:solidFill>
                          <a:latin typeface="Arial"/>
                          <a:ea typeface="Times New Roman"/>
                          <a:cs typeface="Arial"/>
                        </a:rPr>
                        <a:t>معمولا ارائه یک سیستم به بازار در اسرع وقت مهم تر از هزینه های کلی توسعه آن نرم افزاراست. </a:t>
                      </a:r>
                      <a:r>
                        <a:rPr lang="en-US" sz="1200" dirty="0" smtClean="0">
                          <a:solidFill>
                            <a:srgbClr val="000000"/>
                          </a:solidFill>
                          <a:latin typeface="Arial"/>
                          <a:ea typeface="Times New Roman"/>
                          <a:cs typeface="Arial"/>
                        </a:rPr>
                        <a:t>Reuse </a:t>
                      </a:r>
                      <a:r>
                        <a:rPr lang="fa-IR" sz="1200" dirty="0" smtClean="0">
                          <a:solidFill>
                            <a:srgbClr val="000000"/>
                          </a:solidFill>
                          <a:latin typeface="Arial"/>
                          <a:ea typeface="Times New Roman"/>
                          <a:cs typeface="Arial"/>
                        </a:rPr>
                        <a:t> نرم افزاربه دلیل اینکه</a:t>
                      </a:r>
                      <a:r>
                        <a:rPr lang="fa-IR" sz="1200" baseline="0" dirty="0" smtClean="0">
                          <a:solidFill>
                            <a:srgbClr val="000000"/>
                          </a:solidFill>
                          <a:latin typeface="Arial"/>
                          <a:ea typeface="Times New Roman"/>
                          <a:cs typeface="Arial"/>
                        </a:rPr>
                        <a:t> زمان اعتبار سنجی و توسعه نرم افزار را کاهش می دهد ، </a:t>
                      </a:r>
                      <a:r>
                        <a:rPr lang="fa-IR" sz="1200" dirty="0" smtClean="0">
                          <a:solidFill>
                            <a:srgbClr val="000000"/>
                          </a:solidFill>
                          <a:latin typeface="Arial"/>
                          <a:ea typeface="Times New Roman"/>
                          <a:cs typeface="Arial"/>
                        </a:rPr>
                        <a:t> به</a:t>
                      </a:r>
                      <a:r>
                        <a:rPr lang="fa-IR" sz="1200" baseline="0" dirty="0" smtClean="0">
                          <a:solidFill>
                            <a:srgbClr val="000000"/>
                          </a:solidFill>
                          <a:latin typeface="Arial"/>
                          <a:ea typeface="Times New Roman"/>
                          <a:cs typeface="Arial"/>
                        </a:rPr>
                        <a:t> تولید سیستم </a:t>
                      </a:r>
                      <a:r>
                        <a:rPr lang="fa-IR" sz="1200" dirty="0" smtClean="0">
                          <a:solidFill>
                            <a:srgbClr val="000000"/>
                          </a:solidFill>
                          <a:latin typeface="Arial"/>
                          <a:ea typeface="Times New Roman"/>
                          <a:cs typeface="Arial"/>
                        </a:rPr>
                        <a:t>سرعت می بخشد.</a:t>
                      </a:r>
                      <a:endParaRPr lang="en-GB" sz="12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4CF8044-83D2-2543-8CEA-7F647DE98A9A}"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Chapter 16 Software reuse</a:t>
            </a:r>
            <a:endParaRPr lang="en-US"/>
          </a:p>
        </p:txBody>
      </p:sp>
      <p:sp>
        <p:nvSpPr>
          <p:cNvPr id="7" name="Title 1"/>
          <p:cNvSpPr txBox="1">
            <a:spLocks/>
          </p:cNvSpPr>
          <p:nvPr/>
        </p:nvSpPr>
        <p:spPr bwMode="auto">
          <a:xfrm>
            <a:off x="609600" y="317854"/>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a:lstStyle>
          <a:p>
            <a:pPr algn="ctr"/>
            <a:r>
              <a:rPr lang="en-US" dirty="0" smtClean="0"/>
              <a:t>Benefits of software reuse</a:t>
            </a:r>
            <a:r>
              <a:rPr lang="fa-IR" dirty="0" smtClean="0"/>
              <a:t/>
            </a:r>
            <a:br>
              <a:rPr lang="fa-IR" dirty="0" smtClean="0"/>
            </a:br>
            <a:r>
              <a:rPr lang="fa-IR" dirty="0" smtClean="0"/>
              <a:t>مزایای استفاده مجدد نرم افزار</a:t>
            </a:r>
            <a:r>
              <a:rPr lang="en-GB"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Problems </a:t>
            </a:r>
            <a:r>
              <a:rPr lang="en-US" dirty="0"/>
              <a:t>with </a:t>
            </a:r>
            <a:r>
              <a:rPr lang="en-US" dirty="0" smtClean="0"/>
              <a:t>reuse</a:t>
            </a:r>
            <a:r>
              <a:rPr lang="fa-IR" dirty="0"/>
              <a:t/>
            </a:r>
            <a:br>
              <a:rPr lang="fa-IR" dirty="0"/>
            </a:br>
            <a:r>
              <a:rPr lang="fa-IR" dirty="0" smtClean="0"/>
              <a:t>معایب </a:t>
            </a:r>
            <a:r>
              <a:rPr lang="fa-IR" dirty="0"/>
              <a:t>استفاده مجدد نرم افزار</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80630668"/>
              </p:ext>
            </p:extLst>
          </p:nvPr>
        </p:nvGraphicFramePr>
        <p:xfrm>
          <a:off x="457200" y="1740063"/>
          <a:ext cx="8014596" cy="4815205"/>
        </p:xfrm>
        <a:graphic>
          <a:graphicData uri="http://schemas.openxmlformats.org/drawingml/2006/table">
            <a:tbl>
              <a:tblPr firstRow="1" bandRow="1">
                <a:tableStyleId>{5C22544A-7EE6-4342-B048-85BDC9FD1C3A}</a:tableStyleId>
              </a:tblPr>
              <a:tblGrid>
                <a:gridCol w="2475961">
                  <a:extLst>
                    <a:ext uri="{9D8B030D-6E8A-4147-A177-3AD203B41FA5}">
                      <a16:colId xmlns:a16="http://schemas.microsoft.com/office/drawing/2014/main" val="20000"/>
                    </a:ext>
                  </a:extLst>
                </a:gridCol>
                <a:gridCol w="5538635">
                  <a:extLst>
                    <a:ext uri="{9D8B030D-6E8A-4147-A177-3AD203B41FA5}">
                      <a16:colId xmlns:a16="http://schemas.microsoft.com/office/drawing/2014/main" val="20001"/>
                    </a:ext>
                  </a:extLst>
                </a:gridCol>
              </a:tblGrid>
              <a:tr h="370840">
                <a:tc>
                  <a:txBody>
                    <a:bodyPr/>
                    <a:lstStyle/>
                    <a:p>
                      <a:pPr algn="ctr">
                        <a:spcAft>
                          <a:spcPts val="0"/>
                        </a:spcAft>
                      </a:pPr>
                      <a:r>
                        <a:rPr lang="en-GB" sz="1600" b="1" dirty="0" smtClean="0">
                          <a:solidFill>
                            <a:srgbClr val="000000"/>
                          </a:solidFill>
                          <a:latin typeface="Arial"/>
                          <a:ea typeface="Times New Roman"/>
                          <a:cs typeface="Arial"/>
                        </a:rPr>
                        <a:t>Problem</a:t>
                      </a:r>
                      <a:r>
                        <a:rPr lang="fa-IR" sz="1600" b="1" dirty="0" smtClean="0">
                          <a:solidFill>
                            <a:srgbClr val="000000"/>
                          </a:solidFill>
                          <a:latin typeface="Arial"/>
                          <a:ea typeface="Times New Roman"/>
                          <a:cs typeface="Arial"/>
                        </a:rPr>
                        <a:t>معایب   </a:t>
                      </a:r>
                      <a:endParaRPr lang="en-GB" sz="1600" b="1" dirty="0">
                        <a:solidFill>
                          <a:srgbClr val="000000"/>
                        </a:solidFill>
                        <a:latin typeface="Arial"/>
                        <a:ea typeface="Times New Roman"/>
                        <a:cs typeface="Arial"/>
                      </a:endParaRPr>
                    </a:p>
                  </a:txBody>
                  <a:tcPr marL="73025" marR="73025" marT="73025" marB="730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b="1" dirty="0" smtClean="0">
                          <a:solidFill>
                            <a:srgbClr val="000000"/>
                          </a:solidFill>
                          <a:latin typeface="Arial"/>
                          <a:ea typeface="Times New Roman"/>
                          <a:cs typeface="Arial"/>
                        </a:rPr>
                        <a:t>Explanation</a:t>
                      </a:r>
                      <a:r>
                        <a:rPr lang="fa-IR" sz="1600" b="1" dirty="0" smtClean="0">
                          <a:solidFill>
                            <a:srgbClr val="000000"/>
                          </a:solidFill>
                          <a:latin typeface="Arial"/>
                          <a:ea typeface="Times New Roman"/>
                          <a:cs typeface="Arial"/>
                        </a:rPr>
                        <a:t>  توضیحات    </a:t>
                      </a:r>
                      <a:endParaRPr lang="en-GB" sz="1600" b="1" dirty="0" smtClean="0">
                        <a:solidFill>
                          <a:srgbClr val="000000"/>
                        </a:solidFill>
                        <a:latin typeface="Arial"/>
                        <a:ea typeface="Times New Roman"/>
                        <a:cs typeface="Arial"/>
                      </a:endParaRPr>
                    </a:p>
                  </a:txBody>
                  <a:tcPr marL="73025" marR="73025" marT="73025" marB="73025"/>
                </a:tc>
                <a:extLst>
                  <a:ext uri="{0D108BD9-81ED-4DB2-BD59-A6C34878D82A}">
                    <a16:rowId xmlns:a16="http://schemas.microsoft.com/office/drawing/2014/main" val="10000"/>
                  </a:ext>
                </a:extLst>
              </a:tr>
              <a:tr h="370840">
                <a:tc>
                  <a:txBody>
                    <a:bodyPr/>
                    <a:lstStyle/>
                    <a:p>
                      <a:pPr algn="ctr">
                        <a:spcAft>
                          <a:spcPts val="0"/>
                        </a:spcAft>
                      </a:pPr>
                      <a:r>
                        <a:rPr lang="en-GB" sz="1600" dirty="0" smtClean="0">
                          <a:solidFill>
                            <a:srgbClr val="000000"/>
                          </a:solidFill>
                          <a:latin typeface="Arial"/>
                          <a:ea typeface="Times New Roman"/>
                          <a:cs typeface="Arial"/>
                        </a:rPr>
                        <a:t>Increased </a:t>
                      </a:r>
                      <a:r>
                        <a:rPr lang="en-GB" sz="1600" dirty="0">
                          <a:solidFill>
                            <a:srgbClr val="000000"/>
                          </a:solidFill>
                          <a:latin typeface="Arial"/>
                          <a:ea typeface="Times New Roman"/>
                          <a:cs typeface="Arial"/>
                        </a:rPr>
                        <a:t>maintenance </a:t>
                      </a:r>
                      <a:r>
                        <a:rPr lang="en-GB" sz="1600" dirty="0" smtClean="0">
                          <a:solidFill>
                            <a:srgbClr val="000000"/>
                          </a:solidFill>
                          <a:latin typeface="Arial"/>
                          <a:ea typeface="Times New Roman"/>
                          <a:cs typeface="Arial"/>
                        </a:rPr>
                        <a:t>costs</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افزایش هزینه های تعمیر و نگهداری</a:t>
                      </a:r>
                      <a:endParaRPr lang="en-GB" sz="1600" dirty="0">
                        <a:solidFill>
                          <a:srgbClr val="000000"/>
                        </a:solidFill>
                        <a:latin typeface="Arial"/>
                        <a:ea typeface="Times New Roman"/>
                        <a:cs typeface="Arial"/>
                      </a:endParaRPr>
                    </a:p>
                  </a:txBody>
                  <a:tcPr marL="73025" marR="73025" marT="0" marB="73025"/>
                </a:tc>
                <a:tc>
                  <a:txBody>
                    <a:bodyPr/>
                    <a:lstStyle/>
                    <a:p>
                      <a:pPr algn="just">
                        <a:spcAft>
                          <a:spcPts val="0"/>
                        </a:spcAft>
                      </a:pPr>
                      <a:r>
                        <a:rPr lang="en-GB" sz="1200" dirty="0">
                          <a:solidFill>
                            <a:srgbClr val="000000"/>
                          </a:solidFill>
                          <a:latin typeface="Arial"/>
                          <a:ea typeface="Times New Roman"/>
                          <a:cs typeface="Arial"/>
                        </a:rPr>
                        <a:t>If the source code of a reused software system or component is not available then maintenance costs may be higher because the reused elements of the system may become increasingly incompatible with system changes</a:t>
                      </a:r>
                      <a:r>
                        <a:rPr lang="en-GB" sz="1200" dirty="0" smtClean="0">
                          <a:solidFill>
                            <a:srgbClr val="000000"/>
                          </a:solidFill>
                          <a:latin typeface="Arial"/>
                          <a:ea typeface="Times New Roman"/>
                          <a:cs typeface="Arial"/>
                        </a:rPr>
                        <a:t>.</a:t>
                      </a:r>
                      <a:endParaRPr lang="fa-IR" sz="1200" dirty="0" smtClean="0">
                        <a:solidFill>
                          <a:srgbClr val="000000"/>
                        </a:solidFill>
                        <a:latin typeface="Arial"/>
                        <a:ea typeface="Times New Roman"/>
                        <a:cs typeface="Arial"/>
                      </a:endParaRPr>
                    </a:p>
                    <a:p>
                      <a:pPr algn="just" rtl="1">
                        <a:spcAft>
                          <a:spcPts val="0"/>
                        </a:spcAft>
                      </a:pPr>
                      <a:r>
                        <a:rPr lang="fa-IR" sz="1200" dirty="0" smtClean="0">
                          <a:solidFill>
                            <a:srgbClr val="000000"/>
                          </a:solidFill>
                          <a:latin typeface="Arial"/>
                          <a:ea typeface="Times New Roman"/>
                          <a:cs typeface="Arial"/>
                        </a:rPr>
                        <a:t>اگر کد منبع سیستم نرم افزاری یا مولفه هایی که </a:t>
                      </a:r>
                      <a:r>
                        <a:rPr lang="en-US" sz="1200" dirty="0" smtClean="0">
                          <a:solidFill>
                            <a:srgbClr val="000000"/>
                          </a:solidFill>
                          <a:latin typeface="Arial"/>
                          <a:ea typeface="Times New Roman"/>
                          <a:cs typeface="Arial"/>
                        </a:rPr>
                        <a:t>Reuse</a:t>
                      </a:r>
                      <a:r>
                        <a:rPr lang="fa-IR" sz="1200" dirty="0" smtClean="0">
                          <a:solidFill>
                            <a:srgbClr val="000000"/>
                          </a:solidFill>
                          <a:latin typeface="Arial"/>
                          <a:ea typeface="Times New Roman"/>
                          <a:cs typeface="Arial"/>
                        </a:rPr>
                        <a:t> شده اند در دسترس نباشد هزینه های نگهداری ممکن است بیشتر شود زیرا وقتی سیستم دچار تغییر می شود ممکن است  عناصری که مورد استفاده مجدد قرار گرفته اند با این تغییرات ناسازگار باشند.</a:t>
                      </a:r>
                      <a:endParaRPr lang="en-GB" sz="12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1"/>
                  </a:ext>
                </a:extLst>
              </a:tr>
              <a:tr h="370840">
                <a:tc>
                  <a:txBody>
                    <a:bodyPr/>
                    <a:lstStyle/>
                    <a:p>
                      <a:pPr algn="ctr">
                        <a:spcAft>
                          <a:spcPts val="0"/>
                        </a:spcAft>
                      </a:pPr>
                      <a:r>
                        <a:rPr lang="en-GB" sz="1600" dirty="0">
                          <a:solidFill>
                            <a:srgbClr val="000000"/>
                          </a:solidFill>
                          <a:latin typeface="Arial"/>
                          <a:ea typeface="Times New Roman"/>
                          <a:cs typeface="Arial"/>
                        </a:rPr>
                        <a:t>Lack of tool </a:t>
                      </a:r>
                      <a:r>
                        <a:rPr lang="en-GB" sz="1600" dirty="0" smtClean="0">
                          <a:solidFill>
                            <a:srgbClr val="000000"/>
                          </a:solidFill>
                          <a:latin typeface="Arial"/>
                          <a:ea typeface="Times New Roman"/>
                          <a:cs typeface="Arial"/>
                        </a:rPr>
                        <a:t>support</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عدم پشتیبانی از ابزار</a:t>
                      </a:r>
                      <a:endParaRPr lang="en-GB" sz="1600" dirty="0">
                        <a:solidFill>
                          <a:srgbClr val="000000"/>
                        </a:solidFill>
                        <a:latin typeface="Arial"/>
                        <a:ea typeface="Times New Roman"/>
                        <a:cs typeface="Arial"/>
                      </a:endParaRPr>
                    </a:p>
                  </a:txBody>
                  <a:tcPr marL="73025" marR="73025" marT="0" marB="73025"/>
                </a:tc>
                <a:tc>
                  <a:txBody>
                    <a:bodyPr/>
                    <a:lstStyle/>
                    <a:p>
                      <a:pPr algn="just">
                        <a:spcAft>
                          <a:spcPts val="0"/>
                        </a:spcAft>
                      </a:pPr>
                      <a:r>
                        <a:rPr lang="en-GB" sz="1200" dirty="0">
                          <a:solidFill>
                            <a:srgbClr val="000000"/>
                          </a:solidFill>
                          <a:latin typeface="Arial"/>
                          <a:ea typeface="Times New Roman"/>
                          <a:cs typeface="Arial"/>
                        </a:rPr>
                        <a:t>Some software tools do not support development with reuse. It may be difficult or impossible to integrate these tools with a component library system. The software process assumed by these tools may not take reuse into account. This is particularly true for tools that support embedded systems engineering, less so for object-oriented development tools</a:t>
                      </a:r>
                      <a:r>
                        <a:rPr lang="en-GB" sz="1200" dirty="0" smtClean="0">
                          <a:solidFill>
                            <a:srgbClr val="000000"/>
                          </a:solidFill>
                          <a:latin typeface="Arial"/>
                          <a:ea typeface="Times New Roman"/>
                          <a:cs typeface="Arial"/>
                        </a:rPr>
                        <a:t>.</a:t>
                      </a:r>
                      <a:endParaRPr lang="fa-IR" sz="1200" dirty="0" smtClean="0">
                        <a:solidFill>
                          <a:srgbClr val="000000"/>
                        </a:solidFill>
                        <a:latin typeface="Arial"/>
                        <a:ea typeface="Times New Roman"/>
                        <a:cs typeface="Arial"/>
                      </a:endParaRPr>
                    </a:p>
                    <a:p>
                      <a:pPr algn="just" rtl="1">
                        <a:spcAft>
                          <a:spcPts val="0"/>
                        </a:spcAft>
                      </a:pPr>
                      <a:r>
                        <a:rPr lang="fa-IR" sz="1200" dirty="0" smtClean="0">
                          <a:solidFill>
                            <a:srgbClr val="000000"/>
                          </a:solidFill>
                          <a:latin typeface="Arial"/>
                          <a:ea typeface="Times New Roman"/>
                          <a:cs typeface="Arial"/>
                        </a:rPr>
                        <a:t>برخی از ابزارهای نرم افزار، توسعه با روش</a:t>
                      </a:r>
                      <a:r>
                        <a:rPr lang="fa-IR" sz="1200" baseline="0" dirty="0" smtClean="0">
                          <a:solidFill>
                            <a:srgbClr val="000000"/>
                          </a:solidFill>
                          <a:latin typeface="Arial"/>
                          <a:ea typeface="Times New Roman"/>
                          <a:cs typeface="Arial"/>
                        </a:rPr>
                        <a:t> </a:t>
                      </a:r>
                      <a:r>
                        <a:rPr lang="en-US" sz="1200" baseline="0" dirty="0" smtClean="0">
                          <a:solidFill>
                            <a:srgbClr val="000000"/>
                          </a:solidFill>
                          <a:latin typeface="Arial"/>
                          <a:ea typeface="Times New Roman"/>
                          <a:cs typeface="Arial"/>
                        </a:rPr>
                        <a:t> Reuse </a:t>
                      </a:r>
                      <a:r>
                        <a:rPr lang="fa-IR" sz="1200" baseline="0" dirty="0" smtClean="0">
                          <a:solidFill>
                            <a:srgbClr val="000000"/>
                          </a:solidFill>
                          <a:latin typeface="Arial"/>
                          <a:ea typeface="Times New Roman"/>
                          <a:cs typeface="Arial"/>
                        </a:rPr>
                        <a:t> را</a:t>
                      </a:r>
                      <a:r>
                        <a:rPr lang="fa-IR" sz="1200" dirty="0" smtClean="0">
                          <a:solidFill>
                            <a:srgbClr val="000000"/>
                          </a:solidFill>
                          <a:latin typeface="Arial"/>
                          <a:ea typeface="Times New Roman"/>
                          <a:cs typeface="Arial"/>
                        </a:rPr>
                        <a:t> پشتیبانی نمی کنند. ممکن است مشکل و یا حتی غیر ممکن باشد که این ابزارها را با سیستم کتابخانه مولفه های یکپارچه کرد . فرایندهای نرم افزاری فرضیات آنها بر اساس اینگونه ابزارهاست</a:t>
                      </a:r>
                      <a:r>
                        <a:rPr lang="fa-IR" sz="1200" baseline="0" dirty="0" smtClean="0">
                          <a:solidFill>
                            <a:srgbClr val="000000"/>
                          </a:solidFill>
                          <a:latin typeface="Arial"/>
                          <a:ea typeface="Times New Roman"/>
                          <a:cs typeface="Arial"/>
                        </a:rPr>
                        <a:t> نباید روی روش </a:t>
                      </a:r>
                      <a:r>
                        <a:rPr lang="en-US" sz="1200" baseline="0" dirty="0" smtClean="0">
                          <a:solidFill>
                            <a:srgbClr val="000000"/>
                          </a:solidFill>
                          <a:latin typeface="Arial"/>
                          <a:ea typeface="Times New Roman"/>
                          <a:cs typeface="Arial"/>
                        </a:rPr>
                        <a:t>Reuse</a:t>
                      </a:r>
                      <a:r>
                        <a:rPr lang="fa-IR" sz="1200" baseline="0" dirty="0" smtClean="0">
                          <a:solidFill>
                            <a:srgbClr val="000000"/>
                          </a:solidFill>
                          <a:latin typeface="Arial"/>
                          <a:ea typeface="Times New Roman"/>
                          <a:cs typeface="Arial"/>
                        </a:rPr>
                        <a:t> حساب باز کنند</a:t>
                      </a:r>
                      <a:r>
                        <a:rPr lang="fa-IR" sz="1200" dirty="0" smtClean="0">
                          <a:solidFill>
                            <a:srgbClr val="000000"/>
                          </a:solidFill>
                          <a:latin typeface="Arial"/>
                          <a:ea typeface="Times New Roman"/>
                          <a:cs typeface="Arial"/>
                        </a:rPr>
                        <a:t>. این امر به ویژه برای ابزارهایی که مهنسی سیستم های تعبیه شده ( نهفته ) را پشتیبانی می کنند  صدق کرده و کمتر از آن برای ابزارهای توسعه شیء گرا</a:t>
                      </a:r>
                      <a:r>
                        <a:rPr lang="fa-IR" sz="1200" baseline="0" dirty="0" smtClean="0">
                          <a:solidFill>
                            <a:srgbClr val="000000"/>
                          </a:solidFill>
                          <a:latin typeface="Arial"/>
                          <a:ea typeface="Times New Roman"/>
                          <a:cs typeface="Arial"/>
                        </a:rPr>
                        <a:t> نیز صادق است</a:t>
                      </a:r>
                      <a:r>
                        <a:rPr lang="fa-IR" sz="1200" dirty="0" smtClean="0">
                          <a:solidFill>
                            <a:srgbClr val="000000"/>
                          </a:solidFill>
                          <a:latin typeface="Arial"/>
                          <a:ea typeface="Times New Roman"/>
                          <a:cs typeface="Arial"/>
                        </a:rPr>
                        <a:t>،. </a:t>
                      </a:r>
                      <a:endParaRPr lang="en-GB" sz="12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2"/>
                  </a:ext>
                </a:extLst>
              </a:tr>
              <a:tr h="370840">
                <a:tc>
                  <a:txBody>
                    <a:bodyPr/>
                    <a:lstStyle/>
                    <a:p>
                      <a:pPr algn="ctr">
                        <a:spcAft>
                          <a:spcPts val="0"/>
                        </a:spcAft>
                      </a:pPr>
                      <a:r>
                        <a:rPr lang="en-GB" sz="1600" dirty="0">
                          <a:solidFill>
                            <a:srgbClr val="000000"/>
                          </a:solidFill>
                          <a:latin typeface="Arial"/>
                          <a:ea typeface="Times New Roman"/>
                          <a:cs typeface="Arial"/>
                        </a:rPr>
                        <a:t>Not-invented-here </a:t>
                      </a:r>
                      <a:r>
                        <a:rPr lang="en-GB" sz="1600" dirty="0" smtClean="0">
                          <a:solidFill>
                            <a:srgbClr val="000000"/>
                          </a:solidFill>
                          <a:latin typeface="Arial"/>
                          <a:ea typeface="Times New Roman"/>
                          <a:cs typeface="Arial"/>
                        </a:rPr>
                        <a:t>syndrome</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سندرم "اینجا . اختراع . نشده"</a:t>
                      </a:r>
                      <a:endParaRPr lang="en-GB" sz="1600" dirty="0">
                        <a:solidFill>
                          <a:srgbClr val="000000"/>
                        </a:solidFill>
                        <a:latin typeface="Arial"/>
                        <a:ea typeface="Times New Roman"/>
                        <a:cs typeface="Arial"/>
                      </a:endParaRPr>
                    </a:p>
                  </a:txBody>
                  <a:tcPr marL="73025" marR="73025" marT="0" marB="73025"/>
                </a:tc>
                <a:tc>
                  <a:txBody>
                    <a:bodyPr/>
                    <a:lstStyle/>
                    <a:p>
                      <a:pPr algn="just">
                        <a:spcAft>
                          <a:spcPts val="0"/>
                        </a:spcAft>
                      </a:pPr>
                      <a:r>
                        <a:rPr lang="en-GB" sz="1200" dirty="0">
                          <a:solidFill>
                            <a:srgbClr val="000000"/>
                          </a:solidFill>
                          <a:latin typeface="Arial"/>
                          <a:ea typeface="Times New Roman"/>
                          <a:cs typeface="Arial"/>
                        </a:rPr>
                        <a:t>Some software engineers prefer to rewrite components because they believe they can improve on them. This is partly to do with trust and partly to do with the fact that writing original software is seen as more challenging than reusing other people’s software</a:t>
                      </a:r>
                      <a:r>
                        <a:rPr lang="en-GB" sz="1200" dirty="0" smtClean="0">
                          <a:solidFill>
                            <a:srgbClr val="000000"/>
                          </a:solidFill>
                          <a:latin typeface="Arial"/>
                          <a:ea typeface="Times New Roman"/>
                          <a:cs typeface="Arial"/>
                        </a:rPr>
                        <a:t>.</a:t>
                      </a:r>
                      <a:endParaRPr lang="fa-IR" sz="1200" dirty="0" smtClean="0">
                        <a:solidFill>
                          <a:srgbClr val="000000"/>
                        </a:solidFill>
                        <a:latin typeface="Arial"/>
                        <a:ea typeface="Times New Roman"/>
                        <a:cs typeface="Arial"/>
                      </a:endParaRPr>
                    </a:p>
                    <a:p>
                      <a:pPr algn="just" rtl="1">
                        <a:spcAft>
                          <a:spcPts val="0"/>
                        </a:spcAft>
                      </a:pPr>
                      <a:r>
                        <a:rPr lang="fa-IR" sz="1200" dirty="0" smtClean="0">
                          <a:solidFill>
                            <a:srgbClr val="000000"/>
                          </a:solidFill>
                          <a:latin typeface="Arial"/>
                          <a:ea typeface="Times New Roman"/>
                          <a:cs typeface="Arial"/>
                        </a:rPr>
                        <a:t>برخی از مهندسین نرم افزار را ترجیح می دهند مولفه های نرم افزار را از ابتدا بازنویسی کنند چون بر این باورند که اینکار می تواند باعث پیشرفت آنها شود. این امر تا حدی مربوط به اعتماد بوده و تا حدی به دلیل این واقعیت است که نوشتن نرم افزار نوآورانه چالش برانگیز تر از استفاده از نرم افزار های بقیه مردم است .</a:t>
                      </a:r>
                      <a:r>
                        <a:rPr lang="fa-IR" sz="1200" baseline="0" dirty="0" smtClean="0">
                          <a:solidFill>
                            <a:srgbClr val="000000"/>
                          </a:solidFill>
                          <a:latin typeface="Arial"/>
                          <a:ea typeface="Times New Roman"/>
                          <a:cs typeface="Arial"/>
                        </a:rPr>
                        <a:t> </a:t>
                      </a:r>
                      <a:r>
                        <a:rPr lang="fa-IR" sz="1200" dirty="0" smtClean="0">
                          <a:solidFill>
                            <a:srgbClr val="000000"/>
                          </a:solidFill>
                          <a:latin typeface="Arial"/>
                          <a:ea typeface="Times New Roman"/>
                          <a:cs typeface="Arial"/>
                        </a:rPr>
                        <a:t>.</a:t>
                      </a:r>
                      <a:endParaRPr lang="en-GB" sz="12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3"/>
                  </a:ext>
                </a:extLst>
              </a:tr>
            </a:tbl>
          </a:graphicData>
        </a:graphic>
      </p:graphicFrame>
      <p:sp>
        <p:nvSpPr>
          <p:cNvPr id="5" name="Slide Number Placeholder 4"/>
          <p:cNvSpPr>
            <a:spLocks noGrp="1"/>
          </p:cNvSpPr>
          <p:nvPr>
            <p:ph type="sldNum" sz="quarter" idx="12"/>
          </p:nvPr>
        </p:nvSpPr>
        <p:spPr>
          <a:xfrm>
            <a:off x="7528560" y="6356350"/>
            <a:ext cx="1158240" cy="365125"/>
          </a:xfrm>
        </p:spPr>
        <p:txBody>
          <a:bodyPr/>
          <a:lstStyle/>
          <a:p>
            <a:fld id="{34CF8044-83D2-2543-8CEA-7F647DE98A9A}" type="slidenum">
              <a:rPr lang="en-US" smtClean="0"/>
              <a:pPr/>
              <a:t>7</a:t>
            </a:fld>
            <a:endParaRPr lang="en-US" dirty="0"/>
          </a:p>
        </p:txBody>
      </p:sp>
      <p:sp>
        <p:nvSpPr>
          <p:cNvPr id="6" name="Footer Placeholder 5"/>
          <p:cNvSpPr>
            <a:spLocks noGrp="1"/>
          </p:cNvSpPr>
          <p:nvPr>
            <p:ph type="ftr" sz="quarter" idx="11"/>
          </p:nvPr>
        </p:nvSpPr>
        <p:spPr/>
        <p:txBody>
          <a:bodyPr/>
          <a:lstStyle/>
          <a:p>
            <a:r>
              <a:rPr lang="en-US" dirty="0" smtClean="0"/>
              <a:t>Chapter 16 Software reuse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Problems </a:t>
            </a:r>
            <a:r>
              <a:rPr lang="en-US" dirty="0"/>
              <a:t>with </a:t>
            </a:r>
            <a:r>
              <a:rPr lang="en-US" dirty="0" smtClean="0"/>
              <a:t>reuse</a:t>
            </a:r>
            <a:r>
              <a:rPr lang="fa-IR" dirty="0"/>
              <a:t/>
            </a:r>
            <a:br>
              <a:rPr lang="fa-IR" dirty="0"/>
            </a:br>
            <a:r>
              <a:rPr lang="fa-IR" dirty="0"/>
              <a:t>معایب استفاده مجدد نرم افزار</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600169"/>
              </p:ext>
            </p:extLst>
          </p:nvPr>
        </p:nvGraphicFramePr>
        <p:xfrm>
          <a:off x="457200" y="1937950"/>
          <a:ext cx="7906503" cy="3522980"/>
        </p:xfrm>
        <a:graphic>
          <a:graphicData uri="http://schemas.openxmlformats.org/drawingml/2006/table">
            <a:tbl>
              <a:tblPr firstRow="1" bandRow="1">
                <a:tableStyleId>{5C22544A-7EE6-4342-B048-85BDC9FD1C3A}</a:tableStyleId>
              </a:tblPr>
              <a:tblGrid>
                <a:gridCol w="2442568">
                  <a:extLst>
                    <a:ext uri="{9D8B030D-6E8A-4147-A177-3AD203B41FA5}">
                      <a16:colId xmlns:a16="http://schemas.microsoft.com/office/drawing/2014/main" val="20000"/>
                    </a:ext>
                  </a:extLst>
                </a:gridCol>
                <a:gridCol w="5463935">
                  <a:extLst>
                    <a:ext uri="{9D8B030D-6E8A-4147-A177-3AD203B41FA5}">
                      <a16:colId xmlns:a16="http://schemas.microsoft.com/office/drawing/2014/main" val="20001"/>
                    </a:ext>
                  </a:extLst>
                </a:gridCol>
              </a:tblGrid>
              <a:tr h="37084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b="1" dirty="0" smtClean="0">
                          <a:solidFill>
                            <a:srgbClr val="000000"/>
                          </a:solidFill>
                          <a:latin typeface="Arial"/>
                          <a:ea typeface="Times New Roman"/>
                          <a:cs typeface="Arial"/>
                        </a:rPr>
                        <a:t>Problem</a:t>
                      </a:r>
                      <a:r>
                        <a:rPr lang="fa-IR" sz="1600" b="1" dirty="0" smtClean="0">
                          <a:solidFill>
                            <a:srgbClr val="000000"/>
                          </a:solidFill>
                          <a:latin typeface="Arial"/>
                          <a:ea typeface="Times New Roman"/>
                          <a:cs typeface="Arial"/>
                        </a:rPr>
                        <a:t>معایب   </a:t>
                      </a:r>
                      <a:endParaRPr lang="en-GB" sz="1600" b="1" dirty="0" smtClean="0">
                        <a:solidFill>
                          <a:srgbClr val="000000"/>
                        </a:solidFill>
                        <a:latin typeface="Arial"/>
                        <a:ea typeface="Times New Roman"/>
                        <a:cs typeface="Arial"/>
                      </a:endParaRPr>
                    </a:p>
                  </a:txBody>
                  <a:tcPr marL="73025" marR="73025" marT="73025" marB="73025"/>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600" b="1" dirty="0" smtClean="0">
                          <a:solidFill>
                            <a:srgbClr val="000000"/>
                          </a:solidFill>
                          <a:latin typeface="Arial"/>
                          <a:ea typeface="Times New Roman"/>
                          <a:cs typeface="Arial"/>
                        </a:rPr>
                        <a:t>Explanation</a:t>
                      </a:r>
                      <a:r>
                        <a:rPr lang="fa-IR" sz="1600" b="1" dirty="0" smtClean="0">
                          <a:solidFill>
                            <a:srgbClr val="000000"/>
                          </a:solidFill>
                          <a:latin typeface="Arial"/>
                          <a:ea typeface="Times New Roman"/>
                          <a:cs typeface="Arial"/>
                        </a:rPr>
                        <a:t>  توضیحات    </a:t>
                      </a:r>
                      <a:endParaRPr lang="en-GB" sz="1600" b="1" dirty="0" smtClean="0">
                        <a:solidFill>
                          <a:srgbClr val="000000"/>
                        </a:solidFill>
                        <a:latin typeface="Arial"/>
                        <a:ea typeface="Times New Roman"/>
                        <a:cs typeface="Arial"/>
                      </a:endParaRPr>
                    </a:p>
                  </a:txBody>
                  <a:tcPr marL="73025" marR="73025" marT="73025" marB="73025"/>
                </a:tc>
                <a:extLst>
                  <a:ext uri="{0D108BD9-81ED-4DB2-BD59-A6C34878D82A}">
                    <a16:rowId xmlns:a16="http://schemas.microsoft.com/office/drawing/2014/main" val="10000"/>
                  </a:ext>
                </a:extLst>
              </a:tr>
              <a:tr h="370840">
                <a:tc>
                  <a:txBody>
                    <a:bodyPr/>
                    <a:lstStyle/>
                    <a:p>
                      <a:pPr algn="ctr">
                        <a:spcAft>
                          <a:spcPts val="0"/>
                        </a:spcAft>
                      </a:pPr>
                      <a:r>
                        <a:rPr lang="en-GB" sz="1600" dirty="0">
                          <a:solidFill>
                            <a:srgbClr val="000000"/>
                          </a:solidFill>
                          <a:latin typeface="Arial"/>
                          <a:ea typeface="Times New Roman"/>
                          <a:cs typeface="Arial"/>
                        </a:rPr>
                        <a:t>Creating, maintaining, and using a component </a:t>
                      </a:r>
                      <a:r>
                        <a:rPr lang="en-GB" sz="1600" dirty="0" smtClean="0">
                          <a:solidFill>
                            <a:srgbClr val="000000"/>
                          </a:solidFill>
                          <a:latin typeface="Arial"/>
                          <a:ea typeface="Times New Roman"/>
                          <a:cs typeface="Arial"/>
                        </a:rPr>
                        <a:t>library</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ایجاد، نگهداری، و استفاده از یک کتابخانه اجزاء</a:t>
                      </a:r>
                      <a:endParaRPr lang="en-GB" sz="1600" dirty="0">
                        <a:solidFill>
                          <a:srgbClr val="000000"/>
                        </a:solidFill>
                        <a:latin typeface="Arial"/>
                        <a:ea typeface="Times New Roman"/>
                        <a:cs typeface="Arial"/>
                      </a:endParaRPr>
                    </a:p>
                  </a:txBody>
                  <a:tcPr marL="73025" marR="73025" marT="0" marB="73025"/>
                </a:tc>
                <a:tc>
                  <a:txBody>
                    <a:bodyPr/>
                    <a:lstStyle/>
                    <a:p>
                      <a:pPr algn="just">
                        <a:spcAft>
                          <a:spcPts val="0"/>
                        </a:spcAft>
                      </a:pPr>
                      <a:r>
                        <a:rPr lang="en-GB" sz="1400" dirty="0">
                          <a:solidFill>
                            <a:srgbClr val="000000"/>
                          </a:solidFill>
                          <a:latin typeface="Arial"/>
                          <a:ea typeface="Times New Roman"/>
                          <a:cs typeface="Arial"/>
                        </a:rPr>
                        <a:t>Populating a reusable component library and ensuring the software developers can use this library can be expensive. Development processes have to be adapted to ensure that the library is used. </a:t>
                      </a:r>
                      <a:endParaRPr lang="fa-IR" sz="1400" dirty="0" smtClean="0">
                        <a:solidFill>
                          <a:srgbClr val="000000"/>
                        </a:solidFill>
                        <a:latin typeface="Arial"/>
                        <a:ea typeface="Times New Roman"/>
                        <a:cs typeface="Arial"/>
                      </a:endParaRPr>
                    </a:p>
                    <a:p>
                      <a:pPr algn="just" rtl="1">
                        <a:spcAft>
                          <a:spcPts val="0"/>
                        </a:spcAft>
                      </a:pPr>
                      <a:r>
                        <a:rPr lang="fa-IR" sz="1400" dirty="0" smtClean="0">
                          <a:solidFill>
                            <a:srgbClr val="000000"/>
                          </a:solidFill>
                          <a:latin typeface="Arial"/>
                          <a:ea typeface="Times New Roman"/>
                          <a:cs typeface="Arial"/>
                        </a:rPr>
                        <a:t>عمومی سازی یک کتابخانه متشکل از</a:t>
                      </a:r>
                      <a:r>
                        <a:rPr lang="fa-IR" sz="1400" baseline="0" dirty="0" smtClean="0">
                          <a:solidFill>
                            <a:srgbClr val="000000"/>
                          </a:solidFill>
                          <a:latin typeface="Arial"/>
                          <a:ea typeface="Times New Roman"/>
                          <a:cs typeface="Arial"/>
                        </a:rPr>
                        <a:t> مولفه ها (کامپوننت ها) و متقاعد کردن توسعه دهنگان نرم افزار به اینکه می توانند از این کتابخانه استفاده کنند می تواند خیلی هزینه بر باشد</a:t>
                      </a:r>
                      <a:r>
                        <a:rPr lang="fa-IR" sz="1400" dirty="0" smtClean="0">
                          <a:solidFill>
                            <a:srgbClr val="000000"/>
                          </a:solidFill>
                          <a:latin typeface="Arial"/>
                          <a:ea typeface="Times New Roman"/>
                          <a:cs typeface="Arial"/>
                        </a:rPr>
                        <a:t>. فرایندهای توسعه باید سازگار شوند تا اطمینان حاصل شود که کتابخانه استفاده می شود.</a:t>
                      </a:r>
                      <a:endParaRPr lang="en-GB" sz="14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1"/>
                  </a:ext>
                </a:extLst>
              </a:tr>
              <a:tr h="370840">
                <a:tc>
                  <a:txBody>
                    <a:bodyPr/>
                    <a:lstStyle/>
                    <a:p>
                      <a:pPr algn="ctr">
                        <a:spcAft>
                          <a:spcPts val="0"/>
                        </a:spcAft>
                      </a:pPr>
                      <a:r>
                        <a:rPr lang="en-GB" sz="1600" dirty="0">
                          <a:solidFill>
                            <a:srgbClr val="000000"/>
                          </a:solidFill>
                          <a:latin typeface="Arial"/>
                          <a:ea typeface="Times New Roman"/>
                          <a:cs typeface="Arial"/>
                        </a:rPr>
                        <a:t>Finding, understanding, and adapting reusable </a:t>
                      </a:r>
                      <a:r>
                        <a:rPr lang="en-GB" sz="1600" dirty="0" smtClean="0">
                          <a:solidFill>
                            <a:srgbClr val="000000"/>
                          </a:solidFill>
                          <a:latin typeface="Arial"/>
                          <a:ea typeface="Times New Roman"/>
                          <a:cs typeface="Arial"/>
                        </a:rPr>
                        <a:t>components</a:t>
                      </a:r>
                      <a:endParaRPr lang="fa-IR" sz="1600" dirty="0" smtClean="0">
                        <a:solidFill>
                          <a:srgbClr val="000000"/>
                        </a:solidFill>
                        <a:latin typeface="Arial"/>
                        <a:ea typeface="Times New Roman"/>
                        <a:cs typeface="Arial"/>
                      </a:endParaRPr>
                    </a:p>
                    <a:p>
                      <a:pPr algn="ctr">
                        <a:spcAft>
                          <a:spcPts val="0"/>
                        </a:spcAft>
                      </a:pPr>
                      <a:r>
                        <a:rPr lang="fa-IR" sz="1600" dirty="0" smtClean="0">
                          <a:solidFill>
                            <a:srgbClr val="000000"/>
                          </a:solidFill>
                          <a:latin typeface="Arial"/>
                          <a:ea typeface="Times New Roman"/>
                          <a:cs typeface="Arial"/>
                        </a:rPr>
                        <a:t>یافتن، درک و انطباق اجزای قابل استفاده مجدد</a:t>
                      </a:r>
                      <a:endParaRPr lang="en-GB" sz="1600" dirty="0">
                        <a:solidFill>
                          <a:srgbClr val="000000"/>
                        </a:solidFill>
                        <a:latin typeface="Arial"/>
                        <a:ea typeface="Times New Roman"/>
                        <a:cs typeface="Arial"/>
                      </a:endParaRPr>
                    </a:p>
                  </a:txBody>
                  <a:tcPr marL="73025" marR="73025" marT="0" marB="73025"/>
                </a:tc>
                <a:tc>
                  <a:txBody>
                    <a:bodyPr/>
                    <a:lstStyle/>
                    <a:p>
                      <a:pPr algn="just">
                        <a:spcAft>
                          <a:spcPts val="0"/>
                        </a:spcAft>
                      </a:pPr>
                      <a:r>
                        <a:rPr lang="en-GB" sz="1400" dirty="0">
                          <a:solidFill>
                            <a:srgbClr val="000000"/>
                          </a:solidFill>
                          <a:latin typeface="Arial"/>
                          <a:ea typeface="Times New Roman"/>
                          <a:cs typeface="Arial"/>
                        </a:rPr>
                        <a:t>Software components have to be discovered in a library, understood and, sometimes, adapted to work in a new environment. Engineers must be reasonably confident of finding a component in the library before they include a component search as part of their normal development process.</a:t>
                      </a:r>
                      <a:r>
                        <a:rPr lang="en-GB" sz="1400" dirty="0" smtClean="0">
                          <a:solidFill>
                            <a:srgbClr val="000000"/>
                          </a:solidFill>
                          <a:latin typeface="Arial"/>
                          <a:ea typeface="Times New Roman"/>
                          <a:cs typeface="Arial"/>
                        </a:rPr>
                        <a:t> </a:t>
                      </a:r>
                      <a:endParaRPr lang="fa-IR" sz="1400" dirty="0" smtClean="0">
                        <a:solidFill>
                          <a:srgbClr val="000000"/>
                        </a:solidFill>
                        <a:latin typeface="Arial"/>
                        <a:ea typeface="Times New Roman"/>
                        <a:cs typeface="Arial"/>
                      </a:endParaRPr>
                    </a:p>
                    <a:p>
                      <a:pPr algn="just" rtl="1">
                        <a:spcAft>
                          <a:spcPts val="0"/>
                        </a:spcAft>
                      </a:pPr>
                      <a:r>
                        <a:rPr lang="fa-IR" sz="1400" dirty="0" smtClean="0">
                          <a:solidFill>
                            <a:srgbClr val="000000"/>
                          </a:solidFill>
                          <a:latin typeface="Arial"/>
                          <a:ea typeface="Times New Roman"/>
                          <a:cs typeface="Arial"/>
                        </a:rPr>
                        <a:t>اجزای نرم افزار باید در یک کتابخانه کشف شود، درک شده و گاهی اوقات، با کار در یک محیط جدید سازگار شوند. مهندسین باید بطور منطقی این اعتماد را داشته باشند که می توانند که یک کامپوننت را در کتابخانه پیدا کنند.</a:t>
                      </a:r>
                      <a:endParaRPr lang="en-GB" sz="1400" dirty="0">
                        <a:solidFill>
                          <a:srgbClr val="000000"/>
                        </a:solidFill>
                        <a:latin typeface="Arial"/>
                        <a:ea typeface="Times New Roman"/>
                        <a:cs typeface="Arial"/>
                      </a:endParaRPr>
                    </a:p>
                  </a:txBody>
                  <a:tcPr marL="73025" marR="73025" marT="0" marB="73025"/>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lstStyle/>
          <a:p>
            <a:fld id="{34CF8044-83D2-2543-8CEA-7F647DE98A9A}"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Chapter 16 Software reuse</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en-US" dirty="0" smtClean="0"/>
              <a:t>WAF features</a:t>
            </a:r>
            <a:r>
              <a:rPr lang="fa-IR" dirty="0"/>
              <a:t/>
            </a:r>
            <a:br>
              <a:rPr lang="fa-IR" dirty="0"/>
            </a:br>
            <a:r>
              <a:rPr lang="fa-IR" dirty="0"/>
              <a:t>ویژگی های فایروال برنامه‌های کاربردی تحت وب</a:t>
            </a:r>
            <a:endParaRPr lang="en-US" dirty="0"/>
          </a:p>
        </p:txBody>
      </p:sp>
      <p:sp>
        <p:nvSpPr>
          <p:cNvPr id="3" name="Content Placeholder 2"/>
          <p:cNvSpPr>
            <a:spLocks noGrp="1"/>
          </p:cNvSpPr>
          <p:nvPr>
            <p:ph idx="1"/>
          </p:nvPr>
        </p:nvSpPr>
        <p:spPr>
          <a:xfrm>
            <a:off x="259307" y="1532650"/>
            <a:ext cx="8693623" cy="4525963"/>
          </a:xfrm>
        </p:spPr>
        <p:txBody>
          <a:bodyPr/>
          <a:lstStyle/>
          <a:p>
            <a:r>
              <a:rPr lang="en-GB" sz="1200" i="1" dirty="0" smtClean="0"/>
              <a:t>Security</a:t>
            </a:r>
            <a:r>
              <a:rPr lang="en-GB" sz="1200" dirty="0" smtClean="0"/>
              <a:t> </a:t>
            </a:r>
            <a:r>
              <a:rPr lang="fa-IR" sz="1200" dirty="0" smtClean="0"/>
              <a:t> : </a:t>
            </a:r>
            <a:r>
              <a:rPr lang="en-GB" sz="1200" dirty="0" smtClean="0"/>
              <a:t>WAFs may include classes to help implement user authentication (login) and access.</a:t>
            </a:r>
          </a:p>
          <a:p>
            <a:r>
              <a:rPr lang="en-GB" sz="1200" i="1" dirty="0" smtClean="0"/>
              <a:t>Dynamic web pages </a:t>
            </a:r>
            <a:r>
              <a:rPr lang="fa-IR" sz="1200" i="1" dirty="0" smtClean="0"/>
              <a:t> : </a:t>
            </a:r>
            <a:r>
              <a:rPr lang="en-GB" sz="1200" dirty="0" smtClean="0"/>
              <a:t>Classes are provided to help you define web page templates and to populate these dynamically from the system database.</a:t>
            </a:r>
          </a:p>
          <a:p>
            <a:r>
              <a:rPr lang="en-GB" sz="1200" i="1" dirty="0" smtClean="0"/>
              <a:t>Database support</a:t>
            </a:r>
            <a:r>
              <a:rPr lang="en-GB" sz="1200" dirty="0" smtClean="0"/>
              <a:t> </a:t>
            </a:r>
            <a:r>
              <a:rPr lang="fa-IR" sz="1200" dirty="0" smtClean="0"/>
              <a:t> : </a:t>
            </a:r>
            <a:r>
              <a:rPr lang="en-GB" sz="1200" dirty="0" smtClean="0"/>
              <a:t>The framework may provide classes that provide an abstract interface to different databases.</a:t>
            </a:r>
          </a:p>
          <a:p>
            <a:r>
              <a:rPr lang="en-GB" sz="1200" i="1" dirty="0" smtClean="0"/>
              <a:t>Session management</a:t>
            </a:r>
            <a:r>
              <a:rPr lang="en-GB" sz="1200" dirty="0" smtClean="0"/>
              <a:t> </a:t>
            </a:r>
            <a:r>
              <a:rPr lang="fa-IR" sz="1200" dirty="0" smtClean="0"/>
              <a:t> : </a:t>
            </a:r>
            <a:r>
              <a:rPr lang="en-GB" sz="1200" dirty="0" smtClean="0"/>
              <a:t>Classes to create and manage sessions (a number of interactions with the system by a user) are usually part of a WAF.</a:t>
            </a:r>
          </a:p>
          <a:p>
            <a:r>
              <a:rPr lang="en-GB" sz="1200" i="1" dirty="0" smtClean="0"/>
              <a:t>User interaction</a:t>
            </a:r>
            <a:r>
              <a:rPr lang="en-GB" sz="1200" dirty="0" smtClean="0"/>
              <a:t> </a:t>
            </a:r>
            <a:r>
              <a:rPr lang="fa-IR" sz="1200" dirty="0" smtClean="0"/>
              <a:t> : </a:t>
            </a:r>
            <a:r>
              <a:rPr lang="en-GB" sz="1200" dirty="0" smtClean="0"/>
              <a:t>Most web frameworks now provide AJAX support (</a:t>
            </a:r>
            <a:r>
              <a:rPr lang="en-GB" sz="1200" dirty="0" err="1" smtClean="0"/>
              <a:t>Holdener</a:t>
            </a:r>
            <a:r>
              <a:rPr lang="en-GB" sz="1200" dirty="0" smtClean="0"/>
              <a:t>, 2008), which allows more interactive web pages to be created.</a:t>
            </a:r>
            <a:endParaRPr lang="fa-IR" sz="1200" dirty="0" smtClean="0"/>
          </a:p>
          <a:p>
            <a:pPr algn="r" rtl="1"/>
            <a:r>
              <a:rPr lang="fa-IR" sz="1200" dirty="0" smtClean="0"/>
              <a:t>امنیت :  </a:t>
            </a:r>
            <a:r>
              <a:rPr lang="en-GB" sz="1200" dirty="0" smtClean="0"/>
              <a:t>WAFS </a:t>
            </a:r>
            <a:r>
              <a:rPr lang="fa-IR" sz="1200" dirty="0"/>
              <a:t>ممکن است شامل </a:t>
            </a:r>
            <a:r>
              <a:rPr lang="fa-IR" sz="1200" dirty="0" smtClean="0"/>
              <a:t>کلاسهایی </a:t>
            </a:r>
            <a:r>
              <a:rPr lang="fa-IR" sz="1200" dirty="0"/>
              <a:t>برای کمک به اجرای احراز هویت کاربر (ورود به سایت) و </a:t>
            </a:r>
            <a:r>
              <a:rPr lang="fa-IR" sz="1200" dirty="0" smtClean="0"/>
              <a:t>دسترسی باشد.</a:t>
            </a:r>
            <a:endParaRPr lang="fa-IR" sz="1200" dirty="0"/>
          </a:p>
          <a:p>
            <a:pPr algn="r" rtl="1"/>
            <a:r>
              <a:rPr lang="fa-IR" sz="1200" dirty="0"/>
              <a:t>صفحات وب </a:t>
            </a:r>
            <a:r>
              <a:rPr lang="fa-IR" sz="1200" dirty="0" smtClean="0"/>
              <a:t>پویا :  کلاس ها </a:t>
            </a:r>
            <a:r>
              <a:rPr lang="fa-IR" sz="1200" dirty="0"/>
              <a:t>ارائه شده </a:t>
            </a:r>
            <a:r>
              <a:rPr lang="fa-IR" sz="1200" dirty="0" smtClean="0"/>
              <a:t>اند که به شما کمک کنند که قالب </a:t>
            </a:r>
            <a:r>
              <a:rPr lang="fa-IR" sz="1200" dirty="0"/>
              <a:t>صفحه وب را تعریف </a:t>
            </a:r>
            <a:r>
              <a:rPr lang="fa-IR" sz="1200" dirty="0" smtClean="0"/>
              <a:t>کنید و آنها را بصورت </a:t>
            </a:r>
            <a:r>
              <a:rPr lang="fa-IR" sz="1200" dirty="0"/>
              <a:t>پویا </a:t>
            </a:r>
            <a:r>
              <a:rPr lang="fa-IR" sz="1200" dirty="0" smtClean="0"/>
              <a:t>ازطریق  </a:t>
            </a:r>
            <a:r>
              <a:rPr lang="fa-IR" sz="1200" dirty="0"/>
              <a:t>سیستم پایگاه داده </a:t>
            </a:r>
            <a:r>
              <a:rPr lang="fa-IR" sz="1200" dirty="0" smtClean="0"/>
              <a:t> به عموم عرضه کنید.</a:t>
            </a:r>
            <a:endParaRPr lang="fa-IR" sz="1200" dirty="0"/>
          </a:p>
          <a:p>
            <a:pPr algn="r" rtl="1"/>
            <a:r>
              <a:rPr lang="fa-IR" sz="1200" dirty="0"/>
              <a:t>پشتیبانی از پایگاه </a:t>
            </a:r>
            <a:r>
              <a:rPr lang="fa-IR" sz="1200" dirty="0" smtClean="0"/>
              <a:t>داده :  فریم ورک </a:t>
            </a:r>
            <a:r>
              <a:rPr lang="fa-IR" sz="1200" dirty="0"/>
              <a:t>ممکن است کلاس </a:t>
            </a:r>
            <a:r>
              <a:rPr lang="fa-IR" sz="1200" dirty="0" smtClean="0"/>
              <a:t>هایی را ارائه کند که یک </a:t>
            </a:r>
            <a:r>
              <a:rPr lang="fa-IR" sz="1200" dirty="0"/>
              <a:t>رابط انتزاعی </a:t>
            </a:r>
            <a:r>
              <a:rPr lang="fa-IR" sz="1200" dirty="0" smtClean="0"/>
              <a:t>برای </a:t>
            </a:r>
            <a:r>
              <a:rPr lang="fa-IR" sz="1200" dirty="0"/>
              <a:t>پایگاه داده های مختلف فراهم می کند.</a:t>
            </a:r>
          </a:p>
          <a:p>
            <a:pPr algn="r" rtl="1"/>
            <a:r>
              <a:rPr lang="fa-IR" sz="1200" dirty="0"/>
              <a:t>مدیریت </a:t>
            </a:r>
            <a:r>
              <a:rPr lang="fa-IR" sz="1200" dirty="0" smtClean="0"/>
              <a:t>نشست :  کلاس هایی </a:t>
            </a:r>
            <a:r>
              <a:rPr lang="fa-IR" sz="1200" dirty="0"/>
              <a:t>برای ایجاد و مدیریت جلسات </a:t>
            </a:r>
            <a:r>
              <a:rPr lang="fa-IR" sz="1200" dirty="0" smtClean="0"/>
              <a:t>(شماری از تعاملات با سیستم از سوی کاربر</a:t>
            </a:r>
            <a:r>
              <a:rPr lang="fa-IR" sz="1200" dirty="0"/>
              <a:t>) معمولا بخشی از یک فایروال برنامه‌های کاربردی تحت </a:t>
            </a:r>
            <a:r>
              <a:rPr lang="fa-IR" sz="1200" dirty="0" smtClean="0"/>
              <a:t>وب هستند</a:t>
            </a:r>
            <a:r>
              <a:rPr lang="en-GB" sz="1200" dirty="0" smtClean="0"/>
              <a:t>.</a:t>
            </a:r>
            <a:endParaRPr lang="en-GB" sz="1200" dirty="0"/>
          </a:p>
          <a:p>
            <a:pPr algn="r" rtl="1"/>
            <a:r>
              <a:rPr lang="fa-IR" sz="1200" dirty="0"/>
              <a:t>تعامل با </a:t>
            </a:r>
            <a:r>
              <a:rPr lang="fa-IR" sz="1200" dirty="0" smtClean="0"/>
              <a:t>کاربر :  اکثر فریم ورک های </a:t>
            </a:r>
            <a:r>
              <a:rPr lang="fa-IR" sz="1200" dirty="0"/>
              <a:t>وب در حال حاضر پشتیبانی </a:t>
            </a:r>
            <a:r>
              <a:rPr lang="en-GB" sz="1200" dirty="0" smtClean="0"/>
              <a:t>AJAX</a:t>
            </a:r>
            <a:r>
              <a:rPr lang="fa-IR" sz="1200" dirty="0" smtClean="0"/>
              <a:t> </a:t>
            </a:r>
            <a:r>
              <a:rPr lang="en-GB" sz="1200" dirty="0"/>
              <a:t>(</a:t>
            </a:r>
            <a:r>
              <a:rPr lang="en-GB" sz="1200" dirty="0" err="1"/>
              <a:t>Holdener</a:t>
            </a:r>
            <a:r>
              <a:rPr lang="en-GB" sz="1200" dirty="0"/>
              <a:t>, 2008</a:t>
            </a:r>
            <a:r>
              <a:rPr lang="en-GB" sz="1200" dirty="0" smtClean="0"/>
              <a:t>) </a:t>
            </a:r>
            <a:r>
              <a:rPr lang="fa-IR" sz="1200" dirty="0" smtClean="0"/>
              <a:t> را فراهم می کنند</a:t>
            </a:r>
            <a:r>
              <a:rPr lang="en-GB" sz="1200" dirty="0" smtClean="0"/>
              <a:t>، </a:t>
            </a:r>
            <a:r>
              <a:rPr lang="fa-IR" sz="1200" dirty="0"/>
              <a:t>که اجازه می دهد تا صفحات وب تعاملی تر ایجاد </a:t>
            </a:r>
            <a:r>
              <a:rPr lang="fa-IR" sz="1200" dirty="0" smtClean="0"/>
              <a:t>شوند.</a:t>
            </a:r>
            <a:endParaRPr lang="en-GB" sz="1000" dirty="0" smtClean="0"/>
          </a:p>
        </p:txBody>
      </p:sp>
      <p:sp>
        <p:nvSpPr>
          <p:cNvPr id="4" name="Footer Placeholder 3"/>
          <p:cNvSpPr>
            <a:spLocks noGrp="1"/>
          </p:cNvSpPr>
          <p:nvPr>
            <p:ph type="ftr" sz="quarter" idx="11"/>
          </p:nvPr>
        </p:nvSpPr>
        <p:spPr/>
        <p:txBody>
          <a:bodyPr/>
          <a:lstStyle/>
          <a:p>
            <a:r>
              <a:rPr lang="en-US" smtClean="0"/>
              <a:t>Chapter 16 Software reuse</a:t>
            </a:r>
            <a:endParaRPr lang="en-US"/>
          </a:p>
        </p:txBody>
      </p:sp>
      <p:sp>
        <p:nvSpPr>
          <p:cNvPr id="5" name="Slide Number Placeholder 4"/>
          <p:cNvSpPr>
            <a:spLocks noGrp="1"/>
          </p:cNvSpPr>
          <p:nvPr>
            <p:ph type="sldNum" sz="quarter" idx="12"/>
          </p:nvPr>
        </p:nvSpPr>
        <p:spPr/>
        <p:txBody>
          <a:bodyPr/>
          <a:lstStyle/>
          <a:p>
            <a:fld id="{34CF8044-83D2-2543-8CEA-7F647DE98A9A}"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6373</TotalTime>
  <Words>3401</Words>
  <Application>Microsoft Office PowerPoint</Application>
  <PresentationFormat>On-screen Show (4:3)</PresentationFormat>
  <Paragraphs>210</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Calibri</vt:lpstr>
      <vt:lpstr>Times New Roman</vt:lpstr>
      <vt:lpstr>Wingdings</vt:lpstr>
      <vt:lpstr>SE9</vt:lpstr>
      <vt:lpstr>Chapter 16 – Software Reuse استفاده مجدد نرم افزار</vt:lpstr>
      <vt:lpstr>Topics covered عناوین</vt:lpstr>
      <vt:lpstr>Software reuse استفاده مجدد نرم افزار</vt:lpstr>
      <vt:lpstr>Reuse-based software engineering مهندسی نرم افزارمبتنی بر استفاده مجدد</vt:lpstr>
      <vt:lpstr>Benefits of software reuse مزایای استفاده مجدد نرم افزار </vt:lpstr>
      <vt:lpstr>PowerPoint Presentation</vt:lpstr>
      <vt:lpstr>Problems with reuse معایب استفاده مجدد نرم افزار </vt:lpstr>
      <vt:lpstr>Problems with reuse معایب استفاده مجدد نرم افزار </vt:lpstr>
      <vt:lpstr>WAF features ویژگی های فایروال برنامه‌های کاربردی تحت وب</vt:lpstr>
      <vt:lpstr>Key points نکات کلیدی</vt:lpstr>
      <vt:lpstr>Chapter 16 – Software Reuse استفاده مجدد نرم افزار</vt:lpstr>
      <vt:lpstr>Software product lines خطوط تولید نرم افزار</vt:lpstr>
      <vt:lpstr>Application frameworks and product lines چارچوب برنامه و خطوط تولید</vt:lpstr>
      <vt:lpstr>Product line specialisation تخصصی کردن خط تولید</vt:lpstr>
      <vt:lpstr>Product line architectures معماری خط تولید</vt:lpstr>
      <vt:lpstr>COTS product reuse استفاده مجدد محصول COTS</vt:lpstr>
      <vt:lpstr>Benefits of COTS reuse مزایای استفاده مجدد COTS</vt:lpstr>
      <vt:lpstr>Problems of COTS reuse مشکلات استفاده مجدد COTS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16</dc:title>
  <dc:creator>Ian Sommerville</dc:creator>
  <cp:lastModifiedBy>Ten</cp:lastModifiedBy>
  <cp:revision>44</cp:revision>
  <dcterms:created xsi:type="dcterms:W3CDTF">2010-01-21T17:18:58Z</dcterms:created>
  <dcterms:modified xsi:type="dcterms:W3CDTF">2016-12-30T16:32:51Z</dcterms:modified>
</cp:coreProperties>
</file>