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5"/>
  </p:notesMasterIdLst>
  <p:sldIdLst>
    <p:sldId id="261" r:id="rId4"/>
    <p:sldId id="258" r:id="rId5"/>
    <p:sldId id="262" r:id="rId6"/>
    <p:sldId id="263" r:id="rId7"/>
    <p:sldId id="264" r:id="rId8"/>
    <p:sldId id="265" r:id="rId9"/>
    <p:sldId id="267" r:id="rId10"/>
    <p:sldId id="268" r:id="rId11"/>
    <p:sldId id="269" r:id="rId12"/>
    <p:sldId id="270" r:id="rId13"/>
    <p:sldId id="277" r:id="rId14"/>
    <p:sldId id="271" r:id="rId15"/>
    <p:sldId id="273" r:id="rId16"/>
    <p:sldId id="272" r:id="rId17"/>
    <p:sldId id="276" r:id="rId18"/>
    <p:sldId id="275" r:id="rId19"/>
    <p:sldId id="278" r:id="rId20"/>
    <p:sldId id="279" r:id="rId21"/>
    <p:sldId id="280" r:id="rId22"/>
    <p:sldId id="281" r:id="rId23"/>
    <p:sldId id="283" r:id="rId24"/>
    <p:sldId id="284" r:id="rId25"/>
    <p:sldId id="285" r:id="rId26"/>
    <p:sldId id="286" r:id="rId27"/>
    <p:sldId id="287" r:id="rId28"/>
    <p:sldId id="289" r:id="rId29"/>
    <p:sldId id="290" r:id="rId30"/>
    <p:sldId id="291" r:id="rId31"/>
    <p:sldId id="292" r:id="rId32"/>
    <p:sldId id="294"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251" autoAdjust="0"/>
    <p:restoredTop sz="94660"/>
  </p:normalViewPr>
  <p:slideViewPr>
    <p:cSldViewPr snapToGrid="0">
      <p:cViewPr varScale="1">
        <p:scale>
          <a:sx n="81" d="100"/>
          <a:sy n="81" d="100"/>
        </p:scale>
        <p:origin x="-86" y="-115"/>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1274B-2A99-49E8-9C29-73DEBF522CB0}"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US"/>
        </a:p>
      </dgm:t>
    </dgm:pt>
    <dgm:pt modelId="{35629A68-2F4D-4350-829B-A2475E145505}">
      <dgm:prSet phldrT="[Tex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جستجو</a:t>
          </a:r>
          <a:endParaRPr lang="en-US" sz="1800" b="1" dirty="0">
            <a:cs typeface="B Nazanin" panose="00000400000000000000" pitchFamily="2" charset="-78"/>
          </a:endParaRPr>
        </a:p>
      </dgm:t>
    </dgm:pt>
    <dgm:pt modelId="{1E7D9780-6693-42BB-9019-6DCC8105467E}" type="parTrans" cxnId="{5A83A39B-413D-4852-857B-5BBEED9A4DC9}">
      <dgm:prSet/>
      <dgm:spPr/>
      <dgm:t>
        <a:bodyPr/>
        <a:lstStyle/>
        <a:p>
          <a:endParaRPr lang="en-US" sz="1800" b="1">
            <a:cs typeface="B Nazanin" panose="00000400000000000000" pitchFamily="2" charset="-78"/>
          </a:endParaRPr>
        </a:p>
      </dgm:t>
    </dgm:pt>
    <dgm:pt modelId="{9092B425-0799-4289-A554-F70D8680CB53}" type="sibTrans" cxnId="{5A83A39B-413D-4852-857B-5BBEED9A4DC9}">
      <dgm:prSet/>
      <dgm:spPr/>
      <dgm:t>
        <a:bodyPr/>
        <a:lstStyle/>
        <a:p>
          <a:endParaRPr lang="en-US" sz="1800" b="1">
            <a:cs typeface="B Nazanin" panose="00000400000000000000" pitchFamily="2" charset="-78"/>
          </a:endParaRPr>
        </a:p>
      </dgm:t>
    </dgm:pt>
    <dgm:pt modelId="{F31BEBE9-3655-4C88-AF96-A2EC2A692F97}">
      <dgm:prSet phldrT="[Tex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smtClean="0">
              <a:cs typeface="B Nazanin" panose="00000400000000000000" pitchFamily="2" charset="-78"/>
            </a:rPr>
            <a:t>جستجوی تحلیلی</a:t>
          </a:r>
          <a:endParaRPr lang="en-US" sz="1800" b="1" dirty="0">
            <a:cs typeface="B Nazanin" panose="00000400000000000000" pitchFamily="2" charset="-78"/>
          </a:endParaRPr>
        </a:p>
      </dgm:t>
    </dgm:pt>
    <dgm:pt modelId="{81219942-FD62-4158-84D2-A19598531416}" type="parTrans" cxnId="{ABA13EF0-CF4F-40CA-99AB-326458EA21DC}">
      <dgm:prSet/>
      <dgm:spPr/>
      <dgm:t>
        <a:bodyPr/>
        <a:lstStyle/>
        <a:p>
          <a:endParaRPr lang="en-US" sz="1800" b="1">
            <a:cs typeface="B Nazanin" panose="00000400000000000000" pitchFamily="2" charset="-78"/>
          </a:endParaRPr>
        </a:p>
      </dgm:t>
    </dgm:pt>
    <dgm:pt modelId="{4AC9BEED-FB3A-4878-9A27-4DAB722DF925}" type="sibTrans" cxnId="{ABA13EF0-CF4F-40CA-99AB-326458EA21DC}">
      <dgm:prSet/>
      <dgm:spPr/>
      <dgm:t>
        <a:bodyPr/>
        <a:lstStyle/>
        <a:p>
          <a:endParaRPr lang="en-US" sz="1800" b="1">
            <a:cs typeface="B Nazanin" panose="00000400000000000000" pitchFamily="2" charset="-78"/>
          </a:endParaRPr>
        </a:p>
      </dgm:t>
    </dgm:pt>
    <dgm:pt modelId="{D85F4ACE-6061-4907-8809-5DFB6DDADFA0}">
      <dgm:prSet phldrT="[Tex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smtClean="0">
              <a:cs typeface="B Nazanin" panose="00000400000000000000" pitchFamily="2" charset="-78"/>
            </a:rPr>
            <a:t>جستجوی آگاهانه</a:t>
          </a:r>
          <a:endParaRPr lang="en-US" sz="1800" b="1" dirty="0">
            <a:cs typeface="B Nazanin" panose="00000400000000000000" pitchFamily="2" charset="-78"/>
          </a:endParaRPr>
        </a:p>
      </dgm:t>
    </dgm:pt>
    <dgm:pt modelId="{88A9D09B-6F2C-4DBF-A89A-69F3D2CE3640}" type="parTrans" cxnId="{5581EAF8-6875-4230-AF93-CC3D05AA0C9B}">
      <dgm:prSet/>
      <dgm:spPr/>
      <dgm:t>
        <a:bodyPr/>
        <a:lstStyle/>
        <a:p>
          <a:endParaRPr lang="en-US" sz="1800" b="1">
            <a:cs typeface="B Nazanin" panose="00000400000000000000" pitchFamily="2" charset="-78"/>
          </a:endParaRPr>
        </a:p>
      </dgm:t>
    </dgm:pt>
    <dgm:pt modelId="{36B8BC0F-7922-46A0-80B0-AA6A27565A77}" type="sibTrans" cxnId="{5581EAF8-6875-4230-AF93-CC3D05AA0C9B}">
      <dgm:prSet/>
      <dgm:spPr/>
      <dgm:t>
        <a:bodyPr/>
        <a:lstStyle/>
        <a:p>
          <a:endParaRPr lang="en-US" sz="1800" b="1">
            <a:cs typeface="B Nazanin" panose="00000400000000000000" pitchFamily="2" charset="-78"/>
          </a:endParaRPr>
        </a:p>
      </dgm:t>
    </dgm:pt>
    <dgm:pt modelId="{6627842B-0CE3-40AF-8E86-82DD59295698}">
      <dgm:prSet phldrT="[Tex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smtClean="0">
              <a:cs typeface="B Nazanin" panose="00000400000000000000" pitchFamily="2" charset="-78"/>
            </a:rPr>
            <a:t>جستجوی نا آگاهانه</a:t>
          </a:r>
          <a:endParaRPr lang="en-US" sz="1800" b="1" dirty="0">
            <a:cs typeface="B Nazanin" panose="00000400000000000000" pitchFamily="2" charset="-78"/>
          </a:endParaRPr>
        </a:p>
      </dgm:t>
    </dgm:pt>
    <dgm:pt modelId="{6006D21E-1A5E-4C7B-90BC-E3AF1E11ECB3}" type="parTrans" cxnId="{306182F9-E82E-4D18-8A13-3C6B1644B52C}">
      <dgm:prSet/>
      <dgm:spPr/>
      <dgm:t>
        <a:bodyPr/>
        <a:lstStyle/>
        <a:p>
          <a:endParaRPr lang="en-US" sz="1800" b="1">
            <a:cs typeface="B Nazanin" panose="00000400000000000000" pitchFamily="2" charset="-78"/>
          </a:endParaRPr>
        </a:p>
      </dgm:t>
    </dgm:pt>
    <dgm:pt modelId="{38103C01-4A36-46EB-A905-3FA4D09D5336}" type="sibTrans" cxnId="{306182F9-E82E-4D18-8A13-3C6B1644B52C}">
      <dgm:prSet/>
      <dgm:spPr/>
      <dgm:t>
        <a:bodyPr/>
        <a:lstStyle/>
        <a:p>
          <a:endParaRPr lang="en-US" sz="1800" b="1">
            <a:cs typeface="B Nazanin" panose="00000400000000000000" pitchFamily="2" charset="-78"/>
          </a:endParaRPr>
        </a:p>
      </dgm:t>
    </dgm:pt>
    <dgm:pt modelId="{B42F82A1-7739-456E-9EA8-9374194DC639}"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فرا مکاشفه ای</a:t>
          </a:r>
          <a:endParaRPr lang="en-US" sz="1800" b="1" dirty="0">
            <a:cs typeface="B Nazanin" panose="00000400000000000000" pitchFamily="2" charset="-78"/>
          </a:endParaRPr>
        </a:p>
      </dgm:t>
    </dgm:pt>
    <dgm:pt modelId="{018C9189-FBC6-42C3-AF39-79E47D4CAD5C}" type="parTrans" cxnId="{E9B11E78-1297-46D0-B14C-017DAE7E1CD6}">
      <dgm:prSet/>
      <dgm:spPr/>
      <dgm:t>
        <a:bodyPr/>
        <a:lstStyle/>
        <a:p>
          <a:endParaRPr lang="en-US" sz="1800" b="1">
            <a:cs typeface="B Nazanin" panose="00000400000000000000" pitchFamily="2" charset="-78"/>
          </a:endParaRPr>
        </a:p>
      </dgm:t>
    </dgm:pt>
    <dgm:pt modelId="{DD6240FB-A52C-47BC-9D6C-9ADB27950B22}" type="sibTrans" cxnId="{E9B11E78-1297-46D0-B14C-017DAE7E1CD6}">
      <dgm:prSet/>
      <dgm:spPr/>
      <dgm:t>
        <a:bodyPr/>
        <a:lstStyle/>
        <a:p>
          <a:endParaRPr lang="en-US" sz="1800" b="1">
            <a:cs typeface="B Nazanin" panose="00000400000000000000" pitchFamily="2" charset="-78"/>
          </a:endParaRPr>
        </a:p>
      </dgm:t>
    </dgm:pt>
    <dgm:pt modelId="{55420B02-9640-456A-83A0-7DB1566055EA}"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مکاشفه ای</a:t>
          </a:r>
          <a:endParaRPr lang="en-US" sz="1800" b="1" dirty="0">
            <a:cs typeface="B Nazanin" panose="00000400000000000000" pitchFamily="2" charset="-78"/>
          </a:endParaRPr>
        </a:p>
      </dgm:t>
    </dgm:pt>
    <dgm:pt modelId="{9D4B432F-175B-4E99-882A-3D86C871BA47}" type="parTrans" cxnId="{FF2506CF-4E15-4769-98DE-B1A14C985E13}">
      <dgm:prSet/>
      <dgm:spPr/>
      <dgm:t>
        <a:bodyPr/>
        <a:lstStyle/>
        <a:p>
          <a:endParaRPr lang="en-US" sz="1800" b="1">
            <a:cs typeface="B Nazanin" panose="00000400000000000000" pitchFamily="2" charset="-78"/>
          </a:endParaRPr>
        </a:p>
      </dgm:t>
    </dgm:pt>
    <dgm:pt modelId="{97BD57FA-EB3B-4D6A-B1B8-4E4D81CC15C0}" type="sibTrans" cxnId="{FF2506CF-4E15-4769-98DE-B1A14C985E13}">
      <dgm:prSet/>
      <dgm:spPr/>
      <dgm:t>
        <a:bodyPr/>
        <a:lstStyle/>
        <a:p>
          <a:endParaRPr lang="en-US" sz="1800" b="1">
            <a:cs typeface="B Nazanin" panose="00000400000000000000" pitchFamily="2" charset="-78"/>
          </a:endParaRPr>
        </a:p>
      </dgm:t>
    </dgm:pt>
    <dgm:pt modelId="{134B547B-8BBB-49CE-8D84-98D5519A5F1C}"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زیستی</a:t>
          </a:r>
          <a:endParaRPr lang="en-US" sz="1800" b="1" dirty="0">
            <a:cs typeface="B Nazanin" panose="00000400000000000000" pitchFamily="2" charset="-78"/>
          </a:endParaRPr>
        </a:p>
      </dgm:t>
    </dgm:pt>
    <dgm:pt modelId="{D684098F-8C02-42BA-BC41-B2E2FD7E59F0}" type="parTrans" cxnId="{55FE72E7-40C2-404F-A76B-4D13841164CC}">
      <dgm:prSet/>
      <dgm:spPr/>
      <dgm:t>
        <a:bodyPr/>
        <a:lstStyle/>
        <a:p>
          <a:endParaRPr lang="en-US" sz="1800" b="1">
            <a:cs typeface="B Nazanin" panose="00000400000000000000" pitchFamily="2" charset="-78"/>
          </a:endParaRPr>
        </a:p>
      </dgm:t>
    </dgm:pt>
    <dgm:pt modelId="{EA648297-DA14-49A5-8FFC-7F64BB9B8829}" type="sibTrans" cxnId="{55FE72E7-40C2-404F-A76B-4D13841164CC}">
      <dgm:prSet/>
      <dgm:spPr/>
      <dgm:t>
        <a:bodyPr/>
        <a:lstStyle/>
        <a:p>
          <a:endParaRPr lang="en-US" sz="1800" b="1">
            <a:cs typeface="B Nazanin" panose="00000400000000000000" pitchFamily="2" charset="-78"/>
          </a:endParaRPr>
        </a:p>
      </dgm:t>
    </dgm:pt>
    <dgm:pt modelId="{41441913-A198-44FF-8445-8873CD7B5EA2}"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غیر زیستی</a:t>
          </a:r>
          <a:endParaRPr lang="en-US" sz="1800" b="1" dirty="0">
            <a:cs typeface="B Nazanin" panose="00000400000000000000" pitchFamily="2" charset="-78"/>
          </a:endParaRPr>
        </a:p>
      </dgm:t>
    </dgm:pt>
    <dgm:pt modelId="{038585AB-429B-47C8-9B8D-9A3F677395E3}" type="parTrans" cxnId="{4C1A4BF0-96B1-4C07-B306-A1B9073A1758}">
      <dgm:prSet/>
      <dgm:spPr/>
      <dgm:t>
        <a:bodyPr/>
        <a:lstStyle/>
        <a:p>
          <a:endParaRPr lang="en-US" sz="1800" b="1">
            <a:cs typeface="B Nazanin" panose="00000400000000000000" pitchFamily="2" charset="-78"/>
          </a:endParaRPr>
        </a:p>
      </dgm:t>
    </dgm:pt>
    <dgm:pt modelId="{285E9397-8CF6-442C-AE76-FAC88645C266}" type="sibTrans" cxnId="{4C1A4BF0-96B1-4C07-B306-A1B9073A1758}">
      <dgm:prSet/>
      <dgm:spPr/>
      <dgm:t>
        <a:bodyPr/>
        <a:lstStyle/>
        <a:p>
          <a:endParaRPr lang="en-US" sz="1800" b="1">
            <a:cs typeface="B Nazanin" panose="00000400000000000000" pitchFamily="2" charset="-78"/>
          </a:endParaRPr>
        </a:p>
      </dgm:t>
    </dgm:pt>
    <dgm:pt modelId="{12260512-9F9A-4EA4-BAAC-056073A442DB}"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هوش جمعی</a:t>
          </a:r>
          <a:endParaRPr lang="en-US" sz="1800" b="1" dirty="0">
            <a:cs typeface="B Nazanin" panose="00000400000000000000" pitchFamily="2" charset="-78"/>
          </a:endParaRPr>
        </a:p>
      </dgm:t>
    </dgm:pt>
    <dgm:pt modelId="{F8DA80E9-F752-425E-BC50-25D59C7548E7}" type="parTrans" cxnId="{075928D4-A4C6-4A52-9CC3-50ADF856B4F1}">
      <dgm:prSet/>
      <dgm:spPr/>
      <dgm:t>
        <a:bodyPr/>
        <a:lstStyle/>
        <a:p>
          <a:endParaRPr lang="en-US" sz="1800" b="1">
            <a:cs typeface="B Nazanin" panose="00000400000000000000" pitchFamily="2" charset="-78"/>
          </a:endParaRPr>
        </a:p>
      </dgm:t>
    </dgm:pt>
    <dgm:pt modelId="{E3B8E646-F477-4C2C-9D6C-9BA1DD6C3874}" type="sibTrans" cxnId="{075928D4-A4C6-4A52-9CC3-50ADF856B4F1}">
      <dgm:prSet/>
      <dgm:spPr/>
      <dgm:t>
        <a:bodyPr/>
        <a:lstStyle/>
        <a:p>
          <a:endParaRPr lang="en-US" sz="1800" b="1">
            <a:cs typeface="B Nazanin" panose="00000400000000000000" pitchFamily="2" charset="-78"/>
          </a:endParaRPr>
        </a:p>
      </dgm:t>
    </dgm:pt>
    <dgm:pt modelId="{07C7A1CF-1185-4F33-BE71-0486DF41E110}"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fa-IR" sz="1800" b="1" dirty="0" err="1" smtClean="0">
              <a:cs typeface="B Nazanin" panose="00000400000000000000" pitchFamily="2" charset="-78"/>
            </a:rPr>
            <a:t>الگوریتم</a:t>
          </a:r>
          <a:r>
            <a:rPr lang="fa-IR" sz="1800" b="1" dirty="0" smtClean="0">
              <a:cs typeface="B Nazanin" panose="00000400000000000000" pitchFamily="2" charset="-78"/>
            </a:rPr>
            <a:t> های تکاملی</a:t>
          </a:r>
          <a:endParaRPr lang="en-US" sz="1800" b="1" dirty="0">
            <a:cs typeface="B Nazanin" panose="00000400000000000000" pitchFamily="2" charset="-78"/>
          </a:endParaRPr>
        </a:p>
      </dgm:t>
    </dgm:pt>
    <dgm:pt modelId="{D6C5D57B-C519-4BC3-BA37-75E675E52DA5}" type="parTrans" cxnId="{5CA133BF-66A9-49CD-9046-C3FDD20647D8}">
      <dgm:prSet/>
      <dgm:spPr/>
      <dgm:t>
        <a:bodyPr/>
        <a:lstStyle/>
        <a:p>
          <a:endParaRPr lang="en-US" sz="1800" b="1">
            <a:cs typeface="B Nazanin" panose="00000400000000000000" pitchFamily="2" charset="-78"/>
          </a:endParaRPr>
        </a:p>
      </dgm:t>
    </dgm:pt>
    <dgm:pt modelId="{8C510349-FF5B-4F39-A21E-5C138DF42DE6}" type="sibTrans" cxnId="{5CA133BF-66A9-49CD-9046-C3FDD20647D8}">
      <dgm:prSet/>
      <dgm:spPr/>
      <dgm:t>
        <a:bodyPr/>
        <a:lstStyle/>
        <a:p>
          <a:endParaRPr lang="en-US" sz="1800" b="1">
            <a:cs typeface="B Nazanin" panose="00000400000000000000" pitchFamily="2" charset="-78"/>
          </a:endParaRPr>
        </a:p>
      </dgm:t>
    </dgm:pt>
    <dgm:pt modelId="{83CA7C9A-AEAB-49DE-BEEA-409415FAB396}" type="asst">
      <dgm:prSet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en-US" sz="1800" b="1" dirty="0" smtClean="0">
              <a:latin typeface="Arial Black" panose="020B0A04020102020204" pitchFamily="34" charset="0"/>
            </a:rPr>
            <a:t>COA</a:t>
          </a:r>
          <a:endParaRPr lang="en-US" sz="1800" b="1" dirty="0">
            <a:latin typeface="Arial Black" panose="020B0A04020102020204" pitchFamily="34" charset="0"/>
          </a:endParaRPr>
        </a:p>
      </dgm:t>
    </dgm:pt>
    <dgm:pt modelId="{8B074D93-ADB1-4F34-87AC-ED99C35C27AF}" type="parTrans" cxnId="{9A24313E-B511-4198-8F73-A8C85BA3C4E6}">
      <dgm:prSet/>
      <dgm:spPr/>
      <dgm:t>
        <a:bodyPr/>
        <a:lstStyle/>
        <a:p>
          <a:endParaRPr lang="en-US"/>
        </a:p>
      </dgm:t>
    </dgm:pt>
    <dgm:pt modelId="{9752C6DF-35DE-40DB-8422-F793817457E4}" type="sibTrans" cxnId="{9A24313E-B511-4198-8F73-A8C85BA3C4E6}">
      <dgm:prSet/>
      <dgm:spPr/>
      <dgm:t>
        <a:bodyPr/>
        <a:lstStyle/>
        <a:p>
          <a:endParaRPr lang="en-US"/>
        </a:p>
      </dgm:t>
    </dgm:pt>
    <dgm:pt modelId="{B704727B-DB8C-4B87-9C1A-D479F9EDF656}" type="pres">
      <dgm:prSet presAssocID="{5F21274B-2A99-49E8-9C29-73DEBF522CB0}" presName="hierChild1" presStyleCnt="0">
        <dgm:presLayoutVars>
          <dgm:orgChart val="1"/>
          <dgm:chPref val="1"/>
          <dgm:dir/>
          <dgm:animOne val="branch"/>
          <dgm:animLvl val="lvl"/>
          <dgm:resizeHandles/>
        </dgm:presLayoutVars>
      </dgm:prSet>
      <dgm:spPr/>
      <dgm:t>
        <a:bodyPr/>
        <a:lstStyle/>
        <a:p>
          <a:endParaRPr lang="en-US"/>
        </a:p>
      </dgm:t>
    </dgm:pt>
    <dgm:pt modelId="{33DD98D0-8EAB-444D-8CDC-6ECA3A21CC75}" type="pres">
      <dgm:prSet presAssocID="{35629A68-2F4D-4350-829B-A2475E145505}" presName="hierRoot1" presStyleCnt="0">
        <dgm:presLayoutVars>
          <dgm:hierBranch val="init"/>
        </dgm:presLayoutVars>
      </dgm:prSet>
      <dgm:spPr/>
    </dgm:pt>
    <dgm:pt modelId="{DC0F5830-49D7-482B-A462-27D2C8C2468A}" type="pres">
      <dgm:prSet presAssocID="{35629A68-2F4D-4350-829B-A2475E145505}" presName="rootComposite1" presStyleCnt="0"/>
      <dgm:spPr/>
    </dgm:pt>
    <dgm:pt modelId="{910B0F9F-9EF6-4C74-B485-7974410B3F47}" type="pres">
      <dgm:prSet presAssocID="{35629A68-2F4D-4350-829B-A2475E145505}" presName="rootText1" presStyleLbl="node0" presStyleIdx="0" presStyleCnt="1">
        <dgm:presLayoutVars>
          <dgm:chPref val="3"/>
        </dgm:presLayoutVars>
      </dgm:prSet>
      <dgm:spPr/>
      <dgm:t>
        <a:bodyPr/>
        <a:lstStyle/>
        <a:p>
          <a:endParaRPr lang="en-US"/>
        </a:p>
      </dgm:t>
    </dgm:pt>
    <dgm:pt modelId="{CFA67572-22C5-4820-A6FD-2740FDE86097}" type="pres">
      <dgm:prSet presAssocID="{35629A68-2F4D-4350-829B-A2475E145505}" presName="rootConnector1" presStyleLbl="node1" presStyleIdx="0" presStyleCnt="0"/>
      <dgm:spPr/>
      <dgm:t>
        <a:bodyPr/>
        <a:lstStyle/>
        <a:p>
          <a:endParaRPr lang="en-US"/>
        </a:p>
      </dgm:t>
    </dgm:pt>
    <dgm:pt modelId="{4CD20B38-D490-4F89-BB1C-0531012654F6}" type="pres">
      <dgm:prSet presAssocID="{35629A68-2F4D-4350-829B-A2475E145505}" presName="hierChild2" presStyleCnt="0"/>
      <dgm:spPr/>
    </dgm:pt>
    <dgm:pt modelId="{43265FEC-2B06-4427-A7A1-0C59C76B8294}" type="pres">
      <dgm:prSet presAssocID="{81219942-FD62-4158-84D2-A19598531416}" presName="Name37" presStyleLbl="parChTrans1D2" presStyleIdx="0" presStyleCnt="3"/>
      <dgm:spPr/>
      <dgm:t>
        <a:bodyPr/>
        <a:lstStyle/>
        <a:p>
          <a:endParaRPr lang="en-US"/>
        </a:p>
      </dgm:t>
    </dgm:pt>
    <dgm:pt modelId="{8C7BE468-4C09-43D7-B8E1-4A95D8EEB71E}" type="pres">
      <dgm:prSet presAssocID="{F31BEBE9-3655-4C88-AF96-A2EC2A692F97}" presName="hierRoot2" presStyleCnt="0">
        <dgm:presLayoutVars>
          <dgm:hierBranch val="init"/>
        </dgm:presLayoutVars>
      </dgm:prSet>
      <dgm:spPr/>
    </dgm:pt>
    <dgm:pt modelId="{B6A18089-7D66-4E53-A090-367ABE5F0D42}" type="pres">
      <dgm:prSet presAssocID="{F31BEBE9-3655-4C88-AF96-A2EC2A692F97}" presName="rootComposite" presStyleCnt="0"/>
      <dgm:spPr/>
    </dgm:pt>
    <dgm:pt modelId="{243A029F-03B9-44E0-BD94-0FCB7522365D}" type="pres">
      <dgm:prSet presAssocID="{F31BEBE9-3655-4C88-AF96-A2EC2A692F97}" presName="rootText" presStyleLbl="node2" presStyleIdx="0" presStyleCnt="3">
        <dgm:presLayoutVars>
          <dgm:chPref val="3"/>
        </dgm:presLayoutVars>
      </dgm:prSet>
      <dgm:spPr/>
      <dgm:t>
        <a:bodyPr/>
        <a:lstStyle/>
        <a:p>
          <a:endParaRPr lang="en-US"/>
        </a:p>
      </dgm:t>
    </dgm:pt>
    <dgm:pt modelId="{3B322393-7785-43A7-B2B4-C283216EE217}" type="pres">
      <dgm:prSet presAssocID="{F31BEBE9-3655-4C88-AF96-A2EC2A692F97}" presName="rootConnector" presStyleLbl="node2" presStyleIdx="0" presStyleCnt="3"/>
      <dgm:spPr/>
      <dgm:t>
        <a:bodyPr/>
        <a:lstStyle/>
        <a:p>
          <a:endParaRPr lang="en-US"/>
        </a:p>
      </dgm:t>
    </dgm:pt>
    <dgm:pt modelId="{B922C41B-A52C-4AA4-9C69-36A6A5B3DF76}" type="pres">
      <dgm:prSet presAssocID="{F31BEBE9-3655-4C88-AF96-A2EC2A692F97}" presName="hierChild4" presStyleCnt="0"/>
      <dgm:spPr/>
    </dgm:pt>
    <dgm:pt modelId="{A3C8FDAE-4862-491D-AFAC-DAAEFFD35B6F}" type="pres">
      <dgm:prSet presAssocID="{F31BEBE9-3655-4C88-AF96-A2EC2A692F97}" presName="hierChild5" presStyleCnt="0"/>
      <dgm:spPr/>
    </dgm:pt>
    <dgm:pt modelId="{79B53CD7-2DDD-4211-887C-3A68E793B437}" type="pres">
      <dgm:prSet presAssocID="{88A9D09B-6F2C-4DBF-A89A-69F3D2CE3640}" presName="Name37" presStyleLbl="parChTrans1D2" presStyleIdx="1" presStyleCnt="3"/>
      <dgm:spPr/>
      <dgm:t>
        <a:bodyPr/>
        <a:lstStyle/>
        <a:p>
          <a:endParaRPr lang="en-US"/>
        </a:p>
      </dgm:t>
    </dgm:pt>
    <dgm:pt modelId="{03563DC1-35D9-4CB9-9B49-17221A63297B}" type="pres">
      <dgm:prSet presAssocID="{D85F4ACE-6061-4907-8809-5DFB6DDADFA0}" presName="hierRoot2" presStyleCnt="0">
        <dgm:presLayoutVars>
          <dgm:hierBranch val="init"/>
        </dgm:presLayoutVars>
      </dgm:prSet>
      <dgm:spPr/>
    </dgm:pt>
    <dgm:pt modelId="{A59B4C2E-7D49-401E-A55C-3CB17170B48E}" type="pres">
      <dgm:prSet presAssocID="{D85F4ACE-6061-4907-8809-5DFB6DDADFA0}" presName="rootComposite" presStyleCnt="0"/>
      <dgm:spPr/>
    </dgm:pt>
    <dgm:pt modelId="{CAE4D0D2-3C18-4BAD-8C80-8433B396E2B3}" type="pres">
      <dgm:prSet presAssocID="{D85F4ACE-6061-4907-8809-5DFB6DDADFA0}" presName="rootText" presStyleLbl="node2" presStyleIdx="1" presStyleCnt="3">
        <dgm:presLayoutVars>
          <dgm:chPref val="3"/>
        </dgm:presLayoutVars>
      </dgm:prSet>
      <dgm:spPr/>
      <dgm:t>
        <a:bodyPr/>
        <a:lstStyle/>
        <a:p>
          <a:endParaRPr lang="en-US"/>
        </a:p>
      </dgm:t>
    </dgm:pt>
    <dgm:pt modelId="{B3903634-6DD2-4813-82FD-2A8678C836D2}" type="pres">
      <dgm:prSet presAssocID="{D85F4ACE-6061-4907-8809-5DFB6DDADFA0}" presName="rootConnector" presStyleLbl="node2" presStyleIdx="1" presStyleCnt="3"/>
      <dgm:spPr/>
      <dgm:t>
        <a:bodyPr/>
        <a:lstStyle/>
        <a:p>
          <a:endParaRPr lang="en-US"/>
        </a:p>
      </dgm:t>
    </dgm:pt>
    <dgm:pt modelId="{9E9B0935-760A-441A-B67C-60ECE2023A94}" type="pres">
      <dgm:prSet presAssocID="{D85F4ACE-6061-4907-8809-5DFB6DDADFA0}" presName="hierChild4" presStyleCnt="0"/>
      <dgm:spPr/>
    </dgm:pt>
    <dgm:pt modelId="{F45FD412-8287-4D7E-A114-AFC32FBD9091}" type="pres">
      <dgm:prSet presAssocID="{D85F4ACE-6061-4907-8809-5DFB6DDADFA0}" presName="hierChild5" presStyleCnt="0"/>
      <dgm:spPr/>
    </dgm:pt>
    <dgm:pt modelId="{09D24677-9209-4DF3-A4ED-545912B68C5D}" type="pres">
      <dgm:prSet presAssocID="{018C9189-FBC6-42C3-AF39-79E47D4CAD5C}" presName="Name111" presStyleLbl="parChTrans1D3" presStyleIdx="0" presStyleCnt="2"/>
      <dgm:spPr/>
      <dgm:t>
        <a:bodyPr/>
        <a:lstStyle/>
        <a:p>
          <a:endParaRPr lang="en-US"/>
        </a:p>
      </dgm:t>
    </dgm:pt>
    <dgm:pt modelId="{06E22DF8-9288-411E-A003-0F1D13378B11}" type="pres">
      <dgm:prSet presAssocID="{B42F82A1-7739-456E-9EA8-9374194DC639}" presName="hierRoot3" presStyleCnt="0">
        <dgm:presLayoutVars>
          <dgm:hierBranch val="init"/>
        </dgm:presLayoutVars>
      </dgm:prSet>
      <dgm:spPr/>
    </dgm:pt>
    <dgm:pt modelId="{BD97562F-C94C-4764-A01F-80E513CA0239}" type="pres">
      <dgm:prSet presAssocID="{B42F82A1-7739-456E-9EA8-9374194DC639}" presName="rootComposite3" presStyleCnt="0"/>
      <dgm:spPr/>
    </dgm:pt>
    <dgm:pt modelId="{1FE9987F-035A-4238-A682-426E4291DF9C}" type="pres">
      <dgm:prSet presAssocID="{B42F82A1-7739-456E-9EA8-9374194DC639}" presName="rootText3" presStyleLbl="asst2" presStyleIdx="0" presStyleCnt="7">
        <dgm:presLayoutVars>
          <dgm:chPref val="3"/>
        </dgm:presLayoutVars>
      </dgm:prSet>
      <dgm:spPr/>
      <dgm:t>
        <a:bodyPr/>
        <a:lstStyle/>
        <a:p>
          <a:endParaRPr lang="en-US"/>
        </a:p>
      </dgm:t>
    </dgm:pt>
    <dgm:pt modelId="{9994E240-9280-49BC-B339-C63A529AE079}" type="pres">
      <dgm:prSet presAssocID="{B42F82A1-7739-456E-9EA8-9374194DC639}" presName="rootConnector3" presStyleLbl="asst2" presStyleIdx="0" presStyleCnt="7"/>
      <dgm:spPr/>
      <dgm:t>
        <a:bodyPr/>
        <a:lstStyle/>
        <a:p>
          <a:endParaRPr lang="en-US"/>
        </a:p>
      </dgm:t>
    </dgm:pt>
    <dgm:pt modelId="{D250F036-C14C-4661-B000-1E8F3F5AC33D}" type="pres">
      <dgm:prSet presAssocID="{B42F82A1-7739-456E-9EA8-9374194DC639}" presName="hierChild6" presStyleCnt="0"/>
      <dgm:spPr/>
    </dgm:pt>
    <dgm:pt modelId="{2E331673-B88A-4996-81ED-00B080D98D36}" type="pres">
      <dgm:prSet presAssocID="{B42F82A1-7739-456E-9EA8-9374194DC639}" presName="hierChild7" presStyleCnt="0"/>
      <dgm:spPr/>
    </dgm:pt>
    <dgm:pt modelId="{9867484A-BF55-4D2C-B38B-B4C8FC5DEA07}" type="pres">
      <dgm:prSet presAssocID="{D684098F-8C02-42BA-BC41-B2E2FD7E59F0}" presName="Name111" presStyleLbl="parChTrans1D4" presStyleIdx="0" presStyleCnt="5"/>
      <dgm:spPr/>
      <dgm:t>
        <a:bodyPr/>
        <a:lstStyle/>
        <a:p>
          <a:endParaRPr lang="en-US"/>
        </a:p>
      </dgm:t>
    </dgm:pt>
    <dgm:pt modelId="{B6330491-333D-415E-A489-C9630F3447E6}" type="pres">
      <dgm:prSet presAssocID="{134B547B-8BBB-49CE-8D84-98D5519A5F1C}" presName="hierRoot3" presStyleCnt="0">
        <dgm:presLayoutVars>
          <dgm:hierBranch val="init"/>
        </dgm:presLayoutVars>
      </dgm:prSet>
      <dgm:spPr/>
    </dgm:pt>
    <dgm:pt modelId="{060B8CE8-E0C3-4C5C-89AE-78590668BAD4}" type="pres">
      <dgm:prSet presAssocID="{134B547B-8BBB-49CE-8D84-98D5519A5F1C}" presName="rootComposite3" presStyleCnt="0"/>
      <dgm:spPr/>
    </dgm:pt>
    <dgm:pt modelId="{640A896F-557B-403D-A273-F083A3DF9170}" type="pres">
      <dgm:prSet presAssocID="{134B547B-8BBB-49CE-8D84-98D5519A5F1C}" presName="rootText3" presStyleLbl="asst2" presStyleIdx="1" presStyleCnt="7">
        <dgm:presLayoutVars>
          <dgm:chPref val="3"/>
        </dgm:presLayoutVars>
      </dgm:prSet>
      <dgm:spPr/>
      <dgm:t>
        <a:bodyPr/>
        <a:lstStyle/>
        <a:p>
          <a:endParaRPr lang="en-US"/>
        </a:p>
      </dgm:t>
    </dgm:pt>
    <dgm:pt modelId="{C5C78AD8-AE75-4F1B-A573-A004253A2FA7}" type="pres">
      <dgm:prSet presAssocID="{134B547B-8BBB-49CE-8D84-98D5519A5F1C}" presName="rootConnector3" presStyleLbl="asst2" presStyleIdx="1" presStyleCnt="7"/>
      <dgm:spPr/>
      <dgm:t>
        <a:bodyPr/>
        <a:lstStyle/>
        <a:p>
          <a:endParaRPr lang="en-US"/>
        </a:p>
      </dgm:t>
    </dgm:pt>
    <dgm:pt modelId="{0C9E0557-0829-4D61-873C-983FACCB92A8}" type="pres">
      <dgm:prSet presAssocID="{134B547B-8BBB-49CE-8D84-98D5519A5F1C}" presName="hierChild6" presStyleCnt="0"/>
      <dgm:spPr/>
    </dgm:pt>
    <dgm:pt modelId="{3625A4B7-48CC-48A5-B27A-F8D3EF497D0F}" type="pres">
      <dgm:prSet presAssocID="{134B547B-8BBB-49CE-8D84-98D5519A5F1C}" presName="hierChild7" presStyleCnt="0"/>
      <dgm:spPr/>
    </dgm:pt>
    <dgm:pt modelId="{9381EE04-EE41-4026-9CFB-B0767B72383D}" type="pres">
      <dgm:prSet presAssocID="{F8DA80E9-F752-425E-BC50-25D59C7548E7}" presName="Name111" presStyleLbl="parChTrans1D4" presStyleIdx="1" presStyleCnt="5"/>
      <dgm:spPr/>
      <dgm:t>
        <a:bodyPr/>
        <a:lstStyle/>
        <a:p>
          <a:endParaRPr lang="en-US"/>
        </a:p>
      </dgm:t>
    </dgm:pt>
    <dgm:pt modelId="{B293A4AF-4369-46DC-A027-AAD02E55D5D6}" type="pres">
      <dgm:prSet presAssocID="{12260512-9F9A-4EA4-BAAC-056073A442DB}" presName="hierRoot3" presStyleCnt="0">
        <dgm:presLayoutVars>
          <dgm:hierBranch val="init"/>
        </dgm:presLayoutVars>
      </dgm:prSet>
      <dgm:spPr/>
    </dgm:pt>
    <dgm:pt modelId="{E0812A9A-8AA9-44DB-996D-74DE295C845D}" type="pres">
      <dgm:prSet presAssocID="{12260512-9F9A-4EA4-BAAC-056073A442DB}" presName="rootComposite3" presStyleCnt="0"/>
      <dgm:spPr/>
    </dgm:pt>
    <dgm:pt modelId="{5A986C86-6E78-47A6-BADE-10E967E65C72}" type="pres">
      <dgm:prSet presAssocID="{12260512-9F9A-4EA4-BAAC-056073A442DB}" presName="rootText3" presStyleLbl="asst2" presStyleIdx="2" presStyleCnt="7">
        <dgm:presLayoutVars>
          <dgm:chPref val="3"/>
        </dgm:presLayoutVars>
      </dgm:prSet>
      <dgm:spPr/>
      <dgm:t>
        <a:bodyPr/>
        <a:lstStyle/>
        <a:p>
          <a:endParaRPr lang="en-US"/>
        </a:p>
      </dgm:t>
    </dgm:pt>
    <dgm:pt modelId="{1879D12B-0331-49D3-BB4D-AC66ADE8D1D4}" type="pres">
      <dgm:prSet presAssocID="{12260512-9F9A-4EA4-BAAC-056073A442DB}" presName="rootConnector3" presStyleLbl="asst2" presStyleIdx="2" presStyleCnt="7"/>
      <dgm:spPr/>
      <dgm:t>
        <a:bodyPr/>
        <a:lstStyle/>
        <a:p>
          <a:endParaRPr lang="en-US"/>
        </a:p>
      </dgm:t>
    </dgm:pt>
    <dgm:pt modelId="{4B2DAE71-6102-40E5-8DCB-801F28D89519}" type="pres">
      <dgm:prSet presAssocID="{12260512-9F9A-4EA4-BAAC-056073A442DB}" presName="hierChild6" presStyleCnt="0"/>
      <dgm:spPr/>
    </dgm:pt>
    <dgm:pt modelId="{44150886-85C5-4EB7-91FC-DDFEE8C4E46F}" type="pres">
      <dgm:prSet presAssocID="{12260512-9F9A-4EA4-BAAC-056073A442DB}" presName="hierChild7" presStyleCnt="0"/>
      <dgm:spPr/>
    </dgm:pt>
    <dgm:pt modelId="{0B1D2804-648C-46E3-8C25-29FE9D53462A}" type="pres">
      <dgm:prSet presAssocID="{8B074D93-ADB1-4F34-87AC-ED99C35C27AF}" presName="Name111" presStyleLbl="parChTrans1D4" presStyleIdx="2" presStyleCnt="5"/>
      <dgm:spPr/>
      <dgm:t>
        <a:bodyPr/>
        <a:lstStyle/>
        <a:p>
          <a:endParaRPr lang="en-US"/>
        </a:p>
      </dgm:t>
    </dgm:pt>
    <dgm:pt modelId="{BC69FF28-1D3B-409F-B26E-746B0CAFF5F1}" type="pres">
      <dgm:prSet presAssocID="{83CA7C9A-AEAB-49DE-BEEA-409415FAB396}" presName="hierRoot3" presStyleCnt="0">
        <dgm:presLayoutVars>
          <dgm:hierBranch val="init"/>
        </dgm:presLayoutVars>
      </dgm:prSet>
      <dgm:spPr/>
    </dgm:pt>
    <dgm:pt modelId="{5AC23D83-7DAF-45A8-A256-F29D487DE433}" type="pres">
      <dgm:prSet presAssocID="{83CA7C9A-AEAB-49DE-BEEA-409415FAB396}" presName="rootComposite3" presStyleCnt="0"/>
      <dgm:spPr/>
    </dgm:pt>
    <dgm:pt modelId="{F4BD3B0B-C271-4DD1-BFB4-BBBD5F2FD6BB}" type="pres">
      <dgm:prSet presAssocID="{83CA7C9A-AEAB-49DE-BEEA-409415FAB396}" presName="rootText3" presStyleLbl="asst2" presStyleIdx="3" presStyleCnt="7">
        <dgm:presLayoutVars>
          <dgm:chPref val="3"/>
        </dgm:presLayoutVars>
      </dgm:prSet>
      <dgm:spPr/>
      <dgm:t>
        <a:bodyPr/>
        <a:lstStyle/>
        <a:p>
          <a:endParaRPr lang="en-US"/>
        </a:p>
      </dgm:t>
    </dgm:pt>
    <dgm:pt modelId="{92C4BCDE-8E99-414C-A2F6-991759227025}" type="pres">
      <dgm:prSet presAssocID="{83CA7C9A-AEAB-49DE-BEEA-409415FAB396}" presName="rootConnector3" presStyleLbl="asst2" presStyleIdx="3" presStyleCnt="7"/>
      <dgm:spPr/>
      <dgm:t>
        <a:bodyPr/>
        <a:lstStyle/>
        <a:p>
          <a:endParaRPr lang="en-US"/>
        </a:p>
      </dgm:t>
    </dgm:pt>
    <dgm:pt modelId="{4504AE63-4BF0-4399-9989-E95C981068F3}" type="pres">
      <dgm:prSet presAssocID="{83CA7C9A-AEAB-49DE-BEEA-409415FAB396}" presName="hierChild6" presStyleCnt="0"/>
      <dgm:spPr/>
    </dgm:pt>
    <dgm:pt modelId="{D473F07A-CFE1-476D-AF94-1D637A4BD67E}" type="pres">
      <dgm:prSet presAssocID="{83CA7C9A-AEAB-49DE-BEEA-409415FAB396}" presName="hierChild7" presStyleCnt="0"/>
      <dgm:spPr/>
    </dgm:pt>
    <dgm:pt modelId="{3ED563D3-315E-4DAD-A532-464637E2D493}" type="pres">
      <dgm:prSet presAssocID="{D6C5D57B-C519-4BC3-BA37-75E675E52DA5}" presName="Name111" presStyleLbl="parChTrans1D4" presStyleIdx="3" presStyleCnt="5"/>
      <dgm:spPr/>
      <dgm:t>
        <a:bodyPr/>
        <a:lstStyle/>
        <a:p>
          <a:endParaRPr lang="en-US"/>
        </a:p>
      </dgm:t>
    </dgm:pt>
    <dgm:pt modelId="{C7F0E4AA-8C60-4F8B-97F1-348AD4C6267D}" type="pres">
      <dgm:prSet presAssocID="{07C7A1CF-1185-4F33-BE71-0486DF41E110}" presName="hierRoot3" presStyleCnt="0">
        <dgm:presLayoutVars>
          <dgm:hierBranch val="init"/>
        </dgm:presLayoutVars>
      </dgm:prSet>
      <dgm:spPr/>
    </dgm:pt>
    <dgm:pt modelId="{C56F20D6-32FB-48DA-B3FD-FF2ECCB39BE4}" type="pres">
      <dgm:prSet presAssocID="{07C7A1CF-1185-4F33-BE71-0486DF41E110}" presName="rootComposite3" presStyleCnt="0"/>
      <dgm:spPr/>
    </dgm:pt>
    <dgm:pt modelId="{B809531E-2099-45A3-A577-F7E4984918B3}" type="pres">
      <dgm:prSet presAssocID="{07C7A1CF-1185-4F33-BE71-0486DF41E110}" presName="rootText3" presStyleLbl="asst2" presStyleIdx="4" presStyleCnt="7">
        <dgm:presLayoutVars>
          <dgm:chPref val="3"/>
        </dgm:presLayoutVars>
      </dgm:prSet>
      <dgm:spPr/>
      <dgm:t>
        <a:bodyPr/>
        <a:lstStyle/>
        <a:p>
          <a:endParaRPr lang="en-US"/>
        </a:p>
      </dgm:t>
    </dgm:pt>
    <dgm:pt modelId="{1CED39B4-F07E-49BC-83BF-AE26A93E4CF6}" type="pres">
      <dgm:prSet presAssocID="{07C7A1CF-1185-4F33-BE71-0486DF41E110}" presName="rootConnector3" presStyleLbl="asst2" presStyleIdx="4" presStyleCnt="7"/>
      <dgm:spPr/>
      <dgm:t>
        <a:bodyPr/>
        <a:lstStyle/>
        <a:p>
          <a:endParaRPr lang="en-US"/>
        </a:p>
      </dgm:t>
    </dgm:pt>
    <dgm:pt modelId="{B879C9C1-BF7E-4968-BDBC-F8148C602E1F}" type="pres">
      <dgm:prSet presAssocID="{07C7A1CF-1185-4F33-BE71-0486DF41E110}" presName="hierChild6" presStyleCnt="0"/>
      <dgm:spPr/>
    </dgm:pt>
    <dgm:pt modelId="{1E431CC4-E5AB-4F05-A9B8-81C03A6AD433}" type="pres">
      <dgm:prSet presAssocID="{07C7A1CF-1185-4F33-BE71-0486DF41E110}" presName="hierChild7" presStyleCnt="0"/>
      <dgm:spPr/>
    </dgm:pt>
    <dgm:pt modelId="{BDA95E15-83FB-450E-BC0F-46064E9D12D6}" type="pres">
      <dgm:prSet presAssocID="{038585AB-429B-47C8-9B8D-9A3F677395E3}" presName="Name111" presStyleLbl="parChTrans1D4" presStyleIdx="4" presStyleCnt="5"/>
      <dgm:spPr/>
      <dgm:t>
        <a:bodyPr/>
        <a:lstStyle/>
        <a:p>
          <a:endParaRPr lang="en-US"/>
        </a:p>
      </dgm:t>
    </dgm:pt>
    <dgm:pt modelId="{85A11C6E-C336-4FFD-8934-C0D853111472}" type="pres">
      <dgm:prSet presAssocID="{41441913-A198-44FF-8445-8873CD7B5EA2}" presName="hierRoot3" presStyleCnt="0">
        <dgm:presLayoutVars>
          <dgm:hierBranch val="init"/>
        </dgm:presLayoutVars>
      </dgm:prSet>
      <dgm:spPr/>
    </dgm:pt>
    <dgm:pt modelId="{6CB331EE-ACEC-4DEC-B27A-F7AD107B9498}" type="pres">
      <dgm:prSet presAssocID="{41441913-A198-44FF-8445-8873CD7B5EA2}" presName="rootComposite3" presStyleCnt="0"/>
      <dgm:spPr/>
    </dgm:pt>
    <dgm:pt modelId="{1A7DAF0D-8435-4D8A-AF97-015B86BDBF27}" type="pres">
      <dgm:prSet presAssocID="{41441913-A198-44FF-8445-8873CD7B5EA2}" presName="rootText3" presStyleLbl="asst2" presStyleIdx="5" presStyleCnt="7">
        <dgm:presLayoutVars>
          <dgm:chPref val="3"/>
        </dgm:presLayoutVars>
      </dgm:prSet>
      <dgm:spPr/>
      <dgm:t>
        <a:bodyPr/>
        <a:lstStyle/>
        <a:p>
          <a:endParaRPr lang="en-US"/>
        </a:p>
      </dgm:t>
    </dgm:pt>
    <dgm:pt modelId="{A552E672-979D-460E-B595-FE00734AB59F}" type="pres">
      <dgm:prSet presAssocID="{41441913-A198-44FF-8445-8873CD7B5EA2}" presName="rootConnector3" presStyleLbl="asst2" presStyleIdx="5" presStyleCnt="7"/>
      <dgm:spPr/>
      <dgm:t>
        <a:bodyPr/>
        <a:lstStyle/>
        <a:p>
          <a:endParaRPr lang="en-US"/>
        </a:p>
      </dgm:t>
    </dgm:pt>
    <dgm:pt modelId="{3608B7DD-65C4-412A-85BF-2D9C086F2CB5}" type="pres">
      <dgm:prSet presAssocID="{41441913-A198-44FF-8445-8873CD7B5EA2}" presName="hierChild6" presStyleCnt="0"/>
      <dgm:spPr/>
    </dgm:pt>
    <dgm:pt modelId="{C1521155-ED4D-4558-A2D6-F26B2C1365C0}" type="pres">
      <dgm:prSet presAssocID="{41441913-A198-44FF-8445-8873CD7B5EA2}" presName="hierChild7" presStyleCnt="0"/>
      <dgm:spPr/>
    </dgm:pt>
    <dgm:pt modelId="{36F81025-D931-468B-A4FF-7AC64F9A2D59}" type="pres">
      <dgm:prSet presAssocID="{9D4B432F-175B-4E99-882A-3D86C871BA47}" presName="Name111" presStyleLbl="parChTrans1D3" presStyleIdx="1" presStyleCnt="2"/>
      <dgm:spPr/>
      <dgm:t>
        <a:bodyPr/>
        <a:lstStyle/>
        <a:p>
          <a:endParaRPr lang="en-US"/>
        </a:p>
      </dgm:t>
    </dgm:pt>
    <dgm:pt modelId="{C672E4E2-C5AC-4F53-9B68-0F4D31B51B31}" type="pres">
      <dgm:prSet presAssocID="{55420B02-9640-456A-83A0-7DB1566055EA}" presName="hierRoot3" presStyleCnt="0">
        <dgm:presLayoutVars>
          <dgm:hierBranch val="init"/>
        </dgm:presLayoutVars>
      </dgm:prSet>
      <dgm:spPr/>
    </dgm:pt>
    <dgm:pt modelId="{AA8E93CE-E8AB-4125-9033-0127AF6AD09C}" type="pres">
      <dgm:prSet presAssocID="{55420B02-9640-456A-83A0-7DB1566055EA}" presName="rootComposite3" presStyleCnt="0"/>
      <dgm:spPr/>
    </dgm:pt>
    <dgm:pt modelId="{D5E78540-A8E0-4733-A6B9-A81B38169FF7}" type="pres">
      <dgm:prSet presAssocID="{55420B02-9640-456A-83A0-7DB1566055EA}" presName="rootText3" presStyleLbl="asst2" presStyleIdx="6" presStyleCnt="7">
        <dgm:presLayoutVars>
          <dgm:chPref val="3"/>
        </dgm:presLayoutVars>
      </dgm:prSet>
      <dgm:spPr/>
      <dgm:t>
        <a:bodyPr/>
        <a:lstStyle/>
        <a:p>
          <a:endParaRPr lang="en-US"/>
        </a:p>
      </dgm:t>
    </dgm:pt>
    <dgm:pt modelId="{E2CF0C69-818F-4F88-8845-8C6DE0D79980}" type="pres">
      <dgm:prSet presAssocID="{55420B02-9640-456A-83A0-7DB1566055EA}" presName="rootConnector3" presStyleLbl="asst2" presStyleIdx="6" presStyleCnt="7"/>
      <dgm:spPr/>
      <dgm:t>
        <a:bodyPr/>
        <a:lstStyle/>
        <a:p>
          <a:endParaRPr lang="en-US"/>
        </a:p>
      </dgm:t>
    </dgm:pt>
    <dgm:pt modelId="{B7A84EBF-681A-47D6-975C-083F3613F97E}" type="pres">
      <dgm:prSet presAssocID="{55420B02-9640-456A-83A0-7DB1566055EA}" presName="hierChild6" presStyleCnt="0"/>
      <dgm:spPr/>
    </dgm:pt>
    <dgm:pt modelId="{01FAC35C-2ACD-4E09-A6C0-BA3CDA5D5292}" type="pres">
      <dgm:prSet presAssocID="{55420B02-9640-456A-83A0-7DB1566055EA}" presName="hierChild7" presStyleCnt="0"/>
      <dgm:spPr/>
    </dgm:pt>
    <dgm:pt modelId="{47AFA4A7-1C30-4CB2-8A67-EEA8029D0BAB}" type="pres">
      <dgm:prSet presAssocID="{6006D21E-1A5E-4C7B-90BC-E3AF1E11ECB3}" presName="Name37" presStyleLbl="parChTrans1D2" presStyleIdx="2" presStyleCnt="3"/>
      <dgm:spPr/>
      <dgm:t>
        <a:bodyPr/>
        <a:lstStyle/>
        <a:p>
          <a:endParaRPr lang="en-US"/>
        </a:p>
      </dgm:t>
    </dgm:pt>
    <dgm:pt modelId="{D945024A-ADA8-479B-92DF-9B7D8AF1DEC3}" type="pres">
      <dgm:prSet presAssocID="{6627842B-0CE3-40AF-8E86-82DD59295698}" presName="hierRoot2" presStyleCnt="0">
        <dgm:presLayoutVars>
          <dgm:hierBranch val="init"/>
        </dgm:presLayoutVars>
      </dgm:prSet>
      <dgm:spPr/>
    </dgm:pt>
    <dgm:pt modelId="{E15BDBCA-17ED-43F5-91F3-543FB3433C22}" type="pres">
      <dgm:prSet presAssocID="{6627842B-0CE3-40AF-8E86-82DD59295698}" presName="rootComposite" presStyleCnt="0"/>
      <dgm:spPr/>
    </dgm:pt>
    <dgm:pt modelId="{145B8B0F-967A-421C-9FC1-1F0EF4884857}" type="pres">
      <dgm:prSet presAssocID="{6627842B-0CE3-40AF-8E86-82DD59295698}" presName="rootText" presStyleLbl="node2" presStyleIdx="2" presStyleCnt="3">
        <dgm:presLayoutVars>
          <dgm:chPref val="3"/>
        </dgm:presLayoutVars>
      </dgm:prSet>
      <dgm:spPr/>
      <dgm:t>
        <a:bodyPr/>
        <a:lstStyle/>
        <a:p>
          <a:endParaRPr lang="en-US"/>
        </a:p>
      </dgm:t>
    </dgm:pt>
    <dgm:pt modelId="{B9A670C3-9A19-4265-BF24-CC76C9C84FFE}" type="pres">
      <dgm:prSet presAssocID="{6627842B-0CE3-40AF-8E86-82DD59295698}" presName="rootConnector" presStyleLbl="node2" presStyleIdx="2" presStyleCnt="3"/>
      <dgm:spPr/>
      <dgm:t>
        <a:bodyPr/>
        <a:lstStyle/>
        <a:p>
          <a:endParaRPr lang="en-US"/>
        </a:p>
      </dgm:t>
    </dgm:pt>
    <dgm:pt modelId="{636775EA-29BA-4ABA-A01C-1222B8F18A4D}" type="pres">
      <dgm:prSet presAssocID="{6627842B-0CE3-40AF-8E86-82DD59295698}" presName="hierChild4" presStyleCnt="0"/>
      <dgm:spPr/>
    </dgm:pt>
    <dgm:pt modelId="{CE8DA6E6-0348-4717-B414-ECC2E423EFD6}" type="pres">
      <dgm:prSet presAssocID="{6627842B-0CE3-40AF-8E86-82DD59295698}" presName="hierChild5" presStyleCnt="0"/>
      <dgm:spPr/>
    </dgm:pt>
    <dgm:pt modelId="{51B50FED-3B77-4697-BACE-72AEF2CBDE80}" type="pres">
      <dgm:prSet presAssocID="{35629A68-2F4D-4350-829B-A2475E145505}" presName="hierChild3" presStyleCnt="0"/>
      <dgm:spPr/>
    </dgm:pt>
  </dgm:ptLst>
  <dgm:cxnLst>
    <dgm:cxn modelId="{8821B5C6-FC18-49AD-8B79-18B0AF204E03}" type="presOf" srcId="{35629A68-2F4D-4350-829B-A2475E145505}" destId="{910B0F9F-9EF6-4C74-B485-7974410B3F47}" srcOrd="0" destOrd="0" presId="urn:microsoft.com/office/officeart/2005/8/layout/orgChart1"/>
    <dgm:cxn modelId="{27314F66-542A-41A4-8BE5-9711409B0439}" type="presOf" srcId="{F31BEBE9-3655-4C88-AF96-A2EC2A692F97}" destId="{3B322393-7785-43A7-B2B4-C283216EE217}" srcOrd="1" destOrd="0" presId="urn:microsoft.com/office/officeart/2005/8/layout/orgChart1"/>
    <dgm:cxn modelId="{5581EAF8-6875-4230-AF93-CC3D05AA0C9B}" srcId="{35629A68-2F4D-4350-829B-A2475E145505}" destId="{D85F4ACE-6061-4907-8809-5DFB6DDADFA0}" srcOrd="1" destOrd="0" parTransId="{88A9D09B-6F2C-4DBF-A89A-69F3D2CE3640}" sibTransId="{36B8BC0F-7922-46A0-80B0-AA6A27565A77}"/>
    <dgm:cxn modelId="{3EEEBE57-EA33-41FD-A172-D8223E416F80}" type="presOf" srcId="{55420B02-9640-456A-83A0-7DB1566055EA}" destId="{E2CF0C69-818F-4F88-8845-8C6DE0D79980}" srcOrd="1" destOrd="0" presId="urn:microsoft.com/office/officeart/2005/8/layout/orgChart1"/>
    <dgm:cxn modelId="{306182F9-E82E-4D18-8A13-3C6B1644B52C}" srcId="{35629A68-2F4D-4350-829B-A2475E145505}" destId="{6627842B-0CE3-40AF-8E86-82DD59295698}" srcOrd="2" destOrd="0" parTransId="{6006D21E-1A5E-4C7B-90BC-E3AF1E11ECB3}" sibTransId="{38103C01-4A36-46EB-A905-3FA4D09D5336}"/>
    <dgm:cxn modelId="{9A24313E-B511-4198-8F73-A8C85BA3C4E6}" srcId="{12260512-9F9A-4EA4-BAAC-056073A442DB}" destId="{83CA7C9A-AEAB-49DE-BEEA-409415FAB396}" srcOrd="0" destOrd="0" parTransId="{8B074D93-ADB1-4F34-87AC-ED99C35C27AF}" sibTransId="{9752C6DF-35DE-40DB-8422-F793817457E4}"/>
    <dgm:cxn modelId="{5CA133BF-66A9-49CD-9046-C3FDD20647D8}" srcId="{134B547B-8BBB-49CE-8D84-98D5519A5F1C}" destId="{07C7A1CF-1185-4F33-BE71-0486DF41E110}" srcOrd="1" destOrd="0" parTransId="{D6C5D57B-C519-4BC3-BA37-75E675E52DA5}" sibTransId="{8C510349-FF5B-4F39-A21E-5C138DF42DE6}"/>
    <dgm:cxn modelId="{E9EEC301-6BEB-4056-9C8D-F6EECE2D6062}" type="presOf" srcId="{35629A68-2F4D-4350-829B-A2475E145505}" destId="{CFA67572-22C5-4820-A6FD-2740FDE86097}" srcOrd="1" destOrd="0" presId="urn:microsoft.com/office/officeart/2005/8/layout/orgChart1"/>
    <dgm:cxn modelId="{5F8B0FD5-95A8-4B02-85A3-D67D931DBB0B}" type="presOf" srcId="{07C7A1CF-1185-4F33-BE71-0486DF41E110}" destId="{B809531E-2099-45A3-A577-F7E4984918B3}" srcOrd="0" destOrd="0" presId="urn:microsoft.com/office/officeart/2005/8/layout/orgChart1"/>
    <dgm:cxn modelId="{094E34BD-3E6F-4B51-94D3-F29E5C4941FB}" type="presOf" srcId="{81219942-FD62-4158-84D2-A19598531416}" destId="{43265FEC-2B06-4427-A7A1-0C59C76B8294}" srcOrd="0" destOrd="0" presId="urn:microsoft.com/office/officeart/2005/8/layout/orgChart1"/>
    <dgm:cxn modelId="{2B69F4BB-F0C6-46E7-AF23-5DCD1015EDEF}" type="presOf" srcId="{B42F82A1-7739-456E-9EA8-9374194DC639}" destId="{1FE9987F-035A-4238-A682-426E4291DF9C}" srcOrd="0" destOrd="0" presId="urn:microsoft.com/office/officeart/2005/8/layout/orgChart1"/>
    <dgm:cxn modelId="{98FF7476-057D-4817-B0CB-484BDF48B998}" type="presOf" srcId="{6627842B-0CE3-40AF-8E86-82DD59295698}" destId="{145B8B0F-967A-421C-9FC1-1F0EF4884857}" srcOrd="0" destOrd="0" presId="urn:microsoft.com/office/officeart/2005/8/layout/orgChart1"/>
    <dgm:cxn modelId="{B4F32760-B691-40BC-8C7E-CD8FF649268C}" type="presOf" srcId="{9D4B432F-175B-4E99-882A-3D86C871BA47}" destId="{36F81025-D931-468B-A4FF-7AC64F9A2D59}" srcOrd="0" destOrd="0" presId="urn:microsoft.com/office/officeart/2005/8/layout/orgChart1"/>
    <dgm:cxn modelId="{FCA2930A-ED35-4C81-8276-DB9C9784823F}" type="presOf" srcId="{83CA7C9A-AEAB-49DE-BEEA-409415FAB396}" destId="{92C4BCDE-8E99-414C-A2F6-991759227025}" srcOrd="1" destOrd="0" presId="urn:microsoft.com/office/officeart/2005/8/layout/orgChart1"/>
    <dgm:cxn modelId="{4CB7A719-E7FC-423D-AF0F-D3983ADE5101}" type="presOf" srcId="{134B547B-8BBB-49CE-8D84-98D5519A5F1C}" destId="{640A896F-557B-403D-A273-F083A3DF9170}" srcOrd="0" destOrd="0" presId="urn:microsoft.com/office/officeart/2005/8/layout/orgChart1"/>
    <dgm:cxn modelId="{E8485E02-2FC1-45C8-8B28-0D3DA03E19BE}" type="presOf" srcId="{41441913-A198-44FF-8445-8873CD7B5EA2}" destId="{A552E672-979D-460E-B595-FE00734AB59F}" srcOrd="1" destOrd="0" presId="urn:microsoft.com/office/officeart/2005/8/layout/orgChart1"/>
    <dgm:cxn modelId="{C023F530-8B97-4B1D-BCC9-2DBE5313FD1C}" type="presOf" srcId="{F31BEBE9-3655-4C88-AF96-A2EC2A692F97}" destId="{243A029F-03B9-44E0-BD94-0FCB7522365D}" srcOrd="0" destOrd="0" presId="urn:microsoft.com/office/officeart/2005/8/layout/orgChart1"/>
    <dgm:cxn modelId="{8EF5BDE7-0E24-4750-A16F-91913864AF53}" type="presOf" srcId="{12260512-9F9A-4EA4-BAAC-056073A442DB}" destId="{1879D12B-0331-49D3-BB4D-AC66ADE8D1D4}" srcOrd="1" destOrd="0" presId="urn:microsoft.com/office/officeart/2005/8/layout/orgChart1"/>
    <dgm:cxn modelId="{F3EC01DE-D58C-43AC-B99F-04F709CDA5FB}" type="presOf" srcId="{D6C5D57B-C519-4BC3-BA37-75E675E52DA5}" destId="{3ED563D3-315E-4DAD-A532-464637E2D493}" srcOrd="0" destOrd="0" presId="urn:microsoft.com/office/officeart/2005/8/layout/orgChart1"/>
    <dgm:cxn modelId="{2BCDBEAF-EB56-4721-A012-3A13AF24DEFC}" type="presOf" srcId="{55420B02-9640-456A-83A0-7DB1566055EA}" destId="{D5E78540-A8E0-4733-A6B9-A81B38169FF7}" srcOrd="0" destOrd="0" presId="urn:microsoft.com/office/officeart/2005/8/layout/orgChart1"/>
    <dgm:cxn modelId="{075928D4-A4C6-4A52-9CC3-50ADF856B4F1}" srcId="{134B547B-8BBB-49CE-8D84-98D5519A5F1C}" destId="{12260512-9F9A-4EA4-BAAC-056073A442DB}" srcOrd="0" destOrd="0" parTransId="{F8DA80E9-F752-425E-BC50-25D59C7548E7}" sibTransId="{E3B8E646-F477-4C2C-9D6C-9BA1DD6C3874}"/>
    <dgm:cxn modelId="{33593C4D-92D4-4729-B396-7C3336A0BEA0}" type="presOf" srcId="{6627842B-0CE3-40AF-8E86-82DD59295698}" destId="{B9A670C3-9A19-4265-BF24-CC76C9C84FFE}" srcOrd="1" destOrd="0" presId="urn:microsoft.com/office/officeart/2005/8/layout/orgChart1"/>
    <dgm:cxn modelId="{5A83A39B-413D-4852-857B-5BBEED9A4DC9}" srcId="{5F21274B-2A99-49E8-9C29-73DEBF522CB0}" destId="{35629A68-2F4D-4350-829B-A2475E145505}" srcOrd="0" destOrd="0" parTransId="{1E7D9780-6693-42BB-9019-6DCC8105467E}" sibTransId="{9092B425-0799-4289-A554-F70D8680CB53}"/>
    <dgm:cxn modelId="{9BA1A611-E019-4200-B1EF-88D7F803C779}" type="presOf" srcId="{6006D21E-1A5E-4C7B-90BC-E3AF1E11ECB3}" destId="{47AFA4A7-1C30-4CB2-8A67-EEA8029D0BAB}" srcOrd="0" destOrd="0" presId="urn:microsoft.com/office/officeart/2005/8/layout/orgChart1"/>
    <dgm:cxn modelId="{40D3544B-6AEC-4A0E-B18A-9205595DFA81}" type="presOf" srcId="{D85F4ACE-6061-4907-8809-5DFB6DDADFA0}" destId="{CAE4D0D2-3C18-4BAD-8C80-8433B396E2B3}" srcOrd="0" destOrd="0" presId="urn:microsoft.com/office/officeart/2005/8/layout/orgChart1"/>
    <dgm:cxn modelId="{409812BE-BB14-4B93-B878-593D8A20A7C1}" type="presOf" srcId="{D684098F-8C02-42BA-BC41-B2E2FD7E59F0}" destId="{9867484A-BF55-4D2C-B38B-B4C8FC5DEA07}" srcOrd="0" destOrd="0" presId="urn:microsoft.com/office/officeart/2005/8/layout/orgChart1"/>
    <dgm:cxn modelId="{DF053B3C-7585-4872-9426-311B7B384283}" type="presOf" srcId="{134B547B-8BBB-49CE-8D84-98D5519A5F1C}" destId="{C5C78AD8-AE75-4F1B-A573-A004253A2FA7}" srcOrd="1" destOrd="0" presId="urn:microsoft.com/office/officeart/2005/8/layout/orgChart1"/>
    <dgm:cxn modelId="{E9B11E78-1297-46D0-B14C-017DAE7E1CD6}" srcId="{D85F4ACE-6061-4907-8809-5DFB6DDADFA0}" destId="{B42F82A1-7739-456E-9EA8-9374194DC639}" srcOrd="0" destOrd="0" parTransId="{018C9189-FBC6-42C3-AF39-79E47D4CAD5C}" sibTransId="{DD6240FB-A52C-47BC-9D6C-9ADB27950B22}"/>
    <dgm:cxn modelId="{4C1A4BF0-96B1-4C07-B306-A1B9073A1758}" srcId="{B42F82A1-7739-456E-9EA8-9374194DC639}" destId="{41441913-A198-44FF-8445-8873CD7B5EA2}" srcOrd="1" destOrd="0" parTransId="{038585AB-429B-47C8-9B8D-9A3F677395E3}" sibTransId="{285E9397-8CF6-442C-AE76-FAC88645C266}"/>
    <dgm:cxn modelId="{ABA13EF0-CF4F-40CA-99AB-326458EA21DC}" srcId="{35629A68-2F4D-4350-829B-A2475E145505}" destId="{F31BEBE9-3655-4C88-AF96-A2EC2A692F97}" srcOrd="0" destOrd="0" parTransId="{81219942-FD62-4158-84D2-A19598531416}" sibTransId="{4AC9BEED-FB3A-4878-9A27-4DAB722DF925}"/>
    <dgm:cxn modelId="{DCA23D64-9C3E-4ED1-9233-3DDB27CDEAE8}" type="presOf" srcId="{F8DA80E9-F752-425E-BC50-25D59C7548E7}" destId="{9381EE04-EE41-4026-9CFB-B0767B72383D}" srcOrd="0" destOrd="0" presId="urn:microsoft.com/office/officeart/2005/8/layout/orgChart1"/>
    <dgm:cxn modelId="{3ED62E31-4FED-4253-8379-77E357392056}" type="presOf" srcId="{018C9189-FBC6-42C3-AF39-79E47D4CAD5C}" destId="{09D24677-9209-4DF3-A4ED-545912B68C5D}" srcOrd="0" destOrd="0" presId="urn:microsoft.com/office/officeart/2005/8/layout/orgChart1"/>
    <dgm:cxn modelId="{227E3C5D-9F4C-48DB-9487-010F6B00BCDF}" type="presOf" srcId="{038585AB-429B-47C8-9B8D-9A3F677395E3}" destId="{BDA95E15-83FB-450E-BC0F-46064E9D12D6}" srcOrd="0" destOrd="0" presId="urn:microsoft.com/office/officeart/2005/8/layout/orgChart1"/>
    <dgm:cxn modelId="{FE02C456-DB0D-4533-8E82-40FA962AFDEA}" type="presOf" srcId="{8B074D93-ADB1-4F34-87AC-ED99C35C27AF}" destId="{0B1D2804-648C-46E3-8C25-29FE9D53462A}" srcOrd="0" destOrd="0" presId="urn:microsoft.com/office/officeart/2005/8/layout/orgChart1"/>
    <dgm:cxn modelId="{9E4C4730-04BD-48C2-AE34-7A7925F512BF}" type="presOf" srcId="{07C7A1CF-1185-4F33-BE71-0486DF41E110}" destId="{1CED39B4-F07E-49BC-83BF-AE26A93E4CF6}" srcOrd="1" destOrd="0" presId="urn:microsoft.com/office/officeart/2005/8/layout/orgChart1"/>
    <dgm:cxn modelId="{52ADD07D-8DE1-434F-B240-6E3AE01774A6}" type="presOf" srcId="{88A9D09B-6F2C-4DBF-A89A-69F3D2CE3640}" destId="{79B53CD7-2DDD-4211-887C-3A68E793B437}" srcOrd="0" destOrd="0" presId="urn:microsoft.com/office/officeart/2005/8/layout/orgChart1"/>
    <dgm:cxn modelId="{A0376CAD-D1FE-466F-A516-00BBAE36FF3B}" type="presOf" srcId="{12260512-9F9A-4EA4-BAAC-056073A442DB}" destId="{5A986C86-6E78-47A6-BADE-10E967E65C72}" srcOrd="0" destOrd="0" presId="urn:microsoft.com/office/officeart/2005/8/layout/orgChart1"/>
    <dgm:cxn modelId="{6F46454C-7A44-4055-9D67-88ABB4A838AE}" type="presOf" srcId="{D85F4ACE-6061-4907-8809-5DFB6DDADFA0}" destId="{B3903634-6DD2-4813-82FD-2A8678C836D2}" srcOrd="1" destOrd="0" presId="urn:microsoft.com/office/officeart/2005/8/layout/orgChart1"/>
    <dgm:cxn modelId="{A1FC6896-C9F1-4556-B340-8B12B2150DFB}" type="presOf" srcId="{83CA7C9A-AEAB-49DE-BEEA-409415FAB396}" destId="{F4BD3B0B-C271-4DD1-BFB4-BBBD5F2FD6BB}" srcOrd="0" destOrd="0" presId="urn:microsoft.com/office/officeart/2005/8/layout/orgChart1"/>
    <dgm:cxn modelId="{FF2506CF-4E15-4769-98DE-B1A14C985E13}" srcId="{D85F4ACE-6061-4907-8809-5DFB6DDADFA0}" destId="{55420B02-9640-456A-83A0-7DB1566055EA}" srcOrd="1" destOrd="0" parTransId="{9D4B432F-175B-4E99-882A-3D86C871BA47}" sibTransId="{97BD57FA-EB3B-4D6A-B1B8-4E4D81CC15C0}"/>
    <dgm:cxn modelId="{29FF6D4F-3303-4943-8C79-0163043A49D2}" type="presOf" srcId="{B42F82A1-7739-456E-9EA8-9374194DC639}" destId="{9994E240-9280-49BC-B339-C63A529AE079}" srcOrd="1" destOrd="0" presId="urn:microsoft.com/office/officeart/2005/8/layout/orgChart1"/>
    <dgm:cxn modelId="{3EA5EF0C-B52B-4930-B44D-148E5C0CCAF1}" type="presOf" srcId="{41441913-A198-44FF-8445-8873CD7B5EA2}" destId="{1A7DAF0D-8435-4D8A-AF97-015B86BDBF27}" srcOrd="0" destOrd="0" presId="urn:microsoft.com/office/officeart/2005/8/layout/orgChart1"/>
    <dgm:cxn modelId="{55FE72E7-40C2-404F-A76B-4D13841164CC}" srcId="{B42F82A1-7739-456E-9EA8-9374194DC639}" destId="{134B547B-8BBB-49CE-8D84-98D5519A5F1C}" srcOrd="0" destOrd="0" parTransId="{D684098F-8C02-42BA-BC41-B2E2FD7E59F0}" sibTransId="{EA648297-DA14-49A5-8FFC-7F64BB9B8829}"/>
    <dgm:cxn modelId="{3F9793F8-196C-4A48-8B9C-B6433602AC05}" type="presOf" srcId="{5F21274B-2A99-49E8-9C29-73DEBF522CB0}" destId="{B704727B-DB8C-4B87-9C1A-D479F9EDF656}" srcOrd="0" destOrd="0" presId="urn:microsoft.com/office/officeart/2005/8/layout/orgChart1"/>
    <dgm:cxn modelId="{09BDD927-72DA-4068-814E-839337B3BEE3}" type="presParOf" srcId="{B704727B-DB8C-4B87-9C1A-D479F9EDF656}" destId="{33DD98D0-8EAB-444D-8CDC-6ECA3A21CC75}" srcOrd="0" destOrd="0" presId="urn:microsoft.com/office/officeart/2005/8/layout/orgChart1"/>
    <dgm:cxn modelId="{FB8ED3D0-6EBF-42B0-8274-398D5EE442E2}" type="presParOf" srcId="{33DD98D0-8EAB-444D-8CDC-6ECA3A21CC75}" destId="{DC0F5830-49D7-482B-A462-27D2C8C2468A}" srcOrd="0" destOrd="0" presId="urn:microsoft.com/office/officeart/2005/8/layout/orgChart1"/>
    <dgm:cxn modelId="{169D8716-6011-452B-8FFE-E7C1FE8EA54E}" type="presParOf" srcId="{DC0F5830-49D7-482B-A462-27D2C8C2468A}" destId="{910B0F9F-9EF6-4C74-B485-7974410B3F47}" srcOrd="0" destOrd="0" presId="urn:microsoft.com/office/officeart/2005/8/layout/orgChart1"/>
    <dgm:cxn modelId="{C4167F97-5F5C-44D0-B9F0-623BD6A01934}" type="presParOf" srcId="{DC0F5830-49D7-482B-A462-27D2C8C2468A}" destId="{CFA67572-22C5-4820-A6FD-2740FDE86097}" srcOrd="1" destOrd="0" presId="urn:microsoft.com/office/officeart/2005/8/layout/orgChart1"/>
    <dgm:cxn modelId="{FD993003-4272-4741-B200-247FA55012FF}" type="presParOf" srcId="{33DD98D0-8EAB-444D-8CDC-6ECA3A21CC75}" destId="{4CD20B38-D490-4F89-BB1C-0531012654F6}" srcOrd="1" destOrd="0" presId="urn:microsoft.com/office/officeart/2005/8/layout/orgChart1"/>
    <dgm:cxn modelId="{102F955C-6969-491B-9824-2DD0BCA17F4A}" type="presParOf" srcId="{4CD20B38-D490-4F89-BB1C-0531012654F6}" destId="{43265FEC-2B06-4427-A7A1-0C59C76B8294}" srcOrd="0" destOrd="0" presId="urn:microsoft.com/office/officeart/2005/8/layout/orgChart1"/>
    <dgm:cxn modelId="{9ADD7E3E-B229-44DA-BD65-BB29C4829211}" type="presParOf" srcId="{4CD20B38-D490-4F89-BB1C-0531012654F6}" destId="{8C7BE468-4C09-43D7-B8E1-4A95D8EEB71E}" srcOrd="1" destOrd="0" presId="urn:microsoft.com/office/officeart/2005/8/layout/orgChart1"/>
    <dgm:cxn modelId="{3BC7421B-D069-40CE-9927-04695CE034C8}" type="presParOf" srcId="{8C7BE468-4C09-43D7-B8E1-4A95D8EEB71E}" destId="{B6A18089-7D66-4E53-A090-367ABE5F0D42}" srcOrd="0" destOrd="0" presId="urn:microsoft.com/office/officeart/2005/8/layout/orgChart1"/>
    <dgm:cxn modelId="{EB7F5784-5B2E-4BCB-9F3B-ED81E7382891}" type="presParOf" srcId="{B6A18089-7D66-4E53-A090-367ABE5F0D42}" destId="{243A029F-03B9-44E0-BD94-0FCB7522365D}" srcOrd="0" destOrd="0" presId="urn:microsoft.com/office/officeart/2005/8/layout/orgChart1"/>
    <dgm:cxn modelId="{80995E49-C10F-485B-8164-597B8BB996F3}" type="presParOf" srcId="{B6A18089-7D66-4E53-A090-367ABE5F0D42}" destId="{3B322393-7785-43A7-B2B4-C283216EE217}" srcOrd="1" destOrd="0" presId="urn:microsoft.com/office/officeart/2005/8/layout/orgChart1"/>
    <dgm:cxn modelId="{4F628AD7-E0DD-4863-92BE-40A9EAC69AF3}" type="presParOf" srcId="{8C7BE468-4C09-43D7-B8E1-4A95D8EEB71E}" destId="{B922C41B-A52C-4AA4-9C69-36A6A5B3DF76}" srcOrd="1" destOrd="0" presId="urn:microsoft.com/office/officeart/2005/8/layout/orgChart1"/>
    <dgm:cxn modelId="{1EC7B217-50A7-48AD-8479-5FBE7EF8FBC1}" type="presParOf" srcId="{8C7BE468-4C09-43D7-B8E1-4A95D8EEB71E}" destId="{A3C8FDAE-4862-491D-AFAC-DAAEFFD35B6F}" srcOrd="2" destOrd="0" presId="urn:microsoft.com/office/officeart/2005/8/layout/orgChart1"/>
    <dgm:cxn modelId="{DC6DD8B6-8D4B-448E-8F31-1091E859C56B}" type="presParOf" srcId="{4CD20B38-D490-4F89-BB1C-0531012654F6}" destId="{79B53CD7-2DDD-4211-887C-3A68E793B437}" srcOrd="2" destOrd="0" presId="urn:microsoft.com/office/officeart/2005/8/layout/orgChart1"/>
    <dgm:cxn modelId="{CEE353ED-B980-4511-91C7-74E081EA8006}" type="presParOf" srcId="{4CD20B38-D490-4F89-BB1C-0531012654F6}" destId="{03563DC1-35D9-4CB9-9B49-17221A63297B}" srcOrd="3" destOrd="0" presId="urn:microsoft.com/office/officeart/2005/8/layout/orgChart1"/>
    <dgm:cxn modelId="{682B526F-9930-4F19-BBF5-89F0F491018B}" type="presParOf" srcId="{03563DC1-35D9-4CB9-9B49-17221A63297B}" destId="{A59B4C2E-7D49-401E-A55C-3CB17170B48E}" srcOrd="0" destOrd="0" presId="urn:microsoft.com/office/officeart/2005/8/layout/orgChart1"/>
    <dgm:cxn modelId="{897E0058-A007-47BF-8F26-11633D4B418F}" type="presParOf" srcId="{A59B4C2E-7D49-401E-A55C-3CB17170B48E}" destId="{CAE4D0D2-3C18-4BAD-8C80-8433B396E2B3}" srcOrd="0" destOrd="0" presId="urn:microsoft.com/office/officeart/2005/8/layout/orgChart1"/>
    <dgm:cxn modelId="{6AE231F4-7FC1-4804-BDFB-AA02A926B391}" type="presParOf" srcId="{A59B4C2E-7D49-401E-A55C-3CB17170B48E}" destId="{B3903634-6DD2-4813-82FD-2A8678C836D2}" srcOrd="1" destOrd="0" presId="urn:microsoft.com/office/officeart/2005/8/layout/orgChart1"/>
    <dgm:cxn modelId="{9B4544BA-2865-40A7-A5EA-5C60F9B90296}" type="presParOf" srcId="{03563DC1-35D9-4CB9-9B49-17221A63297B}" destId="{9E9B0935-760A-441A-B67C-60ECE2023A94}" srcOrd="1" destOrd="0" presId="urn:microsoft.com/office/officeart/2005/8/layout/orgChart1"/>
    <dgm:cxn modelId="{9E7E384F-76EF-4A6F-A9D1-DEB346771F9A}" type="presParOf" srcId="{03563DC1-35D9-4CB9-9B49-17221A63297B}" destId="{F45FD412-8287-4D7E-A114-AFC32FBD9091}" srcOrd="2" destOrd="0" presId="urn:microsoft.com/office/officeart/2005/8/layout/orgChart1"/>
    <dgm:cxn modelId="{BE2E6F33-6E90-47DA-88D3-19C9B230BE14}" type="presParOf" srcId="{F45FD412-8287-4D7E-A114-AFC32FBD9091}" destId="{09D24677-9209-4DF3-A4ED-545912B68C5D}" srcOrd="0" destOrd="0" presId="urn:microsoft.com/office/officeart/2005/8/layout/orgChart1"/>
    <dgm:cxn modelId="{7A31D189-27FA-4784-B279-A683FCC28A78}" type="presParOf" srcId="{F45FD412-8287-4D7E-A114-AFC32FBD9091}" destId="{06E22DF8-9288-411E-A003-0F1D13378B11}" srcOrd="1" destOrd="0" presId="urn:microsoft.com/office/officeart/2005/8/layout/orgChart1"/>
    <dgm:cxn modelId="{B79C31DB-5064-4ED8-B879-8C9C26F54FED}" type="presParOf" srcId="{06E22DF8-9288-411E-A003-0F1D13378B11}" destId="{BD97562F-C94C-4764-A01F-80E513CA0239}" srcOrd="0" destOrd="0" presId="urn:microsoft.com/office/officeart/2005/8/layout/orgChart1"/>
    <dgm:cxn modelId="{18FFE105-5C31-423F-9829-43404B6FE30E}" type="presParOf" srcId="{BD97562F-C94C-4764-A01F-80E513CA0239}" destId="{1FE9987F-035A-4238-A682-426E4291DF9C}" srcOrd="0" destOrd="0" presId="urn:microsoft.com/office/officeart/2005/8/layout/orgChart1"/>
    <dgm:cxn modelId="{95A50D4F-3967-4BB0-9712-30E7FFD872A3}" type="presParOf" srcId="{BD97562F-C94C-4764-A01F-80E513CA0239}" destId="{9994E240-9280-49BC-B339-C63A529AE079}" srcOrd="1" destOrd="0" presId="urn:microsoft.com/office/officeart/2005/8/layout/orgChart1"/>
    <dgm:cxn modelId="{82752995-B666-4C42-8B55-DE92F878C33D}" type="presParOf" srcId="{06E22DF8-9288-411E-A003-0F1D13378B11}" destId="{D250F036-C14C-4661-B000-1E8F3F5AC33D}" srcOrd="1" destOrd="0" presId="urn:microsoft.com/office/officeart/2005/8/layout/orgChart1"/>
    <dgm:cxn modelId="{91BE4481-9C54-4E2A-9BC9-E24272FE130C}" type="presParOf" srcId="{06E22DF8-9288-411E-A003-0F1D13378B11}" destId="{2E331673-B88A-4996-81ED-00B080D98D36}" srcOrd="2" destOrd="0" presId="urn:microsoft.com/office/officeart/2005/8/layout/orgChart1"/>
    <dgm:cxn modelId="{4C7F7564-7D65-471A-BCC7-F29E7CD7C073}" type="presParOf" srcId="{2E331673-B88A-4996-81ED-00B080D98D36}" destId="{9867484A-BF55-4D2C-B38B-B4C8FC5DEA07}" srcOrd="0" destOrd="0" presId="urn:microsoft.com/office/officeart/2005/8/layout/orgChart1"/>
    <dgm:cxn modelId="{897B11EE-1041-44B3-973B-28EF1F41A8E0}" type="presParOf" srcId="{2E331673-B88A-4996-81ED-00B080D98D36}" destId="{B6330491-333D-415E-A489-C9630F3447E6}" srcOrd="1" destOrd="0" presId="urn:microsoft.com/office/officeart/2005/8/layout/orgChart1"/>
    <dgm:cxn modelId="{1536CE1F-A67A-4C48-9CD7-4BD148366459}" type="presParOf" srcId="{B6330491-333D-415E-A489-C9630F3447E6}" destId="{060B8CE8-E0C3-4C5C-89AE-78590668BAD4}" srcOrd="0" destOrd="0" presId="urn:microsoft.com/office/officeart/2005/8/layout/orgChart1"/>
    <dgm:cxn modelId="{2A55891C-4A7D-4E92-BFC0-E3313E31F4D6}" type="presParOf" srcId="{060B8CE8-E0C3-4C5C-89AE-78590668BAD4}" destId="{640A896F-557B-403D-A273-F083A3DF9170}" srcOrd="0" destOrd="0" presId="urn:microsoft.com/office/officeart/2005/8/layout/orgChart1"/>
    <dgm:cxn modelId="{F9464CC2-0FCA-4F6B-A5B3-9F2E9B600BF1}" type="presParOf" srcId="{060B8CE8-E0C3-4C5C-89AE-78590668BAD4}" destId="{C5C78AD8-AE75-4F1B-A573-A004253A2FA7}" srcOrd="1" destOrd="0" presId="urn:microsoft.com/office/officeart/2005/8/layout/orgChart1"/>
    <dgm:cxn modelId="{AD57F5E8-93C1-48AA-87A0-9A02F6E0AA83}" type="presParOf" srcId="{B6330491-333D-415E-A489-C9630F3447E6}" destId="{0C9E0557-0829-4D61-873C-983FACCB92A8}" srcOrd="1" destOrd="0" presId="urn:microsoft.com/office/officeart/2005/8/layout/orgChart1"/>
    <dgm:cxn modelId="{7A97339C-C900-4E6F-B0C7-6A532B65880F}" type="presParOf" srcId="{B6330491-333D-415E-A489-C9630F3447E6}" destId="{3625A4B7-48CC-48A5-B27A-F8D3EF497D0F}" srcOrd="2" destOrd="0" presId="urn:microsoft.com/office/officeart/2005/8/layout/orgChart1"/>
    <dgm:cxn modelId="{E7315A56-F5EB-411B-B764-4ED4B20CCF26}" type="presParOf" srcId="{3625A4B7-48CC-48A5-B27A-F8D3EF497D0F}" destId="{9381EE04-EE41-4026-9CFB-B0767B72383D}" srcOrd="0" destOrd="0" presId="urn:microsoft.com/office/officeart/2005/8/layout/orgChart1"/>
    <dgm:cxn modelId="{2CE00E01-DCAA-4F22-AEC0-75DC5F6849DD}" type="presParOf" srcId="{3625A4B7-48CC-48A5-B27A-F8D3EF497D0F}" destId="{B293A4AF-4369-46DC-A027-AAD02E55D5D6}" srcOrd="1" destOrd="0" presId="urn:microsoft.com/office/officeart/2005/8/layout/orgChart1"/>
    <dgm:cxn modelId="{285646CF-B887-440E-B666-A433F5AFB71D}" type="presParOf" srcId="{B293A4AF-4369-46DC-A027-AAD02E55D5D6}" destId="{E0812A9A-8AA9-44DB-996D-74DE295C845D}" srcOrd="0" destOrd="0" presId="urn:microsoft.com/office/officeart/2005/8/layout/orgChart1"/>
    <dgm:cxn modelId="{3786146B-C61F-46FF-B782-99F3FDF0601B}" type="presParOf" srcId="{E0812A9A-8AA9-44DB-996D-74DE295C845D}" destId="{5A986C86-6E78-47A6-BADE-10E967E65C72}" srcOrd="0" destOrd="0" presId="urn:microsoft.com/office/officeart/2005/8/layout/orgChart1"/>
    <dgm:cxn modelId="{4F89C437-93B3-4615-88D2-7C9302BCB701}" type="presParOf" srcId="{E0812A9A-8AA9-44DB-996D-74DE295C845D}" destId="{1879D12B-0331-49D3-BB4D-AC66ADE8D1D4}" srcOrd="1" destOrd="0" presId="urn:microsoft.com/office/officeart/2005/8/layout/orgChart1"/>
    <dgm:cxn modelId="{EB4B1A96-38BB-4849-B2CF-D803A668D64D}" type="presParOf" srcId="{B293A4AF-4369-46DC-A027-AAD02E55D5D6}" destId="{4B2DAE71-6102-40E5-8DCB-801F28D89519}" srcOrd="1" destOrd="0" presId="urn:microsoft.com/office/officeart/2005/8/layout/orgChart1"/>
    <dgm:cxn modelId="{6063DCCB-CE43-4CF6-902F-D7EC0247BCC0}" type="presParOf" srcId="{B293A4AF-4369-46DC-A027-AAD02E55D5D6}" destId="{44150886-85C5-4EB7-91FC-DDFEE8C4E46F}" srcOrd="2" destOrd="0" presId="urn:microsoft.com/office/officeart/2005/8/layout/orgChart1"/>
    <dgm:cxn modelId="{51D1A95B-7D4A-4097-A352-B66BD9F02658}" type="presParOf" srcId="{44150886-85C5-4EB7-91FC-DDFEE8C4E46F}" destId="{0B1D2804-648C-46E3-8C25-29FE9D53462A}" srcOrd="0" destOrd="0" presId="urn:microsoft.com/office/officeart/2005/8/layout/orgChart1"/>
    <dgm:cxn modelId="{E154641B-6C5C-4150-BC27-5C93E16880C9}" type="presParOf" srcId="{44150886-85C5-4EB7-91FC-DDFEE8C4E46F}" destId="{BC69FF28-1D3B-409F-B26E-746B0CAFF5F1}" srcOrd="1" destOrd="0" presId="urn:microsoft.com/office/officeart/2005/8/layout/orgChart1"/>
    <dgm:cxn modelId="{31647469-0C2D-4174-91A5-1092BB9A53BB}" type="presParOf" srcId="{BC69FF28-1D3B-409F-B26E-746B0CAFF5F1}" destId="{5AC23D83-7DAF-45A8-A256-F29D487DE433}" srcOrd="0" destOrd="0" presId="urn:microsoft.com/office/officeart/2005/8/layout/orgChart1"/>
    <dgm:cxn modelId="{D6C3D5FB-7E5E-4865-89EC-2B84693EC87E}" type="presParOf" srcId="{5AC23D83-7DAF-45A8-A256-F29D487DE433}" destId="{F4BD3B0B-C271-4DD1-BFB4-BBBD5F2FD6BB}" srcOrd="0" destOrd="0" presId="urn:microsoft.com/office/officeart/2005/8/layout/orgChart1"/>
    <dgm:cxn modelId="{80048AB9-1EB2-4AB6-A966-4D9889126C9B}" type="presParOf" srcId="{5AC23D83-7DAF-45A8-A256-F29D487DE433}" destId="{92C4BCDE-8E99-414C-A2F6-991759227025}" srcOrd="1" destOrd="0" presId="urn:microsoft.com/office/officeart/2005/8/layout/orgChart1"/>
    <dgm:cxn modelId="{42FA4F6D-2DC2-4635-BF2A-04D4DC575307}" type="presParOf" srcId="{BC69FF28-1D3B-409F-B26E-746B0CAFF5F1}" destId="{4504AE63-4BF0-4399-9989-E95C981068F3}" srcOrd="1" destOrd="0" presId="urn:microsoft.com/office/officeart/2005/8/layout/orgChart1"/>
    <dgm:cxn modelId="{21EDCEDE-0761-4DCD-8824-D67FA657BFA6}" type="presParOf" srcId="{BC69FF28-1D3B-409F-B26E-746B0CAFF5F1}" destId="{D473F07A-CFE1-476D-AF94-1D637A4BD67E}" srcOrd="2" destOrd="0" presId="urn:microsoft.com/office/officeart/2005/8/layout/orgChart1"/>
    <dgm:cxn modelId="{D6446A5A-512E-4F0C-82EE-4E8408F28E9A}" type="presParOf" srcId="{3625A4B7-48CC-48A5-B27A-F8D3EF497D0F}" destId="{3ED563D3-315E-4DAD-A532-464637E2D493}" srcOrd="2" destOrd="0" presId="urn:microsoft.com/office/officeart/2005/8/layout/orgChart1"/>
    <dgm:cxn modelId="{08270595-B4CE-46FB-9BC3-1005AFD65C50}" type="presParOf" srcId="{3625A4B7-48CC-48A5-B27A-F8D3EF497D0F}" destId="{C7F0E4AA-8C60-4F8B-97F1-348AD4C6267D}" srcOrd="3" destOrd="0" presId="urn:microsoft.com/office/officeart/2005/8/layout/orgChart1"/>
    <dgm:cxn modelId="{C709C246-A597-47F6-A605-0214D021BCB3}" type="presParOf" srcId="{C7F0E4AA-8C60-4F8B-97F1-348AD4C6267D}" destId="{C56F20D6-32FB-48DA-B3FD-FF2ECCB39BE4}" srcOrd="0" destOrd="0" presId="urn:microsoft.com/office/officeart/2005/8/layout/orgChart1"/>
    <dgm:cxn modelId="{0583741E-8C23-4619-A82C-3FF29A8F88F1}" type="presParOf" srcId="{C56F20D6-32FB-48DA-B3FD-FF2ECCB39BE4}" destId="{B809531E-2099-45A3-A577-F7E4984918B3}" srcOrd="0" destOrd="0" presId="urn:microsoft.com/office/officeart/2005/8/layout/orgChart1"/>
    <dgm:cxn modelId="{FA22A848-EF36-4BBC-8D25-EE65A9230A8A}" type="presParOf" srcId="{C56F20D6-32FB-48DA-B3FD-FF2ECCB39BE4}" destId="{1CED39B4-F07E-49BC-83BF-AE26A93E4CF6}" srcOrd="1" destOrd="0" presId="urn:microsoft.com/office/officeart/2005/8/layout/orgChart1"/>
    <dgm:cxn modelId="{291A8C04-6B95-4675-8942-983D44B63FE0}" type="presParOf" srcId="{C7F0E4AA-8C60-4F8B-97F1-348AD4C6267D}" destId="{B879C9C1-BF7E-4968-BDBC-F8148C602E1F}" srcOrd="1" destOrd="0" presId="urn:microsoft.com/office/officeart/2005/8/layout/orgChart1"/>
    <dgm:cxn modelId="{22481A20-07D1-4DD3-8CF7-81D88809F2D0}" type="presParOf" srcId="{C7F0E4AA-8C60-4F8B-97F1-348AD4C6267D}" destId="{1E431CC4-E5AB-4F05-A9B8-81C03A6AD433}" srcOrd="2" destOrd="0" presId="urn:microsoft.com/office/officeart/2005/8/layout/orgChart1"/>
    <dgm:cxn modelId="{E6063351-A887-4A31-91CC-EBFD2B67BB6B}" type="presParOf" srcId="{2E331673-B88A-4996-81ED-00B080D98D36}" destId="{BDA95E15-83FB-450E-BC0F-46064E9D12D6}" srcOrd="2" destOrd="0" presId="urn:microsoft.com/office/officeart/2005/8/layout/orgChart1"/>
    <dgm:cxn modelId="{DE4338AA-C4C3-4921-A2B4-3E0763C7E313}" type="presParOf" srcId="{2E331673-B88A-4996-81ED-00B080D98D36}" destId="{85A11C6E-C336-4FFD-8934-C0D853111472}" srcOrd="3" destOrd="0" presId="urn:microsoft.com/office/officeart/2005/8/layout/orgChart1"/>
    <dgm:cxn modelId="{1342DFE3-EFD3-4E4E-B0D3-D682353604FA}" type="presParOf" srcId="{85A11C6E-C336-4FFD-8934-C0D853111472}" destId="{6CB331EE-ACEC-4DEC-B27A-F7AD107B9498}" srcOrd="0" destOrd="0" presId="urn:microsoft.com/office/officeart/2005/8/layout/orgChart1"/>
    <dgm:cxn modelId="{1A106603-FEF6-42EE-9A30-EF50EA98CFF0}" type="presParOf" srcId="{6CB331EE-ACEC-4DEC-B27A-F7AD107B9498}" destId="{1A7DAF0D-8435-4D8A-AF97-015B86BDBF27}" srcOrd="0" destOrd="0" presId="urn:microsoft.com/office/officeart/2005/8/layout/orgChart1"/>
    <dgm:cxn modelId="{E0FFD111-8D17-4C35-8D8A-05A3F1A1A513}" type="presParOf" srcId="{6CB331EE-ACEC-4DEC-B27A-F7AD107B9498}" destId="{A552E672-979D-460E-B595-FE00734AB59F}" srcOrd="1" destOrd="0" presId="urn:microsoft.com/office/officeart/2005/8/layout/orgChart1"/>
    <dgm:cxn modelId="{F07B93EC-4A16-4BBC-9BB4-9AD9751E24E3}" type="presParOf" srcId="{85A11C6E-C336-4FFD-8934-C0D853111472}" destId="{3608B7DD-65C4-412A-85BF-2D9C086F2CB5}" srcOrd="1" destOrd="0" presId="urn:microsoft.com/office/officeart/2005/8/layout/orgChart1"/>
    <dgm:cxn modelId="{AE4A92B4-6222-41CE-B921-98BDBD91631B}" type="presParOf" srcId="{85A11C6E-C336-4FFD-8934-C0D853111472}" destId="{C1521155-ED4D-4558-A2D6-F26B2C1365C0}" srcOrd="2" destOrd="0" presId="urn:microsoft.com/office/officeart/2005/8/layout/orgChart1"/>
    <dgm:cxn modelId="{E6BFAF88-7ED8-47D9-ADE6-2C2706A52FBD}" type="presParOf" srcId="{F45FD412-8287-4D7E-A114-AFC32FBD9091}" destId="{36F81025-D931-468B-A4FF-7AC64F9A2D59}" srcOrd="2" destOrd="0" presId="urn:microsoft.com/office/officeart/2005/8/layout/orgChart1"/>
    <dgm:cxn modelId="{FC6B88C7-A6BB-49D5-BE0B-BD4FCD084E36}" type="presParOf" srcId="{F45FD412-8287-4D7E-A114-AFC32FBD9091}" destId="{C672E4E2-C5AC-4F53-9B68-0F4D31B51B31}" srcOrd="3" destOrd="0" presId="urn:microsoft.com/office/officeart/2005/8/layout/orgChart1"/>
    <dgm:cxn modelId="{1455BE5D-AEEF-46AD-A1E9-6FA4A87143F6}" type="presParOf" srcId="{C672E4E2-C5AC-4F53-9B68-0F4D31B51B31}" destId="{AA8E93CE-E8AB-4125-9033-0127AF6AD09C}" srcOrd="0" destOrd="0" presId="urn:microsoft.com/office/officeart/2005/8/layout/orgChart1"/>
    <dgm:cxn modelId="{0DA435C9-113B-4C1C-B8EF-26556D0FF2BD}" type="presParOf" srcId="{AA8E93CE-E8AB-4125-9033-0127AF6AD09C}" destId="{D5E78540-A8E0-4733-A6B9-A81B38169FF7}" srcOrd="0" destOrd="0" presId="urn:microsoft.com/office/officeart/2005/8/layout/orgChart1"/>
    <dgm:cxn modelId="{9A44CD28-A533-41E1-8244-5152F16196C9}" type="presParOf" srcId="{AA8E93CE-E8AB-4125-9033-0127AF6AD09C}" destId="{E2CF0C69-818F-4F88-8845-8C6DE0D79980}" srcOrd="1" destOrd="0" presId="urn:microsoft.com/office/officeart/2005/8/layout/orgChart1"/>
    <dgm:cxn modelId="{DB5F1EDA-62A0-4C0C-968E-FEB9CB3E8D54}" type="presParOf" srcId="{C672E4E2-C5AC-4F53-9B68-0F4D31B51B31}" destId="{B7A84EBF-681A-47D6-975C-083F3613F97E}" srcOrd="1" destOrd="0" presId="urn:microsoft.com/office/officeart/2005/8/layout/orgChart1"/>
    <dgm:cxn modelId="{6BB866ED-404B-47DD-B284-0422E1E530E8}" type="presParOf" srcId="{C672E4E2-C5AC-4F53-9B68-0F4D31B51B31}" destId="{01FAC35C-2ACD-4E09-A6C0-BA3CDA5D5292}" srcOrd="2" destOrd="0" presId="urn:microsoft.com/office/officeart/2005/8/layout/orgChart1"/>
    <dgm:cxn modelId="{6811FAFE-0B79-44E8-8CF2-9A3DEA69BCCB}" type="presParOf" srcId="{4CD20B38-D490-4F89-BB1C-0531012654F6}" destId="{47AFA4A7-1C30-4CB2-8A67-EEA8029D0BAB}" srcOrd="4" destOrd="0" presId="urn:microsoft.com/office/officeart/2005/8/layout/orgChart1"/>
    <dgm:cxn modelId="{0CB2E88C-DD84-4FB8-BFAE-9DBDCDCF4CF5}" type="presParOf" srcId="{4CD20B38-D490-4F89-BB1C-0531012654F6}" destId="{D945024A-ADA8-479B-92DF-9B7D8AF1DEC3}" srcOrd="5" destOrd="0" presId="urn:microsoft.com/office/officeart/2005/8/layout/orgChart1"/>
    <dgm:cxn modelId="{C45FF29B-BD2C-4E04-8CD9-3BAF4FB92644}" type="presParOf" srcId="{D945024A-ADA8-479B-92DF-9B7D8AF1DEC3}" destId="{E15BDBCA-17ED-43F5-91F3-543FB3433C22}" srcOrd="0" destOrd="0" presId="urn:microsoft.com/office/officeart/2005/8/layout/orgChart1"/>
    <dgm:cxn modelId="{1925DEEB-511F-4AB3-AC42-18FABE8A8FDF}" type="presParOf" srcId="{E15BDBCA-17ED-43F5-91F3-543FB3433C22}" destId="{145B8B0F-967A-421C-9FC1-1F0EF4884857}" srcOrd="0" destOrd="0" presId="urn:microsoft.com/office/officeart/2005/8/layout/orgChart1"/>
    <dgm:cxn modelId="{5312AAC8-8919-4CBC-ADDF-3920F2CABB54}" type="presParOf" srcId="{E15BDBCA-17ED-43F5-91F3-543FB3433C22}" destId="{B9A670C3-9A19-4265-BF24-CC76C9C84FFE}" srcOrd="1" destOrd="0" presId="urn:microsoft.com/office/officeart/2005/8/layout/orgChart1"/>
    <dgm:cxn modelId="{ED0537EA-892F-4132-8E5E-ADFF2DA827B7}" type="presParOf" srcId="{D945024A-ADA8-479B-92DF-9B7D8AF1DEC3}" destId="{636775EA-29BA-4ABA-A01C-1222B8F18A4D}" srcOrd="1" destOrd="0" presId="urn:microsoft.com/office/officeart/2005/8/layout/orgChart1"/>
    <dgm:cxn modelId="{2C69327C-B800-4215-9960-7E9379C0BD59}" type="presParOf" srcId="{D945024A-ADA8-479B-92DF-9B7D8AF1DEC3}" destId="{CE8DA6E6-0348-4717-B414-ECC2E423EFD6}" srcOrd="2" destOrd="0" presId="urn:microsoft.com/office/officeart/2005/8/layout/orgChart1"/>
    <dgm:cxn modelId="{1B362BE6-C32A-494D-AB4C-0483525D5C53}" type="presParOf" srcId="{33DD98D0-8EAB-444D-8CDC-6ECA3A21CC75}" destId="{51B50FED-3B77-4697-BACE-72AEF2CBDE8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A4A7-1C30-4CB2-8A67-EEA8029D0BAB}">
      <dsp:nvSpPr>
        <dsp:cNvPr id="0" name=""/>
        <dsp:cNvSpPr/>
      </dsp:nvSpPr>
      <dsp:spPr>
        <a:xfrm>
          <a:off x="6278749" y="733175"/>
          <a:ext cx="1768662" cy="306957"/>
        </a:xfrm>
        <a:custGeom>
          <a:avLst/>
          <a:gdLst/>
          <a:ahLst/>
          <a:cxnLst/>
          <a:rect l="0" t="0" r="0" b="0"/>
          <a:pathLst>
            <a:path>
              <a:moveTo>
                <a:pt x="0" y="0"/>
              </a:moveTo>
              <a:lnTo>
                <a:pt x="0" y="153478"/>
              </a:lnTo>
              <a:lnTo>
                <a:pt x="1768662" y="153478"/>
              </a:lnTo>
              <a:lnTo>
                <a:pt x="1768662" y="3069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F81025-D931-468B-A4FF-7AC64F9A2D59}">
      <dsp:nvSpPr>
        <dsp:cNvPr id="0" name=""/>
        <dsp:cNvSpPr/>
      </dsp:nvSpPr>
      <dsp:spPr>
        <a:xfrm>
          <a:off x="6278749" y="1770985"/>
          <a:ext cx="153478" cy="672384"/>
        </a:xfrm>
        <a:custGeom>
          <a:avLst/>
          <a:gdLst/>
          <a:ahLst/>
          <a:cxnLst/>
          <a:rect l="0" t="0" r="0" b="0"/>
          <a:pathLst>
            <a:path>
              <a:moveTo>
                <a:pt x="0" y="0"/>
              </a:moveTo>
              <a:lnTo>
                <a:pt x="0" y="672384"/>
              </a:lnTo>
              <a:lnTo>
                <a:pt x="153478"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95E15-83FB-450E-BC0F-46064E9D12D6}">
      <dsp:nvSpPr>
        <dsp:cNvPr id="0" name=""/>
        <dsp:cNvSpPr/>
      </dsp:nvSpPr>
      <dsp:spPr>
        <a:xfrm>
          <a:off x="4510087" y="2808796"/>
          <a:ext cx="153478" cy="672384"/>
        </a:xfrm>
        <a:custGeom>
          <a:avLst/>
          <a:gdLst/>
          <a:ahLst/>
          <a:cxnLst/>
          <a:rect l="0" t="0" r="0" b="0"/>
          <a:pathLst>
            <a:path>
              <a:moveTo>
                <a:pt x="0" y="0"/>
              </a:moveTo>
              <a:lnTo>
                <a:pt x="0" y="672384"/>
              </a:lnTo>
              <a:lnTo>
                <a:pt x="153478"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D563D3-315E-4DAD-A532-464637E2D493}">
      <dsp:nvSpPr>
        <dsp:cNvPr id="0" name=""/>
        <dsp:cNvSpPr/>
      </dsp:nvSpPr>
      <dsp:spPr>
        <a:xfrm>
          <a:off x="2741425" y="3846606"/>
          <a:ext cx="153478" cy="672384"/>
        </a:xfrm>
        <a:custGeom>
          <a:avLst/>
          <a:gdLst/>
          <a:ahLst/>
          <a:cxnLst/>
          <a:rect l="0" t="0" r="0" b="0"/>
          <a:pathLst>
            <a:path>
              <a:moveTo>
                <a:pt x="0" y="0"/>
              </a:moveTo>
              <a:lnTo>
                <a:pt x="0" y="672384"/>
              </a:lnTo>
              <a:lnTo>
                <a:pt x="153478"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1D2804-648C-46E3-8C25-29FE9D53462A}">
      <dsp:nvSpPr>
        <dsp:cNvPr id="0" name=""/>
        <dsp:cNvSpPr/>
      </dsp:nvSpPr>
      <dsp:spPr>
        <a:xfrm>
          <a:off x="1703615" y="4884416"/>
          <a:ext cx="153478" cy="672384"/>
        </a:xfrm>
        <a:custGeom>
          <a:avLst/>
          <a:gdLst/>
          <a:ahLst/>
          <a:cxnLst/>
          <a:rect l="0" t="0" r="0" b="0"/>
          <a:pathLst>
            <a:path>
              <a:moveTo>
                <a:pt x="153478" y="0"/>
              </a:moveTo>
              <a:lnTo>
                <a:pt x="153478" y="672384"/>
              </a:lnTo>
              <a:lnTo>
                <a:pt x="0"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1EE04-EE41-4026-9CFB-B0767B72383D}">
      <dsp:nvSpPr>
        <dsp:cNvPr id="0" name=""/>
        <dsp:cNvSpPr/>
      </dsp:nvSpPr>
      <dsp:spPr>
        <a:xfrm>
          <a:off x="2587946" y="3846606"/>
          <a:ext cx="153478" cy="672384"/>
        </a:xfrm>
        <a:custGeom>
          <a:avLst/>
          <a:gdLst/>
          <a:ahLst/>
          <a:cxnLst/>
          <a:rect l="0" t="0" r="0" b="0"/>
          <a:pathLst>
            <a:path>
              <a:moveTo>
                <a:pt x="153478" y="0"/>
              </a:moveTo>
              <a:lnTo>
                <a:pt x="153478" y="672384"/>
              </a:lnTo>
              <a:lnTo>
                <a:pt x="0"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7484A-BF55-4D2C-B38B-B4C8FC5DEA07}">
      <dsp:nvSpPr>
        <dsp:cNvPr id="0" name=""/>
        <dsp:cNvSpPr/>
      </dsp:nvSpPr>
      <dsp:spPr>
        <a:xfrm>
          <a:off x="3472277" y="2808796"/>
          <a:ext cx="1037810" cy="672384"/>
        </a:xfrm>
        <a:custGeom>
          <a:avLst/>
          <a:gdLst/>
          <a:ahLst/>
          <a:cxnLst/>
          <a:rect l="0" t="0" r="0" b="0"/>
          <a:pathLst>
            <a:path>
              <a:moveTo>
                <a:pt x="1037810" y="0"/>
              </a:moveTo>
              <a:lnTo>
                <a:pt x="1037810" y="672384"/>
              </a:lnTo>
              <a:lnTo>
                <a:pt x="0"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24677-9209-4DF3-A4ED-545912B68C5D}">
      <dsp:nvSpPr>
        <dsp:cNvPr id="0" name=""/>
        <dsp:cNvSpPr/>
      </dsp:nvSpPr>
      <dsp:spPr>
        <a:xfrm>
          <a:off x="5240939" y="1770985"/>
          <a:ext cx="1037810" cy="672384"/>
        </a:xfrm>
        <a:custGeom>
          <a:avLst/>
          <a:gdLst/>
          <a:ahLst/>
          <a:cxnLst/>
          <a:rect l="0" t="0" r="0" b="0"/>
          <a:pathLst>
            <a:path>
              <a:moveTo>
                <a:pt x="1037810" y="0"/>
              </a:moveTo>
              <a:lnTo>
                <a:pt x="1037810" y="672384"/>
              </a:lnTo>
              <a:lnTo>
                <a:pt x="0" y="67238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53CD7-2DDD-4211-887C-3A68E793B437}">
      <dsp:nvSpPr>
        <dsp:cNvPr id="0" name=""/>
        <dsp:cNvSpPr/>
      </dsp:nvSpPr>
      <dsp:spPr>
        <a:xfrm>
          <a:off x="6233029" y="733175"/>
          <a:ext cx="91440" cy="306957"/>
        </a:xfrm>
        <a:custGeom>
          <a:avLst/>
          <a:gdLst/>
          <a:ahLst/>
          <a:cxnLst/>
          <a:rect l="0" t="0" r="0" b="0"/>
          <a:pathLst>
            <a:path>
              <a:moveTo>
                <a:pt x="45720" y="0"/>
              </a:moveTo>
              <a:lnTo>
                <a:pt x="45720" y="3069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265FEC-2B06-4427-A7A1-0C59C76B8294}">
      <dsp:nvSpPr>
        <dsp:cNvPr id="0" name=""/>
        <dsp:cNvSpPr/>
      </dsp:nvSpPr>
      <dsp:spPr>
        <a:xfrm>
          <a:off x="4510087" y="733175"/>
          <a:ext cx="1768662" cy="306957"/>
        </a:xfrm>
        <a:custGeom>
          <a:avLst/>
          <a:gdLst/>
          <a:ahLst/>
          <a:cxnLst/>
          <a:rect l="0" t="0" r="0" b="0"/>
          <a:pathLst>
            <a:path>
              <a:moveTo>
                <a:pt x="1768662" y="0"/>
              </a:moveTo>
              <a:lnTo>
                <a:pt x="1768662" y="153478"/>
              </a:lnTo>
              <a:lnTo>
                <a:pt x="0" y="153478"/>
              </a:lnTo>
              <a:lnTo>
                <a:pt x="0" y="30695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B0F9F-9EF6-4C74-B485-7974410B3F47}">
      <dsp:nvSpPr>
        <dsp:cNvPr id="0" name=""/>
        <dsp:cNvSpPr/>
      </dsp:nvSpPr>
      <dsp:spPr>
        <a:xfrm>
          <a:off x="5547897" y="232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جستجو</a:t>
          </a:r>
          <a:endParaRPr lang="en-US" sz="1800" b="1" kern="1200" dirty="0">
            <a:cs typeface="B Nazanin" panose="00000400000000000000" pitchFamily="2" charset="-78"/>
          </a:endParaRPr>
        </a:p>
      </dsp:txBody>
      <dsp:txXfrm>
        <a:off x="5547897" y="2323"/>
        <a:ext cx="1461704" cy="730852"/>
      </dsp:txXfrm>
    </dsp:sp>
    <dsp:sp modelId="{243A029F-03B9-44E0-BD94-0FCB7522365D}">
      <dsp:nvSpPr>
        <dsp:cNvPr id="0" name=""/>
        <dsp:cNvSpPr/>
      </dsp:nvSpPr>
      <dsp:spPr>
        <a:xfrm>
          <a:off x="3779235" y="104013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جستجوی تحلیلی</a:t>
          </a:r>
          <a:endParaRPr lang="en-US" sz="1800" b="1" kern="1200" dirty="0">
            <a:cs typeface="B Nazanin" panose="00000400000000000000" pitchFamily="2" charset="-78"/>
          </a:endParaRPr>
        </a:p>
      </dsp:txBody>
      <dsp:txXfrm>
        <a:off x="3779235" y="1040133"/>
        <a:ext cx="1461704" cy="730852"/>
      </dsp:txXfrm>
    </dsp:sp>
    <dsp:sp modelId="{CAE4D0D2-3C18-4BAD-8C80-8433B396E2B3}">
      <dsp:nvSpPr>
        <dsp:cNvPr id="0" name=""/>
        <dsp:cNvSpPr/>
      </dsp:nvSpPr>
      <dsp:spPr>
        <a:xfrm>
          <a:off x="5547897" y="104013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جستجوی آگاهانه</a:t>
          </a:r>
          <a:endParaRPr lang="en-US" sz="1800" b="1" kern="1200" dirty="0">
            <a:cs typeface="B Nazanin" panose="00000400000000000000" pitchFamily="2" charset="-78"/>
          </a:endParaRPr>
        </a:p>
      </dsp:txBody>
      <dsp:txXfrm>
        <a:off x="5547897" y="1040133"/>
        <a:ext cx="1461704" cy="730852"/>
      </dsp:txXfrm>
    </dsp:sp>
    <dsp:sp modelId="{1FE9987F-035A-4238-A682-426E4291DF9C}">
      <dsp:nvSpPr>
        <dsp:cNvPr id="0" name=""/>
        <dsp:cNvSpPr/>
      </dsp:nvSpPr>
      <dsp:spPr>
        <a:xfrm>
          <a:off x="3779235" y="207794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فرا مکاشفه ای</a:t>
          </a:r>
          <a:endParaRPr lang="en-US" sz="1800" b="1" kern="1200" dirty="0">
            <a:cs typeface="B Nazanin" panose="00000400000000000000" pitchFamily="2" charset="-78"/>
          </a:endParaRPr>
        </a:p>
      </dsp:txBody>
      <dsp:txXfrm>
        <a:off x="3779235" y="2077943"/>
        <a:ext cx="1461704" cy="730852"/>
      </dsp:txXfrm>
    </dsp:sp>
    <dsp:sp modelId="{640A896F-557B-403D-A273-F083A3DF9170}">
      <dsp:nvSpPr>
        <dsp:cNvPr id="0" name=""/>
        <dsp:cNvSpPr/>
      </dsp:nvSpPr>
      <dsp:spPr>
        <a:xfrm>
          <a:off x="2010573" y="311575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زیستی</a:t>
          </a:r>
          <a:endParaRPr lang="en-US" sz="1800" b="1" kern="1200" dirty="0">
            <a:cs typeface="B Nazanin" panose="00000400000000000000" pitchFamily="2" charset="-78"/>
          </a:endParaRPr>
        </a:p>
      </dsp:txBody>
      <dsp:txXfrm>
        <a:off x="2010573" y="3115753"/>
        <a:ext cx="1461704" cy="730852"/>
      </dsp:txXfrm>
    </dsp:sp>
    <dsp:sp modelId="{5A986C86-6E78-47A6-BADE-10E967E65C72}">
      <dsp:nvSpPr>
        <dsp:cNvPr id="0" name=""/>
        <dsp:cNvSpPr/>
      </dsp:nvSpPr>
      <dsp:spPr>
        <a:xfrm>
          <a:off x="1126241" y="4153564"/>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هوش جمعی</a:t>
          </a:r>
          <a:endParaRPr lang="en-US" sz="1800" b="1" kern="1200" dirty="0">
            <a:cs typeface="B Nazanin" panose="00000400000000000000" pitchFamily="2" charset="-78"/>
          </a:endParaRPr>
        </a:p>
      </dsp:txBody>
      <dsp:txXfrm>
        <a:off x="1126241" y="4153564"/>
        <a:ext cx="1461704" cy="730852"/>
      </dsp:txXfrm>
    </dsp:sp>
    <dsp:sp modelId="{F4BD3B0B-C271-4DD1-BFB4-BBBD5F2FD6BB}">
      <dsp:nvSpPr>
        <dsp:cNvPr id="0" name=""/>
        <dsp:cNvSpPr/>
      </dsp:nvSpPr>
      <dsp:spPr>
        <a:xfrm>
          <a:off x="241910" y="5191374"/>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Arial Black" panose="020B0A04020102020204" pitchFamily="34" charset="0"/>
            </a:rPr>
            <a:t>COA</a:t>
          </a:r>
          <a:endParaRPr lang="en-US" sz="1800" b="1" kern="1200" dirty="0">
            <a:latin typeface="Arial Black" panose="020B0A04020102020204" pitchFamily="34" charset="0"/>
          </a:endParaRPr>
        </a:p>
      </dsp:txBody>
      <dsp:txXfrm>
        <a:off x="241910" y="5191374"/>
        <a:ext cx="1461704" cy="730852"/>
      </dsp:txXfrm>
    </dsp:sp>
    <dsp:sp modelId="{B809531E-2099-45A3-A577-F7E4984918B3}">
      <dsp:nvSpPr>
        <dsp:cNvPr id="0" name=""/>
        <dsp:cNvSpPr/>
      </dsp:nvSpPr>
      <dsp:spPr>
        <a:xfrm>
          <a:off x="2894904" y="4153564"/>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تکاملی</a:t>
          </a:r>
          <a:endParaRPr lang="en-US" sz="1800" b="1" kern="1200" dirty="0">
            <a:cs typeface="B Nazanin" panose="00000400000000000000" pitchFamily="2" charset="-78"/>
          </a:endParaRPr>
        </a:p>
      </dsp:txBody>
      <dsp:txXfrm>
        <a:off x="2894904" y="4153564"/>
        <a:ext cx="1461704" cy="730852"/>
      </dsp:txXfrm>
    </dsp:sp>
    <dsp:sp modelId="{1A7DAF0D-8435-4D8A-AF97-015B86BDBF27}">
      <dsp:nvSpPr>
        <dsp:cNvPr id="0" name=""/>
        <dsp:cNvSpPr/>
      </dsp:nvSpPr>
      <dsp:spPr>
        <a:xfrm>
          <a:off x="4663566" y="311575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غیر زیستی</a:t>
          </a:r>
          <a:endParaRPr lang="en-US" sz="1800" b="1" kern="1200" dirty="0">
            <a:cs typeface="B Nazanin" panose="00000400000000000000" pitchFamily="2" charset="-78"/>
          </a:endParaRPr>
        </a:p>
      </dsp:txBody>
      <dsp:txXfrm>
        <a:off x="4663566" y="3115753"/>
        <a:ext cx="1461704" cy="730852"/>
      </dsp:txXfrm>
    </dsp:sp>
    <dsp:sp modelId="{D5E78540-A8E0-4733-A6B9-A81B38169FF7}">
      <dsp:nvSpPr>
        <dsp:cNvPr id="0" name=""/>
        <dsp:cNvSpPr/>
      </dsp:nvSpPr>
      <dsp:spPr>
        <a:xfrm>
          <a:off x="6432228" y="207794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err="1" smtClean="0">
              <a:cs typeface="B Nazanin" panose="00000400000000000000" pitchFamily="2" charset="-78"/>
            </a:rPr>
            <a:t>الگوریتم</a:t>
          </a:r>
          <a:r>
            <a:rPr lang="fa-IR" sz="1800" b="1" kern="1200" dirty="0" smtClean="0">
              <a:cs typeface="B Nazanin" panose="00000400000000000000" pitchFamily="2" charset="-78"/>
            </a:rPr>
            <a:t> های مکاشفه ای</a:t>
          </a:r>
          <a:endParaRPr lang="en-US" sz="1800" b="1" kern="1200" dirty="0">
            <a:cs typeface="B Nazanin" panose="00000400000000000000" pitchFamily="2" charset="-78"/>
          </a:endParaRPr>
        </a:p>
      </dsp:txBody>
      <dsp:txXfrm>
        <a:off x="6432228" y="2077943"/>
        <a:ext cx="1461704" cy="730852"/>
      </dsp:txXfrm>
    </dsp:sp>
    <dsp:sp modelId="{145B8B0F-967A-421C-9FC1-1F0EF4884857}">
      <dsp:nvSpPr>
        <dsp:cNvPr id="0" name=""/>
        <dsp:cNvSpPr/>
      </dsp:nvSpPr>
      <dsp:spPr>
        <a:xfrm>
          <a:off x="7316559" y="1040133"/>
          <a:ext cx="1461704" cy="730852"/>
        </a:xfrm>
        <a:prstGeom prst="rect">
          <a:avLst/>
        </a:prstGeom>
        <a:solidFill>
          <a:schemeClr val="accent4">
            <a:lumMod val="20000"/>
            <a:lumOff val="80000"/>
          </a:schemeClr>
        </a:solidFill>
        <a:ln w="12700" cap="flat" cmpd="sng" algn="ctr">
          <a:solidFill>
            <a:schemeClr val="dk1"/>
          </a:solidFill>
          <a:prstDash val="solid"/>
          <a:miter lim="800000"/>
        </a:ln>
        <a:effectLst/>
        <a:scene3d>
          <a:camera prst="orthographicFront"/>
          <a:lightRig rig="flat" dir="t"/>
        </a:scene3d>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cs typeface="B Nazanin" panose="00000400000000000000" pitchFamily="2" charset="-78"/>
            </a:rPr>
            <a:t>جستجوی نا آگاهانه</a:t>
          </a:r>
          <a:endParaRPr lang="en-US" sz="1800" b="1" kern="1200" dirty="0">
            <a:cs typeface="B Nazanin" panose="00000400000000000000" pitchFamily="2" charset="-78"/>
          </a:endParaRPr>
        </a:p>
      </dsp:txBody>
      <dsp:txXfrm>
        <a:off x="7316559" y="1040133"/>
        <a:ext cx="1461704" cy="7308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910CB-E0E3-45BF-B859-0A53BC65065B}" type="datetimeFigureOut">
              <a:rPr lang="en-US" smtClean="0"/>
              <a:pPr/>
              <a:t>3/31/2017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30575B-0138-470E-8DF8-0C72BF3ED3FF}" type="slidenum">
              <a:rPr lang="en-US" smtClean="0"/>
              <a:pPr/>
              <a:t>‹#›</a:t>
            </a:fld>
            <a:endParaRPr lang="en-US"/>
          </a:p>
        </p:txBody>
      </p:sp>
    </p:spTree>
    <p:extLst>
      <p:ext uri="{BB962C8B-B14F-4D97-AF65-F5344CB8AC3E}">
        <p14:creationId xmlns:p14="http://schemas.microsoft.com/office/powerpoint/2010/main" xmlns="" val="425784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_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57225" y="95250"/>
            <a:ext cx="8429625" cy="371474"/>
          </a:xfrm>
          <a:prstGeom prst="rect">
            <a:avLst/>
          </a:prstGeom>
        </p:spPr>
        <p:txBody>
          <a:bodyPr/>
          <a:lstStyle>
            <a:lvl1pPr marL="0" indent="0" algn="r" rtl="1">
              <a:buNone/>
              <a:defRPr sz="2000">
                <a:solidFill>
                  <a:schemeClr val="bg1"/>
                </a:solidFill>
                <a:cs typeface="B Titr" panose="00000700000000000000" pitchFamily="2" charset="-78"/>
              </a:defRPr>
            </a:lvl1pPr>
          </a:lstStyle>
          <a:p>
            <a:pPr lvl="0"/>
            <a:endParaRPr lang="en-US" dirty="0" smtClean="0"/>
          </a:p>
        </p:txBody>
      </p:sp>
      <p:sp>
        <p:nvSpPr>
          <p:cNvPr id="11" name="Text Placeholder 10"/>
          <p:cNvSpPr>
            <a:spLocks noGrp="1"/>
          </p:cNvSpPr>
          <p:nvPr>
            <p:ph type="body" sz="quarter" idx="11"/>
          </p:nvPr>
        </p:nvSpPr>
        <p:spPr>
          <a:xfrm>
            <a:off x="95251" y="666750"/>
            <a:ext cx="8924924" cy="5886450"/>
          </a:xfrm>
          <a:prstGeom prst="rect">
            <a:avLst/>
          </a:prstGeom>
        </p:spPr>
        <p:txBody>
          <a:bodyPr/>
          <a:lstStyle>
            <a:lvl1pPr marL="228600" indent="-228600" algn="justLow" rtl="1">
              <a:buFont typeface="Wingdings" panose="05000000000000000000" pitchFamily="2" charset="2"/>
              <a:buChar char="§"/>
              <a:defRPr sz="2200">
                <a:cs typeface="B Nazanin" panose="00000400000000000000" pitchFamily="2" charset="-78"/>
              </a:defRPr>
            </a:lvl1pPr>
            <a:lvl2pPr marL="685800" indent="-228600" algn="justLow" rtl="1">
              <a:buFont typeface="Courier New" panose="02070309020205020404" pitchFamily="49" charset="0"/>
              <a:buChar char="o"/>
              <a:defRPr sz="2000">
                <a:cs typeface="B Nazanin" panose="00000400000000000000" pitchFamily="2" charset="-78"/>
              </a:defRPr>
            </a:lvl2pPr>
            <a:lvl3pPr marL="1143000" indent="-228600" algn="justLow" rtl="1">
              <a:buFont typeface="Wingdings" panose="05000000000000000000" pitchFamily="2" charset="2"/>
              <a:buChar char="ü"/>
              <a:defRPr sz="1800">
                <a:cs typeface="B Nazanin" panose="00000400000000000000" pitchFamily="2" charset="-78"/>
              </a:defRPr>
            </a:lvl3pPr>
            <a:lvl4pPr marL="1600200" indent="-228600" algn="justLow" rtl="1">
              <a:buFont typeface="Wingdings" panose="05000000000000000000" pitchFamily="2" charset="2"/>
              <a:buChar char="Ø"/>
              <a:defRPr sz="1600">
                <a:cs typeface="B Nazanin" panose="00000400000000000000" pitchFamily="2" charset="-78"/>
              </a:defRPr>
            </a:lvl4pPr>
            <a:lvl5pPr marL="2057400" indent="-228600" algn="justLow" rtl="1">
              <a:buFont typeface="Arial" panose="020B0604020202020204" pitchFamily="34" charset="0"/>
              <a:buChar char="•"/>
              <a:defRPr sz="1400">
                <a:cs typeface="B Nazanin"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15928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67351"/>
            <a:ext cx="9144000" cy="4953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accent5">
                    <a:lumMod val="75000"/>
                  </a:schemeClr>
                </a:solidFill>
                <a:effectLst>
                  <a:outerShdw blurRad="38100" dist="38100" dir="2700000" algn="tl">
                    <a:srgbClr val="000000">
                      <a:alpha val="43137"/>
                    </a:srgbClr>
                  </a:outerShdw>
                </a:effectLst>
                <a:latin typeface="Arial Black" panose="020B0A04020102020204" pitchFamily="34" charset="0"/>
              </a:defRPr>
            </a:lvl1pPr>
          </a:lstStyle>
          <a:p>
            <a:pPr lvl="0"/>
            <a:r>
              <a:rPr lang="en-US" dirty="0" smtClean="0"/>
              <a:t>Cuckoo Optimization Algorithm</a:t>
            </a:r>
            <a:endParaRPr lang="en-US" dirty="0"/>
          </a:p>
        </p:txBody>
      </p:sp>
      <p:sp>
        <p:nvSpPr>
          <p:cNvPr id="6" name="Text Placeholder 4"/>
          <p:cNvSpPr>
            <a:spLocks noGrp="1"/>
          </p:cNvSpPr>
          <p:nvPr>
            <p:ph type="body" sz="quarter" idx="11" hasCustomPrompt="1"/>
          </p:nvPr>
        </p:nvSpPr>
        <p:spPr>
          <a:xfrm>
            <a:off x="0" y="6000751"/>
            <a:ext cx="9144000" cy="495300"/>
          </a:xfrm>
          <a:prstGeom prst="rect">
            <a:avLst/>
          </a:prstGeom>
        </p:spPr>
        <p:txBody>
          <a:bodyPr/>
          <a:lstStyle>
            <a:lvl1pPr marL="0" marR="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sz="2600" baseline="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cs typeface="B Titr" panose="00000700000000000000" pitchFamily="2" charset="-78"/>
              </a:defRPr>
            </a:lvl1pPr>
          </a:lstStyle>
          <a:p>
            <a:pPr lvl="0"/>
            <a:r>
              <a:rPr lang="fa-IR" dirty="0" err="1" smtClean="0"/>
              <a:t>الـگـوریـتم</a:t>
            </a:r>
            <a:r>
              <a:rPr lang="fa-IR" dirty="0" smtClean="0"/>
              <a:t> بــ</a:t>
            </a:r>
            <a:r>
              <a:rPr lang="fa-IR" dirty="0" err="1" smtClean="0"/>
              <a:t>هـینه</a:t>
            </a:r>
            <a:r>
              <a:rPr lang="fa-IR" dirty="0" smtClean="0"/>
              <a:t> </a:t>
            </a:r>
            <a:r>
              <a:rPr lang="fa-IR" dirty="0" err="1" smtClean="0"/>
              <a:t>سـازی</a:t>
            </a:r>
            <a:r>
              <a:rPr lang="fa-IR" dirty="0" smtClean="0"/>
              <a:t> فــ</a:t>
            </a:r>
            <a:r>
              <a:rPr lang="fa-IR" dirty="0" err="1" smtClean="0"/>
              <a:t>اخـته</a:t>
            </a:r>
            <a:endParaRPr lang="en-US" dirty="0"/>
          </a:p>
        </p:txBody>
      </p:sp>
      <p:sp>
        <p:nvSpPr>
          <p:cNvPr id="8" name="Text Placeholder 7"/>
          <p:cNvSpPr>
            <a:spLocks noGrp="1"/>
          </p:cNvSpPr>
          <p:nvPr>
            <p:ph type="body" sz="quarter" idx="12" hasCustomPrompt="1"/>
          </p:nvPr>
        </p:nvSpPr>
        <p:spPr>
          <a:xfrm>
            <a:off x="0" y="6562726"/>
            <a:ext cx="9144000" cy="295274"/>
          </a:xfrm>
          <a:prstGeom prst="rect">
            <a:avLst/>
          </a:prstGeom>
        </p:spPr>
        <p:txBody>
          <a:bodyPr/>
          <a:lstStyle>
            <a:lvl1pPr marL="0" indent="0" algn="ctr" rtl="1">
              <a:buNone/>
              <a:defRPr sz="1600" baseline="0">
                <a:solidFill>
                  <a:schemeClr val="accent6">
                    <a:lumMod val="50000"/>
                  </a:schemeClr>
                </a:solidFill>
                <a:effectLst>
                  <a:outerShdw blurRad="38100" dist="38100" dir="2700000" algn="tl">
                    <a:srgbClr val="000000">
                      <a:alpha val="43137"/>
                    </a:srgbClr>
                  </a:outerShdw>
                </a:effectLst>
                <a:cs typeface="B Nazanin" panose="00000400000000000000" pitchFamily="2" charset="-78"/>
              </a:defRPr>
            </a:lvl1pPr>
          </a:lstStyle>
          <a:p>
            <a:pPr lvl="0"/>
            <a:r>
              <a:rPr lang="fa-IR" dirty="0" smtClean="0"/>
              <a:t>دکتر امدادی – دانشگاه آزاد واحد آبادان</a:t>
            </a:r>
            <a:endParaRPr lang="en-US" dirty="0"/>
          </a:p>
        </p:txBody>
      </p:sp>
    </p:spTree>
    <p:extLst>
      <p:ext uri="{BB962C8B-B14F-4D97-AF65-F5344CB8AC3E}">
        <p14:creationId xmlns:p14="http://schemas.microsoft.com/office/powerpoint/2010/main" xmlns="" val="10681863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72832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5334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userDrawn="1"/>
        </p:nvSpPr>
        <p:spPr>
          <a:xfrm>
            <a:off x="0" y="6657974"/>
            <a:ext cx="9144000" cy="200025"/>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Pentagon 8"/>
          <p:cNvSpPr/>
          <p:nvPr userDrawn="1"/>
        </p:nvSpPr>
        <p:spPr>
          <a:xfrm rot="5400000">
            <a:off x="45242" y="45244"/>
            <a:ext cx="533401" cy="442912"/>
          </a:xfrm>
          <a:prstGeom prst="homePlate">
            <a:avLst>
              <a:gd name="adj" fmla="val 51724"/>
            </a:avLst>
          </a:prstGeom>
          <a:solidFill>
            <a:schemeClr val="accent4">
              <a:lumMod val="40000"/>
              <a:lumOff val="60000"/>
            </a:schemeClr>
          </a:solidFill>
          <a:ln>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vert="vert270" rtlCol="0" anchor="ctr"/>
          <a:lstStyle/>
          <a:p>
            <a:pPr algn="ctr"/>
            <a:fld id="{EE9B9F7C-E244-4E1E-A931-2C0070E9A6E0}" type="slidenum">
              <a:rPr lang="en-US" b="1" smtClean="0">
                <a:latin typeface="Times New Roman" panose="02020603050405020304" pitchFamily="18" charset="0"/>
                <a:cs typeface="Times New Roman" panose="02020603050405020304" pitchFamily="18" charset="0"/>
              </a:rPr>
              <a:pPr algn="ctr"/>
              <a:t>‹#›</a:t>
            </a:fld>
            <a:endParaRPr lang="en-US" b="1" dirty="0">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3302794" y="6634875"/>
            <a:ext cx="2538412" cy="246221"/>
          </a:xfrm>
          <a:prstGeom prst="rect">
            <a:avLst/>
          </a:prstGeom>
          <a:noFill/>
        </p:spPr>
        <p:txBody>
          <a:bodyPr wrap="square" rtlCol="0">
            <a:spAutoFit/>
          </a:bodyPr>
          <a:lstStyle/>
          <a:p>
            <a:pPr algn="ctr" rtl="1"/>
            <a:r>
              <a:rPr lang="fa-IR" sz="1000" b="1" dirty="0" err="1" smtClean="0">
                <a:solidFill>
                  <a:schemeClr val="bg1">
                    <a:lumMod val="95000"/>
                  </a:schemeClr>
                </a:solidFill>
                <a:cs typeface="B Nazanin" panose="00000400000000000000" pitchFamily="2" charset="-78"/>
              </a:rPr>
              <a:t>الگوریتم</a:t>
            </a:r>
            <a:r>
              <a:rPr lang="fa-IR" sz="1000" b="1" dirty="0" smtClean="0">
                <a:solidFill>
                  <a:schemeClr val="bg1">
                    <a:lumMod val="95000"/>
                  </a:schemeClr>
                </a:solidFill>
                <a:cs typeface="B Nazanin" panose="00000400000000000000" pitchFamily="2" charset="-78"/>
              </a:rPr>
              <a:t> بهینه سازی فاخته (</a:t>
            </a:r>
            <a:r>
              <a:rPr lang="en-US" sz="1000" b="1" dirty="0" smtClean="0">
                <a:solidFill>
                  <a:schemeClr val="bg1">
                    <a:lumMod val="95000"/>
                  </a:schemeClr>
                </a:solidFill>
                <a:cs typeface="B Nazanin" panose="00000400000000000000" pitchFamily="2" charset="-78"/>
              </a:rPr>
              <a:t>COA</a:t>
            </a:r>
            <a:r>
              <a:rPr lang="fa-IR" sz="1000" b="1" dirty="0" smtClean="0">
                <a:solidFill>
                  <a:schemeClr val="bg1">
                    <a:lumMod val="95000"/>
                  </a:schemeClr>
                </a:solidFill>
                <a:cs typeface="B Nazanin" panose="00000400000000000000" pitchFamily="2" charset="-78"/>
              </a:rPr>
              <a:t>) – دکتر امدادی</a:t>
            </a:r>
            <a:endParaRPr lang="en-US" sz="1000" b="1" dirty="0">
              <a:solidFill>
                <a:schemeClr val="bg1">
                  <a:lumMod val="95000"/>
                </a:schemeClr>
              </a:solidFill>
              <a:cs typeface="B Nazanin" panose="00000400000000000000" pitchFamily="2" charset="-78"/>
            </a:endParaRPr>
          </a:p>
        </p:txBody>
      </p:sp>
    </p:spTree>
    <p:extLst>
      <p:ext uri="{BB962C8B-B14F-4D97-AF65-F5344CB8AC3E}">
        <p14:creationId xmlns:p14="http://schemas.microsoft.com/office/powerpoint/2010/main" xmlns="" val="743358030"/>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xmlns="" val="0"/>
              </a:ext>
            </a:extLst>
          </a:blip>
          <a:srcRect l="18410" t="38562" r="5932" b="1317"/>
          <a:stretch/>
        </p:blipFill>
        <p:spPr>
          <a:xfrm>
            <a:off x="0" y="-1"/>
            <a:ext cx="9144000" cy="5449599"/>
          </a:xfrm>
          <a:prstGeom prst="rect">
            <a:avLst/>
          </a:prstGeom>
        </p:spPr>
      </p:pic>
    </p:spTree>
    <p:extLst>
      <p:ext uri="{BB962C8B-B14F-4D97-AF65-F5344CB8AC3E}">
        <p14:creationId xmlns:p14="http://schemas.microsoft.com/office/powerpoint/2010/main" xmlns="" val="2297322032"/>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3909998"/>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Cuckoo Optimization Algorithm</a:t>
            </a:r>
          </a:p>
        </p:txBody>
      </p:sp>
      <p:sp>
        <p:nvSpPr>
          <p:cNvPr id="3" name="Text Placeholder 2"/>
          <p:cNvSpPr>
            <a:spLocks noGrp="1"/>
          </p:cNvSpPr>
          <p:nvPr>
            <p:ph type="body" sz="quarter" idx="11"/>
          </p:nvPr>
        </p:nvSpPr>
        <p:spPr/>
        <p:txBody>
          <a:bodyPr/>
          <a:lstStyle/>
          <a:p>
            <a:r>
              <a:rPr lang="fa-IR" dirty="0" err="1"/>
              <a:t>الـگـوریـتم</a:t>
            </a:r>
            <a:r>
              <a:rPr lang="fa-IR" dirty="0"/>
              <a:t> بــ</a:t>
            </a:r>
            <a:r>
              <a:rPr lang="fa-IR" dirty="0" err="1"/>
              <a:t>هـینه</a:t>
            </a:r>
            <a:r>
              <a:rPr lang="fa-IR" dirty="0"/>
              <a:t> </a:t>
            </a:r>
            <a:r>
              <a:rPr lang="fa-IR" dirty="0" err="1"/>
              <a:t>سـازی</a:t>
            </a:r>
            <a:r>
              <a:rPr lang="fa-IR" dirty="0"/>
              <a:t> فــ</a:t>
            </a:r>
            <a:r>
              <a:rPr lang="fa-IR" dirty="0" err="1"/>
              <a:t>اخـته</a:t>
            </a:r>
            <a:endParaRPr lang="en-US" dirty="0"/>
          </a:p>
        </p:txBody>
      </p:sp>
      <p:sp>
        <p:nvSpPr>
          <p:cNvPr id="4" name="Text Placeholder 3"/>
          <p:cNvSpPr>
            <a:spLocks noGrp="1"/>
          </p:cNvSpPr>
          <p:nvPr>
            <p:ph type="body" sz="quarter" idx="12"/>
          </p:nvPr>
        </p:nvSpPr>
        <p:spPr>
          <a:xfrm>
            <a:off x="0" y="6543676"/>
            <a:ext cx="9144000" cy="295274"/>
          </a:xfrm>
        </p:spPr>
        <p:txBody>
          <a:bodyPr/>
          <a:lstStyle/>
          <a:p>
            <a:pPr lvl="0"/>
            <a:r>
              <a:rPr lang="fa-IR" dirty="0"/>
              <a:t>دکتر امدادی – دانشگاه آزاد واحد </a:t>
            </a:r>
            <a:r>
              <a:rPr lang="fa-IR" dirty="0" smtClean="0"/>
              <a:t>آبادان</a:t>
            </a:r>
            <a:endParaRPr lang="en-US" dirty="0"/>
          </a:p>
        </p:txBody>
      </p:sp>
      <p:sp>
        <p:nvSpPr>
          <p:cNvPr id="5" name="Rectangle 4"/>
          <p:cNvSpPr/>
          <p:nvPr/>
        </p:nvSpPr>
        <p:spPr>
          <a:xfrm>
            <a:off x="0" y="6488668"/>
            <a:ext cx="2847959" cy="369332"/>
          </a:xfrm>
          <a:prstGeom prst="rect">
            <a:avLst/>
          </a:prstGeom>
        </p:spPr>
        <p:txBody>
          <a:bodyPr wrap="none">
            <a:spAutoFit/>
          </a:bodyPr>
          <a:lstStyle/>
          <a:p>
            <a:r>
              <a:rPr lang="en-US" dirty="0" smtClean="0"/>
              <a:t>@</a:t>
            </a:r>
            <a:r>
              <a:rPr lang="en-US" dirty="0" err="1" smtClean="0"/>
              <a:t>Computer_IT_Engineering</a:t>
            </a:r>
            <a:endParaRPr lang="en-US" dirty="0"/>
          </a:p>
        </p:txBody>
      </p:sp>
    </p:spTree>
    <p:extLst>
      <p:ext uri="{BB962C8B-B14F-4D97-AF65-F5344CB8AC3E}">
        <p14:creationId xmlns:p14="http://schemas.microsoft.com/office/powerpoint/2010/main" xmlns="" val="143843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a:t>)</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p:txBody>
              <a:bodyPr/>
              <a:lstStyle/>
              <a:p>
                <a:r>
                  <a:rPr lang="fa-IR" dirty="0"/>
                  <a:t>برای حل یک مسئله بهینه سازی لازم است تا مقادیر متغیرهای مسئله به فرم یک آرایه شکل گیرند. در </a:t>
                </a:r>
                <a:r>
                  <a:rPr lang="fa-IR" dirty="0" err="1"/>
                  <a:t>الگوریتم</a:t>
                </a:r>
                <a:r>
                  <a:rPr lang="fa-IR" dirty="0"/>
                  <a:t> بهینه سازی فاخته، به این آرایه </a:t>
                </a:r>
                <a:r>
                  <a:rPr lang="en-US" dirty="0" smtClean="0"/>
                  <a:t>habitat</a:t>
                </a:r>
                <a:r>
                  <a:rPr lang="fa-IR" dirty="0" smtClean="0"/>
                  <a:t> یا </a:t>
                </a:r>
                <a:r>
                  <a:rPr lang="fa-IR" dirty="0"/>
                  <a:t>محل سکونت می گوییم</a:t>
                </a:r>
                <a:r>
                  <a:rPr lang="fa-IR" dirty="0" smtClean="0"/>
                  <a:t>.</a:t>
                </a:r>
              </a:p>
              <a:p>
                <a:r>
                  <a:rPr lang="fa-IR" dirty="0"/>
                  <a:t>در یک مسئله بهینه سازی </a:t>
                </a:r>
                <a:r>
                  <a:rPr lang="en-US" dirty="0" err="1"/>
                  <a:t>N</a:t>
                </a:r>
                <a:r>
                  <a:rPr lang="en-US" baseline="-25000" dirty="0" err="1"/>
                  <a:t>var</a:t>
                </a:r>
                <a:r>
                  <a:rPr lang="fa-IR" dirty="0"/>
                  <a:t> بعدی یک </a:t>
                </a:r>
                <a:r>
                  <a:rPr lang="en-US" dirty="0"/>
                  <a:t>habitat</a:t>
                </a:r>
                <a:r>
                  <a:rPr lang="fa-IR" dirty="0"/>
                  <a:t> یک آرایه </a:t>
                </a:r>
                <a:r>
                  <a:rPr lang="en-US" dirty="0"/>
                  <a:t>1×N</a:t>
                </a:r>
                <a:r>
                  <a:rPr lang="en-US" baseline="-25000" dirty="0"/>
                  <a:t>var</a:t>
                </a:r>
                <a:r>
                  <a:rPr lang="fa-IR" dirty="0"/>
                  <a:t> خواهد بود که موقعیت فعلی زندگی فاخته ها را نشان می دهد. این آرایه به شکل </a:t>
                </a:r>
                <a:r>
                  <a:rPr lang="en-US" dirty="0"/>
                  <a:t>habitat=[x</a:t>
                </a:r>
                <a:r>
                  <a:rPr lang="en-US" baseline="-25000" dirty="0"/>
                  <a:t>1</a:t>
                </a:r>
                <a:r>
                  <a:rPr lang="en-US" dirty="0"/>
                  <a:t>, x</a:t>
                </a:r>
                <a:r>
                  <a:rPr lang="en-US" baseline="-25000" dirty="0"/>
                  <a:t>2</a:t>
                </a:r>
                <a:r>
                  <a:rPr lang="en-US" dirty="0"/>
                  <a:t>,…,</a:t>
                </a:r>
                <a:r>
                  <a:rPr lang="en-US" dirty="0" err="1"/>
                  <a:t>xN</a:t>
                </a:r>
                <a:r>
                  <a:rPr lang="en-US" baseline="-25000" dirty="0" err="1"/>
                  <a:t>var</a:t>
                </a:r>
                <a:r>
                  <a:rPr lang="en-US" dirty="0"/>
                  <a:t>]</a:t>
                </a:r>
                <a:r>
                  <a:rPr lang="fa-IR" dirty="0"/>
                  <a:t> تعریف می شود. میزان </a:t>
                </a:r>
                <a:r>
                  <a:rPr lang="fa-IR" dirty="0" smtClean="0"/>
                  <a:t>مناسب </a:t>
                </a:r>
                <a:r>
                  <a:rPr lang="fa-IR" dirty="0"/>
                  <a:t>بودن </a:t>
                </a:r>
                <a:r>
                  <a:rPr lang="en-US" dirty="0"/>
                  <a:t>habitat</a:t>
                </a:r>
                <a:r>
                  <a:rPr lang="fa-IR" dirty="0"/>
                  <a:t> فعلی با ارزیابی تابع سود </a:t>
                </a:r>
                <a:r>
                  <a:rPr lang="en-US" dirty="0"/>
                  <a:t>(</a:t>
                </a:r>
                <a:r>
                  <a:rPr lang="en-US" dirty="0" err="1"/>
                  <a:t>ƒ</a:t>
                </a:r>
                <a:r>
                  <a:rPr lang="en-US" baseline="-25000" dirty="0" err="1"/>
                  <a:t>p</a:t>
                </a:r>
                <a:r>
                  <a:rPr lang="en-US" dirty="0"/>
                  <a:t>)</a:t>
                </a:r>
                <a:r>
                  <a:rPr lang="fa-IR" dirty="0"/>
                  <a:t> در </a:t>
                </a:r>
                <a:r>
                  <a:rPr lang="en-US" dirty="0"/>
                  <a:t>habitat</a:t>
                </a:r>
                <a:r>
                  <a:rPr lang="fa-IR" dirty="0"/>
                  <a:t> به دست می آید. پس</a:t>
                </a:r>
                <a:r>
                  <a:rPr lang="fa-IR" dirty="0" smtClean="0"/>
                  <a:t>:</a:t>
                </a:r>
              </a:p>
              <a:p>
                <a:pPr marL="0" indent="0">
                  <a:buNone/>
                </a:pPr>
                <a:endParaRPr lang="fa-IR" sz="1200" dirty="0" smtClean="0"/>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𝑃𝑟𝑜𝑓𝑖𝑡</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𝑝</m:t>
                          </m:r>
                        </m:sub>
                      </m:sSub>
                      <m:d>
                        <m:dPr>
                          <m:ctrlPr>
                            <a:rPr lang="en-US" i="1">
                              <a:latin typeface="Cambria Math" panose="02040503050406030204" pitchFamily="18" charset="0"/>
                            </a:rPr>
                          </m:ctrlPr>
                        </m:dPr>
                        <m:e>
                          <m:r>
                            <a:rPr lang="en-US" i="1">
                              <a:latin typeface="Cambria Math" panose="02040503050406030204" pitchFamily="18" charset="0"/>
                            </a:rPr>
                            <m:t>h</m:t>
                          </m:r>
                          <m:r>
                            <a:rPr lang="en-US" i="1">
                              <a:latin typeface="Cambria Math" panose="02040503050406030204" pitchFamily="18" charset="0"/>
                            </a:rPr>
                            <m:t>𝑎𝑏𝑖𝑡𝑎𝑡</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m:rPr>
                          <m:nor/>
                        </m:rPr>
                        <a:rPr lang="en-US"/>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m:rPr>
                          <m:nor/>
                        </m:rPr>
                        <a:rPr lang="en-US"/>
                        <m:t> , </m:t>
                      </m:r>
                      <m:r>
                        <m:rPr>
                          <m:nor/>
                        </m:rPr>
                        <a:rPr lang="en-US"/>
                        <m:t>…</m:t>
                      </m:r>
                      <m:r>
                        <m:rPr>
                          <m:nor/>
                        </m:rPr>
                        <a:rPr lang="en-US"/>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𝑁𝑣𝑎𝑟</m:t>
                          </m:r>
                        </m:sub>
                      </m:sSub>
                      <m:r>
                        <m:rPr>
                          <m:nor/>
                        </m:rPr>
                        <a:rPr lang="en-US"/>
                        <m:t> </m:t>
                      </m:r>
                      <m:r>
                        <a:rPr lang="en-US" i="1">
                          <a:latin typeface="Cambria Math" panose="02040503050406030204" pitchFamily="18" charset="0"/>
                        </a:rPr>
                        <m:t>)</m:t>
                      </m:r>
                    </m:oMath>
                  </m:oMathPara>
                </a14:m>
                <a:endParaRPr lang="en-US" dirty="0"/>
              </a:p>
              <a:p>
                <a:endParaRPr lang="fa-IR" sz="800" dirty="0" smtClean="0"/>
              </a:p>
              <a:p>
                <a:r>
                  <a:rPr lang="fa-IR" dirty="0" smtClean="0"/>
                  <a:t>همانطور </a:t>
                </a:r>
                <a:r>
                  <a:rPr lang="fa-IR" dirty="0"/>
                  <a:t>که دیده می شود، در </a:t>
                </a:r>
                <a:r>
                  <a:rPr lang="fa-IR" dirty="0" err="1"/>
                  <a:t>الگوریتم</a:t>
                </a:r>
                <a:r>
                  <a:rPr lang="fa-IR" dirty="0"/>
                  <a:t> بهینه سازی فاخته تابع سود </a:t>
                </a:r>
                <a:r>
                  <a:rPr lang="fa-IR" dirty="0" err="1"/>
                  <a:t>بیشینه</a:t>
                </a:r>
                <a:r>
                  <a:rPr lang="fa-IR" dirty="0"/>
                  <a:t> می شود. برای استفاده از </a:t>
                </a:r>
                <a:r>
                  <a:rPr lang="fa-IR" dirty="0" err="1"/>
                  <a:t>الگوریتم</a:t>
                </a:r>
                <a:r>
                  <a:rPr lang="fa-IR" dirty="0"/>
                  <a:t> بهینه سازی فاخته برای حل مسایل کمینه سازی، کافی است یک علامت منفی در تابع هزینه ضرب کنیم</a:t>
                </a:r>
                <a:r>
                  <a:rPr lang="fa-IR" dirty="0" smtClean="0"/>
                  <a:t>.</a:t>
                </a:r>
              </a:p>
              <a:p>
                <a:r>
                  <a:rPr lang="fa-IR" dirty="0"/>
                  <a:t>برای شروع عملیات جستجوی </a:t>
                </a:r>
                <a:r>
                  <a:rPr lang="fa-IR" dirty="0" err="1"/>
                  <a:t>فرامکاشفه</a:t>
                </a:r>
                <a:r>
                  <a:rPr lang="fa-IR" dirty="0"/>
                  <a:t> ای در </a:t>
                </a:r>
                <a:r>
                  <a:rPr lang="fa-IR" dirty="0" err="1"/>
                  <a:t>الگوریتم</a:t>
                </a:r>
                <a:r>
                  <a:rPr lang="fa-IR" dirty="0"/>
                  <a:t> بهینه سازی فاخته، یک </a:t>
                </a:r>
                <a:r>
                  <a:rPr lang="fa-IR" dirty="0" err="1"/>
                  <a:t>ماتریس</a:t>
                </a:r>
                <a:r>
                  <a:rPr lang="fa-IR" dirty="0"/>
                  <a:t/>
                </a:r>
                <a:r>
                  <a:rPr lang="en-US" dirty="0"/>
                  <a:t>habitat</a:t>
                </a:r>
                <a:r>
                  <a:rPr lang="fa-IR" dirty="0"/>
                  <a:t> به اندازه </a:t>
                </a:r>
                <a:r>
                  <a:rPr lang="en-US" dirty="0" err="1"/>
                  <a:t>N</a:t>
                </a:r>
                <a:r>
                  <a:rPr lang="en-US" baseline="-25000" dirty="0" err="1"/>
                  <a:t>pop</a:t>
                </a:r>
                <a:r>
                  <a:rPr lang="en-US" dirty="0"/>
                  <a:t> × </a:t>
                </a:r>
                <a:r>
                  <a:rPr lang="en-US" dirty="0" err="1"/>
                  <a:t>N</a:t>
                </a:r>
                <a:r>
                  <a:rPr lang="en-US" baseline="-25000" dirty="0" err="1"/>
                  <a:t>var</a:t>
                </a:r>
                <a:r>
                  <a:rPr lang="fa-IR" dirty="0"/>
                  <a:t> تولید می شود که </a:t>
                </a:r>
                <a:r>
                  <a:rPr lang="en-US" dirty="0" err="1"/>
                  <a:t>N</a:t>
                </a:r>
                <a:r>
                  <a:rPr lang="en-US" baseline="-25000" dirty="0" err="1"/>
                  <a:t>pop</a:t>
                </a:r>
                <a:r>
                  <a:rPr lang="fa-IR" dirty="0"/>
                  <a:t> تعداد فاخته ها می باشد. سپس برای هر کدام از این </a:t>
                </a:r>
                <a:r>
                  <a:rPr lang="en-US" dirty="0"/>
                  <a:t>habitat</a:t>
                </a:r>
                <a:r>
                  <a:rPr lang="fa-IR" dirty="0"/>
                  <a:t> ها تعدادی تصادفی تخم تخصیص می یابد. در طبیعت هر فاخته بین 5 تا 20 عدد تخم می گذارد. از این اعداد به عنوان حد بالا و حد پایین تخصیص تخم به هر فاخته در </a:t>
                </a:r>
                <a:r>
                  <a:rPr lang="fa-IR" dirty="0" err="1"/>
                  <a:t>تکرارهای</a:t>
                </a:r>
                <a:r>
                  <a:rPr lang="fa-IR" dirty="0"/>
                  <a:t> مختلف استفاده می شود.</a:t>
                </a:r>
                <a:endParaRPr lang="en-US" dirty="0"/>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blipFill>
                <a:blip r:embed="rId2"/>
                <a:stretch>
                  <a:fillRect l="-1639" t="-1449" r="-820"/>
                </a:stretch>
              </a:blipFill>
            </p:spPr>
            <p:txBody>
              <a:bodyPr/>
              <a:lstStyle/>
              <a:p>
                <a:r>
                  <a:rPr lang="en-US">
                    <a:noFill/>
                  </a:rPr>
                  <a:t> </a:t>
                </a:r>
              </a:p>
            </p:txBody>
          </p:sp>
        </mc:Fallback>
      </mc:AlternateContent>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1281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95251" y="666750"/>
            <a:ext cx="8924924" cy="2924175"/>
          </a:xfrm>
        </p:spPr>
        <p:txBody>
          <a:bodyPr/>
          <a:lstStyle/>
          <a:p>
            <a:r>
              <a:rPr lang="fa-IR" dirty="0" smtClean="0"/>
              <a:t>قبل از تخصیص تخم ها به هر فاخته ابتدا باید دو پارامتر مشخص شوند. یکی حداکثر تعداد تخم ها است (</a:t>
            </a:r>
            <a:r>
              <a:rPr lang="en-US" dirty="0" smtClean="0"/>
              <a:t>Max Number of Eggs</a:t>
            </a:r>
            <a:r>
              <a:rPr lang="fa-IR" dirty="0" smtClean="0"/>
              <a:t>) و دیگر حداقل تعداد تخم ها (</a:t>
            </a:r>
            <a:r>
              <a:rPr lang="en-US" dirty="0" smtClean="0"/>
              <a:t>Min </a:t>
            </a:r>
            <a:r>
              <a:rPr lang="en-US" dirty="0"/>
              <a:t>Number of Eggs</a:t>
            </a:r>
            <a:r>
              <a:rPr lang="fa-IR" dirty="0" smtClean="0"/>
              <a:t>). این دو پارامتر حداقل و حداکثر تعداد تخم </a:t>
            </a:r>
            <a:r>
              <a:rPr lang="fa-IR" dirty="0" err="1" smtClean="0"/>
              <a:t>هایی</a:t>
            </a:r>
            <a:r>
              <a:rPr lang="fa-IR" dirty="0" smtClean="0"/>
              <a:t> که فاخته ها می توانند بگذارند را مشخص می سازند.</a:t>
            </a:r>
            <a:endParaRPr lang="en-US" dirty="0" smtClean="0"/>
          </a:p>
          <a:p>
            <a:r>
              <a:rPr lang="fa-IR" dirty="0" smtClean="0"/>
              <a:t>سپس به کمک رابطه زیر مشخص می گردد که هر فاخته چه تعداد تخم می گذارد:</a:t>
            </a:r>
          </a:p>
          <a:p>
            <a:pPr marL="0" indent="0" rtl="0">
              <a:buNone/>
            </a:pPr>
            <a:r>
              <a:rPr lang="en-US" sz="2000" dirty="0" smtClean="0">
                <a:latin typeface="Cambria Math" panose="02040503050406030204" pitchFamily="18" charset="0"/>
                <a:ea typeface="Cambria Math" panose="02040503050406030204" pitchFamily="18" charset="0"/>
              </a:rPr>
              <a:t>(Max Number of Eggs – Min Number of Eggs) * Rand[0,1] + Min Number of Eggs</a:t>
            </a:r>
            <a:endParaRPr lang="fa-IR" sz="2000" dirty="0" smtClean="0">
              <a:latin typeface="Cambria Math" panose="02040503050406030204" pitchFamily="18" charset="0"/>
              <a:ea typeface="Cambria Math" panose="02040503050406030204" pitchFamily="18" charset="0"/>
            </a:endParaRPr>
          </a:p>
          <a:p>
            <a:r>
              <a:rPr lang="fa-IR" dirty="0"/>
              <a:t>عادت دیگر هر فاخته حقیقی این است که آنها در دامنه ای مشخص تخم های خود را می گذارند. حداکثر دامنه تخم گذاری را شعاع تخم گذاری (</a:t>
            </a:r>
            <a:r>
              <a:rPr lang="en-US" dirty="0"/>
              <a:t>Egg Laying </a:t>
            </a:r>
            <a:r>
              <a:rPr lang="en-US" dirty="0" err="1"/>
              <a:t>Redius</a:t>
            </a:r>
            <a:r>
              <a:rPr lang="fa-IR" dirty="0"/>
              <a:t>) یا (</a:t>
            </a:r>
            <a:r>
              <a:rPr lang="en-US" dirty="0"/>
              <a:t>ELR</a:t>
            </a:r>
            <a:r>
              <a:rPr lang="fa-IR" dirty="0"/>
              <a:t>) می </a:t>
            </a:r>
            <a:r>
              <a:rPr lang="fa-IR" dirty="0" err="1"/>
              <a:t>نامیم</a:t>
            </a:r>
            <a:r>
              <a:rPr lang="fa-IR" dirty="0"/>
              <a:t> (شکل1).</a:t>
            </a:r>
            <a:endParaRPr lang="en-US" dirty="0"/>
          </a:p>
          <a:p>
            <a:endParaRPr lang="en-US" dirty="0"/>
          </a:p>
        </p:txBody>
      </p:sp>
      <p:pic>
        <p:nvPicPr>
          <p:cNvPr id="4" name="Picture 2"/>
          <p:cNvPicPr>
            <a:picLocks noChangeAspect="1" noChangeArrowheads="1"/>
          </p:cNvPicPr>
          <p:nvPr/>
        </p:nvPicPr>
        <p:blipFill>
          <a:blip r:embed="rId2">
            <a:clrChange>
              <a:clrFrom>
                <a:srgbClr val="FEFEFE"/>
              </a:clrFrom>
              <a:clrTo>
                <a:srgbClr val="FEFEFE">
                  <a:alpha val="0"/>
                </a:srgbClr>
              </a:clrTo>
            </a:clrChange>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176589" y="3297322"/>
            <a:ext cx="2762248" cy="26653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928938" y="6067608"/>
            <a:ext cx="3257550" cy="307777"/>
          </a:xfrm>
          <a:prstGeom prst="rect">
            <a:avLst/>
          </a:prstGeom>
          <a:noFill/>
        </p:spPr>
        <p:txBody>
          <a:bodyPr wrap="square" rtlCol="0">
            <a:spAutoFit/>
          </a:bodyPr>
          <a:lstStyle/>
          <a:p>
            <a:pPr algn="ctr" rtl="1"/>
            <a:r>
              <a:rPr lang="fa-IR" sz="1400" b="1" dirty="0" smtClean="0">
                <a:cs typeface="B Nazanin" panose="00000400000000000000" pitchFamily="2" charset="-78"/>
              </a:rPr>
              <a:t>شکل 1 – شعاع تخم گذاری فاخته ها (</a:t>
            </a:r>
            <a:r>
              <a:rPr lang="en-US" sz="1400" b="1" dirty="0" smtClean="0">
                <a:cs typeface="B Nazanin" panose="00000400000000000000" pitchFamily="2" charset="-78"/>
              </a:rPr>
              <a:t>ELR</a:t>
            </a:r>
            <a:r>
              <a:rPr lang="fa-IR" sz="1400" b="1" dirty="0" smtClean="0">
                <a:cs typeface="B Nazanin" panose="00000400000000000000" pitchFamily="2" charset="-78"/>
              </a:rPr>
              <a:t>)</a:t>
            </a:r>
            <a:endParaRPr lang="en-US" sz="1400" b="1" dirty="0">
              <a:cs typeface="B Nazanin" panose="00000400000000000000" pitchFamily="2" charset="-78"/>
            </a:endParaRPr>
          </a:p>
        </p:txBody>
      </p:sp>
      <p:sp>
        <p:nvSpPr>
          <p:cNvPr id="6" name="Rectangle 5"/>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83486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smtClean="0"/>
              <a:t>) - ادامه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a:xfrm>
                <a:off x="95251" y="666750"/>
                <a:ext cx="8924924" cy="5838825"/>
              </a:xfrm>
            </p:spPr>
            <p:txBody>
              <a:bodyPr/>
              <a:lstStyle/>
              <a:p>
                <a:r>
                  <a:rPr lang="fa-IR" dirty="0" smtClean="0"/>
                  <a:t>در </a:t>
                </a:r>
                <a:r>
                  <a:rPr lang="fa-IR" dirty="0"/>
                  <a:t>یک مسئله بهینه سازی به حد بالای </a:t>
                </a:r>
                <a:r>
                  <a:rPr lang="fa-IR" dirty="0" err="1"/>
                  <a:t>متغیرها</a:t>
                </a:r>
                <a:r>
                  <a:rPr lang="fa-IR" dirty="0"/>
                  <a:t/>
                </a:r>
                <a:r>
                  <a:rPr lang="en-US" dirty="0" err="1"/>
                  <a:t>var</a:t>
                </a:r>
                <a:r>
                  <a:rPr lang="en-US" baseline="-25000" dirty="0" err="1"/>
                  <a:t>hi</a:t>
                </a:r>
                <a:r>
                  <a:rPr lang="fa-IR" dirty="0"/>
                  <a:t> و به حد پایین آنها </a:t>
                </a:r>
                <a:r>
                  <a:rPr lang="en-US" dirty="0" err="1"/>
                  <a:t>var</a:t>
                </a:r>
                <a:r>
                  <a:rPr lang="en-US" baseline="-25000" dirty="0" err="1"/>
                  <a:t>low</a:t>
                </a:r>
                <a:r>
                  <a:rPr lang="fa-IR" dirty="0"/>
                  <a:t> گفته می شود. هر فاخته دارای </a:t>
                </a:r>
                <a:r>
                  <a:rPr lang="en-US" dirty="0"/>
                  <a:t>ELR</a:t>
                </a:r>
                <a:r>
                  <a:rPr lang="fa-IR" dirty="0"/>
                  <a:t>ی خواهد بود که متناسب با تعداد کل تخم ها، تعداد تخم های فعلی فاخته و همچنین حد بالا و پایین متغیرهای مسئله است. بنابراین </a:t>
                </a:r>
                <a:r>
                  <a:rPr lang="en-US" dirty="0"/>
                  <a:t>ELR</a:t>
                </a:r>
                <a:r>
                  <a:rPr lang="fa-IR" dirty="0"/>
                  <a:t/>
                </a:r>
                <a:r>
                  <a:rPr lang="fa-IR" dirty="0" err="1"/>
                  <a:t>بصورت</a:t>
                </a:r>
                <a:r>
                  <a:rPr lang="fa-IR" dirty="0"/>
                  <a:t> زیر تعریف می شود</a:t>
                </a:r>
                <a:r>
                  <a:rPr lang="fa-IR" dirty="0" smtClean="0"/>
                  <a:t>:</a:t>
                </a:r>
                <a:endParaRPr lang="fa-IR" sz="1200" dirty="0" smtClean="0"/>
              </a:p>
              <a:p>
                <a:endParaRPr lang="fa-IR" sz="800" dirty="0" smtClean="0"/>
              </a:p>
              <a:p>
                <a:pPr marL="0" indent="0">
                  <a:buNone/>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ELR</m:t>
                      </m:r>
                      <m:r>
                        <a:rPr lang="en-US" sz="2000">
                          <a:latin typeface="Cambria Math" panose="02040503050406030204" pitchFamily="18" charset="0"/>
                        </a:rPr>
                        <m:t>=</m:t>
                      </m:r>
                      <m:r>
                        <m:rPr>
                          <m:sty m:val="p"/>
                        </m:rPr>
                        <a:rPr lang="en-US" sz="2000">
                          <a:latin typeface="Cambria Math" panose="02040503050406030204" pitchFamily="18" charset="0"/>
                        </a:rPr>
                        <m:t>α</m:t>
                      </m:r>
                      <m:r>
                        <a:rPr lang="en-US" sz="2000">
                          <a:latin typeface="Cambria Math" panose="02040503050406030204" pitchFamily="18" charset="0"/>
                        </a:rPr>
                        <m:t> × </m:t>
                      </m:r>
                      <m:f>
                        <m:fPr>
                          <m:ctrlPr>
                            <a:rPr lang="en-US" sz="2000" i="1">
                              <a:latin typeface="Cambria Math" panose="02040503050406030204" pitchFamily="18" charset="0"/>
                            </a:rPr>
                          </m:ctrlPr>
                        </m:fPr>
                        <m:num>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𝑐𝑢𝑟𝑟𝑒𝑛𝑡</m:t>
                          </m:r>
                          <m:r>
                            <a:rPr lang="en-US" sz="2000" i="1">
                              <a:latin typeface="Cambria Math" panose="02040503050406030204" pitchFamily="18" charset="0"/>
                            </a:rPr>
                            <m:t> </m:t>
                          </m:r>
                          <m:r>
                            <a:rPr lang="en-US" sz="2000" i="1">
                              <a:latin typeface="Cambria Math" panose="02040503050406030204" pitchFamily="18" charset="0"/>
                            </a:rPr>
                            <m:t>𝑐𝑢𝑘𝑜</m:t>
                          </m:r>
                          <m:sSup>
                            <m:sSupPr>
                              <m:ctrlPr>
                                <a:rPr lang="en-US" sz="2000" i="1">
                                  <a:latin typeface="Cambria Math" panose="02040503050406030204" pitchFamily="18" charset="0"/>
                                </a:rPr>
                              </m:ctrlPr>
                            </m:sSupPr>
                            <m:e>
                              <m:r>
                                <a:rPr lang="en-US" sz="2000" i="1">
                                  <a:latin typeface="Cambria Math" panose="02040503050406030204" pitchFamily="18" charset="0"/>
                                </a:rPr>
                                <m:t>𝑜</m:t>
                              </m:r>
                            </m:e>
                            <m:sup>
                              <m:r>
                                <a:rPr lang="en-US" sz="2000" i="1">
                                  <a:latin typeface="Cambria Math" panose="02040503050406030204" pitchFamily="18" charset="0"/>
                                </a:rPr>
                                <m:t>′</m:t>
                              </m:r>
                            </m:sup>
                          </m:sSup>
                          <m:r>
                            <a:rPr lang="en-US" sz="2000" i="1">
                              <a:latin typeface="Cambria Math" panose="02040503050406030204" pitchFamily="18" charset="0"/>
                            </a:rPr>
                            <m:t>𝑠𝑒𝑔𝑔𝑠</m:t>
                          </m:r>
                        </m:num>
                        <m:den>
                          <m:r>
                            <m:rPr>
                              <m:sty m:val="p"/>
                            </m:rPr>
                            <a:rPr lang="en-US" sz="2000">
                              <a:latin typeface="Cambria Math" panose="02040503050406030204" pitchFamily="18" charset="0"/>
                            </a:rPr>
                            <m:t>Total</m:t>
                          </m:r>
                          <m:r>
                            <a:rPr lang="en-US" sz="2000">
                              <a:latin typeface="Cambria Math" panose="02040503050406030204" pitchFamily="18" charset="0"/>
                            </a:rPr>
                            <m:t> </m:t>
                          </m:r>
                          <m:r>
                            <m:rPr>
                              <m:sty m:val="p"/>
                            </m:rPr>
                            <a:rPr lang="en-US" sz="2000">
                              <a:latin typeface="Cambria Math" panose="02040503050406030204" pitchFamily="18" charset="0"/>
                            </a:rPr>
                            <m:t>number</m:t>
                          </m:r>
                          <m:r>
                            <a:rPr lang="en-US" sz="2000">
                              <a:latin typeface="Cambria Math" panose="02040503050406030204" pitchFamily="18" charset="0"/>
                            </a:rPr>
                            <m:t> </m:t>
                          </m:r>
                          <m:r>
                            <m:rPr>
                              <m:sty m:val="p"/>
                            </m:rPr>
                            <a:rPr lang="en-US" sz="2000">
                              <a:latin typeface="Cambria Math" panose="02040503050406030204" pitchFamily="18" charset="0"/>
                            </a:rPr>
                            <m:t>of</m:t>
                          </m:r>
                          <m:r>
                            <a:rPr lang="en-US" sz="2000">
                              <a:latin typeface="Cambria Math" panose="02040503050406030204" pitchFamily="18" charset="0"/>
                            </a:rPr>
                            <m:t> </m:t>
                          </m:r>
                          <m:r>
                            <m:rPr>
                              <m:sty m:val="p"/>
                            </m:rPr>
                            <a:rPr lang="en-US" sz="2000">
                              <a:latin typeface="Cambria Math" panose="02040503050406030204" pitchFamily="18" charset="0"/>
                            </a:rPr>
                            <m:t>egg</m:t>
                          </m:r>
                        </m:den>
                      </m:f>
                      <m:r>
                        <a:rPr lang="en-US" sz="2000" i="1">
                          <a:latin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𝑣𝑎𝑟</m:t>
                              </m:r>
                            </m:e>
                            <m:sub>
                              <m:r>
                                <a:rPr lang="en-US" sz="2000" i="1">
                                  <a:latin typeface="Cambria Math" panose="02040503050406030204" pitchFamily="18" charset="0"/>
                                </a:rPr>
                                <m:t>h</m:t>
                              </m:r>
                              <m:r>
                                <a:rPr lang="en-US" sz="2000" i="1">
                                  <a:latin typeface="Cambria Math" panose="02040503050406030204" pitchFamily="18" charset="0"/>
                                </a:rPr>
                                <m:t>𝑖</m:t>
                              </m:r>
                            </m:sub>
                          </m:sSub>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𝑣𝑎𝑟</m:t>
                              </m:r>
                            </m:e>
                            <m:sub>
                              <m:r>
                                <a:rPr lang="en-US" sz="2000" i="1">
                                  <a:latin typeface="Cambria Math" panose="02040503050406030204" pitchFamily="18" charset="0"/>
                                </a:rPr>
                                <m:t>𝑙𝑜𝑤</m:t>
                              </m:r>
                            </m:sub>
                          </m:sSub>
                        </m:e>
                      </m:d>
                    </m:oMath>
                  </m:oMathPara>
                </a14:m>
                <a:endParaRPr lang="en-US" sz="2000" dirty="0" smtClean="0"/>
              </a:p>
              <a:p>
                <a:pPr marL="0" indent="0">
                  <a:buNone/>
                </a:pPr>
                <a:endParaRPr lang="fa-IR" sz="800" dirty="0" smtClean="0"/>
              </a:p>
              <a:p>
                <a:r>
                  <a:rPr lang="en-US" dirty="0" smtClean="0"/>
                  <a:t>α</a:t>
                </a:r>
                <a:r>
                  <a:rPr lang="fa-IR" dirty="0" smtClean="0"/>
                  <a:t/>
                </a:r>
                <a:r>
                  <a:rPr lang="fa-IR" dirty="0"/>
                  <a:t>متغیری است که حداکثر مقدار </a:t>
                </a:r>
                <a:r>
                  <a:rPr lang="en-US" dirty="0"/>
                  <a:t>ELR</a:t>
                </a:r>
                <a:r>
                  <a:rPr lang="fa-IR" dirty="0"/>
                  <a:t> با آن تنظیم می شود</a:t>
                </a:r>
                <a:r>
                  <a:rPr lang="fa-IR" dirty="0" smtClean="0"/>
                  <a:t>.</a:t>
                </a:r>
              </a:p>
              <a:p>
                <a:r>
                  <a:rPr lang="fa-IR" dirty="0"/>
                  <a:t>هر فاخته، </a:t>
                </a:r>
                <a:r>
                  <a:rPr lang="fa-IR" dirty="0" err="1"/>
                  <a:t>بصورت</a:t>
                </a:r>
                <a:r>
                  <a:rPr lang="fa-IR" dirty="0"/>
                  <a:t> تصادفی تخم </a:t>
                </a:r>
                <a:r>
                  <a:rPr lang="fa-IR" dirty="0" err="1"/>
                  <a:t>هایی</a:t>
                </a:r>
                <a:r>
                  <a:rPr lang="fa-IR" dirty="0"/>
                  <a:t> را در لانه پرندگان میزبان که در </a:t>
                </a:r>
                <a:r>
                  <a:rPr lang="en-US" dirty="0"/>
                  <a:t>ELR</a:t>
                </a:r>
                <a:r>
                  <a:rPr lang="fa-IR" dirty="0"/>
                  <a:t> خود قرار دارد، می گذارد. زمانی که همه فاخته ها تخم خود را گذاشتند برخی از تخم ها که کمتر شبیه تخم های پرنده میزبان هستند شناسایی شده و از لانه بیرون انداخته می شوند. بنابراین بعد از هر تخم گذاری </a:t>
                </a:r>
                <a:r>
                  <a:rPr lang="en-US" dirty="0"/>
                  <a:t>%P</a:t>
                </a:r>
                <a:r>
                  <a:rPr lang="fa-IR" dirty="0"/>
                  <a:t> از تمام تخم ها (معمولا </a:t>
                </a:r>
                <a:r>
                  <a:rPr lang="en-US" dirty="0"/>
                  <a:t>%10</a:t>
                </a:r>
                <a:r>
                  <a:rPr lang="fa-IR" dirty="0"/>
                  <a:t>) که مقدار تابع سود آنها کمتر است، نابود می شوند. بقیه جوجه ها در لانه های میزبان تغذیه شده و رشد می یابند</a:t>
                </a:r>
                <a:r>
                  <a:rPr lang="fa-IR" dirty="0" smtClean="0"/>
                  <a:t>.</a:t>
                </a:r>
              </a:p>
              <a:p>
                <a:r>
                  <a:rPr lang="fa-IR" dirty="0"/>
                  <a:t>نکته جالب دیگر در مورد جوجه فاخته ها این است که فقط یک تخم در هر لانه امکان رشد دارد. چرا که وقتی جوجه های فاخته از تخم در می آیند تخم های خود پرنده میزبان را از لانه بیرون پرت می کنند و اگر جوجه های پرنده میزبان زودتر از تخم خارج شده باشند جوجه فاخته بیشترین مقدار غذایی را که پرنده میزبان می آورد، می خورد و پس از چند روز جوجه های خود پرنده میزبان از گرسنگی می میرند و فقط جوجه فاخته زنده می ماند</a:t>
                </a:r>
                <a:r>
                  <a:rPr lang="fa-IR" dirty="0" smtClean="0"/>
                  <a:t>.</a:t>
                </a:r>
                <a:endParaRPr lang="fa-IR" dirty="0"/>
              </a:p>
              <a:p>
                <a:endParaRPr lang="fa-IR" dirty="0" smtClean="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xfrm>
                <a:off x="95251" y="666750"/>
                <a:ext cx="8924924" cy="5838825"/>
              </a:xfrm>
              <a:blipFill>
                <a:blip r:embed="rId2"/>
                <a:stretch>
                  <a:fillRect l="-1639" t="-1566" r="-820" b="-835"/>
                </a:stretch>
              </a:blipFill>
            </p:spPr>
            <p:txBody>
              <a:bodyPr/>
              <a:lstStyle/>
              <a:p>
                <a:r>
                  <a:rPr lang="en-US">
                    <a:noFill/>
                  </a:rPr>
                  <a:t> </a:t>
                </a:r>
              </a:p>
            </p:txBody>
          </p:sp>
        </mc:Fallback>
      </mc:AlternateContent>
    </p:spTree>
    <p:extLst>
      <p:ext uri="{BB962C8B-B14F-4D97-AF65-F5344CB8AC3E}">
        <p14:creationId xmlns:p14="http://schemas.microsoft.com/office/powerpoint/2010/main" xmlns="" val="290710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a:t>) - ادامه</a:t>
            </a:r>
            <a:endParaRPr lang="en-US" dirty="0"/>
          </a:p>
        </p:txBody>
      </p:sp>
      <p:sp>
        <p:nvSpPr>
          <p:cNvPr id="3" name="Text Placeholder 2"/>
          <p:cNvSpPr>
            <a:spLocks noGrp="1"/>
          </p:cNvSpPr>
          <p:nvPr>
            <p:ph type="body" sz="quarter" idx="11"/>
          </p:nvPr>
        </p:nvSpPr>
        <p:spPr/>
        <p:txBody>
          <a:bodyPr/>
          <a:lstStyle/>
          <a:p>
            <a:r>
              <a:rPr lang="fa-IR" dirty="0" smtClean="0"/>
              <a:t>وقتی </a:t>
            </a:r>
            <a:r>
              <a:rPr lang="fa-IR" dirty="0"/>
              <a:t>جوجه فاخته ها رشد کرده و بالغ شدند، مدتی در محیط مربوط به گروه خودشان زندگی می کنند. ولی وقتی زمان تخم گذاری نزدیک می شود، جوجه فاخته ها به </a:t>
            </a:r>
            <a:r>
              <a:rPr lang="en-US" dirty="0"/>
              <a:t>habitat</a:t>
            </a:r>
            <a:r>
              <a:rPr lang="fa-IR" dirty="0"/>
              <a:t> های بهتر که در آنجا شانس زنده ماندن تخم ها بیشتر است مهاجرت می کنند. پس از تشکیل گروه های فاخته در مناطق مختلف (فضای جستجوی مسأله)، گروه دارای بهترین موقعیت به عنوان نقطه هدف مهاجرت سایر فاخته ها انتخاب می شود. تشخیص اینکه هر فاخته به کدام گروه تعلق دارد کار سختی است. برای حل این مشکل، گروه بندی فاخته ها توسط روش خوشه بندی </a:t>
            </a:r>
            <a:r>
              <a:rPr lang="en-US" dirty="0"/>
              <a:t>k-means</a:t>
            </a:r>
            <a:r>
              <a:rPr lang="fa-IR" dirty="0"/>
              <a:t> انجام می شود (یک </a:t>
            </a:r>
            <a:r>
              <a:rPr lang="en-US" dirty="0"/>
              <a:t>k</a:t>
            </a:r>
            <a:r>
              <a:rPr lang="fa-IR" dirty="0"/>
              <a:t> بین 3 تا 5 معمولاً کفایت می کند</a:t>
            </a:r>
            <a:r>
              <a:rPr lang="fa-IR" dirty="0" smtClean="0"/>
              <a:t>).</a:t>
            </a:r>
          </a:p>
          <a:p>
            <a:r>
              <a:rPr lang="fa-IR" dirty="0"/>
              <a:t>اکنون که گروه های فاخته تشکیل شدند سود میانگین گروه محاسبه می شود تا برازش نسبی محل زیست آن گروه به دست آید. سپس گروهی که دارای بیشترین مقدار متوسط برازش می باشد، به عنوان گروه هدف انتخاب شده و گروه های دیگر به سمت آن مهاجرت می کنند.</a:t>
            </a:r>
          </a:p>
          <a:p>
            <a:r>
              <a:rPr lang="fa-IR" dirty="0"/>
              <a:t>هنگام مهاجرت به سمت نقطه هدف، فاخته ها تمام مسیر را به سمت محل هدف طی </a:t>
            </a:r>
            <a:r>
              <a:rPr lang="fa-IR" dirty="0" err="1"/>
              <a:t>نمی</a:t>
            </a:r>
            <a:r>
              <a:rPr lang="fa-IR" dirty="0"/>
              <a:t> کنند. آنها فقط قسمتی از مسیر را طی کرده و در آن مسیر هم انحرافی دارند (شکل 2</a:t>
            </a:r>
            <a:r>
              <a:rPr lang="fa-IR" dirty="0" smtClean="0"/>
              <a:t>).</a:t>
            </a:r>
          </a:p>
          <a:p>
            <a:r>
              <a:rPr lang="fa-IR" dirty="0"/>
              <a:t>(طبق شکل 2) هر فاخته فقط </a:t>
            </a:r>
            <a:r>
              <a:rPr lang="en-US" dirty="0"/>
              <a:t>%λ </a:t>
            </a:r>
            <a:r>
              <a:rPr lang="fa-IR" dirty="0"/>
              <a:t> از کل مسیر را به سمت هدف ایده آل فعلی طی می کند و یک انحراف </a:t>
            </a:r>
            <a:r>
              <a:rPr lang="fa-IR" dirty="0" err="1"/>
              <a:t>ƒϕ</a:t>
            </a:r>
            <a:r>
              <a:rPr lang="fa-IR" dirty="0"/>
              <a:t> </a:t>
            </a:r>
            <a:r>
              <a:rPr lang="fa-IR" dirty="0" err="1"/>
              <a:t>رادیانی</a:t>
            </a:r>
            <a:r>
              <a:rPr lang="fa-IR" dirty="0"/>
              <a:t> نیز دارد. این دو پارامتر به فاخته ها کمک می کنند تا فضای بیشتری را در </a:t>
            </a:r>
            <a:r>
              <a:rPr lang="fa-IR" dirty="0" err="1"/>
              <a:t>دورنمای</a:t>
            </a:r>
            <a:r>
              <a:rPr lang="fa-IR" dirty="0"/>
              <a:t> برازش مسأله جستجو کاوش نماید. </a:t>
            </a:r>
            <a:r>
              <a:rPr lang="en-US" dirty="0"/>
              <a:t>λ</a:t>
            </a:r>
            <a:r>
              <a:rPr lang="fa-IR" dirty="0"/>
              <a:t> عددی تصادفی بین </a:t>
            </a:r>
            <a:r>
              <a:rPr lang="en-US" dirty="0"/>
              <a:t>0</a:t>
            </a:r>
            <a:r>
              <a:rPr lang="fa-IR" dirty="0"/>
              <a:t> و </a:t>
            </a:r>
            <a:r>
              <a:rPr lang="en-US" dirty="0"/>
              <a:t>1</a:t>
            </a:r>
            <a:r>
              <a:rPr lang="fa-IR" dirty="0"/>
              <a:t> است و ϕ عددی بین </a:t>
            </a:r>
            <a:r>
              <a:rPr lang="en-US" dirty="0"/>
              <a:t>/6</a:t>
            </a:r>
            <a:r>
              <a:rPr lang="fa-IR" dirty="0"/>
              <a:t>π و </a:t>
            </a:r>
            <a:r>
              <a:rPr lang="en-US" dirty="0"/>
              <a:t>/6</a:t>
            </a:r>
            <a:r>
              <a:rPr lang="fa-IR" dirty="0"/>
              <a:t>π</a:t>
            </a:r>
            <a:r>
              <a:rPr lang="en-US" dirty="0"/>
              <a:t>-</a:t>
            </a:r>
            <a:r>
              <a:rPr lang="fa-IR" dirty="0"/>
              <a:t> می باشد</a:t>
            </a:r>
            <a:r>
              <a:rPr lang="fa-IR" dirty="0" smtClean="0"/>
              <a:t>.</a:t>
            </a:r>
            <a:endParaRPr lang="en-US" dirty="0"/>
          </a:p>
          <a:p>
            <a:endParaRPr lang="en-US" dirty="0"/>
          </a:p>
        </p:txBody>
      </p:sp>
    </p:spTree>
    <p:extLst>
      <p:ext uri="{BB962C8B-B14F-4D97-AF65-F5344CB8AC3E}">
        <p14:creationId xmlns:p14="http://schemas.microsoft.com/office/powerpoint/2010/main" xmlns="" val="155124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a:t>) - ادامه</a:t>
            </a:r>
            <a:endParaRPr lang="en-US" dirty="0"/>
          </a:p>
        </p:txBody>
      </p:sp>
      <p:sp>
        <p:nvSpPr>
          <p:cNvPr id="3" name="Text Placeholder 2"/>
          <p:cNvSpPr>
            <a:spLocks noGrp="1"/>
          </p:cNvSpPr>
          <p:nvPr>
            <p:ph type="body" sz="quarter" idx="11"/>
          </p:nvPr>
        </p:nvSpPr>
        <p:spPr>
          <a:xfrm>
            <a:off x="95251" y="5010150"/>
            <a:ext cx="8924924" cy="1543049"/>
          </a:xfrm>
        </p:spPr>
        <p:txBody>
          <a:bodyPr/>
          <a:lstStyle/>
          <a:p>
            <a:r>
              <a:rPr lang="fa-IR" dirty="0" smtClean="0"/>
              <a:t>فرمول </a:t>
            </a:r>
            <a:r>
              <a:rPr lang="fa-IR" dirty="0" err="1"/>
              <a:t>عملگر</a:t>
            </a:r>
            <a:r>
              <a:rPr lang="fa-IR" dirty="0"/>
              <a:t> مهاجرت در </a:t>
            </a:r>
            <a:r>
              <a:rPr lang="fa-IR" dirty="0" err="1"/>
              <a:t>الگوریتم</a:t>
            </a:r>
            <a:r>
              <a:rPr lang="fa-IR" dirty="0"/>
              <a:t> بهینه سازی فاخته </a:t>
            </a:r>
            <a:r>
              <a:rPr lang="fa-IR" dirty="0" err="1"/>
              <a:t>بصورت</a:t>
            </a:r>
            <a:r>
              <a:rPr lang="fa-IR" dirty="0"/>
              <a:t> رابطه زیر </a:t>
            </a:r>
            <a:r>
              <a:rPr lang="fa-IR" dirty="0" smtClean="0"/>
              <a:t>است:</a:t>
            </a:r>
          </a:p>
          <a:p>
            <a:pPr marL="0" indent="0" algn="ctr" rtl="0">
              <a:buNone/>
            </a:pP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NextHabitat</a:t>
            </a: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CurrentHabitat</a:t>
            </a:r>
            <a:r>
              <a:rPr lang="en-US" dirty="0">
                <a:latin typeface="Cambria Math" panose="02040503050406030204" pitchFamily="18" charset="0"/>
                <a:ea typeface="Cambria Math" panose="02040503050406030204" pitchFamily="18" charset="0"/>
                <a:cs typeface="Times New Roman" panose="02020603050405020304" pitchFamily="18" charset="0"/>
              </a:rPr>
              <a:t> + F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GoalPoint</a:t>
            </a: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CurrentHabitat</a:t>
            </a:r>
            <a:r>
              <a:rPr lang="en-US" dirty="0">
                <a:latin typeface="Cambria Math" panose="02040503050406030204" pitchFamily="18" charset="0"/>
                <a:ea typeface="Cambria Math" panose="02040503050406030204" pitchFamily="18" charset="0"/>
                <a:cs typeface="Times New Roman" panose="02020603050405020304" pitchFamily="18" charset="0"/>
              </a:rPr>
              <a:t>)</a:t>
            </a:r>
          </a:p>
          <a:p>
            <a:r>
              <a:rPr lang="en-US" dirty="0"/>
              <a:t>F</a:t>
            </a:r>
            <a:r>
              <a:rPr lang="fa-IR" dirty="0"/>
              <a:t> </a:t>
            </a:r>
            <a:r>
              <a:rPr lang="fa-IR" dirty="0" err="1"/>
              <a:t>پارامتری</a:t>
            </a:r>
            <a:r>
              <a:rPr lang="fa-IR" dirty="0"/>
              <a:t> است که باعث انحراف می شود</a:t>
            </a:r>
            <a:r>
              <a:rPr lang="fa-IR"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08108" y="676275"/>
            <a:ext cx="4699210" cy="346681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50331" y="4375108"/>
            <a:ext cx="3814763" cy="307777"/>
          </a:xfrm>
          <a:prstGeom prst="rect">
            <a:avLst/>
          </a:prstGeom>
          <a:noFill/>
        </p:spPr>
        <p:txBody>
          <a:bodyPr wrap="square" rtlCol="0">
            <a:spAutoFit/>
          </a:bodyPr>
          <a:lstStyle/>
          <a:p>
            <a:pPr algn="ctr" rtl="1"/>
            <a:r>
              <a:rPr lang="fa-IR" sz="1400" b="1" dirty="0" smtClean="0">
                <a:cs typeface="B Nazanin" panose="00000400000000000000" pitchFamily="2" charset="-78"/>
              </a:rPr>
              <a:t>شکل 2 – نحوه مهاجرت فاخته ها به سمت </a:t>
            </a:r>
            <a:r>
              <a:rPr lang="fa-IR" sz="1400" b="1" dirty="0" err="1" smtClean="0">
                <a:cs typeface="B Nazanin" panose="00000400000000000000" pitchFamily="2" charset="-78"/>
              </a:rPr>
              <a:t>سکونتگاه</a:t>
            </a:r>
            <a:r>
              <a:rPr lang="fa-IR" sz="1400" b="1" dirty="0" smtClean="0">
                <a:cs typeface="B Nazanin" panose="00000400000000000000" pitchFamily="2" charset="-78"/>
              </a:rPr>
              <a:t> بهینه</a:t>
            </a:r>
            <a:endParaRPr lang="en-US" sz="1400" b="1" dirty="0">
              <a:cs typeface="B Nazanin" panose="00000400000000000000" pitchFamily="2" charset="-78"/>
            </a:endParaRPr>
          </a:p>
        </p:txBody>
      </p:sp>
    </p:spTree>
    <p:extLst>
      <p:ext uri="{BB962C8B-B14F-4D97-AF65-F5344CB8AC3E}">
        <p14:creationId xmlns:p14="http://schemas.microsoft.com/office/powerpoint/2010/main" xmlns="" val="3380618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a:t>) - ادامه</a:t>
            </a:r>
            <a:endParaRPr lang="en-US" dirty="0"/>
          </a:p>
        </p:txBody>
      </p:sp>
      <p:sp>
        <p:nvSpPr>
          <p:cNvPr id="3" name="Text Placeholder 2"/>
          <p:cNvSpPr>
            <a:spLocks noGrp="1"/>
          </p:cNvSpPr>
          <p:nvPr>
            <p:ph type="body" sz="quarter" idx="11"/>
          </p:nvPr>
        </p:nvSpPr>
        <p:spPr/>
        <p:txBody>
          <a:bodyPr/>
          <a:lstStyle/>
          <a:p>
            <a:r>
              <a:rPr lang="fa-IR" dirty="0"/>
              <a:t>وقتی تمام فاخته ها به سمت نقطه هدف مهاجرت کردند و نقاط سکونت هر کدام مشخص شد، هر فاخته صاحب تعدادی تخم می شود (آمیزش انجام می دهند). با توجه به تعداد تخم هر فاخته، یک </a:t>
            </a:r>
            <a:r>
              <a:rPr lang="en-US" dirty="0"/>
              <a:t>ELR</a:t>
            </a:r>
            <a:r>
              <a:rPr lang="fa-IR" dirty="0"/>
              <a:t> برای آن مشخص می شود و سپس تخم گذاری شروع می گردد.</a:t>
            </a:r>
          </a:p>
          <a:p>
            <a:r>
              <a:rPr lang="fa-IR" dirty="0"/>
              <a:t>با توجه به این واقعیت که همیشه تعادلی بین جمعیت پرندگان در طبیعت وجود دارد، عددی مثل </a:t>
            </a:r>
            <a:r>
              <a:rPr lang="en-US" dirty="0" err="1"/>
              <a:t>N</a:t>
            </a:r>
            <a:r>
              <a:rPr lang="en-US" baseline="-25000" dirty="0" err="1"/>
              <a:t>max</a:t>
            </a:r>
            <a:r>
              <a:rPr lang="en-US" dirty="0"/>
              <a:t> </a:t>
            </a:r>
            <a:r>
              <a:rPr lang="fa-IR" dirty="0"/>
              <a:t>حداکثر تعداد فاخته </a:t>
            </a:r>
            <a:r>
              <a:rPr lang="fa-IR" dirty="0" err="1"/>
              <a:t>هایی</a:t>
            </a:r>
            <a:r>
              <a:rPr lang="fa-IR" dirty="0"/>
              <a:t> را که می توانند در یک محیط زندگی کنند را کنترل و محدود می کند. این تعادل به دلیل محدودیت های غذایی، شکار شدن توسط شکارچیان و نیز عدم امکان پیدا کردن لانه های مناسب برای تخم ها به وجود می آید.</a:t>
            </a:r>
          </a:p>
          <a:p>
            <a:r>
              <a:rPr lang="fa-IR" dirty="0"/>
              <a:t>پس از چند تکرار، تمام جمعیت فاخته ها به یک نقطه بهینه، با حداکثر شباهت تخم ها به تخم های پرندگان میزبان و همچنین به محل بیشترین منابع غذایی، می رسند. این محل بیشترین برازش سراسری را خواهد داشت و در آن کمترین تعداد تخم ها از بین خواهد رفت. </a:t>
            </a:r>
            <a:r>
              <a:rPr lang="fa-IR" dirty="0" err="1"/>
              <a:t>همگرایی</a:t>
            </a:r>
            <a:r>
              <a:rPr lang="fa-IR" dirty="0"/>
              <a:t> بیش از %95 تمام فاخته ها به سمت یک نقطه، </a:t>
            </a:r>
            <a:r>
              <a:rPr lang="fa-IR" dirty="0" err="1"/>
              <a:t>الگوریتم</a:t>
            </a:r>
            <a:r>
              <a:rPr lang="fa-IR" dirty="0"/>
              <a:t> بهینه سازی فاخته را به انتهای خود می رساند.</a:t>
            </a:r>
            <a:endParaRPr lang="en-US" dirty="0"/>
          </a:p>
          <a:p>
            <a:endParaRPr lang="en-US" dirty="0"/>
          </a:p>
        </p:txBody>
      </p:sp>
    </p:spTree>
    <p:extLst>
      <p:ext uri="{BB962C8B-B14F-4D97-AF65-F5344CB8AC3E}">
        <p14:creationId xmlns:p14="http://schemas.microsoft.com/office/powerpoint/2010/main" xmlns="" val="102078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عملکرد </a:t>
            </a:r>
            <a:r>
              <a:rPr lang="fa-IR" dirty="0" err="1"/>
              <a:t>الگوریتم</a:t>
            </a:r>
            <a:r>
              <a:rPr lang="fa-IR" dirty="0"/>
              <a:t> بهینه سازی فاخته (</a:t>
            </a:r>
            <a:r>
              <a:rPr lang="en-US" dirty="0"/>
              <a:t>COA</a:t>
            </a:r>
            <a:r>
              <a:rPr lang="fa-IR" dirty="0"/>
              <a:t>) - ادامه</a:t>
            </a:r>
            <a:endParaRPr lang="en-US" dirty="0"/>
          </a:p>
        </p:txBody>
      </p:sp>
      <p:sp>
        <p:nvSpPr>
          <p:cNvPr id="3" name="Text Placeholder 2"/>
          <p:cNvSpPr>
            <a:spLocks noGrp="1"/>
          </p:cNvSpPr>
          <p:nvPr>
            <p:ph type="body" sz="quarter" idx="11"/>
          </p:nvPr>
        </p:nvSpPr>
        <p:spPr/>
        <p:txBody>
          <a:bodyPr/>
          <a:lstStyle/>
          <a:p>
            <a:pPr marL="0" indent="0">
              <a:buNone/>
            </a:pPr>
            <a:r>
              <a:rPr lang="fa-IR" b="1" dirty="0" smtClean="0">
                <a:solidFill>
                  <a:srgbClr val="0070C0"/>
                </a:solidFill>
                <a:effectLst>
                  <a:outerShdw blurRad="38100" dist="38100" dir="2700000" algn="tl">
                    <a:srgbClr val="000000">
                      <a:alpha val="43137"/>
                    </a:srgbClr>
                  </a:outerShdw>
                </a:effectLst>
              </a:rPr>
              <a:t>گام های </a:t>
            </a:r>
            <a:r>
              <a:rPr lang="fa-IR" b="1" dirty="0" err="1" smtClean="0">
                <a:solidFill>
                  <a:srgbClr val="0070C0"/>
                </a:solidFill>
                <a:effectLst>
                  <a:outerShdw blurRad="38100" dist="38100" dir="2700000" algn="tl">
                    <a:srgbClr val="000000">
                      <a:alpha val="43137"/>
                    </a:srgbClr>
                  </a:outerShdw>
                </a:effectLst>
              </a:rPr>
              <a:t>الگوریتم</a:t>
            </a:r>
            <a:r>
              <a:rPr lang="fa-IR" b="1" dirty="0" smtClean="0">
                <a:solidFill>
                  <a:srgbClr val="0070C0"/>
                </a:solidFill>
                <a:effectLst>
                  <a:outerShdw blurRad="38100" dist="38100" dir="2700000" algn="tl">
                    <a:srgbClr val="000000">
                      <a:alpha val="43137"/>
                    </a:srgbClr>
                  </a:outerShdw>
                </a:effectLst>
              </a:rPr>
              <a:t> بهینه سازی فاخته</a:t>
            </a:r>
          </a:p>
          <a:p>
            <a:r>
              <a:rPr lang="fa-IR" dirty="0" smtClean="0"/>
              <a:t>گام 1: </a:t>
            </a:r>
            <a:r>
              <a:rPr lang="fa-IR" dirty="0" err="1" smtClean="0"/>
              <a:t>مكان</a:t>
            </a:r>
            <a:r>
              <a:rPr lang="fa-IR" dirty="0" smtClean="0"/>
              <a:t> </a:t>
            </a:r>
            <a:r>
              <a:rPr lang="fa-IR" dirty="0" err="1" smtClean="0"/>
              <a:t>هاي</a:t>
            </a:r>
            <a:r>
              <a:rPr lang="fa-IR" dirty="0" smtClean="0"/>
              <a:t> </a:t>
            </a:r>
            <a:r>
              <a:rPr lang="fa-IR" dirty="0" err="1"/>
              <a:t>سكونت</a:t>
            </a:r>
            <a:r>
              <a:rPr lang="fa-IR" dirty="0"/>
              <a:t> </a:t>
            </a:r>
            <a:r>
              <a:rPr lang="fa-IR" dirty="0" err="1"/>
              <a:t>فعلي</a:t>
            </a:r>
            <a:r>
              <a:rPr lang="fa-IR" dirty="0"/>
              <a:t> </a:t>
            </a:r>
            <a:r>
              <a:rPr lang="fa-IR" dirty="0" smtClean="0"/>
              <a:t>فاخته ها </a:t>
            </a:r>
            <a:r>
              <a:rPr lang="fa-IR" dirty="0"/>
              <a:t>را به صورت </a:t>
            </a:r>
            <a:r>
              <a:rPr lang="fa-IR" dirty="0" err="1"/>
              <a:t>تصادفي</a:t>
            </a:r>
            <a:r>
              <a:rPr lang="fa-IR" dirty="0"/>
              <a:t> مشخص </a:t>
            </a:r>
            <a:r>
              <a:rPr lang="fa-IR" dirty="0" err="1"/>
              <a:t>نماييد</a:t>
            </a:r>
            <a:r>
              <a:rPr lang="fa-IR" dirty="0"/>
              <a:t>.</a:t>
            </a:r>
          </a:p>
          <a:p>
            <a:r>
              <a:rPr lang="fa-IR" dirty="0" smtClean="0"/>
              <a:t>گام 2: </a:t>
            </a:r>
            <a:r>
              <a:rPr lang="fa-IR" dirty="0" err="1" smtClean="0"/>
              <a:t>تعدادي</a:t>
            </a:r>
            <a:r>
              <a:rPr lang="fa-IR" dirty="0" smtClean="0"/>
              <a:t> </a:t>
            </a:r>
            <a:r>
              <a:rPr lang="fa-IR" dirty="0"/>
              <a:t>تخم به هر فاخته اختصاص </a:t>
            </a:r>
            <a:r>
              <a:rPr lang="fa-IR" dirty="0" err="1"/>
              <a:t>دهيد</a:t>
            </a:r>
            <a:r>
              <a:rPr lang="fa-IR" dirty="0"/>
              <a:t>.</a:t>
            </a:r>
          </a:p>
          <a:p>
            <a:r>
              <a:rPr lang="fa-IR" dirty="0" smtClean="0"/>
              <a:t>گام 3: شعاع </a:t>
            </a:r>
            <a:r>
              <a:rPr lang="fa-IR" dirty="0" err="1"/>
              <a:t>تخمگذاري</a:t>
            </a:r>
            <a:r>
              <a:rPr lang="fa-IR" dirty="0"/>
              <a:t> هر فاخته را </a:t>
            </a:r>
            <a:r>
              <a:rPr lang="fa-IR" dirty="0" err="1"/>
              <a:t>تعيين</a:t>
            </a:r>
            <a:r>
              <a:rPr lang="fa-IR" dirty="0"/>
              <a:t> </a:t>
            </a:r>
            <a:r>
              <a:rPr lang="fa-IR" dirty="0" err="1"/>
              <a:t>نماييد</a:t>
            </a:r>
            <a:r>
              <a:rPr lang="fa-IR" dirty="0"/>
              <a:t>.</a:t>
            </a:r>
          </a:p>
          <a:p>
            <a:r>
              <a:rPr lang="fa-IR" dirty="0" smtClean="0"/>
              <a:t>گام 4: فاخته ها </a:t>
            </a:r>
            <a:r>
              <a:rPr lang="fa-IR" dirty="0"/>
              <a:t>در </a:t>
            </a:r>
            <a:r>
              <a:rPr lang="fa-IR" dirty="0" smtClean="0"/>
              <a:t>لانه </a:t>
            </a:r>
            <a:r>
              <a:rPr lang="fa-IR" dirty="0" err="1" smtClean="0"/>
              <a:t>هاي</a:t>
            </a:r>
            <a:r>
              <a:rPr lang="fa-IR" dirty="0" smtClean="0"/>
              <a:t> </a:t>
            </a:r>
            <a:r>
              <a:rPr lang="fa-IR" dirty="0" err="1"/>
              <a:t>ميزباناني</a:t>
            </a:r>
            <a:r>
              <a:rPr lang="fa-IR" dirty="0"/>
              <a:t> </a:t>
            </a:r>
            <a:r>
              <a:rPr lang="fa-IR" dirty="0" err="1"/>
              <a:t>كه</a:t>
            </a:r>
            <a:r>
              <a:rPr lang="fa-IR" dirty="0"/>
              <a:t> در شعاع </a:t>
            </a:r>
            <a:r>
              <a:rPr lang="fa-IR" dirty="0" err="1"/>
              <a:t>تخمگذاري</a:t>
            </a:r>
            <a:r>
              <a:rPr lang="fa-IR" dirty="0"/>
              <a:t> </a:t>
            </a:r>
            <a:r>
              <a:rPr lang="fa-IR" dirty="0" smtClean="0"/>
              <a:t>آنها </a:t>
            </a:r>
            <a:r>
              <a:rPr lang="fa-IR" dirty="0"/>
              <a:t>قرار دارند، </a:t>
            </a:r>
            <a:r>
              <a:rPr lang="fa-IR" dirty="0" err="1"/>
              <a:t>تخمگذاري</a:t>
            </a:r>
            <a:r>
              <a:rPr lang="fa-IR" dirty="0"/>
              <a:t> </a:t>
            </a:r>
            <a:r>
              <a:rPr lang="fa-IR" dirty="0" err="1" smtClean="0"/>
              <a:t>مي</a:t>
            </a:r>
            <a:r>
              <a:rPr lang="fa-IR" dirty="0" smtClean="0"/>
              <a:t> </a:t>
            </a:r>
            <a:r>
              <a:rPr lang="fa-IR" dirty="0" err="1" smtClean="0"/>
              <a:t>كنند</a:t>
            </a:r>
            <a:r>
              <a:rPr lang="fa-IR" dirty="0"/>
              <a:t>.</a:t>
            </a:r>
          </a:p>
          <a:p>
            <a:r>
              <a:rPr lang="fa-IR" dirty="0" smtClean="0"/>
              <a:t>گام 5: </a:t>
            </a:r>
            <a:r>
              <a:rPr lang="fa-IR" dirty="0" err="1" smtClean="0"/>
              <a:t>تخمهايي</a:t>
            </a:r>
            <a:r>
              <a:rPr lang="fa-IR" dirty="0" smtClean="0"/>
              <a:t> </a:t>
            </a:r>
            <a:r>
              <a:rPr lang="fa-IR" dirty="0" err="1"/>
              <a:t>كه</a:t>
            </a:r>
            <a:r>
              <a:rPr lang="fa-IR" dirty="0"/>
              <a:t> توسط پرندگان </a:t>
            </a:r>
            <a:r>
              <a:rPr lang="fa-IR" dirty="0" err="1"/>
              <a:t>ميزبان</a:t>
            </a:r>
            <a:r>
              <a:rPr lang="fa-IR" dirty="0"/>
              <a:t> </a:t>
            </a:r>
            <a:r>
              <a:rPr lang="fa-IR" dirty="0" err="1"/>
              <a:t>شناسايي</a:t>
            </a:r>
            <a:r>
              <a:rPr lang="fa-IR" dirty="0"/>
              <a:t> </a:t>
            </a:r>
            <a:r>
              <a:rPr lang="fa-IR" dirty="0" err="1" smtClean="0"/>
              <a:t>مي</a:t>
            </a:r>
            <a:r>
              <a:rPr lang="fa-IR" dirty="0" smtClean="0"/>
              <a:t> شوند </a:t>
            </a:r>
            <a:r>
              <a:rPr lang="fa-IR" dirty="0"/>
              <a:t>از </a:t>
            </a:r>
            <a:r>
              <a:rPr lang="fa-IR" dirty="0" err="1"/>
              <a:t>بين</a:t>
            </a:r>
            <a:r>
              <a:rPr lang="fa-IR" dirty="0"/>
              <a:t> </a:t>
            </a:r>
            <a:r>
              <a:rPr lang="fa-IR" dirty="0" err="1" smtClean="0"/>
              <a:t>مي</a:t>
            </a:r>
            <a:r>
              <a:rPr lang="fa-IR" dirty="0" smtClean="0"/>
              <a:t> روند</a:t>
            </a:r>
            <a:r>
              <a:rPr lang="fa-IR" dirty="0"/>
              <a:t>.</a:t>
            </a:r>
          </a:p>
          <a:p>
            <a:r>
              <a:rPr lang="fa-IR" dirty="0" smtClean="0"/>
              <a:t>گام 6: تخم فاخته </a:t>
            </a:r>
            <a:r>
              <a:rPr lang="fa-IR" dirty="0" err="1" smtClean="0"/>
              <a:t>هايي</a:t>
            </a:r>
            <a:r>
              <a:rPr lang="fa-IR" dirty="0" smtClean="0"/>
              <a:t> </a:t>
            </a:r>
            <a:r>
              <a:rPr lang="fa-IR" dirty="0" err="1"/>
              <a:t>كه</a:t>
            </a:r>
            <a:r>
              <a:rPr lang="fa-IR" dirty="0"/>
              <a:t> </a:t>
            </a:r>
            <a:r>
              <a:rPr lang="fa-IR" dirty="0" err="1"/>
              <a:t>شناسايي</a:t>
            </a:r>
            <a:r>
              <a:rPr lang="fa-IR" dirty="0"/>
              <a:t> </a:t>
            </a:r>
            <a:r>
              <a:rPr lang="fa-IR" dirty="0" smtClean="0"/>
              <a:t>نشده </a:t>
            </a:r>
            <a:r>
              <a:rPr lang="fa-IR" dirty="0" err="1" smtClean="0"/>
              <a:t>اند</a:t>
            </a:r>
            <a:r>
              <a:rPr lang="fa-IR" dirty="0" smtClean="0"/>
              <a:t> </a:t>
            </a:r>
            <a:r>
              <a:rPr lang="fa-IR" dirty="0"/>
              <a:t>پرورش </a:t>
            </a:r>
            <a:r>
              <a:rPr lang="fa-IR" dirty="0" err="1" smtClean="0"/>
              <a:t>مي</a:t>
            </a:r>
            <a:r>
              <a:rPr lang="fa-IR" dirty="0" smtClean="0"/>
              <a:t> </a:t>
            </a:r>
            <a:r>
              <a:rPr lang="fa-IR" dirty="0" err="1" smtClean="0"/>
              <a:t>يابند</a:t>
            </a:r>
            <a:r>
              <a:rPr lang="fa-IR" dirty="0" smtClean="0"/>
              <a:t>.</a:t>
            </a:r>
            <a:endParaRPr lang="fa-IR" dirty="0"/>
          </a:p>
          <a:p>
            <a:r>
              <a:rPr lang="fa-IR" dirty="0" smtClean="0"/>
              <a:t>گام 7: محل </a:t>
            </a:r>
            <a:r>
              <a:rPr lang="fa-IR" dirty="0" err="1"/>
              <a:t>سكونت</a:t>
            </a:r>
            <a:r>
              <a:rPr lang="fa-IR" dirty="0"/>
              <a:t> </a:t>
            </a:r>
            <a:r>
              <a:rPr lang="fa-IR" dirty="0" smtClean="0"/>
              <a:t>فاخته </a:t>
            </a:r>
            <a:r>
              <a:rPr lang="fa-IR" dirty="0" err="1" smtClean="0"/>
              <a:t>هاي</a:t>
            </a:r>
            <a:r>
              <a:rPr lang="fa-IR" dirty="0" smtClean="0"/>
              <a:t> </a:t>
            </a:r>
            <a:r>
              <a:rPr lang="fa-IR" dirty="0" err="1"/>
              <a:t>جديد</a:t>
            </a:r>
            <a:r>
              <a:rPr lang="fa-IR" dirty="0"/>
              <a:t> را </a:t>
            </a:r>
            <a:r>
              <a:rPr lang="fa-IR" dirty="0" err="1"/>
              <a:t>ارزيابي</a:t>
            </a:r>
            <a:r>
              <a:rPr lang="fa-IR" dirty="0"/>
              <a:t> </a:t>
            </a:r>
            <a:r>
              <a:rPr lang="fa-IR" dirty="0" err="1"/>
              <a:t>نماييد</a:t>
            </a:r>
            <a:r>
              <a:rPr lang="fa-IR" dirty="0"/>
              <a:t>.</a:t>
            </a:r>
          </a:p>
          <a:p>
            <a:r>
              <a:rPr lang="fa-IR" dirty="0" smtClean="0"/>
              <a:t>گام 8: </a:t>
            </a:r>
            <a:r>
              <a:rPr lang="fa-IR" dirty="0" err="1" smtClean="0"/>
              <a:t>ماكزيمم</a:t>
            </a:r>
            <a:r>
              <a:rPr lang="fa-IR" dirty="0" smtClean="0"/>
              <a:t> </a:t>
            </a:r>
            <a:r>
              <a:rPr lang="fa-IR" dirty="0"/>
              <a:t>تعداد </a:t>
            </a:r>
            <a:r>
              <a:rPr lang="fa-IR" dirty="0" smtClean="0"/>
              <a:t>فاخته </a:t>
            </a:r>
            <a:r>
              <a:rPr lang="fa-IR" dirty="0" err="1" smtClean="0"/>
              <a:t>هايي</a:t>
            </a:r>
            <a:r>
              <a:rPr lang="fa-IR" dirty="0" smtClean="0"/>
              <a:t> </a:t>
            </a:r>
            <a:r>
              <a:rPr lang="fa-IR" dirty="0" err="1"/>
              <a:t>كه</a:t>
            </a:r>
            <a:r>
              <a:rPr lang="fa-IR" dirty="0"/>
              <a:t> در هر </a:t>
            </a:r>
            <a:r>
              <a:rPr lang="fa-IR" dirty="0" err="1"/>
              <a:t>مكان</a:t>
            </a:r>
            <a:r>
              <a:rPr lang="fa-IR" dirty="0"/>
              <a:t> </a:t>
            </a:r>
            <a:r>
              <a:rPr lang="fa-IR" dirty="0" err="1"/>
              <a:t>امكان</a:t>
            </a:r>
            <a:r>
              <a:rPr lang="fa-IR" dirty="0"/>
              <a:t> </a:t>
            </a:r>
            <a:r>
              <a:rPr lang="fa-IR" dirty="0" err="1"/>
              <a:t>زندگي</a:t>
            </a:r>
            <a:r>
              <a:rPr lang="fa-IR" dirty="0"/>
              <a:t> دارند را مشخص </a:t>
            </a:r>
            <a:r>
              <a:rPr lang="fa-IR" dirty="0" err="1"/>
              <a:t>نماييد</a:t>
            </a:r>
            <a:r>
              <a:rPr lang="fa-IR" dirty="0"/>
              <a:t> و </a:t>
            </a:r>
            <a:r>
              <a:rPr lang="fa-IR" dirty="0" err="1"/>
              <a:t>آنهايي</a:t>
            </a:r>
            <a:r>
              <a:rPr lang="fa-IR" dirty="0"/>
              <a:t> را </a:t>
            </a:r>
            <a:r>
              <a:rPr lang="fa-IR" dirty="0" err="1"/>
              <a:t>كه</a:t>
            </a:r>
            <a:r>
              <a:rPr lang="fa-IR" dirty="0"/>
              <a:t> در </a:t>
            </a:r>
            <a:r>
              <a:rPr lang="fa-IR" dirty="0" err="1" smtClean="0"/>
              <a:t>مكان</a:t>
            </a:r>
            <a:r>
              <a:rPr lang="fa-IR" dirty="0" smtClean="0"/>
              <a:t> </a:t>
            </a:r>
            <a:r>
              <a:rPr lang="fa-IR" dirty="0" err="1" smtClean="0"/>
              <a:t>هاي</a:t>
            </a:r>
            <a:r>
              <a:rPr lang="fa-IR" dirty="0" smtClean="0"/>
              <a:t> نامناسب هستند </a:t>
            </a:r>
            <a:r>
              <a:rPr lang="fa-IR" dirty="0"/>
              <a:t>از </a:t>
            </a:r>
            <a:r>
              <a:rPr lang="fa-IR" dirty="0" err="1"/>
              <a:t>بين</a:t>
            </a:r>
            <a:r>
              <a:rPr lang="fa-IR" dirty="0"/>
              <a:t> </a:t>
            </a:r>
            <a:r>
              <a:rPr lang="fa-IR" dirty="0" err="1"/>
              <a:t>ببريد</a:t>
            </a:r>
            <a:r>
              <a:rPr lang="fa-IR" dirty="0"/>
              <a:t>.</a:t>
            </a:r>
          </a:p>
          <a:p>
            <a:r>
              <a:rPr lang="fa-IR" dirty="0" smtClean="0"/>
              <a:t>گام 9: فاخته ها </a:t>
            </a:r>
            <a:r>
              <a:rPr lang="fa-IR" dirty="0"/>
              <a:t>را با استفاده از </a:t>
            </a:r>
            <a:r>
              <a:rPr lang="fa-IR" dirty="0" smtClean="0"/>
              <a:t>روش </a:t>
            </a:r>
            <a:r>
              <a:rPr lang="en-US" dirty="0" smtClean="0"/>
              <a:t>K-means</a:t>
            </a:r>
            <a:r>
              <a:rPr lang="fa-IR" dirty="0" smtClean="0"/>
              <a:t> خوشه </a:t>
            </a:r>
            <a:r>
              <a:rPr lang="fa-IR" dirty="0" err="1" smtClean="0"/>
              <a:t>بندي</a:t>
            </a:r>
            <a:r>
              <a:rPr lang="fa-IR" dirty="0" smtClean="0"/>
              <a:t> </a:t>
            </a:r>
            <a:r>
              <a:rPr lang="fa-IR" dirty="0"/>
              <a:t>و </a:t>
            </a:r>
            <a:r>
              <a:rPr lang="fa-IR" dirty="0" err="1"/>
              <a:t>بهترين</a:t>
            </a:r>
            <a:r>
              <a:rPr lang="fa-IR" dirty="0"/>
              <a:t> گروه فاخته را به عنوان </a:t>
            </a:r>
            <a:r>
              <a:rPr lang="fa-IR" dirty="0" err="1"/>
              <a:t>مكان</a:t>
            </a:r>
            <a:r>
              <a:rPr lang="fa-IR" dirty="0"/>
              <a:t> </a:t>
            </a:r>
            <a:r>
              <a:rPr lang="fa-IR" dirty="0" err="1"/>
              <a:t>سكونت</a:t>
            </a:r>
            <a:r>
              <a:rPr lang="fa-IR" dirty="0"/>
              <a:t> هدف </a:t>
            </a:r>
            <a:r>
              <a:rPr lang="fa-IR" dirty="0" smtClean="0"/>
              <a:t>مشخص </a:t>
            </a:r>
            <a:r>
              <a:rPr lang="fa-IR" dirty="0" err="1" smtClean="0"/>
              <a:t>نماييد</a:t>
            </a:r>
            <a:r>
              <a:rPr lang="fa-IR" dirty="0"/>
              <a:t>.</a:t>
            </a:r>
          </a:p>
          <a:p>
            <a:r>
              <a:rPr lang="fa-IR" dirty="0" smtClean="0"/>
              <a:t>گام 10: </a:t>
            </a:r>
            <a:r>
              <a:rPr lang="fa-IR" dirty="0" err="1" smtClean="0"/>
              <a:t>جمعيت</a:t>
            </a:r>
            <a:r>
              <a:rPr lang="fa-IR" dirty="0" smtClean="0"/>
              <a:t> </a:t>
            </a:r>
            <a:r>
              <a:rPr lang="fa-IR" dirty="0" err="1"/>
              <a:t>جديد</a:t>
            </a:r>
            <a:r>
              <a:rPr lang="fa-IR" dirty="0"/>
              <a:t> </a:t>
            </a:r>
            <a:r>
              <a:rPr lang="fa-IR" dirty="0" smtClean="0"/>
              <a:t>فاخته ها </a:t>
            </a:r>
            <a:r>
              <a:rPr lang="fa-IR" dirty="0"/>
              <a:t>به سمت </a:t>
            </a:r>
            <a:r>
              <a:rPr lang="fa-IR" dirty="0" err="1"/>
              <a:t>مكان</a:t>
            </a:r>
            <a:r>
              <a:rPr lang="fa-IR" dirty="0"/>
              <a:t> هدف </a:t>
            </a:r>
            <a:r>
              <a:rPr lang="fa-IR" dirty="0" err="1"/>
              <a:t>حركت</a:t>
            </a:r>
            <a:r>
              <a:rPr lang="fa-IR" dirty="0"/>
              <a:t> </a:t>
            </a:r>
            <a:r>
              <a:rPr lang="fa-IR" dirty="0" err="1" smtClean="0"/>
              <a:t>مي</a:t>
            </a:r>
            <a:r>
              <a:rPr lang="fa-IR" dirty="0" smtClean="0"/>
              <a:t> </a:t>
            </a:r>
            <a:r>
              <a:rPr lang="fa-IR" dirty="0" err="1" smtClean="0"/>
              <a:t>كند</a:t>
            </a:r>
            <a:r>
              <a:rPr lang="fa-IR" dirty="0" smtClean="0"/>
              <a:t>.</a:t>
            </a:r>
            <a:endParaRPr lang="fa-IR" dirty="0"/>
          </a:p>
          <a:p>
            <a:r>
              <a:rPr lang="fa-IR" dirty="0" smtClean="0"/>
              <a:t>گام 11: اگر </a:t>
            </a:r>
            <a:r>
              <a:rPr lang="fa-IR" dirty="0"/>
              <a:t>شرط توقف برقرار </a:t>
            </a:r>
            <a:r>
              <a:rPr lang="fa-IR" dirty="0" err="1"/>
              <a:t>گرديده</a:t>
            </a:r>
            <a:r>
              <a:rPr lang="fa-IR" dirty="0"/>
              <a:t> توقف، در </a:t>
            </a:r>
            <a:r>
              <a:rPr lang="fa-IR" dirty="0" err="1"/>
              <a:t>غير</a:t>
            </a:r>
            <a:r>
              <a:rPr lang="fa-IR" dirty="0"/>
              <a:t> </a:t>
            </a:r>
            <a:r>
              <a:rPr lang="fa-IR" dirty="0" err="1"/>
              <a:t>اينصورت</a:t>
            </a:r>
            <a:r>
              <a:rPr lang="fa-IR" dirty="0"/>
              <a:t> به </a:t>
            </a:r>
            <a:r>
              <a:rPr lang="fa-IR" dirty="0" smtClean="0"/>
              <a:t>گام 2 </a:t>
            </a:r>
            <a:r>
              <a:rPr lang="fa-IR" dirty="0" err="1" smtClean="0"/>
              <a:t>برويد</a:t>
            </a:r>
            <a:r>
              <a:rPr lang="fa-IR" dirty="0" smtClean="0"/>
              <a:t>.</a:t>
            </a:r>
            <a:endParaRPr lang="en-US" dirty="0"/>
          </a:p>
        </p:txBody>
      </p:sp>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66920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smtClean="0"/>
              <a:t>یک مثال نمونه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p:txBody>
              <a:bodyPr/>
              <a:lstStyle/>
              <a:p>
                <a:pPr marL="0" indent="0" algn="ctr">
                  <a:buNone/>
                </a:pPr>
                <a:r>
                  <a:rPr lang="fa-IR" b="1" dirty="0" smtClean="0">
                    <a:solidFill>
                      <a:srgbClr val="0070C0"/>
                    </a:solidFill>
                    <a:effectLst>
                      <a:outerShdw blurRad="38100" dist="38100" dir="2700000" algn="tl">
                        <a:srgbClr val="000000">
                          <a:alpha val="43137"/>
                        </a:srgbClr>
                      </a:outerShdw>
                    </a:effectLst>
                  </a:rPr>
                  <a:t>طرح مسئله</a:t>
                </a:r>
              </a:p>
              <a:p>
                <a:pPr marL="0" indent="0">
                  <a:buNone/>
                </a:pPr>
                <a:r>
                  <a:rPr lang="fa-IR" dirty="0" smtClean="0"/>
                  <a:t>مسئله غیر خطی زیر را در نظر بگیرید:</a:t>
                </a:r>
              </a:p>
              <a:p>
                <a:pPr marL="0" indent="0"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𝑀𝑎𝑥</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2</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 , </m:t>
                          </m:r>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e>
                      </m:nary>
                    </m:oMath>
                  </m:oMathPara>
                </a14:m>
                <a:endParaRPr lang="fa-IR" dirty="0" smtClean="0"/>
              </a:p>
              <a:p>
                <a:pPr marL="0" indent="0">
                  <a:buNone/>
                </a:pPr>
                <a:r>
                  <a:rPr lang="fa-IR" dirty="0" smtClean="0"/>
                  <a:t>با توجه به نوع تابع هدف و ضریب مثبت هر دو متغیر، بهترین جواب به </a:t>
                </a:r>
                <a:r>
                  <a:rPr lang="fa-IR" dirty="0" err="1" smtClean="0"/>
                  <a:t>ازای</a:t>
                </a:r>
                <a:r>
                  <a:rPr lang="fa-IR" dirty="0" smtClean="0"/>
                  <a:t> حد بالای </a:t>
                </a:r>
                <a:r>
                  <a:rPr lang="fa-IR" dirty="0" err="1" smtClean="0"/>
                  <a:t>متغیرها</a:t>
                </a:r>
                <a:r>
                  <a:rPr lang="fa-IR" dirty="0" smtClean="0"/>
                  <a:t> قابل محاسبه خواهد بود:</a:t>
                </a:r>
              </a:p>
              <a:p>
                <a:pPr marL="0" indent="0"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𝑀𝑎𝑥</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2</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32</m:t>
                          </m:r>
                        </m:e>
                      </m:nary>
                    </m:oMath>
                  </m:oMathPara>
                </a14:m>
                <a:endParaRPr lang="fa-IR" dirty="0" smtClean="0"/>
              </a:p>
              <a:p>
                <a:pPr marL="0" indent="0">
                  <a:buNone/>
                </a:pPr>
                <a:r>
                  <a:rPr lang="fa-IR" dirty="0" smtClean="0"/>
                  <a:t>حال با استفاده از </a:t>
                </a:r>
                <a:r>
                  <a:rPr lang="fa-IR" dirty="0" err="1" smtClean="0"/>
                  <a:t>الگوریتم</a:t>
                </a:r>
                <a:r>
                  <a:rPr lang="fa-IR" dirty="0" smtClean="0"/>
                  <a:t> بهینه سازی فاخته (</a:t>
                </a:r>
                <a:r>
                  <a:rPr lang="en-US" dirty="0" smtClean="0"/>
                  <a:t>COA</a:t>
                </a:r>
                <a:r>
                  <a:rPr lang="fa-IR" dirty="0" smtClean="0"/>
                  <a:t>) سعی در رسیدن به این جواب (</a:t>
                </a:r>
                <a:r>
                  <a:rPr lang="en-US" dirty="0" smtClean="0"/>
                  <a:t>32</a:t>
                </a:r>
                <a:r>
                  <a:rPr lang="fa-IR" dirty="0" smtClean="0"/>
                  <a:t>) داریم.</a:t>
                </a:r>
              </a:p>
              <a:p>
                <a:pPr marL="0" indent="0" algn="ctr">
                  <a:buNone/>
                </a:pPr>
                <a:r>
                  <a:rPr lang="fa-IR" b="1" dirty="0" smtClean="0">
                    <a:solidFill>
                      <a:srgbClr val="0070C0"/>
                    </a:solidFill>
                    <a:effectLst>
                      <a:outerShdw blurRad="38100" dist="38100" dir="2700000" algn="tl">
                        <a:srgbClr val="000000">
                          <a:alpha val="43137"/>
                        </a:srgbClr>
                      </a:outerShdw>
                    </a:effectLst>
                  </a:rPr>
                  <a:t>راه حل</a:t>
                </a:r>
              </a:p>
              <a:p>
                <a:pPr marL="0" indent="0">
                  <a:buNone/>
                </a:pPr>
                <a:r>
                  <a:rPr lang="fa-IR" dirty="0" smtClean="0"/>
                  <a:t>ابتدا پارامترهای مسئله را </a:t>
                </a:r>
                <a:r>
                  <a:rPr lang="fa-IR" dirty="0" err="1" smtClean="0"/>
                  <a:t>مقداردهی</a:t>
                </a:r>
                <a:r>
                  <a:rPr lang="fa-IR" dirty="0" smtClean="0"/>
                  <a:t> نمایید:</a:t>
                </a:r>
              </a:p>
              <a:p>
                <a:pPr marL="457200" indent="-457200" rtl="0">
                  <a:buFont typeface="+mj-lt"/>
                  <a:buAutoNum type="arabicPeriod"/>
                </a:pPr>
                <a:r>
                  <a:rPr lang="pt-BR" dirty="0" err="1" smtClean="0"/>
                  <a:t>npar</a:t>
                </a:r>
                <a:r>
                  <a:rPr lang="pt-BR" dirty="0"/>
                  <a:t>= 2, f(0, 0)= 0</a:t>
                </a:r>
              </a:p>
              <a:p>
                <a:pPr marL="457200" indent="-457200" rtl="0">
                  <a:buFont typeface="+mj-lt"/>
                  <a:buAutoNum type="arabicPeriod"/>
                </a:pPr>
                <a:r>
                  <a:rPr lang="pt-BR" dirty="0" smtClean="0"/>
                  <a:t>Var </a:t>
                </a:r>
                <a:r>
                  <a:rPr lang="pt-BR" dirty="0" err="1"/>
                  <a:t>Lo</a:t>
                </a:r>
                <a:r>
                  <a:rPr lang="pt-BR" dirty="0"/>
                  <a:t>= 0</a:t>
                </a:r>
              </a:p>
              <a:p>
                <a:pPr marL="457200" indent="-457200" rtl="0">
                  <a:buFont typeface="+mj-lt"/>
                  <a:buAutoNum type="arabicPeriod"/>
                </a:pPr>
                <a:r>
                  <a:rPr lang="pt-BR" dirty="0" smtClean="0"/>
                  <a:t>Var </a:t>
                </a:r>
                <a:r>
                  <a:rPr lang="pt-BR" dirty="0" err="1"/>
                  <a:t>Hi</a:t>
                </a:r>
                <a:r>
                  <a:rPr lang="pt-BR" dirty="0"/>
                  <a:t>= </a:t>
                </a:r>
                <a:r>
                  <a:rPr lang="pt-BR" dirty="0" smtClean="0"/>
                  <a:t>4</a:t>
                </a:r>
                <a:endParaRPr lang="fa-IR" dirty="0" smtClean="0"/>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blipFill>
                <a:blip r:embed="rId2"/>
                <a:stretch>
                  <a:fillRect l="-1639" t="-1139" r="-888" b="-725"/>
                </a:stretch>
              </a:blipFill>
            </p:spPr>
            <p:txBody>
              <a:bodyPr/>
              <a:lstStyle/>
              <a:p>
                <a:r>
                  <a:rPr lang="en-US">
                    <a:noFill/>
                  </a:rPr>
                  <a:t> </a:t>
                </a:r>
              </a:p>
            </p:txBody>
          </p:sp>
        </mc:Fallback>
      </mc:AlternateContent>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3541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a:t>
            </a:r>
            <a:r>
              <a:rPr lang="fa-IR" dirty="0" smtClean="0"/>
              <a:t>نمونه - ادامه</a:t>
            </a:r>
            <a:endParaRPr lang="en-US" dirty="0"/>
          </a:p>
        </p:txBody>
      </p:sp>
      <p:sp>
        <p:nvSpPr>
          <p:cNvPr id="3" name="Text Placeholder 2"/>
          <p:cNvSpPr>
            <a:spLocks noGrp="1"/>
          </p:cNvSpPr>
          <p:nvPr>
            <p:ph type="body" sz="quarter" idx="11"/>
          </p:nvPr>
        </p:nvSpPr>
        <p:spPr/>
        <p:txBody>
          <a:bodyPr/>
          <a:lstStyle/>
          <a:p>
            <a:pPr marL="457200" indent="-457200" rtl="0">
              <a:buFont typeface="+mj-lt"/>
              <a:buAutoNum type="arabicPeriod" startAt="4"/>
            </a:pPr>
            <a:r>
              <a:rPr lang="en-US" dirty="0" err="1" smtClean="0"/>
              <a:t>Num</a:t>
            </a:r>
            <a:r>
              <a:rPr lang="en-US" dirty="0" smtClean="0"/>
              <a:t> </a:t>
            </a:r>
            <a:r>
              <a:rPr lang="en-US" dirty="0"/>
              <a:t>Cuckoos= 3</a:t>
            </a:r>
          </a:p>
          <a:p>
            <a:pPr marL="457200" indent="-457200" rtl="0">
              <a:buFont typeface="+mj-lt"/>
              <a:buAutoNum type="arabicPeriod" startAt="4"/>
            </a:pPr>
            <a:r>
              <a:rPr lang="en-US" dirty="0" smtClean="0"/>
              <a:t>Min </a:t>
            </a:r>
            <a:r>
              <a:rPr lang="en-US" dirty="0"/>
              <a:t>Number of Eggs= 2</a:t>
            </a:r>
          </a:p>
          <a:p>
            <a:pPr marL="457200" indent="-457200" rtl="0">
              <a:buFont typeface="+mj-lt"/>
              <a:buAutoNum type="arabicPeriod" startAt="4"/>
            </a:pPr>
            <a:r>
              <a:rPr lang="en-US" dirty="0" smtClean="0"/>
              <a:t>Max </a:t>
            </a:r>
            <a:r>
              <a:rPr lang="en-US" dirty="0"/>
              <a:t>Number of Eggs= 4</a:t>
            </a:r>
          </a:p>
          <a:p>
            <a:pPr marL="457200" indent="-457200" rtl="0">
              <a:buFont typeface="+mj-lt"/>
              <a:buAutoNum type="arabicPeriod" startAt="4"/>
            </a:pPr>
            <a:r>
              <a:rPr lang="en-US" dirty="0" smtClean="0"/>
              <a:t>Max </a:t>
            </a:r>
            <a:r>
              <a:rPr lang="en-US" dirty="0" err="1"/>
              <a:t>Iter</a:t>
            </a:r>
            <a:r>
              <a:rPr lang="en-US" dirty="0"/>
              <a:t>= 2</a:t>
            </a:r>
          </a:p>
          <a:p>
            <a:pPr marL="457200" indent="-457200" rtl="0">
              <a:buFont typeface="+mj-lt"/>
              <a:buAutoNum type="arabicPeriod" startAt="4"/>
            </a:pPr>
            <a:r>
              <a:rPr lang="en-US" dirty="0" smtClean="0"/>
              <a:t>K-Cluster </a:t>
            </a:r>
            <a:r>
              <a:rPr lang="en-US" dirty="0" err="1"/>
              <a:t>Num</a:t>
            </a:r>
            <a:r>
              <a:rPr lang="en-US" dirty="0"/>
              <a:t>= 2</a:t>
            </a:r>
          </a:p>
          <a:p>
            <a:pPr marL="457200" indent="-457200" rtl="0">
              <a:buFont typeface="+mj-lt"/>
              <a:buAutoNum type="arabicPeriod" startAt="4"/>
            </a:pPr>
            <a:r>
              <a:rPr lang="en-US" dirty="0" smtClean="0"/>
              <a:t>Motion </a:t>
            </a:r>
            <a:r>
              <a:rPr lang="en-US" dirty="0" err="1"/>
              <a:t>Coeff</a:t>
            </a:r>
            <a:r>
              <a:rPr lang="en-US" dirty="0"/>
              <a:t> (F)= 0.5</a:t>
            </a:r>
          </a:p>
          <a:p>
            <a:pPr marL="457200" indent="-457200" rtl="0">
              <a:buFont typeface="+mj-lt"/>
              <a:buAutoNum type="arabicPeriod" startAt="4"/>
            </a:pPr>
            <a:r>
              <a:rPr lang="en-US" dirty="0" smtClean="0"/>
              <a:t>Accuracy</a:t>
            </a:r>
            <a:r>
              <a:rPr lang="en-US" dirty="0"/>
              <a:t>= 32</a:t>
            </a:r>
          </a:p>
          <a:p>
            <a:pPr marL="457200" indent="-457200" rtl="0">
              <a:buFont typeface="+mj-lt"/>
              <a:buAutoNum type="arabicPeriod" startAt="4"/>
            </a:pPr>
            <a:r>
              <a:rPr lang="en-US" dirty="0" smtClean="0"/>
              <a:t>Max </a:t>
            </a:r>
            <a:r>
              <a:rPr lang="en-US" dirty="0"/>
              <a:t>Number of Cuckoos= 6</a:t>
            </a:r>
          </a:p>
          <a:p>
            <a:pPr marL="457200" indent="-457200" rtl="0">
              <a:buFont typeface="+mj-lt"/>
              <a:buAutoNum type="arabicPeriod" startAt="4"/>
            </a:pPr>
            <a:r>
              <a:rPr lang="en-US" dirty="0" smtClean="0"/>
              <a:t>Radius </a:t>
            </a:r>
            <a:r>
              <a:rPr lang="en-US" dirty="0" err="1"/>
              <a:t>Coeff</a:t>
            </a:r>
            <a:r>
              <a:rPr lang="en-US" dirty="0"/>
              <a:t> (</a:t>
            </a:r>
            <a:r>
              <a:rPr lang="el-GR" dirty="0"/>
              <a:t>α)= </a:t>
            </a:r>
            <a:r>
              <a:rPr lang="el-GR" dirty="0" smtClean="0"/>
              <a:t>5</a:t>
            </a:r>
            <a:endParaRPr lang="en-US" dirty="0" smtClean="0"/>
          </a:p>
          <a:p>
            <a:pPr marL="0" indent="0">
              <a:buNone/>
            </a:pPr>
            <a:r>
              <a:rPr lang="fa-IR" b="1" dirty="0" smtClean="0">
                <a:solidFill>
                  <a:srgbClr val="C00000"/>
                </a:solidFill>
                <a:effectLst>
                  <a:outerShdw blurRad="38100" dist="38100" dir="2700000" algn="tl">
                    <a:srgbClr val="000000">
                      <a:alpha val="43137"/>
                    </a:srgbClr>
                  </a:outerShdw>
                </a:effectLst>
              </a:rPr>
              <a:t>توضیحات پارامترهای مسئله:</a:t>
            </a:r>
          </a:p>
          <a:p>
            <a:pPr marL="457200" indent="-457200">
              <a:buFont typeface="+mj-lt"/>
              <a:buAutoNum type="arabicPeriod"/>
            </a:pPr>
            <a:r>
              <a:rPr lang="fa-IR" dirty="0" smtClean="0"/>
              <a:t>تعداد </a:t>
            </a:r>
            <a:r>
              <a:rPr lang="fa-IR" dirty="0" err="1"/>
              <a:t>متغيرهاي</a:t>
            </a:r>
            <a:r>
              <a:rPr lang="fa-IR" dirty="0"/>
              <a:t> </a:t>
            </a:r>
            <a:r>
              <a:rPr lang="fa-IR" dirty="0" err="1" smtClean="0"/>
              <a:t>بهينه</a:t>
            </a:r>
            <a:r>
              <a:rPr lang="fa-IR" dirty="0" smtClean="0"/>
              <a:t> </a:t>
            </a:r>
            <a:r>
              <a:rPr lang="fa-IR" dirty="0" err="1" smtClean="0"/>
              <a:t>سازي</a:t>
            </a:r>
            <a:r>
              <a:rPr lang="fa-IR" dirty="0" smtClean="0"/>
              <a:t> </a:t>
            </a:r>
            <a:r>
              <a:rPr lang="fa-IR" dirty="0"/>
              <a:t>را مشخص </a:t>
            </a:r>
            <a:r>
              <a:rPr lang="fa-IR" dirty="0" err="1" smtClean="0"/>
              <a:t>مي</a:t>
            </a:r>
            <a:r>
              <a:rPr lang="fa-IR" dirty="0" smtClean="0"/>
              <a:t> </a:t>
            </a:r>
            <a:r>
              <a:rPr lang="fa-IR" dirty="0" err="1" smtClean="0"/>
              <a:t>كند</a:t>
            </a:r>
            <a:r>
              <a:rPr lang="fa-IR" dirty="0"/>
              <a:t>، در </a:t>
            </a:r>
            <a:r>
              <a:rPr lang="fa-IR" dirty="0" err="1"/>
              <a:t>اينجا</a:t>
            </a:r>
            <a:r>
              <a:rPr lang="fa-IR" dirty="0"/>
              <a:t> </a:t>
            </a:r>
            <a:r>
              <a:rPr lang="en-US" dirty="0" smtClean="0"/>
              <a:t>x1</a:t>
            </a:r>
            <a:r>
              <a:rPr lang="fa-IR" dirty="0" smtClean="0"/>
              <a:t> و </a:t>
            </a:r>
            <a:r>
              <a:rPr lang="en-US" dirty="0" smtClean="0"/>
              <a:t>x2</a:t>
            </a:r>
            <a:r>
              <a:rPr lang="fa-IR" dirty="0" smtClean="0"/>
              <a:t>.</a:t>
            </a:r>
            <a:endParaRPr lang="en-US" dirty="0"/>
          </a:p>
          <a:p>
            <a:pPr marL="457200" indent="-457200">
              <a:buFont typeface="+mj-lt"/>
              <a:buAutoNum type="arabicPeriod"/>
            </a:pPr>
            <a:r>
              <a:rPr lang="fa-IR" dirty="0"/>
              <a:t>حد </a:t>
            </a:r>
            <a:r>
              <a:rPr lang="fa-IR" dirty="0" err="1"/>
              <a:t>پايين</a:t>
            </a:r>
            <a:r>
              <a:rPr lang="fa-IR" dirty="0"/>
              <a:t> </a:t>
            </a:r>
            <a:r>
              <a:rPr lang="fa-IR" dirty="0" err="1" smtClean="0"/>
              <a:t>متغيرها</a:t>
            </a:r>
            <a:r>
              <a:rPr lang="fa-IR" dirty="0" smtClean="0"/>
              <a:t>.</a:t>
            </a:r>
            <a:endParaRPr lang="fa-IR" dirty="0"/>
          </a:p>
          <a:p>
            <a:pPr marL="457200" indent="-457200">
              <a:buFont typeface="+mj-lt"/>
              <a:buAutoNum type="arabicPeriod"/>
            </a:pPr>
            <a:r>
              <a:rPr lang="fa-IR" dirty="0"/>
              <a:t>حد </a:t>
            </a:r>
            <a:r>
              <a:rPr lang="fa-IR" dirty="0" err="1"/>
              <a:t>بالاي</a:t>
            </a:r>
            <a:r>
              <a:rPr lang="fa-IR" dirty="0"/>
              <a:t> </a:t>
            </a:r>
            <a:r>
              <a:rPr lang="fa-IR" dirty="0" err="1"/>
              <a:t>متغيرها</a:t>
            </a:r>
            <a:r>
              <a:rPr lang="fa-IR" dirty="0"/>
              <a:t> </a:t>
            </a:r>
            <a:r>
              <a:rPr lang="fa-IR" dirty="0" smtClean="0"/>
              <a:t>(چنانچه </a:t>
            </a:r>
            <a:r>
              <a:rPr lang="fa-IR" dirty="0"/>
              <a:t>حد بالا و </a:t>
            </a:r>
            <a:r>
              <a:rPr lang="fa-IR" dirty="0" err="1"/>
              <a:t>پايين</a:t>
            </a:r>
            <a:r>
              <a:rPr lang="fa-IR" dirty="0"/>
              <a:t> مشخص نباشد </a:t>
            </a:r>
            <a:r>
              <a:rPr lang="fa-IR" dirty="0" err="1"/>
              <a:t>سعي</a:t>
            </a:r>
            <a:r>
              <a:rPr lang="fa-IR" dirty="0"/>
              <a:t> </a:t>
            </a:r>
            <a:r>
              <a:rPr lang="fa-IR" dirty="0" err="1"/>
              <a:t>كنيد</a:t>
            </a:r>
            <a:r>
              <a:rPr lang="fa-IR" dirty="0"/>
              <a:t> بازه را به اندازه </a:t>
            </a:r>
            <a:r>
              <a:rPr lang="fa-IR" dirty="0" err="1"/>
              <a:t>كافي</a:t>
            </a:r>
            <a:r>
              <a:rPr lang="fa-IR" dirty="0"/>
              <a:t> بزرگ انتخاب </a:t>
            </a:r>
            <a:r>
              <a:rPr lang="fa-IR" dirty="0" err="1"/>
              <a:t>نماييد</a:t>
            </a:r>
            <a:r>
              <a:rPr lang="fa-IR" dirty="0"/>
              <a:t> </a:t>
            </a:r>
            <a:r>
              <a:rPr lang="fa-IR" dirty="0" smtClean="0"/>
              <a:t>تا </a:t>
            </a:r>
            <a:r>
              <a:rPr lang="fa-IR" dirty="0" err="1" smtClean="0"/>
              <a:t>الگوريتم</a:t>
            </a:r>
            <a:r>
              <a:rPr lang="fa-IR" dirty="0" smtClean="0"/>
              <a:t> </a:t>
            </a:r>
            <a:r>
              <a:rPr lang="fa-IR" dirty="0"/>
              <a:t>در جواب </a:t>
            </a:r>
            <a:r>
              <a:rPr lang="fa-IR" dirty="0" err="1"/>
              <a:t>بهينه</a:t>
            </a:r>
            <a:r>
              <a:rPr lang="fa-IR" dirty="0"/>
              <a:t> </a:t>
            </a:r>
            <a:r>
              <a:rPr lang="fa-IR" dirty="0" err="1"/>
              <a:t>محلي</a:t>
            </a:r>
            <a:r>
              <a:rPr lang="fa-IR" dirty="0"/>
              <a:t> </a:t>
            </a:r>
            <a:r>
              <a:rPr lang="fa-IR" dirty="0" err="1"/>
              <a:t>گير</a:t>
            </a:r>
            <a:r>
              <a:rPr lang="fa-IR" dirty="0"/>
              <a:t> </a:t>
            </a:r>
            <a:r>
              <a:rPr lang="fa-IR" dirty="0" err="1" smtClean="0"/>
              <a:t>نكند</a:t>
            </a:r>
            <a:r>
              <a:rPr lang="fa-IR" dirty="0" smtClean="0"/>
              <a:t>).</a:t>
            </a:r>
          </a:p>
        </p:txBody>
      </p:sp>
    </p:spTree>
    <p:extLst>
      <p:ext uri="{BB962C8B-B14F-4D97-AF65-F5344CB8AC3E}">
        <p14:creationId xmlns:p14="http://schemas.microsoft.com/office/powerpoint/2010/main" xmlns="" val="1146189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p:txBody>
          <a:bodyPr/>
          <a:lstStyle/>
          <a:p>
            <a:pPr marL="457200" indent="-457200">
              <a:buFont typeface="+mj-lt"/>
              <a:buAutoNum type="arabicPeriod" startAt="4"/>
            </a:pPr>
            <a:r>
              <a:rPr lang="fa-IR" dirty="0"/>
              <a:t>تعداد فاخته </a:t>
            </a:r>
            <a:r>
              <a:rPr lang="fa-IR" dirty="0" err="1"/>
              <a:t>هاي</a:t>
            </a:r>
            <a:r>
              <a:rPr lang="fa-IR" dirty="0"/>
              <a:t> </a:t>
            </a:r>
            <a:r>
              <a:rPr lang="fa-IR" dirty="0" err="1"/>
              <a:t>ابتدايي</a:t>
            </a:r>
            <a:r>
              <a:rPr lang="fa-IR" dirty="0"/>
              <a:t> جهت حل مساله</a:t>
            </a:r>
            <a:r>
              <a:rPr lang="fa-IR" dirty="0" smtClean="0"/>
              <a:t>.</a:t>
            </a:r>
          </a:p>
          <a:p>
            <a:pPr marL="457200" indent="-457200">
              <a:buFont typeface="+mj-lt"/>
              <a:buAutoNum type="arabicPeriod" startAt="4"/>
            </a:pPr>
            <a:r>
              <a:rPr lang="fa-IR" dirty="0"/>
              <a:t>حداقل تعداد </a:t>
            </a:r>
            <a:r>
              <a:rPr lang="fa-IR" dirty="0" err="1"/>
              <a:t>تخمهايي</a:t>
            </a:r>
            <a:r>
              <a:rPr lang="fa-IR" dirty="0"/>
              <a:t> </a:t>
            </a:r>
            <a:r>
              <a:rPr lang="fa-IR" dirty="0" err="1"/>
              <a:t>كه</a:t>
            </a:r>
            <a:r>
              <a:rPr lang="fa-IR" dirty="0"/>
              <a:t> هر فاخته </a:t>
            </a:r>
            <a:r>
              <a:rPr lang="fa-IR" dirty="0" err="1" smtClean="0"/>
              <a:t>مي</a:t>
            </a:r>
            <a:r>
              <a:rPr lang="fa-IR" dirty="0" smtClean="0"/>
              <a:t> گذارد.</a:t>
            </a:r>
            <a:endParaRPr lang="fa-IR" dirty="0"/>
          </a:p>
          <a:p>
            <a:pPr marL="457200" indent="-457200">
              <a:buFont typeface="+mj-lt"/>
              <a:buAutoNum type="arabicPeriod" startAt="4"/>
            </a:pPr>
            <a:r>
              <a:rPr lang="fa-IR" dirty="0" err="1"/>
              <a:t>حداكثر</a:t>
            </a:r>
            <a:r>
              <a:rPr lang="fa-IR" dirty="0"/>
              <a:t> تعداد </a:t>
            </a:r>
            <a:r>
              <a:rPr lang="fa-IR" dirty="0" err="1"/>
              <a:t>تخمهايي</a:t>
            </a:r>
            <a:r>
              <a:rPr lang="fa-IR" dirty="0"/>
              <a:t> </a:t>
            </a:r>
            <a:r>
              <a:rPr lang="fa-IR" dirty="0" err="1"/>
              <a:t>كه</a:t>
            </a:r>
            <a:r>
              <a:rPr lang="fa-IR" dirty="0"/>
              <a:t> هر فاخته </a:t>
            </a:r>
            <a:r>
              <a:rPr lang="fa-IR" dirty="0" err="1" smtClean="0"/>
              <a:t>مي</a:t>
            </a:r>
            <a:r>
              <a:rPr lang="fa-IR" dirty="0" smtClean="0"/>
              <a:t> گذارد.</a:t>
            </a:r>
            <a:endParaRPr lang="fa-IR" dirty="0"/>
          </a:p>
          <a:p>
            <a:pPr marL="457200" indent="-457200">
              <a:buFont typeface="+mj-lt"/>
              <a:buAutoNum type="arabicPeriod" startAt="4"/>
            </a:pPr>
            <a:r>
              <a:rPr lang="fa-IR" dirty="0" err="1"/>
              <a:t>ماكزيمم</a:t>
            </a:r>
            <a:r>
              <a:rPr lang="fa-IR" dirty="0"/>
              <a:t> تعداد </a:t>
            </a:r>
            <a:r>
              <a:rPr lang="fa-IR" dirty="0" err="1"/>
              <a:t>تكرارهاي</a:t>
            </a:r>
            <a:r>
              <a:rPr lang="fa-IR" dirty="0"/>
              <a:t> </a:t>
            </a:r>
            <a:r>
              <a:rPr lang="fa-IR" dirty="0" err="1" smtClean="0"/>
              <a:t>بهينه</a:t>
            </a:r>
            <a:r>
              <a:rPr lang="fa-IR" dirty="0" smtClean="0"/>
              <a:t> </a:t>
            </a:r>
            <a:r>
              <a:rPr lang="fa-IR" dirty="0" err="1" smtClean="0"/>
              <a:t>سازي</a:t>
            </a:r>
            <a:r>
              <a:rPr lang="fa-IR" dirty="0" smtClean="0"/>
              <a:t> </a:t>
            </a:r>
            <a:r>
              <a:rPr lang="fa-IR" dirty="0" err="1"/>
              <a:t>كه</a:t>
            </a:r>
            <a:r>
              <a:rPr lang="fa-IR" dirty="0"/>
              <a:t> با توجه به ابعاد مساله </a:t>
            </a:r>
            <a:r>
              <a:rPr lang="fa-IR" dirty="0" smtClean="0"/>
              <a:t>(تعداد </a:t>
            </a:r>
            <a:r>
              <a:rPr lang="fa-IR" dirty="0" err="1"/>
              <a:t>متغيرهاي</a:t>
            </a:r>
            <a:r>
              <a:rPr lang="fa-IR" dirty="0"/>
              <a:t> </a:t>
            </a:r>
            <a:r>
              <a:rPr lang="fa-IR" dirty="0" err="1" smtClean="0"/>
              <a:t>بهينه</a:t>
            </a:r>
            <a:r>
              <a:rPr lang="fa-IR" dirty="0" smtClean="0"/>
              <a:t> ساز) </a:t>
            </a:r>
            <a:r>
              <a:rPr lang="fa-IR" dirty="0" err="1" smtClean="0"/>
              <a:t>مي</a:t>
            </a:r>
            <a:r>
              <a:rPr lang="fa-IR" dirty="0" smtClean="0"/>
              <a:t> تواند </a:t>
            </a:r>
            <a:r>
              <a:rPr lang="fa-IR" dirty="0"/>
              <a:t>از </a:t>
            </a:r>
            <a:r>
              <a:rPr lang="fa-IR" dirty="0" smtClean="0"/>
              <a:t>10 تا چند هزار </a:t>
            </a:r>
            <a:r>
              <a:rPr lang="fa-IR" dirty="0"/>
              <a:t>متفاوت باشد.</a:t>
            </a:r>
          </a:p>
          <a:p>
            <a:pPr marL="457200" indent="-457200">
              <a:buFont typeface="+mj-lt"/>
              <a:buAutoNum type="arabicPeriod" startAt="4"/>
            </a:pPr>
            <a:r>
              <a:rPr lang="fa-IR" dirty="0"/>
              <a:t>تعداد </a:t>
            </a:r>
            <a:r>
              <a:rPr lang="fa-IR" dirty="0" smtClean="0"/>
              <a:t>خوشه </a:t>
            </a:r>
            <a:r>
              <a:rPr lang="fa-IR" dirty="0" err="1" smtClean="0"/>
              <a:t>هاي</a:t>
            </a:r>
            <a:r>
              <a:rPr lang="fa-IR" dirty="0" smtClean="0"/>
              <a:t> </a:t>
            </a:r>
            <a:r>
              <a:rPr lang="en-US" dirty="0" smtClean="0"/>
              <a:t>k-mean</a:t>
            </a:r>
            <a:r>
              <a:rPr lang="fa-IR" dirty="0" smtClean="0"/>
              <a:t>.</a:t>
            </a:r>
          </a:p>
          <a:p>
            <a:pPr marL="457200" indent="-457200">
              <a:buFont typeface="+mj-lt"/>
              <a:buAutoNum type="arabicPeriod" startAt="4"/>
            </a:pPr>
            <a:r>
              <a:rPr lang="fa-IR" dirty="0" err="1"/>
              <a:t>ضريب</a:t>
            </a:r>
            <a:r>
              <a:rPr lang="fa-IR" dirty="0"/>
              <a:t> </a:t>
            </a:r>
            <a:r>
              <a:rPr lang="fa-IR" dirty="0" err="1"/>
              <a:t>حركتي</a:t>
            </a:r>
            <a:r>
              <a:rPr lang="fa-IR" dirty="0"/>
              <a:t> به سمت جواب </a:t>
            </a:r>
            <a:r>
              <a:rPr lang="fa-IR" dirty="0" err="1" smtClean="0"/>
              <a:t>بهينه</a:t>
            </a:r>
            <a:r>
              <a:rPr lang="fa-IR" dirty="0" smtClean="0"/>
              <a:t>. </a:t>
            </a:r>
            <a:r>
              <a:rPr lang="fa-IR" dirty="0" err="1"/>
              <a:t>اين</a:t>
            </a:r>
            <a:r>
              <a:rPr lang="fa-IR" dirty="0"/>
              <a:t> مقدار هم با توجه به ابعاد مساله و حدود </a:t>
            </a:r>
            <a:r>
              <a:rPr lang="fa-IR" dirty="0" err="1"/>
              <a:t>متغيرها</a:t>
            </a:r>
            <a:r>
              <a:rPr lang="fa-IR" dirty="0"/>
              <a:t> </a:t>
            </a:r>
            <a:r>
              <a:rPr lang="fa-IR" dirty="0" err="1"/>
              <a:t>تعريف</a:t>
            </a:r>
            <a:r>
              <a:rPr lang="fa-IR" dirty="0"/>
              <a:t> </a:t>
            </a:r>
            <a:r>
              <a:rPr lang="fa-IR" dirty="0" err="1" smtClean="0"/>
              <a:t>مي</a:t>
            </a:r>
            <a:r>
              <a:rPr lang="fa-IR" dirty="0" smtClean="0"/>
              <a:t> شود</a:t>
            </a:r>
            <a:r>
              <a:rPr lang="fa-IR" dirty="0"/>
              <a:t>. به </a:t>
            </a:r>
            <a:r>
              <a:rPr lang="fa-IR" dirty="0" smtClean="0"/>
              <a:t>عنوان مثال </a:t>
            </a:r>
            <a:r>
              <a:rPr lang="fa-IR" dirty="0"/>
              <a:t>چنانچه هر دو </a:t>
            </a:r>
            <a:r>
              <a:rPr lang="fa-IR" dirty="0" err="1"/>
              <a:t>متغير</a:t>
            </a:r>
            <a:r>
              <a:rPr lang="fa-IR" dirty="0"/>
              <a:t> در بازه </a:t>
            </a:r>
            <a:r>
              <a:rPr lang="fa-IR" dirty="0" smtClean="0"/>
              <a:t>0 تا 1 باشند </a:t>
            </a:r>
            <a:r>
              <a:rPr lang="fa-IR" dirty="0" err="1"/>
              <a:t>ضريب</a:t>
            </a:r>
            <a:r>
              <a:rPr lang="fa-IR" dirty="0"/>
              <a:t> </a:t>
            </a:r>
            <a:r>
              <a:rPr lang="fa-IR" dirty="0" err="1"/>
              <a:t>حركتي</a:t>
            </a:r>
            <a:r>
              <a:rPr lang="fa-IR" dirty="0"/>
              <a:t> بزرگ </a:t>
            </a:r>
            <a:r>
              <a:rPr lang="fa-IR" dirty="0" smtClean="0"/>
              <a:t>مانند 7 تنها </a:t>
            </a:r>
            <a:r>
              <a:rPr lang="fa-IR" dirty="0"/>
              <a:t>باعث </a:t>
            </a:r>
            <a:r>
              <a:rPr lang="fa-IR" dirty="0" err="1" smtClean="0"/>
              <a:t>مي</a:t>
            </a:r>
            <a:r>
              <a:rPr lang="fa-IR" dirty="0" smtClean="0"/>
              <a:t> شود </a:t>
            </a:r>
            <a:r>
              <a:rPr lang="fa-IR" dirty="0"/>
              <a:t>تا جستجو </a:t>
            </a:r>
            <a:r>
              <a:rPr lang="fa-IR" dirty="0" err="1" smtClean="0"/>
              <a:t>روي</a:t>
            </a:r>
            <a:r>
              <a:rPr lang="fa-IR" dirty="0" smtClean="0"/>
              <a:t> </a:t>
            </a:r>
            <a:r>
              <a:rPr lang="fa-IR" dirty="0" err="1" smtClean="0"/>
              <a:t>محيط</a:t>
            </a:r>
            <a:r>
              <a:rPr lang="fa-IR" dirty="0" smtClean="0"/>
              <a:t> </a:t>
            </a:r>
            <a:r>
              <a:rPr lang="fa-IR" dirty="0" err="1"/>
              <a:t>فضاي</a:t>
            </a:r>
            <a:r>
              <a:rPr lang="fa-IR" dirty="0"/>
              <a:t> حل باشد و زمان </a:t>
            </a:r>
            <a:r>
              <a:rPr lang="fa-IR" dirty="0" err="1"/>
              <a:t>رسيدن</a:t>
            </a:r>
            <a:r>
              <a:rPr lang="fa-IR" dirty="0"/>
              <a:t> به جواب را </a:t>
            </a:r>
            <a:r>
              <a:rPr lang="fa-IR" dirty="0" err="1"/>
              <a:t>طولاني</a:t>
            </a:r>
            <a:r>
              <a:rPr lang="fa-IR" dirty="0"/>
              <a:t> خواهد نمود</a:t>
            </a:r>
            <a:r>
              <a:rPr lang="fa-IR" dirty="0" smtClean="0"/>
              <a:t>.</a:t>
            </a:r>
          </a:p>
          <a:p>
            <a:pPr marL="457200" indent="-457200">
              <a:buFont typeface="+mj-lt"/>
              <a:buAutoNum type="arabicPeriod" startAt="4"/>
            </a:pPr>
            <a:r>
              <a:rPr lang="fa-IR" dirty="0"/>
              <a:t>چنانچه مقدار </a:t>
            </a:r>
            <a:r>
              <a:rPr lang="fa-IR" dirty="0" err="1"/>
              <a:t>بهينه</a:t>
            </a:r>
            <a:r>
              <a:rPr lang="fa-IR" dirty="0"/>
              <a:t> تابع هدف مشخص باشد از </a:t>
            </a:r>
            <a:r>
              <a:rPr lang="fa-IR" dirty="0" err="1"/>
              <a:t>اين</a:t>
            </a:r>
            <a:r>
              <a:rPr lang="fa-IR" dirty="0"/>
              <a:t> پارامتر </a:t>
            </a:r>
            <a:r>
              <a:rPr lang="fa-IR" dirty="0" err="1"/>
              <a:t>براي</a:t>
            </a:r>
            <a:r>
              <a:rPr lang="fa-IR" dirty="0"/>
              <a:t> توقف </a:t>
            </a:r>
            <a:r>
              <a:rPr lang="fa-IR" dirty="0" err="1"/>
              <a:t>الگوريتم</a:t>
            </a:r>
            <a:r>
              <a:rPr lang="fa-IR" dirty="0"/>
              <a:t> استفاده </a:t>
            </a:r>
            <a:r>
              <a:rPr lang="fa-IR" dirty="0" err="1" smtClean="0"/>
              <a:t>مي</a:t>
            </a:r>
            <a:r>
              <a:rPr lang="fa-IR" dirty="0" smtClean="0"/>
              <a:t> شود</a:t>
            </a:r>
            <a:r>
              <a:rPr lang="fa-IR" dirty="0"/>
              <a:t>. </a:t>
            </a:r>
            <a:r>
              <a:rPr lang="fa-IR" dirty="0" err="1"/>
              <a:t>يعني</a:t>
            </a:r>
            <a:r>
              <a:rPr lang="fa-IR" dirty="0"/>
              <a:t> </a:t>
            </a:r>
            <a:r>
              <a:rPr lang="fa-IR" dirty="0" err="1" smtClean="0"/>
              <a:t>زمانيكه</a:t>
            </a:r>
            <a:r>
              <a:rPr lang="fa-IR" dirty="0" smtClean="0"/>
              <a:t> </a:t>
            </a:r>
            <a:r>
              <a:rPr lang="fa-IR" dirty="0" err="1" smtClean="0"/>
              <a:t>الگوريتم</a:t>
            </a:r>
            <a:r>
              <a:rPr lang="fa-IR" dirty="0" smtClean="0"/>
              <a:t> </a:t>
            </a:r>
            <a:r>
              <a:rPr lang="fa-IR" dirty="0"/>
              <a:t>به </a:t>
            </a:r>
            <a:r>
              <a:rPr lang="fa-IR" dirty="0" err="1"/>
              <a:t>اين</a:t>
            </a:r>
            <a:r>
              <a:rPr lang="fa-IR" dirty="0"/>
              <a:t> مقدار </a:t>
            </a:r>
            <a:r>
              <a:rPr lang="fa-IR" dirty="0" smtClean="0"/>
              <a:t>یا </a:t>
            </a:r>
            <a:r>
              <a:rPr lang="fa-IR" dirty="0" err="1"/>
              <a:t>كوچكتر</a:t>
            </a:r>
            <a:r>
              <a:rPr lang="fa-IR" dirty="0"/>
              <a:t> از آن </a:t>
            </a:r>
            <a:r>
              <a:rPr lang="fa-IR" dirty="0" err="1"/>
              <a:t>رسيد</a:t>
            </a:r>
            <a:r>
              <a:rPr lang="fa-IR" dirty="0"/>
              <a:t>، متوقف گردد. اما چنانچه </a:t>
            </a:r>
            <a:r>
              <a:rPr lang="fa-IR" dirty="0" err="1"/>
              <a:t>اين</a:t>
            </a:r>
            <a:r>
              <a:rPr lang="fa-IR" dirty="0"/>
              <a:t> مقدار را </a:t>
            </a:r>
            <a:r>
              <a:rPr lang="fa-IR" dirty="0" err="1"/>
              <a:t>نميدانيم</a:t>
            </a:r>
            <a:r>
              <a:rPr lang="fa-IR" dirty="0"/>
              <a:t> </a:t>
            </a:r>
            <a:r>
              <a:rPr lang="fa-IR" dirty="0" err="1"/>
              <a:t>كافيست</a:t>
            </a:r>
            <a:r>
              <a:rPr lang="fa-IR" dirty="0"/>
              <a:t> </a:t>
            </a:r>
            <a:r>
              <a:rPr lang="fa-IR" dirty="0" err="1"/>
              <a:t>براي</a:t>
            </a:r>
            <a:r>
              <a:rPr lang="fa-IR" dirty="0"/>
              <a:t> </a:t>
            </a:r>
            <a:r>
              <a:rPr lang="fa-IR" dirty="0" smtClean="0"/>
              <a:t>توابع </a:t>
            </a:r>
            <a:r>
              <a:rPr lang="fa-IR" dirty="0" err="1" smtClean="0"/>
              <a:t>ماكزيمم</a:t>
            </a:r>
            <a:r>
              <a:rPr lang="fa-IR" dirty="0" smtClean="0"/>
              <a:t> </a:t>
            </a:r>
            <a:r>
              <a:rPr lang="fa-IR" dirty="0"/>
              <a:t>از مثبت </a:t>
            </a:r>
            <a:r>
              <a:rPr lang="fa-IR" dirty="0" err="1"/>
              <a:t>بينهايت</a:t>
            </a:r>
            <a:r>
              <a:rPr lang="fa-IR" dirty="0"/>
              <a:t> استفاده شود</a:t>
            </a:r>
            <a:r>
              <a:rPr lang="fa-IR" dirty="0" smtClean="0"/>
              <a:t>.</a:t>
            </a:r>
          </a:p>
          <a:p>
            <a:pPr marL="457200" indent="-457200">
              <a:buFont typeface="+mj-lt"/>
              <a:buAutoNum type="arabicPeriod" startAt="4"/>
            </a:pPr>
            <a:r>
              <a:rPr lang="fa-IR" dirty="0" err="1"/>
              <a:t>حداكثر</a:t>
            </a:r>
            <a:r>
              <a:rPr lang="fa-IR" dirty="0"/>
              <a:t> تعداد </a:t>
            </a:r>
            <a:r>
              <a:rPr lang="fa-IR" dirty="0" smtClean="0"/>
              <a:t>فاخته </a:t>
            </a:r>
            <a:r>
              <a:rPr lang="fa-IR" dirty="0" err="1" smtClean="0"/>
              <a:t>هايي</a:t>
            </a:r>
            <a:r>
              <a:rPr lang="fa-IR" dirty="0" smtClean="0"/>
              <a:t> </a:t>
            </a:r>
            <a:r>
              <a:rPr lang="fa-IR" dirty="0" err="1"/>
              <a:t>كه</a:t>
            </a:r>
            <a:r>
              <a:rPr lang="fa-IR" dirty="0"/>
              <a:t> در هر لحظه </a:t>
            </a:r>
            <a:r>
              <a:rPr lang="fa-IR" dirty="0" smtClean="0"/>
              <a:t>(</a:t>
            </a:r>
            <a:r>
              <a:rPr lang="fa-IR" dirty="0" err="1" smtClean="0"/>
              <a:t>تكرار</a:t>
            </a:r>
            <a:r>
              <a:rPr lang="fa-IR" dirty="0" smtClean="0"/>
              <a:t>) </a:t>
            </a:r>
            <a:r>
              <a:rPr lang="fa-IR" dirty="0" err="1" smtClean="0"/>
              <a:t>مي</a:t>
            </a:r>
            <a:r>
              <a:rPr lang="fa-IR" dirty="0" smtClean="0"/>
              <a:t> توانند </a:t>
            </a:r>
            <a:r>
              <a:rPr lang="fa-IR" dirty="0"/>
              <a:t>زنده باشند</a:t>
            </a:r>
            <a:r>
              <a:rPr lang="fa-IR" dirty="0" smtClean="0"/>
              <a:t>.</a:t>
            </a:r>
          </a:p>
        </p:txBody>
      </p:sp>
    </p:spTree>
    <p:extLst>
      <p:ext uri="{BB962C8B-B14F-4D97-AF65-F5344CB8AC3E}">
        <p14:creationId xmlns:p14="http://schemas.microsoft.com/office/powerpoint/2010/main" xmlns="" val="411428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smtClean="0"/>
              <a:t>فهرست</a:t>
            </a:r>
            <a:endParaRPr lang="en-US" dirty="0"/>
          </a:p>
        </p:txBody>
      </p:sp>
      <p:sp>
        <p:nvSpPr>
          <p:cNvPr id="3" name="Text Placeholder 2"/>
          <p:cNvSpPr>
            <a:spLocks noGrp="1"/>
          </p:cNvSpPr>
          <p:nvPr>
            <p:ph type="body" sz="quarter" idx="11"/>
          </p:nvPr>
        </p:nvSpPr>
        <p:spPr/>
        <p:txBody>
          <a:bodyPr/>
          <a:lstStyle/>
          <a:p>
            <a:pPr>
              <a:lnSpc>
                <a:spcPct val="150000"/>
              </a:lnSpc>
            </a:pPr>
            <a:r>
              <a:rPr lang="fa-IR" dirty="0" smtClean="0"/>
              <a:t>مقدمه</a:t>
            </a:r>
          </a:p>
          <a:p>
            <a:pPr>
              <a:lnSpc>
                <a:spcPct val="150000"/>
              </a:lnSpc>
            </a:pPr>
            <a:r>
              <a:rPr lang="fa-IR" dirty="0" smtClean="0"/>
              <a:t>روش زندگی پرندگان فاخته</a:t>
            </a:r>
          </a:p>
          <a:p>
            <a:pPr>
              <a:lnSpc>
                <a:spcPct val="150000"/>
              </a:lnSpc>
            </a:pPr>
            <a:r>
              <a:rPr lang="fa-IR" dirty="0" smtClean="0"/>
              <a:t>مقدمه ای بر </a:t>
            </a:r>
            <a:r>
              <a:rPr lang="fa-IR" dirty="0" err="1" smtClean="0"/>
              <a:t>الگوریتم</a:t>
            </a:r>
            <a:r>
              <a:rPr lang="fa-IR" dirty="0" smtClean="0"/>
              <a:t> بهینه سازی فاخته (</a:t>
            </a:r>
            <a:r>
              <a:rPr lang="en-US" dirty="0" smtClean="0"/>
              <a:t>COA</a:t>
            </a:r>
            <a:r>
              <a:rPr lang="fa-IR" dirty="0" smtClean="0"/>
              <a:t>)</a:t>
            </a:r>
            <a:endParaRPr lang="en-US" dirty="0"/>
          </a:p>
          <a:p>
            <a:pPr>
              <a:lnSpc>
                <a:spcPct val="150000"/>
              </a:lnSpc>
            </a:pPr>
            <a:r>
              <a:rPr lang="fa-IR" dirty="0" smtClean="0"/>
              <a:t>روش عملکرد </a:t>
            </a:r>
            <a:r>
              <a:rPr lang="fa-IR" dirty="0" err="1" smtClean="0"/>
              <a:t>الگوریتم</a:t>
            </a:r>
            <a:r>
              <a:rPr lang="fa-IR" dirty="0" smtClean="0"/>
              <a:t> بهینه سازی فاخته (</a:t>
            </a:r>
            <a:r>
              <a:rPr lang="en-US" dirty="0" smtClean="0"/>
              <a:t>COA</a:t>
            </a:r>
            <a:r>
              <a:rPr lang="fa-IR" dirty="0" smtClean="0"/>
              <a:t>)</a:t>
            </a:r>
            <a:endParaRPr lang="en-US" dirty="0"/>
          </a:p>
          <a:p>
            <a:pPr>
              <a:lnSpc>
                <a:spcPct val="150000"/>
              </a:lnSpc>
            </a:pPr>
            <a:r>
              <a:rPr lang="fa-IR" dirty="0" smtClean="0"/>
              <a:t>یک مثال نمونه</a:t>
            </a:r>
          </a:p>
          <a:p>
            <a:pPr>
              <a:lnSpc>
                <a:spcPct val="150000"/>
              </a:lnSpc>
            </a:pPr>
            <a:r>
              <a:rPr lang="fa-IR" dirty="0" smtClean="0"/>
              <a:t>منابع</a:t>
            </a:r>
            <a:endParaRPr lang="en-US" dirty="0"/>
          </a:p>
        </p:txBody>
      </p:sp>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85974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p:txBody>
              <a:bodyPr/>
              <a:lstStyle/>
              <a:p>
                <a:pPr marL="457200" indent="-457200">
                  <a:buFont typeface="+mj-lt"/>
                  <a:buAutoNum type="arabicPeriod" startAt="12"/>
                </a:pPr>
                <a:r>
                  <a:rPr lang="fa-IR" dirty="0" smtClean="0"/>
                  <a:t>ضريب</a:t>
                </a:r>
                <a:r>
                  <a:rPr lang="fa-IR" dirty="0"/>
                  <a:t> شعاع </a:t>
                </a:r>
                <a:r>
                  <a:rPr lang="fa-IR" dirty="0" err="1" smtClean="0"/>
                  <a:t>تخمگذاري</a:t>
                </a:r>
                <a:r>
                  <a:rPr lang="fa-IR" dirty="0" smtClean="0"/>
                  <a:t>. </a:t>
                </a:r>
                <a:r>
                  <a:rPr lang="fa-IR" dirty="0" err="1"/>
                  <a:t>حداكثر</a:t>
                </a:r>
                <a:r>
                  <a:rPr lang="fa-IR" dirty="0"/>
                  <a:t> در چه </a:t>
                </a:r>
                <a:r>
                  <a:rPr lang="fa-IR" dirty="0" smtClean="0"/>
                  <a:t>بازه </a:t>
                </a:r>
                <a:r>
                  <a:rPr lang="fa-IR" dirty="0" err="1" smtClean="0"/>
                  <a:t>اي</a:t>
                </a:r>
                <a:r>
                  <a:rPr lang="fa-IR" dirty="0" smtClean="0"/>
                  <a:t/>
                </a:r>
                <a:r>
                  <a:rPr lang="fa-IR" dirty="0" err="1"/>
                  <a:t>تخمگذاري</a:t>
                </a:r>
                <a:r>
                  <a:rPr lang="fa-IR" dirty="0"/>
                  <a:t> انجام شود. در </a:t>
                </a:r>
                <a:r>
                  <a:rPr lang="fa-IR" dirty="0" err="1"/>
                  <a:t>اين</a:t>
                </a:r>
                <a:r>
                  <a:rPr lang="fa-IR" dirty="0"/>
                  <a:t> مثال ثابت </a:t>
                </a:r>
                <a:r>
                  <a:rPr lang="fa-IR" dirty="0" err="1"/>
                  <a:t>درنظر</a:t>
                </a:r>
                <a:r>
                  <a:rPr lang="fa-IR" dirty="0"/>
                  <a:t> گرفته شده است اما </a:t>
                </a:r>
                <a:r>
                  <a:rPr lang="fa-IR" dirty="0" err="1" smtClean="0"/>
                  <a:t>مي</a:t>
                </a:r>
                <a:r>
                  <a:rPr lang="fa-IR" dirty="0" smtClean="0"/>
                  <a:t> توان </a:t>
                </a:r>
                <a:r>
                  <a:rPr lang="fa-IR" dirty="0"/>
                  <a:t>در هر </a:t>
                </a:r>
                <a:r>
                  <a:rPr lang="fa-IR" dirty="0" err="1"/>
                  <a:t>تكرار</a:t>
                </a:r>
                <a:r>
                  <a:rPr lang="fa-IR" dirty="0"/>
                  <a:t> با </a:t>
                </a:r>
                <a:r>
                  <a:rPr lang="fa-IR" dirty="0" err="1"/>
                  <a:t>نزديك</a:t>
                </a:r>
                <a:r>
                  <a:rPr lang="fa-IR" dirty="0"/>
                  <a:t> شدن به جواب </a:t>
                </a:r>
                <a:r>
                  <a:rPr lang="fa-IR" dirty="0" err="1" smtClean="0"/>
                  <a:t>بهينه</a:t>
                </a:r>
                <a:r>
                  <a:rPr lang="fa-IR" dirty="0" smtClean="0"/>
                  <a:t>، </a:t>
                </a:r>
                <a:r>
                  <a:rPr lang="fa-IR" dirty="0" err="1"/>
                  <a:t>اين</a:t>
                </a:r>
                <a:r>
                  <a:rPr lang="fa-IR" dirty="0"/>
                  <a:t> مقدار </a:t>
                </a:r>
                <a:r>
                  <a:rPr lang="fa-IR" dirty="0" smtClean="0"/>
                  <a:t>را </a:t>
                </a:r>
                <a:r>
                  <a:rPr lang="fa-IR" dirty="0" err="1" smtClean="0"/>
                  <a:t>براي</a:t>
                </a:r>
                <a:r>
                  <a:rPr lang="fa-IR" dirty="0" smtClean="0"/>
                  <a:t/>
                </a:r>
                <a:r>
                  <a:rPr lang="fa-IR" dirty="0" err="1"/>
                  <a:t>افزايش</a:t>
                </a:r>
                <a:r>
                  <a:rPr lang="fa-IR" dirty="0"/>
                  <a:t> سرعت </a:t>
                </a:r>
                <a:r>
                  <a:rPr lang="fa-IR" dirty="0" err="1"/>
                  <a:t>همگرايي</a:t>
                </a:r>
                <a:r>
                  <a:rPr lang="fa-IR" dirty="0"/>
                  <a:t/>
                </a:r>
                <a:r>
                  <a:rPr lang="fa-IR" dirty="0" err="1"/>
                  <a:t>الگوريتم</a:t>
                </a:r>
                <a:r>
                  <a:rPr lang="fa-IR" dirty="0"/>
                  <a:t/>
                </a:r>
                <a:r>
                  <a:rPr lang="fa-IR" dirty="0" err="1"/>
                  <a:t>كوچك</a:t>
                </a:r>
                <a:r>
                  <a:rPr lang="fa-IR" dirty="0"/>
                  <a:t/>
                </a:r>
                <a:r>
                  <a:rPr lang="fa-IR" dirty="0" smtClean="0"/>
                  <a:t>کرد.</a:t>
                </a:r>
              </a:p>
              <a:p>
                <a:pPr marL="0" indent="0">
                  <a:buNone/>
                </a:pPr>
                <a:r>
                  <a:rPr lang="fa-IR" b="1" dirty="0">
                    <a:solidFill>
                      <a:srgbClr val="C00000"/>
                    </a:solidFill>
                    <a:effectLst>
                      <a:outerShdw blurRad="38100" dist="38100" dir="2700000" algn="tl">
                        <a:srgbClr val="000000">
                          <a:alpha val="43137"/>
                        </a:srgbClr>
                      </a:outerShdw>
                    </a:effectLst>
                  </a:rPr>
                  <a:t>تکرار اول</a:t>
                </a:r>
              </a:p>
              <a:p>
                <a:pPr marL="0" indent="0">
                  <a:buNone/>
                </a:pPr>
                <a:r>
                  <a:rPr lang="fa-IR" dirty="0" smtClean="0">
                    <a:solidFill>
                      <a:srgbClr val="C00000"/>
                    </a:solidFill>
                    <a:effectLst>
                      <a:outerShdw blurRad="38100" dist="38100" dir="2700000" algn="tl">
                        <a:srgbClr val="000000">
                          <a:alpha val="43137"/>
                        </a:srgbClr>
                      </a:outerShdw>
                    </a:effectLst>
                  </a:rPr>
                  <a:t>1-1-</a:t>
                </a:r>
                <a:r>
                  <a:rPr lang="fa-IR" dirty="0" smtClean="0"/>
                  <a:t/>
                </a:r>
                <a:r>
                  <a:rPr lang="fa-IR" dirty="0" err="1"/>
                  <a:t>تعدادي</a:t>
                </a:r>
                <a:r>
                  <a:rPr lang="fa-IR" dirty="0"/>
                  <a:t/>
                </a:r>
                <a:r>
                  <a:rPr lang="fa-IR" dirty="0" err="1"/>
                  <a:t>تصادفي</a:t>
                </a:r>
                <a:r>
                  <a:rPr lang="fa-IR" dirty="0"/>
                  <a:t> تخم به هر فاخته با توجه به فرمول </a:t>
                </a:r>
                <a:r>
                  <a:rPr lang="fa-IR" dirty="0" err="1"/>
                  <a:t>زير</a:t>
                </a:r>
                <a:r>
                  <a:rPr lang="fa-IR" dirty="0"/>
                  <a:t> و </a:t>
                </a:r>
                <a:r>
                  <a:rPr lang="fa-IR" dirty="0" err="1"/>
                  <a:t>نيز</a:t>
                </a:r>
                <a:r>
                  <a:rPr lang="fa-IR" dirty="0"/>
                  <a:t> حداقل و </a:t>
                </a:r>
                <a:r>
                  <a:rPr lang="fa-IR" dirty="0" err="1"/>
                  <a:t>حداكثر</a:t>
                </a:r>
                <a:r>
                  <a:rPr lang="fa-IR" dirty="0"/>
                  <a:t> تخمها اختصاص </a:t>
                </a:r>
                <a:r>
                  <a:rPr lang="fa-IR" dirty="0" err="1"/>
                  <a:t>دهيد</a:t>
                </a:r>
                <a:r>
                  <a:rPr lang="fa-IR" dirty="0"/>
                  <a:t>:</a:t>
                </a:r>
              </a:p>
              <a:p>
                <a:pPr marL="0" indent="0" rtl="0">
                  <a:buNone/>
                </a:pPr>
                <a:r>
                  <a:rPr lang="en-US" sz="2000" dirty="0">
                    <a:latin typeface="Cambria Math" panose="02040503050406030204" pitchFamily="18" charset="0"/>
                    <a:ea typeface="Cambria Math" panose="02040503050406030204" pitchFamily="18" charset="0"/>
                  </a:rPr>
                  <a:t>(Max Number of Eggs – Min Number of Eggs) * Rand[0,1] + Min Number of </a:t>
                </a:r>
                <a:r>
                  <a:rPr lang="en-US" sz="2000" dirty="0" smtClean="0">
                    <a:latin typeface="Cambria Math" panose="02040503050406030204" pitchFamily="18" charset="0"/>
                    <a:ea typeface="Cambria Math" panose="02040503050406030204" pitchFamily="18" charset="0"/>
                  </a:rPr>
                  <a:t>Eggs</a:t>
                </a:r>
                <a:endParaRPr lang="fa-IR" sz="2000" dirty="0" smtClean="0">
                  <a:latin typeface="Cambria Math" panose="02040503050406030204" pitchFamily="18" charset="0"/>
                  <a:ea typeface="Cambria Math" panose="02040503050406030204" pitchFamily="18" charset="0"/>
                </a:endParaRPr>
              </a:p>
              <a:p>
                <a:pPr marL="0" indent="0" rtl="0">
                  <a:buNone/>
                </a:pPr>
                <a:endParaRPr lang="fa-IR" sz="6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 </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1</m:t>
                                </m:r>
                              </m:e>
                            </m:mr>
                            <m:m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2</m:t>
                                </m:r>
                              </m:e>
                            </m:mr>
                            <m:m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3</m:t>
                                </m:r>
                              </m:e>
                            </m:mr>
                          </m:m>
                        </m:e>
                      </m:d>
                      <m:r>
                        <a:rPr lang="en-US"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a:rPr lang="en-US" dirty="0">
                                    <a:latin typeface="Cambria Math" panose="02040503050406030204" pitchFamily="18" charset="0"/>
                                  </a:rPr>
                                  <m:t>3</m:t>
                                </m:r>
                              </m:e>
                            </m:mr>
                            <m:mr>
                              <m:e>
                                <m:r>
                                  <a:rPr lang="en-US" i="1" dirty="0">
                                    <a:latin typeface="Cambria Math" panose="02040503050406030204" pitchFamily="18" charset="0"/>
                                  </a:rPr>
                                  <m:t>3</m:t>
                                </m:r>
                              </m:e>
                            </m:mr>
                            <m:mr>
                              <m:e>
                                <m:r>
                                  <a:rPr lang="en-US" dirty="0">
                                    <a:latin typeface="Cambria Math" panose="02040503050406030204" pitchFamily="18" charset="0"/>
                                  </a:rPr>
                                  <m:t>4</m:t>
                                </m:r>
                              </m:e>
                            </m:mr>
                          </m:m>
                        </m:e>
                      </m:d>
                    </m:oMath>
                  </m:oMathPara>
                </a14:m>
                <a:endParaRPr lang="fa-IR" dirty="0" smtClean="0"/>
              </a:p>
              <a:p>
                <a:pPr marL="0" indent="0">
                  <a:buNone/>
                </a:pPr>
                <a:endParaRPr lang="fa-IR" sz="600" dirty="0" smtClean="0"/>
              </a:p>
              <a:p>
                <a:pPr marL="0" indent="0">
                  <a:buNone/>
                </a:pPr>
                <a:r>
                  <a:rPr lang="fa-IR" dirty="0" smtClean="0">
                    <a:solidFill>
                      <a:srgbClr val="C00000"/>
                    </a:solidFill>
                    <a:effectLst>
                      <a:outerShdw blurRad="38100" dist="38100" dir="2700000" algn="tl">
                        <a:srgbClr val="000000">
                          <a:alpha val="43137"/>
                        </a:srgbClr>
                      </a:outerShdw>
                    </a:effectLst>
                  </a:rPr>
                  <a:t>1-2-</a:t>
                </a:r>
                <a:r>
                  <a:rPr lang="fa-IR" dirty="0" smtClean="0"/>
                  <a:t/>
                </a:r>
                <a:r>
                  <a:rPr lang="fa-IR" dirty="0"/>
                  <a:t>شعاع تخم گذاری هر فاخته را با توجه به فرمول زیر به دست آورید</a:t>
                </a:r>
                <a:r>
                  <a:rPr lang="fa-IR" dirty="0" smtClean="0"/>
                  <a:t>:</a:t>
                </a:r>
              </a:p>
              <a:p>
                <a:pPr marL="0" indent="0">
                  <a:buNone/>
                </a:pPr>
                <a:endParaRPr lang="fa-IR" sz="60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ELR</m:t>
                      </m:r>
                      <m:r>
                        <a:rPr lang="en-US">
                          <a:latin typeface="Cambria Math" panose="02040503050406030204" pitchFamily="18" charset="0"/>
                        </a:rPr>
                        <m:t>=</m:t>
                      </m:r>
                      <m:r>
                        <m:rPr>
                          <m:sty m:val="p"/>
                        </m:rPr>
                        <a:rPr lang="en-US">
                          <a:latin typeface="Cambria Math" panose="02040503050406030204" pitchFamily="18" charset="0"/>
                        </a:rPr>
                        <m:t>α</m:t>
                      </m:r>
                      <m:r>
                        <a:rPr lang="en-US">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𝑁𝑢𝑚𝑏𝑒𝑟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𝑐𝑢𝑟𝑟𝑒𝑛𝑡</m:t>
                          </m:r>
                          <m:r>
                            <a:rPr lang="en-US" i="1">
                              <a:latin typeface="Cambria Math" panose="02040503050406030204" pitchFamily="18" charset="0"/>
                            </a:rPr>
                            <m:t> </m:t>
                          </m:r>
                          <m:r>
                            <a:rPr lang="en-US" i="1">
                              <a:latin typeface="Cambria Math" panose="02040503050406030204" pitchFamily="18" charset="0"/>
                            </a:rPr>
                            <m:t>𝑐𝑢𝑘𝑜</m:t>
                          </m:r>
                          <m:sSup>
                            <m:sSupPr>
                              <m:ctrlPr>
                                <a:rPr lang="en-US" i="1">
                                  <a:latin typeface="Cambria Math" panose="02040503050406030204" pitchFamily="18" charset="0"/>
                                </a:rPr>
                              </m:ctrlPr>
                            </m:sSupPr>
                            <m:e>
                              <m:r>
                                <a:rPr lang="en-US" i="1">
                                  <a:latin typeface="Cambria Math" panose="02040503050406030204" pitchFamily="18" charset="0"/>
                                </a:rPr>
                                <m:t>𝑜</m:t>
                              </m:r>
                            </m:e>
                            <m:sup>
                              <m:r>
                                <a:rPr lang="en-US" i="1">
                                  <a:latin typeface="Cambria Math" panose="02040503050406030204" pitchFamily="18" charset="0"/>
                                </a:rPr>
                                <m:t>′</m:t>
                              </m:r>
                            </m:sup>
                          </m:sSup>
                          <m:r>
                            <a:rPr lang="en-US" i="1">
                              <a:latin typeface="Cambria Math" panose="02040503050406030204" pitchFamily="18" charset="0"/>
                            </a:rPr>
                            <m:t>𝑠𝑒𝑔𝑔𝑠</m:t>
                          </m:r>
                        </m:num>
                        <m:den>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number</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egg</m:t>
                          </m:r>
                        </m:den>
                      </m:f>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𝑣𝑎𝑟</m:t>
                              </m:r>
                            </m:e>
                            <m:sub>
                              <m:r>
                                <a:rPr lang="en-US" i="1">
                                  <a:latin typeface="Cambria Math" panose="02040503050406030204" pitchFamily="18" charset="0"/>
                                </a:rPr>
                                <m:t>h</m:t>
                              </m:r>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𝑣𝑎𝑟</m:t>
                              </m:r>
                            </m:e>
                            <m:sub>
                              <m:r>
                                <a:rPr lang="en-US" i="1">
                                  <a:latin typeface="Cambria Math" panose="02040503050406030204" pitchFamily="18" charset="0"/>
                                </a:rPr>
                                <m:t>𝑙𝑜𝑤</m:t>
                              </m:r>
                            </m:sub>
                          </m:sSub>
                        </m:e>
                      </m:d>
                    </m:oMath>
                  </m:oMathPara>
                </a14:m>
                <a:endParaRPr lang="fa-I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blipFill>
                <a:blip r:embed="rId2"/>
                <a:stretch>
                  <a:fillRect l="-1639" t="-1967" r="-1230"/>
                </a:stretch>
              </a:blipFill>
            </p:spPr>
            <p:txBody>
              <a:bodyPr/>
              <a:lstStyle/>
              <a:p>
                <a:r>
                  <a:rPr lang="en-US">
                    <a:noFill/>
                  </a:rPr>
                  <a:t> </a:t>
                </a:r>
              </a:p>
            </p:txBody>
          </p:sp>
        </mc:Fallback>
      </mc:AlternateContent>
    </p:spTree>
    <p:extLst>
      <p:ext uri="{BB962C8B-B14F-4D97-AF65-F5344CB8AC3E}">
        <p14:creationId xmlns:p14="http://schemas.microsoft.com/office/powerpoint/2010/main" xmlns="" val="294223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a:xfrm>
                <a:off x="95251" y="666750"/>
                <a:ext cx="8924924" cy="2981325"/>
              </a:xfrm>
            </p:spPr>
            <p:txBody>
              <a:bodyPr/>
              <a:lstStyle/>
              <a:p>
                <a:pPr marL="0" indent="0" rtl="0">
                  <a:buNone/>
                </a:pPr>
                <a14:m>
                  <m:oMathPara xmlns:m="http://schemas.openxmlformats.org/officeDocument/2006/math">
                    <m:oMathParaPr>
                      <m:jc m:val="left"/>
                    </m:oMathParaPr>
                    <m:oMath xmlns:m="http://schemas.openxmlformats.org/officeDocument/2006/math">
                      <m:sSub>
                        <m:sSubPr>
                          <m:ctrlPr>
                            <a:rPr lang="fa-IR" i="1" smtClean="0">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3</m:t>
                          </m:r>
                        </m:num>
                        <m:den>
                          <m:r>
                            <a:rPr lang="en-US" i="1">
                              <a:latin typeface="Cambria Math" panose="02040503050406030204" pitchFamily="18" charset="0"/>
                              <a:ea typeface="Cambria Math" panose="02040503050406030204" pitchFamily="18" charset="0"/>
                            </a:rPr>
                            <m:t>10</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oMath>
                  </m:oMathPara>
                </a14:m>
                <a:endParaRPr lang="en-US" dirty="0" smtClean="0"/>
              </a:p>
              <a:p>
                <a:pPr marL="0" indent="0" rtl="0">
                  <a:buNone/>
                </a:pPr>
                <a:endParaRPr lang="fa-IR" sz="4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3</m:t>
                          </m:r>
                        </m:num>
                        <m:den>
                          <m:r>
                            <a:rPr lang="en-US" i="1">
                              <a:latin typeface="Cambria Math" panose="02040503050406030204" pitchFamily="18" charset="0"/>
                              <a:ea typeface="Cambria Math" panose="02040503050406030204" pitchFamily="18" charset="0"/>
                            </a:rPr>
                            <m:t>10</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oMath>
                  </m:oMathPara>
                </a14:m>
                <a:endParaRPr lang="en-US" dirty="0" smtClean="0">
                  <a:ea typeface="Cambria Math" panose="02040503050406030204" pitchFamily="18" charset="0"/>
                </a:endParaRPr>
              </a:p>
              <a:p>
                <a:pPr marL="0" indent="0" rtl="0">
                  <a:buNone/>
                </a:pPr>
                <a:endParaRPr lang="fa-IR" sz="4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10</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m:t>
                      </m:r>
                    </m:oMath>
                  </m:oMathPara>
                </a14:m>
                <a:endParaRPr lang="fa-IR" dirty="0"/>
              </a:p>
              <a:p>
                <a:pPr marL="0" indent="0">
                  <a:buNone/>
                </a:pPr>
                <a:r>
                  <a:rPr lang="fa-IR" dirty="0" smtClean="0">
                    <a:solidFill>
                      <a:srgbClr val="C00000"/>
                    </a:solidFill>
                    <a:effectLst>
                      <a:outerShdw blurRad="38100" dist="38100" dir="2700000" algn="tl">
                        <a:srgbClr val="000000">
                          <a:alpha val="43137"/>
                        </a:srgbClr>
                      </a:outerShdw>
                    </a:effectLst>
                  </a:rPr>
                  <a:t>1-3-</a:t>
                </a:r>
                <a:r>
                  <a:rPr lang="fa-IR" dirty="0" smtClean="0"/>
                  <a:t/>
                </a:r>
                <a:r>
                  <a:rPr lang="fa-IR" dirty="0"/>
                  <a:t>حال هر فاخته به طور تصادفی در محدوده شعاع خود با توجه به حدود بازه </a:t>
                </a:r>
                <a:r>
                  <a:rPr lang="fa-IR" dirty="0" err="1"/>
                  <a:t>متغيرهای</a:t>
                </a:r>
                <a:r>
                  <a:rPr lang="fa-IR" dirty="0"/>
                  <a:t/>
                </a:r>
                <a:r>
                  <a:rPr lang="fa-IR" dirty="0" smtClean="0"/>
                  <a:t>مسئله، شروع </a:t>
                </a:r>
                <a:r>
                  <a:rPr lang="fa-IR" dirty="0"/>
                  <a:t>به </a:t>
                </a:r>
                <a:r>
                  <a:rPr lang="fa-IR" dirty="0" err="1"/>
                  <a:t>تخمگذاری</a:t>
                </a:r>
                <a:r>
                  <a:rPr lang="fa-IR" dirty="0"/>
                  <a:t> می </a:t>
                </a:r>
                <a:r>
                  <a:rPr lang="fa-IR" dirty="0" err="1" smtClean="0"/>
                  <a:t>نمايد</a:t>
                </a:r>
                <a:r>
                  <a:rPr lang="fa-IR" dirty="0" smtClean="0"/>
                  <a:t>. علاوه بر آن </a:t>
                </a:r>
                <a:r>
                  <a:rPr lang="en-US" dirty="0" smtClean="0"/>
                  <a:t>Fitness</a:t>
                </a:r>
                <a:r>
                  <a:rPr lang="fa-IR" dirty="0" smtClean="0"/>
                  <a:t> هر تخم نیز ارزیابی می گردد.</a:t>
                </a:r>
                <a:endParaRPr lang="fa-IR" dirty="0" smtClean="0"/>
              </a:p>
              <a:p>
                <a:pPr marL="0" indent="0">
                  <a:buNone/>
                </a:pP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xfrm>
                <a:off x="95251" y="666750"/>
                <a:ext cx="8924924" cy="2981325"/>
              </a:xfrm>
              <a:blipFill>
                <a:blip r:embed="rId2"/>
                <a:stretch>
                  <a:fillRect l="-1639" r="-1230" b="-184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3140763379"/>
              </p:ext>
            </p:extLst>
          </p:nvPr>
        </p:nvGraphicFramePr>
        <p:xfrm>
          <a:off x="1824037" y="3724275"/>
          <a:ext cx="6096000" cy="259588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1470420655"/>
                    </a:ext>
                  </a:extLst>
                </a:gridCol>
                <a:gridCol w="2019300">
                  <a:extLst>
                    <a:ext uri="{9D8B030D-6E8A-4147-A177-3AD203B41FA5}">
                      <a16:colId xmlns:a16="http://schemas.microsoft.com/office/drawing/2014/main" xmlns="" val="1592818507"/>
                    </a:ext>
                  </a:extLst>
                </a:gridCol>
                <a:gridCol w="2781300">
                  <a:extLst>
                    <a:ext uri="{9D8B030D-6E8A-4147-A177-3AD203B41FA5}">
                      <a16:colId xmlns:a16="http://schemas.microsoft.com/office/drawing/2014/main" xmlns="" val="1991516709"/>
                    </a:ext>
                  </a:extLst>
                </a:gridCol>
              </a:tblGrid>
              <a:tr h="370840">
                <a:tc>
                  <a:txBody>
                    <a:bodyPr/>
                    <a:lstStyle/>
                    <a:p>
                      <a:pPr algn="ctr" rtl="1"/>
                      <a:r>
                        <a:rPr lang="en-US" b="1" dirty="0" smtClean="0">
                          <a:cs typeface="B Nazanin" panose="00000400000000000000" pitchFamily="2" charset="-78"/>
                        </a:rPr>
                        <a:t>Cuckoos</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Eggs Position</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Fitness Function</a:t>
                      </a:r>
                      <a:endParaRPr lang="en-US" b="1" dirty="0">
                        <a:cs typeface="B Nazanin" panose="00000400000000000000" pitchFamily="2" charset="-78"/>
                      </a:endParaRPr>
                    </a:p>
                  </a:txBody>
                  <a:tcPr anchor="ctr">
                    <a:solidFill>
                      <a:schemeClr val="accent1">
                        <a:lumMod val="40000"/>
                        <a:lumOff val="60000"/>
                      </a:schemeClr>
                    </a:solidFill>
                  </a:tcPr>
                </a:tc>
                <a:extLst>
                  <a:ext uri="{0D108BD9-81ED-4DB2-BD59-A6C34878D82A}">
                    <a16:rowId xmlns:a16="http://schemas.microsoft.com/office/drawing/2014/main" xmlns="" val="47636932"/>
                  </a:ext>
                </a:extLst>
              </a:tr>
              <a:tr h="370840">
                <a:tc rowSpan="3">
                  <a:txBody>
                    <a:bodyPr/>
                    <a:lstStyle/>
                    <a:p>
                      <a:pPr algn="ctr" rtl="1"/>
                      <a:r>
                        <a:rPr lang="en-US" b="1" dirty="0" smtClean="0">
                          <a:cs typeface="B Nazanin" panose="00000400000000000000" pitchFamily="2" charset="-78"/>
                        </a:rPr>
                        <a:t>Cuckoo 1</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(0 , 3)</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0</a:t>
                      </a:r>
                      <a:r>
                        <a:rPr lang="en-US" baseline="30000" dirty="0" smtClean="0">
                          <a:cs typeface="B Nazanin" panose="00000400000000000000" pitchFamily="2" charset="-78"/>
                        </a:rPr>
                        <a:t>2</a:t>
                      </a:r>
                      <a:r>
                        <a:rPr lang="en-US" dirty="0" smtClean="0">
                          <a:cs typeface="B Nazanin" panose="00000400000000000000" pitchFamily="2" charset="-78"/>
                        </a:rPr>
                        <a:t> + 3</a:t>
                      </a:r>
                      <a:r>
                        <a:rPr lang="en-US" baseline="30000" dirty="0" smtClean="0">
                          <a:cs typeface="B Nazanin" panose="00000400000000000000" pitchFamily="2" charset="-78"/>
                        </a:rPr>
                        <a:t>2</a:t>
                      </a:r>
                      <a:r>
                        <a:rPr lang="en-US" dirty="0" smtClean="0">
                          <a:cs typeface="B Nazanin" panose="00000400000000000000" pitchFamily="2" charset="-78"/>
                        </a:rPr>
                        <a:t> = 9</a:t>
                      </a:r>
                      <a:endParaRPr lang="en-US" dirty="0">
                        <a:cs typeface="B Nazanin" panose="00000400000000000000" pitchFamily="2" charset="-78"/>
                      </a:endParaRPr>
                    </a:p>
                  </a:txBody>
                  <a:tcPr/>
                </a:tc>
                <a:extLst>
                  <a:ext uri="{0D108BD9-81ED-4DB2-BD59-A6C34878D82A}">
                    <a16:rowId xmlns:a16="http://schemas.microsoft.com/office/drawing/2014/main" xmlns="" val="3482722486"/>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2 : (2.9 , 3.8)</a:t>
                      </a:r>
                      <a:endParaRPr lang="en-US" dirty="0">
                        <a:cs typeface="B Nazanin" panose="00000400000000000000" pitchFamily="2"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F(x) = 2.9</a:t>
                      </a:r>
                      <a:r>
                        <a:rPr lang="en-US" baseline="30000" dirty="0" smtClean="0">
                          <a:cs typeface="B Nazanin" panose="00000400000000000000" pitchFamily="2" charset="-78"/>
                        </a:rPr>
                        <a:t>2</a:t>
                      </a:r>
                      <a:r>
                        <a:rPr lang="en-US" dirty="0" smtClean="0">
                          <a:cs typeface="B Nazanin" panose="00000400000000000000" pitchFamily="2" charset="-78"/>
                        </a:rPr>
                        <a:t> + 3.8</a:t>
                      </a:r>
                      <a:r>
                        <a:rPr lang="en-US" baseline="30000" dirty="0" smtClean="0">
                          <a:cs typeface="B Nazanin" panose="00000400000000000000" pitchFamily="2" charset="-78"/>
                        </a:rPr>
                        <a:t>2</a:t>
                      </a:r>
                      <a:r>
                        <a:rPr lang="en-US" dirty="0" smtClean="0">
                          <a:cs typeface="B Nazanin" panose="00000400000000000000" pitchFamily="2" charset="-78"/>
                        </a:rPr>
                        <a:t> = 22.85</a:t>
                      </a:r>
                    </a:p>
                  </a:txBody>
                  <a:tcPr/>
                </a:tc>
                <a:extLst>
                  <a:ext uri="{0D108BD9-81ED-4DB2-BD59-A6C34878D82A}">
                    <a16:rowId xmlns:a16="http://schemas.microsoft.com/office/drawing/2014/main" xmlns="" val="4050323133"/>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3 : (3 ,</a:t>
                      </a:r>
                      <a:r>
                        <a:rPr lang="en-US" baseline="0" dirty="0" smtClean="0">
                          <a:cs typeface="B Nazanin" panose="00000400000000000000" pitchFamily="2" charset="-78"/>
                        </a:rPr>
                        <a:t> 1)</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a:t>
                      </a:r>
                      <a:r>
                        <a:rPr lang="en-US" baseline="30000" dirty="0" smtClean="0">
                          <a:cs typeface="B Nazanin" panose="00000400000000000000" pitchFamily="2" charset="-78"/>
                        </a:rPr>
                        <a:t>2</a:t>
                      </a:r>
                      <a:r>
                        <a:rPr lang="en-US" dirty="0" smtClean="0">
                          <a:cs typeface="B Nazanin" panose="00000400000000000000" pitchFamily="2" charset="-78"/>
                        </a:rPr>
                        <a:t> + 1</a:t>
                      </a:r>
                      <a:r>
                        <a:rPr lang="en-US" baseline="30000" dirty="0" smtClean="0">
                          <a:cs typeface="B Nazanin" panose="00000400000000000000" pitchFamily="2" charset="-78"/>
                        </a:rPr>
                        <a:t>2</a:t>
                      </a:r>
                      <a:r>
                        <a:rPr lang="en-US" dirty="0" smtClean="0">
                          <a:cs typeface="B Nazanin" panose="00000400000000000000" pitchFamily="2" charset="-78"/>
                        </a:rPr>
                        <a:t> = 10</a:t>
                      </a:r>
                      <a:endParaRPr lang="en-US" dirty="0">
                        <a:cs typeface="B Nazanin" panose="00000400000000000000" pitchFamily="2" charset="-78"/>
                      </a:endParaRPr>
                    </a:p>
                  </a:txBody>
                  <a:tcPr/>
                </a:tc>
                <a:extLst>
                  <a:ext uri="{0D108BD9-81ED-4DB2-BD59-A6C34878D82A}">
                    <a16:rowId xmlns:a16="http://schemas.microsoft.com/office/drawing/2014/main" xmlns="" val="2475176369"/>
                  </a:ext>
                </a:extLst>
              </a:tr>
              <a:tr h="370840">
                <a:tc rowSpan="3">
                  <a:txBody>
                    <a:bodyPr/>
                    <a:lstStyle/>
                    <a:p>
                      <a:pPr algn="ctr" rtl="1"/>
                      <a:r>
                        <a:rPr lang="en-US" b="1" dirty="0" smtClean="0">
                          <a:cs typeface="B Nazanin" panose="00000400000000000000" pitchFamily="2" charset="-78"/>
                        </a:rPr>
                        <a:t>Cuckoo 2</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(3 , 0)</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a:t>
                      </a:r>
                      <a:r>
                        <a:rPr lang="en-US" baseline="30000" dirty="0" smtClean="0">
                          <a:cs typeface="B Nazanin" panose="00000400000000000000" pitchFamily="2" charset="-78"/>
                        </a:rPr>
                        <a:t>2</a:t>
                      </a:r>
                      <a:r>
                        <a:rPr lang="en-US" dirty="0" smtClean="0">
                          <a:cs typeface="B Nazanin" panose="00000400000000000000" pitchFamily="2" charset="-78"/>
                        </a:rPr>
                        <a:t> + 0</a:t>
                      </a:r>
                      <a:r>
                        <a:rPr lang="en-US" baseline="30000" dirty="0" smtClean="0">
                          <a:cs typeface="B Nazanin" panose="00000400000000000000" pitchFamily="2" charset="-78"/>
                        </a:rPr>
                        <a:t>2</a:t>
                      </a:r>
                      <a:r>
                        <a:rPr lang="en-US" dirty="0" smtClean="0">
                          <a:cs typeface="B Nazanin" panose="00000400000000000000" pitchFamily="2" charset="-78"/>
                        </a:rPr>
                        <a:t> = 9</a:t>
                      </a:r>
                      <a:endParaRPr lang="en-US" dirty="0">
                        <a:cs typeface="B Nazanin" panose="00000400000000000000" pitchFamily="2" charset="-78"/>
                      </a:endParaRPr>
                    </a:p>
                  </a:txBody>
                  <a:tcPr/>
                </a:tc>
                <a:extLst>
                  <a:ext uri="{0D108BD9-81ED-4DB2-BD59-A6C34878D82A}">
                    <a16:rowId xmlns:a16="http://schemas.microsoft.com/office/drawing/2014/main" xmlns="" val="3990905731"/>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2 : (4</a:t>
                      </a:r>
                      <a:r>
                        <a:rPr lang="en-US" baseline="0" dirty="0" smtClean="0">
                          <a:cs typeface="B Nazanin" panose="00000400000000000000" pitchFamily="2" charset="-78"/>
                        </a:rPr>
                        <a:t> , 2)</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4</a:t>
                      </a:r>
                      <a:r>
                        <a:rPr lang="en-US" baseline="30000" dirty="0" smtClean="0">
                          <a:cs typeface="B Nazanin" panose="00000400000000000000" pitchFamily="2" charset="-78"/>
                        </a:rPr>
                        <a:t>2</a:t>
                      </a:r>
                      <a:r>
                        <a:rPr lang="en-US" dirty="0" smtClean="0">
                          <a:cs typeface="B Nazanin" panose="00000400000000000000" pitchFamily="2" charset="-78"/>
                        </a:rPr>
                        <a:t> + 2</a:t>
                      </a:r>
                      <a:r>
                        <a:rPr lang="en-US" baseline="30000" dirty="0" smtClean="0">
                          <a:cs typeface="B Nazanin" panose="00000400000000000000" pitchFamily="2" charset="-78"/>
                        </a:rPr>
                        <a:t>2</a:t>
                      </a:r>
                      <a:r>
                        <a:rPr lang="en-US" dirty="0" smtClean="0">
                          <a:cs typeface="B Nazanin" panose="00000400000000000000" pitchFamily="2" charset="-78"/>
                        </a:rPr>
                        <a:t> = 20</a:t>
                      </a:r>
                      <a:endParaRPr lang="en-US" dirty="0">
                        <a:cs typeface="B Nazanin" panose="00000400000000000000" pitchFamily="2" charset="-78"/>
                      </a:endParaRPr>
                    </a:p>
                  </a:txBody>
                  <a:tcPr/>
                </a:tc>
                <a:extLst>
                  <a:ext uri="{0D108BD9-81ED-4DB2-BD59-A6C34878D82A}">
                    <a16:rowId xmlns:a16="http://schemas.microsoft.com/office/drawing/2014/main" xmlns="" val="2067687619"/>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3 : (0 , 0)</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0</a:t>
                      </a:r>
                      <a:r>
                        <a:rPr lang="en-US" baseline="30000" dirty="0" smtClean="0">
                          <a:cs typeface="B Nazanin" panose="00000400000000000000" pitchFamily="2" charset="-78"/>
                        </a:rPr>
                        <a:t>2</a:t>
                      </a:r>
                      <a:r>
                        <a:rPr lang="en-US" dirty="0" smtClean="0">
                          <a:cs typeface="B Nazanin" panose="00000400000000000000" pitchFamily="2" charset="-78"/>
                        </a:rPr>
                        <a:t> + 0</a:t>
                      </a:r>
                      <a:r>
                        <a:rPr lang="en-US" baseline="30000" dirty="0" smtClean="0">
                          <a:cs typeface="B Nazanin" panose="00000400000000000000" pitchFamily="2" charset="-78"/>
                        </a:rPr>
                        <a:t>2</a:t>
                      </a:r>
                      <a:r>
                        <a:rPr lang="en-US" dirty="0" smtClean="0">
                          <a:cs typeface="B Nazanin" panose="00000400000000000000" pitchFamily="2" charset="-78"/>
                        </a:rPr>
                        <a:t> = 0</a:t>
                      </a:r>
                      <a:endParaRPr lang="en-US" dirty="0">
                        <a:cs typeface="B Nazanin" panose="00000400000000000000" pitchFamily="2" charset="-78"/>
                      </a:endParaRPr>
                    </a:p>
                  </a:txBody>
                  <a:tcPr/>
                </a:tc>
                <a:extLst>
                  <a:ext uri="{0D108BD9-81ED-4DB2-BD59-A6C34878D82A}">
                    <a16:rowId xmlns:a16="http://schemas.microsoft.com/office/drawing/2014/main" xmlns="" val="3718024094"/>
                  </a:ext>
                </a:extLst>
              </a:tr>
            </a:tbl>
          </a:graphicData>
        </a:graphic>
      </p:graphicFrame>
      <p:sp>
        <p:nvSpPr>
          <p:cNvPr id="5" name="Rectangle 4"/>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28886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a:xfrm>
            <a:off x="95251" y="2619374"/>
            <a:ext cx="8924924" cy="3933825"/>
          </a:xfrm>
        </p:spPr>
        <p:txBody>
          <a:bodyPr/>
          <a:lstStyle/>
          <a:p>
            <a:pPr marL="0" indent="0">
              <a:buNone/>
            </a:pPr>
            <a:r>
              <a:rPr lang="fa-IR" dirty="0" smtClean="0"/>
              <a:t>بنابراین بردار جواب </a:t>
            </a:r>
            <a:r>
              <a:rPr lang="fa-IR" dirty="0" err="1" smtClean="0"/>
              <a:t>بصورت</a:t>
            </a:r>
            <a:r>
              <a:rPr lang="fa-IR" dirty="0" smtClean="0"/>
              <a:t> زیر حاصل می گردد:</a:t>
            </a:r>
          </a:p>
          <a:p>
            <a:pPr marL="0" indent="0" rtl="0">
              <a:buNone/>
            </a:pPr>
            <a:r>
              <a:rPr lang="fr-FR" dirty="0" smtClean="0"/>
              <a:t>Profit </a:t>
            </a:r>
            <a:r>
              <a:rPr lang="fr-FR" dirty="0" err="1" smtClean="0"/>
              <a:t>Vector</a:t>
            </a:r>
            <a:r>
              <a:rPr lang="fr-FR" dirty="0" smtClean="0"/>
              <a:t> = </a:t>
            </a:r>
            <a:r>
              <a:rPr lang="fr-FR" dirty="0"/>
              <a:t>[</a:t>
            </a:r>
            <a:r>
              <a:rPr lang="fr-FR" dirty="0" smtClean="0"/>
              <a:t>9 , 22.85 </a:t>
            </a:r>
            <a:r>
              <a:rPr lang="fr-FR" dirty="0" smtClean="0">
                <a:solidFill>
                  <a:srgbClr val="C00000"/>
                </a:solidFill>
              </a:rPr>
              <a:t>,</a:t>
            </a:r>
            <a:r>
              <a:rPr lang="fr-FR" dirty="0" smtClean="0"/>
              <a:t> 10 , 9 </a:t>
            </a:r>
            <a:r>
              <a:rPr lang="fr-FR" dirty="0" smtClean="0">
                <a:solidFill>
                  <a:srgbClr val="C00000"/>
                </a:solidFill>
              </a:rPr>
              <a:t>,</a:t>
            </a:r>
            <a:r>
              <a:rPr lang="fr-FR" dirty="0" smtClean="0"/>
              <a:t> 20 </a:t>
            </a:r>
            <a:r>
              <a:rPr lang="fr-FR" dirty="0" smtClean="0">
                <a:solidFill>
                  <a:srgbClr val="C00000"/>
                </a:solidFill>
              </a:rPr>
              <a:t>,</a:t>
            </a:r>
            <a:r>
              <a:rPr lang="fr-FR" dirty="0" smtClean="0"/>
              <a:t> 0 </a:t>
            </a:r>
            <a:r>
              <a:rPr lang="fr-FR" dirty="0" smtClean="0">
                <a:solidFill>
                  <a:srgbClr val="C00000"/>
                </a:solidFill>
              </a:rPr>
              <a:t>,</a:t>
            </a:r>
            <a:r>
              <a:rPr lang="fr-FR" dirty="0" smtClean="0"/>
              <a:t> 4 </a:t>
            </a:r>
            <a:r>
              <a:rPr lang="fr-FR" dirty="0" smtClean="0">
                <a:solidFill>
                  <a:srgbClr val="C00000"/>
                </a:solidFill>
              </a:rPr>
              <a:t>,</a:t>
            </a:r>
            <a:r>
              <a:rPr lang="fr-FR" dirty="0" smtClean="0"/>
              <a:t> 1.25 </a:t>
            </a:r>
            <a:r>
              <a:rPr lang="fr-FR" dirty="0" smtClean="0">
                <a:solidFill>
                  <a:srgbClr val="C00000"/>
                </a:solidFill>
              </a:rPr>
              <a:t>,</a:t>
            </a:r>
            <a:r>
              <a:rPr lang="fr-FR" dirty="0" smtClean="0"/>
              <a:t> 14.24 </a:t>
            </a:r>
            <a:r>
              <a:rPr lang="fr-FR" dirty="0" smtClean="0">
                <a:solidFill>
                  <a:srgbClr val="C00000"/>
                </a:solidFill>
              </a:rPr>
              <a:t>,</a:t>
            </a:r>
            <a:r>
              <a:rPr lang="fr-FR" dirty="0" smtClean="0"/>
              <a:t> </a:t>
            </a:r>
            <a:r>
              <a:rPr lang="fr-FR" dirty="0"/>
              <a:t>18.25] </a:t>
            </a:r>
            <a:endParaRPr lang="fa-IR" dirty="0" smtClean="0"/>
          </a:p>
          <a:p>
            <a:pPr marL="0" indent="0" algn="r">
              <a:buNone/>
            </a:pPr>
            <a:r>
              <a:rPr lang="fa-IR" dirty="0" smtClean="0">
                <a:solidFill>
                  <a:srgbClr val="C00000"/>
                </a:solidFill>
                <a:effectLst>
                  <a:outerShdw blurRad="38100" dist="38100" dir="2700000" algn="tl">
                    <a:srgbClr val="000000">
                      <a:alpha val="43137"/>
                    </a:srgbClr>
                  </a:outerShdw>
                </a:effectLst>
              </a:rPr>
              <a:t>1-4-</a:t>
            </a:r>
            <a:r>
              <a:rPr lang="fa-IR" dirty="0" smtClean="0"/>
              <a:t> با </a:t>
            </a:r>
            <a:r>
              <a:rPr lang="fa-IR" dirty="0"/>
              <a:t>توجه به </a:t>
            </a:r>
            <a:r>
              <a:rPr lang="fa-IR" dirty="0" err="1"/>
              <a:t>اينكه</a:t>
            </a:r>
            <a:r>
              <a:rPr lang="fa-IR" dirty="0"/>
              <a:t> در هر مرحله </a:t>
            </a:r>
            <a:r>
              <a:rPr lang="fa-IR" dirty="0" err="1" smtClean="0"/>
              <a:t>حداكثر</a:t>
            </a:r>
            <a:r>
              <a:rPr lang="fa-IR" dirty="0"/>
              <a:t> </a:t>
            </a:r>
            <a:r>
              <a:rPr lang="fa-IR" dirty="0" smtClean="0"/>
              <a:t>6 فاخته </a:t>
            </a:r>
            <a:r>
              <a:rPr lang="fa-IR" dirty="0" err="1" smtClean="0"/>
              <a:t>مي</a:t>
            </a:r>
            <a:r>
              <a:rPr lang="fa-IR" dirty="0" smtClean="0"/>
              <a:t> توانند </a:t>
            </a:r>
            <a:r>
              <a:rPr lang="fa-IR" dirty="0"/>
              <a:t>زنده باشند، </a:t>
            </a:r>
            <a:r>
              <a:rPr lang="fa-IR" dirty="0" err="1"/>
              <a:t>بنابراين</a:t>
            </a:r>
            <a:r>
              <a:rPr lang="fa-IR" dirty="0"/>
              <a:t> از </a:t>
            </a:r>
            <a:r>
              <a:rPr lang="fa-IR" dirty="0" err="1" smtClean="0"/>
              <a:t>اين</a:t>
            </a:r>
            <a:r>
              <a:rPr lang="fa-IR" dirty="0" smtClean="0"/>
              <a:t> 10 جواب 4 جواب </a:t>
            </a:r>
            <a:r>
              <a:rPr lang="fa-IR" dirty="0"/>
              <a:t>از </a:t>
            </a:r>
            <a:r>
              <a:rPr lang="fa-IR" dirty="0" err="1" smtClean="0"/>
              <a:t>بدترين</a:t>
            </a:r>
            <a:r>
              <a:rPr lang="fa-IR" dirty="0" smtClean="0"/>
              <a:t> ها حذف </a:t>
            </a:r>
            <a:r>
              <a:rPr lang="fa-IR" dirty="0" err="1" smtClean="0"/>
              <a:t>مي</a:t>
            </a:r>
            <a:r>
              <a:rPr lang="fa-IR" dirty="0" smtClean="0"/>
              <a:t> شوند:</a:t>
            </a:r>
          </a:p>
          <a:p>
            <a:pPr marL="0" indent="0" algn="l" rtl="0">
              <a:buNone/>
            </a:pPr>
            <a:r>
              <a:rPr lang="en-US" dirty="0" smtClean="0"/>
              <a:t>Profit Vector = [22.85 </a:t>
            </a:r>
            <a:r>
              <a:rPr lang="en-US" dirty="0" smtClean="0">
                <a:solidFill>
                  <a:srgbClr val="C00000"/>
                </a:solidFill>
              </a:rPr>
              <a:t>,</a:t>
            </a:r>
            <a:r>
              <a:rPr lang="en-US" dirty="0" smtClean="0"/>
              <a:t> 10 9 </a:t>
            </a:r>
            <a:r>
              <a:rPr lang="en-US" dirty="0" smtClean="0">
                <a:solidFill>
                  <a:srgbClr val="C00000"/>
                </a:solidFill>
              </a:rPr>
              <a:t>,</a:t>
            </a:r>
            <a:r>
              <a:rPr lang="en-US" dirty="0" smtClean="0"/>
              <a:t> 20 </a:t>
            </a:r>
            <a:r>
              <a:rPr lang="en-US" dirty="0" smtClean="0">
                <a:solidFill>
                  <a:srgbClr val="C00000"/>
                </a:solidFill>
              </a:rPr>
              <a:t>,</a:t>
            </a:r>
            <a:r>
              <a:rPr lang="en-US" dirty="0" smtClean="0"/>
              <a:t> 14.24 </a:t>
            </a:r>
            <a:r>
              <a:rPr lang="en-US" dirty="0" smtClean="0">
                <a:solidFill>
                  <a:srgbClr val="C00000"/>
                </a:solidFill>
              </a:rPr>
              <a:t>,</a:t>
            </a:r>
            <a:r>
              <a:rPr lang="en-US" dirty="0" smtClean="0"/>
              <a:t> 18.25]</a:t>
            </a:r>
          </a:p>
          <a:p>
            <a:pPr marL="0" indent="0">
              <a:buNone/>
            </a:pPr>
            <a:r>
              <a:rPr lang="fa-IR" dirty="0" smtClean="0">
                <a:solidFill>
                  <a:srgbClr val="C00000"/>
                </a:solidFill>
                <a:effectLst>
                  <a:outerShdw blurRad="38100" dist="38100" dir="2700000" algn="tl">
                    <a:srgbClr val="000000">
                      <a:alpha val="43137"/>
                    </a:srgbClr>
                  </a:outerShdw>
                </a:effectLst>
              </a:rPr>
              <a:t>1-5-</a:t>
            </a:r>
            <a:r>
              <a:rPr lang="fa-IR" dirty="0" smtClean="0"/>
              <a:t> </a:t>
            </a:r>
            <a:r>
              <a:rPr lang="fa-IR" dirty="0"/>
              <a:t>فاخته ها را با استفاده از روش </a:t>
            </a:r>
            <a:r>
              <a:rPr lang="en-US" dirty="0"/>
              <a:t>k-means</a:t>
            </a:r>
            <a:r>
              <a:rPr lang="fa-IR" dirty="0"/>
              <a:t> خوشه </a:t>
            </a:r>
            <a:r>
              <a:rPr lang="fa-IR" dirty="0" err="1"/>
              <a:t>بندي</a:t>
            </a:r>
            <a:r>
              <a:rPr lang="fa-IR" dirty="0"/>
              <a:t> و </a:t>
            </a:r>
            <a:r>
              <a:rPr lang="fa-IR" dirty="0" err="1"/>
              <a:t>بهترين</a:t>
            </a:r>
            <a:r>
              <a:rPr lang="fa-IR" dirty="0"/>
              <a:t> گروه فاخته را به عنوان </a:t>
            </a:r>
            <a:r>
              <a:rPr lang="fa-IR" dirty="0" err="1"/>
              <a:t>مكان</a:t>
            </a:r>
            <a:r>
              <a:rPr lang="fa-IR" dirty="0"/>
              <a:t> </a:t>
            </a:r>
            <a:r>
              <a:rPr lang="fa-IR" dirty="0" err="1"/>
              <a:t>سكونت</a:t>
            </a:r>
            <a:r>
              <a:rPr lang="fa-IR" dirty="0"/>
              <a:t> هدف مشخص </a:t>
            </a:r>
            <a:r>
              <a:rPr lang="fa-IR" dirty="0" err="1"/>
              <a:t>مي</a:t>
            </a:r>
            <a:r>
              <a:rPr lang="fa-IR" dirty="0"/>
              <a:t> </a:t>
            </a:r>
            <a:r>
              <a:rPr lang="fa-IR" dirty="0" err="1"/>
              <a:t>نماييم</a:t>
            </a:r>
            <a:r>
              <a:rPr lang="fa-IR" dirty="0"/>
              <a:t>. </a:t>
            </a:r>
            <a:r>
              <a:rPr lang="fa-IR" dirty="0" err="1"/>
              <a:t>براي</a:t>
            </a:r>
            <a:r>
              <a:rPr lang="fa-IR" dirty="0"/>
              <a:t> </a:t>
            </a:r>
            <a:r>
              <a:rPr lang="fa-IR" dirty="0" err="1"/>
              <a:t>اين</a:t>
            </a:r>
            <a:r>
              <a:rPr lang="fa-IR" dirty="0"/>
              <a:t> </a:t>
            </a:r>
            <a:r>
              <a:rPr lang="fa-IR" dirty="0" err="1"/>
              <a:t>كار</a:t>
            </a:r>
            <a:r>
              <a:rPr lang="fa-IR" dirty="0"/>
              <a:t> سود </a:t>
            </a:r>
            <a:r>
              <a:rPr lang="fa-IR" dirty="0" err="1"/>
              <a:t>ميانگين</a:t>
            </a:r>
            <a:r>
              <a:rPr lang="fa-IR" dirty="0"/>
              <a:t> گروه را محاسبه تا </a:t>
            </a:r>
            <a:r>
              <a:rPr lang="fa-IR" dirty="0" err="1"/>
              <a:t>بهينگي</a:t>
            </a:r>
            <a:r>
              <a:rPr lang="fa-IR" dirty="0"/>
              <a:t> </a:t>
            </a:r>
            <a:r>
              <a:rPr lang="fa-IR" dirty="0" err="1"/>
              <a:t>نسبي</a:t>
            </a:r>
            <a:r>
              <a:rPr lang="fa-IR" dirty="0"/>
              <a:t> محل </a:t>
            </a:r>
            <a:r>
              <a:rPr lang="fa-IR" dirty="0" err="1"/>
              <a:t>زيست</a:t>
            </a:r>
            <a:r>
              <a:rPr lang="fa-IR" dirty="0"/>
              <a:t> بدست </a:t>
            </a:r>
            <a:r>
              <a:rPr lang="fa-IR" dirty="0" err="1"/>
              <a:t>آيد</a:t>
            </a:r>
            <a:r>
              <a:rPr lang="fa-IR" dirty="0"/>
              <a:t>. سپس </a:t>
            </a:r>
            <a:r>
              <a:rPr lang="fa-IR" dirty="0" err="1"/>
              <a:t>گروهي</a:t>
            </a:r>
            <a:r>
              <a:rPr lang="fa-IR" dirty="0"/>
              <a:t> </a:t>
            </a:r>
            <a:r>
              <a:rPr lang="fa-IR" dirty="0" err="1"/>
              <a:t>كه</a:t>
            </a:r>
            <a:r>
              <a:rPr lang="fa-IR" dirty="0"/>
              <a:t> </a:t>
            </a:r>
            <a:r>
              <a:rPr lang="fa-IR" dirty="0" err="1"/>
              <a:t>داراي</a:t>
            </a:r>
            <a:r>
              <a:rPr lang="fa-IR" dirty="0"/>
              <a:t> </a:t>
            </a:r>
            <a:r>
              <a:rPr lang="fa-IR" dirty="0" err="1"/>
              <a:t>بيشترين</a:t>
            </a:r>
            <a:r>
              <a:rPr lang="fa-IR" dirty="0"/>
              <a:t> مقدار متوسط سود (</a:t>
            </a:r>
            <a:r>
              <a:rPr lang="fa-IR" dirty="0" err="1"/>
              <a:t>بهينگي</a:t>
            </a:r>
            <a:r>
              <a:rPr lang="fa-IR" dirty="0"/>
              <a:t>) </a:t>
            </a:r>
            <a:r>
              <a:rPr lang="fa-IR" dirty="0" err="1"/>
              <a:t>مي</a:t>
            </a:r>
            <a:r>
              <a:rPr lang="fa-IR" dirty="0"/>
              <a:t> باشد، به عنوان گروه هدف انتخاب و گروه </a:t>
            </a:r>
            <a:r>
              <a:rPr lang="fa-IR" dirty="0" err="1"/>
              <a:t>هاي</a:t>
            </a:r>
            <a:r>
              <a:rPr lang="fa-IR" dirty="0"/>
              <a:t> </a:t>
            </a:r>
            <a:r>
              <a:rPr lang="fa-IR" dirty="0" err="1"/>
              <a:t>ديگر</a:t>
            </a:r>
            <a:r>
              <a:rPr lang="fa-IR" dirty="0"/>
              <a:t> به سمت آن مهاجرت </a:t>
            </a:r>
            <a:r>
              <a:rPr lang="fa-IR" dirty="0" err="1"/>
              <a:t>مي</a:t>
            </a:r>
            <a:r>
              <a:rPr lang="fa-IR" dirty="0"/>
              <a:t> </a:t>
            </a:r>
            <a:r>
              <a:rPr lang="fa-IR" dirty="0" err="1"/>
              <a:t>كنند</a:t>
            </a:r>
            <a:r>
              <a:rPr lang="fa-IR" dirty="0"/>
              <a:t>. همانگونه </a:t>
            </a:r>
            <a:r>
              <a:rPr lang="fa-IR" dirty="0" err="1"/>
              <a:t>كه</a:t>
            </a:r>
            <a:r>
              <a:rPr lang="fa-IR" dirty="0"/>
              <a:t> در </a:t>
            </a:r>
            <a:r>
              <a:rPr lang="fa-IR" dirty="0" err="1"/>
              <a:t>شكل</a:t>
            </a:r>
            <a:r>
              <a:rPr lang="fa-IR" dirty="0"/>
              <a:t> 3 مشاهده </a:t>
            </a:r>
            <a:r>
              <a:rPr lang="fa-IR" dirty="0" err="1"/>
              <a:t>مي</a:t>
            </a:r>
            <a:r>
              <a:rPr lang="fa-IR" dirty="0"/>
              <a:t> شود، از گروه با </a:t>
            </a:r>
            <a:r>
              <a:rPr lang="fa-IR" dirty="0" err="1"/>
              <a:t>ميانگين</a:t>
            </a:r>
            <a:r>
              <a:rPr lang="fa-IR" dirty="0"/>
              <a:t> </a:t>
            </a:r>
            <a:r>
              <a:rPr lang="en-US" dirty="0"/>
              <a:t>14.298</a:t>
            </a:r>
            <a:r>
              <a:rPr lang="fa-IR" dirty="0"/>
              <a:t> به سمت فاخته با سود </a:t>
            </a:r>
            <a:r>
              <a:rPr lang="en-US" dirty="0"/>
              <a:t>22.85</a:t>
            </a:r>
            <a:r>
              <a:rPr lang="fa-IR" dirty="0"/>
              <a:t> </a:t>
            </a:r>
            <a:r>
              <a:rPr lang="fa-IR" dirty="0" err="1"/>
              <a:t>حركت</a:t>
            </a:r>
            <a:r>
              <a:rPr lang="fa-IR" dirty="0"/>
              <a:t> </a:t>
            </a:r>
            <a:r>
              <a:rPr lang="fa-IR" dirty="0" err="1"/>
              <a:t>مي</a:t>
            </a:r>
            <a:r>
              <a:rPr lang="fa-IR" dirty="0"/>
              <a:t> </a:t>
            </a:r>
            <a:r>
              <a:rPr lang="fa-IR" dirty="0" err="1"/>
              <a:t>كنيم</a:t>
            </a:r>
            <a:r>
              <a:rPr lang="fa-IR" dirty="0"/>
              <a:t>. </a:t>
            </a:r>
            <a:r>
              <a:rPr lang="fa-IR" dirty="0" err="1"/>
              <a:t>بنابراين</a:t>
            </a:r>
            <a:r>
              <a:rPr lang="fa-IR" dirty="0"/>
              <a:t> با استفاده از فرمول </a:t>
            </a:r>
            <a:r>
              <a:rPr lang="fa-IR" dirty="0" err="1"/>
              <a:t>عملگر</a:t>
            </a:r>
            <a:r>
              <a:rPr lang="fa-IR" dirty="0"/>
              <a:t> مهاجرت مختصات نقاط </a:t>
            </a:r>
            <a:r>
              <a:rPr lang="fa-IR" dirty="0" err="1"/>
              <a:t>جديد</a:t>
            </a:r>
            <a:r>
              <a:rPr lang="fa-IR" dirty="0"/>
              <a:t> محاسبه </a:t>
            </a:r>
            <a:r>
              <a:rPr lang="fa-IR" dirty="0" err="1"/>
              <a:t>مي</a:t>
            </a:r>
            <a:r>
              <a:rPr lang="fa-IR" dirty="0"/>
              <a:t> گردد</a:t>
            </a:r>
            <a:r>
              <a:rPr lang="fa-IR" dirty="0" smtClean="0"/>
              <a:t>.</a:t>
            </a:r>
          </a:p>
          <a:p>
            <a:pPr marL="0" indent="0">
              <a:buNone/>
            </a:pPr>
            <a:r>
              <a:rPr lang="fa-IR" dirty="0"/>
              <a:t/>
            </a:r>
            <a:br>
              <a:rPr lang="fa-IR"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357498321"/>
              </p:ext>
            </p:extLst>
          </p:nvPr>
        </p:nvGraphicFramePr>
        <p:xfrm>
          <a:off x="1509713" y="666750"/>
          <a:ext cx="6096000" cy="185420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1438333902"/>
                    </a:ext>
                  </a:extLst>
                </a:gridCol>
                <a:gridCol w="2019300">
                  <a:extLst>
                    <a:ext uri="{9D8B030D-6E8A-4147-A177-3AD203B41FA5}">
                      <a16:colId xmlns:a16="http://schemas.microsoft.com/office/drawing/2014/main" xmlns="" val="153748423"/>
                    </a:ext>
                  </a:extLst>
                </a:gridCol>
                <a:gridCol w="2781300">
                  <a:extLst>
                    <a:ext uri="{9D8B030D-6E8A-4147-A177-3AD203B41FA5}">
                      <a16:colId xmlns:a16="http://schemas.microsoft.com/office/drawing/2014/main" xmlns="" val="2393771255"/>
                    </a:ext>
                  </a:extLst>
                </a:gridCol>
              </a:tblGrid>
              <a:tr h="370840">
                <a:tc>
                  <a:txBody>
                    <a:bodyPr/>
                    <a:lstStyle/>
                    <a:p>
                      <a:pPr algn="ctr" rtl="1"/>
                      <a:r>
                        <a:rPr lang="en-US" b="1" dirty="0" smtClean="0">
                          <a:cs typeface="B Nazanin" panose="00000400000000000000" pitchFamily="2" charset="-78"/>
                        </a:rPr>
                        <a:t>Cuckoos</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Eggs Position</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Fitness Function</a:t>
                      </a:r>
                      <a:endParaRPr lang="en-US" b="1" dirty="0">
                        <a:cs typeface="B Nazanin" panose="00000400000000000000" pitchFamily="2" charset="-78"/>
                      </a:endParaRPr>
                    </a:p>
                  </a:txBody>
                  <a:tcPr anchor="ctr">
                    <a:solidFill>
                      <a:schemeClr val="accent1">
                        <a:lumMod val="40000"/>
                        <a:lumOff val="60000"/>
                      </a:schemeClr>
                    </a:solidFill>
                  </a:tcPr>
                </a:tc>
                <a:extLst>
                  <a:ext uri="{0D108BD9-81ED-4DB2-BD59-A6C34878D82A}">
                    <a16:rowId xmlns:a16="http://schemas.microsoft.com/office/drawing/2014/main" xmlns="" val="2751883468"/>
                  </a:ext>
                </a:extLst>
              </a:tr>
              <a:tr h="370840">
                <a:tc rowSpan="4">
                  <a:txBody>
                    <a:bodyPr/>
                    <a:lstStyle/>
                    <a:p>
                      <a:pPr algn="ctr" rtl="1"/>
                      <a:r>
                        <a:rPr lang="en-US" b="1" dirty="0" smtClean="0">
                          <a:cs typeface="B Nazanin" panose="00000400000000000000" pitchFamily="2" charset="-78"/>
                        </a:rPr>
                        <a:t>Cuckoo 3</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(2 , 0)</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2</a:t>
                      </a:r>
                      <a:r>
                        <a:rPr lang="en-US" baseline="30000" dirty="0" smtClean="0">
                          <a:cs typeface="B Nazanin" panose="00000400000000000000" pitchFamily="2" charset="-78"/>
                        </a:rPr>
                        <a:t>2</a:t>
                      </a:r>
                      <a:r>
                        <a:rPr lang="en-US" dirty="0" smtClean="0">
                          <a:cs typeface="B Nazanin" panose="00000400000000000000" pitchFamily="2" charset="-78"/>
                        </a:rPr>
                        <a:t> + 0</a:t>
                      </a:r>
                      <a:r>
                        <a:rPr lang="en-US" baseline="30000" dirty="0" smtClean="0">
                          <a:cs typeface="B Nazanin" panose="00000400000000000000" pitchFamily="2" charset="-78"/>
                        </a:rPr>
                        <a:t>2</a:t>
                      </a:r>
                      <a:r>
                        <a:rPr lang="en-US" dirty="0" smtClean="0">
                          <a:cs typeface="B Nazanin" panose="00000400000000000000" pitchFamily="2" charset="-78"/>
                        </a:rPr>
                        <a:t> = 4</a:t>
                      </a:r>
                      <a:endParaRPr lang="en-US" dirty="0">
                        <a:cs typeface="B Nazanin" panose="00000400000000000000" pitchFamily="2" charset="-78"/>
                      </a:endParaRPr>
                    </a:p>
                  </a:txBody>
                  <a:tcPr/>
                </a:tc>
                <a:extLst>
                  <a:ext uri="{0D108BD9-81ED-4DB2-BD59-A6C34878D82A}">
                    <a16:rowId xmlns:a16="http://schemas.microsoft.com/office/drawing/2014/main" xmlns="" val="3052848553"/>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2 : (1 , 0.5)</a:t>
                      </a:r>
                      <a:endParaRPr lang="en-US" dirty="0">
                        <a:cs typeface="B Nazanin" panose="00000400000000000000" pitchFamily="2"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F(x) = 1</a:t>
                      </a:r>
                      <a:r>
                        <a:rPr lang="en-US" baseline="30000" dirty="0" smtClean="0">
                          <a:cs typeface="B Nazanin" panose="00000400000000000000" pitchFamily="2" charset="-78"/>
                        </a:rPr>
                        <a:t>2</a:t>
                      </a:r>
                      <a:r>
                        <a:rPr lang="en-US" dirty="0" smtClean="0">
                          <a:cs typeface="B Nazanin" panose="00000400000000000000" pitchFamily="2" charset="-78"/>
                        </a:rPr>
                        <a:t> + 0.5</a:t>
                      </a:r>
                      <a:r>
                        <a:rPr lang="en-US" baseline="30000" dirty="0" smtClean="0">
                          <a:cs typeface="B Nazanin" panose="00000400000000000000" pitchFamily="2" charset="-78"/>
                        </a:rPr>
                        <a:t>2</a:t>
                      </a:r>
                      <a:r>
                        <a:rPr lang="en-US" dirty="0" smtClean="0">
                          <a:cs typeface="B Nazanin" panose="00000400000000000000" pitchFamily="2" charset="-78"/>
                        </a:rPr>
                        <a:t> = 1.25</a:t>
                      </a:r>
                    </a:p>
                  </a:txBody>
                  <a:tcPr/>
                </a:tc>
                <a:extLst>
                  <a:ext uri="{0D108BD9-81ED-4DB2-BD59-A6C34878D82A}">
                    <a16:rowId xmlns:a16="http://schemas.microsoft.com/office/drawing/2014/main" xmlns="" val="3117221692"/>
                  </a:ext>
                </a:extLst>
              </a:tr>
              <a:tr h="370840">
                <a:tc vMerge="1">
                  <a:txBody>
                    <a:bodyPr/>
                    <a:lstStyle/>
                    <a:p>
                      <a:pPr algn="r" rtl="1"/>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Egg 3 : (3.2 ,</a:t>
                      </a:r>
                      <a:r>
                        <a:rPr lang="en-US" baseline="0" dirty="0" smtClean="0">
                          <a:cs typeface="B Nazanin" panose="00000400000000000000" pitchFamily="2" charset="-78"/>
                        </a:rPr>
                        <a:t> 2)</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3.2</a:t>
                      </a:r>
                      <a:r>
                        <a:rPr lang="en-US" baseline="30000" dirty="0" smtClean="0">
                          <a:cs typeface="B Nazanin" panose="00000400000000000000" pitchFamily="2" charset="-78"/>
                        </a:rPr>
                        <a:t>2</a:t>
                      </a:r>
                      <a:r>
                        <a:rPr lang="en-US" dirty="0" smtClean="0">
                          <a:cs typeface="B Nazanin" panose="00000400000000000000" pitchFamily="2" charset="-78"/>
                        </a:rPr>
                        <a:t> + 2</a:t>
                      </a:r>
                      <a:r>
                        <a:rPr lang="en-US" baseline="30000" dirty="0" smtClean="0">
                          <a:cs typeface="B Nazanin" panose="00000400000000000000" pitchFamily="2" charset="-78"/>
                        </a:rPr>
                        <a:t>2</a:t>
                      </a:r>
                      <a:r>
                        <a:rPr lang="en-US" dirty="0" smtClean="0">
                          <a:cs typeface="B Nazanin" panose="00000400000000000000" pitchFamily="2" charset="-78"/>
                        </a:rPr>
                        <a:t> = 14.24</a:t>
                      </a:r>
                      <a:endParaRPr lang="en-US" dirty="0">
                        <a:cs typeface="B Nazanin" panose="00000400000000000000" pitchFamily="2" charset="-78"/>
                      </a:endParaRPr>
                    </a:p>
                  </a:txBody>
                  <a:tcPr/>
                </a:tc>
                <a:extLst>
                  <a:ext uri="{0D108BD9-81ED-4DB2-BD59-A6C34878D82A}">
                    <a16:rowId xmlns:a16="http://schemas.microsoft.com/office/drawing/2014/main" xmlns="" val="1017912875"/>
                  </a:ext>
                </a:extLst>
              </a:tr>
              <a:tr h="370840">
                <a:tc vMerge="1">
                  <a:txBody>
                    <a:bodyPr/>
                    <a:lstStyle/>
                    <a:p>
                      <a:pPr algn="ctr" rtl="1"/>
                      <a:endParaRPr lang="en-US"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4 : (4 , 1.5)</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4</a:t>
                      </a:r>
                      <a:r>
                        <a:rPr lang="en-US" baseline="30000" dirty="0" smtClean="0">
                          <a:cs typeface="B Nazanin" panose="00000400000000000000" pitchFamily="2" charset="-78"/>
                        </a:rPr>
                        <a:t>2</a:t>
                      </a:r>
                      <a:r>
                        <a:rPr lang="en-US" dirty="0" smtClean="0">
                          <a:cs typeface="B Nazanin" panose="00000400000000000000" pitchFamily="2" charset="-78"/>
                        </a:rPr>
                        <a:t> + 1.5</a:t>
                      </a:r>
                      <a:r>
                        <a:rPr lang="en-US" baseline="30000" dirty="0" smtClean="0">
                          <a:cs typeface="B Nazanin" panose="00000400000000000000" pitchFamily="2" charset="-78"/>
                        </a:rPr>
                        <a:t>2</a:t>
                      </a:r>
                      <a:r>
                        <a:rPr lang="en-US" dirty="0" smtClean="0">
                          <a:cs typeface="B Nazanin" panose="00000400000000000000" pitchFamily="2" charset="-78"/>
                        </a:rPr>
                        <a:t> = 18.25</a:t>
                      </a:r>
                      <a:endParaRPr lang="en-US" dirty="0">
                        <a:cs typeface="B Nazanin" panose="00000400000000000000" pitchFamily="2" charset="-78"/>
                      </a:endParaRPr>
                    </a:p>
                  </a:txBody>
                  <a:tcPr/>
                </a:tc>
                <a:extLst>
                  <a:ext uri="{0D108BD9-81ED-4DB2-BD59-A6C34878D82A}">
                    <a16:rowId xmlns:a16="http://schemas.microsoft.com/office/drawing/2014/main" xmlns="" val="428955491"/>
                  </a:ext>
                </a:extLst>
              </a:tr>
            </a:tbl>
          </a:graphicData>
        </a:graphic>
      </p:graphicFrame>
      <p:sp>
        <p:nvSpPr>
          <p:cNvPr id="5" name="Rectangle 4"/>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1182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a:xfrm>
            <a:off x="104776" y="5343524"/>
            <a:ext cx="8924924" cy="1200149"/>
          </a:xfrm>
        </p:spPr>
        <p:txBody>
          <a:bodyPr/>
          <a:lstStyle/>
          <a:p>
            <a:pPr marL="0" indent="0">
              <a:buNone/>
            </a:pPr>
            <a:r>
              <a:rPr lang="fa-IR" dirty="0"/>
              <a:t>فرمول </a:t>
            </a:r>
            <a:r>
              <a:rPr lang="fa-IR" dirty="0" err="1"/>
              <a:t>عملگر</a:t>
            </a:r>
            <a:r>
              <a:rPr lang="fa-IR" dirty="0"/>
              <a:t> مهاجرت:</a:t>
            </a:r>
          </a:p>
          <a:p>
            <a:pPr marL="0" indent="0" algn="ctr">
              <a:buNone/>
            </a:pP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NextHabitat</a:t>
            </a: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CurrentHabitat</a:t>
            </a:r>
            <a:r>
              <a:rPr lang="en-US" dirty="0">
                <a:latin typeface="Cambria Math" panose="02040503050406030204" pitchFamily="18" charset="0"/>
                <a:ea typeface="Cambria Math" panose="02040503050406030204" pitchFamily="18" charset="0"/>
                <a:cs typeface="Times New Roman" panose="02020603050405020304" pitchFamily="18" charset="0"/>
              </a:rPr>
              <a:t> + F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GoalPoint</a:t>
            </a:r>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err="1">
                <a:latin typeface="Cambria Math" panose="02040503050406030204" pitchFamily="18" charset="0"/>
                <a:ea typeface="Cambria Math" panose="02040503050406030204" pitchFamily="18" charset="0"/>
                <a:cs typeface="Times New Roman" panose="02020603050405020304" pitchFamily="18" charset="0"/>
              </a:rPr>
              <a:t>X</a:t>
            </a:r>
            <a:r>
              <a:rPr lang="en-US" baseline="-25000" dirty="0" err="1">
                <a:latin typeface="Cambria Math" panose="02040503050406030204" pitchFamily="18" charset="0"/>
                <a:ea typeface="Cambria Math" panose="02040503050406030204" pitchFamily="18" charset="0"/>
                <a:cs typeface="Times New Roman" panose="02020603050405020304" pitchFamily="18" charset="0"/>
              </a:rPr>
              <a:t>CurrentHabitat</a:t>
            </a:r>
            <a:r>
              <a:rPr lang="en-US" dirty="0">
                <a:latin typeface="Cambria Math" panose="02040503050406030204" pitchFamily="18" charset="0"/>
                <a:ea typeface="Cambria Math" panose="02040503050406030204" pitchFamily="18" charset="0"/>
                <a:cs typeface="Times New Roman" panose="02020603050405020304" pitchFamily="18" charset="0"/>
              </a:rPr>
              <a: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4996" y="711099"/>
            <a:ext cx="6684484" cy="4014787"/>
          </a:xfrm>
          <a:prstGeom prst="rect">
            <a:avLst/>
          </a:prstGeom>
        </p:spPr>
      </p:pic>
      <p:sp>
        <p:nvSpPr>
          <p:cNvPr id="5" name="TextBox 4"/>
          <p:cNvSpPr txBox="1"/>
          <p:nvPr/>
        </p:nvSpPr>
        <p:spPr>
          <a:xfrm>
            <a:off x="2320528" y="4816372"/>
            <a:ext cx="4493420" cy="307777"/>
          </a:xfrm>
          <a:prstGeom prst="rect">
            <a:avLst/>
          </a:prstGeom>
          <a:noFill/>
        </p:spPr>
        <p:txBody>
          <a:bodyPr wrap="square" rtlCol="0">
            <a:spAutoFit/>
          </a:bodyPr>
          <a:lstStyle/>
          <a:p>
            <a:pPr algn="ctr" rtl="1"/>
            <a:r>
              <a:rPr lang="fa-IR" sz="1400" b="1" dirty="0" smtClean="0">
                <a:cs typeface="B Nazanin" panose="00000400000000000000" pitchFamily="2" charset="-78"/>
              </a:rPr>
              <a:t>شکل 3 – گروه های فاخته به سمت گروه هدف مهاجرت می کنند</a:t>
            </a:r>
            <a:endParaRPr lang="en-US" sz="1400" b="1" dirty="0">
              <a:cs typeface="B Nazanin" panose="00000400000000000000" pitchFamily="2" charset="-78"/>
            </a:endParaRPr>
          </a:p>
        </p:txBody>
      </p:sp>
    </p:spTree>
    <p:extLst>
      <p:ext uri="{BB962C8B-B14F-4D97-AF65-F5344CB8AC3E}">
        <p14:creationId xmlns:p14="http://schemas.microsoft.com/office/powerpoint/2010/main" xmlns="" val="4033929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p:txBody>
          <a:bodyPr/>
          <a:lstStyle/>
          <a:p>
            <a:pPr marL="0" indent="0">
              <a:buNone/>
            </a:pPr>
            <a:r>
              <a:rPr lang="fa-IR" b="1" dirty="0" smtClean="0">
                <a:solidFill>
                  <a:srgbClr val="C00000"/>
                </a:solidFill>
              </a:rPr>
              <a:t>1-6-</a:t>
            </a:r>
            <a:r>
              <a:rPr lang="fa-IR" dirty="0" smtClean="0"/>
              <a:t> مهاجرت فاخته ها به </a:t>
            </a:r>
            <a:r>
              <a:rPr lang="en-US" dirty="0" smtClean="0"/>
              <a:t>Habitat</a:t>
            </a:r>
            <a:r>
              <a:rPr lang="fa-IR" dirty="0" smtClean="0"/>
              <a:t> بهینه. (محاسبه نقاط جدید پس از مهاجرت):</a:t>
            </a:r>
          </a:p>
          <a:p>
            <a:pPr marL="0" indent="0" rtl="0">
              <a:buNone/>
            </a:pPr>
            <a:endParaRPr lang="fa-IR" dirty="0" smtClean="0"/>
          </a:p>
          <a:p>
            <a:pPr marL="0" indent="0" rtl="0">
              <a:buNone/>
            </a:pPr>
            <a:endParaRPr lang="fa-IR" dirty="0"/>
          </a:p>
          <a:p>
            <a:pPr marL="0" indent="0" rtl="0">
              <a:buNone/>
            </a:pPr>
            <a:endParaRPr lang="fa-IR" dirty="0" smtClean="0"/>
          </a:p>
          <a:p>
            <a:pPr marL="0" indent="0" rtl="0">
              <a:buNone/>
            </a:pPr>
            <a:endParaRPr lang="fa-IR" dirty="0"/>
          </a:p>
          <a:p>
            <a:pPr marL="0" indent="0" rtl="0">
              <a:buNone/>
            </a:pPr>
            <a:endParaRPr lang="fa-IR" dirty="0" smtClean="0"/>
          </a:p>
          <a:p>
            <a:pPr marL="0" indent="0">
              <a:buNone/>
            </a:pPr>
            <a:endParaRPr lang="fa-IR" sz="600" dirty="0" smtClean="0"/>
          </a:p>
          <a:p>
            <a:pPr marL="0" indent="0">
              <a:buNone/>
            </a:pPr>
            <a:r>
              <a:rPr lang="fa-IR" dirty="0" smtClean="0"/>
              <a:t>همانگونه که مشاهده می شود تمامی نقاط در حدود بازه 0 تا 4 قرار دارند. اگر نقطه ای خارج از این حدود بود (خارج از </a:t>
            </a:r>
            <a:r>
              <a:rPr lang="en-US" dirty="0" err="1" smtClean="0"/>
              <a:t>Var</a:t>
            </a:r>
            <a:r>
              <a:rPr lang="en-US" baseline="-25000" dirty="0" err="1" smtClean="0"/>
              <a:t>Hi</a:t>
            </a:r>
            <a:r>
              <a:rPr lang="fa-IR" dirty="0" smtClean="0"/>
              <a:t> و </a:t>
            </a:r>
            <a:r>
              <a:rPr lang="en-US" dirty="0" err="1" smtClean="0"/>
              <a:t>Var</a:t>
            </a:r>
            <a:r>
              <a:rPr lang="en-US" baseline="-25000" dirty="0" err="1" smtClean="0"/>
              <a:t>Low</a:t>
            </a:r>
            <a:r>
              <a:rPr lang="fa-IR" dirty="0" smtClean="0"/>
              <a:t>) از بررسی حذف می شود. یکی از دلایل خارج از حدود قرار گرفتن می تواند انتخاب نامناسب </a:t>
            </a:r>
            <a:r>
              <a:rPr lang="en-US" dirty="0" smtClean="0"/>
              <a:t>F</a:t>
            </a:r>
            <a:r>
              <a:rPr lang="fa-IR" dirty="0" smtClean="0"/>
              <a:t> باشد. برای این مسئله </a:t>
            </a:r>
            <a:r>
              <a:rPr lang="en-US" dirty="0" smtClean="0"/>
              <a:t>F</a:t>
            </a:r>
            <a:r>
              <a:rPr lang="fa-IR" dirty="0" smtClean="0"/>
              <a:t> های بزرگتر از 1 باعث خروج </a:t>
            </a:r>
            <a:r>
              <a:rPr lang="fa-IR" dirty="0" err="1" smtClean="0"/>
              <a:t>متغیرها</a:t>
            </a:r>
            <a:r>
              <a:rPr lang="fa-IR" dirty="0" smtClean="0"/>
              <a:t> از بازه می شود. </a:t>
            </a:r>
            <a:endParaRPr lang="en-US" dirty="0" smtClean="0"/>
          </a:p>
          <a:p>
            <a:pPr marL="0" indent="0">
              <a:buNone/>
            </a:pPr>
            <a:r>
              <a:rPr lang="fa-IR" dirty="0" smtClean="0">
                <a:solidFill>
                  <a:srgbClr val="C00000"/>
                </a:solidFill>
                <a:effectLst>
                  <a:outerShdw blurRad="38100" dist="38100" dir="2700000" algn="tl">
                    <a:srgbClr val="000000">
                      <a:alpha val="43137"/>
                    </a:srgbClr>
                  </a:outerShdw>
                </a:effectLst>
              </a:rPr>
              <a:t>1-7-</a:t>
            </a:r>
            <a:r>
              <a:rPr lang="fa-IR" dirty="0" smtClean="0"/>
              <a:t> </a:t>
            </a:r>
            <a:r>
              <a:rPr lang="fa-IR" dirty="0"/>
              <a:t>مقدار تابع هدف و نقطه بهینه را بروز نمایید:</a:t>
            </a:r>
          </a:p>
          <a:p>
            <a:pPr marL="0" indent="0" rtl="0">
              <a:buNone/>
            </a:pPr>
            <a:r>
              <a:rPr lang="en-US" dirty="0"/>
              <a:t>Max Profit= 22.85,</a:t>
            </a:r>
          </a:p>
          <a:p>
            <a:pPr marL="0" indent="0" rtl="0">
              <a:buNone/>
            </a:pPr>
            <a:r>
              <a:rPr lang="en-US" dirty="0"/>
              <a:t>Goal Point= f (2.9, 3.8) = 22.85,</a:t>
            </a:r>
          </a:p>
          <a:p>
            <a:pPr marL="0" indent="0" rtl="0">
              <a:buNone/>
            </a:pPr>
            <a:r>
              <a:rPr lang="en-US" dirty="0"/>
              <a:t>Global Best Cuckoo= Goal Point= </a:t>
            </a:r>
            <a:r>
              <a:rPr lang="en-US" dirty="0" smtClean="0"/>
              <a:t>22.8</a:t>
            </a:r>
            <a:r>
              <a:rPr lang="en-US" dirty="0"/>
              <a:t>,</a:t>
            </a:r>
          </a:p>
          <a:p>
            <a:pPr marL="0" indent="0" rtl="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45619307"/>
              </p:ext>
            </p:extLst>
          </p:nvPr>
        </p:nvGraphicFramePr>
        <p:xfrm>
          <a:off x="866775" y="1073150"/>
          <a:ext cx="7829550" cy="2225040"/>
        </p:xfrm>
        <a:graphic>
          <a:graphicData uri="http://schemas.openxmlformats.org/drawingml/2006/table">
            <a:tbl>
              <a:tblPr firstRow="1" bandRow="1">
                <a:tableStyleId>{2D5ABB26-0587-4C30-8999-92F81FD0307C}</a:tableStyleId>
              </a:tblPr>
              <a:tblGrid>
                <a:gridCol w="5676900">
                  <a:extLst>
                    <a:ext uri="{9D8B030D-6E8A-4147-A177-3AD203B41FA5}">
                      <a16:colId xmlns:a16="http://schemas.microsoft.com/office/drawing/2014/main" xmlns="" val="2337039330"/>
                    </a:ext>
                  </a:extLst>
                </a:gridCol>
                <a:gridCol w="2152650">
                  <a:extLst>
                    <a:ext uri="{9D8B030D-6E8A-4147-A177-3AD203B41FA5}">
                      <a16:colId xmlns:a16="http://schemas.microsoft.com/office/drawing/2014/main" xmlns="" val="3902725204"/>
                    </a:ext>
                  </a:extLst>
                </a:gridCol>
              </a:tblGrid>
              <a:tr h="370840">
                <a:tc>
                  <a:txBody>
                    <a:bodyPr/>
                    <a:lstStyle/>
                    <a:p>
                      <a:r>
                        <a:rPr lang="en-US" sz="1600" dirty="0" err="1" smtClean="0"/>
                        <a:t>X</a:t>
                      </a:r>
                      <a:r>
                        <a:rPr lang="en-US" sz="1600" baseline="-25000" dirty="0" err="1" smtClean="0"/>
                        <a:t>new</a:t>
                      </a:r>
                      <a:r>
                        <a:rPr lang="en-US" sz="1600" dirty="0" smtClean="0"/>
                        <a:t> = (2.9,  3.8) + 0.5[(2.9, 3.8) - (2.9, 3.8)] = (2.9, 3.8)</a:t>
                      </a:r>
                      <a:endParaRPr lang="en-US" sz="1600" dirty="0">
                        <a:latin typeface="Cambria Math" panose="02040503050406030204" pitchFamily="18" charset="0"/>
                        <a:ea typeface="Cambria Math" panose="02040503050406030204" pitchFamily="18" charset="0"/>
                      </a:endParaRPr>
                    </a:p>
                  </a:txBody>
                  <a:tcPr/>
                </a:tc>
                <a:tc>
                  <a:txBody>
                    <a:bodyPr/>
                    <a:lstStyle/>
                    <a:p>
                      <a:r>
                        <a:rPr lang="en-US" sz="1600" dirty="0" smtClean="0"/>
                        <a:t>F(x) = 22.85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26702313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X</a:t>
                      </a:r>
                      <a:r>
                        <a:rPr lang="en-US" sz="1600" baseline="-25000" dirty="0" err="1" smtClean="0"/>
                        <a:t>new</a:t>
                      </a:r>
                      <a:r>
                        <a:rPr lang="en-US" sz="1600" dirty="0" smtClean="0"/>
                        <a:t> = (3, 1) + 0.5[(2.9, 3.8) - (3, 1)] = (2.95, 2.4)</a:t>
                      </a:r>
                      <a:endParaRPr lang="en-US" sz="1600" dirty="0" smtClean="0">
                        <a:latin typeface="Cambria Math" panose="02040503050406030204" pitchFamily="18" charset="0"/>
                        <a:ea typeface="Cambria Math" panose="02040503050406030204" pitchFamily="18" charset="0"/>
                      </a:endParaRPr>
                    </a:p>
                  </a:txBody>
                  <a:tcPr/>
                </a:tc>
                <a:tc>
                  <a:txBody>
                    <a:bodyPr/>
                    <a:lstStyle/>
                    <a:p>
                      <a:r>
                        <a:rPr lang="en-US" sz="1600" dirty="0" smtClean="0"/>
                        <a:t>F(x) = 14.4625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2416444575"/>
                  </a:ext>
                </a:extLst>
              </a:tr>
              <a:tr h="370840">
                <a:tc>
                  <a:txBody>
                    <a:bodyPr/>
                    <a:lstStyle/>
                    <a:p>
                      <a:r>
                        <a:rPr lang="en-US" sz="1600" dirty="0" err="1" smtClean="0"/>
                        <a:t>X</a:t>
                      </a:r>
                      <a:r>
                        <a:rPr lang="en-US" sz="1600" baseline="-25000" dirty="0" err="1" smtClean="0"/>
                        <a:t>new</a:t>
                      </a:r>
                      <a:r>
                        <a:rPr lang="en-US" sz="1600" dirty="0" smtClean="0"/>
                        <a:t> = (3,  0) + 0.5[(2.9, 3.8) - (3, 0)] = (2.95, 1.9)</a:t>
                      </a:r>
                      <a:endParaRPr lang="en-US" sz="1600" dirty="0">
                        <a:latin typeface="Cambria Math" panose="02040503050406030204" pitchFamily="18" charset="0"/>
                        <a:ea typeface="Cambria Math" panose="02040503050406030204" pitchFamily="18" charset="0"/>
                      </a:endParaRPr>
                    </a:p>
                  </a:txBody>
                  <a:tcPr/>
                </a:tc>
                <a:tc>
                  <a:txBody>
                    <a:bodyPr/>
                    <a:lstStyle/>
                    <a:p>
                      <a:r>
                        <a:rPr lang="en-US" sz="1600" dirty="0" smtClean="0"/>
                        <a:t>F(x) = 12.3125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3474677850"/>
                  </a:ext>
                </a:extLst>
              </a:tr>
              <a:tr h="370840">
                <a:tc>
                  <a:txBody>
                    <a:bodyPr/>
                    <a:lstStyle/>
                    <a:p>
                      <a:r>
                        <a:rPr lang="en-US" sz="1600" dirty="0" err="1" smtClean="0"/>
                        <a:t>X</a:t>
                      </a:r>
                      <a:r>
                        <a:rPr lang="en-US" sz="1600" baseline="-25000" dirty="0" err="1" smtClean="0"/>
                        <a:t>new</a:t>
                      </a:r>
                      <a:r>
                        <a:rPr lang="en-US" sz="1600" dirty="0" smtClean="0"/>
                        <a:t> = (4,  2) + 0.5[(2.9, 3.8) - (4, 2)] = (3.45, 2.9)</a:t>
                      </a:r>
                      <a:endParaRPr lang="en-US" sz="1600" dirty="0">
                        <a:latin typeface="Cambria Math" panose="02040503050406030204" pitchFamily="18" charset="0"/>
                        <a:ea typeface="Cambria Math" panose="02040503050406030204" pitchFamily="18" charset="0"/>
                      </a:endParaRPr>
                    </a:p>
                  </a:txBody>
                  <a:tcPr/>
                </a:tc>
                <a:tc>
                  <a:txBody>
                    <a:bodyPr/>
                    <a:lstStyle/>
                    <a:p>
                      <a:r>
                        <a:rPr lang="en-US" sz="1600" dirty="0" smtClean="0"/>
                        <a:t>F(x) = 20.3125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1536482954"/>
                  </a:ext>
                </a:extLst>
              </a:tr>
              <a:tr h="370840">
                <a:tc>
                  <a:txBody>
                    <a:bodyPr/>
                    <a:lstStyle/>
                    <a:p>
                      <a:r>
                        <a:rPr lang="en-US" sz="1600" dirty="0" err="1" smtClean="0"/>
                        <a:t>X</a:t>
                      </a:r>
                      <a:r>
                        <a:rPr lang="en-US" sz="1600" baseline="-25000" dirty="0" err="1" smtClean="0"/>
                        <a:t>new</a:t>
                      </a:r>
                      <a:r>
                        <a:rPr lang="en-US" sz="1600" dirty="0" smtClean="0"/>
                        <a:t> = (3.2,  2) + 0.5[(2.9, 3.8) - (3.2, 2)] = (3.05, 2.9)</a:t>
                      </a:r>
                      <a:endParaRPr lang="en-US" sz="1600" dirty="0">
                        <a:latin typeface="Cambria Math" panose="02040503050406030204" pitchFamily="18" charset="0"/>
                        <a:ea typeface="Cambria Math" panose="02040503050406030204" pitchFamily="18" charset="0"/>
                      </a:endParaRPr>
                    </a:p>
                  </a:txBody>
                  <a:tcPr/>
                </a:tc>
                <a:tc>
                  <a:txBody>
                    <a:bodyPr/>
                    <a:lstStyle/>
                    <a:p>
                      <a:r>
                        <a:rPr lang="en-US" sz="1600" dirty="0" smtClean="0"/>
                        <a:t>F(x) = 17.7125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3762246138"/>
                  </a:ext>
                </a:extLst>
              </a:tr>
              <a:tr h="370840">
                <a:tc>
                  <a:txBody>
                    <a:bodyPr/>
                    <a:lstStyle/>
                    <a:p>
                      <a:r>
                        <a:rPr lang="en-US" sz="1600" dirty="0" err="1" smtClean="0"/>
                        <a:t>X</a:t>
                      </a:r>
                      <a:r>
                        <a:rPr lang="en-US" sz="1600" baseline="-25000" dirty="0" err="1" smtClean="0"/>
                        <a:t>new</a:t>
                      </a:r>
                      <a:r>
                        <a:rPr lang="en-US" sz="1600" dirty="0" smtClean="0"/>
                        <a:t> = (4,  1.5) + 0.5[(2.9, 3.8) - (4, 1.5)] = (3.45, 2.65)</a:t>
                      </a:r>
                      <a:endParaRPr lang="en-US" sz="1600" dirty="0">
                        <a:latin typeface="Cambria Math" panose="02040503050406030204" pitchFamily="18" charset="0"/>
                        <a:ea typeface="Cambria Math" panose="02040503050406030204" pitchFamily="18" charset="0"/>
                      </a:endParaRPr>
                    </a:p>
                  </a:txBody>
                  <a:tcPr/>
                </a:tc>
                <a:tc>
                  <a:txBody>
                    <a:bodyPr/>
                    <a:lstStyle/>
                    <a:p>
                      <a:r>
                        <a:rPr lang="en-US" sz="1600" dirty="0" smtClean="0"/>
                        <a:t>F(x) = 18.925</a:t>
                      </a:r>
                      <a:endParaRPr lang="en-US" sz="160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xmlns="" val="4264611169"/>
                  </a:ext>
                </a:extLst>
              </a:tr>
            </a:tbl>
          </a:graphicData>
        </a:graphic>
      </p:graphicFrame>
    </p:spTree>
    <p:extLst>
      <p:ext uri="{BB962C8B-B14F-4D97-AF65-F5344CB8AC3E}">
        <p14:creationId xmlns:p14="http://schemas.microsoft.com/office/powerpoint/2010/main" xmlns="" val="3526742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p:txBody>
              <a:bodyPr/>
              <a:lstStyle/>
              <a:p>
                <a:pPr marL="0" indent="0" rtl="0">
                  <a:buNone/>
                </a:pPr>
                <a:r>
                  <a:rPr lang="en-US" dirty="0" smtClean="0"/>
                  <a:t>Global </a:t>
                </a:r>
                <a:r>
                  <a:rPr lang="en-US" dirty="0"/>
                  <a:t>Max Profit= Max Profit= 22.85</a:t>
                </a:r>
                <a:r>
                  <a:rPr lang="en-US" dirty="0" smtClean="0"/>
                  <a:t>,</a:t>
                </a:r>
                <a:endParaRPr lang="fa-IR" dirty="0" smtClean="0"/>
              </a:p>
              <a:p>
                <a:pPr marL="0" indent="0">
                  <a:buNone/>
                </a:pPr>
                <a:r>
                  <a:rPr lang="fa-IR" dirty="0" smtClean="0">
                    <a:solidFill>
                      <a:srgbClr val="C00000"/>
                    </a:solidFill>
                    <a:effectLst>
                      <a:outerShdw blurRad="38100" dist="38100" dir="2700000" algn="tl">
                        <a:srgbClr val="000000">
                          <a:alpha val="43137"/>
                        </a:srgbClr>
                      </a:outerShdw>
                    </a:effectLst>
                  </a:rPr>
                  <a:t>1-8-</a:t>
                </a:r>
                <a:r>
                  <a:rPr lang="fa-IR" dirty="0" smtClean="0"/>
                  <a:t> بررسی شرط توقف:</a:t>
                </a:r>
                <a:endParaRPr lang="fa-IR" dirty="0" smtClean="0"/>
              </a:p>
              <a:p>
                <a:pPr marL="0" indent="0" rtl="0">
                  <a:buNone/>
                </a:pPr>
                <a:r>
                  <a:rPr lang="en-US" dirty="0" smtClean="0"/>
                  <a:t>If </a:t>
                </a:r>
                <a:r>
                  <a:rPr lang="en-US" dirty="0"/>
                  <a:t>Iteration ≤ Max </a:t>
                </a:r>
                <a:r>
                  <a:rPr lang="en-US" dirty="0" err="1"/>
                  <a:t>Iter</a:t>
                </a:r>
                <a:r>
                  <a:rPr lang="en-US" dirty="0"/>
                  <a:t> and Max Profit ≤ accuracy</a:t>
                </a:r>
                <a:r>
                  <a:rPr lang="en-US" dirty="0" smtClean="0"/>
                  <a:t>, Then:Iteration+1 </a:t>
                </a:r>
                <a:r>
                  <a:rPr lang="en-US" dirty="0"/>
                  <a:t>(1≤ 2 and 22.85≤ 32)</a:t>
                </a:r>
                <a:endParaRPr lang="fa-IR" dirty="0" smtClean="0"/>
              </a:p>
              <a:p>
                <a:pPr marL="0" indent="0">
                  <a:buNone/>
                </a:pPr>
                <a:endParaRPr lang="fa-IR" b="1" dirty="0" smtClean="0">
                  <a:solidFill>
                    <a:srgbClr val="C00000"/>
                  </a:solidFill>
                  <a:effectLst>
                    <a:outerShdw blurRad="38100" dist="38100" dir="2700000" algn="tl">
                      <a:srgbClr val="000000">
                        <a:alpha val="43137"/>
                      </a:srgbClr>
                    </a:outerShdw>
                  </a:effectLst>
                </a:endParaRPr>
              </a:p>
              <a:p>
                <a:pPr marL="0" indent="0">
                  <a:buNone/>
                </a:pPr>
                <a:r>
                  <a:rPr lang="fa-IR" b="1" dirty="0" smtClean="0">
                    <a:solidFill>
                      <a:srgbClr val="C00000"/>
                    </a:solidFill>
                    <a:effectLst>
                      <a:outerShdw blurRad="38100" dist="38100" dir="2700000" algn="tl">
                        <a:srgbClr val="000000">
                          <a:alpha val="43137"/>
                        </a:srgbClr>
                      </a:outerShdw>
                    </a:effectLst>
                  </a:rPr>
                  <a:t>تکرار دوم</a:t>
                </a:r>
              </a:p>
              <a:p>
                <a:pPr marL="0" indent="0">
                  <a:buNone/>
                </a:pPr>
                <a:r>
                  <a:rPr lang="fa-IR" dirty="0" smtClean="0">
                    <a:solidFill>
                      <a:srgbClr val="C00000"/>
                    </a:solidFill>
                    <a:effectLst>
                      <a:outerShdw blurRad="38100" dist="38100" dir="2700000" algn="tl">
                        <a:srgbClr val="000000">
                          <a:alpha val="43137"/>
                        </a:srgbClr>
                      </a:outerShdw>
                    </a:effectLst>
                  </a:rPr>
                  <a:t>2-1-</a:t>
                </a:r>
                <a:r>
                  <a:rPr lang="fa-IR" dirty="0" smtClean="0"/>
                  <a:t/>
                </a:r>
                <a:r>
                  <a:rPr lang="fa-IR" dirty="0" err="1"/>
                  <a:t>تعدادي</a:t>
                </a:r>
                <a:r>
                  <a:rPr lang="fa-IR" dirty="0"/>
                  <a:t/>
                </a:r>
                <a:r>
                  <a:rPr lang="fa-IR" dirty="0" err="1"/>
                  <a:t>تصادفي</a:t>
                </a:r>
                <a:r>
                  <a:rPr lang="fa-IR" dirty="0"/>
                  <a:t> تخم به هر فاخته با توجه به فرمول </a:t>
                </a:r>
                <a:r>
                  <a:rPr lang="fa-IR" dirty="0" err="1"/>
                  <a:t>زير</a:t>
                </a:r>
                <a:r>
                  <a:rPr lang="fa-IR" dirty="0"/>
                  <a:t> و </a:t>
                </a:r>
                <a:r>
                  <a:rPr lang="fa-IR" dirty="0" err="1"/>
                  <a:t>نيز</a:t>
                </a:r>
                <a:r>
                  <a:rPr lang="fa-IR" dirty="0"/>
                  <a:t> حداقل و </a:t>
                </a:r>
                <a:r>
                  <a:rPr lang="fa-IR" dirty="0" err="1"/>
                  <a:t>حداكثر</a:t>
                </a:r>
                <a:r>
                  <a:rPr lang="fa-IR" dirty="0"/>
                  <a:t> تخمها اختصاص </a:t>
                </a:r>
                <a:r>
                  <a:rPr lang="fa-IR" dirty="0" err="1"/>
                  <a:t>دهيد</a:t>
                </a:r>
                <a:r>
                  <a:rPr lang="fa-IR" dirty="0"/>
                  <a:t>:</a:t>
                </a:r>
              </a:p>
              <a:p>
                <a:pPr marL="0" indent="0" rtl="0">
                  <a:buNone/>
                </a:pPr>
                <a:r>
                  <a:rPr lang="en-US" sz="2000" dirty="0">
                    <a:latin typeface="Cambria Math" panose="02040503050406030204" pitchFamily="18" charset="0"/>
                    <a:ea typeface="Cambria Math" panose="02040503050406030204" pitchFamily="18" charset="0"/>
                  </a:rPr>
                  <a:t>(Max Number of Eggs – Min Number of Eggs) * Rand[0,1] + Min Number of Eggs</a:t>
                </a:r>
                <a:endParaRPr lang="fa-IR" sz="2000" dirty="0">
                  <a:latin typeface="Cambria Math" panose="02040503050406030204" pitchFamily="18" charset="0"/>
                  <a:ea typeface="Cambria Math" panose="02040503050406030204" pitchFamily="18" charset="0"/>
                </a:endParaRPr>
              </a:p>
              <a:p>
                <a:pPr marL="0" indent="0">
                  <a:buNone/>
                </a:pPr>
                <a:endParaRPr lang="fa-IR"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 </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1</m:t>
                                </m:r>
                              </m:e>
                            </m:mr>
                            <m:m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2</m:t>
                                </m:r>
                              </m:e>
                            </m:mr>
                            <m:mr>
                              <m:e>
                                <m:eqArr>
                                  <m:eqArrPr>
                                    <m:ctrlPr>
                                      <a:rPr lang="en-US" i="1" dirty="0">
                                        <a:latin typeface="Cambria Math" panose="02040503050406030204" pitchFamily="18" charset="0"/>
                                      </a:rPr>
                                    </m:ctrlPr>
                                  </m:eqArrPr>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3</m:t>
                                    </m:r>
                                  </m:e>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4</m:t>
                                    </m:r>
                                  </m:e>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5</m:t>
                                    </m:r>
                                  </m:e>
                                  <m:e>
                                    <m:r>
                                      <m:rPr>
                                        <m:brk m:alnAt="7"/>
                                      </m:rPr>
                                      <a:rPr lang="en-US" i="1" dirty="0">
                                        <a:latin typeface="Cambria Math" panose="02040503050406030204" pitchFamily="18" charset="0"/>
                                      </a:rPr>
                                      <m:t>𝑁</m:t>
                                    </m:r>
                                    <m:r>
                                      <a:rPr lang="en-US" i="1" dirty="0">
                                        <a:latin typeface="Cambria Math" panose="02040503050406030204" pitchFamily="18" charset="0"/>
                                      </a:rPr>
                                      <m:t>𝑢𝑛𝑚𝑏𝑒𝑟</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𝐸𝑔𝑔𝑠</m:t>
                                    </m:r>
                                    <m:r>
                                      <a:rPr lang="en-US" i="1" dirty="0">
                                        <a:latin typeface="Cambria Math" panose="02040503050406030204" pitchFamily="18" charset="0"/>
                                      </a:rPr>
                                      <m:t>,</m:t>
                                    </m:r>
                                    <m:r>
                                      <a:rPr lang="en-US" i="1" dirty="0">
                                        <a:latin typeface="Cambria Math" panose="02040503050406030204" pitchFamily="18" charset="0"/>
                                      </a:rPr>
                                      <m:t>𝐶𝑢𝑐𝑘𝑜𝑜</m:t>
                                    </m:r>
                                    <m:r>
                                      <a:rPr lang="en-US" i="1" dirty="0">
                                        <a:latin typeface="Cambria Math" panose="02040503050406030204" pitchFamily="18" charset="0"/>
                                      </a:rPr>
                                      <m:t> </m:t>
                                    </m:r>
                                    <m:r>
                                      <a:rPr lang="en-US" i="1" dirty="0">
                                        <a:latin typeface="Cambria Math" panose="02040503050406030204" pitchFamily="18" charset="0"/>
                                      </a:rPr>
                                      <m:t>6</m:t>
                                    </m:r>
                                  </m:e>
                                </m:eqArr>
                              </m:e>
                            </m:mr>
                          </m:m>
                        </m:e>
                      </m:d>
                      <m:r>
                        <a:rPr lang="en-US" dirty="0">
                          <a:latin typeface="Cambria Math" panose="02040503050406030204" pitchFamily="18" charset="0"/>
                        </a:rPr>
                        <m:t>:</m:t>
                      </m:r>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a:rPr lang="en-US" dirty="0">
                                    <a:latin typeface="Cambria Math" panose="02040503050406030204" pitchFamily="18" charset="0"/>
                                  </a:rPr>
                                  <m:t>2</m:t>
                                </m:r>
                              </m:e>
                            </m:mr>
                            <m:mr>
                              <m:e>
                                <m:r>
                                  <a:rPr lang="en-US" i="1" dirty="0">
                                    <a:latin typeface="Cambria Math" panose="02040503050406030204" pitchFamily="18" charset="0"/>
                                  </a:rPr>
                                  <m:t>3</m:t>
                                </m:r>
                              </m:e>
                            </m:mr>
                            <m:mr>
                              <m:e>
                                <m:eqArr>
                                  <m:eqArrPr>
                                    <m:ctrlPr>
                                      <a:rPr lang="en-US" i="1" dirty="0">
                                        <a:latin typeface="Cambria Math" panose="02040503050406030204" pitchFamily="18" charset="0"/>
                                      </a:rPr>
                                    </m:ctrlPr>
                                  </m:eqArrPr>
                                  <m:e>
                                    <m:r>
                                      <a:rPr lang="en-US" dirty="0">
                                        <a:latin typeface="Cambria Math" panose="02040503050406030204" pitchFamily="18" charset="0"/>
                                      </a:rPr>
                                      <m:t>2</m:t>
                                    </m:r>
                                  </m:e>
                                  <m:e>
                                    <m:r>
                                      <a:rPr lang="en-US" i="1" dirty="0">
                                        <a:latin typeface="Cambria Math" panose="02040503050406030204" pitchFamily="18" charset="0"/>
                                      </a:rPr>
                                      <m:t>3</m:t>
                                    </m:r>
                                  </m:e>
                                  <m:e>
                                    <m:r>
                                      <a:rPr lang="en-US" i="1" dirty="0">
                                        <a:latin typeface="Cambria Math" panose="02040503050406030204" pitchFamily="18" charset="0"/>
                                      </a:rPr>
                                      <m:t>4</m:t>
                                    </m:r>
                                  </m:e>
                                  <m:e>
                                    <m:r>
                                      <a:rPr lang="en-US" i="1" dirty="0">
                                        <a:latin typeface="Cambria Math" panose="02040503050406030204" pitchFamily="18" charset="0"/>
                                      </a:rPr>
                                      <m:t>2</m:t>
                                    </m:r>
                                  </m:e>
                                </m:eqArr>
                              </m:e>
                            </m:mr>
                          </m:m>
                        </m:e>
                      </m:d>
                    </m:oMath>
                  </m:oMathPara>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blipFill>
                <a:blip r:embed="rId2"/>
                <a:stretch>
                  <a:fillRect l="-1639" t="-1553" r="-1571"/>
                </a:stretch>
              </a:blipFill>
            </p:spPr>
            <p:txBody>
              <a:bodyPr/>
              <a:lstStyle/>
              <a:p>
                <a:r>
                  <a:rPr lang="en-US">
                    <a:noFill/>
                  </a:rPr>
                  <a:t> </a:t>
                </a:r>
              </a:p>
            </p:txBody>
          </p:sp>
        </mc:Fallback>
      </mc:AlternateContent>
    </p:spTree>
    <p:extLst>
      <p:ext uri="{BB962C8B-B14F-4D97-AF65-F5344CB8AC3E}">
        <p14:creationId xmlns:p14="http://schemas.microsoft.com/office/powerpoint/2010/main" xmlns="" val="1035096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mc:AlternateContent xmlns:mc="http://schemas.openxmlformats.org/markup-compatibility/2006">
        <mc:Choice xmlns:a14="http://schemas.microsoft.com/office/drawing/2010/main" xmlns="" Requires="a14">
          <p:sp>
            <p:nvSpPr>
              <p:cNvPr id="3" name="Text Placeholder 2"/>
              <p:cNvSpPr>
                <a:spLocks noGrp="1"/>
              </p:cNvSpPr>
              <p:nvPr>
                <p:ph type="body" sz="quarter" idx="11"/>
              </p:nvPr>
            </p:nvSpPr>
            <p:spPr/>
            <p:txBody>
              <a:bodyPr/>
              <a:lstStyle/>
              <a:p>
                <a:pPr marL="0" indent="0">
                  <a:buNone/>
                </a:pPr>
                <a:r>
                  <a:rPr lang="fa-IR" sz="2000" dirty="0" smtClean="0">
                    <a:solidFill>
                      <a:srgbClr val="C00000"/>
                    </a:solidFill>
                    <a:effectLst>
                      <a:outerShdw blurRad="38100" dist="38100" dir="2700000" algn="tl">
                        <a:srgbClr val="000000">
                          <a:alpha val="43137"/>
                        </a:srgbClr>
                      </a:outerShdw>
                    </a:effectLst>
                  </a:rPr>
                  <a:t>2-2-</a:t>
                </a:r>
                <a:r>
                  <a:rPr lang="fa-IR" sz="2000" dirty="0" smtClean="0"/>
                  <a:t/>
                </a:r>
                <a:r>
                  <a:rPr lang="fa-IR" sz="2000" dirty="0"/>
                  <a:t>شعاع تخم گذاری هر فاخته را با توجه به فرمول زیر به دست آورید</a:t>
                </a:r>
                <a:r>
                  <a:rPr lang="fa-IR" sz="2000" dirty="0" smtClean="0"/>
                  <a:t>:</a:t>
                </a:r>
              </a:p>
              <a:p>
                <a:pPr marL="0" indent="0">
                  <a:buNone/>
                </a:pPr>
                <a:endParaRPr lang="fa-IR" sz="600" dirty="0" smtClean="0"/>
              </a:p>
              <a:p>
                <a:pPr marL="0" indent="0">
                  <a:buNone/>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ELR</m:t>
                      </m:r>
                      <m:r>
                        <a:rPr lang="en-US" sz="2000">
                          <a:latin typeface="Cambria Math" panose="02040503050406030204" pitchFamily="18" charset="0"/>
                        </a:rPr>
                        <m:t>=</m:t>
                      </m:r>
                      <m:r>
                        <m:rPr>
                          <m:sty m:val="p"/>
                        </m:rPr>
                        <a:rPr lang="en-US" sz="2000">
                          <a:latin typeface="Cambria Math" panose="02040503050406030204" pitchFamily="18" charset="0"/>
                        </a:rPr>
                        <m:t>α</m:t>
                      </m:r>
                      <m:r>
                        <a:rPr lang="en-US" sz="2000">
                          <a:latin typeface="Cambria Math" panose="02040503050406030204" pitchFamily="18" charset="0"/>
                        </a:rPr>
                        <m:t> × </m:t>
                      </m:r>
                      <m:f>
                        <m:fPr>
                          <m:ctrlPr>
                            <a:rPr lang="en-US" sz="2000" i="1">
                              <a:latin typeface="Cambria Math" panose="02040503050406030204" pitchFamily="18" charset="0"/>
                            </a:rPr>
                          </m:ctrlPr>
                        </m:fPr>
                        <m:num>
                          <m:r>
                            <a:rPr lang="en-US" sz="2000" i="1">
                              <a:latin typeface="Cambria Math" panose="02040503050406030204" pitchFamily="18" charset="0"/>
                            </a:rPr>
                            <m:t>𝑁𝑢𝑚𝑏𝑒𝑟</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𝑐𝑢𝑟𝑟𝑒𝑛𝑡</m:t>
                          </m:r>
                          <m:r>
                            <a:rPr lang="en-US" sz="2000" i="1">
                              <a:latin typeface="Cambria Math" panose="02040503050406030204" pitchFamily="18" charset="0"/>
                            </a:rPr>
                            <m:t> </m:t>
                          </m:r>
                          <m:r>
                            <a:rPr lang="en-US" sz="2000" i="1">
                              <a:latin typeface="Cambria Math" panose="02040503050406030204" pitchFamily="18" charset="0"/>
                            </a:rPr>
                            <m:t>𝑐𝑢𝑘𝑜</m:t>
                          </m:r>
                          <m:sSup>
                            <m:sSupPr>
                              <m:ctrlPr>
                                <a:rPr lang="en-US" sz="2000" i="1">
                                  <a:latin typeface="Cambria Math" panose="02040503050406030204" pitchFamily="18" charset="0"/>
                                </a:rPr>
                              </m:ctrlPr>
                            </m:sSupPr>
                            <m:e>
                              <m:r>
                                <a:rPr lang="en-US" sz="2000" i="1">
                                  <a:latin typeface="Cambria Math" panose="02040503050406030204" pitchFamily="18" charset="0"/>
                                </a:rPr>
                                <m:t>𝑜</m:t>
                              </m:r>
                            </m:e>
                            <m:sup>
                              <m:r>
                                <a:rPr lang="en-US" sz="2000" i="1">
                                  <a:latin typeface="Cambria Math" panose="02040503050406030204" pitchFamily="18" charset="0"/>
                                </a:rPr>
                                <m:t>′</m:t>
                              </m:r>
                            </m:sup>
                          </m:sSup>
                          <m:r>
                            <a:rPr lang="en-US" sz="2000" i="1">
                              <a:latin typeface="Cambria Math" panose="02040503050406030204" pitchFamily="18" charset="0"/>
                            </a:rPr>
                            <m:t>𝑠𝑒𝑔𝑔𝑠</m:t>
                          </m:r>
                        </m:num>
                        <m:den>
                          <m:r>
                            <m:rPr>
                              <m:sty m:val="p"/>
                            </m:rPr>
                            <a:rPr lang="en-US" sz="2000">
                              <a:latin typeface="Cambria Math" panose="02040503050406030204" pitchFamily="18" charset="0"/>
                            </a:rPr>
                            <m:t>Total</m:t>
                          </m:r>
                          <m:r>
                            <a:rPr lang="en-US" sz="2000">
                              <a:latin typeface="Cambria Math" panose="02040503050406030204" pitchFamily="18" charset="0"/>
                            </a:rPr>
                            <m:t> </m:t>
                          </m:r>
                          <m:r>
                            <m:rPr>
                              <m:sty m:val="p"/>
                            </m:rPr>
                            <a:rPr lang="en-US" sz="2000">
                              <a:latin typeface="Cambria Math" panose="02040503050406030204" pitchFamily="18" charset="0"/>
                            </a:rPr>
                            <m:t>number</m:t>
                          </m:r>
                          <m:r>
                            <a:rPr lang="en-US" sz="2000">
                              <a:latin typeface="Cambria Math" panose="02040503050406030204" pitchFamily="18" charset="0"/>
                            </a:rPr>
                            <m:t> </m:t>
                          </m:r>
                          <m:r>
                            <m:rPr>
                              <m:sty m:val="p"/>
                            </m:rPr>
                            <a:rPr lang="en-US" sz="2000">
                              <a:latin typeface="Cambria Math" panose="02040503050406030204" pitchFamily="18" charset="0"/>
                            </a:rPr>
                            <m:t>of</m:t>
                          </m:r>
                          <m:r>
                            <a:rPr lang="en-US" sz="2000">
                              <a:latin typeface="Cambria Math" panose="02040503050406030204" pitchFamily="18" charset="0"/>
                            </a:rPr>
                            <m:t> </m:t>
                          </m:r>
                          <m:r>
                            <m:rPr>
                              <m:sty m:val="p"/>
                            </m:rPr>
                            <a:rPr lang="en-US" sz="2000">
                              <a:latin typeface="Cambria Math" panose="02040503050406030204" pitchFamily="18" charset="0"/>
                            </a:rPr>
                            <m:t>egg</m:t>
                          </m:r>
                        </m:den>
                      </m:f>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𝑣𝑎𝑟</m:t>
                              </m:r>
                            </m:e>
                            <m:sub>
                              <m:r>
                                <a:rPr lang="en-US" sz="2000" i="1">
                                  <a:latin typeface="Cambria Math" panose="02040503050406030204" pitchFamily="18" charset="0"/>
                                </a:rPr>
                                <m:t>h</m:t>
                              </m:r>
                              <m:r>
                                <a:rPr lang="en-US" sz="2000" i="1">
                                  <a:latin typeface="Cambria Math" panose="02040503050406030204" pitchFamily="18" charset="0"/>
                                </a:rPr>
                                <m:t>𝑖</m:t>
                              </m:r>
                            </m:sub>
                          </m:sSub>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𝑣𝑎𝑟</m:t>
                              </m:r>
                            </m:e>
                            <m:sub>
                              <m:r>
                                <a:rPr lang="en-US" sz="2000" i="1">
                                  <a:latin typeface="Cambria Math" panose="02040503050406030204" pitchFamily="18" charset="0"/>
                                </a:rPr>
                                <m:t>𝑙𝑜𝑤</m:t>
                              </m:r>
                            </m:sub>
                          </m:sSub>
                        </m:e>
                      </m:d>
                    </m:oMath>
                  </m:oMathPara>
                </a14:m>
                <a:endParaRPr lang="fa-IR" sz="2000" dirty="0"/>
              </a:p>
              <a:p>
                <a:pPr marL="0" indent="0">
                  <a:buNone/>
                </a:pPr>
                <a:endParaRPr lang="fa-IR" sz="600" dirty="0" smtClean="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m:oMathPara>
                </a14:m>
                <a:endParaRPr lang="en-US" dirty="0" smtClean="0"/>
              </a:p>
              <a:p>
                <a:pPr marL="0" indent="0" rtl="0">
                  <a:buNone/>
                </a:pPr>
                <a:endParaRPr lang="fa-IR" sz="4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i="1">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75</m:t>
                      </m:r>
                    </m:oMath>
                  </m:oMathPara>
                </a14:m>
                <a:endParaRPr lang="en-US" dirty="0"/>
              </a:p>
              <a:p>
                <a:pPr marL="0" indent="0" rtl="0">
                  <a:buNone/>
                </a:pPr>
                <a:endParaRPr lang="fa-IR" sz="4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m:t>
                      </m:r>
                    </m:oMath>
                  </m:oMathPara>
                </a14:m>
                <a:endParaRPr lang="en-US" dirty="0"/>
              </a:p>
              <a:p>
                <a:pPr marL="0" indent="0" rtl="0">
                  <a:buNone/>
                </a:pPr>
                <a:endParaRPr lang="fa-IR" sz="4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b="0" i="1" smtClean="0">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i="1">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75</m:t>
                      </m:r>
                    </m:oMath>
                  </m:oMathPara>
                </a14:m>
                <a:endParaRPr lang="en-US" b="0" dirty="0" smtClean="0">
                  <a:ea typeface="Cambria Math" panose="02040503050406030204" pitchFamily="18" charset="0"/>
                </a:endParaRPr>
              </a:p>
              <a:p>
                <a:pPr marL="0" indent="0" rtl="0">
                  <a:buNone/>
                </a:pPr>
                <a:endParaRPr lang="en-US" sz="800" dirty="0" smtClean="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m:t>
                      </m:r>
                    </m:oMath>
                  </m:oMathPara>
                </a14:m>
                <a:endParaRPr lang="en-US" dirty="0" smtClean="0">
                  <a:ea typeface="Cambria Math" panose="02040503050406030204" pitchFamily="18" charset="0"/>
                </a:endParaRPr>
              </a:p>
              <a:p>
                <a:pPr marL="0" indent="0" rtl="0">
                  <a:buNone/>
                </a:pPr>
                <a:endParaRPr lang="en-US" sz="800" dirty="0"/>
              </a:p>
              <a:p>
                <a:pPr marL="0" indent="0" rtl="0">
                  <a:buNone/>
                </a:pPr>
                <a14:m>
                  <m:oMathPara xmlns:m="http://schemas.openxmlformats.org/officeDocument/2006/math">
                    <m:oMathParaPr>
                      <m:jc m:val="left"/>
                    </m:oMathParaPr>
                    <m:oMath xmlns:m="http://schemas.openxmlformats.org/officeDocument/2006/math">
                      <m:sSub>
                        <m:sSubPr>
                          <m:ctrlPr>
                            <a:rPr lang="fa-IR" i="1">
                              <a:latin typeface="Cambria Math" panose="02040503050406030204" pitchFamily="18" charset="0"/>
                            </a:rPr>
                          </m:ctrlPr>
                        </m:sSubPr>
                        <m:e>
                          <m:r>
                            <a:rPr lang="en-US" i="1">
                              <a:latin typeface="Cambria Math" panose="02040503050406030204" pitchFamily="18" charset="0"/>
                            </a:rPr>
                            <m:t>𝐸𝐿𝑅</m:t>
                          </m:r>
                        </m:e>
                        <m:sub>
                          <m:r>
                            <a:rPr lang="en-US" i="1">
                              <a:latin typeface="Cambria Math" panose="02040503050406030204" pitchFamily="18" charset="0"/>
                            </a:rPr>
                            <m:t>𝐶𝑢𝑐𝑘𝑜𝑜</m:t>
                          </m:r>
                          <m:r>
                            <a:rPr lang="en-US" i="1">
                              <a:latin typeface="Cambria Math" panose="02040503050406030204" pitchFamily="18" charset="0"/>
                            </a:rPr>
                            <m:t>6</m:t>
                          </m:r>
                        </m:sub>
                      </m:sSub>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 ×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16</m:t>
                          </m:r>
                        </m:den>
                      </m:f>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0</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m:t>
                      </m:r>
                    </m:oMath>
                  </m:oMathPara>
                </a14:m>
                <a:endParaRPr lang="fa-I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1"/>
              </p:nvPr>
            </p:nvSpPr>
            <p:spPr>
              <a:blipFill>
                <a:blip r:embed="rId2"/>
                <a:stretch>
                  <a:fillRect t="-1035" r="-1025"/>
                </a:stretch>
              </a:blipFill>
            </p:spPr>
            <p:txBody>
              <a:bodyPr/>
              <a:lstStyle/>
              <a:p>
                <a:r>
                  <a:rPr lang="en-US">
                    <a:noFill/>
                  </a:rPr>
                  <a:t> </a:t>
                </a:r>
              </a:p>
            </p:txBody>
          </p:sp>
        </mc:Fallback>
      </mc:AlternateContent>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9735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a:xfrm>
            <a:off x="95251" y="666750"/>
            <a:ext cx="8924924" cy="714375"/>
          </a:xfrm>
        </p:spPr>
        <p:txBody>
          <a:bodyPr/>
          <a:lstStyle/>
          <a:p>
            <a:pPr marL="0" indent="0">
              <a:buNone/>
            </a:pPr>
            <a:r>
              <a:rPr lang="fa-IR" dirty="0" smtClean="0">
                <a:solidFill>
                  <a:srgbClr val="C00000"/>
                </a:solidFill>
                <a:effectLst>
                  <a:outerShdw blurRad="38100" dist="38100" dir="2700000" algn="tl">
                    <a:srgbClr val="000000">
                      <a:alpha val="43137"/>
                    </a:srgbClr>
                  </a:outerShdw>
                </a:effectLst>
              </a:rPr>
              <a:t>2-3-</a:t>
            </a:r>
            <a:r>
              <a:rPr lang="fa-IR" dirty="0" smtClean="0"/>
              <a:t> </a:t>
            </a:r>
            <a:r>
              <a:rPr lang="fa-IR" dirty="0"/>
              <a:t>حال هر فاخته به طور تصادفی در محدوده شعاع خود با توجه به حدود بازه </a:t>
            </a:r>
            <a:r>
              <a:rPr lang="fa-IR" dirty="0" err="1"/>
              <a:t>متغيرهای</a:t>
            </a:r>
            <a:r>
              <a:rPr lang="fa-IR" dirty="0"/>
              <a:t> مسئله، شروع به </a:t>
            </a:r>
            <a:r>
              <a:rPr lang="fa-IR" dirty="0" err="1"/>
              <a:t>تخمگذاری</a:t>
            </a:r>
            <a:r>
              <a:rPr lang="fa-IR" dirty="0"/>
              <a:t> می </a:t>
            </a:r>
            <a:r>
              <a:rPr lang="fa-IR" dirty="0" err="1"/>
              <a:t>نمايد</a:t>
            </a:r>
            <a:r>
              <a:rPr lang="fa-IR" dirty="0"/>
              <a:t>. علاوه بر آن </a:t>
            </a:r>
            <a:r>
              <a:rPr lang="en-US" dirty="0"/>
              <a:t>Fitness</a:t>
            </a:r>
            <a:r>
              <a:rPr lang="fa-IR" dirty="0"/>
              <a:t> هر تخم نیز ارزیابی می گردد.</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172019049"/>
              </p:ext>
            </p:extLst>
          </p:nvPr>
        </p:nvGraphicFramePr>
        <p:xfrm>
          <a:off x="1509713" y="1704975"/>
          <a:ext cx="6096000" cy="407924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3392618320"/>
                    </a:ext>
                  </a:extLst>
                </a:gridCol>
                <a:gridCol w="2019300">
                  <a:extLst>
                    <a:ext uri="{9D8B030D-6E8A-4147-A177-3AD203B41FA5}">
                      <a16:colId xmlns:a16="http://schemas.microsoft.com/office/drawing/2014/main" xmlns="" val="41540266"/>
                    </a:ext>
                  </a:extLst>
                </a:gridCol>
                <a:gridCol w="2781300">
                  <a:extLst>
                    <a:ext uri="{9D8B030D-6E8A-4147-A177-3AD203B41FA5}">
                      <a16:colId xmlns:a16="http://schemas.microsoft.com/office/drawing/2014/main" xmlns="" val="3863047585"/>
                    </a:ext>
                  </a:extLst>
                </a:gridCol>
              </a:tblGrid>
              <a:tr h="370840">
                <a:tc>
                  <a:txBody>
                    <a:bodyPr/>
                    <a:lstStyle/>
                    <a:p>
                      <a:pPr algn="ctr" rtl="1"/>
                      <a:r>
                        <a:rPr lang="en-US" b="1" dirty="0" smtClean="0">
                          <a:cs typeface="B Nazanin" panose="00000400000000000000" pitchFamily="2" charset="-78"/>
                        </a:rPr>
                        <a:t>Cuckoos</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Eggs Position</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Fitness Function</a:t>
                      </a:r>
                      <a:endParaRPr lang="en-US" b="1" dirty="0">
                        <a:cs typeface="B Nazanin" panose="00000400000000000000" pitchFamily="2" charset="-78"/>
                      </a:endParaRPr>
                    </a:p>
                  </a:txBody>
                  <a:tcPr anchor="ctr">
                    <a:solidFill>
                      <a:schemeClr val="accent1">
                        <a:lumMod val="40000"/>
                        <a:lumOff val="60000"/>
                      </a:schemeClr>
                    </a:solidFill>
                  </a:tcPr>
                </a:tc>
                <a:extLst>
                  <a:ext uri="{0D108BD9-81ED-4DB2-BD59-A6C34878D82A}">
                    <a16:rowId xmlns:a16="http://schemas.microsoft.com/office/drawing/2014/main" xmlns="" val="3325594412"/>
                  </a:ext>
                </a:extLst>
              </a:tr>
              <a:tr h="370840">
                <a:tc rowSpan="2">
                  <a:txBody>
                    <a:bodyPr/>
                    <a:lstStyle/>
                    <a:p>
                      <a:pPr algn="ctr" rtl="1"/>
                      <a:r>
                        <a:rPr lang="en-US" b="1" dirty="0" smtClean="0">
                          <a:cs typeface="B Nazanin" panose="00000400000000000000" pitchFamily="2" charset="-78"/>
                        </a:rPr>
                        <a:t>Cuckoo 1</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(3.3 , 3)</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3.3</a:t>
                      </a:r>
                      <a:r>
                        <a:rPr lang="en-US" baseline="30000" dirty="0" smtClean="0">
                          <a:cs typeface="B Nazanin" panose="00000400000000000000" pitchFamily="2" charset="-78"/>
                        </a:rPr>
                        <a:t>2</a:t>
                      </a:r>
                      <a:r>
                        <a:rPr lang="en-US" dirty="0" smtClean="0">
                          <a:cs typeface="B Nazanin" panose="00000400000000000000" pitchFamily="2" charset="-78"/>
                        </a:rPr>
                        <a:t> + 3</a:t>
                      </a:r>
                      <a:r>
                        <a:rPr lang="en-US" baseline="30000" dirty="0" smtClean="0">
                          <a:cs typeface="B Nazanin" panose="00000400000000000000" pitchFamily="2" charset="-78"/>
                        </a:rPr>
                        <a:t>2</a:t>
                      </a:r>
                      <a:r>
                        <a:rPr lang="en-US" dirty="0" smtClean="0">
                          <a:cs typeface="B Nazanin" panose="00000400000000000000" pitchFamily="2" charset="-78"/>
                        </a:rPr>
                        <a:t> = 19.89</a:t>
                      </a:r>
                      <a:endParaRPr lang="en-US" dirty="0">
                        <a:cs typeface="B Nazanin" panose="00000400000000000000" pitchFamily="2" charset="-78"/>
                      </a:endParaRPr>
                    </a:p>
                  </a:txBody>
                  <a:tcPr/>
                </a:tc>
                <a:extLst>
                  <a:ext uri="{0D108BD9-81ED-4DB2-BD59-A6C34878D82A}">
                    <a16:rowId xmlns:a16="http://schemas.microsoft.com/office/drawing/2014/main" xmlns="" val="4220469744"/>
                  </a:ext>
                </a:extLst>
              </a:tr>
              <a:tr h="370840">
                <a:tc vMerge="1">
                  <a:txBody>
                    <a:bodyPr/>
                    <a:lstStyle/>
                    <a:p>
                      <a:pPr algn="ctr" rtl="1"/>
                      <a:endParaRPr lang="en-US"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2 : (2.8 , 3.1)</a:t>
                      </a:r>
                      <a:endParaRPr lang="en-US" dirty="0">
                        <a:cs typeface="B Nazanin" panose="00000400000000000000" pitchFamily="2"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F(x) = 2.8</a:t>
                      </a:r>
                      <a:r>
                        <a:rPr lang="en-US" baseline="30000" dirty="0" smtClean="0">
                          <a:cs typeface="B Nazanin" panose="00000400000000000000" pitchFamily="2" charset="-78"/>
                        </a:rPr>
                        <a:t>2</a:t>
                      </a:r>
                      <a:r>
                        <a:rPr lang="en-US" dirty="0" smtClean="0">
                          <a:cs typeface="B Nazanin" panose="00000400000000000000" pitchFamily="2" charset="-78"/>
                        </a:rPr>
                        <a:t> + 3.1</a:t>
                      </a:r>
                      <a:r>
                        <a:rPr lang="en-US" baseline="30000" dirty="0" smtClean="0">
                          <a:cs typeface="B Nazanin" panose="00000400000000000000" pitchFamily="2" charset="-78"/>
                        </a:rPr>
                        <a:t>2</a:t>
                      </a:r>
                      <a:r>
                        <a:rPr lang="en-US" dirty="0" smtClean="0">
                          <a:cs typeface="B Nazanin" panose="00000400000000000000" pitchFamily="2" charset="-78"/>
                        </a:rPr>
                        <a:t> = 17.45</a:t>
                      </a:r>
                    </a:p>
                  </a:txBody>
                  <a:tcPr/>
                </a:tc>
                <a:extLst>
                  <a:ext uri="{0D108BD9-81ED-4DB2-BD59-A6C34878D82A}">
                    <a16:rowId xmlns:a16="http://schemas.microsoft.com/office/drawing/2014/main" xmlns="" val="3504345073"/>
                  </a:ext>
                </a:extLst>
              </a:tr>
              <a:tr h="370840">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Nazanin" panose="00000400000000000000" pitchFamily="2" charset="-78"/>
                        </a:rPr>
                        <a:t>Cuckoo 2</a:t>
                      </a: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(0 ,</a:t>
                      </a:r>
                      <a:r>
                        <a:rPr lang="en-US" baseline="0" dirty="0" smtClean="0">
                          <a:cs typeface="B Nazanin" panose="00000400000000000000" pitchFamily="2" charset="-78"/>
                        </a:rPr>
                        <a:t> 4)</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0</a:t>
                      </a:r>
                      <a:r>
                        <a:rPr lang="en-US" baseline="30000" dirty="0" smtClean="0">
                          <a:cs typeface="B Nazanin" panose="00000400000000000000" pitchFamily="2" charset="-78"/>
                        </a:rPr>
                        <a:t>2</a:t>
                      </a:r>
                      <a:r>
                        <a:rPr lang="en-US" dirty="0" smtClean="0">
                          <a:cs typeface="B Nazanin" panose="00000400000000000000" pitchFamily="2" charset="-78"/>
                        </a:rPr>
                        <a:t> + 4</a:t>
                      </a:r>
                      <a:r>
                        <a:rPr lang="en-US" baseline="30000" dirty="0" smtClean="0">
                          <a:cs typeface="B Nazanin" panose="00000400000000000000" pitchFamily="2" charset="-78"/>
                        </a:rPr>
                        <a:t>2</a:t>
                      </a:r>
                      <a:r>
                        <a:rPr lang="en-US" dirty="0" smtClean="0">
                          <a:cs typeface="B Nazanin" panose="00000400000000000000" pitchFamily="2" charset="-78"/>
                        </a:rPr>
                        <a:t> = 16</a:t>
                      </a:r>
                      <a:endParaRPr lang="en-US" dirty="0">
                        <a:cs typeface="B Nazanin" panose="00000400000000000000" pitchFamily="2" charset="-78"/>
                      </a:endParaRPr>
                    </a:p>
                  </a:txBody>
                  <a:tcPr/>
                </a:tc>
                <a:extLst>
                  <a:ext uri="{0D108BD9-81ED-4DB2-BD59-A6C34878D82A}">
                    <a16:rowId xmlns:a16="http://schemas.microsoft.com/office/drawing/2014/main" xmlns="" val="3632328778"/>
                  </a:ext>
                </a:extLst>
              </a:tr>
              <a:tr h="370840">
                <a:tc vMerge="1">
                  <a:txBody>
                    <a:bodyPr/>
                    <a:lstStyle/>
                    <a:p>
                      <a:pPr algn="ctr" rtl="1"/>
                      <a:endParaRPr lang="en-US"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2 : (2 , 3.7)</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2</a:t>
                      </a:r>
                      <a:r>
                        <a:rPr lang="en-US" baseline="30000" dirty="0" smtClean="0">
                          <a:cs typeface="B Nazanin" panose="00000400000000000000" pitchFamily="2" charset="-78"/>
                        </a:rPr>
                        <a:t>2</a:t>
                      </a:r>
                      <a:r>
                        <a:rPr lang="en-US" dirty="0" smtClean="0">
                          <a:cs typeface="B Nazanin" panose="00000400000000000000" pitchFamily="2" charset="-78"/>
                        </a:rPr>
                        <a:t> + 3.7</a:t>
                      </a:r>
                      <a:r>
                        <a:rPr lang="en-US" baseline="30000" dirty="0" smtClean="0">
                          <a:cs typeface="B Nazanin" panose="00000400000000000000" pitchFamily="2" charset="-78"/>
                        </a:rPr>
                        <a:t>2</a:t>
                      </a:r>
                      <a:r>
                        <a:rPr lang="en-US" dirty="0" smtClean="0">
                          <a:cs typeface="B Nazanin" panose="00000400000000000000" pitchFamily="2" charset="-78"/>
                        </a:rPr>
                        <a:t> = 17.69</a:t>
                      </a:r>
                      <a:endParaRPr lang="en-US" dirty="0">
                        <a:cs typeface="B Nazanin" panose="00000400000000000000" pitchFamily="2" charset="-78"/>
                      </a:endParaRPr>
                    </a:p>
                  </a:txBody>
                  <a:tcPr/>
                </a:tc>
                <a:extLst>
                  <a:ext uri="{0D108BD9-81ED-4DB2-BD59-A6C34878D82A}">
                    <a16:rowId xmlns:a16="http://schemas.microsoft.com/office/drawing/2014/main" xmlns="" val="3476243937"/>
                  </a:ext>
                </a:extLst>
              </a:tr>
              <a:tr h="370840">
                <a:tc vMerge="1">
                  <a:txBody>
                    <a:bodyPr/>
                    <a:lstStyle/>
                    <a:p>
                      <a:pPr algn="ctr" rtl="1"/>
                      <a:endParaRPr lang="en-US" dirty="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3 : (2.5</a:t>
                      </a:r>
                      <a:r>
                        <a:rPr lang="en-US" baseline="0" dirty="0" smtClean="0">
                          <a:cs typeface="B Nazanin" panose="00000400000000000000" pitchFamily="2" charset="-78"/>
                        </a:rPr>
                        <a:t> , 3)</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2.5</a:t>
                      </a:r>
                      <a:r>
                        <a:rPr lang="en-US" baseline="30000" dirty="0" smtClean="0">
                          <a:cs typeface="B Nazanin" panose="00000400000000000000" pitchFamily="2" charset="-78"/>
                        </a:rPr>
                        <a:t>2</a:t>
                      </a:r>
                      <a:r>
                        <a:rPr lang="en-US" dirty="0" smtClean="0">
                          <a:cs typeface="B Nazanin" panose="00000400000000000000" pitchFamily="2" charset="-78"/>
                        </a:rPr>
                        <a:t> + 3</a:t>
                      </a:r>
                      <a:r>
                        <a:rPr lang="en-US" baseline="30000" dirty="0" smtClean="0">
                          <a:cs typeface="B Nazanin" panose="00000400000000000000" pitchFamily="2" charset="-78"/>
                        </a:rPr>
                        <a:t>2</a:t>
                      </a:r>
                      <a:r>
                        <a:rPr lang="en-US" dirty="0" smtClean="0">
                          <a:cs typeface="B Nazanin" panose="00000400000000000000" pitchFamily="2" charset="-78"/>
                        </a:rPr>
                        <a:t> = 15.25</a:t>
                      </a:r>
                      <a:endParaRPr lang="en-US" dirty="0">
                        <a:cs typeface="B Nazanin" panose="00000400000000000000" pitchFamily="2" charset="-78"/>
                      </a:endParaRPr>
                    </a:p>
                  </a:txBody>
                  <a:tcPr/>
                </a:tc>
                <a:extLst>
                  <a:ext uri="{0D108BD9-81ED-4DB2-BD59-A6C34878D82A}">
                    <a16:rowId xmlns:a16="http://schemas.microsoft.com/office/drawing/2014/main" xmlns="" val="752995807"/>
                  </a:ext>
                </a:extLst>
              </a:tr>
              <a:tr h="370840">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Nazanin" panose="00000400000000000000" pitchFamily="2" charset="-78"/>
                        </a:rPr>
                        <a:t>Cuckoo 3</a:t>
                      </a: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(1 , 4)</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1</a:t>
                      </a:r>
                      <a:r>
                        <a:rPr lang="en-US" baseline="30000" dirty="0" smtClean="0">
                          <a:cs typeface="B Nazanin" panose="00000400000000000000" pitchFamily="2" charset="-78"/>
                        </a:rPr>
                        <a:t>2</a:t>
                      </a:r>
                      <a:r>
                        <a:rPr lang="en-US" dirty="0" smtClean="0">
                          <a:cs typeface="B Nazanin" panose="00000400000000000000" pitchFamily="2" charset="-78"/>
                        </a:rPr>
                        <a:t> + 4</a:t>
                      </a:r>
                      <a:r>
                        <a:rPr lang="en-US" baseline="30000" dirty="0" smtClean="0">
                          <a:cs typeface="B Nazanin" panose="00000400000000000000" pitchFamily="2" charset="-78"/>
                        </a:rPr>
                        <a:t>2</a:t>
                      </a:r>
                      <a:r>
                        <a:rPr lang="en-US" dirty="0" smtClean="0">
                          <a:cs typeface="B Nazanin" panose="00000400000000000000" pitchFamily="2" charset="-78"/>
                        </a:rPr>
                        <a:t> = 17</a:t>
                      </a:r>
                      <a:endParaRPr lang="en-US" dirty="0">
                        <a:cs typeface="B Nazanin" panose="00000400000000000000" pitchFamily="2" charset="-78"/>
                      </a:endParaRPr>
                    </a:p>
                  </a:txBody>
                  <a:tcPr/>
                </a:tc>
                <a:extLst>
                  <a:ext uri="{0D108BD9-81ED-4DB2-BD59-A6C34878D82A}">
                    <a16:rowId xmlns:a16="http://schemas.microsoft.com/office/drawing/2014/main" xmlns="" val="3350726571"/>
                  </a:ext>
                </a:extLst>
              </a:tr>
              <a:tr h="370840">
                <a:tc vMerge="1">
                  <a:txBody>
                    <a:bodyPr/>
                    <a:lstStyle/>
                    <a:p>
                      <a:pPr algn="ctr" rtl="1"/>
                      <a:endParaRPr lang="en-US" dirty="0">
                        <a:cs typeface="B Nazanin" panose="00000400000000000000" pitchFamily="2" charset="-78"/>
                      </a:endParaRP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Egg 2 : (1.8 , 3.7)</a:t>
                      </a:r>
                    </a:p>
                  </a:txBody>
                  <a:tcPr/>
                </a:tc>
                <a:tc>
                  <a:txBody>
                    <a:bodyPr/>
                    <a:lstStyle/>
                    <a:p>
                      <a:pPr algn="l" rtl="0"/>
                      <a:r>
                        <a:rPr lang="en-US" dirty="0" smtClean="0">
                          <a:cs typeface="B Nazanin" panose="00000400000000000000" pitchFamily="2" charset="-78"/>
                        </a:rPr>
                        <a:t>F(x) = 1.8</a:t>
                      </a:r>
                      <a:r>
                        <a:rPr lang="en-US" baseline="30000" dirty="0" smtClean="0">
                          <a:cs typeface="B Nazanin" panose="00000400000000000000" pitchFamily="2" charset="-78"/>
                        </a:rPr>
                        <a:t>2</a:t>
                      </a:r>
                      <a:r>
                        <a:rPr lang="en-US" dirty="0" smtClean="0">
                          <a:cs typeface="B Nazanin" panose="00000400000000000000" pitchFamily="2" charset="-78"/>
                        </a:rPr>
                        <a:t> + 3.7</a:t>
                      </a:r>
                      <a:r>
                        <a:rPr lang="en-US" baseline="30000" dirty="0" smtClean="0">
                          <a:cs typeface="B Nazanin" panose="00000400000000000000" pitchFamily="2" charset="-78"/>
                        </a:rPr>
                        <a:t>2</a:t>
                      </a:r>
                      <a:r>
                        <a:rPr lang="en-US" dirty="0" smtClean="0">
                          <a:cs typeface="B Nazanin" panose="00000400000000000000" pitchFamily="2" charset="-78"/>
                        </a:rPr>
                        <a:t> = 16.93</a:t>
                      </a:r>
                      <a:endParaRPr lang="en-US" dirty="0">
                        <a:cs typeface="B Nazanin" panose="00000400000000000000" pitchFamily="2" charset="-78"/>
                      </a:endParaRPr>
                    </a:p>
                  </a:txBody>
                  <a:tcPr/>
                </a:tc>
                <a:extLst>
                  <a:ext uri="{0D108BD9-81ED-4DB2-BD59-A6C34878D82A}">
                    <a16:rowId xmlns:a16="http://schemas.microsoft.com/office/drawing/2014/main" xmlns="" val="4225364536"/>
                  </a:ext>
                </a:extLst>
              </a:tr>
              <a:tr h="370840">
                <a:tc row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Nazanin" panose="00000400000000000000" pitchFamily="2" charset="-78"/>
                        </a:rPr>
                        <a:t>Cuckoo 4</a:t>
                      </a: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(3.25 , 2)</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3.25</a:t>
                      </a:r>
                      <a:r>
                        <a:rPr lang="en-US" baseline="30000" dirty="0" smtClean="0">
                          <a:cs typeface="B Nazanin" panose="00000400000000000000" pitchFamily="2" charset="-78"/>
                        </a:rPr>
                        <a:t>2</a:t>
                      </a:r>
                      <a:r>
                        <a:rPr lang="en-US" dirty="0" smtClean="0">
                          <a:cs typeface="B Nazanin" panose="00000400000000000000" pitchFamily="2" charset="-78"/>
                        </a:rPr>
                        <a:t> + 2</a:t>
                      </a:r>
                      <a:r>
                        <a:rPr lang="en-US" baseline="30000" dirty="0" smtClean="0">
                          <a:cs typeface="B Nazanin" panose="00000400000000000000" pitchFamily="2" charset="-78"/>
                        </a:rPr>
                        <a:t>2</a:t>
                      </a:r>
                      <a:r>
                        <a:rPr lang="en-US" dirty="0" smtClean="0">
                          <a:cs typeface="B Nazanin" panose="00000400000000000000" pitchFamily="2" charset="-78"/>
                        </a:rPr>
                        <a:t> = 14.5625</a:t>
                      </a:r>
                      <a:endParaRPr lang="en-US" dirty="0">
                        <a:cs typeface="B Nazanin" panose="00000400000000000000" pitchFamily="2" charset="-78"/>
                      </a:endParaRPr>
                    </a:p>
                  </a:txBody>
                  <a:tcPr/>
                </a:tc>
                <a:extLst>
                  <a:ext uri="{0D108BD9-81ED-4DB2-BD59-A6C34878D82A}">
                    <a16:rowId xmlns:a16="http://schemas.microsoft.com/office/drawing/2014/main" xmlns="" val="635281278"/>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b="1" dirty="0" smtClean="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2 : (1 , 1)</a:t>
                      </a:r>
                      <a:endParaRPr lang="en-US" dirty="0">
                        <a:cs typeface="B Nazanin" panose="00000400000000000000" pitchFamily="2" charset="-7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F(x) = 1</a:t>
                      </a:r>
                      <a:r>
                        <a:rPr lang="en-US" baseline="30000" dirty="0" smtClean="0">
                          <a:cs typeface="B Nazanin" panose="00000400000000000000" pitchFamily="2" charset="-78"/>
                        </a:rPr>
                        <a:t>2</a:t>
                      </a:r>
                      <a:r>
                        <a:rPr lang="en-US" dirty="0" smtClean="0">
                          <a:cs typeface="B Nazanin" panose="00000400000000000000" pitchFamily="2" charset="-78"/>
                        </a:rPr>
                        <a:t> + 1</a:t>
                      </a:r>
                      <a:r>
                        <a:rPr lang="en-US" baseline="30000" dirty="0" smtClean="0">
                          <a:cs typeface="B Nazanin" panose="00000400000000000000" pitchFamily="2" charset="-78"/>
                        </a:rPr>
                        <a:t>2</a:t>
                      </a:r>
                      <a:r>
                        <a:rPr lang="en-US" dirty="0" smtClean="0">
                          <a:cs typeface="B Nazanin" panose="00000400000000000000" pitchFamily="2" charset="-78"/>
                        </a:rPr>
                        <a:t> = 2</a:t>
                      </a:r>
                    </a:p>
                  </a:txBody>
                  <a:tcPr/>
                </a:tc>
                <a:extLst>
                  <a:ext uri="{0D108BD9-81ED-4DB2-BD59-A6C34878D82A}">
                    <a16:rowId xmlns:a16="http://schemas.microsoft.com/office/drawing/2014/main" xmlns="" val="1610176721"/>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b="1" dirty="0" smtClean="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3 : (1.5 ,</a:t>
                      </a:r>
                      <a:r>
                        <a:rPr lang="en-US" baseline="0" dirty="0" smtClean="0">
                          <a:cs typeface="B Nazanin" panose="00000400000000000000" pitchFamily="2" charset="-78"/>
                        </a:rPr>
                        <a:t> 0.2)</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1.5</a:t>
                      </a:r>
                      <a:r>
                        <a:rPr lang="en-US" baseline="30000" dirty="0" smtClean="0">
                          <a:cs typeface="B Nazanin" panose="00000400000000000000" pitchFamily="2" charset="-78"/>
                        </a:rPr>
                        <a:t>2</a:t>
                      </a:r>
                      <a:r>
                        <a:rPr lang="en-US" dirty="0" smtClean="0">
                          <a:cs typeface="B Nazanin" panose="00000400000000000000" pitchFamily="2" charset="-78"/>
                        </a:rPr>
                        <a:t> + 0.2</a:t>
                      </a:r>
                      <a:r>
                        <a:rPr lang="en-US" baseline="30000" dirty="0" smtClean="0">
                          <a:cs typeface="B Nazanin" panose="00000400000000000000" pitchFamily="2" charset="-78"/>
                        </a:rPr>
                        <a:t>2</a:t>
                      </a:r>
                      <a:r>
                        <a:rPr lang="en-US" dirty="0" smtClean="0">
                          <a:cs typeface="B Nazanin" panose="00000400000000000000" pitchFamily="2" charset="-78"/>
                        </a:rPr>
                        <a:t> = 2.29</a:t>
                      </a:r>
                      <a:endParaRPr lang="en-US" dirty="0">
                        <a:cs typeface="B Nazanin" panose="00000400000000000000" pitchFamily="2" charset="-78"/>
                      </a:endParaRPr>
                    </a:p>
                  </a:txBody>
                  <a:tcPr/>
                </a:tc>
                <a:extLst>
                  <a:ext uri="{0D108BD9-81ED-4DB2-BD59-A6C34878D82A}">
                    <a16:rowId xmlns:a16="http://schemas.microsoft.com/office/drawing/2014/main" xmlns="" val="1213403525"/>
                  </a:ext>
                </a:extLst>
              </a:tr>
            </a:tbl>
          </a:graphicData>
        </a:graphic>
      </p:graphicFrame>
      <p:sp>
        <p:nvSpPr>
          <p:cNvPr id="5" name="Rectangle 4"/>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91386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a:xfrm>
            <a:off x="95251" y="3399156"/>
            <a:ext cx="8924924" cy="3154044"/>
          </a:xfrm>
        </p:spPr>
        <p:txBody>
          <a:bodyPr/>
          <a:lstStyle/>
          <a:p>
            <a:pPr marL="0" indent="0">
              <a:buNone/>
            </a:pPr>
            <a:r>
              <a:rPr lang="fa-IR" dirty="0"/>
              <a:t>بنابراین بردار جواب </a:t>
            </a:r>
            <a:r>
              <a:rPr lang="fa-IR" dirty="0" err="1"/>
              <a:t>بصورت</a:t>
            </a:r>
            <a:r>
              <a:rPr lang="fa-IR" dirty="0"/>
              <a:t> زیر حاصل می گردد:</a:t>
            </a:r>
          </a:p>
          <a:p>
            <a:pPr marL="0" indent="0" rtl="0">
              <a:buNone/>
            </a:pPr>
            <a:r>
              <a:rPr lang="fr-FR" dirty="0"/>
              <a:t>Profit </a:t>
            </a:r>
            <a:r>
              <a:rPr lang="fr-FR" dirty="0" err="1"/>
              <a:t>Vector</a:t>
            </a:r>
            <a:r>
              <a:rPr lang="fr-FR" dirty="0"/>
              <a:t> = </a:t>
            </a:r>
            <a:r>
              <a:rPr lang="fr-FR" dirty="0" smtClean="0"/>
              <a:t>[19.89 </a:t>
            </a:r>
            <a:r>
              <a:rPr lang="fr-FR" dirty="0" smtClean="0">
                <a:solidFill>
                  <a:srgbClr val="C00000"/>
                </a:solidFill>
              </a:rPr>
              <a:t>,</a:t>
            </a:r>
            <a:r>
              <a:rPr lang="fr-FR" dirty="0" smtClean="0"/>
              <a:t> 17.45 </a:t>
            </a:r>
            <a:r>
              <a:rPr lang="fr-FR" dirty="0" smtClean="0">
                <a:solidFill>
                  <a:srgbClr val="C00000"/>
                </a:solidFill>
              </a:rPr>
              <a:t>,</a:t>
            </a:r>
            <a:r>
              <a:rPr lang="fr-FR" dirty="0" smtClean="0"/>
              <a:t> 16 </a:t>
            </a:r>
            <a:r>
              <a:rPr lang="fr-FR" dirty="0" smtClean="0">
                <a:solidFill>
                  <a:srgbClr val="C00000"/>
                </a:solidFill>
              </a:rPr>
              <a:t>,</a:t>
            </a:r>
            <a:r>
              <a:rPr lang="fr-FR" dirty="0" smtClean="0"/>
              <a:t> 17.69 </a:t>
            </a:r>
            <a:r>
              <a:rPr lang="fr-FR" dirty="0" smtClean="0">
                <a:solidFill>
                  <a:srgbClr val="C00000"/>
                </a:solidFill>
              </a:rPr>
              <a:t>,</a:t>
            </a:r>
            <a:r>
              <a:rPr lang="fr-FR" dirty="0" smtClean="0"/>
              <a:t> 15.25 </a:t>
            </a:r>
            <a:r>
              <a:rPr lang="fr-FR" dirty="0" smtClean="0">
                <a:solidFill>
                  <a:srgbClr val="C00000"/>
                </a:solidFill>
              </a:rPr>
              <a:t>,</a:t>
            </a:r>
            <a:r>
              <a:rPr lang="fr-FR" dirty="0" smtClean="0"/>
              <a:t> 17 </a:t>
            </a:r>
            <a:r>
              <a:rPr lang="fr-FR" dirty="0" smtClean="0">
                <a:solidFill>
                  <a:srgbClr val="C00000"/>
                </a:solidFill>
              </a:rPr>
              <a:t>,</a:t>
            </a:r>
            <a:r>
              <a:rPr lang="fr-FR" dirty="0" smtClean="0"/>
              <a:t> 16.93 </a:t>
            </a:r>
            <a:r>
              <a:rPr lang="fr-FR" dirty="0" smtClean="0">
                <a:solidFill>
                  <a:srgbClr val="C00000"/>
                </a:solidFill>
              </a:rPr>
              <a:t>,</a:t>
            </a:r>
            <a:r>
              <a:rPr lang="fr-FR" dirty="0" smtClean="0"/>
              <a:t> 14.5625 </a:t>
            </a:r>
            <a:r>
              <a:rPr lang="fr-FR" dirty="0" smtClean="0">
                <a:solidFill>
                  <a:srgbClr val="C00000"/>
                </a:solidFill>
              </a:rPr>
              <a:t>,</a:t>
            </a:r>
            <a:r>
              <a:rPr lang="fr-FR" dirty="0" smtClean="0"/>
              <a:t> 2 </a:t>
            </a:r>
            <a:r>
              <a:rPr lang="fr-FR" dirty="0" smtClean="0">
                <a:solidFill>
                  <a:srgbClr val="C00000"/>
                </a:solidFill>
              </a:rPr>
              <a:t>,</a:t>
            </a:r>
            <a:r>
              <a:rPr lang="fr-FR" dirty="0" smtClean="0"/>
              <a:t> 2.29 </a:t>
            </a:r>
            <a:r>
              <a:rPr lang="fr-FR" dirty="0" smtClean="0">
                <a:solidFill>
                  <a:srgbClr val="C00000"/>
                </a:solidFill>
              </a:rPr>
              <a:t>,</a:t>
            </a:r>
            <a:r>
              <a:rPr lang="fr-FR" dirty="0" smtClean="0"/>
              <a:t> 0.5 </a:t>
            </a:r>
            <a:r>
              <a:rPr lang="fr-FR" dirty="0" smtClean="0">
                <a:solidFill>
                  <a:srgbClr val="C00000"/>
                </a:solidFill>
              </a:rPr>
              <a:t>,</a:t>
            </a:r>
            <a:r>
              <a:rPr lang="fr-FR" dirty="0" smtClean="0"/>
              <a:t> 8 </a:t>
            </a:r>
            <a:r>
              <a:rPr lang="fr-FR" dirty="0" smtClean="0">
                <a:solidFill>
                  <a:srgbClr val="C00000"/>
                </a:solidFill>
              </a:rPr>
              <a:t>,</a:t>
            </a:r>
            <a:r>
              <a:rPr lang="fr-FR" dirty="0" smtClean="0"/>
              <a:t> 25 </a:t>
            </a:r>
            <a:r>
              <a:rPr lang="fr-FR" dirty="0" smtClean="0">
                <a:solidFill>
                  <a:srgbClr val="C00000"/>
                </a:solidFill>
              </a:rPr>
              <a:t>,</a:t>
            </a:r>
            <a:r>
              <a:rPr lang="fr-FR" dirty="0" smtClean="0"/>
              <a:t> 28.25 </a:t>
            </a:r>
            <a:r>
              <a:rPr lang="fr-FR" dirty="0" smtClean="0">
                <a:solidFill>
                  <a:srgbClr val="C00000"/>
                </a:solidFill>
              </a:rPr>
              <a:t>,</a:t>
            </a:r>
            <a:r>
              <a:rPr lang="fr-FR" dirty="0" smtClean="0"/>
              <a:t> 1.04 </a:t>
            </a:r>
            <a:r>
              <a:rPr lang="fr-FR" dirty="0" smtClean="0">
                <a:solidFill>
                  <a:srgbClr val="C00000"/>
                </a:solidFill>
              </a:rPr>
              <a:t>,</a:t>
            </a:r>
            <a:r>
              <a:rPr lang="fr-FR" dirty="0" smtClean="0"/>
              <a:t> 25] </a:t>
            </a:r>
            <a:endParaRPr lang="fa-IR" dirty="0"/>
          </a:p>
          <a:p>
            <a:pPr marL="0" indent="0" algn="r">
              <a:buNone/>
            </a:pPr>
            <a:r>
              <a:rPr lang="fa-IR" dirty="0" smtClean="0">
                <a:solidFill>
                  <a:srgbClr val="C00000"/>
                </a:solidFill>
                <a:effectLst>
                  <a:outerShdw blurRad="38100" dist="38100" dir="2700000" algn="tl">
                    <a:srgbClr val="000000">
                      <a:alpha val="43137"/>
                    </a:srgbClr>
                  </a:outerShdw>
                </a:effectLst>
              </a:rPr>
              <a:t>2-4-</a:t>
            </a:r>
            <a:r>
              <a:rPr lang="fa-IR" dirty="0" smtClean="0"/>
              <a:t> </a:t>
            </a:r>
            <a:r>
              <a:rPr lang="fa-IR" dirty="0"/>
              <a:t>با توجه به </a:t>
            </a:r>
            <a:r>
              <a:rPr lang="fa-IR" dirty="0" err="1"/>
              <a:t>اينكه</a:t>
            </a:r>
            <a:r>
              <a:rPr lang="fa-IR" dirty="0"/>
              <a:t> در هر مرحله </a:t>
            </a:r>
            <a:r>
              <a:rPr lang="fa-IR" dirty="0" err="1"/>
              <a:t>حداكثر</a:t>
            </a:r>
            <a:r>
              <a:rPr lang="fa-IR" dirty="0"/>
              <a:t> 6 فاخته </a:t>
            </a:r>
            <a:r>
              <a:rPr lang="fa-IR" dirty="0" err="1"/>
              <a:t>مي</a:t>
            </a:r>
            <a:r>
              <a:rPr lang="fa-IR" dirty="0"/>
              <a:t> توانند زنده باشند، </a:t>
            </a:r>
            <a:r>
              <a:rPr lang="fa-IR" dirty="0" err="1"/>
              <a:t>بنابراين</a:t>
            </a:r>
            <a:r>
              <a:rPr lang="fa-IR" dirty="0"/>
              <a:t> از </a:t>
            </a:r>
            <a:r>
              <a:rPr lang="fa-IR" dirty="0" err="1"/>
              <a:t>اين</a:t>
            </a:r>
            <a:r>
              <a:rPr lang="fa-IR" dirty="0"/>
              <a:t> 10 جواب 4 جواب از </a:t>
            </a:r>
            <a:r>
              <a:rPr lang="fa-IR" dirty="0" err="1"/>
              <a:t>بدترين</a:t>
            </a:r>
            <a:r>
              <a:rPr lang="fa-IR" dirty="0"/>
              <a:t> ها حذف </a:t>
            </a:r>
            <a:r>
              <a:rPr lang="fa-IR" dirty="0" err="1"/>
              <a:t>مي</a:t>
            </a:r>
            <a:r>
              <a:rPr lang="fa-IR" dirty="0"/>
              <a:t> شوند:</a:t>
            </a:r>
            <a:endParaRPr lang="fa-IR" dirty="0" smtClean="0"/>
          </a:p>
          <a:p>
            <a:pPr marL="0" indent="0" algn="l" rtl="0">
              <a:buNone/>
            </a:pPr>
            <a:r>
              <a:rPr lang="en-US" dirty="0" smtClean="0"/>
              <a:t>Profit </a:t>
            </a:r>
            <a:r>
              <a:rPr lang="en-US" dirty="0"/>
              <a:t>Vector = </a:t>
            </a:r>
            <a:r>
              <a:rPr lang="en-US" dirty="0" smtClean="0"/>
              <a:t>[19.89 </a:t>
            </a:r>
            <a:r>
              <a:rPr lang="en-US" dirty="0" smtClean="0">
                <a:solidFill>
                  <a:srgbClr val="C00000"/>
                </a:solidFill>
              </a:rPr>
              <a:t>,</a:t>
            </a:r>
            <a:r>
              <a:rPr lang="en-US" dirty="0" smtClean="0"/>
              <a:t> 17.451 </a:t>
            </a:r>
            <a:r>
              <a:rPr lang="en-US" dirty="0" smtClean="0">
                <a:solidFill>
                  <a:srgbClr val="C00000"/>
                </a:solidFill>
              </a:rPr>
              <a:t>,</a:t>
            </a:r>
            <a:r>
              <a:rPr lang="en-US" dirty="0" smtClean="0"/>
              <a:t> 17.69 </a:t>
            </a:r>
            <a:r>
              <a:rPr lang="en-US" dirty="0" smtClean="0">
                <a:solidFill>
                  <a:srgbClr val="C00000"/>
                </a:solidFill>
              </a:rPr>
              <a:t>,</a:t>
            </a:r>
            <a:r>
              <a:rPr lang="en-US" dirty="0" smtClean="0"/>
              <a:t> 25 </a:t>
            </a:r>
            <a:r>
              <a:rPr lang="en-US" dirty="0" smtClean="0">
                <a:solidFill>
                  <a:srgbClr val="C00000"/>
                </a:solidFill>
              </a:rPr>
              <a:t>,</a:t>
            </a:r>
            <a:r>
              <a:rPr lang="en-US" dirty="0" smtClean="0"/>
              <a:t> 28.25 </a:t>
            </a:r>
            <a:r>
              <a:rPr lang="en-US" dirty="0" smtClean="0">
                <a:solidFill>
                  <a:srgbClr val="C00000"/>
                </a:solidFill>
              </a:rPr>
              <a:t>,</a:t>
            </a:r>
            <a:r>
              <a:rPr lang="en-US" dirty="0" smtClean="0"/>
              <a:t> 25]</a:t>
            </a:r>
            <a:endParaRPr lang="fa-IR"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3660139053"/>
              </p:ext>
            </p:extLst>
          </p:nvPr>
        </p:nvGraphicFramePr>
        <p:xfrm>
          <a:off x="1509713" y="635000"/>
          <a:ext cx="6096000" cy="259588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xmlns="" val="1787237471"/>
                    </a:ext>
                  </a:extLst>
                </a:gridCol>
                <a:gridCol w="2019300">
                  <a:extLst>
                    <a:ext uri="{9D8B030D-6E8A-4147-A177-3AD203B41FA5}">
                      <a16:colId xmlns:a16="http://schemas.microsoft.com/office/drawing/2014/main" xmlns="" val="1667139697"/>
                    </a:ext>
                  </a:extLst>
                </a:gridCol>
                <a:gridCol w="2781300">
                  <a:extLst>
                    <a:ext uri="{9D8B030D-6E8A-4147-A177-3AD203B41FA5}">
                      <a16:colId xmlns:a16="http://schemas.microsoft.com/office/drawing/2014/main" xmlns="" val="230488162"/>
                    </a:ext>
                  </a:extLst>
                </a:gridCol>
              </a:tblGrid>
              <a:tr h="370840">
                <a:tc>
                  <a:txBody>
                    <a:bodyPr/>
                    <a:lstStyle/>
                    <a:p>
                      <a:pPr algn="ctr" rtl="1"/>
                      <a:r>
                        <a:rPr lang="en-US" b="1" dirty="0" smtClean="0">
                          <a:cs typeface="B Nazanin" panose="00000400000000000000" pitchFamily="2" charset="-78"/>
                        </a:rPr>
                        <a:t>Cuckoos</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Eggs Position</a:t>
                      </a:r>
                      <a:endParaRPr lang="en-US" b="1" dirty="0">
                        <a:cs typeface="B Nazanin" panose="00000400000000000000" pitchFamily="2" charset="-78"/>
                      </a:endParaRPr>
                    </a:p>
                  </a:txBody>
                  <a:tcPr anchor="ctr">
                    <a:solidFill>
                      <a:schemeClr val="accent1">
                        <a:lumMod val="40000"/>
                        <a:lumOff val="60000"/>
                      </a:schemeClr>
                    </a:solidFill>
                  </a:tcPr>
                </a:tc>
                <a:tc>
                  <a:txBody>
                    <a:bodyPr/>
                    <a:lstStyle/>
                    <a:p>
                      <a:pPr algn="ctr" rtl="1"/>
                      <a:r>
                        <a:rPr lang="en-US" b="1" dirty="0" smtClean="0">
                          <a:cs typeface="B Nazanin" panose="00000400000000000000" pitchFamily="2" charset="-78"/>
                        </a:rPr>
                        <a:t>Fitness Function</a:t>
                      </a:r>
                      <a:endParaRPr lang="en-US" b="1" dirty="0">
                        <a:cs typeface="B Nazanin" panose="00000400000000000000" pitchFamily="2" charset="-78"/>
                      </a:endParaRPr>
                    </a:p>
                  </a:txBody>
                  <a:tcPr anchor="ctr">
                    <a:solidFill>
                      <a:schemeClr val="accent1">
                        <a:lumMod val="40000"/>
                        <a:lumOff val="60000"/>
                      </a:schemeClr>
                    </a:solidFill>
                  </a:tcPr>
                </a:tc>
                <a:extLst>
                  <a:ext uri="{0D108BD9-81ED-4DB2-BD59-A6C34878D82A}">
                    <a16:rowId xmlns:a16="http://schemas.microsoft.com/office/drawing/2014/main" xmlns="" val="657535378"/>
                  </a:ext>
                </a:extLst>
              </a:tr>
              <a:tr h="370840">
                <a:tc rowSpan="4">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Nazanin" panose="00000400000000000000" pitchFamily="2" charset="-78"/>
                        </a:rPr>
                        <a:t>Cuckoo 5</a:t>
                      </a: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1 : (0 , 0.5)</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0</a:t>
                      </a:r>
                      <a:r>
                        <a:rPr lang="en-US" baseline="30000" dirty="0" smtClean="0">
                          <a:cs typeface="B Nazanin" panose="00000400000000000000" pitchFamily="2" charset="-78"/>
                        </a:rPr>
                        <a:t>2</a:t>
                      </a:r>
                      <a:r>
                        <a:rPr lang="en-US" dirty="0" smtClean="0">
                          <a:cs typeface="B Nazanin" panose="00000400000000000000" pitchFamily="2" charset="-78"/>
                        </a:rPr>
                        <a:t> + 0.5</a:t>
                      </a:r>
                      <a:r>
                        <a:rPr lang="en-US" baseline="30000" dirty="0" smtClean="0">
                          <a:cs typeface="B Nazanin" panose="00000400000000000000" pitchFamily="2" charset="-78"/>
                        </a:rPr>
                        <a:t>2</a:t>
                      </a:r>
                      <a:r>
                        <a:rPr lang="en-US" dirty="0" smtClean="0">
                          <a:cs typeface="B Nazanin" panose="00000400000000000000" pitchFamily="2" charset="-78"/>
                        </a:rPr>
                        <a:t> = 0.5</a:t>
                      </a:r>
                      <a:endParaRPr lang="en-US" dirty="0">
                        <a:cs typeface="B Nazanin" panose="00000400000000000000" pitchFamily="2" charset="-78"/>
                      </a:endParaRPr>
                    </a:p>
                  </a:txBody>
                  <a:tcPr/>
                </a:tc>
                <a:extLst>
                  <a:ext uri="{0D108BD9-81ED-4DB2-BD59-A6C34878D82A}">
                    <a16:rowId xmlns:a16="http://schemas.microsoft.com/office/drawing/2014/main" xmlns="" val="2173733753"/>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dirty="0" smtClean="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2 : (2</a:t>
                      </a:r>
                      <a:r>
                        <a:rPr lang="en-US" baseline="0" dirty="0" smtClean="0">
                          <a:cs typeface="B Nazanin" panose="00000400000000000000" pitchFamily="2" charset="-78"/>
                        </a:rPr>
                        <a:t> , 2)</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2</a:t>
                      </a:r>
                      <a:r>
                        <a:rPr lang="en-US" baseline="30000" dirty="0" smtClean="0">
                          <a:cs typeface="B Nazanin" panose="00000400000000000000" pitchFamily="2" charset="-78"/>
                        </a:rPr>
                        <a:t>2</a:t>
                      </a:r>
                      <a:r>
                        <a:rPr lang="en-US" dirty="0" smtClean="0">
                          <a:cs typeface="B Nazanin" panose="00000400000000000000" pitchFamily="2" charset="-78"/>
                        </a:rPr>
                        <a:t> + 2</a:t>
                      </a:r>
                      <a:r>
                        <a:rPr lang="en-US" baseline="30000" dirty="0" smtClean="0">
                          <a:cs typeface="B Nazanin" panose="00000400000000000000" pitchFamily="2" charset="-78"/>
                        </a:rPr>
                        <a:t>2</a:t>
                      </a:r>
                      <a:r>
                        <a:rPr lang="en-US" dirty="0" smtClean="0">
                          <a:cs typeface="B Nazanin" panose="00000400000000000000" pitchFamily="2" charset="-78"/>
                        </a:rPr>
                        <a:t> = 8</a:t>
                      </a:r>
                      <a:endParaRPr lang="en-US" dirty="0">
                        <a:cs typeface="B Nazanin" panose="00000400000000000000" pitchFamily="2" charset="-78"/>
                      </a:endParaRPr>
                    </a:p>
                  </a:txBody>
                  <a:tcPr/>
                </a:tc>
                <a:extLst>
                  <a:ext uri="{0D108BD9-81ED-4DB2-BD59-A6C34878D82A}">
                    <a16:rowId xmlns:a16="http://schemas.microsoft.com/office/drawing/2014/main" xmlns="" val="16349997"/>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dirty="0" smtClean="0">
                        <a:cs typeface="B Nazanin" panose="00000400000000000000" pitchFamily="2" charset="-78"/>
                      </a:endParaRPr>
                    </a:p>
                  </a:txBody>
                  <a:tcPr anchor="ctr">
                    <a:solidFill>
                      <a:schemeClr val="accent1">
                        <a:lumMod val="40000"/>
                        <a:lumOff val="60000"/>
                      </a:schemeClr>
                    </a:solidFill>
                  </a:tcPr>
                </a:tc>
                <a:tc>
                  <a:txBody>
                    <a:bodyPr/>
                    <a:lstStyle/>
                    <a:p>
                      <a:pPr algn="l" rtl="0"/>
                      <a:r>
                        <a:rPr lang="en-US" dirty="0" smtClean="0">
                          <a:cs typeface="B Nazanin" panose="00000400000000000000" pitchFamily="2" charset="-78"/>
                        </a:rPr>
                        <a:t>Egg 3 : (3 , 4)</a:t>
                      </a:r>
                      <a:endParaRPr lang="en-US" dirty="0">
                        <a:cs typeface="B Nazanin" panose="00000400000000000000" pitchFamily="2" charset="-78"/>
                      </a:endParaRPr>
                    </a:p>
                  </a:txBody>
                  <a:tcPr/>
                </a:tc>
                <a:tc>
                  <a:txBody>
                    <a:bodyPr/>
                    <a:lstStyle/>
                    <a:p>
                      <a:pPr algn="l" rtl="0"/>
                      <a:r>
                        <a:rPr lang="en-US" dirty="0" smtClean="0">
                          <a:cs typeface="B Nazanin" panose="00000400000000000000" pitchFamily="2" charset="-78"/>
                        </a:rPr>
                        <a:t>F(x) = 3</a:t>
                      </a:r>
                      <a:r>
                        <a:rPr lang="en-US" baseline="30000" dirty="0" smtClean="0">
                          <a:cs typeface="B Nazanin" panose="00000400000000000000" pitchFamily="2" charset="-78"/>
                        </a:rPr>
                        <a:t>2</a:t>
                      </a:r>
                      <a:r>
                        <a:rPr lang="en-US" dirty="0" smtClean="0">
                          <a:cs typeface="B Nazanin" panose="00000400000000000000" pitchFamily="2" charset="-78"/>
                        </a:rPr>
                        <a:t> + 4</a:t>
                      </a:r>
                      <a:r>
                        <a:rPr lang="en-US" baseline="30000" dirty="0" smtClean="0">
                          <a:cs typeface="B Nazanin" panose="00000400000000000000" pitchFamily="2" charset="-78"/>
                        </a:rPr>
                        <a:t>2</a:t>
                      </a:r>
                      <a:r>
                        <a:rPr lang="en-US" dirty="0" smtClean="0">
                          <a:cs typeface="B Nazanin" panose="00000400000000000000" pitchFamily="2" charset="-78"/>
                        </a:rPr>
                        <a:t> = 25</a:t>
                      </a:r>
                      <a:endParaRPr lang="en-US" dirty="0">
                        <a:cs typeface="B Nazanin" panose="00000400000000000000" pitchFamily="2" charset="-78"/>
                      </a:endParaRPr>
                    </a:p>
                  </a:txBody>
                  <a:tcPr/>
                </a:tc>
                <a:extLst>
                  <a:ext uri="{0D108BD9-81ED-4DB2-BD59-A6C34878D82A}">
                    <a16:rowId xmlns:a16="http://schemas.microsoft.com/office/drawing/2014/main" xmlns="" val="405280885"/>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dirty="0" smtClean="0">
                        <a:cs typeface="B Nazanin" panose="00000400000000000000" pitchFamily="2" charset="-78"/>
                      </a:endParaRP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Egg 4 : (3.5 , 4)</a:t>
                      </a:r>
                    </a:p>
                  </a:txBody>
                  <a:tcPr/>
                </a:tc>
                <a:tc>
                  <a:txBody>
                    <a:bodyPr/>
                    <a:lstStyle/>
                    <a:p>
                      <a:pPr algn="l" rtl="0"/>
                      <a:r>
                        <a:rPr lang="en-US" dirty="0" smtClean="0">
                          <a:cs typeface="B Nazanin" panose="00000400000000000000" pitchFamily="2" charset="-78"/>
                        </a:rPr>
                        <a:t>F(x) = 3.5</a:t>
                      </a:r>
                      <a:r>
                        <a:rPr lang="en-US" baseline="30000" dirty="0" smtClean="0">
                          <a:cs typeface="B Nazanin" panose="00000400000000000000" pitchFamily="2" charset="-78"/>
                        </a:rPr>
                        <a:t>2</a:t>
                      </a:r>
                      <a:r>
                        <a:rPr lang="en-US" dirty="0" smtClean="0">
                          <a:cs typeface="B Nazanin" panose="00000400000000000000" pitchFamily="2" charset="-78"/>
                        </a:rPr>
                        <a:t> + 4</a:t>
                      </a:r>
                      <a:r>
                        <a:rPr lang="en-US" baseline="30000" dirty="0" smtClean="0">
                          <a:cs typeface="B Nazanin" panose="00000400000000000000" pitchFamily="2" charset="-78"/>
                        </a:rPr>
                        <a:t>2</a:t>
                      </a:r>
                      <a:r>
                        <a:rPr lang="en-US" dirty="0" smtClean="0">
                          <a:cs typeface="B Nazanin" panose="00000400000000000000" pitchFamily="2" charset="-78"/>
                        </a:rPr>
                        <a:t> = 28.25</a:t>
                      </a:r>
                      <a:endParaRPr lang="en-US" dirty="0">
                        <a:cs typeface="B Nazanin" panose="00000400000000000000" pitchFamily="2" charset="-78"/>
                      </a:endParaRPr>
                    </a:p>
                  </a:txBody>
                  <a:tcPr/>
                </a:tc>
                <a:extLst>
                  <a:ext uri="{0D108BD9-81ED-4DB2-BD59-A6C34878D82A}">
                    <a16:rowId xmlns:a16="http://schemas.microsoft.com/office/drawing/2014/main" xmlns="" val="4291644931"/>
                  </a:ext>
                </a:extLst>
              </a:tr>
              <a:tr h="370840">
                <a:tc row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Nazanin" panose="00000400000000000000" pitchFamily="2" charset="-78"/>
                        </a:rPr>
                        <a:t>Cuckoo 6</a:t>
                      </a: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Egg 1 : (1 , 0.2)</a:t>
                      </a:r>
                    </a:p>
                  </a:txBody>
                  <a:tcPr/>
                </a:tc>
                <a:tc>
                  <a:txBody>
                    <a:bodyPr/>
                    <a:lstStyle/>
                    <a:p>
                      <a:pPr algn="l" rtl="0"/>
                      <a:r>
                        <a:rPr lang="en-US" dirty="0" smtClean="0">
                          <a:cs typeface="B Nazanin" panose="00000400000000000000" pitchFamily="2" charset="-78"/>
                        </a:rPr>
                        <a:t>F(x) = 1</a:t>
                      </a:r>
                      <a:r>
                        <a:rPr lang="en-US" baseline="30000" dirty="0" smtClean="0">
                          <a:cs typeface="B Nazanin" panose="00000400000000000000" pitchFamily="2" charset="-78"/>
                        </a:rPr>
                        <a:t>2</a:t>
                      </a:r>
                      <a:r>
                        <a:rPr lang="en-US" dirty="0" smtClean="0">
                          <a:cs typeface="B Nazanin" panose="00000400000000000000" pitchFamily="2" charset="-78"/>
                        </a:rPr>
                        <a:t> + 0.2</a:t>
                      </a:r>
                      <a:r>
                        <a:rPr lang="en-US" baseline="30000" dirty="0" smtClean="0">
                          <a:cs typeface="B Nazanin" panose="00000400000000000000" pitchFamily="2" charset="-78"/>
                        </a:rPr>
                        <a:t>2</a:t>
                      </a:r>
                      <a:r>
                        <a:rPr lang="en-US" dirty="0" smtClean="0">
                          <a:cs typeface="B Nazanin" panose="00000400000000000000" pitchFamily="2" charset="-78"/>
                        </a:rPr>
                        <a:t> = 1.04</a:t>
                      </a:r>
                      <a:endParaRPr lang="en-US" dirty="0">
                        <a:cs typeface="B Nazanin" panose="00000400000000000000" pitchFamily="2" charset="-78"/>
                      </a:endParaRPr>
                    </a:p>
                  </a:txBody>
                  <a:tcPr/>
                </a:tc>
                <a:extLst>
                  <a:ext uri="{0D108BD9-81ED-4DB2-BD59-A6C34878D82A}">
                    <a16:rowId xmlns:a16="http://schemas.microsoft.com/office/drawing/2014/main" xmlns="" val="2692416081"/>
                  </a:ext>
                </a:extLst>
              </a:tr>
              <a:tr h="370840">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dirty="0" smtClean="0">
                        <a:cs typeface="B Nazanin" panose="00000400000000000000" pitchFamily="2" charset="-78"/>
                      </a:endParaRPr>
                    </a:p>
                  </a:txBody>
                  <a:tcPr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B Nazanin" panose="00000400000000000000" pitchFamily="2" charset="-78"/>
                        </a:rPr>
                        <a:t>Egg 2 : (3 , 4)</a:t>
                      </a:r>
                    </a:p>
                  </a:txBody>
                  <a:tcPr/>
                </a:tc>
                <a:tc>
                  <a:txBody>
                    <a:bodyPr/>
                    <a:lstStyle/>
                    <a:p>
                      <a:pPr algn="l" rtl="0"/>
                      <a:r>
                        <a:rPr lang="en-US" dirty="0" smtClean="0">
                          <a:cs typeface="B Nazanin" panose="00000400000000000000" pitchFamily="2" charset="-78"/>
                        </a:rPr>
                        <a:t>F(x) = 3</a:t>
                      </a:r>
                      <a:r>
                        <a:rPr lang="en-US" baseline="30000" dirty="0" smtClean="0">
                          <a:cs typeface="B Nazanin" panose="00000400000000000000" pitchFamily="2" charset="-78"/>
                        </a:rPr>
                        <a:t>2</a:t>
                      </a:r>
                      <a:r>
                        <a:rPr lang="en-US" dirty="0" smtClean="0">
                          <a:cs typeface="B Nazanin" panose="00000400000000000000" pitchFamily="2" charset="-78"/>
                        </a:rPr>
                        <a:t> + 4</a:t>
                      </a:r>
                      <a:r>
                        <a:rPr lang="en-US" baseline="30000" dirty="0" smtClean="0">
                          <a:cs typeface="B Nazanin" panose="00000400000000000000" pitchFamily="2" charset="-78"/>
                        </a:rPr>
                        <a:t>2</a:t>
                      </a:r>
                      <a:r>
                        <a:rPr lang="en-US" dirty="0" smtClean="0">
                          <a:cs typeface="B Nazanin" panose="00000400000000000000" pitchFamily="2" charset="-78"/>
                        </a:rPr>
                        <a:t> = 25</a:t>
                      </a:r>
                      <a:endParaRPr lang="en-US" dirty="0">
                        <a:cs typeface="B Nazanin" panose="00000400000000000000" pitchFamily="2" charset="-78"/>
                      </a:endParaRPr>
                    </a:p>
                  </a:txBody>
                  <a:tcPr/>
                </a:tc>
                <a:extLst>
                  <a:ext uri="{0D108BD9-81ED-4DB2-BD59-A6C34878D82A}">
                    <a16:rowId xmlns:a16="http://schemas.microsoft.com/office/drawing/2014/main" xmlns="" val="1314926423"/>
                  </a:ext>
                </a:extLst>
              </a:tr>
            </a:tbl>
          </a:graphicData>
        </a:graphic>
      </p:graphicFrame>
      <p:sp>
        <p:nvSpPr>
          <p:cNvPr id="5" name="Rectangle 4"/>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86553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یک مثال نمونه - ادامه</a:t>
            </a:r>
            <a:endParaRPr lang="en-US" dirty="0"/>
          </a:p>
        </p:txBody>
      </p:sp>
      <p:sp>
        <p:nvSpPr>
          <p:cNvPr id="3" name="Text Placeholder 2"/>
          <p:cNvSpPr>
            <a:spLocks noGrp="1"/>
          </p:cNvSpPr>
          <p:nvPr>
            <p:ph type="body" sz="quarter" idx="11"/>
          </p:nvPr>
        </p:nvSpPr>
        <p:spPr/>
        <p:txBody>
          <a:bodyPr/>
          <a:lstStyle/>
          <a:p>
            <a:pPr marL="0" indent="0">
              <a:buNone/>
            </a:pPr>
            <a:r>
              <a:rPr lang="fa-IR" dirty="0" smtClean="0">
                <a:solidFill>
                  <a:srgbClr val="C00000"/>
                </a:solidFill>
                <a:effectLst>
                  <a:outerShdw blurRad="38100" dist="38100" dir="2700000" algn="tl">
                    <a:srgbClr val="000000">
                      <a:alpha val="43137"/>
                    </a:srgbClr>
                  </a:outerShdw>
                </a:effectLst>
              </a:rPr>
              <a:t>2-5-</a:t>
            </a:r>
            <a:r>
              <a:rPr lang="fa-IR" dirty="0" smtClean="0"/>
              <a:t> مقادیر تابع هدف و نقطه سراسری را بروز نمایید:</a:t>
            </a:r>
          </a:p>
          <a:p>
            <a:pPr marL="0" indent="0" rtl="0">
              <a:buNone/>
            </a:pPr>
            <a:r>
              <a:rPr lang="en-US" dirty="0"/>
              <a:t>Max Profit= 28.25,</a:t>
            </a:r>
          </a:p>
          <a:p>
            <a:pPr marL="0" indent="0" rtl="0">
              <a:buNone/>
            </a:pPr>
            <a:r>
              <a:rPr lang="en-US" dirty="0"/>
              <a:t>Goal Point= f (2.9, 3.8) = 22.85,</a:t>
            </a:r>
          </a:p>
          <a:p>
            <a:pPr marL="0" indent="0" rtl="0">
              <a:buNone/>
            </a:pPr>
            <a:r>
              <a:rPr lang="en-US" dirty="0"/>
              <a:t>Global Best Cuckoo= Goal Point= 22.85,</a:t>
            </a:r>
          </a:p>
          <a:p>
            <a:pPr marL="0" indent="0" rtl="0">
              <a:buNone/>
            </a:pPr>
            <a:r>
              <a:rPr lang="en-US" dirty="0"/>
              <a:t>Global Max Profit= Max Profit= 28.25</a:t>
            </a:r>
            <a:r>
              <a:rPr lang="en-US" dirty="0" smtClean="0"/>
              <a:t>,</a:t>
            </a:r>
            <a:endParaRPr lang="fa-IR" dirty="0" smtClean="0"/>
          </a:p>
          <a:p>
            <a:pPr marL="0" indent="0">
              <a:buNone/>
            </a:pPr>
            <a:r>
              <a:rPr lang="fa-IR" dirty="0" smtClean="0">
                <a:solidFill>
                  <a:srgbClr val="C00000"/>
                </a:solidFill>
                <a:effectLst>
                  <a:outerShdw blurRad="38100" dist="38100" dir="2700000" algn="tl">
                    <a:srgbClr val="000000">
                      <a:alpha val="43137"/>
                    </a:srgbClr>
                  </a:outerShdw>
                </a:effectLst>
              </a:rPr>
              <a:t>2-6-</a:t>
            </a:r>
            <a:r>
              <a:rPr lang="fa-IR" dirty="0" smtClean="0"/>
              <a:t> بررسی شرط توقف:</a:t>
            </a:r>
          </a:p>
          <a:p>
            <a:pPr marL="0" indent="0" rtl="0">
              <a:buNone/>
            </a:pPr>
            <a:r>
              <a:rPr lang="en-US" dirty="0"/>
              <a:t>If Iteration ≤ Max </a:t>
            </a:r>
            <a:r>
              <a:rPr lang="en-US" dirty="0" err="1"/>
              <a:t>Iter</a:t>
            </a:r>
            <a:r>
              <a:rPr lang="en-US" dirty="0"/>
              <a:t> and Max Profit ≤ accuracy, (2 ≤ 2 and 28.25≤ 32</a:t>
            </a:r>
            <a:r>
              <a:rPr lang="en-US" dirty="0" smtClean="0"/>
              <a:t>)</a:t>
            </a:r>
            <a:endParaRPr lang="fa-IR" dirty="0" smtClean="0"/>
          </a:p>
          <a:p>
            <a:pPr marL="0" indent="0">
              <a:buNone/>
            </a:pPr>
            <a:r>
              <a:rPr lang="fa-IR" dirty="0"/>
              <a:t>چون شرط توقف برقرار است متوقف </a:t>
            </a:r>
            <a:r>
              <a:rPr lang="fa-IR" dirty="0" err="1" smtClean="0"/>
              <a:t>مي</a:t>
            </a:r>
            <a:r>
              <a:rPr lang="fa-IR" dirty="0" smtClean="0"/>
              <a:t> </a:t>
            </a:r>
            <a:r>
              <a:rPr lang="fa-IR" dirty="0" err="1" smtClean="0"/>
              <a:t>شويم</a:t>
            </a:r>
            <a:r>
              <a:rPr lang="fa-IR" dirty="0" smtClean="0"/>
              <a:t> </a:t>
            </a:r>
            <a:r>
              <a:rPr lang="fa-IR" dirty="0"/>
              <a:t>و جواب </a:t>
            </a:r>
            <a:r>
              <a:rPr lang="fa-IR" dirty="0" err="1"/>
              <a:t>بهينه</a:t>
            </a:r>
            <a:r>
              <a:rPr lang="fa-IR" dirty="0"/>
              <a:t> </a:t>
            </a:r>
            <a:r>
              <a:rPr lang="fa-IR" dirty="0" smtClean="0"/>
              <a:t>برابر</a:t>
            </a:r>
            <a:r>
              <a:rPr lang="en-US" dirty="0" smtClean="0"/>
              <a:t>28.25</a:t>
            </a:r>
            <a:r>
              <a:rPr lang="fa-IR" dirty="0" smtClean="0"/>
              <a:t> با </a:t>
            </a:r>
            <a:r>
              <a:rPr lang="fa-IR" dirty="0"/>
              <a:t>مختصات </a:t>
            </a:r>
            <a:r>
              <a:rPr lang="fa-IR" dirty="0" smtClean="0"/>
              <a:t>(</a:t>
            </a:r>
            <a:r>
              <a:rPr lang="en-US" dirty="0" smtClean="0"/>
              <a:t>3.5, 4</a:t>
            </a:r>
            <a:r>
              <a:rPr lang="fa-IR" dirty="0" smtClean="0"/>
              <a:t>) است.</a:t>
            </a:r>
            <a:endParaRPr lang="en-US" dirty="0"/>
          </a:p>
        </p:txBody>
      </p:sp>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2426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smtClean="0"/>
              <a:t>مقدمه</a:t>
            </a:r>
            <a:endParaRPr lang="en-US" dirty="0"/>
          </a:p>
        </p:txBody>
      </p:sp>
      <p:graphicFrame>
        <p:nvGraphicFramePr>
          <p:cNvPr id="10" name="Diagram 9"/>
          <p:cNvGraphicFramePr/>
          <p:nvPr>
            <p:extLst>
              <p:ext uri="{D42A27DB-BD31-4B8C-83A1-F6EECF244321}">
                <p14:modId xmlns:p14="http://schemas.microsoft.com/office/powerpoint/2010/main" xmlns="" val="2365010426"/>
              </p:ext>
            </p:extLst>
          </p:nvPr>
        </p:nvGraphicFramePr>
        <p:xfrm>
          <a:off x="66675" y="628650"/>
          <a:ext cx="9020175" cy="592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val Callout 11"/>
          <p:cNvSpPr/>
          <p:nvPr/>
        </p:nvSpPr>
        <p:spPr>
          <a:xfrm>
            <a:off x="66675" y="628650"/>
            <a:ext cx="3324741" cy="2250989"/>
          </a:xfrm>
          <a:prstGeom prst="wedgeEllipseCallout">
            <a:avLst>
              <a:gd name="adj1" fmla="val 62787"/>
              <a:gd name="adj2" fmla="val 15835"/>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a:cs typeface="B Nazanin" panose="00000400000000000000" pitchFamily="2" charset="-78"/>
              </a:rPr>
              <a:t>با استفاده از یک تابع ریاضی هدایت می شوند (مثلاً </a:t>
            </a:r>
            <a:r>
              <a:rPr lang="fa-IR" sz="1600" dirty="0" err="1">
                <a:cs typeface="B Nazanin" panose="00000400000000000000" pitchFamily="2" charset="-78"/>
              </a:rPr>
              <a:t>گرادیان</a:t>
            </a:r>
            <a:r>
              <a:rPr lang="fa-IR" sz="1600" dirty="0">
                <a:cs typeface="B Nazanin" panose="00000400000000000000" pitchFamily="2" charset="-78"/>
              </a:rPr>
              <a:t> یا مشتق دوم). با توجه به عدم در اختیار داشتن یک چنین </a:t>
            </a:r>
            <a:r>
              <a:rPr lang="fa-IR" sz="1600" dirty="0" err="1">
                <a:cs typeface="B Nazanin" panose="00000400000000000000" pitchFamily="2" charset="-78"/>
              </a:rPr>
              <a:t>توابعی</a:t>
            </a:r>
            <a:r>
              <a:rPr lang="fa-IR" sz="1600" dirty="0">
                <a:cs typeface="B Nazanin" panose="00000400000000000000" pitchFamily="2" charset="-78"/>
              </a:rPr>
              <a:t> در بسیاری از مسائل واقعی، از این </a:t>
            </a:r>
            <a:r>
              <a:rPr lang="fa-IR" sz="1600" dirty="0" err="1">
                <a:cs typeface="B Nazanin" panose="00000400000000000000" pitchFamily="2" charset="-78"/>
              </a:rPr>
              <a:t>الگوریتم</a:t>
            </a:r>
            <a:r>
              <a:rPr lang="fa-IR" sz="1600" dirty="0">
                <a:cs typeface="B Nazanin" panose="00000400000000000000" pitchFamily="2" charset="-78"/>
              </a:rPr>
              <a:t> ها به ندرت استفاده می شود</a:t>
            </a:r>
            <a:r>
              <a:rPr lang="fa-IR" sz="1600" dirty="0" smtClean="0">
                <a:cs typeface="B Nazanin" panose="00000400000000000000" pitchFamily="2" charset="-78"/>
              </a:rPr>
              <a:t>.</a:t>
            </a:r>
            <a:endParaRPr lang="en-US" sz="1600" dirty="0">
              <a:cs typeface="B Nazanin" panose="00000400000000000000" pitchFamily="2" charset="-78"/>
            </a:endParaRPr>
          </a:p>
        </p:txBody>
      </p:sp>
      <p:sp>
        <p:nvSpPr>
          <p:cNvPr id="13" name="Oval Callout 12"/>
          <p:cNvSpPr/>
          <p:nvPr/>
        </p:nvSpPr>
        <p:spPr>
          <a:xfrm>
            <a:off x="5676900" y="4302211"/>
            <a:ext cx="3324741" cy="2250989"/>
          </a:xfrm>
          <a:prstGeom prst="wedgeEllipseCallout">
            <a:avLst>
              <a:gd name="adj1" fmla="val 27836"/>
              <a:gd name="adj2" fmla="val -133536"/>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err="1" smtClean="0">
                <a:cs typeface="B Nazanin" panose="00000400000000000000" pitchFamily="2" charset="-78"/>
              </a:rPr>
              <a:t>الگوریتم</a:t>
            </a:r>
            <a:r>
              <a:rPr lang="fa-IR" sz="1600" dirty="0" smtClean="0">
                <a:cs typeface="B Nazanin" panose="00000400000000000000" pitchFamily="2" charset="-78"/>
              </a:rPr>
              <a:t> هیچ اطلاعات اضافه ای به جز آنچه در تعریف مسأله آمده است درباره هر نقطه (راه حل) از فضای جستجو ندارد. 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تنها قادر به تشخیص یک حالت هدف از غیر هدف هستند.</a:t>
            </a:r>
            <a:endParaRPr lang="en-US" sz="1600" dirty="0">
              <a:cs typeface="B Nazanin" panose="00000400000000000000" pitchFamily="2" charset="-78"/>
            </a:endParaRPr>
          </a:p>
        </p:txBody>
      </p:sp>
      <p:sp>
        <p:nvSpPr>
          <p:cNvPr id="14" name="Oval Callout 13"/>
          <p:cNvSpPr/>
          <p:nvPr/>
        </p:nvSpPr>
        <p:spPr>
          <a:xfrm>
            <a:off x="5676899" y="4302210"/>
            <a:ext cx="3324741" cy="2250989"/>
          </a:xfrm>
          <a:prstGeom prst="wedgeEllipseCallout">
            <a:avLst>
              <a:gd name="adj1" fmla="val -36918"/>
              <a:gd name="adj2" fmla="val -134050"/>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smtClean="0">
                <a:cs typeface="B Nazanin" panose="00000400000000000000" pitchFamily="2" charset="-78"/>
              </a:rPr>
              <a:t>با بهره </a:t>
            </a:r>
            <a:r>
              <a:rPr lang="fa-IR" sz="1600" dirty="0" err="1" smtClean="0">
                <a:cs typeface="B Nazanin" panose="00000400000000000000" pitchFamily="2" charset="-78"/>
              </a:rPr>
              <a:t>مندی</a:t>
            </a:r>
            <a:r>
              <a:rPr lang="fa-IR" sz="1600" dirty="0" smtClean="0">
                <a:cs typeface="B Nazanin" panose="00000400000000000000" pitchFamily="2" charset="-78"/>
              </a:rPr>
              <a:t> از یک تابع تخمینی، استراتژی هوشمندانه تری را برای کاوش فضای جستجو در پیش می گیرند. آنها می توانند با استفاده از دانش خاصی که مسئله در اختیار آنها قرار می دهد، به طور </a:t>
            </a:r>
            <a:r>
              <a:rPr lang="fa-IR" sz="1600" dirty="0" err="1" smtClean="0">
                <a:cs typeface="B Nazanin" panose="00000400000000000000" pitchFamily="2" charset="-78"/>
              </a:rPr>
              <a:t>مؤثرتری</a:t>
            </a:r>
            <a:r>
              <a:rPr lang="fa-IR" sz="1600" dirty="0" smtClean="0">
                <a:cs typeface="B Nazanin" panose="00000400000000000000" pitchFamily="2" charset="-78"/>
              </a:rPr>
              <a:t> فضای جستجو را بپیمایند.</a:t>
            </a:r>
            <a:endParaRPr lang="en-US" sz="1600" dirty="0">
              <a:cs typeface="B Nazanin" panose="00000400000000000000" pitchFamily="2" charset="-78"/>
            </a:endParaRPr>
          </a:p>
        </p:txBody>
      </p:sp>
      <p:sp>
        <p:nvSpPr>
          <p:cNvPr id="15" name="Oval Callout 14"/>
          <p:cNvSpPr/>
          <p:nvPr/>
        </p:nvSpPr>
        <p:spPr>
          <a:xfrm>
            <a:off x="66675" y="946397"/>
            <a:ext cx="3625649" cy="2664904"/>
          </a:xfrm>
          <a:prstGeom prst="wedgeEllipseCallout">
            <a:avLst>
              <a:gd name="adj1" fmla="val 53711"/>
              <a:gd name="adj2" fmla="val 29394"/>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smtClean="0">
                <a:cs typeface="B Nazanin" panose="00000400000000000000" pitchFamily="2" charset="-78"/>
              </a:rPr>
              <a:t>در 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از یک پدیده طبیعی برای کاوش فضای جستجو الهام گرفته می شود. فضای جستجو در 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معمولاً بزرگ و پیچیده است. به همین دلیل آنها کل فضا را جستجو </a:t>
            </a:r>
            <a:r>
              <a:rPr lang="fa-IR" sz="1600" dirty="0" err="1" smtClean="0">
                <a:cs typeface="B Nazanin" panose="00000400000000000000" pitchFamily="2" charset="-78"/>
              </a:rPr>
              <a:t>نمی</a:t>
            </a:r>
            <a:r>
              <a:rPr lang="fa-IR" sz="1600" dirty="0" smtClean="0">
                <a:cs typeface="B Nazanin" panose="00000400000000000000" pitchFamily="2" charset="-78"/>
              </a:rPr>
              <a:t> کنند و تنها به </a:t>
            </a:r>
            <a:r>
              <a:rPr lang="fa-IR" sz="1600" dirty="0" err="1" smtClean="0">
                <a:cs typeface="B Nazanin" panose="00000400000000000000" pitchFamily="2" charset="-78"/>
              </a:rPr>
              <a:t>پیمایش</a:t>
            </a:r>
            <a:r>
              <a:rPr lang="fa-IR" sz="1600" dirty="0" smtClean="0">
                <a:cs typeface="B Nazanin" panose="00000400000000000000" pitchFamily="2" charset="-78"/>
              </a:rPr>
              <a:t> بخشی از فضا که احتمال وجود یک پاسخ به اندازه کافی خوب در آن بیشتر است، اکتفا می کنند.</a:t>
            </a:r>
            <a:endParaRPr lang="en-US" sz="1600" dirty="0">
              <a:cs typeface="B Nazanin" panose="00000400000000000000" pitchFamily="2" charset="-78"/>
            </a:endParaRPr>
          </a:p>
        </p:txBody>
      </p:sp>
      <p:sp>
        <p:nvSpPr>
          <p:cNvPr id="16" name="Oval Callout 15"/>
          <p:cNvSpPr/>
          <p:nvPr/>
        </p:nvSpPr>
        <p:spPr>
          <a:xfrm>
            <a:off x="80175" y="774703"/>
            <a:ext cx="3625649" cy="2664904"/>
          </a:xfrm>
          <a:prstGeom prst="wedgeEllipseCallout">
            <a:avLst>
              <a:gd name="adj1" fmla="val 8698"/>
              <a:gd name="adj2" fmla="val 61101"/>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smtClean="0">
                <a:cs typeface="B Nazanin" panose="00000400000000000000" pitchFamily="2" charset="-78"/>
              </a:rPr>
              <a:t>در 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(معمولاً) از زندگی موجودات زنده موجود در طبیعت الهام گرفته می شود. این موجودات به دلیل رفتار هوشمندانه / نیمه هوشمندانه ای که دارند مسائل پیش روی خود را به گونه ای حل می کنند که این موضوع برای علاقه </a:t>
            </a:r>
            <a:r>
              <a:rPr lang="fa-IR" sz="1600" dirty="0" err="1" smtClean="0">
                <a:cs typeface="B Nazanin" panose="00000400000000000000" pitchFamily="2" charset="-78"/>
              </a:rPr>
              <a:t>مندان</a:t>
            </a:r>
            <a:r>
              <a:rPr lang="fa-IR" sz="1600" dirty="0" smtClean="0">
                <a:cs typeface="B Nazanin" panose="00000400000000000000" pitchFamily="2" charset="-78"/>
              </a:rPr>
              <a:t> مصدر الهام واقع گردیده است.</a:t>
            </a:r>
            <a:endParaRPr lang="en-US" sz="1600" dirty="0">
              <a:cs typeface="B Nazanin" panose="00000400000000000000" pitchFamily="2" charset="-78"/>
            </a:endParaRPr>
          </a:p>
        </p:txBody>
      </p:sp>
      <p:sp>
        <p:nvSpPr>
          <p:cNvPr id="17" name="Oval Callout 16"/>
          <p:cNvSpPr/>
          <p:nvPr/>
        </p:nvSpPr>
        <p:spPr>
          <a:xfrm>
            <a:off x="82100" y="638418"/>
            <a:ext cx="3725971" cy="2947242"/>
          </a:xfrm>
          <a:prstGeom prst="wedgeEllipseCallout">
            <a:avLst>
              <a:gd name="adj1" fmla="val 31726"/>
              <a:gd name="adj2" fmla="val 96205"/>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smtClean="0">
                <a:cs typeface="B Nazanin" panose="00000400000000000000" pitchFamily="2" charset="-78"/>
              </a:rPr>
              <a:t>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مبتنی بر قانون بقاء </a:t>
            </a:r>
            <a:r>
              <a:rPr lang="fa-IR" sz="1600" dirty="0" err="1" smtClean="0">
                <a:cs typeface="B Nazanin" panose="00000400000000000000" pitchFamily="2" charset="-78"/>
              </a:rPr>
              <a:t>اصلح</a:t>
            </a:r>
            <a:r>
              <a:rPr lang="fa-IR" sz="1600" dirty="0" smtClean="0">
                <a:cs typeface="B Nazanin" panose="00000400000000000000" pitchFamily="2" charset="-78"/>
              </a:rPr>
              <a:t> نظریه تکاملی داروین هستند. تکامل، یک فرایند بهینه سازی و تطبیق پذیری موجودات زنده با تغییرات محیط است. هدف از این فرآیند بهبود توانایی یک </a:t>
            </a:r>
            <a:r>
              <a:rPr lang="fa-IR" sz="1600" dirty="0" err="1" smtClean="0">
                <a:cs typeface="B Nazanin" panose="00000400000000000000" pitchFamily="2" charset="-78"/>
              </a:rPr>
              <a:t>ارگانیزم</a:t>
            </a:r>
            <a:r>
              <a:rPr lang="fa-IR" sz="1600" dirty="0" smtClean="0">
                <a:cs typeface="B Nazanin" panose="00000400000000000000" pitchFamily="2" charset="-78"/>
              </a:rPr>
              <a:t> برای نجات در یک محیط متغیر و پویا می باشد. 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جمعیتی، زیستی، تکاملی، با حافظه و احتمالی هستند. </a:t>
            </a:r>
            <a:endParaRPr lang="en-US" sz="1600" dirty="0">
              <a:cs typeface="B Nazanin" panose="00000400000000000000" pitchFamily="2" charset="-78"/>
            </a:endParaRPr>
          </a:p>
        </p:txBody>
      </p:sp>
      <p:sp>
        <p:nvSpPr>
          <p:cNvPr id="18" name="Oval Callout 17"/>
          <p:cNvSpPr/>
          <p:nvPr/>
        </p:nvSpPr>
        <p:spPr>
          <a:xfrm>
            <a:off x="49308" y="617193"/>
            <a:ext cx="3725971" cy="2947242"/>
          </a:xfrm>
          <a:prstGeom prst="wedgeEllipseCallout">
            <a:avLst>
              <a:gd name="adj1" fmla="val -15803"/>
              <a:gd name="adj2" fmla="val 96205"/>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rtl="1"/>
            <a:r>
              <a:rPr lang="fa-IR" sz="1600" dirty="0" smtClean="0">
                <a:cs typeface="B Nazanin" panose="00000400000000000000" pitchFamily="2" charset="-78"/>
              </a:rPr>
              <a:t>این </a:t>
            </a:r>
            <a:r>
              <a:rPr lang="fa-IR" sz="1600" dirty="0" err="1" smtClean="0">
                <a:cs typeface="B Nazanin" panose="00000400000000000000" pitchFamily="2" charset="-78"/>
              </a:rPr>
              <a:t>الگوریتم</a:t>
            </a:r>
            <a:r>
              <a:rPr lang="fa-IR" sz="1600" dirty="0" smtClean="0">
                <a:cs typeface="B Nazanin" panose="00000400000000000000" pitchFamily="2" charset="-78"/>
              </a:rPr>
              <a:t> ها از رفتار موجودات اجتماعی الهام می گیرند. بدین صورت که با بررسی هوش جمعی و روش های ارتباطی که موجودات اجتماعی برای رسیدن به </a:t>
            </a:r>
            <a:r>
              <a:rPr lang="fa-IR" sz="1600" dirty="0" err="1" smtClean="0">
                <a:cs typeface="B Nazanin" panose="00000400000000000000" pitchFamily="2" charset="-78"/>
              </a:rPr>
              <a:t>اهدافشان</a:t>
            </a:r>
            <a:r>
              <a:rPr lang="fa-IR" sz="1600" dirty="0" smtClean="0">
                <a:cs typeface="B Nazanin" panose="00000400000000000000" pitchFamily="2" charset="-78"/>
              </a:rPr>
              <a:t> استفاده می کنند، که معمولاً این روش ها به نظم خارق العاده و باور نکردنی منجر می شود، سعی در شناخت مکانیزم های جستجو و ارتباطی آنها می نمایند.</a:t>
            </a:r>
            <a:endParaRPr lang="en-US" sz="1600" dirty="0">
              <a:cs typeface="B Nazanin" panose="00000400000000000000" pitchFamily="2" charset="-78"/>
            </a:endParaRPr>
          </a:p>
        </p:txBody>
      </p:sp>
      <p:sp>
        <p:nvSpPr>
          <p:cNvPr id="19" name="Rectangle 18"/>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148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smtClean="0"/>
              <a:t>منابع</a:t>
            </a:r>
            <a:endParaRPr lang="en-US" dirty="0"/>
          </a:p>
        </p:txBody>
      </p:sp>
      <p:sp>
        <p:nvSpPr>
          <p:cNvPr id="3" name="Text Placeholder 2"/>
          <p:cNvSpPr>
            <a:spLocks noGrp="1"/>
          </p:cNvSpPr>
          <p:nvPr>
            <p:ph type="body" sz="quarter" idx="11"/>
          </p:nvPr>
        </p:nvSpPr>
        <p:spPr/>
        <p:txBody>
          <a:bodyPr/>
          <a:lstStyle/>
          <a:p>
            <a:pPr marL="457200" indent="-457200">
              <a:lnSpc>
                <a:spcPct val="150000"/>
              </a:lnSpc>
              <a:buFont typeface="+mj-lt"/>
              <a:buAutoNum type="arabicPeriod"/>
            </a:pPr>
            <a:r>
              <a:rPr lang="fa-IR" sz="2000" dirty="0" smtClean="0"/>
              <a:t>کتاب </a:t>
            </a:r>
            <a:r>
              <a:rPr lang="fa-IR" sz="2000" dirty="0" err="1" smtClean="0"/>
              <a:t>الگوریتم</a:t>
            </a:r>
            <a:r>
              <a:rPr lang="fa-IR" sz="2000" dirty="0" smtClean="0"/>
              <a:t> های تکاملی و محاسبات زیستی – دکتر محمد </a:t>
            </a:r>
            <a:r>
              <a:rPr lang="fa-IR" sz="2000" dirty="0" err="1" smtClean="0"/>
              <a:t>صنیعی</a:t>
            </a:r>
            <a:r>
              <a:rPr lang="fa-IR" sz="2000" dirty="0" smtClean="0"/>
              <a:t> آباده – انتشارات نیاز دانش</a:t>
            </a:r>
          </a:p>
          <a:p>
            <a:pPr marL="457200" indent="-457200">
              <a:lnSpc>
                <a:spcPct val="150000"/>
              </a:lnSpc>
              <a:buFont typeface="+mj-lt"/>
              <a:buAutoNum type="arabicPeriod"/>
            </a:pPr>
            <a:r>
              <a:rPr lang="fa-IR" sz="2000" dirty="0" smtClean="0"/>
              <a:t>مقاله </a:t>
            </a:r>
            <a:r>
              <a:rPr lang="fa-IR" sz="2000" dirty="0" err="1" smtClean="0"/>
              <a:t>الگوریتم</a:t>
            </a:r>
            <a:r>
              <a:rPr lang="fa-IR" sz="2000" dirty="0" smtClean="0"/>
              <a:t> بهینه سازی فاخته – سپیده فریدونی (دانشجوی مهندسی صنایع دانشگاه یزد)</a:t>
            </a:r>
          </a:p>
          <a:p>
            <a:pPr marL="457200" indent="-457200" rtl="0">
              <a:lnSpc>
                <a:spcPct val="150000"/>
              </a:lnSpc>
              <a:buFont typeface="+mj-lt"/>
              <a:buAutoNum type="arabicPeriod"/>
            </a:pPr>
            <a:r>
              <a:rPr lang="en-US" sz="2000" dirty="0" err="1"/>
              <a:t>Ramin</a:t>
            </a:r>
            <a:r>
              <a:rPr lang="en-US" sz="2000" dirty="0"/>
              <a:t> </a:t>
            </a:r>
            <a:r>
              <a:rPr lang="en-US" sz="2000" dirty="0" err="1"/>
              <a:t>Rajabioun</a:t>
            </a:r>
            <a:r>
              <a:rPr lang="en-US" sz="2000" dirty="0"/>
              <a:t> (2011), “Cuckoo Optimization Algorithm”, Applied Soft Computing, Vol 1, pp 5508–5518</a:t>
            </a:r>
          </a:p>
        </p:txBody>
      </p:sp>
      <p:sp>
        <p:nvSpPr>
          <p:cNvPr id="4" name="Rectangle 3"/>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10880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6099240" y="443015"/>
            <a:ext cx="2633154" cy="707886"/>
          </a:xfrm>
          <a:prstGeom prst="rect">
            <a:avLst/>
          </a:prstGeom>
          <a:noFill/>
        </p:spPr>
        <p:txBody>
          <a:bodyPr wrap="square" rtlCol="0">
            <a:spAutoFit/>
          </a:bodyPr>
          <a:lstStyle/>
          <a:p>
            <a:pPr algn="r" rtl="1"/>
            <a:r>
              <a:rPr lang="fa-IR" sz="4000" dirty="0" err="1" smtClean="0">
                <a:solidFill>
                  <a:srgbClr val="002060"/>
                </a:solidFill>
                <a:effectLst>
                  <a:outerShdw blurRad="38100" dist="38100" dir="2700000" algn="tl">
                    <a:srgbClr val="000000">
                      <a:alpha val="43137"/>
                    </a:srgbClr>
                  </a:outerShdw>
                </a:effectLst>
                <a:cs typeface="B Titr" panose="00000700000000000000" pitchFamily="2" charset="-78"/>
              </a:rPr>
              <a:t>بـا</a:t>
            </a:r>
            <a:r>
              <a:rPr lang="fa-IR" sz="4000" dirty="0" smtClean="0">
                <a:solidFill>
                  <a:srgbClr val="002060"/>
                </a:solidFill>
                <a:effectLst>
                  <a:outerShdw blurRad="38100" dist="38100" dir="2700000" algn="tl">
                    <a:srgbClr val="000000">
                      <a:alpha val="43137"/>
                    </a:srgbClr>
                  </a:outerShdw>
                </a:effectLst>
                <a:cs typeface="B Titr" panose="00000700000000000000" pitchFamily="2" charset="-78"/>
              </a:rPr>
              <a:t> </a:t>
            </a:r>
            <a:r>
              <a:rPr lang="fa-IR" sz="4000" dirty="0" err="1" smtClean="0">
                <a:solidFill>
                  <a:srgbClr val="002060"/>
                </a:solidFill>
                <a:effectLst>
                  <a:outerShdw blurRad="38100" dist="38100" dir="2700000" algn="tl">
                    <a:srgbClr val="000000">
                      <a:alpha val="43137"/>
                    </a:srgbClr>
                  </a:outerShdw>
                </a:effectLst>
                <a:cs typeface="B Titr" panose="00000700000000000000" pitchFamily="2" charset="-78"/>
              </a:rPr>
              <a:t>سـپـاس</a:t>
            </a:r>
            <a:endParaRPr lang="en-US" sz="4000" dirty="0">
              <a:solidFill>
                <a:srgbClr val="002060"/>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xmlns="" val="1549882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زندگی پرندگان فاخته</a:t>
            </a:r>
            <a:endParaRPr lang="en-US" dirty="0"/>
          </a:p>
        </p:txBody>
      </p:sp>
      <p:sp>
        <p:nvSpPr>
          <p:cNvPr id="3" name="Text Placeholder 2"/>
          <p:cNvSpPr>
            <a:spLocks noGrp="1"/>
          </p:cNvSpPr>
          <p:nvPr>
            <p:ph type="body" sz="quarter" idx="11"/>
          </p:nvPr>
        </p:nvSpPr>
        <p:spPr>
          <a:xfrm>
            <a:off x="2562224" y="666750"/>
            <a:ext cx="6457951" cy="5886450"/>
          </a:xfrm>
        </p:spPr>
        <p:txBody>
          <a:bodyPr/>
          <a:lstStyle/>
          <a:p>
            <a:pPr>
              <a:lnSpc>
                <a:spcPct val="150000"/>
              </a:lnSpc>
            </a:pPr>
            <a:r>
              <a:rPr lang="fa-IR" dirty="0" smtClean="0"/>
              <a:t>همه </a:t>
            </a:r>
            <a:r>
              <a:rPr lang="fa-IR" dirty="0"/>
              <a:t>9000 نوع پرنده موجود در دنیا روش یکسانی برای مادر شدن دارند</a:t>
            </a:r>
            <a:r>
              <a:rPr lang="fa-IR" dirty="0" smtClean="0"/>
              <a:t>:</a:t>
            </a:r>
            <a:endParaRPr lang="en-US" dirty="0" smtClean="0"/>
          </a:p>
          <a:p>
            <a:pPr lvl="1">
              <a:lnSpc>
                <a:spcPct val="150000"/>
              </a:lnSpc>
            </a:pPr>
            <a:r>
              <a:rPr lang="fa-IR" dirty="0" smtClean="0"/>
              <a:t>پس </a:t>
            </a:r>
            <a:r>
              <a:rPr lang="fa-IR" dirty="0"/>
              <a:t>از جفت گیری، ابتدا به فکر محل امنی برای تخم گذاری هستند.</a:t>
            </a:r>
          </a:p>
          <a:p>
            <a:pPr lvl="1">
              <a:lnSpc>
                <a:spcPct val="150000"/>
              </a:lnSpc>
            </a:pPr>
            <a:r>
              <a:rPr lang="fa-IR" dirty="0" smtClean="0"/>
              <a:t>در </a:t>
            </a:r>
            <a:r>
              <a:rPr lang="fa-IR" dirty="0"/>
              <a:t>مکان </a:t>
            </a:r>
            <a:r>
              <a:rPr lang="fa-IR" dirty="0" err="1"/>
              <a:t>هایی</a:t>
            </a:r>
            <a:r>
              <a:rPr lang="fa-IR" dirty="0"/>
              <a:t> که دست شکارچیان به آن نرسد (یا اینکه به سختی برسد) برای خود آشیانه ای می سازند. این کار را به دلیل در امان ماندن از شکارچیان انجام می دهند.</a:t>
            </a:r>
          </a:p>
          <a:p>
            <a:pPr lvl="1">
              <a:lnSpc>
                <a:spcPct val="150000"/>
              </a:lnSpc>
            </a:pPr>
            <a:r>
              <a:rPr lang="fa-IR" dirty="0" smtClean="0"/>
              <a:t>در </a:t>
            </a:r>
            <a:r>
              <a:rPr lang="fa-IR" dirty="0"/>
              <a:t>زمان مناسب تخم های خود را در آشیانه ای که ساخته </a:t>
            </a:r>
            <a:r>
              <a:rPr lang="fa-IR" dirty="0" err="1"/>
              <a:t>اند</a:t>
            </a:r>
            <a:r>
              <a:rPr lang="fa-IR" dirty="0"/>
              <a:t> می گذارند.</a:t>
            </a:r>
          </a:p>
          <a:p>
            <a:pPr lvl="1">
              <a:lnSpc>
                <a:spcPct val="150000"/>
              </a:lnSpc>
            </a:pPr>
            <a:r>
              <a:rPr lang="fa-IR" dirty="0" smtClean="0"/>
              <a:t>با </a:t>
            </a:r>
            <a:r>
              <a:rPr lang="fa-IR" dirty="0"/>
              <a:t>گرم نگه داشتن تخم ها (از طریق خوابیدن بر روی آنها) و محافظت کردن از آنها در مقابل شکارچیان منتظر می مانند تا جوجه ها کامل شوند و از تخم بیرون بیایند.</a:t>
            </a:r>
          </a:p>
          <a:p>
            <a:pPr lvl="1">
              <a:lnSpc>
                <a:spcPct val="150000"/>
              </a:lnSpc>
            </a:pPr>
            <a:r>
              <a:rPr lang="fa-IR" dirty="0" smtClean="0"/>
              <a:t>وقتی </a:t>
            </a:r>
            <a:r>
              <a:rPr lang="fa-IR" dirty="0"/>
              <a:t>که جوجه ها از تخم بیرون آمدند، به آنها آنقدر غذا می دهند تا جوجه ها به سن بلوغ برسند و بتوانند پرواز کنند و از خود مراقبت کنند</a:t>
            </a:r>
            <a:r>
              <a:rPr lang="fa-IR" dirty="0" smtClean="0"/>
              <a:t>.</a:t>
            </a: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922" y="885825"/>
            <a:ext cx="2277429" cy="138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922" y="2676452"/>
            <a:ext cx="2282316" cy="1501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922" y="4588077"/>
            <a:ext cx="2277429" cy="1637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07191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زندگی پرندگان </a:t>
            </a:r>
            <a:r>
              <a:rPr lang="fa-IR" dirty="0" smtClean="0"/>
              <a:t>فاخته - ادامه</a:t>
            </a:r>
            <a:endParaRPr lang="en-US" dirty="0"/>
          </a:p>
        </p:txBody>
      </p:sp>
      <p:sp>
        <p:nvSpPr>
          <p:cNvPr id="3" name="Text Placeholder 2"/>
          <p:cNvSpPr>
            <a:spLocks noGrp="1"/>
          </p:cNvSpPr>
          <p:nvPr>
            <p:ph type="body" sz="quarter" idx="11"/>
          </p:nvPr>
        </p:nvSpPr>
        <p:spPr>
          <a:xfrm>
            <a:off x="2562225" y="666750"/>
            <a:ext cx="6457950" cy="5886450"/>
          </a:xfrm>
        </p:spPr>
        <p:txBody>
          <a:bodyPr/>
          <a:lstStyle/>
          <a:p>
            <a:pPr algn="justLow">
              <a:lnSpc>
                <a:spcPct val="100000"/>
              </a:lnSpc>
            </a:pPr>
            <a:r>
              <a:rPr lang="fa-IR" dirty="0" smtClean="0"/>
              <a:t>در </a:t>
            </a:r>
            <a:r>
              <a:rPr lang="fa-IR" dirty="0"/>
              <a:t>این بین پرندگان فاخته خود را از هر گونه وظایف لانه سازی و </a:t>
            </a:r>
            <a:r>
              <a:rPr lang="fa-IR" dirty="0" err="1"/>
              <a:t>والدینی</a:t>
            </a:r>
            <a:r>
              <a:rPr lang="fa-IR" dirty="0"/>
              <a:t> </a:t>
            </a:r>
            <a:r>
              <a:rPr lang="fa-IR" dirty="0" err="1"/>
              <a:t>رهانیده</a:t>
            </a:r>
            <a:r>
              <a:rPr lang="fa-IR" dirty="0"/>
              <a:t> و به نوعی روش زیرکانه جهت پرورش جوجه های خود، متوسل شده </a:t>
            </a:r>
            <a:r>
              <a:rPr lang="fa-IR" dirty="0" err="1"/>
              <a:t>اند</a:t>
            </a:r>
            <a:r>
              <a:rPr lang="fa-IR" dirty="0"/>
              <a:t>.</a:t>
            </a:r>
          </a:p>
          <a:p>
            <a:pPr algn="justLow">
              <a:lnSpc>
                <a:spcPct val="150000"/>
              </a:lnSpc>
            </a:pPr>
            <a:r>
              <a:rPr lang="fa-IR" dirty="0" smtClean="0"/>
              <a:t>به </a:t>
            </a:r>
            <a:r>
              <a:rPr lang="fa-IR" dirty="0"/>
              <a:t>این پرندگان در اصطلاح انگل های اولاد (</a:t>
            </a:r>
            <a:r>
              <a:rPr lang="en-US" dirty="0"/>
              <a:t>Brood </a:t>
            </a:r>
            <a:r>
              <a:rPr lang="en-US" dirty="0" smtClean="0"/>
              <a:t>Parasite</a:t>
            </a:r>
            <a:r>
              <a:rPr lang="fa-IR" dirty="0" smtClean="0"/>
              <a:t>) گفته </a:t>
            </a:r>
            <a:r>
              <a:rPr lang="fa-IR" dirty="0"/>
              <a:t>می شود.</a:t>
            </a:r>
          </a:p>
          <a:p>
            <a:pPr algn="justLow">
              <a:lnSpc>
                <a:spcPct val="150000"/>
              </a:lnSpc>
            </a:pPr>
            <a:r>
              <a:rPr lang="fa-IR" dirty="0" smtClean="0"/>
              <a:t>این </a:t>
            </a:r>
            <a:r>
              <a:rPr lang="fa-IR" dirty="0"/>
              <a:t>پرندگان هرگز برای خود لانه </a:t>
            </a:r>
            <a:r>
              <a:rPr lang="fa-IR" dirty="0" err="1"/>
              <a:t>نمی</a:t>
            </a:r>
            <a:r>
              <a:rPr lang="fa-IR" dirty="0"/>
              <a:t> سازند و به جای آن تخم های خود را در لانه سایر انواع پرندگان قرار می دهند و صبر می کنند تا آنها (دیگر پرندگان) در کنار تخم های خود به تخم های این پرندگان نیز رسیدگی کنند.</a:t>
            </a:r>
          </a:p>
          <a:p>
            <a:pPr algn="justLow">
              <a:lnSpc>
                <a:spcPct val="150000"/>
              </a:lnSpc>
            </a:pPr>
            <a:r>
              <a:rPr lang="fa-IR" dirty="0" smtClean="0"/>
              <a:t>فاخته </a:t>
            </a:r>
            <a:r>
              <a:rPr lang="fa-IR" dirty="0"/>
              <a:t>ها در فریب دادن بی رحمانه دیگر پرندگان تخصص دارند</a:t>
            </a:r>
            <a:r>
              <a:rPr lang="fa-IR" dirty="0" smtClean="0"/>
              <a:t>.</a:t>
            </a:r>
            <a:endParaRPr lang="fa-IR"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920" y="760121"/>
            <a:ext cx="2305805" cy="153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451" y="2834877"/>
            <a:ext cx="2308157" cy="1265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6128" y="4631531"/>
            <a:ext cx="2301798" cy="1533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85388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زندگی پرندگان فاخته - ادامه</a:t>
            </a:r>
            <a:endParaRPr lang="en-US" dirty="0"/>
          </a:p>
        </p:txBody>
      </p:sp>
      <p:sp>
        <p:nvSpPr>
          <p:cNvPr id="3" name="Text Placeholder 2"/>
          <p:cNvSpPr>
            <a:spLocks noGrp="1"/>
          </p:cNvSpPr>
          <p:nvPr>
            <p:ph type="body" sz="quarter" idx="11"/>
          </p:nvPr>
        </p:nvSpPr>
        <p:spPr>
          <a:xfrm>
            <a:off x="95250" y="4476750"/>
            <a:ext cx="8924925" cy="2152650"/>
          </a:xfrm>
        </p:spPr>
        <p:txBody>
          <a:bodyPr/>
          <a:lstStyle/>
          <a:p>
            <a:pPr>
              <a:lnSpc>
                <a:spcPct val="100000"/>
              </a:lnSpc>
            </a:pPr>
            <a:r>
              <a:rPr lang="fa-IR" dirty="0" smtClean="0"/>
              <a:t>فاخته </a:t>
            </a:r>
            <a:r>
              <a:rPr lang="fa-IR" dirty="0"/>
              <a:t>ماده یکی از تخم های پرنده میزبان را از بین می برد و تخم خود را در لا به لای تخم های دیگر موجود در لانه میزبان قرار داده و سریعا از محل دور می شود و نگهداری از تخم را بر گردن پرنده ماده میزبان می گذارد.</a:t>
            </a:r>
          </a:p>
          <a:p>
            <a:pPr>
              <a:lnSpc>
                <a:spcPct val="100000"/>
              </a:lnSpc>
            </a:pPr>
            <a:r>
              <a:rPr lang="fa-IR" dirty="0" smtClean="0"/>
              <a:t>فاخته ها </a:t>
            </a:r>
            <a:r>
              <a:rPr lang="fa-IR" dirty="0"/>
              <a:t>لانه های انواع گوناگون پرندگان را آلوده به تخم خود می کنند و این کار را با دقت و با تقلید از رنگ و الگوی تخم های موجود در هر لانه انجام می دهند، تا تخم </a:t>
            </a:r>
            <a:r>
              <a:rPr lang="fa-IR" dirty="0" err="1"/>
              <a:t>هایشان</a:t>
            </a:r>
            <a:r>
              <a:rPr lang="fa-IR" dirty="0"/>
              <a:t>، شبیه تخم های میزبان باشد</a:t>
            </a:r>
            <a:r>
              <a:rPr lang="fa-IR" dirty="0" smtClean="0"/>
              <a:t>.</a:t>
            </a: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4725" y="666748"/>
            <a:ext cx="2657615" cy="174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3421" y="666748"/>
            <a:ext cx="3108222" cy="174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62725" y="666749"/>
            <a:ext cx="2411215" cy="174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62725" y="2616369"/>
            <a:ext cx="2411215" cy="1746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6">
            <a:extLst>
              <a:ext uri="{28A0092B-C50C-407E-A947-70E740481C1C}">
                <a14:useLocalDpi xmlns:a14="http://schemas.microsoft.com/office/drawing/2010/main" xmlns="" val="0"/>
              </a:ext>
            </a:extLst>
          </a:blip>
          <a:srcRect t="18483" b="20661"/>
          <a:stretch/>
        </p:blipFill>
        <p:spPr>
          <a:xfrm>
            <a:off x="3143421" y="2616369"/>
            <a:ext cx="3108222" cy="1746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4725" y="2616139"/>
            <a:ext cx="2657615" cy="1746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77835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زندگی پرندگان فاخته - </a:t>
            </a:r>
            <a:r>
              <a:rPr lang="fa-IR" dirty="0" smtClean="0"/>
              <a:t>ادامه</a:t>
            </a:r>
            <a:endParaRPr lang="en-US" dirty="0"/>
          </a:p>
        </p:txBody>
      </p:sp>
      <p:sp>
        <p:nvSpPr>
          <p:cNvPr id="3" name="Text Placeholder 2"/>
          <p:cNvSpPr>
            <a:spLocks noGrp="1"/>
          </p:cNvSpPr>
          <p:nvPr>
            <p:ph type="body" sz="quarter" idx="11"/>
          </p:nvPr>
        </p:nvSpPr>
        <p:spPr/>
        <p:txBody>
          <a:bodyPr/>
          <a:lstStyle/>
          <a:p>
            <a:pPr>
              <a:lnSpc>
                <a:spcPct val="100000"/>
              </a:lnSpc>
            </a:pPr>
            <a:r>
              <a:rPr lang="fa-IR" dirty="0"/>
              <a:t>هر فاخته ماده روی نوع خاصی از پرندگان تخصص می یابد. اینکه چطور فاخته های ماده به این دقت از تخم های یک گونه خاص تقلید می کنند جزء اسرار طبیعت است.</a:t>
            </a:r>
          </a:p>
          <a:p>
            <a:pPr>
              <a:lnSpc>
                <a:spcPct val="100000"/>
              </a:lnSpc>
            </a:pPr>
            <a:r>
              <a:rPr lang="fa-IR" dirty="0"/>
              <a:t>در این بین </a:t>
            </a:r>
            <a:r>
              <a:rPr lang="fa-IR" dirty="0" err="1"/>
              <a:t>پرندگانی</a:t>
            </a:r>
            <a:r>
              <a:rPr lang="fa-IR" dirty="0"/>
              <a:t> نیز هستند که تخم های فاخته ها را در لانه های خود تشخیص می دهند و حتی بعضاً تخم های فاخته را از لانه بیرون می اندازند. برخی هم لانه خود را </a:t>
            </a:r>
            <a:r>
              <a:rPr lang="fa-IR" dirty="0" err="1"/>
              <a:t>کلاً</a:t>
            </a:r>
            <a:r>
              <a:rPr lang="fa-IR" dirty="0"/>
              <a:t> ترک می کنند و یک لانه جدید برپا می کنند</a:t>
            </a:r>
            <a:r>
              <a:rPr lang="fa-IR" dirty="0" smtClean="0"/>
              <a:t>.</a:t>
            </a:r>
          </a:p>
          <a:p>
            <a:pPr>
              <a:lnSpc>
                <a:spcPct val="100000"/>
              </a:lnSpc>
            </a:pPr>
            <a:r>
              <a:rPr lang="fa-IR" dirty="0" smtClean="0"/>
              <a:t>این </a:t>
            </a:r>
            <a:r>
              <a:rPr lang="fa-IR" dirty="0"/>
              <a:t>تلاش و مبارزه برای بقاء بین پرندگان مختلف و فاخته ها یک فرآیند مداوم و پیوسته است</a:t>
            </a:r>
            <a:r>
              <a:rPr lang="fa-IR" dirty="0" smtClean="0"/>
              <a:t>.</a:t>
            </a:r>
          </a:p>
          <a:p>
            <a:pPr>
              <a:lnSpc>
                <a:spcPct val="100000"/>
              </a:lnSpc>
            </a:pPr>
            <a:r>
              <a:rPr lang="fa-IR" dirty="0" smtClean="0"/>
              <a:t>جوجه </a:t>
            </a:r>
            <a:r>
              <a:rPr lang="fa-IR" dirty="0"/>
              <a:t>های فاخته معمولاً زودتر از تخم های پرنده میزبان از تخم بیرون می آیند و زودتر هم رشد می کنند.</a:t>
            </a:r>
          </a:p>
          <a:p>
            <a:pPr>
              <a:lnSpc>
                <a:spcPct val="100000"/>
              </a:lnSpc>
            </a:pPr>
            <a:r>
              <a:rPr lang="fa-IR" dirty="0" smtClean="0"/>
              <a:t>در </a:t>
            </a:r>
            <a:r>
              <a:rPr lang="fa-IR" dirty="0"/>
              <a:t>اکثر موارد جوجه فاخته، تخم ها یا جوجه های پرنده میزبان را از لانه بیرون می اندازد</a:t>
            </a:r>
            <a:r>
              <a:rPr lang="fa-IR" dirty="0" smtClean="0"/>
              <a:t>. این </a:t>
            </a:r>
            <a:r>
              <a:rPr lang="fa-IR" dirty="0"/>
              <a:t>مسئله کاملاً غریزی است و جوجه فاخته ها فرصتی برای یادگیری چنین رفتاری ندارند.</a:t>
            </a:r>
          </a:p>
          <a:p>
            <a:pPr>
              <a:lnSpc>
                <a:spcPct val="100000"/>
              </a:lnSpc>
            </a:pPr>
            <a:r>
              <a:rPr lang="fa-IR" dirty="0" smtClean="0"/>
              <a:t>جوجه </a:t>
            </a:r>
            <a:r>
              <a:rPr lang="fa-IR" dirty="0"/>
              <a:t>فاخته پرنده میزبان را مجبور می کند تا متناسب با باز گذاشتن دهان خود نیاز به غذا را به پرنده میزبان اعلام می کند. چرا که دهان باز جوجه برای مادر به معنی محرکی برای گرسنگی فرزند است</a:t>
            </a:r>
            <a:r>
              <a:rPr lang="fa-IR" dirty="0" smtClean="0"/>
              <a:t>.</a:t>
            </a:r>
            <a:endParaRPr lang="fa-IR" dirty="0"/>
          </a:p>
        </p:txBody>
      </p:sp>
    </p:spTree>
    <p:extLst>
      <p:ext uri="{BB962C8B-B14F-4D97-AF65-F5344CB8AC3E}">
        <p14:creationId xmlns:p14="http://schemas.microsoft.com/office/powerpoint/2010/main" xmlns="" val="212818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روش زندگی پرندگان فاخته - ادامه</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76" y="600075"/>
            <a:ext cx="2997200" cy="168592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9450" y="609600"/>
            <a:ext cx="2571549" cy="169326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677" y="2419351"/>
            <a:ext cx="2997200" cy="199149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19450" y="2419351"/>
            <a:ext cx="2571549" cy="199149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946572" y="609600"/>
            <a:ext cx="3048001" cy="380479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219450" y="4544196"/>
            <a:ext cx="2571549" cy="1848273"/>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6676" y="4544196"/>
            <a:ext cx="2997200" cy="1848273"/>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946571" y="4538217"/>
            <a:ext cx="3048001" cy="1854252"/>
          </a:xfrm>
          <a:prstGeom prst="rect">
            <a:avLst/>
          </a:prstGeom>
        </p:spPr>
      </p:pic>
      <p:sp>
        <p:nvSpPr>
          <p:cNvPr id="11" name="Rectangle 10"/>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52463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fa-IR" dirty="0"/>
              <a:t>مقدمه ای بر </a:t>
            </a:r>
            <a:r>
              <a:rPr lang="fa-IR" dirty="0" err="1"/>
              <a:t>الگوریتم</a:t>
            </a:r>
            <a:r>
              <a:rPr lang="fa-IR" dirty="0"/>
              <a:t> بهینه سازی فاخته (</a:t>
            </a:r>
            <a:r>
              <a:rPr lang="en-US" dirty="0"/>
              <a:t>COA</a:t>
            </a:r>
            <a:r>
              <a:rPr lang="fa-IR" dirty="0" smtClean="0"/>
              <a:t>)</a:t>
            </a:r>
            <a:endParaRPr lang="en-US" dirty="0"/>
          </a:p>
        </p:txBody>
      </p:sp>
      <p:sp>
        <p:nvSpPr>
          <p:cNvPr id="3" name="Text Placeholder 2"/>
          <p:cNvSpPr>
            <a:spLocks noGrp="1"/>
          </p:cNvSpPr>
          <p:nvPr>
            <p:ph type="body" sz="quarter" idx="11"/>
          </p:nvPr>
        </p:nvSpPr>
        <p:spPr/>
        <p:txBody>
          <a:bodyPr/>
          <a:lstStyle/>
          <a:p>
            <a:r>
              <a:rPr lang="fa-IR" dirty="0" smtClean="0"/>
              <a:t>در سال 2009 </a:t>
            </a:r>
            <a:r>
              <a:rPr lang="fa-IR" dirty="0" err="1" smtClean="0"/>
              <a:t>الگوریتم</a:t>
            </a:r>
            <a:r>
              <a:rPr lang="fa-IR" dirty="0" smtClean="0"/>
              <a:t> </a:t>
            </a:r>
            <a:r>
              <a:rPr lang="fa-IR" i="1" dirty="0" smtClean="0"/>
              <a:t>جستجوی فاخته (</a:t>
            </a:r>
            <a:r>
              <a:rPr lang="en-US" i="1" dirty="0" smtClean="0"/>
              <a:t>Cuckoo Search</a:t>
            </a:r>
            <a:r>
              <a:rPr lang="fa-IR" i="1" dirty="0" smtClean="0"/>
              <a:t>)</a:t>
            </a:r>
            <a:r>
              <a:rPr lang="fa-IR" dirty="0" smtClean="0"/>
              <a:t> توسط </a:t>
            </a:r>
            <a:r>
              <a:rPr lang="fa-IR" i="1" dirty="0" err="1" smtClean="0"/>
              <a:t>یانگ</a:t>
            </a:r>
            <a:r>
              <a:rPr lang="fa-IR" dirty="0" smtClean="0"/>
              <a:t> ارائه شد.</a:t>
            </a:r>
          </a:p>
          <a:p>
            <a:r>
              <a:rPr lang="fa-IR" dirty="0" smtClean="0"/>
              <a:t>در سال 2011 نسخه بهینه شده آن به نام </a:t>
            </a:r>
            <a:r>
              <a:rPr lang="fa-IR" i="1" dirty="0" err="1" smtClean="0"/>
              <a:t>الگوریتم</a:t>
            </a:r>
            <a:r>
              <a:rPr lang="fa-IR" i="1" dirty="0" smtClean="0"/>
              <a:t> بهینه سازی فاخته (</a:t>
            </a:r>
            <a:r>
              <a:rPr lang="en-US" i="1" dirty="0"/>
              <a:t>Cuckoo Optimization Algorithm</a:t>
            </a:r>
            <a:r>
              <a:rPr lang="fa-IR" i="1" dirty="0" smtClean="0"/>
              <a:t>)</a:t>
            </a:r>
            <a:r>
              <a:rPr lang="fa-IR" dirty="0" smtClean="0"/>
              <a:t> توسط </a:t>
            </a:r>
            <a:r>
              <a:rPr lang="fa-IR" i="1" dirty="0" smtClean="0"/>
              <a:t>رامین </a:t>
            </a:r>
            <a:r>
              <a:rPr lang="fa-IR" i="1" dirty="0" err="1" smtClean="0"/>
              <a:t>رجبیون</a:t>
            </a:r>
            <a:r>
              <a:rPr lang="fa-IR" dirty="0" smtClean="0"/>
              <a:t> ارائه شد.</a:t>
            </a:r>
          </a:p>
          <a:p>
            <a:r>
              <a:rPr lang="fa-IR" dirty="0" smtClean="0"/>
              <a:t>این </a:t>
            </a:r>
            <a:r>
              <a:rPr lang="fa-IR" dirty="0" err="1" smtClean="0"/>
              <a:t>الگوریتم</a:t>
            </a:r>
            <a:r>
              <a:rPr lang="fa-IR" dirty="0" smtClean="0"/>
              <a:t> از روش زندگی پرندگان فاخته الهام گرفته است.</a:t>
            </a:r>
          </a:p>
          <a:p>
            <a:r>
              <a:rPr lang="fa-IR" dirty="0" smtClean="0"/>
              <a:t>ایده اصلی در این </a:t>
            </a:r>
            <a:r>
              <a:rPr lang="fa-IR" dirty="0" err="1" smtClean="0"/>
              <a:t>الگوریتم</a:t>
            </a:r>
            <a:r>
              <a:rPr lang="fa-IR" dirty="0" smtClean="0"/>
              <a:t> جستجوی بهترین زیستگاه و نیز مهاجرت دیگر پرندگان فاخته به سمت زیستگاه بهینه می باشد.</a:t>
            </a:r>
          </a:p>
          <a:p>
            <a:r>
              <a:rPr lang="fa-IR" dirty="0" smtClean="0"/>
              <a:t>این </a:t>
            </a:r>
            <a:r>
              <a:rPr lang="fa-IR" dirty="0" err="1" smtClean="0"/>
              <a:t>الگوریتم</a:t>
            </a:r>
            <a:r>
              <a:rPr lang="fa-IR" dirty="0" smtClean="0"/>
              <a:t> در حال حاضر آخرین </a:t>
            </a:r>
            <a:r>
              <a:rPr lang="fa-IR" dirty="0" err="1" smtClean="0"/>
              <a:t>الگوریتم</a:t>
            </a:r>
            <a:r>
              <a:rPr lang="fa-IR" dirty="0" smtClean="0"/>
              <a:t> </a:t>
            </a:r>
            <a:r>
              <a:rPr lang="fa-IR" dirty="0" err="1" smtClean="0"/>
              <a:t>فرامکاشفه</a:t>
            </a:r>
            <a:r>
              <a:rPr lang="fa-IR" dirty="0" smtClean="0"/>
              <a:t> ای که </a:t>
            </a:r>
            <a:r>
              <a:rPr lang="fa-IR" dirty="0" err="1" smtClean="0"/>
              <a:t>رائه</a:t>
            </a:r>
            <a:r>
              <a:rPr lang="fa-IR" dirty="0" smtClean="0"/>
              <a:t> شده است می باشد و نسبت به دیگر </a:t>
            </a:r>
            <a:r>
              <a:rPr lang="fa-IR" dirty="0" err="1" smtClean="0"/>
              <a:t>الگوریتم</a:t>
            </a:r>
            <a:r>
              <a:rPr lang="fa-IR" dirty="0" smtClean="0"/>
              <a:t> های فرا مکاشفه ای همچون </a:t>
            </a:r>
            <a:r>
              <a:rPr lang="fa-IR" i="1" dirty="0" smtClean="0"/>
              <a:t>ژنتیک (</a:t>
            </a:r>
            <a:r>
              <a:rPr lang="en-US" i="1" dirty="0" smtClean="0"/>
              <a:t>GA</a:t>
            </a:r>
            <a:r>
              <a:rPr lang="fa-IR" i="1" dirty="0" smtClean="0"/>
              <a:t>)</a:t>
            </a:r>
            <a:r>
              <a:rPr lang="fa-IR" dirty="0" smtClean="0"/>
              <a:t> یا </a:t>
            </a:r>
            <a:r>
              <a:rPr lang="fa-IR" i="1" dirty="0" smtClean="0"/>
              <a:t>ازدحام ذرات (</a:t>
            </a:r>
            <a:r>
              <a:rPr lang="en-US" i="1" dirty="0" smtClean="0"/>
              <a:t>PSO</a:t>
            </a:r>
            <a:r>
              <a:rPr lang="fa-IR" i="1" dirty="0" smtClean="0"/>
              <a:t>) </a:t>
            </a:r>
            <a:r>
              <a:rPr lang="fa-IR" dirty="0" err="1" smtClean="0"/>
              <a:t>همگرایی</a:t>
            </a:r>
            <a:r>
              <a:rPr lang="fa-IR" dirty="0" smtClean="0"/>
              <a:t> بهتری دارد.</a:t>
            </a:r>
            <a:endParaRPr lang="en-US" dirty="0"/>
          </a:p>
        </p:txBody>
      </p:sp>
      <p:sp>
        <p:nvSpPr>
          <p:cNvPr id="5" name="Rectangle 4"/>
          <p:cNvSpPr/>
          <p:nvPr/>
        </p:nvSpPr>
        <p:spPr>
          <a:xfrm>
            <a:off x="556182" y="0"/>
            <a:ext cx="2258632" cy="307777"/>
          </a:xfrm>
          <a:prstGeom prst="rect">
            <a:avLst/>
          </a:prstGeom>
        </p:spPr>
        <p:txBody>
          <a:bodyPr wrap="none">
            <a:spAutoFit/>
          </a:bodyPr>
          <a:lstStyle/>
          <a:p>
            <a:r>
              <a:rPr lang="en-US" sz="1400" dirty="0" smtClean="0">
                <a:solidFill>
                  <a:schemeClr val="bg1"/>
                </a:solidFill>
                <a:effectLst>
                  <a:outerShdw blurRad="38100" dist="38100" dir="2700000" algn="tl">
                    <a:srgbClr val="000000">
                      <a:alpha val="43137"/>
                    </a:srgbClr>
                  </a:outerShdw>
                </a:effectLst>
              </a:rPr>
              <a:t>@</a:t>
            </a:r>
            <a:r>
              <a:rPr lang="en-US" sz="1400" dirty="0" err="1" smtClean="0">
                <a:solidFill>
                  <a:schemeClr val="bg1"/>
                </a:solidFill>
                <a:effectLst>
                  <a:outerShdw blurRad="38100" dist="38100" dir="2700000" algn="tl">
                    <a:srgbClr val="000000">
                      <a:alpha val="43137"/>
                    </a:srgbClr>
                  </a:outerShdw>
                </a:effectLst>
              </a:rPr>
              <a:t>Computer_IT_Engineering</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93483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xt_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nd_Slide_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1041</TotalTime>
  <Words>3715</Words>
  <Application>Microsoft Office PowerPoint</Application>
  <PresentationFormat>On-screen Show (4:3)</PresentationFormat>
  <Paragraphs>275</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Context_Master</vt:lpstr>
      <vt:lpstr>Cover</vt:lpstr>
      <vt:lpstr>End_Slide_Master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masoud savari</dc:creator>
  <cp:lastModifiedBy>Armond-H</cp:lastModifiedBy>
  <cp:revision>323</cp:revision>
  <dcterms:created xsi:type="dcterms:W3CDTF">2016-11-21T04:12:49Z</dcterms:created>
  <dcterms:modified xsi:type="dcterms:W3CDTF">2017-03-31T08:18:41Z</dcterms:modified>
</cp:coreProperties>
</file>