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8" d="100"/>
          <a:sy n="58" d="100"/>
        </p:scale>
        <p:origin x="3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69C-D3F1-49F0-9868-4586F462D0F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31F6-321E-4926-B91E-D01CDAC48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54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69C-D3F1-49F0-9868-4586F462D0F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31F6-321E-4926-B91E-D01CDAC48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62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69C-D3F1-49F0-9868-4586F462D0F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31F6-321E-4926-B91E-D01CDAC4888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1778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69C-D3F1-49F0-9868-4586F462D0F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31F6-321E-4926-B91E-D01CDAC48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964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69C-D3F1-49F0-9868-4586F462D0F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31F6-321E-4926-B91E-D01CDAC4888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7600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69C-D3F1-49F0-9868-4586F462D0F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31F6-321E-4926-B91E-D01CDAC48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56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69C-D3F1-49F0-9868-4586F462D0F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31F6-321E-4926-B91E-D01CDAC48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3840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69C-D3F1-49F0-9868-4586F462D0F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31F6-321E-4926-B91E-D01CDAC48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5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69C-D3F1-49F0-9868-4586F462D0F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31F6-321E-4926-B91E-D01CDAC48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32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69C-D3F1-49F0-9868-4586F462D0F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31F6-321E-4926-B91E-D01CDAC48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91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69C-D3F1-49F0-9868-4586F462D0F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31F6-321E-4926-B91E-D01CDAC48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982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69C-D3F1-49F0-9868-4586F462D0F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31F6-321E-4926-B91E-D01CDAC48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3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69C-D3F1-49F0-9868-4586F462D0F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31F6-321E-4926-B91E-D01CDAC48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0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69C-D3F1-49F0-9868-4586F462D0F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31F6-321E-4926-B91E-D01CDAC48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810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69C-D3F1-49F0-9868-4586F462D0F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31F6-321E-4926-B91E-D01CDAC48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89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69C-D3F1-49F0-9868-4586F462D0F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31F6-321E-4926-B91E-D01CDAC48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2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1469C-D3F1-49F0-9868-4586F462D0F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FA831F6-321E-4926-B91E-D01CDAC48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4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4"/>
          <p:cNvSpPr>
            <a:spLocks noChangeArrowheads="1"/>
          </p:cNvSpPr>
          <p:nvPr/>
        </p:nvSpPr>
        <p:spPr bwMode="auto">
          <a:xfrm>
            <a:off x="1774825" y="260350"/>
            <a:ext cx="8713788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3200" b="1" dirty="0">
                <a:latin typeface="Arial" pitchFamily="34" charset="0"/>
                <a:cs typeface="B Titr" pitchFamily="2" charset="-78"/>
              </a:rPr>
              <a:t>فصل هشتم </a:t>
            </a:r>
            <a:r>
              <a:rPr lang="fa-IR" sz="3200" b="1" dirty="0">
                <a:latin typeface="Arial" pitchFamily="34" charset="0"/>
                <a:cs typeface="Lotus" pitchFamily="2" charset="-78"/>
              </a:rPr>
              <a:t>:</a:t>
            </a:r>
          </a:p>
          <a:p>
            <a:pPr algn="ctr"/>
            <a:endParaRPr lang="fa-IR" sz="3200" b="1" dirty="0">
              <a:latin typeface="Arial" pitchFamily="34" charset="0"/>
              <a:cs typeface="Lotus" pitchFamily="2" charset="-78"/>
            </a:endParaRPr>
          </a:p>
          <a:p>
            <a:pPr algn="ctr"/>
            <a:endParaRPr lang="fa-IR" sz="3200" b="1" dirty="0">
              <a:latin typeface="Arial" pitchFamily="34" charset="0"/>
              <a:cs typeface="Lotus" pitchFamily="2" charset="-78"/>
            </a:endParaRPr>
          </a:p>
          <a:p>
            <a:pPr algn="ctr"/>
            <a:r>
              <a:rPr lang="fa-IR" sz="2400" dirty="0">
                <a:latin typeface="Arial" pitchFamily="34" charset="0"/>
              </a:rPr>
              <a:t> </a:t>
            </a:r>
            <a:r>
              <a:rPr lang="fa-IR" sz="3200" b="1" dirty="0">
                <a:latin typeface="Arial" pitchFamily="34" charset="0"/>
                <a:cs typeface="B Titr" pitchFamily="2" charset="-78"/>
              </a:rPr>
              <a:t>استرس و اداره آن</a:t>
            </a:r>
          </a:p>
          <a:p>
            <a:pPr algn="ctr"/>
            <a:r>
              <a:rPr lang="fa-IR" sz="2400" dirty="0">
                <a:latin typeface="Arial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latin typeface="Arial" pitchFamily="34" charset="0"/>
                <a:cs typeface="Lotus" pitchFamily="2" charset="-78"/>
                <a:sym typeface="Wingdings" pitchFamily="2" charset="2"/>
              </a:rPr>
              <a:t></a:t>
            </a:r>
            <a:r>
              <a:rPr lang="fa-IR" sz="2800" b="1" dirty="0">
                <a:latin typeface="Arial" pitchFamily="34" charset="0"/>
                <a:cs typeface="Lotus" pitchFamily="2" charset="-78"/>
                <a:sym typeface="Wingdings" pitchFamily="2" charset="2"/>
              </a:rPr>
              <a:t>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مـاهيت استـرس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cs typeface="B Lotus" pitchFamily="2" charset="-78"/>
                <a:sym typeface="Wingdings" pitchFamily="2" charset="2"/>
              </a:rPr>
              <a:t>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فيـزيولوژي استـرس 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cs typeface="B Lotus" pitchFamily="2" charset="-78"/>
                <a:sym typeface="Wingdings" pitchFamily="2" charset="2"/>
              </a:rPr>
              <a:t>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مقـابله با استـرس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cs typeface="B Lotus" pitchFamily="2" charset="-78"/>
                <a:sym typeface="Wingdings" pitchFamily="2" charset="2"/>
              </a:rPr>
              <a:t>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اداره استـرس 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cs typeface="B Lotus" pitchFamily="2" charset="-78"/>
                <a:sym typeface="Wingdings" pitchFamily="2" charset="2"/>
              </a:rPr>
              <a:t>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استـرس و بيمـاري</a:t>
            </a:r>
            <a:r>
              <a:rPr lang="fa-IR" sz="2800" b="1" dirty="0">
                <a:latin typeface="Arial" pitchFamily="34" charset="0"/>
                <a:cs typeface="Lotus" pitchFamily="2" charset="-78"/>
              </a:rPr>
              <a:t> </a:t>
            </a:r>
            <a:endParaRPr lang="en-US" sz="2800" b="1" dirty="0">
              <a:latin typeface="Arial" pitchFamily="34" charset="0"/>
              <a:cs typeface="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13673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4"/>
          <p:cNvSpPr>
            <a:spLocks noChangeArrowheads="1"/>
          </p:cNvSpPr>
          <p:nvPr/>
        </p:nvSpPr>
        <p:spPr bwMode="auto">
          <a:xfrm>
            <a:off x="1774825" y="260350"/>
            <a:ext cx="8642350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800">
                <a:latin typeface="Arial" pitchFamily="34" charset="0"/>
                <a:sym typeface="Wingdings 2" pitchFamily="18" charset="2"/>
              </a:rPr>
              <a:t></a:t>
            </a:r>
            <a:r>
              <a:rPr lang="fa-IR" sz="2400">
                <a:latin typeface="Arial" pitchFamily="34" charset="0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فـعال سـازي دستگـاه عصبـي خـودمختـار سريـع 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در حالي كه عمل دستگاه عصبي درون ريز آهسته تر 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پـاسخ فيزيـولوژيكي به استرس شامل ارتباط بـخش سمپاتيك دستگاه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عصبي خودمختار با دستگاه عصبي درون ريز و در تعامل با غده هيپوفيز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و غدد فـوق كليـوي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7067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4"/>
          <p:cNvSpPr>
            <a:spLocks noChangeArrowheads="1"/>
          </p:cNvSpPr>
          <p:nvPr/>
        </p:nvSpPr>
        <p:spPr bwMode="auto">
          <a:xfrm>
            <a:off x="1847850" y="188914"/>
            <a:ext cx="849630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نظريه هاي استرس :</a:t>
            </a:r>
          </a:p>
          <a:p>
            <a:pPr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به تعبير روانشناختـي استـرس ممكن است به محرك محيطي ، پاسخي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به محركهاي محيطي يا تعاملي از هردوي آنها باشد .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سنـدرم  سازش عمومي سليـه            واكنش هشدار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مرحله مقاومت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مرحله خستگي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هـانس سليه ، بيشتـرين تحقيقات را در مـورد استـرس از دهـه 1930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تا زمان مرگش 1982 انجام داد و اولين كسي بود كه بين واژه استـرس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و استرسور تفاوت قايل شد .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ارتباط زيادي بين استرس و بيماري جسمي وجود دارد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99683" name="Line 5"/>
          <p:cNvSpPr>
            <a:spLocks noChangeShapeType="1"/>
          </p:cNvSpPr>
          <p:nvPr/>
        </p:nvSpPr>
        <p:spPr bwMode="auto">
          <a:xfrm flipH="1">
            <a:off x="5448300" y="2349500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9684" name="Line 6"/>
          <p:cNvSpPr>
            <a:spLocks noChangeShapeType="1"/>
          </p:cNvSpPr>
          <p:nvPr/>
        </p:nvSpPr>
        <p:spPr bwMode="auto">
          <a:xfrm flipH="1">
            <a:off x="5448300" y="2349501"/>
            <a:ext cx="935038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9685" name="Line 7"/>
          <p:cNvSpPr>
            <a:spLocks noChangeShapeType="1"/>
          </p:cNvSpPr>
          <p:nvPr/>
        </p:nvSpPr>
        <p:spPr bwMode="auto">
          <a:xfrm flipH="1">
            <a:off x="5448300" y="2349500"/>
            <a:ext cx="935038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3462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4"/>
          <p:cNvSpPr>
            <a:spLocks noChangeArrowheads="1"/>
          </p:cNvSpPr>
          <p:nvPr/>
        </p:nvSpPr>
        <p:spPr bwMode="auto">
          <a:xfrm>
            <a:off x="1558925" y="188914"/>
            <a:ext cx="8713788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a-IR" sz="2400">
              <a:latin typeface="Arial" pitchFamily="34" charset="0"/>
            </a:endParaRPr>
          </a:p>
          <a:p>
            <a:pPr algn="ctr"/>
            <a:r>
              <a:rPr lang="fa-IR" sz="2000">
                <a:latin typeface="Arial" pitchFamily="34" charset="0"/>
              </a:rPr>
              <a:t>                                                                       </a:t>
            </a:r>
          </a:p>
          <a:p>
            <a:pPr algn="ctr"/>
            <a:endParaRPr lang="fa-IR" sz="2000">
              <a:latin typeface="Arial" pitchFamily="34" charset="0"/>
            </a:endParaRPr>
          </a:p>
          <a:p>
            <a:pPr algn="ctr"/>
            <a:r>
              <a:rPr lang="fa-IR" sz="2000">
                <a:latin typeface="Arial" pitchFamily="34" charset="0"/>
              </a:rPr>
              <a:t>                                                                  </a:t>
            </a:r>
            <a:r>
              <a:rPr lang="fa-IR" sz="2000" b="1">
                <a:latin typeface="Arial" pitchFamily="34" charset="0"/>
                <a:cs typeface="B Lotus" pitchFamily="2" charset="-78"/>
              </a:rPr>
              <a:t>سطح طبيعي مقاومت          </a:t>
            </a:r>
            <a:r>
              <a:rPr lang="fa-IR" sz="2000">
                <a:latin typeface="Arial" pitchFamily="34" charset="0"/>
                <a:cs typeface="B Lotus" pitchFamily="2" charset="-78"/>
              </a:rPr>
              <a:t>                                                                                    </a:t>
            </a:r>
          </a:p>
          <a:p>
            <a:pPr algn="ctr"/>
            <a:r>
              <a:rPr lang="fa-IR" sz="2400">
                <a:latin typeface="Arial" pitchFamily="34" charset="0"/>
                <a:cs typeface="B Lotus" pitchFamily="2" charset="-78"/>
              </a:rPr>
              <a:t>                                                                               </a:t>
            </a:r>
            <a:r>
              <a:rPr lang="fa-IR" sz="2400" b="1">
                <a:latin typeface="Arial" pitchFamily="34" charset="0"/>
                <a:cs typeface="B Lotus" pitchFamily="2" charset="-78"/>
              </a:rPr>
              <a:t>مقاومت</a:t>
            </a:r>
          </a:p>
          <a:p>
            <a:pPr algn="ctr"/>
            <a:endParaRPr lang="fa-IR" sz="2400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2400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2400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2400">
              <a:latin typeface="Arial" pitchFamily="34" charset="0"/>
              <a:cs typeface="B Lotus" pitchFamily="2" charset="-78"/>
            </a:endParaRPr>
          </a:p>
          <a:p>
            <a:pPr algn="ctr"/>
            <a:r>
              <a:rPr lang="fa-IR" sz="2000" b="1">
                <a:latin typeface="Arial" pitchFamily="34" charset="0"/>
                <a:cs typeface="B Lotus" pitchFamily="2" charset="-78"/>
              </a:rPr>
              <a:t>زمان</a:t>
            </a:r>
            <a:r>
              <a:rPr lang="fa-IR" sz="2400">
                <a:latin typeface="Arial" pitchFamily="34" charset="0"/>
                <a:cs typeface="B Lotus" pitchFamily="2" charset="-78"/>
              </a:rPr>
              <a:t>                                                                         </a:t>
            </a:r>
          </a:p>
          <a:p>
            <a:pPr algn="ctr"/>
            <a:r>
              <a:rPr lang="fa-IR" sz="2000" b="1">
                <a:latin typeface="Arial" pitchFamily="34" charset="0"/>
                <a:cs typeface="B Lotus" pitchFamily="2" charset="-78"/>
              </a:rPr>
              <a:t>خستگي</a:t>
            </a:r>
            <a:r>
              <a:rPr lang="fa-IR" sz="2400" b="1">
                <a:latin typeface="Arial" pitchFamily="34" charset="0"/>
                <a:cs typeface="B Lotus" pitchFamily="2" charset="-78"/>
              </a:rPr>
              <a:t>              </a:t>
            </a:r>
            <a:r>
              <a:rPr lang="fa-IR" sz="2000" b="1">
                <a:latin typeface="Arial" pitchFamily="34" charset="0"/>
                <a:cs typeface="B Lotus" pitchFamily="2" charset="-78"/>
              </a:rPr>
              <a:t>مقاومت</a:t>
            </a:r>
            <a:r>
              <a:rPr lang="fa-IR" sz="2400" b="1">
                <a:latin typeface="Arial" pitchFamily="34" charset="0"/>
                <a:cs typeface="B Lotus" pitchFamily="2" charset="-78"/>
              </a:rPr>
              <a:t>             </a:t>
            </a:r>
            <a:r>
              <a:rPr lang="fa-IR" sz="2000" b="1">
                <a:latin typeface="Arial" pitchFamily="34" charset="0"/>
                <a:cs typeface="B Lotus" pitchFamily="2" charset="-78"/>
              </a:rPr>
              <a:t>واكنش هشدار</a:t>
            </a:r>
            <a:r>
              <a:rPr lang="fa-IR" sz="2000">
                <a:latin typeface="Arial" pitchFamily="34" charset="0"/>
                <a:cs typeface="B Lotus" pitchFamily="2" charset="-78"/>
              </a:rPr>
              <a:t>               </a:t>
            </a:r>
            <a:endParaRPr lang="en-US" sz="2400">
              <a:latin typeface="Arial" pitchFamily="34" charset="0"/>
              <a:cs typeface="B Lotus" pitchFamily="2" charset="-78"/>
            </a:endParaRPr>
          </a:p>
        </p:txBody>
      </p:sp>
      <p:sp>
        <p:nvSpPr>
          <p:cNvPr id="200707" name="Line 5"/>
          <p:cNvSpPr>
            <a:spLocks noChangeShapeType="1"/>
          </p:cNvSpPr>
          <p:nvPr/>
        </p:nvSpPr>
        <p:spPr bwMode="auto">
          <a:xfrm>
            <a:off x="3359150" y="5013325"/>
            <a:ext cx="5473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200708" name="Line 6"/>
          <p:cNvSpPr>
            <a:spLocks noChangeShapeType="1"/>
          </p:cNvSpPr>
          <p:nvPr/>
        </p:nvSpPr>
        <p:spPr bwMode="auto">
          <a:xfrm flipV="1">
            <a:off x="3359150" y="2276475"/>
            <a:ext cx="0" cy="273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200709" name="Line 7"/>
          <p:cNvSpPr>
            <a:spLocks noChangeShapeType="1"/>
          </p:cNvSpPr>
          <p:nvPr/>
        </p:nvSpPr>
        <p:spPr bwMode="auto">
          <a:xfrm>
            <a:off x="3359150" y="2852738"/>
            <a:ext cx="5329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200710" name="Line 8"/>
          <p:cNvSpPr>
            <a:spLocks noChangeShapeType="1"/>
          </p:cNvSpPr>
          <p:nvPr/>
        </p:nvSpPr>
        <p:spPr bwMode="auto">
          <a:xfrm flipV="1">
            <a:off x="4079875" y="2276475"/>
            <a:ext cx="0" cy="273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200711" name="Line 9"/>
          <p:cNvSpPr>
            <a:spLocks noChangeShapeType="1"/>
          </p:cNvSpPr>
          <p:nvPr/>
        </p:nvSpPr>
        <p:spPr bwMode="auto">
          <a:xfrm flipV="1">
            <a:off x="5664200" y="2276475"/>
            <a:ext cx="0" cy="3024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200712" name="Line 10"/>
          <p:cNvSpPr>
            <a:spLocks noChangeShapeType="1"/>
          </p:cNvSpPr>
          <p:nvPr/>
        </p:nvSpPr>
        <p:spPr bwMode="auto">
          <a:xfrm flipV="1">
            <a:off x="7751763" y="2276476"/>
            <a:ext cx="0" cy="3097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200713" name="Line 11"/>
          <p:cNvSpPr>
            <a:spLocks noChangeShapeType="1"/>
          </p:cNvSpPr>
          <p:nvPr/>
        </p:nvSpPr>
        <p:spPr bwMode="auto">
          <a:xfrm>
            <a:off x="8256588" y="2276476"/>
            <a:ext cx="6477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200714" name="Freeform 13"/>
          <p:cNvSpPr>
            <a:spLocks/>
          </p:cNvSpPr>
          <p:nvPr/>
        </p:nvSpPr>
        <p:spPr bwMode="auto">
          <a:xfrm>
            <a:off x="3836989" y="2160589"/>
            <a:ext cx="2384425" cy="1704975"/>
          </a:xfrm>
          <a:custGeom>
            <a:avLst/>
            <a:gdLst>
              <a:gd name="T0" fmla="*/ 0 w 1502"/>
              <a:gd name="T1" fmla="*/ 428 h 1074"/>
              <a:gd name="T2" fmla="*/ 166 w 1502"/>
              <a:gd name="T3" fmla="*/ 463 h 1074"/>
              <a:gd name="T4" fmla="*/ 254 w 1502"/>
              <a:gd name="T5" fmla="*/ 550 h 1074"/>
              <a:gd name="T6" fmla="*/ 288 w 1502"/>
              <a:gd name="T7" fmla="*/ 655 h 1074"/>
              <a:gd name="T8" fmla="*/ 350 w 1502"/>
              <a:gd name="T9" fmla="*/ 917 h 1074"/>
              <a:gd name="T10" fmla="*/ 454 w 1502"/>
              <a:gd name="T11" fmla="*/ 1022 h 1074"/>
              <a:gd name="T12" fmla="*/ 664 w 1502"/>
              <a:gd name="T13" fmla="*/ 1039 h 1074"/>
              <a:gd name="T14" fmla="*/ 760 w 1502"/>
              <a:gd name="T15" fmla="*/ 943 h 1074"/>
              <a:gd name="T16" fmla="*/ 786 w 1502"/>
              <a:gd name="T17" fmla="*/ 899 h 1074"/>
              <a:gd name="T18" fmla="*/ 803 w 1502"/>
              <a:gd name="T19" fmla="*/ 847 h 1074"/>
              <a:gd name="T20" fmla="*/ 821 w 1502"/>
              <a:gd name="T21" fmla="*/ 795 h 1074"/>
              <a:gd name="T22" fmla="*/ 891 w 1502"/>
              <a:gd name="T23" fmla="*/ 498 h 1074"/>
              <a:gd name="T24" fmla="*/ 926 w 1502"/>
              <a:gd name="T25" fmla="*/ 463 h 1074"/>
              <a:gd name="T26" fmla="*/ 978 w 1502"/>
              <a:gd name="T27" fmla="*/ 393 h 1074"/>
              <a:gd name="T28" fmla="*/ 1048 w 1502"/>
              <a:gd name="T29" fmla="*/ 341 h 1074"/>
              <a:gd name="T30" fmla="*/ 1126 w 1502"/>
              <a:gd name="T31" fmla="*/ 280 h 1074"/>
              <a:gd name="T32" fmla="*/ 1170 w 1502"/>
              <a:gd name="T33" fmla="*/ 245 h 1074"/>
              <a:gd name="T34" fmla="*/ 1205 w 1502"/>
              <a:gd name="T35" fmla="*/ 210 h 1074"/>
              <a:gd name="T36" fmla="*/ 1257 w 1502"/>
              <a:gd name="T37" fmla="*/ 184 h 1074"/>
              <a:gd name="T38" fmla="*/ 1362 w 1502"/>
              <a:gd name="T39" fmla="*/ 105 h 1074"/>
              <a:gd name="T40" fmla="*/ 1440 w 1502"/>
              <a:gd name="T41" fmla="*/ 53 h 1074"/>
              <a:gd name="T42" fmla="*/ 1484 w 1502"/>
              <a:gd name="T43" fmla="*/ 18 h 1074"/>
              <a:gd name="T44" fmla="*/ 1502 w 1502"/>
              <a:gd name="T45" fmla="*/ 0 h 107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502"/>
              <a:gd name="T70" fmla="*/ 0 h 1074"/>
              <a:gd name="T71" fmla="*/ 1502 w 1502"/>
              <a:gd name="T72" fmla="*/ 1074 h 1074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502" h="1074">
                <a:moveTo>
                  <a:pt x="0" y="428"/>
                </a:moveTo>
                <a:cubicBezTo>
                  <a:pt x="60" y="435"/>
                  <a:pt x="110" y="443"/>
                  <a:pt x="166" y="463"/>
                </a:cubicBezTo>
                <a:cubicBezTo>
                  <a:pt x="196" y="491"/>
                  <a:pt x="224" y="522"/>
                  <a:pt x="254" y="550"/>
                </a:cubicBezTo>
                <a:cubicBezTo>
                  <a:pt x="265" y="585"/>
                  <a:pt x="277" y="620"/>
                  <a:pt x="288" y="655"/>
                </a:cubicBezTo>
                <a:cubicBezTo>
                  <a:pt x="293" y="727"/>
                  <a:pt x="290" y="857"/>
                  <a:pt x="350" y="917"/>
                </a:cubicBezTo>
                <a:cubicBezTo>
                  <a:pt x="363" y="960"/>
                  <a:pt x="412" y="1007"/>
                  <a:pt x="454" y="1022"/>
                </a:cubicBezTo>
                <a:cubicBezTo>
                  <a:pt x="509" y="1074"/>
                  <a:pt x="597" y="1043"/>
                  <a:pt x="664" y="1039"/>
                </a:cubicBezTo>
                <a:cubicBezTo>
                  <a:pt x="703" y="1026"/>
                  <a:pt x="736" y="978"/>
                  <a:pt x="760" y="943"/>
                </a:cubicBezTo>
                <a:cubicBezTo>
                  <a:pt x="781" y="876"/>
                  <a:pt x="752" y="954"/>
                  <a:pt x="786" y="899"/>
                </a:cubicBezTo>
                <a:cubicBezTo>
                  <a:pt x="789" y="894"/>
                  <a:pt x="801" y="852"/>
                  <a:pt x="803" y="847"/>
                </a:cubicBezTo>
                <a:cubicBezTo>
                  <a:pt x="809" y="830"/>
                  <a:pt x="821" y="795"/>
                  <a:pt x="821" y="795"/>
                </a:cubicBezTo>
                <a:cubicBezTo>
                  <a:pt x="841" y="677"/>
                  <a:pt x="853" y="607"/>
                  <a:pt x="891" y="498"/>
                </a:cubicBezTo>
                <a:cubicBezTo>
                  <a:pt x="893" y="493"/>
                  <a:pt x="923" y="467"/>
                  <a:pt x="926" y="463"/>
                </a:cubicBezTo>
                <a:cubicBezTo>
                  <a:pt x="944" y="441"/>
                  <a:pt x="958" y="412"/>
                  <a:pt x="978" y="393"/>
                </a:cubicBezTo>
                <a:cubicBezTo>
                  <a:pt x="998" y="374"/>
                  <a:pt x="1026" y="359"/>
                  <a:pt x="1048" y="341"/>
                </a:cubicBezTo>
                <a:cubicBezTo>
                  <a:pt x="1077" y="317"/>
                  <a:pt x="1089" y="291"/>
                  <a:pt x="1126" y="280"/>
                </a:cubicBezTo>
                <a:cubicBezTo>
                  <a:pt x="1175" y="231"/>
                  <a:pt x="1108" y="295"/>
                  <a:pt x="1170" y="245"/>
                </a:cubicBezTo>
                <a:cubicBezTo>
                  <a:pt x="1180" y="237"/>
                  <a:pt x="1194" y="216"/>
                  <a:pt x="1205" y="210"/>
                </a:cubicBezTo>
                <a:cubicBezTo>
                  <a:pt x="1263" y="176"/>
                  <a:pt x="1198" y="231"/>
                  <a:pt x="1257" y="184"/>
                </a:cubicBezTo>
                <a:cubicBezTo>
                  <a:pt x="1291" y="157"/>
                  <a:pt x="1320" y="119"/>
                  <a:pt x="1362" y="105"/>
                </a:cubicBezTo>
                <a:cubicBezTo>
                  <a:pt x="1388" y="79"/>
                  <a:pt x="1406" y="65"/>
                  <a:pt x="1440" y="53"/>
                </a:cubicBezTo>
                <a:cubicBezTo>
                  <a:pt x="1484" y="9"/>
                  <a:pt x="1428" y="63"/>
                  <a:pt x="1484" y="18"/>
                </a:cubicBezTo>
                <a:cubicBezTo>
                  <a:pt x="1491" y="13"/>
                  <a:pt x="1502" y="0"/>
                  <a:pt x="150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0715" name="Rectangle 14"/>
          <p:cNvSpPr>
            <a:spLocks noChangeArrowheads="1"/>
          </p:cNvSpPr>
          <p:nvPr/>
        </p:nvSpPr>
        <p:spPr bwMode="auto">
          <a:xfrm>
            <a:off x="7104064" y="620714"/>
            <a:ext cx="3024187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400" b="1">
                <a:latin typeface="Arial" pitchFamily="34" charset="0"/>
                <a:cs typeface="B Lotus" pitchFamily="2" charset="-78"/>
              </a:rPr>
              <a:t>سندرم سازش عمومي</a:t>
            </a:r>
          </a:p>
          <a:p>
            <a:pPr algn="ctr"/>
            <a:r>
              <a:rPr lang="fa-IR" sz="2400" b="1">
                <a:latin typeface="Arial" pitchFamily="34" charset="0"/>
                <a:cs typeface="B Lotus" pitchFamily="2" charset="-78"/>
              </a:rPr>
              <a:t>منبع : پي . بن يارد1996</a:t>
            </a:r>
            <a:r>
              <a:rPr lang="fa-IR" sz="2400" b="1">
                <a:latin typeface="Arial" pitchFamily="34" charset="0"/>
                <a:cs typeface="Lotus" pitchFamily="2" charset="-78"/>
              </a:rPr>
              <a:t>  </a:t>
            </a:r>
            <a:endParaRPr lang="en-US" sz="2400" b="1">
              <a:latin typeface="Arial" pitchFamily="34" charset="0"/>
              <a:cs typeface="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27718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4"/>
          <p:cNvSpPr>
            <a:spLocks noChangeArrowheads="1"/>
          </p:cNvSpPr>
          <p:nvPr/>
        </p:nvSpPr>
        <p:spPr bwMode="auto">
          <a:xfrm>
            <a:off x="1703389" y="477838"/>
            <a:ext cx="8569325" cy="633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2800" b="1">
                <a:latin typeface="Arial" pitchFamily="34" charset="0"/>
                <a:cs typeface="Lotus" pitchFamily="2" charset="-78"/>
              </a:rPr>
              <a:t>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واكنش هشدار :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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اين واكنش اوليه ، بدن را در پاسخ به استرس ، با فعال كردن دستگاه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عصبي خودمختار (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ANS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) بسيج مي كند تا براي پاسخ جنگ و گريز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آماده شود.</a:t>
            </a:r>
          </a:p>
          <a:p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مرحله مقاومت :</a:t>
            </a:r>
          </a:p>
          <a:p>
            <a:r>
              <a:rPr lang="en-US" sz="2800">
                <a:cs typeface="B Lotus" pitchFamily="2" charset="-78"/>
                <a:sym typeface="Wingdings 2" pitchFamily="18" charset="2"/>
              </a:rPr>
              <a:t>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سازش ارگـانيسم با استـرسور/ سازش بيشتـر ، مقـاومت طولاني تر </a:t>
            </a:r>
          </a:p>
          <a:p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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طول دوره سازگاري وابسته به شدت استرسور و نحوه سازش پذيري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ارگانيـزم بـراي مقـابله با استـرسور </a:t>
            </a:r>
          </a:p>
          <a:p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مرحله خستگي :</a:t>
            </a:r>
          </a:p>
          <a:p>
            <a:r>
              <a:rPr lang="en-US" sz="2800">
                <a:cs typeface="B Lotus" pitchFamily="2" charset="-78"/>
                <a:sym typeface="Wingdings 2" pitchFamily="18" charset="2"/>
              </a:rPr>
              <a:t>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پـايان توانايـي مقـاومت ارگانيـزم و فروپـاشي </a:t>
            </a:r>
          </a:p>
          <a:p>
            <a:r>
              <a:rPr lang="en-US" sz="2800">
                <a:cs typeface="B Lotus" pitchFamily="2" charset="-78"/>
                <a:sym typeface="Wingdings 2" pitchFamily="18" charset="2"/>
              </a:rPr>
              <a:t>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فعال شدن بخش پاراسمپاتيك دستگاه عصبي خودمختار و كمك به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سمپاتيك در تعادل</a:t>
            </a:r>
          </a:p>
          <a:p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31817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4"/>
          <p:cNvSpPr>
            <a:spLocks noChangeArrowheads="1"/>
          </p:cNvSpPr>
          <p:nvPr/>
        </p:nvSpPr>
        <p:spPr bwMode="auto">
          <a:xfrm>
            <a:off x="1703389" y="360363"/>
            <a:ext cx="8569325" cy="659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a-IR" sz="2400">
              <a:latin typeface="Arial" pitchFamily="34" charset="0"/>
            </a:endParaRPr>
          </a:p>
          <a:p>
            <a:r>
              <a:rPr lang="fa-IR" sz="3200" b="1">
                <a:latin typeface="Arial" pitchFamily="34" charset="0"/>
                <a:cs typeface="B Lotus" pitchFamily="2" charset="-78"/>
              </a:rPr>
              <a:t>ارزيابي سندرم سازش عمومي سليه :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توجيـه جذابـي براي سازگـاري با استـرس </a:t>
            </a:r>
          </a:p>
          <a:p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تأكيد فراوان بر عوامل فيزيولوژيكي به بهاي كم توجهي به عـوامل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روانشناختي </a:t>
            </a:r>
          </a:p>
          <a:p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انتقاد به سليه به علت عدم تشخيص صحيح نقش عوامل هيجانـي و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شناختـي( تعبير و تفسير ) در استرس</a:t>
            </a:r>
          </a:p>
          <a:p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فـراموشي بعد هيجانـي كه مسئول تـداوم پاسخ بـه استرس است .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( مسون ، 1975 )</a:t>
            </a:r>
          </a:p>
          <a:p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انتقاد به سليه به جهت استفاده از حيوانات براي تاييد تحقيقات خود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در مـورد پاسخ هاي انسان بـه استرس و در نتيجه نـاديـده گرفتـن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مشكلات برون يابـي و علل منحصربه فرد انساني در درك و تفسيـر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استـرس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47645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4"/>
          <p:cNvSpPr>
            <a:spLocks noChangeArrowheads="1"/>
          </p:cNvSpPr>
          <p:nvPr/>
        </p:nvSpPr>
        <p:spPr bwMode="auto">
          <a:xfrm>
            <a:off x="1416051" y="188914"/>
            <a:ext cx="8893175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Lotus" pitchFamily="2" charset="-78"/>
                <a:sym typeface="Wingdings 2" pitchFamily="18" charset="2"/>
              </a:rPr>
              <a:t></a:t>
            </a:r>
            <a:r>
              <a:rPr lang="fa-IR" sz="28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الگوي تعاملي استرس( فولكمن و لازاروس )             توجه به علل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شناختي و هيجاني در توجيه استرس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تفسيـر رويدادهـاي استـرس زا  از خـود رويـدادهـا مهم تـر 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كار با انسان ها به جاي حيوانات چون انسانها به خاطر سبك زندگي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بيش از حيوانات در معرض انواع استرس هاست .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ارزيابي استرس به عنـوان ارتباط ويـژه بيـن شخص و مـحيط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203779" name="Line 5"/>
          <p:cNvSpPr>
            <a:spLocks noChangeShapeType="1"/>
          </p:cNvSpPr>
          <p:nvPr/>
        </p:nvSpPr>
        <p:spPr bwMode="auto">
          <a:xfrm flipH="1">
            <a:off x="3575050" y="1844675"/>
            <a:ext cx="1081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16548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4"/>
          <p:cNvSpPr>
            <a:spLocks noChangeArrowheads="1"/>
          </p:cNvSpPr>
          <p:nvPr/>
        </p:nvSpPr>
        <p:spPr bwMode="auto">
          <a:xfrm>
            <a:off x="1774825" y="188914"/>
            <a:ext cx="8642350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latin typeface="Arial" pitchFamily="34" charset="0"/>
                <a:cs typeface="Lotus" pitchFamily="2" charset="-78"/>
                <a:sym typeface="Wingdings 2" pitchFamily="18" charset="2"/>
              </a:rPr>
              <a:t></a:t>
            </a:r>
            <a:r>
              <a:rPr lang="fa-IR" sz="28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سه شكل ارزيابي در برخورد با استرس( لازاروس و فولكمن ) :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1- ارزيابي اوليه          ارزيابي نامربوط          معمولا هيچ تاثيري بر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هيجانهاي ما ندارند  .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ارزيابي ملايم – مثبت       ايـن رويداد مفهوم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خوبي دربرداشته.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ارزيابي استرس زا         رويدادي زيـان بار ،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تهديدكننده يا چالش آميز 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2- ارزيابي ثانويه : از موقعيتي كه در آن قرار گرفته ايم به عمل مي آوريم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و اين كار را با طرح ايـن سؤال كه چه طور به بهتـرين وجه مي توانيم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با اين موقعيت برخورد كنيم انجام مي دهيم .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204803" name="Line 5"/>
          <p:cNvSpPr>
            <a:spLocks noChangeShapeType="1"/>
          </p:cNvSpPr>
          <p:nvPr/>
        </p:nvSpPr>
        <p:spPr bwMode="auto">
          <a:xfrm flipH="1">
            <a:off x="7248526" y="191611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204804" name="Line 6"/>
          <p:cNvSpPr>
            <a:spLocks noChangeShapeType="1"/>
          </p:cNvSpPr>
          <p:nvPr/>
        </p:nvSpPr>
        <p:spPr bwMode="auto">
          <a:xfrm flipH="1">
            <a:off x="4583114" y="191611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204805" name="Line 7"/>
          <p:cNvSpPr>
            <a:spLocks noChangeShapeType="1"/>
          </p:cNvSpPr>
          <p:nvPr/>
        </p:nvSpPr>
        <p:spPr bwMode="auto">
          <a:xfrm flipH="1">
            <a:off x="4224339" y="2781300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204806" name="Line 8"/>
          <p:cNvSpPr>
            <a:spLocks noChangeShapeType="1"/>
          </p:cNvSpPr>
          <p:nvPr/>
        </p:nvSpPr>
        <p:spPr bwMode="auto">
          <a:xfrm flipH="1">
            <a:off x="4511675" y="36449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204807" name="Line 9"/>
          <p:cNvSpPr>
            <a:spLocks noChangeShapeType="1"/>
          </p:cNvSpPr>
          <p:nvPr/>
        </p:nvSpPr>
        <p:spPr bwMode="auto">
          <a:xfrm flipH="1">
            <a:off x="7319964" y="1916114"/>
            <a:ext cx="72072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204808" name="Line 10"/>
          <p:cNvSpPr>
            <a:spLocks noChangeShapeType="1"/>
          </p:cNvSpPr>
          <p:nvPr/>
        </p:nvSpPr>
        <p:spPr bwMode="auto">
          <a:xfrm flipH="1">
            <a:off x="7248526" y="1916114"/>
            <a:ext cx="792163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30030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4"/>
          <p:cNvSpPr>
            <a:spLocks noChangeArrowheads="1"/>
          </p:cNvSpPr>
          <p:nvPr/>
        </p:nvSpPr>
        <p:spPr bwMode="auto">
          <a:xfrm>
            <a:off x="1774825" y="188914"/>
            <a:ext cx="8642350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Lotus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Lotus" pitchFamily="2" charset="-78"/>
              </a:rPr>
              <a:t>3-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ارزيابي مجدد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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پاسخهايمان نسبت به موقعيت استـرس زا با استفـاده از تغيير اطلاعات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مـوجـود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ارزيابـي مجـدد ممكـن است استـرس را افـزايش دهـد .</a:t>
            </a:r>
          </a:p>
          <a:p>
            <a:pPr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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ارزيابـي الگـوي تعـاملي استـرس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: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تـأكيد بـر دربرگرفتـن خصوصيات فعال استـرس وعلل روانشناختـي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( مثـل ادراك ) در فهم پـاسخ استـرس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تأييد اثر ارزيابي بر استرس و نقش تغيير يا ارزيابي در مقابله با استرس 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بـيش از آن كـه تـوضيحي باشد ، تـوصيفي است .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7825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4"/>
          <p:cNvSpPr>
            <a:spLocks noChangeArrowheads="1"/>
          </p:cNvSpPr>
          <p:nvPr/>
        </p:nvSpPr>
        <p:spPr bwMode="auto">
          <a:xfrm>
            <a:off x="1631950" y="188914"/>
            <a:ext cx="864235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مقابله با استرس: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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به عنوان يك فرايند و تغيير مداوم تلاش هاي رفتاري و شناختي براي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تأميـن نيازهاي ويـژه داخلـي و يـا خارجي .</a:t>
            </a:r>
          </a:p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دو نوع مهم ازمهارت هاي مقابله اي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    متمركز بر مسئله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    متمركز بر هيجان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206851" name="Line 5"/>
          <p:cNvSpPr>
            <a:spLocks noChangeShapeType="1"/>
          </p:cNvSpPr>
          <p:nvPr/>
        </p:nvSpPr>
        <p:spPr bwMode="auto">
          <a:xfrm flipH="1">
            <a:off x="4943475" y="4149725"/>
            <a:ext cx="86360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206852" name="Line 6"/>
          <p:cNvSpPr>
            <a:spLocks noChangeShapeType="1"/>
          </p:cNvSpPr>
          <p:nvPr/>
        </p:nvSpPr>
        <p:spPr bwMode="auto">
          <a:xfrm flipH="1">
            <a:off x="4872039" y="4149725"/>
            <a:ext cx="935037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27305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4"/>
          <p:cNvSpPr>
            <a:spLocks noChangeArrowheads="1"/>
          </p:cNvSpPr>
          <p:nvPr/>
        </p:nvSpPr>
        <p:spPr bwMode="auto">
          <a:xfrm>
            <a:off x="1847850" y="260350"/>
            <a:ext cx="8496300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ارزيابي پژوهش در مورد روش هاي مقابله اي :</a:t>
            </a:r>
          </a:p>
          <a:p>
            <a:pPr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اهميت راهبردهاي مقابله اي از جـانب متخصصان سلامت و روبرويي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بـا پذيـرش عـام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تفاوت هاي فردي در اثربخشي روش هاي مقابله اي به پيش بيني هاي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خاصي در مورد اين كه چه افرادي تحت چه شرايطي احتمال بيشتري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براي بهبودي از بيماري خاصي را دارند،منجر مي شود.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اثـر سرسختي/ ساختـار تشخيصي/ كنتـرل / تعهد و مبـارزه جويي بر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موفقـيت راهبـردهاي مقابله اي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24398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4"/>
          <p:cNvSpPr>
            <a:spLocks noChangeArrowheads="1"/>
          </p:cNvSpPr>
          <p:nvPr/>
        </p:nvSpPr>
        <p:spPr bwMode="auto">
          <a:xfrm>
            <a:off x="1631951" y="188914"/>
            <a:ext cx="8640763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مـاهيت استـرس :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استـرس ، واژه مبـهمي است كه بـراي تـوصيف موقعيت ، شـي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يـا شخصي كه بـاعث استـرس مـي شود ، احسـاس ها و پاسـخ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هاي جسمي كه در فـرد ايجـاد مي گـردد و نتـايج حـاصل از آن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بـه كـار مـي رود .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استـرسورها : رويدادهايي هستند كه بهزيستي جسمي يا روانشناختي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فرد را به خطر مي اندازنـد و مي توانند دروني ، بيروني يا اجتماعـي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باشنـد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84440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4"/>
          <p:cNvSpPr>
            <a:spLocks noChangeArrowheads="1"/>
          </p:cNvSpPr>
          <p:nvPr/>
        </p:nvSpPr>
        <p:spPr bwMode="auto">
          <a:xfrm>
            <a:off x="1774826" y="547688"/>
            <a:ext cx="856932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اداره استرس :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1- با استفـاده از پسخوراند زيستي ، هيپنوتيـزم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2- تغيير رفتار ، مراقبه و روش هاي تنش زدايي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3- درمـان شناختـي و ورزش</a:t>
            </a:r>
          </a:p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تلقيح استرس :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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براي درمان درد و اداره استرس شامل ( ميشن بام و كامرون ، 1983 ) :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1- مفهومـي كـردن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2- كسب مهارت ها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3- تمريـن ، دنبال كردن يا به كار بردن</a:t>
            </a:r>
          </a:p>
          <a:p>
            <a:pPr>
              <a:lnSpc>
                <a:spcPct val="150000"/>
              </a:lnSpc>
            </a:pP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208899" name="AutoShape 5"/>
          <p:cNvSpPr>
            <a:spLocks/>
          </p:cNvSpPr>
          <p:nvPr/>
        </p:nvSpPr>
        <p:spPr bwMode="auto">
          <a:xfrm>
            <a:off x="9696450" y="1123951"/>
            <a:ext cx="287338" cy="1800225"/>
          </a:xfrm>
          <a:prstGeom prst="rightBrace">
            <a:avLst>
              <a:gd name="adj1" fmla="val 5221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900" name="AutoShape 6"/>
          <p:cNvSpPr>
            <a:spLocks/>
          </p:cNvSpPr>
          <p:nvPr/>
        </p:nvSpPr>
        <p:spPr bwMode="auto">
          <a:xfrm>
            <a:off x="9840914" y="4508501"/>
            <a:ext cx="287337" cy="1800225"/>
          </a:xfrm>
          <a:prstGeom prst="rightBrace">
            <a:avLst>
              <a:gd name="adj1" fmla="val 5221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91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4"/>
          <p:cNvSpPr>
            <a:spLocks noChangeArrowheads="1"/>
          </p:cNvSpPr>
          <p:nvPr/>
        </p:nvSpPr>
        <p:spPr bwMode="auto">
          <a:xfrm>
            <a:off x="1847851" y="476250"/>
            <a:ext cx="8353425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1- مرحله مفهومي كردن :</a:t>
            </a:r>
          </a:p>
          <a:p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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استفاده از يك مصاحبه شناختي كه در آن درمانگر شناختي با بيمار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خـود در جهت تشخيص و روشن سازي ماهيت استرس آنـها كـار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مي كنـد .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2و3- مرحله كسب مهارت ها و تمرين :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كاربرد مؤلفه هاي آموزشي و رفتاري براي ارتقاي خزانه مهارت هاي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مقابله اي بيمار( مانند : يادگيري شيوه هاي جديد مقابله با استرس ) .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fa-IR" sz="3200" b="1">
                <a:latin typeface="Arial" pitchFamily="34" charset="0"/>
                <a:cs typeface="B Lotus" pitchFamily="2" charset="-78"/>
              </a:rPr>
              <a:t>ارزيابي روش هاي تلقيح استرس :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مؤثر در موقعيت هاي متعـدد استـرس زا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تلقيح استرس + تنش زدايي عضلاني تدريجي + بازسازي شناخت و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جـرأت آموزي           كاهش رگـه اضطراب و استـرس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( كيس ليكا و همكاران ، 1994 )</a:t>
            </a:r>
          </a:p>
          <a:p>
            <a:endParaRPr lang="en-US" sz="2800" b="1">
              <a:latin typeface="Architext" pitchFamily="2" charset="0"/>
              <a:cs typeface="B Lotus" pitchFamily="2" charset="-78"/>
            </a:endParaRPr>
          </a:p>
        </p:txBody>
      </p:sp>
      <p:sp>
        <p:nvSpPr>
          <p:cNvPr id="209923" name="Line 6"/>
          <p:cNvSpPr>
            <a:spLocks noChangeShapeType="1"/>
          </p:cNvSpPr>
          <p:nvPr/>
        </p:nvSpPr>
        <p:spPr bwMode="auto">
          <a:xfrm flipH="1">
            <a:off x="7175501" y="56610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27882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4"/>
          <p:cNvSpPr>
            <a:spLocks noChangeArrowheads="1"/>
          </p:cNvSpPr>
          <p:nvPr/>
        </p:nvSpPr>
        <p:spPr bwMode="auto">
          <a:xfrm>
            <a:off x="1703389" y="188914"/>
            <a:ext cx="8713787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endParaRPr lang="fa-IR" sz="3200" b="1">
              <a:latin typeface="Arial" pitchFamily="34" charset="0"/>
              <a:cs typeface="Lotus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استرس و بيماري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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ارتباط پيچيده بيـن استرس و بيمـاري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بيماري و ناخوشي ممكن است توسط عواملي ازجمله عوامل ژنتيكـي ،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بيولوژيكي ، روانشناختي و سبك زندگي و حتي محيط اجتماعـي ما بـه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وجود آينـد 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ارتباط استرس، با طيفي از بيماريهاي جسمي و با خلق منفي و اختلالات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خلقـي مانند افسردگـي و اختلالات اضطرابـي 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مشكل اسـاسي نـشان دادن ارتباط بيـن استرس و بيمـاري در مشخص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كردن مسيـرهاي روانشناختـي يا فيزيولوژيكي نهفته بيـن آنها .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04544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4"/>
          <p:cNvSpPr>
            <a:spLocks noChangeArrowheads="1"/>
          </p:cNvSpPr>
          <p:nvPr/>
        </p:nvSpPr>
        <p:spPr bwMode="auto">
          <a:xfrm>
            <a:off x="1703389" y="0"/>
            <a:ext cx="8713787" cy="659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نقش دستگاه ايمني در استرس :</a:t>
            </a:r>
          </a:p>
          <a:p>
            <a:pPr>
              <a:lnSpc>
                <a:spcPct val="150000"/>
              </a:lnSpc>
            </a:pPr>
            <a:endParaRPr lang="fa-IR" sz="32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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در الگوي سليه يكي از پيامدهاي استرس ، سركوبي دستگاه ايمني است .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لوكوسيت ها ( گلبـول هاي سفيد خون ) تشكيل دهنـده اساس جمعيت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سلولي در دستگاه ايمني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4308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4"/>
          <p:cNvSpPr>
            <a:spLocks noChangeArrowheads="1"/>
          </p:cNvSpPr>
          <p:nvPr/>
        </p:nvSpPr>
        <p:spPr bwMode="auto">
          <a:xfrm>
            <a:off x="1774826" y="260351"/>
            <a:ext cx="8569325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Lotus" pitchFamily="2" charset="-78"/>
                <a:sym typeface="Wingdings 2" pitchFamily="18" charset="2"/>
              </a:rPr>
              <a:t></a:t>
            </a:r>
            <a:r>
              <a:rPr lang="fa-IR" sz="28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استـرس و اداره آن بـالقوه است .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استـرس شامل : عوامل فيـزيولوژيكي و عوامـل روانشناختي است . و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اكنـون چالش بر سر آن است كه ارتباط بيشتري بين اينها ايجـاد كنيم .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تأثيرپذيري مقـابله با استـرس و درمـان آن به وسيلـه باورهاي مـا در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مـورد علل استـرس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52652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4"/>
          <p:cNvSpPr>
            <a:spLocks noChangeArrowheads="1"/>
          </p:cNvSpPr>
          <p:nvPr/>
        </p:nvSpPr>
        <p:spPr bwMode="auto">
          <a:xfrm>
            <a:off x="1919289" y="260350"/>
            <a:ext cx="856932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واژه هاي مهم :</a:t>
            </a:r>
          </a:p>
          <a:p>
            <a:pPr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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مقابله ( 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coping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) : فرايند تلاش در اداره نيازهايي كه بعنوان محدود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كننده يا زياده روي از منـابع شخصي ارزيابـي مي شود .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الگوي باور سلامت (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health belief model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) : نظريه تغيير رفتار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سلامت بر اساس درك خطراتي كه سلامت را تهديد مي كند و اثربخشي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اعمالي كه مـوجب كـاهش اين خطرات مي شود .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ارتقاي سلامت (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health promotion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) : فلسفه كلي كه باور دارد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سلامت دستـاورد جمعي و شخصي است و بـا ابتكار فردي ، اجتماعـي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يا سياسـي حاصل مـي شود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4638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4"/>
          <p:cNvSpPr>
            <a:spLocks noChangeArrowheads="1"/>
          </p:cNvSpPr>
          <p:nvPr/>
        </p:nvSpPr>
        <p:spPr bwMode="auto">
          <a:xfrm>
            <a:off x="1774826" y="188914"/>
            <a:ext cx="8569325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Lotus" pitchFamily="2" charset="-78"/>
                <a:sym typeface="Wingdings 2" pitchFamily="18" charset="2"/>
              </a:rPr>
              <a:t></a:t>
            </a:r>
            <a:r>
              <a:rPr lang="fa-IR" sz="28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درماندگي ( 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helplessness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) : باور به اينكه شخص قادر به تـأثير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بـر محيط و تغييـر آن نيست كه در سـلامت شخصي نـقش دارد .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منبـع كنتـرل ( 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locus of control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) : اعتقـاد به اينكه رويـدادهاي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سلامت توسط خود شخص(دروني) يا محيط (بيروني) كنترل مي شوند.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كيفيت زنـدگي ( 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quality of life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) : درجـه اي كه شخـص قـادر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است عملكرد جسمي ، روانشناختي ، شغلي و اجتماعي خود را تا آن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حد بالا ببرد . 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cs typeface="B Lotus" pitchFamily="2" charset="-78"/>
              </a:rPr>
              <a:t>تصور از خـود (</a:t>
            </a:r>
            <a:r>
              <a:rPr lang="en-US" sz="2800" b="1">
                <a:cs typeface="B Lotus" pitchFamily="2" charset="-78"/>
              </a:rPr>
              <a:t> self-image </a:t>
            </a:r>
            <a:r>
              <a:rPr lang="fa-IR" sz="2800" b="1">
                <a:cs typeface="B Lotus" pitchFamily="2" charset="-78"/>
              </a:rPr>
              <a:t>) : مجمـوعه بـاورهاي يكپـارچه در</a:t>
            </a:r>
          </a:p>
          <a:p>
            <a:pPr>
              <a:lnSpc>
                <a:spcPct val="150000"/>
              </a:lnSpc>
            </a:pPr>
            <a:r>
              <a:rPr lang="fa-IR" sz="2800" b="1">
                <a:cs typeface="B Lotus" pitchFamily="2" charset="-78"/>
              </a:rPr>
              <a:t>    مـورد كيفيت ها و اسنـادهاي خويـش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2272493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4"/>
          <p:cNvSpPr>
            <a:spLocks noChangeArrowheads="1"/>
          </p:cNvSpPr>
          <p:nvPr/>
        </p:nvSpPr>
        <p:spPr bwMode="auto">
          <a:xfrm>
            <a:off x="1703389" y="188913"/>
            <a:ext cx="8713787" cy="633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endParaRPr lang="fa-IR" sz="2800" b="1">
              <a:cs typeface="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800">
                <a:cs typeface="Lotus" pitchFamily="2" charset="-78"/>
                <a:sym typeface="Wingdings 2" pitchFamily="18" charset="2"/>
              </a:rPr>
              <a:t></a:t>
            </a:r>
            <a:r>
              <a:rPr lang="fa-IR" sz="2800"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cs typeface="B Lotus" pitchFamily="2" charset="-78"/>
              </a:rPr>
              <a:t>خودكـارآمدي (</a:t>
            </a:r>
            <a:r>
              <a:rPr lang="en-US" sz="2800" b="1">
                <a:cs typeface="B Lotus" pitchFamily="2" charset="-78"/>
              </a:rPr>
              <a:t> self-efficacy </a:t>
            </a:r>
            <a:r>
              <a:rPr lang="fa-IR" sz="2800" b="1">
                <a:cs typeface="B Lotus" pitchFamily="2" charset="-78"/>
              </a:rPr>
              <a:t>) : ادراكـي كه شخص قـادر است</a:t>
            </a:r>
          </a:p>
          <a:p>
            <a:pPr>
              <a:lnSpc>
                <a:spcPct val="150000"/>
              </a:lnSpc>
            </a:pPr>
            <a:r>
              <a:rPr lang="fa-IR" sz="2800" b="1">
                <a:cs typeface="B Lotus" pitchFamily="2" charset="-78"/>
              </a:rPr>
              <a:t>    عمل ويـژه اي را انجـام دهد . </a:t>
            </a:r>
            <a:endParaRPr lang="en-US" sz="2800" b="1"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حمايت اجتماعي ( 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social support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) : اطلاعات از جـانب ديگران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مبني بر مورد محبت / توجه / احترام و ارزش و بخشي از شبكه ارتباط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و تعهـد اجتماعـي بودن .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استرس/ تنيدگي( 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stress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) : حالتي كه به هنگام روبرو شدن افـراد با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رويدادهاي تهديدكننده بـهزيستي جسمي يا روانشناختـي فرد بوجـود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مي آيد ، رويـداد تهديدكننـده ، استـرسور يا تنيدگي زا است .</a:t>
            </a:r>
          </a:p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26636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4"/>
          <p:cNvSpPr>
            <a:spLocks noChangeArrowheads="1"/>
          </p:cNvSpPr>
          <p:nvPr/>
        </p:nvSpPr>
        <p:spPr bwMode="auto">
          <a:xfrm>
            <a:off x="911226" y="836614"/>
            <a:ext cx="8480425" cy="522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>
                <a:cs typeface="Lotus" pitchFamily="2" charset="-78"/>
                <a:sym typeface="Wingdings 2" pitchFamily="18" charset="2"/>
              </a:rPr>
              <a:t></a:t>
            </a:r>
            <a:r>
              <a:rPr lang="fa-IR" sz="2800"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cs typeface="B Lotus" pitchFamily="2" charset="-78"/>
              </a:rPr>
              <a:t>سرسختـي </a:t>
            </a:r>
            <a:r>
              <a:rPr lang="en-US" sz="2400" b="1">
                <a:cs typeface="B Lotus" pitchFamily="2" charset="-78"/>
              </a:rPr>
              <a:t>hardiness     </a:t>
            </a:r>
            <a:r>
              <a:rPr lang="fa-IR" sz="2800" b="1">
                <a:cs typeface="B Lotus" pitchFamily="2" charset="-78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cs typeface="B Lotus" pitchFamily="2" charset="-78"/>
              </a:rPr>
              <a:t>روانـشناسي سلامت    </a:t>
            </a:r>
            <a:r>
              <a:rPr lang="en-US" sz="2400" b="1">
                <a:cs typeface="B Lotus" pitchFamily="2" charset="-78"/>
              </a:rPr>
              <a:t>health psychology</a:t>
            </a:r>
            <a:r>
              <a:rPr lang="en-US" sz="2800" b="1">
                <a:cs typeface="B Lotus" pitchFamily="2" charset="-78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cs typeface="B Lotus" pitchFamily="2" charset="-78"/>
              </a:rPr>
              <a:t>درماندگي آموختـه شده    </a:t>
            </a:r>
            <a:r>
              <a:rPr lang="en-US" sz="2400" b="1">
                <a:cs typeface="B Lotus" pitchFamily="2" charset="-78"/>
              </a:rPr>
              <a:t>learned helplessness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cs typeface="B Lotus" pitchFamily="2" charset="-78"/>
              </a:rPr>
              <a:t>سبـك زنـدگي     </a:t>
            </a:r>
            <a:r>
              <a:rPr lang="en-US" sz="2400" b="1">
                <a:cs typeface="B Lotus" pitchFamily="2" charset="-78"/>
              </a:rPr>
              <a:t>life style</a:t>
            </a:r>
            <a:r>
              <a:rPr lang="fa-IR" sz="2800" b="1">
                <a:cs typeface="B Lotus" pitchFamily="2" charset="-78"/>
              </a:rPr>
              <a:t>             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cs typeface="B Lotus" pitchFamily="2" charset="-78"/>
              </a:rPr>
              <a:t>پـيشگيـري      </a:t>
            </a:r>
            <a:r>
              <a:rPr lang="en-US" sz="2400" b="1">
                <a:cs typeface="B Lotus" pitchFamily="2" charset="-78"/>
              </a:rPr>
              <a:t>prevention</a:t>
            </a:r>
            <a:r>
              <a:rPr lang="fa-IR" sz="2800" b="1">
                <a:cs typeface="B Lotus" pitchFamily="2" charset="-78"/>
              </a:rPr>
              <a:t>       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cs typeface="B Lotus" pitchFamily="2" charset="-78"/>
              </a:rPr>
              <a:t>اداره استـرس </a:t>
            </a:r>
            <a:r>
              <a:rPr lang="en-US" sz="2400" b="1">
                <a:cs typeface="B Lotus" pitchFamily="2" charset="-78"/>
              </a:rPr>
              <a:t>stress management    </a:t>
            </a:r>
            <a:r>
              <a:rPr lang="en-US" sz="2800" b="1">
                <a:cs typeface="B Lotus" pitchFamily="2" charset="-78"/>
              </a:rPr>
              <a:t> </a:t>
            </a:r>
            <a:endParaRPr lang="fa-IR" sz="2800" b="1"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cs typeface="B Lotus" pitchFamily="2" charset="-78"/>
              </a:rPr>
              <a:t>آسيب پـذيري     </a:t>
            </a:r>
            <a:r>
              <a:rPr lang="en-US" sz="2400" b="1">
                <a:cs typeface="B Lotus" pitchFamily="2" charset="-78"/>
              </a:rPr>
              <a:t>susceptibility</a:t>
            </a:r>
            <a:r>
              <a:rPr lang="fa-IR" sz="2800" b="1">
                <a:cs typeface="B Lotus" pitchFamily="2" charset="-78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cs typeface="B Lotus" pitchFamily="2" charset="-78"/>
              </a:rPr>
              <a:t>آمـوزش تـنش زدايـي     </a:t>
            </a:r>
            <a:r>
              <a:rPr lang="en-US" sz="2400" b="1">
                <a:cs typeface="B Lotus" pitchFamily="2" charset="-78"/>
              </a:rPr>
              <a:t>relaxation</a:t>
            </a:r>
            <a:r>
              <a:rPr lang="en-US" sz="2800" b="1">
                <a:cs typeface="B Lotus" pitchFamily="2" charset="-78"/>
              </a:rPr>
              <a:t>  </a:t>
            </a:r>
            <a:r>
              <a:rPr lang="en-US" sz="2400" b="1">
                <a:cs typeface="B Lotus" pitchFamily="2" charset="-78"/>
              </a:rPr>
              <a:t>training</a:t>
            </a:r>
            <a:r>
              <a:rPr lang="fa-IR" sz="2800" b="1">
                <a:cs typeface="B Lotus" pitchFamily="2" charset="-78"/>
              </a:rPr>
              <a:t>        </a:t>
            </a:r>
            <a:endParaRPr lang="en-US" sz="2800" b="1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7035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4"/>
          <p:cNvSpPr>
            <a:spLocks noChangeArrowheads="1"/>
          </p:cNvSpPr>
          <p:nvPr/>
        </p:nvSpPr>
        <p:spPr bwMode="auto">
          <a:xfrm>
            <a:off x="1776413" y="188914"/>
            <a:ext cx="8640762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Lotus" pitchFamily="2" charset="-78"/>
                <a:sym typeface="Wingdings 2" pitchFamily="18" charset="2"/>
              </a:rPr>
              <a:t></a:t>
            </a:r>
            <a:r>
              <a:rPr lang="fa-IR" sz="28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استـرس : حـالتي كه تـوسط استـرسورها بوجـود مي آيد و به ايجـاد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پاسخ هاي مربوط به استرس كه براي مقابله مؤثر با موقعيت ناخوشايندي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بـرنامه ريزي شده انـد منجـر مي شود .</a:t>
            </a:r>
          </a:p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فيزيولوژي استرس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( نقش دستگاه عصبي )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عملكرد اصلي دستگاه عصبي ، يكپارچه كردن تمام دستگاههاي بدن با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استفـاده از يك شبكه ارتباطي بـراي تقويت اطلاعات در مـورد شرايط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دروني و بيروني به مغز و از مغز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5838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4"/>
          <p:cNvSpPr>
            <a:spLocks noChangeArrowheads="1"/>
          </p:cNvSpPr>
          <p:nvPr/>
        </p:nvSpPr>
        <p:spPr bwMode="auto">
          <a:xfrm>
            <a:off x="1631950" y="188914"/>
            <a:ext cx="8642350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Lotus" pitchFamily="2" charset="-78"/>
                <a:sym typeface="Wingdings 2" pitchFamily="18" charset="2"/>
              </a:rPr>
              <a:t></a:t>
            </a:r>
            <a:r>
              <a:rPr lang="fa-IR" sz="28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عناصر اصلي دستگاه عصبي ، سلول هاي عصبي يا نرون ها هستند .</a:t>
            </a:r>
          </a:p>
          <a:p>
            <a:pPr>
              <a:lnSpc>
                <a:spcPct val="150000"/>
              </a:lnSpc>
              <a:buFont typeface="Wingdings 2" pitchFamily="18" charset="2"/>
              <a:buChar char="ô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اعمال هر نرون الكتروشيميايي است .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  <a:buFont typeface="Wingdings 2" pitchFamily="18" charset="2"/>
              <a:buChar char="ô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بخش هاي دستگاه عصبي          مركزي( 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CNS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)          مغـز 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                      نخـاع 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پيراموني (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PNS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)          خارج از مغز و نخـاع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   قرار دارد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92515" name="Line 5"/>
          <p:cNvSpPr>
            <a:spLocks noChangeShapeType="1"/>
          </p:cNvSpPr>
          <p:nvPr/>
        </p:nvSpPr>
        <p:spPr bwMode="auto">
          <a:xfrm flipH="1">
            <a:off x="6096000" y="3429000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2516" name="Line 6"/>
          <p:cNvSpPr>
            <a:spLocks noChangeShapeType="1"/>
          </p:cNvSpPr>
          <p:nvPr/>
        </p:nvSpPr>
        <p:spPr bwMode="auto">
          <a:xfrm flipH="1">
            <a:off x="3287713" y="34290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92517" name="Line 7"/>
          <p:cNvSpPr>
            <a:spLocks noChangeShapeType="1"/>
          </p:cNvSpPr>
          <p:nvPr/>
        </p:nvSpPr>
        <p:spPr bwMode="auto">
          <a:xfrm flipH="1">
            <a:off x="3360739" y="3429001"/>
            <a:ext cx="719137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92518" name="Line 8"/>
          <p:cNvSpPr>
            <a:spLocks noChangeShapeType="1"/>
          </p:cNvSpPr>
          <p:nvPr/>
        </p:nvSpPr>
        <p:spPr bwMode="auto">
          <a:xfrm flipH="1">
            <a:off x="5087938" y="465296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2519" name="Line 9"/>
          <p:cNvSpPr>
            <a:spLocks noChangeShapeType="1"/>
          </p:cNvSpPr>
          <p:nvPr/>
        </p:nvSpPr>
        <p:spPr bwMode="auto">
          <a:xfrm>
            <a:off x="6816726" y="3430589"/>
            <a:ext cx="504825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88971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4"/>
          <p:cNvSpPr>
            <a:spLocks noChangeArrowheads="1"/>
          </p:cNvSpPr>
          <p:nvPr/>
        </p:nvSpPr>
        <p:spPr bwMode="auto">
          <a:xfrm>
            <a:off x="1774825" y="260350"/>
            <a:ext cx="8642350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Lotus" pitchFamily="2" charset="-78"/>
                <a:sym typeface="Wingdings 2" pitchFamily="18" charset="2"/>
              </a:rPr>
              <a:t></a:t>
            </a:r>
            <a:r>
              <a:rPr lang="fa-IR" sz="28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دستگاه پيراموني شامل             دستگاه عصبي بدني ( 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SNS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)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دستگاه عصبي خودمختار (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ANS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)</a:t>
            </a:r>
          </a:p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دستگاه عصبي خودختار           دستگاه عصبي سمپاتيك ( بسيج نيروها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بـراي پاسخ به موقعيتهاي استرس زا و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هيجـاني « پاسخ جنگ و گريز » )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دستگاه عصبي پاراسمپاتيك</a:t>
            </a:r>
          </a:p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دستگاه عصبي پاراسمپاتيك             استيـل كوليـن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نوراپي نفرين يا نورآدرنالين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93539" name="Line 5"/>
          <p:cNvSpPr>
            <a:spLocks noChangeShapeType="1"/>
          </p:cNvSpPr>
          <p:nvPr/>
        </p:nvSpPr>
        <p:spPr bwMode="auto">
          <a:xfrm flipH="1">
            <a:off x="6311901" y="54927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93540" name="Line 6"/>
          <p:cNvSpPr>
            <a:spLocks noChangeShapeType="1"/>
          </p:cNvSpPr>
          <p:nvPr/>
        </p:nvSpPr>
        <p:spPr bwMode="auto">
          <a:xfrm flipH="1">
            <a:off x="6311901" y="549276"/>
            <a:ext cx="1008063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93541" name="Line 7"/>
          <p:cNvSpPr>
            <a:spLocks noChangeShapeType="1"/>
          </p:cNvSpPr>
          <p:nvPr/>
        </p:nvSpPr>
        <p:spPr bwMode="auto">
          <a:xfrm flipH="1">
            <a:off x="6311901" y="249237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93542" name="Line 8"/>
          <p:cNvSpPr>
            <a:spLocks noChangeShapeType="1"/>
          </p:cNvSpPr>
          <p:nvPr/>
        </p:nvSpPr>
        <p:spPr bwMode="auto">
          <a:xfrm flipH="1">
            <a:off x="6240463" y="2492376"/>
            <a:ext cx="1008062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93543" name="Line 9"/>
          <p:cNvSpPr>
            <a:spLocks noChangeShapeType="1"/>
          </p:cNvSpPr>
          <p:nvPr/>
        </p:nvSpPr>
        <p:spPr bwMode="auto">
          <a:xfrm flipH="1">
            <a:off x="5735639" y="5734050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93544" name="Line 10"/>
          <p:cNvSpPr>
            <a:spLocks noChangeShapeType="1"/>
          </p:cNvSpPr>
          <p:nvPr/>
        </p:nvSpPr>
        <p:spPr bwMode="auto">
          <a:xfrm flipH="1">
            <a:off x="5735639" y="5734051"/>
            <a:ext cx="1081087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17600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4"/>
          <p:cNvSpPr>
            <a:spLocks noChangeArrowheads="1"/>
          </p:cNvSpPr>
          <p:nvPr/>
        </p:nvSpPr>
        <p:spPr bwMode="auto">
          <a:xfrm>
            <a:off x="1774825" y="188914"/>
            <a:ext cx="864235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>
                <a:latin typeface="Arial" pitchFamily="34" charset="0"/>
              </a:rPr>
              <a:t>دستگاه عصبي مركزي</a:t>
            </a:r>
          </a:p>
          <a:p>
            <a:pPr algn="ctr"/>
            <a:endParaRPr lang="fa-IR">
              <a:latin typeface="Arial" pitchFamily="34" charset="0"/>
            </a:endParaRPr>
          </a:p>
          <a:p>
            <a:pPr algn="ctr"/>
            <a:endParaRPr lang="fa-IR">
              <a:latin typeface="Arial" pitchFamily="34" charset="0"/>
            </a:endParaRPr>
          </a:p>
          <a:p>
            <a:pPr algn="ctr"/>
            <a:endParaRPr lang="fa-IR">
              <a:latin typeface="Arial" pitchFamily="34" charset="0"/>
            </a:endParaRPr>
          </a:p>
          <a:p>
            <a:pPr algn="ctr"/>
            <a:r>
              <a:rPr lang="fa-IR" b="1">
                <a:latin typeface="Arial" pitchFamily="34" charset="0"/>
                <a:cs typeface="B Lotus" pitchFamily="2" charset="-78"/>
              </a:rPr>
              <a:t>دستگاه عصبي مركزي</a:t>
            </a:r>
          </a:p>
          <a:p>
            <a:pPr algn="ctr"/>
            <a:endParaRPr lang="fa-IR">
              <a:latin typeface="Arial" pitchFamily="34" charset="0"/>
              <a:cs typeface="B Lotus" pitchFamily="2" charset="-78"/>
            </a:endParaRPr>
          </a:p>
          <a:p>
            <a:pPr algn="ctr"/>
            <a:endParaRPr lang="fa-IR">
              <a:latin typeface="Arial" pitchFamily="34" charset="0"/>
              <a:cs typeface="B Lotus" pitchFamily="2" charset="-78"/>
            </a:endParaRPr>
          </a:p>
          <a:p>
            <a:pPr algn="ctr"/>
            <a:endParaRPr lang="fa-IR">
              <a:latin typeface="Arial" pitchFamily="34" charset="0"/>
              <a:cs typeface="B Lotus" pitchFamily="2" charset="-78"/>
            </a:endParaRPr>
          </a:p>
          <a:p>
            <a:pPr algn="ctr"/>
            <a:r>
              <a:rPr lang="fa-IR" b="1">
                <a:latin typeface="Arial" pitchFamily="34" charset="0"/>
                <a:cs typeface="B Lotus" pitchFamily="2" charset="-78"/>
              </a:rPr>
              <a:t>دستگاه عصبي پيراموني</a:t>
            </a:r>
            <a:r>
              <a:rPr lang="fa-IR">
                <a:latin typeface="Arial" pitchFamily="34" charset="0"/>
                <a:cs typeface="B Lotus" pitchFamily="2" charset="-78"/>
              </a:rPr>
              <a:t>                                                                                            </a:t>
            </a:r>
          </a:p>
          <a:p>
            <a:pPr algn="ctr"/>
            <a:endParaRPr lang="fa-IR">
              <a:latin typeface="Arial" pitchFamily="34" charset="0"/>
              <a:cs typeface="B Lotus" pitchFamily="2" charset="-78"/>
            </a:endParaRPr>
          </a:p>
          <a:p>
            <a:pPr algn="ctr"/>
            <a:endParaRPr lang="fa-IR">
              <a:latin typeface="Arial" pitchFamily="34" charset="0"/>
              <a:cs typeface="B Lotus" pitchFamily="2" charset="-78"/>
            </a:endParaRPr>
          </a:p>
          <a:p>
            <a:pPr algn="ctr"/>
            <a:endParaRPr lang="fa-IR">
              <a:latin typeface="Arial" pitchFamily="34" charset="0"/>
              <a:cs typeface="B Lotus" pitchFamily="2" charset="-78"/>
            </a:endParaRPr>
          </a:p>
          <a:p>
            <a:pPr algn="ctr"/>
            <a:endParaRPr lang="fa-IR">
              <a:latin typeface="Arial" pitchFamily="34" charset="0"/>
              <a:cs typeface="B Lotus" pitchFamily="2" charset="-78"/>
            </a:endParaRPr>
          </a:p>
          <a:p>
            <a:pPr algn="ctr"/>
            <a:endParaRPr lang="fa-IR">
              <a:latin typeface="Arial" pitchFamily="34" charset="0"/>
            </a:endParaRPr>
          </a:p>
          <a:p>
            <a:pPr algn="ctr"/>
            <a:endParaRPr lang="fa-IR">
              <a:latin typeface="Arial" pitchFamily="34" charset="0"/>
            </a:endParaRPr>
          </a:p>
          <a:p>
            <a:pPr algn="ctr"/>
            <a:endParaRPr lang="fa-IR">
              <a:latin typeface="Arial" pitchFamily="34" charset="0"/>
            </a:endParaRPr>
          </a:p>
          <a:p>
            <a:pPr algn="ctr"/>
            <a:r>
              <a:rPr lang="fa-IR">
                <a:latin typeface="Arial" pitchFamily="34" charset="0"/>
              </a:rPr>
              <a:t>                                                                                                    </a:t>
            </a:r>
          </a:p>
          <a:p>
            <a:pPr algn="ctr"/>
            <a:endParaRPr lang="fa-IR">
              <a:latin typeface="Arial" pitchFamily="34" charset="0"/>
            </a:endParaRPr>
          </a:p>
          <a:p>
            <a:pPr algn="ctr"/>
            <a:endParaRPr lang="fa-IR">
              <a:latin typeface="Arial" pitchFamily="34" charset="0"/>
            </a:endParaRPr>
          </a:p>
          <a:p>
            <a:pPr algn="ctr"/>
            <a:endParaRPr lang="fa-IR">
              <a:latin typeface="Arial" pitchFamily="34" charset="0"/>
            </a:endParaRPr>
          </a:p>
          <a:p>
            <a:pPr algn="ctr"/>
            <a:endParaRPr lang="fa-IR">
              <a:latin typeface="Arial" pitchFamily="34" charset="0"/>
            </a:endParaRPr>
          </a:p>
          <a:p>
            <a:pPr algn="ctr"/>
            <a:endParaRPr lang="fa-IR">
              <a:latin typeface="Arial" pitchFamily="34" charset="0"/>
            </a:endParaRPr>
          </a:p>
          <a:p>
            <a:pPr algn="ctr"/>
            <a:endParaRPr lang="fa-IR">
              <a:latin typeface="Arial" pitchFamily="34" charset="0"/>
            </a:endParaRPr>
          </a:p>
          <a:p>
            <a:pPr algn="ctr"/>
            <a:endParaRPr lang="fa-IR">
              <a:latin typeface="Arial" pitchFamily="34" charset="0"/>
            </a:endParaRPr>
          </a:p>
          <a:p>
            <a:pPr algn="ctr"/>
            <a:endParaRPr lang="fa-IR">
              <a:latin typeface="Arial" pitchFamily="34" charset="0"/>
            </a:endParaRPr>
          </a:p>
          <a:p>
            <a:pPr algn="ctr"/>
            <a:endParaRPr lang="fa-IR">
              <a:latin typeface="Arial" pitchFamily="34" charset="0"/>
            </a:endParaRPr>
          </a:p>
          <a:p>
            <a:pPr algn="ctr"/>
            <a:endParaRPr lang="fa-IR">
              <a:latin typeface="Arial" pitchFamily="34" charset="0"/>
            </a:endParaRPr>
          </a:p>
          <a:p>
            <a:pPr algn="ctr"/>
            <a:endParaRPr lang="fa-IR">
              <a:latin typeface="Arial" pitchFamily="34" charset="0"/>
            </a:endParaRPr>
          </a:p>
          <a:p>
            <a:pPr algn="ctr"/>
            <a:endParaRPr lang="fa-IR">
              <a:latin typeface="Arial" pitchFamily="34" charset="0"/>
            </a:endParaRPr>
          </a:p>
          <a:p>
            <a:pPr algn="ctr"/>
            <a:endParaRPr lang="fa-IR">
              <a:latin typeface="Arial" pitchFamily="34" charset="0"/>
            </a:endParaRPr>
          </a:p>
          <a:p>
            <a:pPr algn="ctr"/>
            <a:endParaRPr lang="en-US">
              <a:latin typeface="Arial" pitchFamily="34" charset="0"/>
            </a:endParaRPr>
          </a:p>
        </p:txBody>
      </p:sp>
      <p:sp>
        <p:nvSpPr>
          <p:cNvPr id="194563" name="Rectangle 5"/>
          <p:cNvSpPr>
            <a:spLocks noChangeArrowheads="1"/>
          </p:cNvSpPr>
          <p:nvPr/>
        </p:nvSpPr>
        <p:spPr bwMode="auto">
          <a:xfrm>
            <a:off x="3792539" y="692151"/>
            <a:ext cx="1366837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400" b="1">
                <a:latin typeface="Arial" pitchFamily="34" charset="0"/>
                <a:cs typeface="B Lotus" pitchFamily="2" charset="-78"/>
              </a:rPr>
              <a:t>مغز</a:t>
            </a:r>
            <a:endParaRPr lang="en-US" sz="24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94564" name="Rectangle 6"/>
          <p:cNvSpPr>
            <a:spLocks noChangeArrowheads="1"/>
          </p:cNvSpPr>
          <p:nvPr/>
        </p:nvSpPr>
        <p:spPr bwMode="auto">
          <a:xfrm>
            <a:off x="6600826" y="692151"/>
            <a:ext cx="1439863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400" b="1">
                <a:latin typeface="Arial" pitchFamily="34" charset="0"/>
                <a:cs typeface="B Lotus" pitchFamily="2" charset="-78"/>
              </a:rPr>
              <a:t>نخاع</a:t>
            </a:r>
            <a:endParaRPr lang="en-US" sz="24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94565" name="Rectangle 7"/>
          <p:cNvSpPr>
            <a:spLocks noChangeArrowheads="1"/>
          </p:cNvSpPr>
          <p:nvPr/>
        </p:nvSpPr>
        <p:spPr bwMode="auto">
          <a:xfrm>
            <a:off x="7032625" y="5589588"/>
            <a:ext cx="1943100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1600" b="1">
                <a:latin typeface="Arial" pitchFamily="34" charset="0"/>
                <a:cs typeface="B Lotus" pitchFamily="2" charset="-78"/>
              </a:rPr>
              <a:t>مسيرهاي عصب پاراسمپاتيك</a:t>
            </a:r>
            <a:endParaRPr lang="en-US" sz="16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94566" name="Rectangle 8"/>
          <p:cNvSpPr>
            <a:spLocks noChangeArrowheads="1"/>
          </p:cNvSpPr>
          <p:nvPr/>
        </p:nvSpPr>
        <p:spPr bwMode="auto">
          <a:xfrm>
            <a:off x="4943476" y="5589588"/>
            <a:ext cx="1800225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1600" b="1">
                <a:latin typeface="Arial" pitchFamily="34" charset="0"/>
                <a:cs typeface="B Lotus" pitchFamily="2" charset="-78"/>
              </a:rPr>
              <a:t>مسيرهاي عصب سمپاتيك</a:t>
            </a:r>
            <a:r>
              <a:rPr lang="fa-IR">
                <a:latin typeface="Arial" pitchFamily="34" charset="0"/>
                <a:cs typeface="B Lotus" pitchFamily="2" charset="-78"/>
              </a:rPr>
              <a:t> </a:t>
            </a:r>
            <a:endParaRPr lang="en-US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94567" name="Rectangle 9"/>
          <p:cNvSpPr>
            <a:spLocks noChangeArrowheads="1"/>
          </p:cNvSpPr>
          <p:nvPr/>
        </p:nvSpPr>
        <p:spPr bwMode="auto">
          <a:xfrm>
            <a:off x="3216276" y="1989138"/>
            <a:ext cx="1800225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1600" b="1">
                <a:latin typeface="Arial" pitchFamily="34" charset="0"/>
                <a:cs typeface="B Lotus" pitchFamily="2" charset="-78"/>
              </a:rPr>
              <a:t>نرون هاي حسي( آوران)</a:t>
            </a:r>
            <a:endParaRPr lang="en-US" sz="16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94568" name="Rectangle 10"/>
          <p:cNvSpPr>
            <a:spLocks noChangeArrowheads="1"/>
          </p:cNvSpPr>
          <p:nvPr/>
        </p:nvSpPr>
        <p:spPr bwMode="auto">
          <a:xfrm>
            <a:off x="5880101" y="1989138"/>
            <a:ext cx="1871663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1600" b="1">
                <a:latin typeface="Arial" pitchFamily="34" charset="0"/>
                <a:cs typeface="B Lotus" pitchFamily="2" charset="-78"/>
              </a:rPr>
              <a:t>نرون هاي حركتي(وابران</a:t>
            </a:r>
            <a:r>
              <a:rPr lang="fa-IR" sz="1600" b="1">
                <a:latin typeface="Arial" pitchFamily="34" charset="0"/>
                <a:cs typeface="Lotus" pitchFamily="2" charset="-78"/>
              </a:rPr>
              <a:t>)</a:t>
            </a:r>
            <a:endParaRPr lang="en-US" sz="1600" b="1">
              <a:latin typeface="Arial" pitchFamily="34" charset="0"/>
              <a:cs typeface="Lotus" pitchFamily="2" charset="-78"/>
            </a:endParaRPr>
          </a:p>
        </p:txBody>
      </p:sp>
      <p:sp>
        <p:nvSpPr>
          <p:cNvPr id="194569" name="Rectangle 11"/>
          <p:cNvSpPr>
            <a:spLocks noChangeArrowheads="1"/>
          </p:cNvSpPr>
          <p:nvPr/>
        </p:nvSpPr>
        <p:spPr bwMode="auto">
          <a:xfrm>
            <a:off x="3648076" y="3429001"/>
            <a:ext cx="1871663" cy="1152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b="1">
                <a:latin typeface="Arial" pitchFamily="34" charset="0"/>
                <a:cs typeface="B Lotus" pitchFamily="2" charset="-78"/>
              </a:rPr>
              <a:t>دستگاه بدني</a:t>
            </a: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تمام عصب هاي حركتي</a:t>
            </a: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به ماهيچه هاي اسكلتي</a:t>
            </a:r>
            <a:endParaRPr lang="en-US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94570" name="Rectangle 12"/>
          <p:cNvSpPr>
            <a:spLocks noChangeArrowheads="1"/>
          </p:cNvSpPr>
          <p:nvPr/>
        </p:nvSpPr>
        <p:spPr bwMode="auto">
          <a:xfrm>
            <a:off x="6383338" y="3429001"/>
            <a:ext cx="1871662" cy="1152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b="1">
                <a:latin typeface="Arial" pitchFamily="34" charset="0"/>
                <a:cs typeface="B Lotus" pitchFamily="2" charset="-78"/>
              </a:rPr>
              <a:t>دستگاه خودمختار</a:t>
            </a: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تمام عصب هاي حركتي </a:t>
            </a: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به ماهيچه هاي صاف،</a:t>
            </a: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قلبي و غده ها</a:t>
            </a:r>
            <a:endParaRPr lang="en-US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94571" name="Line 13"/>
          <p:cNvSpPr>
            <a:spLocks noChangeShapeType="1"/>
          </p:cNvSpPr>
          <p:nvPr/>
        </p:nvSpPr>
        <p:spPr bwMode="auto">
          <a:xfrm flipV="1">
            <a:off x="4151313" y="1052514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572" name="Line 14"/>
          <p:cNvSpPr>
            <a:spLocks noChangeShapeType="1"/>
          </p:cNvSpPr>
          <p:nvPr/>
        </p:nvSpPr>
        <p:spPr bwMode="auto">
          <a:xfrm flipV="1">
            <a:off x="7175500" y="1052514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573" name="Line 15"/>
          <p:cNvSpPr>
            <a:spLocks noChangeShapeType="1"/>
          </p:cNvSpPr>
          <p:nvPr/>
        </p:nvSpPr>
        <p:spPr bwMode="auto">
          <a:xfrm>
            <a:off x="4224339" y="1052514"/>
            <a:ext cx="20161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574" name="Line 17"/>
          <p:cNvSpPr>
            <a:spLocks noChangeShapeType="1"/>
          </p:cNvSpPr>
          <p:nvPr/>
        </p:nvSpPr>
        <p:spPr bwMode="auto">
          <a:xfrm flipH="1">
            <a:off x="4800601" y="1052514"/>
            <a:ext cx="2087563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575" name="Line 18"/>
          <p:cNvSpPr>
            <a:spLocks noChangeShapeType="1"/>
          </p:cNvSpPr>
          <p:nvPr/>
        </p:nvSpPr>
        <p:spPr bwMode="auto">
          <a:xfrm>
            <a:off x="6959600" y="2565401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94576" name="Line 19"/>
          <p:cNvSpPr>
            <a:spLocks noChangeShapeType="1"/>
          </p:cNvSpPr>
          <p:nvPr/>
        </p:nvSpPr>
        <p:spPr bwMode="auto">
          <a:xfrm>
            <a:off x="6959600" y="292417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94577" name="Line 20"/>
          <p:cNvSpPr>
            <a:spLocks noChangeShapeType="1"/>
          </p:cNvSpPr>
          <p:nvPr/>
        </p:nvSpPr>
        <p:spPr bwMode="auto">
          <a:xfrm flipH="1">
            <a:off x="4727576" y="2924175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94578" name="Line 21"/>
          <p:cNvSpPr>
            <a:spLocks noChangeShapeType="1"/>
          </p:cNvSpPr>
          <p:nvPr/>
        </p:nvSpPr>
        <p:spPr bwMode="auto">
          <a:xfrm>
            <a:off x="4727575" y="2924176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579" name="Line 22"/>
          <p:cNvSpPr>
            <a:spLocks noChangeShapeType="1"/>
          </p:cNvSpPr>
          <p:nvPr/>
        </p:nvSpPr>
        <p:spPr bwMode="auto">
          <a:xfrm>
            <a:off x="7391400" y="2924176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580" name="Line 23"/>
          <p:cNvSpPr>
            <a:spLocks noChangeShapeType="1"/>
          </p:cNvSpPr>
          <p:nvPr/>
        </p:nvSpPr>
        <p:spPr bwMode="auto">
          <a:xfrm>
            <a:off x="7391400" y="458152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94581" name="Line 24"/>
          <p:cNvSpPr>
            <a:spLocks noChangeShapeType="1"/>
          </p:cNvSpPr>
          <p:nvPr/>
        </p:nvSpPr>
        <p:spPr bwMode="auto">
          <a:xfrm>
            <a:off x="7391400" y="4941888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94582" name="Line 25"/>
          <p:cNvSpPr>
            <a:spLocks noChangeShapeType="1"/>
          </p:cNvSpPr>
          <p:nvPr/>
        </p:nvSpPr>
        <p:spPr bwMode="auto">
          <a:xfrm flipH="1">
            <a:off x="5880100" y="4941888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94583" name="Rectangle 28"/>
          <p:cNvSpPr>
            <a:spLocks noChangeArrowheads="1"/>
          </p:cNvSpPr>
          <p:nvPr/>
        </p:nvSpPr>
        <p:spPr bwMode="auto">
          <a:xfrm>
            <a:off x="3432175" y="549275"/>
            <a:ext cx="4895850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584" name="Line 26"/>
          <p:cNvSpPr>
            <a:spLocks noChangeShapeType="1"/>
          </p:cNvSpPr>
          <p:nvPr/>
        </p:nvSpPr>
        <p:spPr bwMode="auto">
          <a:xfrm>
            <a:off x="8040688" y="494188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585" name="Line 27"/>
          <p:cNvSpPr>
            <a:spLocks noChangeShapeType="1"/>
          </p:cNvSpPr>
          <p:nvPr/>
        </p:nvSpPr>
        <p:spPr bwMode="auto">
          <a:xfrm>
            <a:off x="5880100" y="494188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586" name="Line 29"/>
          <p:cNvSpPr>
            <a:spLocks noChangeShapeType="1"/>
          </p:cNvSpPr>
          <p:nvPr/>
        </p:nvSpPr>
        <p:spPr bwMode="auto">
          <a:xfrm>
            <a:off x="5159375" y="981075"/>
            <a:ext cx="144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587" name="Line 31"/>
          <p:cNvSpPr>
            <a:spLocks noChangeShapeType="1"/>
          </p:cNvSpPr>
          <p:nvPr/>
        </p:nvSpPr>
        <p:spPr bwMode="auto">
          <a:xfrm flipH="1">
            <a:off x="5159375" y="836613"/>
            <a:ext cx="144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588" name="Rectangle 32"/>
          <p:cNvSpPr>
            <a:spLocks noChangeArrowheads="1"/>
          </p:cNvSpPr>
          <p:nvPr/>
        </p:nvSpPr>
        <p:spPr bwMode="auto">
          <a:xfrm>
            <a:off x="2640014" y="1700214"/>
            <a:ext cx="6840537" cy="4752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97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4"/>
          <p:cNvSpPr>
            <a:spLocks noChangeArrowheads="1"/>
          </p:cNvSpPr>
          <p:nvPr/>
        </p:nvSpPr>
        <p:spPr bwMode="auto">
          <a:xfrm>
            <a:off x="1774826" y="188914"/>
            <a:ext cx="8569325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نقش دستگاه عصبي درون ريز :</a:t>
            </a:r>
          </a:p>
          <a:p>
            <a:r>
              <a:rPr lang="fa-IR" sz="3200" b="1">
                <a:latin typeface="Arial" pitchFamily="34" charset="0"/>
                <a:cs typeface="B Lotus" pitchFamily="2" charset="-78"/>
              </a:rPr>
              <a:t> </a:t>
            </a:r>
          </a:p>
          <a:p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تفاوت دستگاه عصبي و درون ريز :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- در دستـگاه عصبـي مواد شيميايـي انتقـال دهنـده عصبي نـام دارد .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- در دستگاه درون ريز مواد شيميايـي هورمون نـام دارد .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- انتقـال دهنده هاي عصبي سريع تر عمل مي كنند و آثـار كوتاه مدتـي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دارند .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- هـورمون ها آهستـه تر عمل مي كننـد و آثـار طولانـي تري دارنـد .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- دستگاه هاي عصبـي و درون ريز           هر دو عملكردهاي كنترلـي و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ارتباطي دارند و هر دو در جهت حفظ رفتارهاي يكپارچه و سازمان يافته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كار مي كنند.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95587" name="Line 5"/>
          <p:cNvSpPr>
            <a:spLocks noChangeShapeType="1"/>
          </p:cNvSpPr>
          <p:nvPr/>
        </p:nvSpPr>
        <p:spPr bwMode="auto">
          <a:xfrm flipH="1">
            <a:off x="5375275" y="4941888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90306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4"/>
          <p:cNvSpPr>
            <a:spLocks noChangeArrowheads="1"/>
          </p:cNvSpPr>
          <p:nvPr/>
        </p:nvSpPr>
        <p:spPr bwMode="auto">
          <a:xfrm>
            <a:off x="1774825" y="188914"/>
            <a:ext cx="8713788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Lotus" pitchFamily="2" charset="-78"/>
                <a:sym typeface="Wingdings 2" pitchFamily="18" charset="2"/>
              </a:rPr>
              <a:t></a:t>
            </a:r>
            <a:r>
              <a:rPr lang="fa-IR" sz="28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در شرايط استـرس          هيپـوتالاموس          تحريك غـده هيپوفيـز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آزادي 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ACTH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           عمل بـر غـدد فوق كليـوي 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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غده هيپوفيز و هيپوتالاموس             همكاري بـا يكـديگر بـراي تـوليد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و تنظيم هـورمون           نمونه خوبـي از وابستگي دو دستـگاه عصبـي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و درون ريز ، غده هيپوفيز به هيپوتالاموس مرتبط است .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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غـده هيپـوفيـز =  غـده مسلـط 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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آدرنوكورتيكوتروپيك (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ACTH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) نقش اساسي در پاسخ به استرس دارد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96611" name="Line 5"/>
          <p:cNvSpPr>
            <a:spLocks noChangeShapeType="1"/>
          </p:cNvSpPr>
          <p:nvPr/>
        </p:nvSpPr>
        <p:spPr bwMode="auto">
          <a:xfrm flipH="1">
            <a:off x="7105650" y="1557338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6612" name="Line 6"/>
          <p:cNvSpPr>
            <a:spLocks noChangeShapeType="1"/>
          </p:cNvSpPr>
          <p:nvPr/>
        </p:nvSpPr>
        <p:spPr bwMode="auto">
          <a:xfrm flipH="1">
            <a:off x="4583113" y="148431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6613" name="Line 7"/>
          <p:cNvSpPr>
            <a:spLocks noChangeShapeType="1"/>
          </p:cNvSpPr>
          <p:nvPr/>
        </p:nvSpPr>
        <p:spPr bwMode="auto">
          <a:xfrm flipH="1">
            <a:off x="9264650" y="2133600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6614" name="Line 8"/>
          <p:cNvSpPr>
            <a:spLocks noChangeShapeType="1"/>
          </p:cNvSpPr>
          <p:nvPr/>
        </p:nvSpPr>
        <p:spPr bwMode="auto">
          <a:xfrm flipH="1">
            <a:off x="6456363" y="213360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6615" name="Line 9"/>
          <p:cNvSpPr>
            <a:spLocks noChangeShapeType="1"/>
          </p:cNvSpPr>
          <p:nvPr/>
        </p:nvSpPr>
        <p:spPr bwMode="auto">
          <a:xfrm flipH="1">
            <a:off x="5880101" y="2781300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6616" name="Line 10"/>
          <p:cNvSpPr>
            <a:spLocks noChangeShapeType="1"/>
          </p:cNvSpPr>
          <p:nvPr/>
        </p:nvSpPr>
        <p:spPr bwMode="auto">
          <a:xfrm flipH="1" flipV="1">
            <a:off x="7175500" y="3429000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10844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4"/>
          <p:cNvSpPr>
            <a:spLocks noChangeArrowheads="1"/>
          </p:cNvSpPr>
          <p:nvPr/>
        </p:nvSpPr>
        <p:spPr bwMode="auto">
          <a:xfrm>
            <a:off x="1846263" y="188914"/>
            <a:ext cx="8642350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Lotus" pitchFamily="2" charset="-78"/>
                <a:sym typeface="Wingdings 2" pitchFamily="18" charset="2"/>
              </a:rPr>
              <a:t>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غدد فوق كليوي         بالاي هر يك از كليه ها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پوشش خارجي         قشر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پوشش داخلـي          هسته مركزي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هسته مركزي توسط دستگاه عصبي سمپاتيك فعال       ترشح كاتكولامين 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كاتكولامين              آدرنالين( اپي نفرين ) 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نورآدرنالين  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گلوكوكورتيكوئيد يا هورمون استرس       شاخص فيزيولوژيكي استرس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آدرنـالين فقط توسط هسته مركـزي غدد فـوق كليوي تـرشح مـي شود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و 80% هورمون غدد فوق كليوي را شامل مي شود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97635" name="AutoShape 5"/>
          <p:cNvSpPr>
            <a:spLocks noChangeArrowheads="1"/>
          </p:cNvSpPr>
          <p:nvPr/>
        </p:nvSpPr>
        <p:spPr bwMode="auto">
          <a:xfrm>
            <a:off x="7535863" y="765175"/>
            <a:ext cx="647700" cy="215900"/>
          </a:xfrm>
          <a:prstGeom prst="leftArrow">
            <a:avLst>
              <a:gd name="adj1" fmla="val 50000"/>
              <a:gd name="adj2" fmla="val 7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7636" name="Line 6"/>
          <p:cNvSpPr>
            <a:spLocks noChangeShapeType="1"/>
          </p:cNvSpPr>
          <p:nvPr/>
        </p:nvSpPr>
        <p:spPr bwMode="auto">
          <a:xfrm flipH="1">
            <a:off x="6673850" y="1125539"/>
            <a:ext cx="17272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97637" name="Line 7"/>
          <p:cNvSpPr>
            <a:spLocks noChangeShapeType="1"/>
          </p:cNvSpPr>
          <p:nvPr/>
        </p:nvSpPr>
        <p:spPr bwMode="auto">
          <a:xfrm flipH="1">
            <a:off x="6600826" y="1125538"/>
            <a:ext cx="1800225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97638" name="Line 8"/>
          <p:cNvSpPr>
            <a:spLocks noChangeShapeType="1"/>
          </p:cNvSpPr>
          <p:nvPr/>
        </p:nvSpPr>
        <p:spPr bwMode="auto">
          <a:xfrm flipH="1">
            <a:off x="4008438" y="148431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7639" name="Line 9"/>
          <p:cNvSpPr>
            <a:spLocks noChangeShapeType="1"/>
          </p:cNvSpPr>
          <p:nvPr/>
        </p:nvSpPr>
        <p:spPr bwMode="auto">
          <a:xfrm flipH="1">
            <a:off x="3935414" y="21336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7640" name="Line 10"/>
          <p:cNvSpPr>
            <a:spLocks noChangeShapeType="1"/>
          </p:cNvSpPr>
          <p:nvPr/>
        </p:nvSpPr>
        <p:spPr bwMode="auto">
          <a:xfrm flipH="1">
            <a:off x="3865564" y="2781300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7641" name="Line 11"/>
          <p:cNvSpPr>
            <a:spLocks noChangeShapeType="1"/>
          </p:cNvSpPr>
          <p:nvPr/>
        </p:nvSpPr>
        <p:spPr bwMode="auto">
          <a:xfrm flipH="1">
            <a:off x="7537450" y="34290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7642" name="Line 12"/>
          <p:cNvSpPr>
            <a:spLocks noChangeShapeType="1"/>
          </p:cNvSpPr>
          <p:nvPr/>
        </p:nvSpPr>
        <p:spPr bwMode="auto">
          <a:xfrm flipH="1">
            <a:off x="7537450" y="3429001"/>
            <a:ext cx="10795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7643" name="Line 13"/>
          <p:cNvSpPr>
            <a:spLocks noChangeShapeType="1"/>
          </p:cNvSpPr>
          <p:nvPr/>
        </p:nvSpPr>
        <p:spPr bwMode="auto">
          <a:xfrm flipH="1">
            <a:off x="5305425" y="4724400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54427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1997</Words>
  <Application>Microsoft Office PowerPoint</Application>
  <PresentationFormat>Widescreen</PresentationFormat>
  <Paragraphs>290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9" baseType="lpstr">
      <vt:lpstr>Architext</vt:lpstr>
      <vt:lpstr>Arial</vt:lpstr>
      <vt:lpstr>B Lotus</vt:lpstr>
      <vt:lpstr>B Titr</vt:lpstr>
      <vt:lpstr>Lotus</vt:lpstr>
      <vt:lpstr>Tahoma</vt:lpstr>
      <vt:lpstr>Trebuchet MS</vt:lpstr>
      <vt:lpstr>Wingdings</vt:lpstr>
      <vt:lpstr>Wingdings 2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2022-01-17T18:48:16Z</dcterms:created>
  <dcterms:modified xsi:type="dcterms:W3CDTF">2022-01-17T18:48:37Z</dcterms:modified>
</cp:coreProperties>
</file>