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58" d="100"/>
          <a:sy n="58" d="100"/>
        </p:scale>
        <p:origin x="3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54C7B-7B37-4702-81E7-ADD7743858F7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E05-78CE-4575-9FC1-65001DAAB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08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54C7B-7B37-4702-81E7-ADD7743858F7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E05-78CE-4575-9FC1-65001DAAB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496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54C7B-7B37-4702-81E7-ADD7743858F7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E05-78CE-4575-9FC1-65001DAAB4D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17301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54C7B-7B37-4702-81E7-ADD7743858F7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E05-78CE-4575-9FC1-65001DAAB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8643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54C7B-7B37-4702-81E7-ADD7743858F7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E05-78CE-4575-9FC1-65001DAAB4D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47096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54C7B-7B37-4702-81E7-ADD7743858F7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E05-78CE-4575-9FC1-65001DAAB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8807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54C7B-7B37-4702-81E7-ADD7743858F7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E05-78CE-4575-9FC1-65001DAAB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0151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54C7B-7B37-4702-81E7-ADD7743858F7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E05-78CE-4575-9FC1-65001DAAB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1461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981200"/>
            <a:ext cx="10972800" cy="3886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37A761-B466-4C30-84AC-00F1B3A32B72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685784"/>
      </p:ext>
    </p:extLst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54C7B-7B37-4702-81E7-ADD7743858F7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E05-78CE-4575-9FC1-65001DAAB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56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54C7B-7B37-4702-81E7-ADD7743858F7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E05-78CE-4575-9FC1-65001DAAB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484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54C7B-7B37-4702-81E7-ADD7743858F7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E05-78CE-4575-9FC1-65001DAAB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247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54C7B-7B37-4702-81E7-ADD7743858F7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E05-78CE-4575-9FC1-65001DAAB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772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54C7B-7B37-4702-81E7-ADD7743858F7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E05-78CE-4575-9FC1-65001DAAB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798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54C7B-7B37-4702-81E7-ADD7743858F7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E05-78CE-4575-9FC1-65001DAAB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092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54C7B-7B37-4702-81E7-ADD7743858F7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E05-78CE-4575-9FC1-65001DAAB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464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54C7B-7B37-4702-81E7-ADD7743858F7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E05-78CE-4575-9FC1-65001DAAB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90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54C7B-7B37-4702-81E7-ADD7743858F7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0051E05-78CE-4575-9FC1-65001DAAB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648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2133601"/>
            <a:ext cx="8229600" cy="2303463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fa-IR" sz="4800" dirty="0">
                <a:solidFill>
                  <a:srgbClr val="FF0000"/>
                </a:solidFill>
                <a:latin typeface="Tahoma" panose="020B0604030504040204" pitchFamily="34" charset="0"/>
                <a:cs typeface="Nazanin" pitchFamily="2" charset="-78"/>
                <a:hlinkClick r:id="rId2" action="ppaction://hlinksldjump"/>
              </a:rPr>
              <a:t>فصل چهارم:</a:t>
            </a:r>
            <a:r>
              <a:rPr lang="fa-IR" sz="4800" dirty="0">
                <a:latin typeface="Tahoma" panose="020B0604030504040204" pitchFamily="34" charset="0"/>
                <a:cs typeface="Nazanin" pitchFamily="2" charset="-78"/>
                <a:hlinkClick r:id="rId2" action="ppaction://hlinksldjump"/>
              </a:rPr>
              <a:t/>
            </a:r>
            <a:br>
              <a:rPr lang="fa-IR" sz="4800" dirty="0">
                <a:latin typeface="Tahoma" panose="020B0604030504040204" pitchFamily="34" charset="0"/>
                <a:cs typeface="Nazanin" pitchFamily="2" charset="-78"/>
                <a:hlinkClick r:id="rId2" action="ppaction://hlinksldjump"/>
              </a:rPr>
            </a:br>
            <a:r>
              <a:rPr lang="fa-IR" sz="4800" b="1" dirty="0">
                <a:latin typeface="Tahoma" panose="020B0604030504040204" pitchFamily="34" charset="0"/>
                <a:cs typeface="Nazanin" pitchFamily="2" charset="-78"/>
              </a:rPr>
              <a:t>تكنولوژي توليد كالا،خدمات و اطلاعات</a:t>
            </a:r>
            <a:endParaRPr lang="en-US" sz="4800" b="1" dirty="0">
              <a:latin typeface="Tahoma" panose="020B0604030504040204" pitchFamily="34" charset="0"/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59364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62"/>
          <p:cNvSpPr>
            <a:spLocks noGrp="1" noChangeArrowheads="1"/>
          </p:cNvSpPr>
          <p:nvPr>
            <p:ph type="title"/>
          </p:nvPr>
        </p:nvSpPr>
        <p:spPr>
          <a:xfrm>
            <a:off x="1981200" y="328613"/>
            <a:ext cx="8229600" cy="1371600"/>
          </a:xfrm>
        </p:spPr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استراتژي،تكنولوژي و عملكرد:</a:t>
            </a:r>
            <a:endParaRPr lang="en-US" b="1" smtClean="0">
              <a:cs typeface="Nazanin" pitchFamily="2" charset="-78"/>
            </a:endParaRPr>
          </a:p>
        </p:txBody>
      </p:sp>
      <p:graphicFrame>
        <p:nvGraphicFramePr>
          <p:cNvPr id="172115" name="Group 83"/>
          <p:cNvGraphicFramePr>
            <a:graphicFrameLocks noGrp="1"/>
          </p:cNvGraphicFramePr>
          <p:nvPr>
            <p:ph idx="1"/>
          </p:nvPr>
        </p:nvGraphicFramePr>
        <p:xfrm>
          <a:off x="1981200" y="1843088"/>
          <a:ext cx="8229600" cy="3108852"/>
        </p:xfrm>
        <a:graphic>
          <a:graphicData uri="http://schemas.openxmlformats.org/drawingml/2006/table">
            <a:tbl>
              <a:tblPr rtl="1"/>
              <a:tblGrid>
                <a:gridCol w="4259262"/>
                <a:gridCol w="1295400"/>
                <a:gridCol w="1296988"/>
                <a:gridCol w="1377950"/>
              </a:tblGrid>
              <a:tr h="457107">
                <a:tc rowSpan="2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ويژگيهاي ساختاري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1" marB="4571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تكنولوژي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227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توليد تك محصولي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توليد انبوه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فرآيند توليد مستمر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457107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تمركز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كم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زياد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كم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57107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ميزان ارتباطات شفاهي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زياد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كم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زياد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57107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ميزان ارتباطات كتبي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كم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زياد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كم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57107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ساختار كلي سازمان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پويا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ايستا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پويا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3281871"/>
      </p:ext>
    </p:extLst>
  </p:cSld>
  <p:clrMapOvr>
    <a:masterClrMapping/>
  </p:clrMapOvr>
  <p:transition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سازگاري استراتژي،تكنولوژي و ساختار</a:t>
            </a:r>
            <a:endParaRPr lang="en-US" b="1" smtClean="0">
              <a:cs typeface="Nazanin" pitchFamily="2" charset="-78"/>
            </a:endParaRPr>
          </a:p>
        </p:txBody>
      </p:sp>
      <p:grpSp>
        <p:nvGrpSpPr>
          <p:cNvPr id="136195" name="Group 13"/>
          <p:cNvGrpSpPr>
            <a:grpSpLocks/>
          </p:cNvGrpSpPr>
          <p:nvPr/>
        </p:nvGrpSpPr>
        <p:grpSpPr bwMode="auto">
          <a:xfrm>
            <a:off x="2927351" y="1989138"/>
            <a:ext cx="6335713" cy="3600450"/>
            <a:chOff x="884" y="1026"/>
            <a:chExt cx="3991" cy="2268"/>
          </a:xfrm>
        </p:grpSpPr>
        <p:sp>
          <p:nvSpPr>
            <p:cNvPr id="136196" name="AutoShape 4"/>
            <p:cNvSpPr>
              <a:spLocks noChangeArrowheads="1"/>
            </p:cNvSpPr>
            <p:nvPr/>
          </p:nvSpPr>
          <p:spPr bwMode="auto">
            <a:xfrm>
              <a:off x="2109" y="1026"/>
              <a:ext cx="1451" cy="862"/>
            </a:xfrm>
            <a:prstGeom prst="triangle">
              <a:avLst>
                <a:gd name="adj" fmla="val 50000"/>
              </a:avLst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6197" name="AutoShape 5"/>
            <p:cNvSpPr>
              <a:spLocks noChangeArrowheads="1"/>
            </p:cNvSpPr>
            <p:nvPr/>
          </p:nvSpPr>
          <p:spPr bwMode="auto">
            <a:xfrm>
              <a:off x="884" y="2432"/>
              <a:ext cx="1451" cy="862"/>
            </a:xfrm>
            <a:prstGeom prst="triangle">
              <a:avLst>
                <a:gd name="adj" fmla="val 50000"/>
              </a:avLst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6198" name="AutoShape 6"/>
            <p:cNvSpPr>
              <a:spLocks noChangeArrowheads="1"/>
            </p:cNvSpPr>
            <p:nvPr/>
          </p:nvSpPr>
          <p:spPr bwMode="auto">
            <a:xfrm>
              <a:off x="3424" y="2432"/>
              <a:ext cx="1451" cy="862"/>
            </a:xfrm>
            <a:prstGeom prst="triangle">
              <a:avLst>
                <a:gd name="adj" fmla="val 50000"/>
              </a:avLst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6199" name="Text Box 7"/>
            <p:cNvSpPr txBox="1">
              <a:spLocks noChangeArrowheads="1"/>
            </p:cNvSpPr>
            <p:nvPr/>
          </p:nvSpPr>
          <p:spPr bwMode="auto">
            <a:xfrm>
              <a:off x="2245" y="1418"/>
              <a:ext cx="10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استراتژي 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136200" name="Text Box 8"/>
            <p:cNvSpPr txBox="1">
              <a:spLocks noChangeArrowheads="1"/>
            </p:cNvSpPr>
            <p:nvPr/>
          </p:nvSpPr>
          <p:spPr bwMode="auto">
            <a:xfrm>
              <a:off x="1020" y="2825"/>
              <a:ext cx="10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ساختار 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136201" name="Text Box 9"/>
            <p:cNvSpPr txBox="1">
              <a:spLocks noChangeArrowheads="1"/>
            </p:cNvSpPr>
            <p:nvPr/>
          </p:nvSpPr>
          <p:spPr bwMode="auto">
            <a:xfrm>
              <a:off x="3606" y="2795"/>
              <a:ext cx="10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تكنولوژي 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136202" name="Line 10"/>
            <p:cNvSpPr>
              <a:spLocks noChangeShapeType="1"/>
            </p:cNvSpPr>
            <p:nvPr/>
          </p:nvSpPr>
          <p:spPr bwMode="auto">
            <a:xfrm flipH="1">
              <a:off x="1610" y="1888"/>
              <a:ext cx="499" cy="544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203" name="Line 11"/>
            <p:cNvSpPr>
              <a:spLocks noChangeShapeType="1"/>
            </p:cNvSpPr>
            <p:nvPr/>
          </p:nvSpPr>
          <p:spPr bwMode="auto">
            <a:xfrm>
              <a:off x="2290" y="3294"/>
              <a:ext cx="1134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204" name="Line 12"/>
            <p:cNvSpPr>
              <a:spLocks noChangeShapeType="1"/>
            </p:cNvSpPr>
            <p:nvPr/>
          </p:nvSpPr>
          <p:spPr bwMode="auto">
            <a:xfrm>
              <a:off x="3560" y="1888"/>
              <a:ext cx="590" cy="544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70924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سازگاري استراتژي،تكنولوژي و ساختار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نقطه قوت شركتهاي ژاپني در اين است كه آنها توانسته اند بين استراتژي،ساختار و تكنولوژي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هماهنگي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 ايجاد كنند.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874667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سازگاري استراتژي،تكنولوژي و ساختار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افزايش رقابت جهاني به معني اين است كه بازارهاي جهاني داراي نوسانات شديدتر شده اند،چرخه حيات محصول كوتاه تر است و مشتري از دانش و آگاهي بيشتري برخوردار است و سرانجام اينكه براي تأمين تقاضاهاي جديد بايد از استراتژي مناسب استفاده كرد.</a:t>
            </a:r>
            <a:endParaRPr lang="en-US" smtClean="0">
              <a:solidFill>
                <a:srgbClr val="003366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54125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solidFill>
                  <a:schemeClr val="tx2"/>
                </a:solidFill>
                <a:cs typeface="Nazanin" pitchFamily="2" charset="-78"/>
              </a:rPr>
              <a:t>تكنولوژي جديد توليد</a:t>
            </a:r>
            <a:endParaRPr lang="en-US" b="1" smtClean="0">
              <a:solidFill>
                <a:schemeClr val="tx2"/>
              </a:solidFill>
              <a:cs typeface="Nazanin" pitchFamily="2" charset="-78"/>
            </a:endParaRP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1981200"/>
            <a:ext cx="8362950" cy="3886200"/>
          </a:xfrm>
        </p:spPr>
        <p:txBody>
          <a:bodyPr/>
          <a:lstStyle/>
          <a:p>
            <a:pPr eaLnBrk="1" hangingPunct="1"/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عبارتند از: رباط ها، نرم افزارهاي كامپيوتري و ساير دستگاههاي خودكار كامپيوتري.سازمانها با استفاده از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اينها،طراحي و تجزيه و تحليل مهندسي</a:t>
            </a: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 انجام مي دهند و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ماشين آلات را كنترل</a:t>
            </a: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 مي كنند.اين پديدۀ جديد يا تكنولوژي بسيار پيشرفته و پيچيده را </a:t>
            </a:r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سيستم مكانيزه توليد</a:t>
            </a: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 مي نامند.</a:t>
            </a:r>
            <a:endParaRPr lang="en-US" smtClean="0">
              <a:solidFill>
                <a:schemeClr val="bg2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37334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solidFill>
                  <a:schemeClr val="tx2"/>
                </a:solidFill>
                <a:cs typeface="Nazanin" pitchFamily="2" charset="-78"/>
              </a:rPr>
              <a:t>سيستم مكانيزه منسجم</a:t>
            </a:r>
            <a:endParaRPr lang="en-US" b="1" smtClean="0">
              <a:solidFill>
                <a:schemeClr val="tx2"/>
              </a:solidFill>
              <a:cs typeface="Nazanin" pitchFamily="2" charset="-78"/>
            </a:endParaRP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نامهاي ديگر آن: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سيستم توليد كارخانه آينده؛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كارخانه هاي هوشيار؛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سيستم توليد انعطاف پذير.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72593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solidFill>
                  <a:schemeClr val="tx2"/>
                </a:solidFill>
                <a:cs typeface="Nazanin" pitchFamily="2" charset="-78"/>
              </a:rPr>
              <a:t>سيستم مكانيزه منسجم به سه شكل </a:t>
            </a:r>
            <a:br>
              <a:rPr lang="fa-IR" sz="4000" b="1">
                <a:solidFill>
                  <a:schemeClr val="tx2"/>
                </a:solidFill>
                <a:cs typeface="Nazanin" pitchFamily="2" charset="-78"/>
              </a:rPr>
            </a:br>
            <a:r>
              <a:rPr lang="fa-IR" sz="4000" b="1">
                <a:solidFill>
                  <a:schemeClr val="tx2"/>
                </a:solidFill>
                <a:cs typeface="Nazanin" pitchFamily="2" charset="-78"/>
              </a:rPr>
              <a:t>انجام مي گيرد:</a:t>
            </a:r>
            <a:endParaRPr lang="en-US" sz="4000" b="1">
              <a:solidFill>
                <a:schemeClr val="tx2"/>
              </a:solidFill>
              <a:cs typeface="Nazanin" pitchFamily="2" charset="-78"/>
            </a:endParaRP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طراحي به كمك كامپيوتر؛</a:t>
            </a:r>
          </a:p>
          <a:p>
            <a:pPr marL="0" indent="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ساخت به كمك كامپيوتر؛</a:t>
            </a:r>
          </a:p>
          <a:p>
            <a:pPr marL="0" indent="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مديريت خودكار.</a:t>
            </a:r>
          </a:p>
          <a:p>
            <a:pPr marL="0" indent="0">
              <a:buNone/>
            </a:pPr>
            <a:r>
              <a:rPr lang="fa-IR" i="1" u="sng" smtClean="0">
                <a:solidFill>
                  <a:srgbClr val="FF0000"/>
                </a:solidFill>
                <a:cs typeface="Nazanin" pitchFamily="2" charset="-78"/>
              </a:rPr>
              <a:t>از اين طريق مي توان ظرف سه روز يك خودرو باب طبع و سليقه مشتري توليد كرد.</a:t>
            </a:r>
            <a:endParaRPr lang="en-US" i="1" u="sng" smtClean="0">
              <a:solidFill>
                <a:srgbClr val="FF0000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17520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مقايسه ويژگيهاي سازماني در مورد توليد انبوه و سيستم مكانيزۀ منسجم</a:t>
            </a:r>
            <a:endParaRPr lang="en-US" sz="4000" b="1">
              <a:cs typeface="Nazanin" pitchFamily="2" charset="-78"/>
            </a:endParaRPr>
          </a:p>
        </p:txBody>
      </p:sp>
      <p:graphicFrame>
        <p:nvGraphicFramePr>
          <p:cNvPr id="179292" name="Group 92"/>
          <p:cNvGraphicFramePr>
            <a:graphicFrameLocks noGrp="1"/>
          </p:cNvGraphicFramePr>
          <p:nvPr>
            <p:ph idx="1"/>
          </p:nvPr>
        </p:nvGraphicFramePr>
        <p:xfrm>
          <a:off x="1981201" y="2060576"/>
          <a:ext cx="8435975" cy="3686175"/>
        </p:xfrm>
        <a:graphic>
          <a:graphicData uri="http://schemas.openxmlformats.org/drawingml/2006/table">
            <a:tbl>
              <a:tblPr rtl="1"/>
              <a:tblGrid>
                <a:gridCol w="3025775"/>
                <a:gridCol w="2598737"/>
                <a:gridCol w="2811463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ويژگيها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توليد انبوه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سيستم مكانيزۀ منسجم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07988">
                <a:tc gridSpan="3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ساختار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حيطه كنترل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وسيع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محدود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سسلسله مراتب كارهاي اداري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زياد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اندك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وظايف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تكراري،يكنواخت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انعطاف پذير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تخصص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بالا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پايين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تصميم گيري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متمركز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غير متمركز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وضع كلي سازمان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ديوانسالاري،مكانيكي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خودمقرراتي-ارگانيكي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5279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مقايسه ويژگيهاي سازماني در مورد توليد انبوه و سيستم مكانيزه منسجم</a:t>
            </a:r>
            <a:endParaRPr lang="en-US" sz="4000" b="1">
              <a:cs typeface="Nazanin" pitchFamily="2" charset="-78"/>
            </a:endParaRPr>
          </a:p>
        </p:txBody>
      </p:sp>
      <p:graphicFrame>
        <p:nvGraphicFramePr>
          <p:cNvPr id="180275" name="Group 51"/>
          <p:cNvGraphicFramePr>
            <a:graphicFrameLocks noGrp="1"/>
          </p:cNvGraphicFramePr>
          <p:nvPr>
            <p:ph idx="1"/>
          </p:nvPr>
        </p:nvGraphicFramePr>
        <p:xfrm>
          <a:off x="1981200" y="1981201"/>
          <a:ext cx="8229600" cy="4195875"/>
        </p:xfrm>
        <a:graphic>
          <a:graphicData uri="http://schemas.openxmlformats.org/drawingml/2006/table">
            <a:tbl>
              <a:tblPr rtl="1"/>
              <a:tblGrid>
                <a:gridCol w="2951162"/>
                <a:gridCol w="2535238"/>
                <a:gridCol w="2743200"/>
              </a:tblGrid>
              <a:tr h="48094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ويژگيها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توليد انبوه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سيستم مكانيزۀ منسجم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82527">
                <a:tc gridSpan="3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منابع انساني 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411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روابط متقابل(تعامل)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بدون رابطه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كارگروهي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48094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آموزش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كم،يك بار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زياد،تكراري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82283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نوع تخصص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دستي،فني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داشتن قوۀ تشخيص،حل مسائل اجتماعي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480940">
                <a:tc gridSpan="3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رابطۀ بين سازماني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2527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تقاضاي مشتري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پايدار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در حال تغيير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48094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عرضه كنندگان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زياد،معمولي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كم،رابطۀ صميمانه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650424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2-شركتهاي خدماتي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74 درصد توليد ناخالص داخلي بوسيله شركتهاي خدماتي ارائه مي شود؛</a:t>
            </a:r>
          </a:p>
          <a:p>
            <a:pPr eaLnBrk="1" hangingPunct="1"/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79 درصد نيروي كار آمريكا را بكار مي گيرند.</a:t>
            </a:r>
            <a:endParaRPr lang="en-US" smtClean="0">
              <a:solidFill>
                <a:schemeClr val="bg2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73685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تكنولوژي 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تكنولوژي يا فناوري عبارت است از ابزار،روش و عملياتي كه براي تبديل اقلام مصرفي به محصول(داده يا ستاده) مورد استفاده قرار مي گيرد.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34704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نمونه تكنولوژي خدماتي و تكنولوژي توليدي</a:t>
            </a:r>
            <a:endParaRPr lang="en-US" sz="4000" b="1">
              <a:cs typeface="Nazanin" pitchFamily="2" charset="-78"/>
            </a:endParaRPr>
          </a:p>
        </p:txBody>
      </p:sp>
      <p:graphicFrame>
        <p:nvGraphicFramePr>
          <p:cNvPr id="182299" name="Group 27"/>
          <p:cNvGraphicFramePr>
            <a:graphicFrameLocks noGrp="1"/>
          </p:cNvGraphicFramePr>
          <p:nvPr>
            <p:ph idx="1"/>
          </p:nvPr>
        </p:nvGraphicFramePr>
        <p:xfrm>
          <a:off x="1981200" y="1981200"/>
          <a:ext cx="8229600" cy="3886200"/>
        </p:xfrm>
        <a:graphic>
          <a:graphicData uri="http://schemas.openxmlformats.org/drawingml/2006/table">
            <a:tbl>
              <a:tblPr rtl="1"/>
              <a:tblGrid>
                <a:gridCol w="3178175"/>
                <a:gridCol w="2016125"/>
                <a:gridCol w="3035300"/>
              </a:tblGrid>
              <a:tr h="388620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a-I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a-I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a-I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نمونه: تكنولوژي خدماتي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توليد و مصرف همزمان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محصولات متداول و مرسوم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مشاركت مشتري در فرآيند توليد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محصولات نامشهود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هسته مركزي انسان است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r" defTabSz="914400" rtl="1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نمونه: تكنولوژي توليدي</a:t>
                      </a:r>
                    </a:p>
                    <a:p>
                      <a:pPr marL="171450" marR="0" lvl="0" indent="-171450" algn="r" defTabSz="914400" rtl="1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كالاي ساخته شده به منظور مصرف آينده انبار مي شود.</a:t>
                      </a:r>
                    </a:p>
                    <a:p>
                      <a:pPr marL="171450" marR="0" lvl="0" indent="-171450" algn="r" defTabSz="914400" rtl="1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توليدات استاندارد هستند.</a:t>
                      </a:r>
                    </a:p>
                    <a:p>
                      <a:pPr marL="171450" marR="0" lvl="0" indent="-171450" algn="r" defTabSz="914400" rtl="1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هسته فني دور از دسترس مشتريان است.</a:t>
                      </a:r>
                    </a:p>
                    <a:p>
                      <a:pPr marL="171450" marR="0" lvl="0" indent="-171450" algn="r" defTabSz="914400" rtl="1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محصولات قابل لمس هستند.</a:t>
                      </a:r>
                    </a:p>
                    <a:p>
                      <a:pPr marL="171450" marR="0" lvl="0" indent="-171450" algn="r" defTabSz="914400" rtl="1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هسته مركزي سرمايه است.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145421" name="Line 17"/>
          <p:cNvSpPr>
            <a:spLocks noChangeShapeType="1"/>
          </p:cNvSpPr>
          <p:nvPr/>
        </p:nvSpPr>
        <p:spPr bwMode="auto">
          <a:xfrm flipH="1">
            <a:off x="1992313" y="1989138"/>
            <a:ext cx="8280400" cy="3960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898172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ويژگي هاي ساختاري سازمانهاي خدماتي و سازمانهاي توليدي </a:t>
            </a:r>
            <a:endParaRPr lang="en-US" sz="4000" b="1">
              <a:cs typeface="Nazanin" pitchFamily="2" charset="-78"/>
            </a:endParaRPr>
          </a:p>
        </p:txBody>
      </p:sp>
      <p:graphicFrame>
        <p:nvGraphicFramePr>
          <p:cNvPr id="183402" name="Group 106"/>
          <p:cNvGraphicFramePr>
            <a:graphicFrameLocks noGrp="1"/>
          </p:cNvGraphicFramePr>
          <p:nvPr>
            <p:ph idx="1"/>
          </p:nvPr>
        </p:nvGraphicFramePr>
        <p:xfrm>
          <a:off x="1981200" y="2098675"/>
          <a:ext cx="8362950" cy="3718432"/>
        </p:xfrm>
        <a:graphic>
          <a:graphicData uri="http://schemas.openxmlformats.org/drawingml/2006/table">
            <a:tbl>
              <a:tblPr rtl="1"/>
              <a:tblGrid>
                <a:gridCol w="3743325"/>
                <a:gridCol w="2449512"/>
                <a:gridCol w="2170113"/>
              </a:tblGrid>
              <a:tr h="51807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ساختار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خدماتي 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توليدي 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57122">
                <a:tc>
                  <a:txBody>
                    <a:bodyPr/>
                    <a:lstStyle/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1-دواير مرزباني براي سازماني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اندك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زياد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57122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2-پراكندگي جغرافيايي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زياد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كم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57122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3-تصميم گيري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غيرمتمركز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متمركز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57122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4-رسمي بودن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كم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زياد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57122">
                <a:tc gridSpan="3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منابع انساني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122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1-سطح مهارت كاركنان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زياد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پايين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57122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2-نوع مهارت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ايجاد ارتباط با افراد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فني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169823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تكنولوژي واحدهاي سازماني </a:t>
            </a:r>
            <a:br>
              <a:rPr lang="fa-IR" sz="4000" b="1">
                <a:cs typeface="Nazanin" pitchFamily="2" charset="-78"/>
              </a:rPr>
            </a:br>
            <a:r>
              <a:rPr lang="fa-IR" sz="4000" b="1">
                <a:cs typeface="Nazanin" pitchFamily="2" charset="-78"/>
              </a:rPr>
              <a:t>(چارچوب چارلز پرو)</a:t>
            </a:r>
            <a:endParaRPr lang="en-US" sz="4000" b="1">
              <a:cs typeface="Nazanin" pitchFamily="2" charset="-78"/>
            </a:endParaRP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تنوع:</a:t>
            </a:r>
          </a:p>
          <a:p>
            <a:pPr marL="609600" indent="-609600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عبارت است از تكرار رويدادهاي غيرمنتظره و جديدي كه در فرآيند تبديل رخ مي دهد.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  <a:p>
            <a:pPr marL="609600" indent="-609600">
              <a:buFont typeface="Wingdings" panose="05000000000000000000" pitchFamily="2" charset="2"/>
              <a:buAutoNum type="arabicPeriod" startAt="2"/>
            </a:pPr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تجزيه پذيري:</a:t>
            </a:r>
          </a:p>
          <a:p>
            <a:pPr marL="609600" indent="-609600"/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براي حل مسائل از روشهاي عيني و قابل محاسبه استفاده مي شود و مي توان براي حل مسائل از روشهاي استاندارد استفاده نمود.</a:t>
            </a:r>
            <a:endParaRPr lang="en-US" smtClean="0">
              <a:solidFill>
                <a:srgbClr val="003366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05890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تكنولوژي سازماني از ديد پرو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تكنولوژي ساده(يكنواخت):</a:t>
            </a:r>
          </a:p>
          <a:p>
            <a:pPr marL="609600" indent="-609600"/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كارها هيچگونه تنوع يا گوناگوني ندارند؛</a:t>
            </a:r>
          </a:p>
          <a:p>
            <a:pPr marL="609600" indent="-609600"/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استفاده از روشهاي عيني و قابل محاسبه؛</a:t>
            </a:r>
          </a:p>
          <a:p>
            <a:pPr marL="609600" indent="-609600"/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كارها استاندارد، رسمي و منظم اند؛</a:t>
            </a:r>
          </a:p>
          <a:p>
            <a:pPr marL="609600" indent="-609600"/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مانند دايره پرداخت در بانك و بخش مونتاژ يك كارخانه.</a:t>
            </a:r>
            <a:endParaRPr lang="en-US" smtClean="0">
              <a:solidFill>
                <a:srgbClr val="FF0000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99031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تكنولوژي سازماني از ديد پرو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 startAt="2"/>
            </a:pPr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تكنولوژي هنري: </a:t>
            </a:r>
          </a:p>
          <a:p>
            <a:pPr marL="609600" indent="-609600"/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امور نسبتاً پايدار؛</a:t>
            </a:r>
          </a:p>
          <a:p>
            <a:pPr marL="609600" indent="-609600"/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ولي فرآيند تبديل را نمي توان تجزيه و تحليل يا آن را بطور كامل و دقيق درك كرد؛</a:t>
            </a:r>
          </a:p>
          <a:p>
            <a:pPr marL="609600" indent="-609600"/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براي انجام دادن كارها آموزش و تجربۀ زيادي لازم است؛</a:t>
            </a:r>
          </a:p>
          <a:p>
            <a:pPr marL="609600" indent="-609600"/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مانند مهندسان ذوب آهن.</a:t>
            </a:r>
            <a:endParaRPr lang="en-US" smtClean="0">
              <a:solidFill>
                <a:srgbClr val="FF0000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68505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تكنولوژي سازماني از ديد پرو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 startAt="3"/>
            </a:pPr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تكنولوژي مهندسي: </a:t>
            </a:r>
          </a:p>
          <a:p>
            <a:pPr marL="609600" indent="-609600"/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پيچيده؛</a:t>
            </a:r>
          </a:p>
          <a:p>
            <a:pPr marL="609600" indent="-609600"/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گوناگون و متنوع؛</a:t>
            </a:r>
          </a:p>
          <a:p>
            <a:pPr marL="609600" indent="-609600"/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فعااليتهاي مختلف بر اساس فرمولها،روشها و راه هاي مشخص انجام مي شود.</a:t>
            </a:r>
          </a:p>
          <a:p>
            <a:pPr marL="609600" indent="-609600"/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مانند كارهاي حسابداري و مهندسي.</a:t>
            </a:r>
            <a:endParaRPr lang="en-US" smtClean="0">
              <a:solidFill>
                <a:srgbClr val="FF0000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72424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تكنولوژي سازماني از ديد پرو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eriod" startAt="4"/>
            </a:pPr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تكنولوژي پيچيده: </a:t>
            </a:r>
          </a:p>
          <a:p>
            <a:pPr marL="609600" indent="-609600">
              <a:lnSpc>
                <a:spcPct val="90000"/>
              </a:lnSpc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بسيار متنوع و گوناگون؛</a:t>
            </a:r>
          </a:p>
          <a:p>
            <a:pPr marL="609600" indent="-609600">
              <a:lnSpc>
                <a:spcPct val="90000"/>
              </a:lnSpc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فرآيند تبديل را نمي توان بصورت كامل تجزيه و تحليل كرد؛</a:t>
            </a:r>
          </a:p>
          <a:p>
            <a:pPr marL="609600" indent="-609600">
              <a:lnSpc>
                <a:spcPct val="90000"/>
              </a:lnSpc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براي هر مسأله چندين راه حل قابل قبول وجود دارد؛</a:t>
            </a:r>
          </a:p>
          <a:p>
            <a:pPr marL="609600" indent="-609600">
              <a:lnSpc>
                <a:spcPct val="90000"/>
              </a:lnSpc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براي انجام كارها و حل مسائل بايد از تجزيه و تحليل دانش فني استفاده كرد؛</a:t>
            </a:r>
          </a:p>
          <a:p>
            <a:pPr marL="609600" indent="-609600">
              <a:lnSpc>
                <a:spcPct val="90000"/>
              </a:lnSpc>
            </a:pP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مانند تحقيقات پايه اي و برنامه ريزي استراتژيك؛</a:t>
            </a:r>
            <a:endParaRPr lang="en-US" smtClean="0">
              <a:solidFill>
                <a:srgbClr val="FF0000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7104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33375"/>
            <a:ext cx="8229600" cy="1371600"/>
          </a:xfrm>
        </p:spPr>
        <p:txBody>
          <a:bodyPr anchor="t"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چارچوبي براي تكنولوژي خدمات</a:t>
            </a:r>
            <a:endParaRPr lang="en-US" b="1" smtClean="0">
              <a:cs typeface="Nazanin" pitchFamily="2" charset="-78"/>
            </a:endParaRPr>
          </a:p>
        </p:txBody>
      </p:sp>
      <p:graphicFrame>
        <p:nvGraphicFramePr>
          <p:cNvPr id="189473" name="Group 33"/>
          <p:cNvGraphicFramePr>
            <a:graphicFrameLocks noGrp="1"/>
          </p:cNvGraphicFramePr>
          <p:nvPr>
            <p:ph idx="1"/>
          </p:nvPr>
        </p:nvGraphicFramePr>
        <p:xfrm>
          <a:off x="2279650" y="1341438"/>
          <a:ext cx="7931150" cy="4608512"/>
        </p:xfrm>
        <a:graphic>
          <a:graphicData uri="http://schemas.openxmlformats.org/drawingml/2006/table">
            <a:tbl>
              <a:tblPr rtl="1"/>
              <a:tblGrid>
                <a:gridCol w="3965575"/>
                <a:gridCol w="3965575"/>
              </a:tblGrid>
              <a:tr h="585788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تكنولوژي خدمات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87562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هنرهاي زيبا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دادوستد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كارهاي هنري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برنامه ريزي استراتژيك 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   تحقيقات در علوم اجتماعي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        تحقيقات كاربردي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1935162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فروش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كارهاي دفتري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حسابرسي 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حقوق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مهندسي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حسابداري مالياتي 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grpSp>
        <p:nvGrpSpPr>
          <p:cNvPr id="152592" name="Group 36"/>
          <p:cNvGrpSpPr>
            <a:grpSpLocks/>
          </p:cNvGrpSpPr>
          <p:nvPr/>
        </p:nvGrpSpPr>
        <p:grpSpPr bwMode="auto">
          <a:xfrm>
            <a:off x="1524000" y="1341439"/>
            <a:ext cx="8675688" cy="5208587"/>
            <a:chOff x="0" y="845"/>
            <a:chExt cx="5465" cy="3281"/>
          </a:xfrm>
        </p:grpSpPr>
        <p:sp>
          <p:nvSpPr>
            <p:cNvPr id="152593" name="Text Box 27"/>
            <p:cNvSpPr txBox="1">
              <a:spLocks noChangeArrowheads="1"/>
            </p:cNvSpPr>
            <p:nvPr/>
          </p:nvSpPr>
          <p:spPr bwMode="auto">
            <a:xfrm>
              <a:off x="3198" y="2160"/>
              <a:ext cx="1361" cy="294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هنري 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152594" name="Text Box 28"/>
            <p:cNvSpPr txBox="1">
              <a:spLocks noChangeArrowheads="1"/>
            </p:cNvSpPr>
            <p:nvPr/>
          </p:nvSpPr>
          <p:spPr bwMode="auto">
            <a:xfrm>
              <a:off x="567" y="2160"/>
              <a:ext cx="1361" cy="294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پيچيده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152595" name="Text Box 29"/>
            <p:cNvSpPr txBox="1">
              <a:spLocks noChangeArrowheads="1"/>
            </p:cNvSpPr>
            <p:nvPr/>
          </p:nvSpPr>
          <p:spPr bwMode="auto">
            <a:xfrm>
              <a:off x="3243" y="3385"/>
              <a:ext cx="1361" cy="294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ساده 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152596" name="Text Box 30"/>
            <p:cNvSpPr txBox="1">
              <a:spLocks noChangeArrowheads="1"/>
            </p:cNvSpPr>
            <p:nvPr/>
          </p:nvSpPr>
          <p:spPr bwMode="auto">
            <a:xfrm>
              <a:off x="566" y="3432"/>
              <a:ext cx="1361" cy="294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مهندسي 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152597" name="Text Box 32"/>
            <p:cNvSpPr txBox="1">
              <a:spLocks noChangeArrowheads="1"/>
            </p:cNvSpPr>
            <p:nvPr/>
          </p:nvSpPr>
          <p:spPr bwMode="auto">
            <a:xfrm>
              <a:off x="2336" y="1300"/>
              <a:ext cx="1361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solidFill>
                    <a:srgbClr val="0000FF"/>
                  </a:solidFill>
                  <a:cs typeface="Nazanin" pitchFamily="2" charset="-78"/>
                </a:rPr>
                <a:t>تدريس در دانشگاه 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solidFill>
                    <a:srgbClr val="0000FF"/>
                  </a:solidFill>
                  <a:cs typeface="Nazanin" pitchFamily="2" charset="-78"/>
                </a:rPr>
                <a:t>مديريت عمومي  </a:t>
              </a:r>
              <a:endParaRPr lang="en-US" sz="2400" b="1">
                <a:solidFill>
                  <a:srgbClr val="0000FF"/>
                </a:solidFill>
                <a:cs typeface="Nazanin" pitchFamily="2" charset="-78"/>
              </a:endParaRPr>
            </a:p>
          </p:txBody>
        </p:sp>
        <p:sp>
          <p:nvSpPr>
            <p:cNvPr id="152598" name="Text Box 34"/>
            <p:cNvSpPr txBox="1">
              <a:spLocks noChangeArrowheads="1"/>
            </p:cNvSpPr>
            <p:nvPr/>
          </p:nvSpPr>
          <p:spPr bwMode="auto">
            <a:xfrm>
              <a:off x="476" y="3838"/>
              <a:ext cx="49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كم                                                    </a:t>
              </a:r>
              <a:r>
                <a:rPr lang="fa-IR" sz="2400" b="1">
                  <a:solidFill>
                    <a:srgbClr val="FF0000"/>
                  </a:solidFill>
                  <a:cs typeface="Nazanin" pitchFamily="2" charset="-78"/>
                </a:rPr>
                <a:t>تنوع</a:t>
              </a:r>
              <a:r>
                <a:rPr lang="fa-IR" sz="2400" b="1">
                  <a:cs typeface="Nazanin" pitchFamily="2" charset="-78"/>
                </a:rPr>
                <a:t>                                          زياد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152599" name="Text Box 35"/>
            <p:cNvSpPr txBox="1">
              <a:spLocks noChangeArrowheads="1"/>
            </p:cNvSpPr>
            <p:nvPr/>
          </p:nvSpPr>
          <p:spPr bwMode="auto">
            <a:xfrm>
              <a:off x="0" y="845"/>
              <a:ext cx="521" cy="28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كم </a:t>
              </a:r>
            </a:p>
            <a:p>
              <a:pPr algn="ctr" eaLnBrk="1" hangingPunct="1">
                <a:spcBef>
                  <a:spcPct val="50000"/>
                </a:spcBef>
              </a:pPr>
              <a:endParaRPr lang="fa-IR" sz="2400" b="1">
                <a:cs typeface="Nazanin" pitchFamily="2" charset="-78"/>
              </a:endParaRPr>
            </a:p>
            <a:p>
              <a:pPr algn="ctr" eaLnBrk="1" hangingPunct="1">
                <a:spcBef>
                  <a:spcPct val="50000"/>
                </a:spcBef>
              </a:pPr>
              <a:endParaRPr lang="fa-IR" sz="2400" b="1">
                <a:cs typeface="Nazanin" pitchFamily="2" charset="-78"/>
              </a:endParaRPr>
            </a:p>
            <a:p>
              <a:pPr algn="ctr" eaLnBrk="1" hangingPunct="1">
                <a:spcBef>
                  <a:spcPct val="50000"/>
                </a:spcBef>
              </a:pPr>
              <a:endParaRPr lang="fa-IR" sz="2400" b="1">
                <a:cs typeface="Nazanin" pitchFamily="2" charset="-78"/>
              </a:endParaRPr>
            </a:p>
            <a:p>
              <a:pPr algn="ctr" eaLnBrk="1" hangingPunct="1">
                <a:spcBef>
                  <a:spcPct val="50000"/>
                </a:spcBef>
              </a:pPr>
              <a:r>
                <a:rPr lang="fa-IR" sz="2200" b="1">
                  <a:cs typeface="Nazanin" pitchFamily="2" charset="-78"/>
                </a:rPr>
                <a:t>تجربه پذيري</a:t>
              </a:r>
            </a:p>
            <a:p>
              <a:pPr algn="ctr" eaLnBrk="1" hangingPunct="1">
                <a:spcBef>
                  <a:spcPct val="50000"/>
                </a:spcBef>
              </a:pPr>
              <a:endParaRPr lang="fa-IR" sz="2200" b="1">
                <a:cs typeface="Nazanin" pitchFamily="2" charset="-78"/>
              </a:endParaRPr>
            </a:p>
            <a:p>
              <a:pPr algn="ctr" eaLnBrk="1" hangingPunct="1">
                <a:spcBef>
                  <a:spcPct val="50000"/>
                </a:spcBef>
              </a:pPr>
              <a:endParaRPr lang="fa-IR" sz="2200" b="1">
                <a:cs typeface="Nazanin" pitchFamily="2" charset="-78"/>
              </a:endParaRPr>
            </a:p>
            <a:p>
              <a:pPr algn="ctr" eaLnBrk="1" hangingPunct="1">
                <a:spcBef>
                  <a:spcPct val="50000"/>
                </a:spcBef>
              </a:pPr>
              <a:r>
                <a:rPr lang="fa-IR" sz="2200" b="1">
                  <a:cs typeface="Nazanin" pitchFamily="2" charset="-78"/>
                </a:rPr>
                <a:t>زياد</a:t>
              </a:r>
              <a:r>
                <a:rPr lang="fa-IR" sz="2400" b="1">
                  <a:cs typeface="Nazanin" pitchFamily="2" charset="-78"/>
                </a:rPr>
                <a:t> </a:t>
              </a:r>
              <a:endParaRPr lang="en-US" sz="2400" b="1">
                <a:cs typeface="Nazanin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68990064"/>
      </p:ext>
    </p:extLst>
  </p:cSld>
  <p:clrMapOvr>
    <a:masterClrMapping/>
  </p:clrMapOvr>
  <p:transition>
    <p:wedg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الگوهاي سازماني با توجه به تكنولوژي 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5250" indent="19050">
              <a:buFont typeface="Wingdings" panose="05000000000000000000" pitchFamily="2" charset="2"/>
              <a:buAutoNum type="arabicPeriod"/>
            </a:pPr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الگوي ارگانيكي و مكانيكي:</a:t>
            </a:r>
          </a:p>
          <a:p>
            <a:pPr marL="95250" indent="19050"/>
            <a:r>
              <a:rPr lang="fa-IR" smtClean="0">
                <a:solidFill>
                  <a:srgbClr val="A50021"/>
                </a:solidFill>
                <a:cs typeface="Nazanin" pitchFamily="2" charset="-78"/>
              </a:rPr>
              <a:t>ساختار مكانيكي: 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تكنولوژي عادي؛مقررات رسمي و مديريت متمركز.</a:t>
            </a:r>
          </a:p>
          <a:p>
            <a:pPr marL="95250" indent="19050"/>
            <a:r>
              <a:rPr lang="fa-IR" smtClean="0">
                <a:solidFill>
                  <a:srgbClr val="A50021"/>
                </a:solidFill>
                <a:cs typeface="Nazanin" pitchFamily="2" charset="-78"/>
              </a:rPr>
              <a:t>ساختار مكانيكي: 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تكنولوژي پيچيده؛مديريت پويا؛آزادي عمل.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0787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الگوهاي سازماني با توجه به تكنولوژي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30375" y="1981200"/>
            <a:ext cx="8686800" cy="3886200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 startAt="2"/>
            </a:pPr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رسمي بودن: </a:t>
            </a:r>
            <a:endParaRPr lang="en-US" b="1" smtClean="0">
              <a:solidFill>
                <a:srgbClr val="FF0000"/>
              </a:solidFill>
              <a:cs typeface="Nazanin" pitchFamily="2" charset="-78"/>
            </a:endParaRPr>
          </a:p>
          <a:p>
            <a:pPr marL="609600" indent="-609600"/>
            <a:r>
              <a:rPr lang="fa-IR" b="1" smtClean="0">
                <a:solidFill>
                  <a:srgbClr val="A50021"/>
                </a:solidFill>
                <a:cs typeface="Nazanin" pitchFamily="2" charset="-78"/>
              </a:rPr>
              <a:t>تكنولوژي عادي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: تقسيم كار؛كارهاي استاندارد؛مقررات رسمي؛ </a:t>
            </a:r>
          </a:p>
          <a:p>
            <a:pPr marL="609600" indent="-609600"/>
            <a:r>
              <a:rPr lang="fa-IR" b="1" smtClean="0">
                <a:solidFill>
                  <a:srgbClr val="A50021"/>
                </a:solidFill>
                <a:cs typeface="Nazanin" pitchFamily="2" charset="-78"/>
              </a:rPr>
              <a:t>تكنولوژي پيچيده: 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ساختار غير رسمي؛كارهاي غير استاندارد؛</a:t>
            </a:r>
            <a:endParaRPr lang="en-US" b="1" smtClean="0">
              <a:solidFill>
                <a:srgbClr val="A50021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67246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تكنولوژي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تكنولوژي نوين بر ساختار اثر مي گذارد،اما امكان دارد تصميم گيري درباره ساختار سازماني موجب شكل دادن و محدود نمودن تكنولوژي گردد.</a:t>
            </a:r>
            <a:endParaRPr lang="en-US" smtClean="0">
              <a:solidFill>
                <a:schemeClr val="bg2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591137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الگوهاي سازماني با توجه به تكنولوژي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 startAt="3"/>
            </a:pPr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عدم تمركز:</a:t>
            </a:r>
            <a:endParaRPr lang="en-US" b="1" smtClean="0">
              <a:solidFill>
                <a:srgbClr val="FF0000"/>
              </a:solidFill>
              <a:cs typeface="Nazanin" pitchFamily="2" charset="-78"/>
            </a:endParaRPr>
          </a:p>
          <a:p>
            <a:pPr marL="609600" indent="-609600"/>
            <a:r>
              <a:rPr lang="fa-IR" b="1" smtClean="0">
                <a:solidFill>
                  <a:srgbClr val="A50021"/>
                </a:solidFill>
                <a:cs typeface="Nazanin" pitchFamily="2" charset="-78"/>
              </a:rPr>
              <a:t>تكنولوژي عادي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: تصميم گيري متمركز؛</a:t>
            </a:r>
          </a:p>
          <a:p>
            <a:pPr marL="609600" indent="-609600"/>
            <a:r>
              <a:rPr lang="fa-IR" b="1" smtClean="0">
                <a:solidFill>
                  <a:srgbClr val="A50021"/>
                </a:solidFill>
                <a:cs typeface="Nazanin" pitchFamily="2" charset="-78"/>
              </a:rPr>
              <a:t>تكنولوژي پيچيده: 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عدم تمركز؛و تصميم گيري بوسيله كاركنان.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72126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الگوهاي سازماني با توجه به تكنولوژي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 startAt="4"/>
            </a:pPr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سطح مهارت:</a:t>
            </a:r>
            <a:endParaRPr lang="en-US" b="1" smtClean="0">
              <a:solidFill>
                <a:srgbClr val="FF0000"/>
              </a:solidFill>
              <a:cs typeface="Nazanin" pitchFamily="2" charset="-78"/>
            </a:endParaRPr>
          </a:p>
          <a:p>
            <a:pPr marL="609600" indent="-609600"/>
            <a:r>
              <a:rPr lang="fa-IR" b="1" smtClean="0">
                <a:solidFill>
                  <a:srgbClr val="A50021"/>
                </a:solidFill>
                <a:cs typeface="Nazanin" pitchFamily="2" charset="-78"/>
              </a:rPr>
              <a:t>تكنولوژي عادي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: عدم آموزش و تجربه كاركنان؛چون كارها تكراري است.</a:t>
            </a:r>
          </a:p>
          <a:p>
            <a:pPr marL="609600" indent="-609600"/>
            <a:r>
              <a:rPr lang="fa-IR" b="1" smtClean="0">
                <a:solidFill>
                  <a:srgbClr val="A50021"/>
                </a:solidFill>
                <a:cs typeface="Nazanin" pitchFamily="2" charset="-78"/>
              </a:rPr>
              <a:t>تكنولوژي پيچيده: </a:t>
            </a:r>
            <a:r>
              <a:rPr lang="fa-IR" b="1" smtClean="0">
                <a:solidFill>
                  <a:srgbClr val="0000FF"/>
                </a:solidFill>
                <a:cs typeface="Nazanin" pitchFamily="2" charset="-78"/>
              </a:rPr>
              <a:t>ديدن 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آموزشهاي رسمي و دوره هاي هنرستانهاي حرفه اي يا دانشگاهي؛ 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  <a:p>
            <a:pPr marL="609600" indent="-609600">
              <a:buFont typeface="Wingdings" panose="05000000000000000000" pitchFamily="2" charset="2"/>
              <a:buAutoNum type="arabicPeriod" startAt="4"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70304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الگوهاي سازماني با توجه به تكنولوژي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 startAt="5"/>
            </a:pPr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حيطه كنترل:</a:t>
            </a:r>
            <a:endParaRPr lang="en-US" b="1" smtClean="0">
              <a:solidFill>
                <a:srgbClr val="FF0000"/>
              </a:solidFill>
              <a:cs typeface="Nazanin" pitchFamily="2" charset="-78"/>
            </a:endParaRPr>
          </a:p>
          <a:p>
            <a:pPr marL="609600" indent="-609600"/>
            <a:r>
              <a:rPr lang="fa-IR" b="1" smtClean="0">
                <a:solidFill>
                  <a:srgbClr val="A50021"/>
                </a:solidFill>
                <a:cs typeface="Nazanin" pitchFamily="2" charset="-78"/>
              </a:rPr>
              <a:t>تكنولوژي عادي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: حيطه كنترل كم؛</a:t>
            </a:r>
          </a:p>
          <a:p>
            <a:pPr marL="609600" indent="-609600"/>
            <a:r>
              <a:rPr lang="fa-IR" b="1" smtClean="0">
                <a:solidFill>
                  <a:srgbClr val="A50021"/>
                </a:solidFill>
                <a:cs typeface="Nazanin" pitchFamily="2" charset="-78"/>
              </a:rPr>
              <a:t>تكنولوژي پيچيده: 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حيطه كنترل وسيع</a:t>
            </a:r>
            <a:r>
              <a:rPr lang="fa-IR" b="1" smtClean="0">
                <a:solidFill>
                  <a:srgbClr val="0000FF"/>
                </a:solidFill>
                <a:cs typeface="Nazanin" pitchFamily="2" charset="-78"/>
              </a:rPr>
              <a:t>؛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12138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الگوهاي سازماني با توجه به تكنولوژي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 startAt="6"/>
            </a:pPr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سطح مهارت:</a:t>
            </a:r>
            <a:endParaRPr lang="en-US" b="1" smtClean="0">
              <a:solidFill>
                <a:srgbClr val="FF0000"/>
              </a:solidFill>
              <a:cs typeface="Nazanin" pitchFamily="2" charset="-78"/>
            </a:endParaRPr>
          </a:p>
          <a:p>
            <a:pPr marL="609600" indent="-609600"/>
            <a:r>
              <a:rPr lang="fa-IR" b="1" smtClean="0">
                <a:solidFill>
                  <a:srgbClr val="A50021"/>
                </a:solidFill>
                <a:cs typeface="Nazanin" pitchFamily="2" charset="-78"/>
              </a:rPr>
              <a:t>تكنولوژي عادي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: مسير ارتباطي عمودي؛ارتباطات آماري و كتبي؛</a:t>
            </a:r>
          </a:p>
          <a:p>
            <a:pPr marL="609600" indent="-609600"/>
            <a:r>
              <a:rPr lang="fa-IR" b="1" smtClean="0">
                <a:solidFill>
                  <a:srgbClr val="A50021"/>
                </a:solidFill>
                <a:cs typeface="Nazanin" pitchFamily="2" charset="-78"/>
              </a:rPr>
              <a:t>تكنولوژي پيچيده: 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فعاليتهاي ارتباطي زياد؛همكاري و مبادله اطلاعات؛مسير ارتباطي افقي؛ ارتباطات بصورت تماس شخصي،رودررو و تلفن؛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59611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95439" y="333375"/>
            <a:ext cx="8893175" cy="1371600"/>
          </a:xfrm>
        </p:spPr>
        <p:txBody>
          <a:bodyPr anchor="t"/>
          <a:lstStyle/>
          <a:p>
            <a:pPr algn="ctr" eaLnBrk="1" hangingPunct="1"/>
            <a:r>
              <a:rPr lang="fa-IR" b="1">
                <a:cs typeface="Nazanin" pitchFamily="2" charset="-78"/>
              </a:rPr>
              <a:t>رابطۀ تكنولوژي خدمات با ويژگيهاي ساختاري و مديريت </a:t>
            </a:r>
            <a:endParaRPr lang="en-US" b="1">
              <a:cs typeface="Nazanin" pitchFamily="2" charset="-78"/>
            </a:endParaRPr>
          </a:p>
        </p:txBody>
      </p:sp>
      <p:grpSp>
        <p:nvGrpSpPr>
          <p:cNvPr id="159747" name="Group 30"/>
          <p:cNvGrpSpPr>
            <a:grpSpLocks/>
          </p:cNvGrpSpPr>
          <p:nvPr/>
        </p:nvGrpSpPr>
        <p:grpSpPr bwMode="auto">
          <a:xfrm>
            <a:off x="1954213" y="1125538"/>
            <a:ext cx="8426450" cy="5543550"/>
            <a:chOff x="271" y="709"/>
            <a:chExt cx="5308" cy="3492"/>
          </a:xfrm>
        </p:grpSpPr>
        <p:sp>
          <p:nvSpPr>
            <p:cNvPr id="159748" name="Oval 8"/>
            <p:cNvSpPr>
              <a:spLocks noChangeArrowheads="1"/>
            </p:cNvSpPr>
            <p:nvPr/>
          </p:nvSpPr>
          <p:spPr bwMode="auto">
            <a:xfrm>
              <a:off x="1519" y="1207"/>
              <a:ext cx="2858" cy="25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59749" name="Text Box 4"/>
            <p:cNvSpPr txBox="1">
              <a:spLocks noChangeArrowheads="1"/>
            </p:cNvSpPr>
            <p:nvPr/>
          </p:nvSpPr>
          <p:spPr bwMode="auto">
            <a:xfrm>
              <a:off x="3288" y="709"/>
              <a:ext cx="2291" cy="1120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50000"/>
                </a:lnSpc>
                <a:spcBef>
                  <a:spcPct val="50000"/>
                </a:spcBef>
                <a:buFontTx/>
                <a:buAutoNum type="arabicPeriod"/>
              </a:pPr>
              <a:r>
                <a:rPr lang="fa-IR" sz="2000">
                  <a:solidFill>
                    <a:srgbClr val="A50021"/>
                  </a:solidFill>
                  <a:cs typeface="Nazanin" pitchFamily="2" charset="-78"/>
                </a:rPr>
                <a:t>بسيار ارگانيك</a:t>
              </a:r>
            </a:p>
            <a:p>
              <a:pPr eaLnBrk="1" hangingPunct="1">
                <a:lnSpc>
                  <a:spcPct val="50000"/>
                </a:lnSpc>
                <a:spcBef>
                  <a:spcPct val="50000"/>
                </a:spcBef>
                <a:buFontTx/>
                <a:buAutoNum type="arabicPeriod"/>
              </a:pPr>
              <a:r>
                <a:rPr lang="fa-IR" sz="2000">
                  <a:solidFill>
                    <a:srgbClr val="A50021"/>
                  </a:solidFill>
                  <a:cs typeface="Nazanin" pitchFamily="2" charset="-78"/>
                </a:rPr>
                <a:t>از نظر رسمي بودن،در سطح پايين؛</a:t>
              </a:r>
            </a:p>
            <a:p>
              <a:pPr eaLnBrk="1" hangingPunct="1">
                <a:lnSpc>
                  <a:spcPct val="50000"/>
                </a:lnSpc>
                <a:spcBef>
                  <a:spcPct val="50000"/>
                </a:spcBef>
                <a:buFontTx/>
                <a:buAutoNum type="arabicPeriod"/>
              </a:pPr>
              <a:r>
                <a:rPr lang="fa-IR" sz="2000">
                  <a:solidFill>
                    <a:srgbClr val="A50021"/>
                  </a:solidFill>
                  <a:cs typeface="Nazanin" pitchFamily="2" charset="-78"/>
                </a:rPr>
                <a:t>از نظر متمركز بودن،در سطح پايين؛</a:t>
              </a:r>
            </a:p>
            <a:p>
              <a:pPr eaLnBrk="1" hangingPunct="1">
                <a:lnSpc>
                  <a:spcPct val="50000"/>
                </a:lnSpc>
                <a:spcBef>
                  <a:spcPct val="50000"/>
                </a:spcBef>
                <a:buFontTx/>
                <a:buAutoNum type="arabicPeriod"/>
              </a:pPr>
              <a:r>
                <a:rPr lang="fa-IR" sz="2000">
                  <a:solidFill>
                    <a:srgbClr val="A50021"/>
                  </a:solidFill>
                  <a:cs typeface="Nazanin" pitchFamily="2" charset="-78"/>
                </a:rPr>
                <a:t>آموزش+تجربه</a:t>
              </a:r>
            </a:p>
            <a:p>
              <a:pPr eaLnBrk="1" hangingPunct="1">
                <a:lnSpc>
                  <a:spcPct val="50000"/>
                </a:lnSpc>
                <a:spcBef>
                  <a:spcPct val="50000"/>
                </a:spcBef>
                <a:buFontTx/>
                <a:buAutoNum type="arabicPeriod"/>
              </a:pPr>
              <a:r>
                <a:rPr lang="fa-IR" sz="2000">
                  <a:solidFill>
                    <a:srgbClr val="A50021"/>
                  </a:solidFill>
                  <a:cs typeface="Nazanin" pitchFamily="2" charset="-78"/>
                </a:rPr>
                <a:t>دامنه كنترل:كم تا متوسط</a:t>
              </a:r>
            </a:p>
            <a:p>
              <a:pPr eaLnBrk="1" hangingPunct="1">
                <a:lnSpc>
                  <a:spcPct val="50000"/>
                </a:lnSpc>
                <a:spcBef>
                  <a:spcPct val="50000"/>
                </a:spcBef>
                <a:buFontTx/>
                <a:buAutoNum type="arabicPeriod"/>
              </a:pPr>
              <a:r>
                <a:rPr lang="fa-IR" sz="2000">
                  <a:solidFill>
                    <a:srgbClr val="A50021"/>
                  </a:solidFill>
                  <a:cs typeface="Nazanin" pitchFamily="2" charset="-78"/>
                </a:rPr>
                <a:t>ارتباطات افقي،گردهمايي.</a:t>
              </a:r>
              <a:endParaRPr lang="en-US" sz="2000">
                <a:solidFill>
                  <a:srgbClr val="A50021"/>
                </a:solidFill>
                <a:cs typeface="Nazanin" pitchFamily="2" charset="-78"/>
              </a:endParaRPr>
            </a:p>
          </p:txBody>
        </p:sp>
        <p:sp>
          <p:nvSpPr>
            <p:cNvPr id="159750" name="Text Box 5"/>
            <p:cNvSpPr txBox="1">
              <a:spLocks noChangeArrowheads="1"/>
            </p:cNvSpPr>
            <p:nvPr/>
          </p:nvSpPr>
          <p:spPr bwMode="auto">
            <a:xfrm>
              <a:off x="271" y="709"/>
              <a:ext cx="2291" cy="1120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50000"/>
                </a:lnSpc>
                <a:spcBef>
                  <a:spcPct val="50000"/>
                </a:spcBef>
                <a:buFontTx/>
                <a:buAutoNum type="arabicPeriod"/>
              </a:pPr>
              <a:r>
                <a:rPr lang="fa-IR" sz="2000">
                  <a:solidFill>
                    <a:schemeClr val="bg2"/>
                  </a:solidFill>
                  <a:cs typeface="Nazanin" pitchFamily="2" charset="-78"/>
                </a:rPr>
                <a:t>ارگانيك</a:t>
              </a:r>
            </a:p>
            <a:p>
              <a:pPr eaLnBrk="1" hangingPunct="1">
                <a:lnSpc>
                  <a:spcPct val="50000"/>
                </a:lnSpc>
                <a:spcBef>
                  <a:spcPct val="50000"/>
                </a:spcBef>
                <a:buFontTx/>
                <a:buAutoNum type="arabicPeriod"/>
              </a:pPr>
              <a:r>
                <a:rPr lang="fa-IR" sz="2000">
                  <a:solidFill>
                    <a:schemeClr val="bg2"/>
                  </a:solidFill>
                  <a:cs typeface="Nazanin" pitchFamily="2" charset="-78"/>
                </a:rPr>
                <a:t>از نظر رسمي بودن،در سطح متوسط؛</a:t>
              </a:r>
            </a:p>
            <a:p>
              <a:pPr eaLnBrk="1" hangingPunct="1">
                <a:lnSpc>
                  <a:spcPct val="50000"/>
                </a:lnSpc>
                <a:spcBef>
                  <a:spcPct val="50000"/>
                </a:spcBef>
                <a:buFontTx/>
                <a:buAutoNum type="arabicPeriod"/>
              </a:pPr>
              <a:r>
                <a:rPr lang="fa-IR" sz="2000">
                  <a:solidFill>
                    <a:schemeClr val="bg2"/>
                  </a:solidFill>
                  <a:cs typeface="Nazanin" pitchFamily="2" charset="-78"/>
                </a:rPr>
                <a:t>از نظر متمركز بودن،در سطح متوسط؛</a:t>
              </a:r>
            </a:p>
            <a:p>
              <a:pPr eaLnBrk="1" hangingPunct="1">
                <a:lnSpc>
                  <a:spcPct val="50000"/>
                </a:lnSpc>
                <a:spcBef>
                  <a:spcPct val="50000"/>
                </a:spcBef>
                <a:buFontTx/>
                <a:buAutoNum type="arabicPeriod"/>
              </a:pPr>
              <a:r>
                <a:rPr lang="fa-IR" sz="2000">
                  <a:solidFill>
                    <a:schemeClr val="bg2"/>
                  </a:solidFill>
                  <a:cs typeface="Nazanin" pitchFamily="2" charset="-78"/>
                </a:rPr>
                <a:t>تجربه؛</a:t>
              </a:r>
            </a:p>
            <a:p>
              <a:pPr eaLnBrk="1" hangingPunct="1">
                <a:lnSpc>
                  <a:spcPct val="50000"/>
                </a:lnSpc>
                <a:spcBef>
                  <a:spcPct val="50000"/>
                </a:spcBef>
                <a:buFontTx/>
                <a:buAutoNum type="arabicPeriod"/>
              </a:pPr>
              <a:r>
                <a:rPr lang="fa-IR" sz="2000">
                  <a:solidFill>
                    <a:schemeClr val="bg2"/>
                  </a:solidFill>
                  <a:cs typeface="Nazanin" pitchFamily="2" charset="-78"/>
                </a:rPr>
                <a:t>دامنه كنترل:متوسط تا زياد؛</a:t>
              </a:r>
            </a:p>
            <a:p>
              <a:pPr eaLnBrk="1" hangingPunct="1">
                <a:lnSpc>
                  <a:spcPct val="50000"/>
                </a:lnSpc>
                <a:spcBef>
                  <a:spcPct val="50000"/>
                </a:spcBef>
                <a:buFontTx/>
                <a:buAutoNum type="arabicPeriod"/>
              </a:pPr>
              <a:r>
                <a:rPr lang="fa-IR" sz="2000">
                  <a:solidFill>
                    <a:schemeClr val="bg2"/>
                  </a:solidFill>
                  <a:cs typeface="Nazanin" pitchFamily="2" charset="-78"/>
                </a:rPr>
                <a:t>ارتباطات افقي، كلامي.</a:t>
              </a:r>
              <a:endParaRPr lang="en-US" sz="2000">
                <a:solidFill>
                  <a:schemeClr val="bg2"/>
                </a:solidFill>
                <a:cs typeface="Nazanin" pitchFamily="2" charset="-78"/>
              </a:endParaRPr>
            </a:p>
          </p:txBody>
        </p:sp>
        <p:sp>
          <p:nvSpPr>
            <p:cNvPr id="159751" name="Text Box 6"/>
            <p:cNvSpPr txBox="1">
              <a:spLocks noChangeArrowheads="1"/>
            </p:cNvSpPr>
            <p:nvPr/>
          </p:nvSpPr>
          <p:spPr bwMode="auto">
            <a:xfrm>
              <a:off x="3288" y="3081"/>
              <a:ext cx="2291" cy="1120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50000"/>
                </a:lnSpc>
                <a:spcBef>
                  <a:spcPct val="50000"/>
                </a:spcBef>
                <a:buFontTx/>
                <a:buAutoNum type="arabicPeriod"/>
              </a:pPr>
              <a:r>
                <a:rPr lang="fa-IR" sz="2000">
                  <a:solidFill>
                    <a:srgbClr val="003366"/>
                  </a:solidFill>
                  <a:cs typeface="Nazanin" pitchFamily="2" charset="-78"/>
                </a:rPr>
                <a:t>مكانيكي</a:t>
              </a:r>
            </a:p>
            <a:p>
              <a:pPr eaLnBrk="1" hangingPunct="1">
                <a:lnSpc>
                  <a:spcPct val="50000"/>
                </a:lnSpc>
                <a:spcBef>
                  <a:spcPct val="50000"/>
                </a:spcBef>
                <a:buFontTx/>
                <a:buAutoNum type="arabicPeriod"/>
              </a:pPr>
              <a:r>
                <a:rPr lang="fa-IR" sz="2000">
                  <a:solidFill>
                    <a:srgbClr val="003366"/>
                  </a:solidFill>
                  <a:cs typeface="Nazanin" pitchFamily="2" charset="-78"/>
                </a:rPr>
                <a:t>از نظر رسمي بودن،در سطح متوسط؛</a:t>
              </a:r>
            </a:p>
            <a:p>
              <a:pPr eaLnBrk="1" hangingPunct="1">
                <a:lnSpc>
                  <a:spcPct val="50000"/>
                </a:lnSpc>
                <a:spcBef>
                  <a:spcPct val="50000"/>
                </a:spcBef>
                <a:buFontTx/>
                <a:buAutoNum type="arabicPeriod"/>
              </a:pPr>
              <a:r>
                <a:rPr lang="fa-IR" sz="2000">
                  <a:solidFill>
                    <a:srgbClr val="003366"/>
                  </a:solidFill>
                  <a:cs typeface="Nazanin" pitchFamily="2" charset="-78"/>
                </a:rPr>
                <a:t>از نظر متمركز بودن،در سطح متوسط؛</a:t>
              </a:r>
            </a:p>
            <a:p>
              <a:pPr eaLnBrk="1" hangingPunct="1">
                <a:lnSpc>
                  <a:spcPct val="50000"/>
                </a:lnSpc>
                <a:spcBef>
                  <a:spcPct val="50000"/>
                </a:spcBef>
                <a:buFontTx/>
                <a:buAutoNum type="arabicPeriod"/>
              </a:pPr>
              <a:r>
                <a:rPr lang="fa-IR" sz="2000">
                  <a:solidFill>
                    <a:srgbClr val="003366"/>
                  </a:solidFill>
                  <a:cs typeface="Nazanin" pitchFamily="2" charset="-78"/>
                </a:rPr>
                <a:t>آموزش رسمي؛</a:t>
              </a:r>
            </a:p>
            <a:p>
              <a:pPr eaLnBrk="1" hangingPunct="1">
                <a:lnSpc>
                  <a:spcPct val="50000"/>
                </a:lnSpc>
                <a:spcBef>
                  <a:spcPct val="50000"/>
                </a:spcBef>
                <a:buFontTx/>
                <a:buAutoNum type="arabicPeriod"/>
              </a:pPr>
              <a:r>
                <a:rPr lang="fa-IR" sz="2000">
                  <a:solidFill>
                    <a:srgbClr val="003366"/>
                  </a:solidFill>
                  <a:cs typeface="Nazanin" pitchFamily="2" charset="-78"/>
                </a:rPr>
                <a:t>دامنه كنترل: متوسط</a:t>
              </a:r>
            </a:p>
            <a:p>
              <a:pPr eaLnBrk="1" hangingPunct="1">
                <a:lnSpc>
                  <a:spcPct val="50000"/>
                </a:lnSpc>
                <a:spcBef>
                  <a:spcPct val="50000"/>
                </a:spcBef>
                <a:buFontTx/>
                <a:buAutoNum type="arabicPeriod"/>
              </a:pPr>
              <a:r>
                <a:rPr lang="fa-IR" sz="2000">
                  <a:solidFill>
                    <a:srgbClr val="003366"/>
                  </a:solidFill>
                  <a:cs typeface="Nazanin" pitchFamily="2" charset="-78"/>
                </a:rPr>
                <a:t>ارتباطات مكتوب و كلامي </a:t>
              </a:r>
              <a:endParaRPr lang="en-US" sz="2000">
                <a:solidFill>
                  <a:srgbClr val="003366"/>
                </a:solidFill>
                <a:cs typeface="Nazanin" pitchFamily="2" charset="-78"/>
              </a:endParaRPr>
            </a:p>
          </p:txBody>
        </p:sp>
        <p:sp>
          <p:nvSpPr>
            <p:cNvPr id="159752" name="Text Box 10"/>
            <p:cNvSpPr txBox="1">
              <a:spLocks noChangeArrowheads="1"/>
            </p:cNvSpPr>
            <p:nvPr/>
          </p:nvSpPr>
          <p:spPr bwMode="auto">
            <a:xfrm>
              <a:off x="1701" y="2080"/>
              <a:ext cx="2494" cy="640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000" b="1">
                  <a:solidFill>
                    <a:srgbClr val="FF0000"/>
                  </a:solidFill>
                  <a:cs typeface="Nazanin" pitchFamily="2" charset="-78"/>
                </a:rPr>
                <a:t>1-مكانيكي 2-رسمي بودن؛ 3-متمركز بودن؛    4- واجد شرايط بودن كاركنان     5-دامنۀ كنترل؛6- ارتباطات  و هماهنگي؛</a:t>
              </a:r>
              <a:endParaRPr lang="en-US" sz="2000" b="1">
                <a:solidFill>
                  <a:srgbClr val="FF0000"/>
                </a:solidFill>
                <a:cs typeface="Nazanin" pitchFamily="2" charset="-78"/>
              </a:endParaRPr>
            </a:p>
          </p:txBody>
        </p:sp>
        <p:sp>
          <p:nvSpPr>
            <p:cNvPr id="159753" name="Text Box 12"/>
            <p:cNvSpPr txBox="1">
              <a:spLocks noChangeArrowheads="1"/>
            </p:cNvSpPr>
            <p:nvPr/>
          </p:nvSpPr>
          <p:spPr bwMode="auto">
            <a:xfrm>
              <a:off x="271" y="3081"/>
              <a:ext cx="2291" cy="1120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50000"/>
                </a:lnSpc>
                <a:spcBef>
                  <a:spcPct val="50000"/>
                </a:spcBef>
                <a:buFontTx/>
                <a:buAutoNum type="arabicPeriod"/>
              </a:pPr>
              <a:r>
                <a:rPr lang="fa-IR" sz="2000">
                  <a:solidFill>
                    <a:srgbClr val="0000FF"/>
                  </a:solidFill>
                  <a:cs typeface="Nazanin" pitchFamily="2" charset="-78"/>
                </a:rPr>
                <a:t>بسيار مكانيكي</a:t>
              </a:r>
            </a:p>
            <a:p>
              <a:pPr eaLnBrk="1" hangingPunct="1">
                <a:lnSpc>
                  <a:spcPct val="50000"/>
                </a:lnSpc>
                <a:spcBef>
                  <a:spcPct val="50000"/>
                </a:spcBef>
                <a:buFontTx/>
                <a:buAutoNum type="arabicPeriod"/>
              </a:pPr>
              <a:r>
                <a:rPr lang="fa-IR" sz="2000">
                  <a:solidFill>
                    <a:srgbClr val="0000FF"/>
                  </a:solidFill>
                  <a:cs typeface="Nazanin" pitchFamily="2" charset="-78"/>
                </a:rPr>
                <a:t>از نظر رسمي بودن،در سطح بالا؛</a:t>
              </a:r>
            </a:p>
            <a:p>
              <a:pPr eaLnBrk="1" hangingPunct="1">
                <a:lnSpc>
                  <a:spcPct val="50000"/>
                </a:lnSpc>
                <a:spcBef>
                  <a:spcPct val="50000"/>
                </a:spcBef>
                <a:buFontTx/>
                <a:buAutoNum type="arabicPeriod"/>
              </a:pPr>
              <a:r>
                <a:rPr lang="fa-IR" sz="2000">
                  <a:solidFill>
                    <a:srgbClr val="0000FF"/>
                  </a:solidFill>
                  <a:cs typeface="Nazanin" pitchFamily="2" charset="-78"/>
                </a:rPr>
                <a:t>از نظر متمركز بودن،در سطح بالا؛</a:t>
              </a:r>
            </a:p>
            <a:p>
              <a:pPr eaLnBrk="1" hangingPunct="1">
                <a:lnSpc>
                  <a:spcPct val="50000"/>
                </a:lnSpc>
                <a:spcBef>
                  <a:spcPct val="50000"/>
                </a:spcBef>
                <a:buFontTx/>
                <a:buAutoNum type="arabicPeriod"/>
              </a:pPr>
              <a:r>
                <a:rPr lang="fa-IR" sz="2000">
                  <a:solidFill>
                    <a:srgbClr val="0000FF"/>
                  </a:solidFill>
                  <a:cs typeface="Nazanin" pitchFamily="2" charset="-78"/>
                </a:rPr>
                <a:t>تجربه و آموزش كم؛</a:t>
              </a:r>
            </a:p>
            <a:p>
              <a:pPr eaLnBrk="1" hangingPunct="1">
                <a:lnSpc>
                  <a:spcPct val="50000"/>
                </a:lnSpc>
                <a:spcBef>
                  <a:spcPct val="50000"/>
                </a:spcBef>
                <a:buFontTx/>
                <a:buAutoNum type="arabicPeriod"/>
              </a:pPr>
              <a:r>
                <a:rPr lang="fa-IR" sz="2000">
                  <a:solidFill>
                    <a:srgbClr val="0000FF"/>
                  </a:solidFill>
                  <a:cs typeface="Nazanin" pitchFamily="2" charset="-78"/>
                </a:rPr>
                <a:t>دامنه كنترل وسيع؛</a:t>
              </a:r>
            </a:p>
            <a:p>
              <a:pPr eaLnBrk="1" hangingPunct="1">
                <a:lnSpc>
                  <a:spcPct val="50000"/>
                </a:lnSpc>
                <a:spcBef>
                  <a:spcPct val="50000"/>
                </a:spcBef>
                <a:buFontTx/>
                <a:buAutoNum type="arabicPeriod"/>
              </a:pPr>
              <a:r>
                <a:rPr lang="fa-IR" sz="2000">
                  <a:solidFill>
                    <a:srgbClr val="0000FF"/>
                  </a:solidFill>
                  <a:cs typeface="Nazanin" pitchFamily="2" charset="-78"/>
                </a:rPr>
                <a:t>ارتباطات مكتوب و عمودي </a:t>
              </a:r>
              <a:endParaRPr lang="en-US" sz="2000">
                <a:solidFill>
                  <a:srgbClr val="0000FF"/>
                </a:solidFill>
                <a:cs typeface="Nazanin" pitchFamily="2" charset="-78"/>
              </a:endParaRPr>
            </a:p>
          </p:txBody>
        </p:sp>
        <p:sp>
          <p:nvSpPr>
            <p:cNvPr id="159754" name="Line 14"/>
            <p:cNvSpPr>
              <a:spLocks noChangeShapeType="1"/>
            </p:cNvSpPr>
            <p:nvPr/>
          </p:nvSpPr>
          <p:spPr bwMode="auto">
            <a:xfrm flipH="1">
              <a:off x="4195" y="2387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755" name="Line 15"/>
            <p:cNvSpPr>
              <a:spLocks noChangeShapeType="1"/>
            </p:cNvSpPr>
            <p:nvPr/>
          </p:nvSpPr>
          <p:spPr bwMode="auto">
            <a:xfrm flipH="1">
              <a:off x="1519" y="2432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756" name="Line 16"/>
            <p:cNvSpPr>
              <a:spLocks noChangeShapeType="1"/>
            </p:cNvSpPr>
            <p:nvPr/>
          </p:nvSpPr>
          <p:spPr bwMode="auto">
            <a:xfrm>
              <a:off x="2925" y="1207"/>
              <a:ext cx="0" cy="8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757" name="Line 17"/>
            <p:cNvSpPr>
              <a:spLocks noChangeShapeType="1"/>
            </p:cNvSpPr>
            <p:nvPr/>
          </p:nvSpPr>
          <p:spPr bwMode="auto">
            <a:xfrm>
              <a:off x="2925" y="2750"/>
              <a:ext cx="0" cy="9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758" name="Text Box 18"/>
            <p:cNvSpPr txBox="1">
              <a:spLocks noChangeArrowheads="1"/>
            </p:cNvSpPr>
            <p:nvPr/>
          </p:nvSpPr>
          <p:spPr bwMode="auto">
            <a:xfrm>
              <a:off x="2653" y="1797"/>
              <a:ext cx="136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solidFill>
                    <a:srgbClr val="FF0000"/>
                  </a:solidFill>
                  <a:cs typeface="Nazanin" pitchFamily="2" charset="-78"/>
                </a:rPr>
                <a:t>پيچيده </a:t>
              </a:r>
              <a:endParaRPr lang="en-US" sz="2400" b="1">
                <a:solidFill>
                  <a:srgbClr val="FF0000"/>
                </a:solidFill>
                <a:cs typeface="Nazanin" pitchFamily="2" charset="-78"/>
              </a:endParaRPr>
            </a:p>
          </p:txBody>
        </p:sp>
        <p:sp>
          <p:nvSpPr>
            <p:cNvPr id="159759" name="Text Box 19"/>
            <p:cNvSpPr txBox="1">
              <a:spLocks noChangeArrowheads="1"/>
            </p:cNvSpPr>
            <p:nvPr/>
          </p:nvSpPr>
          <p:spPr bwMode="auto">
            <a:xfrm>
              <a:off x="1791" y="1797"/>
              <a:ext cx="136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solidFill>
                    <a:srgbClr val="FF0000"/>
                  </a:solidFill>
                  <a:cs typeface="Nazanin" pitchFamily="2" charset="-78"/>
                </a:rPr>
                <a:t>هنري </a:t>
              </a:r>
              <a:endParaRPr lang="en-US" sz="2400" b="1">
                <a:solidFill>
                  <a:srgbClr val="FF0000"/>
                </a:solidFill>
                <a:cs typeface="Nazanin" pitchFamily="2" charset="-78"/>
              </a:endParaRPr>
            </a:p>
          </p:txBody>
        </p:sp>
        <p:sp>
          <p:nvSpPr>
            <p:cNvPr id="159760" name="Text Box 20"/>
            <p:cNvSpPr txBox="1">
              <a:spLocks noChangeArrowheads="1"/>
            </p:cNvSpPr>
            <p:nvPr/>
          </p:nvSpPr>
          <p:spPr bwMode="auto">
            <a:xfrm>
              <a:off x="2835" y="2779"/>
              <a:ext cx="136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solidFill>
                    <a:srgbClr val="FF0000"/>
                  </a:solidFill>
                  <a:cs typeface="Nazanin" pitchFamily="2" charset="-78"/>
                </a:rPr>
                <a:t>مهندسي  </a:t>
              </a:r>
              <a:endParaRPr lang="en-US" sz="2400" b="1">
                <a:solidFill>
                  <a:srgbClr val="FF0000"/>
                </a:solidFill>
                <a:cs typeface="Nazanin" pitchFamily="2" charset="-78"/>
              </a:endParaRPr>
            </a:p>
          </p:txBody>
        </p:sp>
        <p:sp>
          <p:nvSpPr>
            <p:cNvPr id="159761" name="Text Box 21"/>
            <p:cNvSpPr txBox="1">
              <a:spLocks noChangeArrowheads="1"/>
            </p:cNvSpPr>
            <p:nvPr/>
          </p:nvSpPr>
          <p:spPr bwMode="auto">
            <a:xfrm>
              <a:off x="1700" y="2750"/>
              <a:ext cx="136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solidFill>
                    <a:srgbClr val="FF0000"/>
                  </a:solidFill>
                  <a:cs typeface="Nazanin" pitchFamily="2" charset="-78"/>
                </a:rPr>
                <a:t>عادي </a:t>
              </a:r>
              <a:endParaRPr lang="en-US" sz="2400" b="1">
                <a:solidFill>
                  <a:srgbClr val="FF0000"/>
                </a:solidFill>
                <a:cs typeface="Nazanin" pitchFamily="2" charset="-78"/>
              </a:endParaRPr>
            </a:p>
          </p:txBody>
        </p:sp>
        <p:sp>
          <p:nvSpPr>
            <p:cNvPr id="159762" name="Line 22"/>
            <p:cNvSpPr>
              <a:spLocks noChangeShapeType="1"/>
            </p:cNvSpPr>
            <p:nvPr/>
          </p:nvSpPr>
          <p:spPr bwMode="auto">
            <a:xfrm flipH="1">
              <a:off x="975" y="2750"/>
              <a:ext cx="59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763" name="Line 23"/>
            <p:cNvSpPr>
              <a:spLocks noChangeShapeType="1"/>
            </p:cNvSpPr>
            <p:nvPr/>
          </p:nvSpPr>
          <p:spPr bwMode="auto">
            <a:xfrm>
              <a:off x="975" y="2750"/>
              <a:ext cx="0" cy="3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764" name="Line 24"/>
            <p:cNvSpPr>
              <a:spLocks noChangeShapeType="1"/>
            </p:cNvSpPr>
            <p:nvPr/>
          </p:nvSpPr>
          <p:spPr bwMode="auto">
            <a:xfrm flipH="1">
              <a:off x="975" y="2205"/>
              <a:ext cx="59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765" name="Line 25"/>
            <p:cNvSpPr>
              <a:spLocks noChangeShapeType="1"/>
            </p:cNvSpPr>
            <p:nvPr/>
          </p:nvSpPr>
          <p:spPr bwMode="auto">
            <a:xfrm flipV="1">
              <a:off x="975" y="1797"/>
              <a:ext cx="0" cy="4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766" name="Line 26"/>
            <p:cNvSpPr>
              <a:spLocks noChangeShapeType="1"/>
            </p:cNvSpPr>
            <p:nvPr/>
          </p:nvSpPr>
          <p:spPr bwMode="auto">
            <a:xfrm>
              <a:off x="4332" y="2750"/>
              <a:ext cx="5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767" name="Line 27"/>
            <p:cNvSpPr>
              <a:spLocks noChangeShapeType="1"/>
            </p:cNvSpPr>
            <p:nvPr/>
          </p:nvSpPr>
          <p:spPr bwMode="auto">
            <a:xfrm>
              <a:off x="4876" y="2750"/>
              <a:ext cx="0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768" name="Line 28"/>
            <p:cNvSpPr>
              <a:spLocks noChangeShapeType="1"/>
            </p:cNvSpPr>
            <p:nvPr/>
          </p:nvSpPr>
          <p:spPr bwMode="auto">
            <a:xfrm>
              <a:off x="4332" y="2160"/>
              <a:ext cx="49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769" name="Line 29"/>
            <p:cNvSpPr>
              <a:spLocks noChangeShapeType="1"/>
            </p:cNvSpPr>
            <p:nvPr/>
          </p:nvSpPr>
          <p:spPr bwMode="auto">
            <a:xfrm flipV="1">
              <a:off x="4830" y="1842"/>
              <a:ext cx="0" cy="3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48200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3800" b="1">
                <a:cs typeface="Nazanin" pitchFamily="2" charset="-78"/>
              </a:rPr>
              <a:t>وابستگي درون سازماني </a:t>
            </a:r>
            <a:r>
              <a:rPr lang="en-US" sz="3800" b="1">
                <a:cs typeface="Nazanin" pitchFamily="2" charset="-78"/>
              </a:rPr>
              <a:t>Interdependence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مقصود از وابستگي درون سازماني، ميزان يا حدودي است كه دواير سازماني (از نظر منابع يا مواد اوليه) به يكديگر وابسته اند.</a:t>
            </a:r>
            <a:endParaRPr lang="en-US" smtClean="0">
              <a:solidFill>
                <a:schemeClr val="bg2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78824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pPr algn="ctr" eaLnBrk="1" hangingPunct="1"/>
            <a:r>
              <a:rPr lang="fa-IR" sz="4200" b="1">
                <a:cs typeface="Nazanin" pitchFamily="2" charset="-78"/>
              </a:rPr>
              <a:t>انواع وابستگي از نظر تامپسون </a:t>
            </a:r>
            <a:endParaRPr lang="en-US" sz="4200" b="1">
              <a:cs typeface="Nazanin" pitchFamily="2" charset="-78"/>
            </a:endParaRPr>
          </a:p>
        </p:txBody>
      </p:sp>
      <p:graphicFrame>
        <p:nvGraphicFramePr>
          <p:cNvPr id="198739" name="Group 83"/>
          <p:cNvGraphicFramePr>
            <a:graphicFrameLocks noGrp="1"/>
          </p:cNvGraphicFramePr>
          <p:nvPr>
            <p:ph idx="1"/>
          </p:nvPr>
        </p:nvGraphicFramePr>
        <p:xfrm>
          <a:off x="1981200" y="1338264"/>
          <a:ext cx="8229600" cy="5311975"/>
        </p:xfrm>
        <a:graphic>
          <a:graphicData uri="http://schemas.openxmlformats.org/drawingml/2006/table">
            <a:tbl>
              <a:tblPr rtl="1"/>
              <a:tblGrid>
                <a:gridCol w="2057400"/>
                <a:gridCol w="2057400"/>
                <a:gridCol w="2057400"/>
                <a:gridCol w="2057400"/>
              </a:tblGrid>
              <a:tr h="822901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اهميت قرار دادن واحدها در كنر هم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نوع هماهنگي مورد نياز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تقاضا براي ارتباطات افقي،تصميم گيري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شكل وابستگي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2349331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كم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روشها و مقررات استاندارد شده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ارتباطات در حد كم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شغلهاي مستقل (بانك)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a-I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مشتريان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13954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متوسط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وجود برنامه ها، جدول زمان بندي شده،بازخور نمودن نتيجه فعاليتها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ارتباطات در حد متوسط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شغلهاي متوالي (خط توليد)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a-I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مشتريان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pSp>
        <p:nvGrpSpPr>
          <p:cNvPr id="161817" name="Group 87"/>
          <p:cNvGrpSpPr>
            <a:grpSpLocks/>
          </p:cNvGrpSpPr>
          <p:nvPr/>
        </p:nvGrpSpPr>
        <p:grpSpPr bwMode="auto">
          <a:xfrm>
            <a:off x="2063750" y="2924176"/>
            <a:ext cx="1727200" cy="3313113"/>
            <a:chOff x="340" y="1842"/>
            <a:chExt cx="1088" cy="2087"/>
          </a:xfrm>
        </p:grpSpPr>
        <p:sp>
          <p:nvSpPr>
            <p:cNvPr id="161818" name="Line 58"/>
            <p:cNvSpPr>
              <a:spLocks noChangeShapeType="1"/>
            </p:cNvSpPr>
            <p:nvPr/>
          </p:nvSpPr>
          <p:spPr bwMode="auto">
            <a:xfrm>
              <a:off x="431" y="1842"/>
              <a:ext cx="0" cy="227"/>
            </a:xfrm>
            <a:prstGeom prst="line">
              <a:avLst/>
            </a:prstGeom>
            <a:noFill/>
            <a:ln w="57150">
              <a:solidFill>
                <a:srgbClr val="0033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819" name="Line 59"/>
            <p:cNvSpPr>
              <a:spLocks noChangeShapeType="1"/>
            </p:cNvSpPr>
            <p:nvPr/>
          </p:nvSpPr>
          <p:spPr bwMode="auto">
            <a:xfrm>
              <a:off x="839" y="1842"/>
              <a:ext cx="0" cy="227"/>
            </a:xfrm>
            <a:prstGeom prst="line">
              <a:avLst/>
            </a:prstGeom>
            <a:noFill/>
            <a:ln w="57150">
              <a:solidFill>
                <a:srgbClr val="0033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820" name="Line 60"/>
            <p:cNvSpPr>
              <a:spLocks noChangeShapeType="1"/>
            </p:cNvSpPr>
            <p:nvPr/>
          </p:nvSpPr>
          <p:spPr bwMode="auto">
            <a:xfrm>
              <a:off x="1292" y="1842"/>
              <a:ext cx="0" cy="227"/>
            </a:xfrm>
            <a:prstGeom prst="line">
              <a:avLst/>
            </a:prstGeom>
            <a:noFill/>
            <a:ln w="57150">
              <a:solidFill>
                <a:srgbClr val="0033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821" name="Rectangle 61"/>
            <p:cNvSpPr>
              <a:spLocks noChangeArrowheads="1"/>
            </p:cNvSpPr>
            <p:nvPr/>
          </p:nvSpPr>
          <p:spPr bwMode="auto">
            <a:xfrm>
              <a:off x="340" y="2160"/>
              <a:ext cx="181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1822" name="Rectangle 62"/>
            <p:cNvSpPr>
              <a:spLocks noChangeArrowheads="1"/>
            </p:cNvSpPr>
            <p:nvPr/>
          </p:nvSpPr>
          <p:spPr bwMode="auto">
            <a:xfrm>
              <a:off x="749" y="2160"/>
              <a:ext cx="181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1823" name="Rectangle 63"/>
            <p:cNvSpPr>
              <a:spLocks noChangeArrowheads="1"/>
            </p:cNvSpPr>
            <p:nvPr/>
          </p:nvSpPr>
          <p:spPr bwMode="auto">
            <a:xfrm>
              <a:off x="1202" y="2160"/>
              <a:ext cx="181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1824" name="Line 66"/>
            <p:cNvSpPr>
              <a:spLocks noChangeShapeType="1"/>
            </p:cNvSpPr>
            <p:nvPr/>
          </p:nvSpPr>
          <p:spPr bwMode="auto">
            <a:xfrm>
              <a:off x="1292" y="2387"/>
              <a:ext cx="0" cy="181"/>
            </a:xfrm>
            <a:prstGeom prst="line">
              <a:avLst/>
            </a:prstGeom>
            <a:noFill/>
            <a:ln w="57150">
              <a:solidFill>
                <a:srgbClr val="0033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825" name="Rectangle 74"/>
            <p:cNvSpPr>
              <a:spLocks noChangeArrowheads="1"/>
            </p:cNvSpPr>
            <p:nvPr/>
          </p:nvSpPr>
          <p:spPr bwMode="auto">
            <a:xfrm>
              <a:off x="340" y="3475"/>
              <a:ext cx="226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1826" name="Rectangle 75"/>
            <p:cNvSpPr>
              <a:spLocks noChangeArrowheads="1"/>
            </p:cNvSpPr>
            <p:nvPr/>
          </p:nvSpPr>
          <p:spPr bwMode="auto">
            <a:xfrm>
              <a:off x="749" y="3475"/>
              <a:ext cx="226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1827" name="Rectangle 76"/>
            <p:cNvSpPr>
              <a:spLocks noChangeArrowheads="1"/>
            </p:cNvSpPr>
            <p:nvPr/>
          </p:nvSpPr>
          <p:spPr bwMode="auto">
            <a:xfrm>
              <a:off x="1202" y="3475"/>
              <a:ext cx="226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1828" name="Line 77"/>
            <p:cNvSpPr>
              <a:spLocks noChangeShapeType="1"/>
            </p:cNvSpPr>
            <p:nvPr/>
          </p:nvSpPr>
          <p:spPr bwMode="auto">
            <a:xfrm>
              <a:off x="431" y="3249"/>
              <a:ext cx="0" cy="227"/>
            </a:xfrm>
            <a:prstGeom prst="line">
              <a:avLst/>
            </a:prstGeom>
            <a:noFill/>
            <a:ln w="57150">
              <a:solidFill>
                <a:srgbClr val="0033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829" name="Line 78"/>
            <p:cNvSpPr>
              <a:spLocks noChangeShapeType="1"/>
            </p:cNvSpPr>
            <p:nvPr/>
          </p:nvSpPr>
          <p:spPr bwMode="auto">
            <a:xfrm>
              <a:off x="567" y="3588"/>
              <a:ext cx="181" cy="0"/>
            </a:xfrm>
            <a:prstGeom prst="line">
              <a:avLst/>
            </a:prstGeom>
            <a:noFill/>
            <a:ln w="57150">
              <a:solidFill>
                <a:srgbClr val="0033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830" name="Line 79"/>
            <p:cNvSpPr>
              <a:spLocks noChangeShapeType="1"/>
            </p:cNvSpPr>
            <p:nvPr/>
          </p:nvSpPr>
          <p:spPr bwMode="auto">
            <a:xfrm>
              <a:off x="1021" y="3600"/>
              <a:ext cx="181" cy="0"/>
            </a:xfrm>
            <a:prstGeom prst="line">
              <a:avLst/>
            </a:prstGeom>
            <a:noFill/>
            <a:ln w="57150">
              <a:solidFill>
                <a:srgbClr val="0033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831" name="Line 82"/>
            <p:cNvSpPr>
              <a:spLocks noChangeShapeType="1"/>
            </p:cNvSpPr>
            <p:nvPr/>
          </p:nvSpPr>
          <p:spPr bwMode="auto">
            <a:xfrm>
              <a:off x="1292" y="3702"/>
              <a:ext cx="0" cy="227"/>
            </a:xfrm>
            <a:prstGeom prst="line">
              <a:avLst/>
            </a:prstGeom>
            <a:noFill/>
            <a:ln w="57150">
              <a:solidFill>
                <a:srgbClr val="0033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832" name="Line 85"/>
            <p:cNvSpPr>
              <a:spLocks noChangeShapeType="1"/>
            </p:cNvSpPr>
            <p:nvPr/>
          </p:nvSpPr>
          <p:spPr bwMode="auto">
            <a:xfrm>
              <a:off x="839" y="2387"/>
              <a:ext cx="0" cy="181"/>
            </a:xfrm>
            <a:prstGeom prst="line">
              <a:avLst/>
            </a:prstGeom>
            <a:noFill/>
            <a:ln w="57150">
              <a:solidFill>
                <a:srgbClr val="0033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833" name="Line 86"/>
            <p:cNvSpPr>
              <a:spLocks noChangeShapeType="1"/>
            </p:cNvSpPr>
            <p:nvPr/>
          </p:nvSpPr>
          <p:spPr bwMode="auto">
            <a:xfrm>
              <a:off x="431" y="2387"/>
              <a:ext cx="0" cy="181"/>
            </a:xfrm>
            <a:prstGeom prst="line">
              <a:avLst/>
            </a:prstGeom>
            <a:noFill/>
            <a:ln w="57150">
              <a:solidFill>
                <a:srgbClr val="0033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77010479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31"/>
          <p:cNvSpPr>
            <a:spLocks noGrp="1" noChangeArrowheads="1"/>
          </p:cNvSpPr>
          <p:nvPr>
            <p:ph type="title"/>
          </p:nvPr>
        </p:nvSpPr>
        <p:spPr>
          <a:xfrm>
            <a:off x="1981200" y="404813"/>
            <a:ext cx="8229600" cy="1371600"/>
          </a:xfrm>
        </p:spPr>
        <p:txBody>
          <a:bodyPr/>
          <a:lstStyle/>
          <a:p>
            <a:pPr algn="ctr" eaLnBrk="1" hangingPunct="1"/>
            <a:r>
              <a:rPr lang="fa-IR" sz="4200" b="1">
                <a:cs typeface="Nazanin" pitchFamily="2" charset="-78"/>
              </a:rPr>
              <a:t>انواع وابستگي از نظر تامپسون</a:t>
            </a:r>
            <a:endParaRPr lang="en-US" sz="4200" b="1">
              <a:cs typeface="Nazanin" pitchFamily="2" charset="-78"/>
            </a:endParaRPr>
          </a:p>
        </p:txBody>
      </p:sp>
      <p:graphicFrame>
        <p:nvGraphicFramePr>
          <p:cNvPr id="199736" name="Group 56"/>
          <p:cNvGraphicFramePr>
            <a:graphicFrameLocks noGrp="1"/>
          </p:cNvGraphicFramePr>
          <p:nvPr>
            <p:ph idx="1"/>
          </p:nvPr>
        </p:nvGraphicFramePr>
        <p:xfrm>
          <a:off x="1981200" y="1916114"/>
          <a:ext cx="8229600" cy="3459297"/>
        </p:xfrm>
        <a:graphic>
          <a:graphicData uri="http://schemas.openxmlformats.org/drawingml/2006/table">
            <a:tbl>
              <a:tblPr rtl="1"/>
              <a:tblGrid>
                <a:gridCol w="1954212"/>
                <a:gridCol w="2160588"/>
                <a:gridCol w="2057400"/>
                <a:gridCol w="2057400"/>
              </a:tblGrid>
              <a:tr h="822809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اهميت قرار دادن واحدها در كنر هم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نوع هماهنگي مورد نياز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تقاضا براي ارتباطات افقي،تصميم گيري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شكل وابستگي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263635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زياد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تعديلات و تغييرات متقابل، جلسات بين واحدهاي سازماني، همكاري بين دواير سازماني، گروه كاري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ارتباطات در حد زياد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شغلهاي متقابل (بيمارستان)</a:t>
                      </a: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مشتريان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2836" name="Rectangle 37"/>
          <p:cNvSpPr>
            <a:spLocks noChangeArrowheads="1"/>
          </p:cNvSpPr>
          <p:nvPr/>
        </p:nvSpPr>
        <p:spPr bwMode="auto">
          <a:xfrm>
            <a:off x="2208213" y="3932238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62837" name="Rectangle 38"/>
          <p:cNvSpPr>
            <a:spLocks noChangeArrowheads="1"/>
          </p:cNvSpPr>
          <p:nvPr/>
        </p:nvSpPr>
        <p:spPr bwMode="auto">
          <a:xfrm>
            <a:off x="2855913" y="3932238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62838" name="Rectangle 39"/>
          <p:cNvSpPr>
            <a:spLocks noChangeArrowheads="1"/>
          </p:cNvSpPr>
          <p:nvPr/>
        </p:nvSpPr>
        <p:spPr bwMode="auto">
          <a:xfrm>
            <a:off x="3503613" y="3932238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62839" name="Line 43"/>
          <p:cNvSpPr>
            <a:spLocks noChangeShapeType="1"/>
          </p:cNvSpPr>
          <p:nvPr/>
        </p:nvSpPr>
        <p:spPr bwMode="auto">
          <a:xfrm>
            <a:off x="2566989" y="4221163"/>
            <a:ext cx="288925" cy="0"/>
          </a:xfrm>
          <a:prstGeom prst="line">
            <a:avLst/>
          </a:prstGeom>
          <a:noFill/>
          <a:ln w="57150">
            <a:solidFill>
              <a:srgbClr val="0033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840" name="Line 44"/>
          <p:cNvSpPr>
            <a:spLocks noChangeShapeType="1"/>
          </p:cNvSpPr>
          <p:nvPr/>
        </p:nvSpPr>
        <p:spPr bwMode="auto">
          <a:xfrm>
            <a:off x="3233739" y="4240213"/>
            <a:ext cx="288925" cy="0"/>
          </a:xfrm>
          <a:prstGeom prst="line">
            <a:avLst/>
          </a:prstGeom>
          <a:noFill/>
          <a:ln w="57150">
            <a:solidFill>
              <a:srgbClr val="0033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841" name="Line 45"/>
          <p:cNvSpPr>
            <a:spLocks noChangeShapeType="1"/>
          </p:cNvSpPr>
          <p:nvPr/>
        </p:nvSpPr>
        <p:spPr bwMode="auto">
          <a:xfrm flipH="1">
            <a:off x="3216275" y="4076700"/>
            <a:ext cx="287338" cy="0"/>
          </a:xfrm>
          <a:prstGeom prst="line">
            <a:avLst/>
          </a:prstGeom>
          <a:noFill/>
          <a:ln w="57150">
            <a:solidFill>
              <a:srgbClr val="0033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842" name="Line 46"/>
          <p:cNvSpPr>
            <a:spLocks noChangeShapeType="1"/>
          </p:cNvSpPr>
          <p:nvPr/>
        </p:nvSpPr>
        <p:spPr bwMode="auto">
          <a:xfrm flipH="1">
            <a:off x="2514600" y="4057650"/>
            <a:ext cx="287338" cy="0"/>
          </a:xfrm>
          <a:prstGeom prst="line">
            <a:avLst/>
          </a:prstGeom>
          <a:noFill/>
          <a:ln w="57150">
            <a:solidFill>
              <a:srgbClr val="0033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843" name="Line 47"/>
          <p:cNvSpPr>
            <a:spLocks noChangeShapeType="1"/>
          </p:cNvSpPr>
          <p:nvPr/>
        </p:nvSpPr>
        <p:spPr bwMode="auto">
          <a:xfrm>
            <a:off x="3000375" y="4292600"/>
            <a:ext cx="0" cy="215900"/>
          </a:xfrm>
          <a:prstGeom prst="line">
            <a:avLst/>
          </a:prstGeom>
          <a:noFill/>
          <a:ln w="57150">
            <a:solidFill>
              <a:srgbClr val="0033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844" name="Line 48"/>
          <p:cNvSpPr>
            <a:spLocks noChangeShapeType="1"/>
          </p:cNvSpPr>
          <p:nvPr/>
        </p:nvSpPr>
        <p:spPr bwMode="auto">
          <a:xfrm>
            <a:off x="2351088" y="3716339"/>
            <a:ext cx="0" cy="217487"/>
          </a:xfrm>
          <a:prstGeom prst="line">
            <a:avLst/>
          </a:prstGeom>
          <a:noFill/>
          <a:ln w="57150">
            <a:solidFill>
              <a:srgbClr val="0033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845" name="Line 49"/>
          <p:cNvSpPr>
            <a:spLocks noChangeShapeType="1"/>
          </p:cNvSpPr>
          <p:nvPr/>
        </p:nvSpPr>
        <p:spPr bwMode="auto">
          <a:xfrm>
            <a:off x="3648075" y="3716339"/>
            <a:ext cx="0" cy="217487"/>
          </a:xfrm>
          <a:prstGeom prst="line">
            <a:avLst/>
          </a:prstGeom>
          <a:noFill/>
          <a:ln w="57150">
            <a:solidFill>
              <a:srgbClr val="0033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846" name="Line 50"/>
          <p:cNvSpPr>
            <a:spLocks noChangeShapeType="1"/>
          </p:cNvSpPr>
          <p:nvPr/>
        </p:nvSpPr>
        <p:spPr bwMode="auto">
          <a:xfrm flipH="1">
            <a:off x="2351089" y="3716338"/>
            <a:ext cx="1296987" cy="0"/>
          </a:xfrm>
          <a:prstGeom prst="line">
            <a:avLst/>
          </a:prstGeom>
          <a:noFill/>
          <a:ln w="57150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847" name="Line 51"/>
          <p:cNvSpPr>
            <a:spLocks noChangeShapeType="1"/>
          </p:cNvSpPr>
          <p:nvPr/>
        </p:nvSpPr>
        <p:spPr bwMode="auto">
          <a:xfrm flipH="1">
            <a:off x="2351088" y="4292600"/>
            <a:ext cx="0" cy="215900"/>
          </a:xfrm>
          <a:prstGeom prst="line">
            <a:avLst/>
          </a:prstGeom>
          <a:noFill/>
          <a:ln w="57150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848" name="Line 52"/>
          <p:cNvSpPr>
            <a:spLocks noChangeShapeType="1"/>
          </p:cNvSpPr>
          <p:nvPr/>
        </p:nvSpPr>
        <p:spPr bwMode="auto">
          <a:xfrm>
            <a:off x="2351089" y="4508501"/>
            <a:ext cx="288925" cy="288925"/>
          </a:xfrm>
          <a:prstGeom prst="line">
            <a:avLst/>
          </a:prstGeom>
          <a:noFill/>
          <a:ln w="57150">
            <a:solidFill>
              <a:srgbClr val="0033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849" name="Line 53"/>
          <p:cNvSpPr>
            <a:spLocks noChangeShapeType="1"/>
          </p:cNvSpPr>
          <p:nvPr/>
        </p:nvSpPr>
        <p:spPr bwMode="auto">
          <a:xfrm>
            <a:off x="3648075" y="4292600"/>
            <a:ext cx="0" cy="215900"/>
          </a:xfrm>
          <a:prstGeom prst="line">
            <a:avLst/>
          </a:prstGeom>
          <a:noFill/>
          <a:ln w="57150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850" name="Line 54"/>
          <p:cNvSpPr>
            <a:spLocks noChangeShapeType="1"/>
          </p:cNvSpPr>
          <p:nvPr/>
        </p:nvSpPr>
        <p:spPr bwMode="auto">
          <a:xfrm flipH="1">
            <a:off x="3359151" y="4508501"/>
            <a:ext cx="288925" cy="288925"/>
          </a:xfrm>
          <a:prstGeom prst="line">
            <a:avLst/>
          </a:prstGeom>
          <a:noFill/>
          <a:ln w="57150">
            <a:solidFill>
              <a:srgbClr val="0033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63815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70088" y="333375"/>
            <a:ext cx="8229600" cy="1371600"/>
          </a:xfrm>
        </p:spPr>
        <p:txBody>
          <a:bodyPr anchor="t"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راه هاي اصلي براي ايجاد هماهنگي در سطوح مختلف كاري؛در شركت توليدي</a:t>
            </a:r>
            <a:endParaRPr lang="en-US" sz="4000" b="1">
              <a:cs typeface="Nazanin" pitchFamily="2" charset="-78"/>
            </a:endParaRPr>
          </a:p>
        </p:txBody>
      </p:sp>
      <p:grpSp>
        <p:nvGrpSpPr>
          <p:cNvPr id="163843" name="Group 70"/>
          <p:cNvGrpSpPr>
            <a:grpSpLocks/>
          </p:cNvGrpSpPr>
          <p:nvPr/>
        </p:nvGrpSpPr>
        <p:grpSpPr bwMode="auto">
          <a:xfrm>
            <a:off x="1524001" y="1557338"/>
            <a:ext cx="8856663" cy="5281612"/>
            <a:chOff x="0" y="981"/>
            <a:chExt cx="5579" cy="3327"/>
          </a:xfrm>
        </p:grpSpPr>
        <p:sp>
          <p:nvSpPr>
            <p:cNvPr id="163844" name="Text Box 4"/>
            <p:cNvSpPr txBox="1">
              <a:spLocks noChangeArrowheads="1"/>
            </p:cNvSpPr>
            <p:nvPr/>
          </p:nvSpPr>
          <p:spPr bwMode="auto">
            <a:xfrm>
              <a:off x="3878" y="1298"/>
              <a:ext cx="1701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a-IR" sz="2400" b="1">
                  <a:solidFill>
                    <a:srgbClr val="A50021"/>
                  </a:solidFill>
                  <a:cs typeface="Nazanin" pitchFamily="2" charset="-78"/>
                </a:rPr>
                <a:t>تعديلات و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fa-IR" sz="2400" b="1">
                  <a:solidFill>
                    <a:srgbClr val="A50021"/>
                  </a:solidFill>
                  <a:cs typeface="Nazanin" pitchFamily="2" charset="-78"/>
                </a:rPr>
                <a:t> تجهيزات متقابل</a:t>
              </a:r>
              <a:endParaRPr lang="en-US" sz="2400" b="1">
                <a:solidFill>
                  <a:srgbClr val="A50021"/>
                </a:solidFill>
                <a:cs typeface="Nazanin" pitchFamily="2" charset="-78"/>
              </a:endParaRPr>
            </a:p>
          </p:txBody>
        </p:sp>
        <p:sp>
          <p:nvSpPr>
            <p:cNvPr id="163845" name="Text Box 5"/>
            <p:cNvSpPr txBox="1">
              <a:spLocks noChangeArrowheads="1"/>
            </p:cNvSpPr>
            <p:nvPr/>
          </p:nvSpPr>
          <p:spPr bwMode="auto">
            <a:xfrm>
              <a:off x="3878" y="2523"/>
              <a:ext cx="17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a-IR" sz="2400" b="1">
                  <a:solidFill>
                    <a:srgbClr val="A50021"/>
                  </a:solidFill>
                  <a:cs typeface="Nazanin" pitchFamily="2" charset="-78"/>
                </a:rPr>
                <a:t>برنامه ريزي </a:t>
              </a:r>
              <a:endParaRPr lang="en-US" sz="2400" b="1">
                <a:solidFill>
                  <a:srgbClr val="A50021"/>
                </a:solidFill>
                <a:cs typeface="Nazanin" pitchFamily="2" charset="-78"/>
              </a:endParaRPr>
            </a:p>
          </p:txBody>
        </p:sp>
        <p:sp>
          <p:nvSpPr>
            <p:cNvPr id="163846" name="Text Box 6"/>
            <p:cNvSpPr txBox="1">
              <a:spLocks noChangeArrowheads="1"/>
            </p:cNvSpPr>
            <p:nvPr/>
          </p:nvSpPr>
          <p:spPr bwMode="auto">
            <a:xfrm>
              <a:off x="3878" y="3596"/>
              <a:ext cx="17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a-IR" sz="2400" b="1">
                  <a:solidFill>
                    <a:srgbClr val="A50021"/>
                  </a:solidFill>
                  <a:cs typeface="Nazanin" pitchFamily="2" charset="-78"/>
                </a:rPr>
                <a:t>استاندارد كردن</a:t>
              </a:r>
              <a:endParaRPr lang="en-US" sz="2400" b="1">
                <a:solidFill>
                  <a:srgbClr val="A50021"/>
                </a:solidFill>
                <a:cs typeface="Nazanin" pitchFamily="2" charset="-78"/>
              </a:endParaRPr>
            </a:p>
          </p:txBody>
        </p:sp>
        <p:sp>
          <p:nvSpPr>
            <p:cNvPr id="163847" name="Text Box 7"/>
            <p:cNvSpPr txBox="1">
              <a:spLocks noChangeArrowheads="1"/>
            </p:cNvSpPr>
            <p:nvPr/>
          </p:nvSpPr>
          <p:spPr bwMode="auto">
            <a:xfrm>
              <a:off x="2018" y="1300"/>
              <a:ext cx="2064" cy="2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70000"/>
                </a:lnSpc>
                <a:spcBef>
                  <a:spcPct val="50000"/>
                </a:spcBef>
              </a:pPr>
              <a:r>
                <a:rPr lang="fa-IR" sz="2400">
                  <a:solidFill>
                    <a:srgbClr val="003366"/>
                  </a:solidFill>
                  <a:cs typeface="Nazanin" pitchFamily="2" charset="-78"/>
                </a:rPr>
                <a:t>گردهمايي بدون برنامه، صحبتهاي رودررو، </a:t>
              </a:r>
            </a:p>
            <a:p>
              <a:pPr eaLnBrk="1" hangingPunct="1">
                <a:lnSpc>
                  <a:spcPct val="70000"/>
                </a:lnSpc>
                <a:spcBef>
                  <a:spcPct val="50000"/>
                </a:spcBef>
              </a:pPr>
              <a:r>
                <a:rPr lang="fa-IR" sz="2400">
                  <a:solidFill>
                    <a:srgbClr val="003366"/>
                  </a:solidFill>
                  <a:cs typeface="Nazanin" pitchFamily="2" charset="-78"/>
                </a:rPr>
                <a:t>همكاري بين واحدها</a:t>
              </a:r>
            </a:p>
            <a:p>
              <a:pPr eaLnBrk="1" hangingPunct="1">
                <a:lnSpc>
                  <a:spcPct val="70000"/>
                </a:lnSpc>
                <a:spcBef>
                  <a:spcPct val="50000"/>
                </a:spcBef>
              </a:pPr>
              <a:r>
                <a:rPr lang="fa-IR" sz="2400">
                  <a:solidFill>
                    <a:srgbClr val="003366"/>
                  </a:solidFill>
                  <a:cs typeface="Nazanin" pitchFamily="2" charset="-78"/>
                </a:rPr>
                <a:t>ارتباطات افقي </a:t>
              </a:r>
            </a:p>
            <a:p>
              <a:pPr eaLnBrk="1" hangingPunct="1">
                <a:lnSpc>
                  <a:spcPct val="90000"/>
                </a:lnSpc>
                <a:spcBef>
                  <a:spcPct val="50000"/>
                </a:spcBef>
              </a:pPr>
              <a:r>
                <a:rPr lang="fa-IR" sz="2400">
                  <a:solidFill>
                    <a:srgbClr val="003366"/>
                  </a:solidFill>
                  <a:cs typeface="Nazanin" pitchFamily="2" charset="-78"/>
                </a:rPr>
                <a:t>گردهمايي هاي برنامه ريزي شده، </a:t>
              </a:r>
            </a:p>
            <a:p>
              <a:pPr eaLnBrk="1" hangingPunct="1">
                <a:lnSpc>
                  <a:spcPct val="90000"/>
                </a:lnSpc>
                <a:spcBef>
                  <a:spcPct val="50000"/>
                </a:spcBef>
              </a:pPr>
              <a:r>
                <a:rPr lang="fa-IR" sz="2400">
                  <a:solidFill>
                    <a:srgbClr val="003366"/>
                  </a:solidFill>
                  <a:cs typeface="Nazanin" pitchFamily="2" charset="-78"/>
                </a:rPr>
                <a:t>تشكيل كميته ها</a:t>
              </a:r>
            </a:p>
            <a:p>
              <a:pPr eaLnBrk="1" hangingPunct="1">
                <a:lnSpc>
                  <a:spcPct val="150000"/>
                </a:lnSpc>
                <a:spcBef>
                  <a:spcPct val="50000"/>
                </a:spcBef>
              </a:pPr>
              <a:r>
                <a:rPr lang="fa-IR" sz="2400">
                  <a:solidFill>
                    <a:srgbClr val="003366"/>
                  </a:solidFill>
                  <a:cs typeface="Nazanin" pitchFamily="2" charset="-78"/>
                </a:rPr>
                <a:t>ارتباطات عمودي </a:t>
              </a:r>
            </a:p>
            <a:p>
              <a:pPr eaLnBrk="1" hangingPunct="1">
                <a:lnSpc>
                  <a:spcPct val="150000"/>
                </a:lnSpc>
                <a:spcBef>
                  <a:spcPct val="50000"/>
                </a:spcBef>
              </a:pPr>
              <a:r>
                <a:rPr lang="fa-IR" sz="2400">
                  <a:solidFill>
                    <a:srgbClr val="003366"/>
                  </a:solidFill>
                  <a:cs typeface="Nazanin" pitchFamily="2" charset="-78"/>
                </a:rPr>
                <a:t>برنامه ها</a:t>
              </a:r>
            </a:p>
            <a:p>
              <a:pPr eaLnBrk="1" hangingPunct="1">
                <a:lnSpc>
                  <a:spcPct val="90000"/>
                </a:lnSpc>
                <a:spcBef>
                  <a:spcPct val="50000"/>
                </a:spcBef>
              </a:pPr>
              <a:r>
                <a:rPr lang="fa-IR" sz="2400">
                  <a:solidFill>
                    <a:srgbClr val="003366"/>
                  </a:solidFill>
                  <a:cs typeface="Nazanin" pitchFamily="2" charset="-78"/>
                </a:rPr>
                <a:t>مقررات </a:t>
              </a:r>
              <a:endParaRPr lang="en-US" sz="2400">
                <a:solidFill>
                  <a:srgbClr val="003366"/>
                </a:solidFill>
                <a:cs typeface="Nazanin" pitchFamily="2" charset="-78"/>
              </a:endParaRPr>
            </a:p>
          </p:txBody>
        </p:sp>
        <p:sp>
          <p:nvSpPr>
            <p:cNvPr id="163848" name="Line 8"/>
            <p:cNvSpPr>
              <a:spLocks noChangeShapeType="1"/>
            </p:cNvSpPr>
            <p:nvPr/>
          </p:nvSpPr>
          <p:spPr bwMode="auto">
            <a:xfrm>
              <a:off x="1973" y="1390"/>
              <a:ext cx="0" cy="2675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49" name="Line 9"/>
            <p:cNvSpPr>
              <a:spLocks noChangeShapeType="1"/>
            </p:cNvSpPr>
            <p:nvPr/>
          </p:nvSpPr>
          <p:spPr bwMode="auto">
            <a:xfrm flipH="1">
              <a:off x="1791" y="1389"/>
              <a:ext cx="363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50" name="Line 10"/>
            <p:cNvSpPr>
              <a:spLocks noChangeShapeType="1"/>
            </p:cNvSpPr>
            <p:nvPr/>
          </p:nvSpPr>
          <p:spPr bwMode="auto">
            <a:xfrm flipH="1">
              <a:off x="1791" y="1616"/>
              <a:ext cx="363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51" name="Line 11"/>
            <p:cNvSpPr>
              <a:spLocks noChangeShapeType="1"/>
            </p:cNvSpPr>
            <p:nvPr/>
          </p:nvSpPr>
          <p:spPr bwMode="auto">
            <a:xfrm flipH="1">
              <a:off x="1973" y="2115"/>
              <a:ext cx="181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52" name="Line 12"/>
            <p:cNvSpPr>
              <a:spLocks noChangeShapeType="1"/>
            </p:cNvSpPr>
            <p:nvPr/>
          </p:nvSpPr>
          <p:spPr bwMode="auto">
            <a:xfrm flipH="1">
              <a:off x="1973" y="2523"/>
              <a:ext cx="181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53" name="Line 13"/>
            <p:cNvSpPr>
              <a:spLocks noChangeShapeType="1"/>
            </p:cNvSpPr>
            <p:nvPr/>
          </p:nvSpPr>
          <p:spPr bwMode="auto">
            <a:xfrm flipH="1">
              <a:off x="1973" y="3067"/>
              <a:ext cx="181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54" name="Line 14"/>
            <p:cNvSpPr>
              <a:spLocks noChangeShapeType="1"/>
            </p:cNvSpPr>
            <p:nvPr/>
          </p:nvSpPr>
          <p:spPr bwMode="auto">
            <a:xfrm flipH="1">
              <a:off x="1973" y="3703"/>
              <a:ext cx="181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55" name="Line 15"/>
            <p:cNvSpPr>
              <a:spLocks noChangeShapeType="1"/>
            </p:cNvSpPr>
            <p:nvPr/>
          </p:nvSpPr>
          <p:spPr bwMode="auto">
            <a:xfrm flipH="1">
              <a:off x="1791" y="4065"/>
              <a:ext cx="363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56" name="Line 16"/>
            <p:cNvSpPr>
              <a:spLocks noChangeShapeType="1"/>
            </p:cNvSpPr>
            <p:nvPr/>
          </p:nvSpPr>
          <p:spPr bwMode="auto">
            <a:xfrm flipH="1">
              <a:off x="1973" y="3929"/>
              <a:ext cx="181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57" name="Line 17"/>
            <p:cNvSpPr>
              <a:spLocks noChangeShapeType="1"/>
            </p:cNvSpPr>
            <p:nvPr/>
          </p:nvSpPr>
          <p:spPr bwMode="auto">
            <a:xfrm flipH="1">
              <a:off x="1791" y="2705"/>
              <a:ext cx="181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58" name="Line 18"/>
            <p:cNvSpPr>
              <a:spLocks noChangeShapeType="1"/>
            </p:cNvSpPr>
            <p:nvPr/>
          </p:nvSpPr>
          <p:spPr bwMode="auto">
            <a:xfrm flipH="1">
              <a:off x="1782" y="3805"/>
              <a:ext cx="181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59" name="Text Box 19"/>
            <p:cNvSpPr txBox="1">
              <a:spLocks noChangeArrowheads="1"/>
            </p:cNvSpPr>
            <p:nvPr/>
          </p:nvSpPr>
          <p:spPr bwMode="auto">
            <a:xfrm>
              <a:off x="0" y="981"/>
              <a:ext cx="4740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a-IR" sz="2400" b="1">
                  <a:solidFill>
                    <a:srgbClr val="FF0000"/>
                  </a:solidFill>
                  <a:cs typeface="Nazanin" pitchFamily="2" charset="-78"/>
                </a:rPr>
                <a:t>هماهنگي                                                زياد      </a:t>
              </a:r>
              <a:r>
                <a:rPr lang="fa-IR" sz="2400" b="1">
                  <a:solidFill>
                    <a:schemeClr val="bg2"/>
                  </a:solidFill>
                  <a:cs typeface="Nazanin" pitchFamily="2" charset="-78"/>
                </a:rPr>
                <a:t>وابستگي درون سازماني</a:t>
              </a:r>
              <a:r>
                <a:rPr lang="fa-IR" sz="2400" b="1">
                  <a:solidFill>
                    <a:srgbClr val="FF0000"/>
                  </a:solidFill>
                  <a:cs typeface="Nazanin" pitchFamily="2" charset="-78"/>
                </a:rPr>
                <a:t>              </a:t>
              </a:r>
              <a:endParaRPr lang="en-US" sz="2400" b="1">
                <a:solidFill>
                  <a:srgbClr val="FF0000"/>
                </a:solidFill>
                <a:cs typeface="Nazanin" pitchFamily="2" charset="-78"/>
              </a:endParaRPr>
            </a:p>
          </p:txBody>
        </p:sp>
        <p:sp>
          <p:nvSpPr>
            <p:cNvPr id="163860" name="Text Box 20"/>
            <p:cNvSpPr txBox="1">
              <a:spLocks noChangeArrowheads="1"/>
            </p:cNvSpPr>
            <p:nvPr/>
          </p:nvSpPr>
          <p:spPr bwMode="auto">
            <a:xfrm>
              <a:off x="1519" y="4020"/>
              <a:ext cx="86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solidFill>
                    <a:srgbClr val="FF0000"/>
                  </a:solidFill>
                  <a:cs typeface="Nazanin" pitchFamily="2" charset="-78"/>
                </a:rPr>
                <a:t>كم</a:t>
              </a:r>
              <a:endParaRPr lang="en-US" sz="2400" b="1">
                <a:solidFill>
                  <a:srgbClr val="FF0000"/>
                </a:solidFill>
                <a:cs typeface="Nazanin" pitchFamily="2" charset="-78"/>
              </a:endParaRPr>
            </a:p>
          </p:txBody>
        </p:sp>
        <p:sp>
          <p:nvSpPr>
            <p:cNvPr id="163861" name="Text Box 21"/>
            <p:cNvSpPr txBox="1">
              <a:spLocks noChangeArrowheads="1"/>
            </p:cNvSpPr>
            <p:nvPr/>
          </p:nvSpPr>
          <p:spPr bwMode="auto">
            <a:xfrm>
              <a:off x="158" y="1253"/>
              <a:ext cx="1724" cy="22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50000"/>
                </a:spcBef>
              </a:pPr>
              <a:r>
                <a:rPr lang="fa-IR" sz="2200" b="1">
                  <a:solidFill>
                    <a:srgbClr val="FF0000"/>
                  </a:solidFill>
                  <a:cs typeface="Nazanin" pitchFamily="2" charset="-78"/>
                </a:rPr>
                <a:t>متقابل يا دو جانبه </a:t>
              </a:r>
            </a:p>
            <a:p>
              <a:pPr algn="ctr" eaLnBrk="1" hangingPunct="1">
                <a:lnSpc>
                  <a:spcPct val="70000"/>
                </a:lnSpc>
                <a:spcBef>
                  <a:spcPct val="50000"/>
                </a:spcBef>
              </a:pPr>
              <a:r>
                <a:rPr lang="fa-IR" sz="2200" b="1">
                  <a:solidFill>
                    <a:srgbClr val="FF0000"/>
                  </a:solidFill>
                  <a:cs typeface="Nazanin" pitchFamily="2" charset="-78"/>
                </a:rPr>
                <a:t>(عرضه محصول جديد)</a:t>
              </a:r>
            </a:p>
            <a:p>
              <a:pPr algn="ctr" eaLnBrk="1" hangingPunct="1">
                <a:spcBef>
                  <a:spcPct val="50000"/>
                </a:spcBef>
              </a:pPr>
              <a:endParaRPr lang="fa-IR" sz="2200" b="1">
                <a:solidFill>
                  <a:srgbClr val="FF0000"/>
                </a:solidFill>
                <a:cs typeface="Nazanin" pitchFamily="2" charset="-78"/>
              </a:endParaRPr>
            </a:p>
            <a:p>
              <a:pPr algn="ctr" eaLnBrk="1" hangingPunct="1">
                <a:spcBef>
                  <a:spcPct val="50000"/>
                </a:spcBef>
              </a:pPr>
              <a:endParaRPr lang="fa-IR" sz="2200" b="1">
                <a:solidFill>
                  <a:srgbClr val="FF0000"/>
                </a:solidFill>
                <a:cs typeface="Nazanin" pitchFamily="2" charset="-78"/>
              </a:endParaRPr>
            </a:p>
            <a:p>
              <a:pPr algn="ctr" eaLnBrk="1" hangingPunct="1">
                <a:spcBef>
                  <a:spcPct val="50000"/>
                </a:spcBef>
              </a:pPr>
              <a:r>
                <a:rPr lang="fa-IR" sz="2200" b="1">
                  <a:solidFill>
                    <a:srgbClr val="FF0000"/>
                  </a:solidFill>
                  <a:cs typeface="Nazanin" pitchFamily="2" charset="-78"/>
                </a:rPr>
                <a:t>متوالي(توليد كالا)</a:t>
              </a:r>
            </a:p>
            <a:p>
              <a:pPr algn="ctr" eaLnBrk="1" hangingPunct="1">
                <a:spcBef>
                  <a:spcPct val="50000"/>
                </a:spcBef>
              </a:pPr>
              <a:endParaRPr lang="fa-IR" sz="2200" b="1">
                <a:solidFill>
                  <a:srgbClr val="FF0000"/>
                </a:solidFill>
                <a:cs typeface="Nazanin" pitchFamily="2" charset="-78"/>
              </a:endParaRPr>
            </a:p>
            <a:p>
              <a:pPr algn="ctr" eaLnBrk="1" hangingPunct="1">
                <a:lnSpc>
                  <a:spcPct val="70000"/>
                </a:lnSpc>
                <a:spcBef>
                  <a:spcPct val="50000"/>
                </a:spcBef>
              </a:pPr>
              <a:endParaRPr lang="fa-IR" sz="2200" b="1">
                <a:solidFill>
                  <a:srgbClr val="FF0000"/>
                </a:solidFill>
                <a:cs typeface="Nazanin" pitchFamily="2" charset="-78"/>
              </a:endParaRPr>
            </a:p>
            <a:p>
              <a:pPr algn="ctr" eaLnBrk="1" hangingPunct="1">
                <a:lnSpc>
                  <a:spcPct val="70000"/>
                </a:lnSpc>
                <a:spcBef>
                  <a:spcPct val="50000"/>
                </a:spcBef>
              </a:pPr>
              <a:r>
                <a:rPr lang="fa-IR" sz="2200" b="1">
                  <a:solidFill>
                    <a:srgbClr val="FF0000"/>
                  </a:solidFill>
                  <a:cs typeface="Nazanin" pitchFamily="2" charset="-78"/>
                </a:rPr>
                <a:t> مشترك (تحويل محصول)</a:t>
              </a:r>
              <a:endParaRPr lang="en-US" sz="2200" b="1">
                <a:solidFill>
                  <a:srgbClr val="FF0000"/>
                </a:solidFill>
                <a:cs typeface="Nazanin" pitchFamily="2" charset="-78"/>
              </a:endParaRPr>
            </a:p>
          </p:txBody>
        </p:sp>
        <p:grpSp>
          <p:nvGrpSpPr>
            <p:cNvPr id="163862" name="Group 37"/>
            <p:cNvGrpSpPr>
              <a:grpSpLocks/>
            </p:cNvGrpSpPr>
            <p:nvPr/>
          </p:nvGrpSpPr>
          <p:grpSpPr bwMode="auto">
            <a:xfrm>
              <a:off x="91" y="1705"/>
              <a:ext cx="1065" cy="727"/>
              <a:chOff x="91" y="1796"/>
              <a:chExt cx="1065" cy="727"/>
            </a:xfrm>
          </p:grpSpPr>
          <p:sp>
            <p:nvSpPr>
              <p:cNvPr id="163884" name="Rectangle 22"/>
              <p:cNvSpPr>
                <a:spLocks noChangeArrowheads="1"/>
              </p:cNvSpPr>
              <p:nvPr/>
            </p:nvSpPr>
            <p:spPr bwMode="auto">
              <a:xfrm>
                <a:off x="91" y="2160"/>
                <a:ext cx="204" cy="22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/>
              </a:p>
            </p:txBody>
          </p:sp>
          <p:sp>
            <p:nvSpPr>
              <p:cNvPr id="163885" name="Rectangle 23"/>
              <p:cNvSpPr>
                <a:spLocks noChangeArrowheads="1"/>
              </p:cNvSpPr>
              <p:nvPr/>
            </p:nvSpPr>
            <p:spPr bwMode="auto">
              <a:xfrm>
                <a:off x="544" y="2160"/>
                <a:ext cx="204" cy="22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/>
              </a:p>
            </p:txBody>
          </p:sp>
          <p:sp>
            <p:nvSpPr>
              <p:cNvPr id="163886" name="Rectangle 24"/>
              <p:cNvSpPr>
                <a:spLocks noChangeArrowheads="1"/>
              </p:cNvSpPr>
              <p:nvPr/>
            </p:nvSpPr>
            <p:spPr bwMode="auto">
              <a:xfrm>
                <a:off x="952" y="2160"/>
                <a:ext cx="204" cy="22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/>
              </a:p>
            </p:txBody>
          </p:sp>
          <p:sp>
            <p:nvSpPr>
              <p:cNvPr id="163887" name="Line 25"/>
              <p:cNvSpPr>
                <a:spLocks noChangeShapeType="1"/>
              </p:cNvSpPr>
              <p:nvPr/>
            </p:nvSpPr>
            <p:spPr bwMode="auto">
              <a:xfrm>
                <a:off x="307" y="2251"/>
                <a:ext cx="226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888" name="Line 26"/>
              <p:cNvSpPr>
                <a:spLocks noChangeShapeType="1"/>
              </p:cNvSpPr>
              <p:nvPr/>
            </p:nvSpPr>
            <p:spPr bwMode="auto">
              <a:xfrm>
                <a:off x="749" y="2251"/>
                <a:ext cx="226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889" name="Rectangle 27"/>
              <p:cNvSpPr>
                <a:spLocks noChangeArrowheads="1"/>
              </p:cNvSpPr>
              <p:nvPr/>
            </p:nvSpPr>
            <p:spPr bwMode="auto">
              <a:xfrm>
                <a:off x="567" y="1796"/>
                <a:ext cx="204" cy="22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/>
              </a:p>
            </p:txBody>
          </p:sp>
          <p:sp>
            <p:nvSpPr>
              <p:cNvPr id="163890" name="Line 30"/>
              <p:cNvSpPr>
                <a:spLocks noChangeShapeType="1"/>
              </p:cNvSpPr>
              <p:nvPr/>
            </p:nvSpPr>
            <p:spPr bwMode="auto">
              <a:xfrm>
                <a:off x="657" y="2024"/>
                <a:ext cx="0" cy="1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891" name="Line 31"/>
              <p:cNvSpPr>
                <a:spLocks noChangeShapeType="1"/>
              </p:cNvSpPr>
              <p:nvPr/>
            </p:nvSpPr>
            <p:spPr bwMode="auto">
              <a:xfrm flipH="1">
                <a:off x="204" y="2069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892" name="Line 32"/>
              <p:cNvSpPr>
                <a:spLocks noChangeShapeType="1"/>
              </p:cNvSpPr>
              <p:nvPr/>
            </p:nvSpPr>
            <p:spPr bwMode="auto">
              <a:xfrm>
                <a:off x="1020" y="2069"/>
                <a:ext cx="0" cy="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893" name="Line 33"/>
              <p:cNvSpPr>
                <a:spLocks noChangeShapeType="1"/>
              </p:cNvSpPr>
              <p:nvPr/>
            </p:nvSpPr>
            <p:spPr bwMode="auto">
              <a:xfrm>
                <a:off x="204" y="2069"/>
                <a:ext cx="0" cy="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894" name="Line 34"/>
              <p:cNvSpPr>
                <a:spLocks noChangeShapeType="1"/>
              </p:cNvSpPr>
              <p:nvPr/>
            </p:nvSpPr>
            <p:spPr bwMode="auto">
              <a:xfrm>
                <a:off x="204" y="2523"/>
                <a:ext cx="8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895" name="Line 35"/>
              <p:cNvSpPr>
                <a:spLocks noChangeShapeType="1"/>
              </p:cNvSpPr>
              <p:nvPr/>
            </p:nvSpPr>
            <p:spPr bwMode="auto">
              <a:xfrm flipV="1">
                <a:off x="1066" y="2387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896" name="Line 36"/>
              <p:cNvSpPr>
                <a:spLocks noChangeShapeType="1"/>
              </p:cNvSpPr>
              <p:nvPr/>
            </p:nvSpPr>
            <p:spPr bwMode="auto">
              <a:xfrm flipV="1">
                <a:off x="204" y="2387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3863" name="Rectangle 39"/>
            <p:cNvSpPr>
              <a:spLocks noChangeArrowheads="1"/>
            </p:cNvSpPr>
            <p:nvPr/>
          </p:nvSpPr>
          <p:spPr bwMode="auto">
            <a:xfrm>
              <a:off x="204" y="2978"/>
              <a:ext cx="204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3864" name="Rectangle 40"/>
            <p:cNvSpPr>
              <a:spLocks noChangeArrowheads="1"/>
            </p:cNvSpPr>
            <p:nvPr/>
          </p:nvSpPr>
          <p:spPr bwMode="auto">
            <a:xfrm>
              <a:off x="657" y="2978"/>
              <a:ext cx="204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3865" name="Rectangle 41"/>
            <p:cNvSpPr>
              <a:spLocks noChangeArrowheads="1"/>
            </p:cNvSpPr>
            <p:nvPr/>
          </p:nvSpPr>
          <p:spPr bwMode="auto">
            <a:xfrm>
              <a:off x="1065" y="2978"/>
              <a:ext cx="204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3866" name="Line 42"/>
            <p:cNvSpPr>
              <a:spLocks noChangeShapeType="1"/>
            </p:cNvSpPr>
            <p:nvPr/>
          </p:nvSpPr>
          <p:spPr bwMode="auto">
            <a:xfrm>
              <a:off x="420" y="3069"/>
              <a:ext cx="226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67" name="Line 43"/>
            <p:cNvSpPr>
              <a:spLocks noChangeShapeType="1"/>
            </p:cNvSpPr>
            <p:nvPr/>
          </p:nvSpPr>
          <p:spPr bwMode="auto">
            <a:xfrm>
              <a:off x="862" y="3069"/>
              <a:ext cx="226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68" name="Rectangle 44"/>
            <p:cNvSpPr>
              <a:spLocks noChangeArrowheads="1"/>
            </p:cNvSpPr>
            <p:nvPr/>
          </p:nvSpPr>
          <p:spPr bwMode="auto">
            <a:xfrm>
              <a:off x="680" y="2614"/>
              <a:ext cx="204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3869" name="Line 45"/>
            <p:cNvSpPr>
              <a:spLocks noChangeShapeType="1"/>
            </p:cNvSpPr>
            <p:nvPr/>
          </p:nvSpPr>
          <p:spPr bwMode="auto">
            <a:xfrm>
              <a:off x="770" y="2842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70" name="Line 46"/>
            <p:cNvSpPr>
              <a:spLocks noChangeShapeType="1"/>
            </p:cNvSpPr>
            <p:nvPr/>
          </p:nvSpPr>
          <p:spPr bwMode="auto">
            <a:xfrm flipH="1">
              <a:off x="317" y="2887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71" name="Line 47"/>
            <p:cNvSpPr>
              <a:spLocks noChangeShapeType="1"/>
            </p:cNvSpPr>
            <p:nvPr/>
          </p:nvSpPr>
          <p:spPr bwMode="auto">
            <a:xfrm>
              <a:off x="1133" y="2887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72" name="Line 48"/>
            <p:cNvSpPr>
              <a:spLocks noChangeShapeType="1"/>
            </p:cNvSpPr>
            <p:nvPr/>
          </p:nvSpPr>
          <p:spPr bwMode="auto">
            <a:xfrm>
              <a:off x="317" y="2887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73" name="Rectangle 53"/>
            <p:cNvSpPr>
              <a:spLocks noChangeArrowheads="1"/>
            </p:cNvSpPr>
            <p:nvPr/>
          </p:nvSpPr>
          <p:spPr bwMode="auto">
            <a:xfrm>
              <a:off x="249" y="3839"/>
              <a:ext cx="204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3874" name="Rectangle 54"/>
            <p:cNvSpPr>
              <a:spLocks noChangeArrowheads="1"/>
            </p:cNvSpPr>
            <p:nvPr/>
          </p:nvSpPr>
          <p:spPr bwMode="auto">
            <a:xfrm>
              <a:off x="702" y="3839"/>
              <a:ext cx="204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3875" name="Rectangle 55"/>
            <p:cNvSpPr>
              <a:spLocks noChangeArrowheads="1"/>
            </p:cNvSpPr>
            <p:nvPr/>
          </p:nvSpPr>
          <p:spPr bwMode="auto">
            <a:xfrm>
              <a:off x="1110" y="3839"/>
              <a:ext cx="204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3876" name="Rectangle 58"/>
            <p:cNvSpPr>
              <a:spLocks noChangeArrowheads="1"/>
            </p:cNvSpPr>
            <p:nvPr/>
          </p:nvSpPr>
          <p:spPr bwMode="auto">
            <a:xfrm>
              <a:off x="725" y="3475"/>
              <a:ext cx="204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3877" name="Line 60"/>
            <p:cNvSpPr>
              <a:spLocks noChangeShapeType="1"/>
            </p:cNvSpPr>
            <p:nvPr/>
          </p:nvSpPr>
          <p:spPr bwMode="auto">
            <a:xfrm flipH="1">
              <a:off x="362" y="3748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78" name="Line 61"/>
            <p:cNvSpPr>
              <a:spLocks noChangeShapeType="1"/>
            </p:cNvSpPr>
            <p:nvPr/>
          </p:nvSpPr>
          <p:spPr bwMode="auto">
            <a:xfrm>
              <a:off x="1178" y="3748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79" name="Line 62"/>
            <p:cNvSpPr>
              <a:spLocks noChangeShapeType="1"/>
            </p:cNvSpPr>
            <p:nvPr/>
          </p:nvSpPr>
          <p:spPr bwMode="auto">
            <a:xfrm>
              <a:off x="362" y="3748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80" name="Line 66"/>
            <p:cNvSpPr>
              <a:spLocks noChangeShapeType="1"/>
            </p:cNvSpPr>
            <p:nvPr/>
          </p:nvSpPr>
          <p:spPr bwMode="auto">
            <a:xfrm>
              <a:off x="793" y="3702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81" name="Line 67"/>
            <p:cNvSpPr>
              <a:spLocks noChangeShapeType="1"/>
            </p:cNvSpPr>
            <p:nvPr/>
          </p:nvSpPr>
          <p:spPr bwMode="auto">
            <a:xfrm>
              <a:off x="340" y="4065"/>
              <a:ext cx="0" cy="91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82" name="Line 68"/>
            <p:cNvSpPr>
              <a:spLocks noChangeShapeType="1"/>
            </p:cNvSpPr>
            <p:nvPr/>
          </p:nvSpPr>
          <p:spPr bwMode="auto">
            <a:xfrm>
              <a:off x="805" y="4077"/>
              <a:ext cx="0" cy="91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83" name="Line 69"/>
            <p:cNvSpPr>
              <a:spLocks noChangeShapeType="1"/>
            </p:cNvSpPr>
            <p:nvPr/>
          </p:nvSpPr>
          <p:spPr bwMode="auto">
            <a:xfrm>
              <a:off x="1202" y="4065"/>
              <a:ext cx="0" cy="91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74462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تكنولوژي پيشرفته اطلاعاتي 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سيستم اطلاعاتي مديران اجرايي؛ 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سيستم تصميم گيري گروهي؛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سيستم پيام دهنده الكترونيكي؛</a:t>
            </a:r>
            <a:endParaRPr lang="en-US" smtClean="0">
              <a:solidFill>
                <a:schemeClr val="bg2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757237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latin typeface="110_Besmellah" pitchFamily="2" charset="0"/>
                <a:cs typeface="Nazanin" pitchFamily="2" charset="-78"/>
              </a:rPr>
              <a:t>سطح تكنولوژي در سازمان</a:t>
            </a:r>
            <a:endParaRPr lang="en-US" b="1" smtClean="0">
              <a:latin typeface="110_Besmellah" pitchFamily="2" charset="0"/>
              <a:cs typeface="Nazanin" pitchFamily="2" charset="-78"/>
            </a:endParaRP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A50021"/>
                </a:solidFill>
                <a:cs typeface="Nazanin" pitchFamily="2" charset="-78"/>
              </a:rPr>
              <a:t>شركتهاي توليدي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A50021"/>
                </a:solidFill>
                <a:cs typeface="Nazanin" pitchFamily="2" charset="-78"/>
              </a:rPr>
              <a:t>شركتهاي خدماتي </a:t>
            </a:r>
            <a:endParaRPr lang="en-US" smtClean="0">
              <a:solidFill>
                <a:srgbClr val="A50021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06229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solidFill>
                  <a:schemeClr val="tx2"/>
                </a:solidFill>
                <a:cs typeface="Nazanin" pitchFamily="2" charset="-78"/>
              </a:rPr>
              <a:t>سيستم اطلاعاتي مديران اجرايي</a:t>
            </a:r>
            <a:endParaRPr lang="en-US" b="1" smtClean="0">
              <a:solidFill>
                <a:schemeClr val="tx2"/>
              </a:solidFill>
              <a:cs typeface="Nazanin" pitchFamily="2" charset="-78"/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0000"/>
                </a:solidFill>
                <a:cs typeface="Nazanin" pitchFamily="2" charset="-78"/>
              </a:rPr>
              <a:t>Executive Information System</a:t>
            </a:r>
            <a:endParaRPr lang="fa-IR" b="1" smtClean="0">
              <a:solidFill>
                <a:srgbClr val="FF0000"/>
              </a:solidFill>
              <a:cs typeface="Nazanin" pitchFamily="2" charset="-78"/>
            </a:endParaRPr>
          </a:p>
          <a:p>
            <a:pPr eaLnBrk="1" hangingPunct="1"/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عبارت است از كاربرد تكنولوژي كامپيوتري براي تأمين نيازهاي اطلاعاتي مديران.</a:t>
            </a:r>
            <a:endParaRPr lang="en-US" smtClean="0">
              <a:solidFill>
                <a:srgbClr val="003366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60983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solidFill>
                  <a:schemeClr val="tx2"/>
                </a:solidFill>
                <a:cs typeface="Nazanin" pitchFamily="2" charset="-78"/>
              </a:rPr>
              <a:t>سيستم تصميم گيري گروهي</a:t>
            </a:r>
            <a:r>
              <a:rPr lang="en-US" sz="4000" b="1">
                <a:solidFill>
                  <a:schemeClr val="tx2"/>
                </a:solidFill>
                <a:cs typeface="Nazanin" pitchFamily="2" charset="-78"/>
              </a:rPr>
              <a:t> Groupware 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اين امكان را بوجود مي آورد كه چندين عضو يك گروه، با استفاده از كامپيوترهاي شخصي خود،در نقاط مختلف دنيا جلسه تشكيل دهند و بصورت گروهي تصميم بگيرند.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  <a:p>
            <a:pPr eaLnBrk="1" hangingPunct="1"/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نام ديگر آن</a:t>
            </a:r>
            <a:r>
              <a:rPr lang="fa-IR" b="1" smtClean="0">
                <a:cs typeface="Nazanin" pitchFamily="2" charset="-78"/>
              </a:rPr>
              <a:t>: گروه افزار يا تشكيل ميزگرد از راه دور</a:t>
            </a:r>
            <a:endParaRPr lang="en-US" b="1" smtClean="0"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18510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جريان كار خودكار </a:t>
            </a:r>
            <a:r>
              <a:rPr lang="en-US" sz="3200" b="1">
                <a:cs typeface="Nazanin" pitchFamily="2" charset="-78"/>
              </a:rPr>
              <a:t>Workflow Automation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A50021"/>
                </a:solidFill>
                <a:cs typeface="Nazanin" pitchFamily="2" charset="-78"/>
              </a:rPr>
              <a:t>افراد مي توانند با استفاده از اين نرم افزار، اسناد و مدارك (مثل فاكتور خريد و فروش، چك يا سفارش مشتري) ردوبدل نمايند و آنها را جهت اقدام و پردازش به محلهاي مربوطه بفرستند.</a:t>
            </a:r>
            <a:endParaRPr lang="en-US" smtClean="0">
              <a:solidFill>
                <a:srgbClr val="A50021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563001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فوايد تكنولوژي پيشرفته اطلاعاتي مديران براي مديران </a:t>
            </a:r>
            <a:endParaRPr lang="en-US" sz="4000" b="1">
              <a:cs typeface="Nazanin" pitchFamily="2" charset="-78"/>
            </a:endParaRP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مشاركت بيشتر در تصميم گيري؛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افزايش سرعت در تصميم گيري؛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افزايش سرعت در شناسايي مسائل؛</a:t>
            </a:r>
            <a:endParaRPr lang="en-US" smtClean="0">
              <a:solidFill>
                <a:schemeClr val="bg2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3032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اثرات شديد تكنولوژي پيشرفته اطلاعاتي</a:t>
            </a:r>
            <a:br>
              <a:rPr lang="fa-IR" sz="4000" b="1">
                <a:cs typeface="Nazanin" pitchFamily="2" charset="-78"/>
              </a:rPr>
            </a:br>
            <a:r>
              <a:rPr lang="fa-IR" sz="4000" b="1">
                <a:cs typeface="Nazanin" pitchFamily="2" charset="-78"/>
              </a:rPr>
              <a:t> بر ساختار</a:t>
            </a:r>
            <a:endParaRPr lang="en-US" sz="4000" b="1">
              <a:cs typeface="Nazanin" pitchFamily="2" charset="-78"/>
            </a:endParaRP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كاهش ارتفاع سازمان؛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تمركز يا عدم تمركز بيشتر؛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بهبود هماهنگي؛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شرح دقيقتري از وظايف؛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افزايش كاركنان متخصص؛</a:t>
            </a:r>
            <a:endParaRPr lang="en-US" smtClean="0">
              <a:solidFill>
                <a:srgbClr val="003366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42163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اثر تكنولوژي بر طراحي مشاغل</a:t>
            </a:r>
            <a:br>
              <a:rPr lang="fa-IR" sz="4000" b="1">
                <a:cs typeface="Nazanin" pitchFamily="2" charset="-78"/>
              </a:rPr>
            </a:br>
            <a:r>
              <a:rPr lang="fa-IR" sz="4000" b="1">
                <a:cs typeface="Nazanin" pitchFamily="2" charset="-78"/>
              </a:rPr>
              <a:t>1-طراحي مشاغل</a:t>
            </a:r>
            <a:endParaRPr lang="en-US" sz="4000" b="1">
              <a:cs typeface="Nazanin" pitchFamily="2" charset="-78"/>
            </a:endParaRP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تكنولوژي انبوه موجب </a:t>
            </a:r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ساده شدن مشاغل</a:t>
            </a: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 شده است؛</a:t>
            </a:r>
          </a:p>
          <a:p>
            <a:pPr eaLnBrk="1" hangingPunct="1"/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موجب </a:t>
            </a:r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غني شدن مشاغل</a:t>
            </a: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 شده است،يعني مشاغل بگونه اي طرح ريزي مي شود كه مسؤليت و فرصت بيشتري براي رشد و موفقيت پيش مي آيد. </a:t>
            </a:r>
            <a:endParaRPr lang="en-US" smtClean="0">
              <a:solidFill>
                <a:schemeClr val="bg2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81499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اثر تكنولوژي بر طراحي مشاغل</a:t>
            </a:r>
            <a:br>
              <a:rPr lang="fa-IR" sz="4000" b="1">
                <a:cs typeface="Nazanin" pitchFamily="2" charset="-78"/>
              </a:rPr>
            </a:br>
            <a:r>
              <a:rPr lang="fa-IR" sz="4000" b="1">
                <a:cs typeface="Nazanin" pitchFamily="2" charset="-78"/>
              </a:rPr>
              <a:t>1- سيستمهاي فني-اجتماعي </a:t>
            </a:r>
            <a:endParaRPr lang="en-US" sz="4000" b="1">
              <a:cs typeface="Nazanin" pitchFamily="2" charset="-78"/>
            </a:endParaRP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1981200"/>
            <a:ext cx="8569325" cy="3886200"/>
          </a:xfrm>
        </p:spPr>
        <p:txBody>
          <a:bodyPr/>
          <a:lstStyle/>
          <a:p>
            <a:pPr eaLnBrk="1" hangingPunct="1"/>
            <a:r>
              <a:rPr lang="fa-IR" sz="3100">
                <a:solidFill>
                  <a:srgbClr val="0000FF"/>
                </a:solidFill>
                <a:cs typeface="Nazanin" pitchFamily="2" charset="-78"/>
              </a:rPr>
              <a:t>در اين روش، </a:t>
            </a:r>
            <a:r>
              <a:rPr lang="fa-IR" sz="3100">
                <a:solidFill>
                  <a:srgbClr val="FF0000"/>
                </a:solidFill>
                <a:cs typeface="Nazanin" pitchFamily="2" charset="-78"/>
              </a:rPr>
              <a:t>نيازهاي افراد و نيازهاي كارآيي فني</a:t>
            </a:r>
            <a:r>
              <a:rPr lang="fa-IR" sz="3100">
                <a:solidFill>
                  <a:srgbClr val="0000FF"/>
                </a:solidFill>
                <a:cs typeface="Nazanin" pitchFamily="2" charset="-78"/>
              </a:rPr>
              <a:t> در هم مي آميزند.</a:t>
            </a:r>
          </a:p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اگر سيستمهاي فني و اجتماعي سازمان بگونه اي طرح ريزي شوند كه متناسب با يكديگر باشند، سازمان به بهترين شكل ممكن كار خواهد كرد.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86530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algn="ctr"/>
            <a:r>
              <a:rPr lang="fa-IR" b="1" smtClean="0">
                <a:solidFill>
                  <a:schemeClr val="tx2"/>
                </a:solidFill>
                <a:cs typeface="Nazanin" pitchFamily="2" charset="-78"/>
              </a:rPr>
              <a:t>1-شركتهاي توليدي</a:t>
            </a:r>
            <a:endParaRPr lang="en-US" b="1" smtClean="0">
              <a:solidFill>
                <a:schemeClr val="tx2"/>
              </a:solidFill>
              <a:cs typeface="Nazanin" pitchFamily="2" charset="-78"/>
            </a:endParaRP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just"/>
            <a:r>
              <a:rPr lang="fa-IR" b="1" smtClean="0">
                <a:solidFill>
                  <a:srgbClr val="FF0000"/>
                </a:solidFill>
                <a:latin typeface="Zibaa" pitchFamily="2" charset="2"/>
                <a:cs typeface="Nazanin" pitchFamily="2" charset="-78"/>
              </a:rPr>
              <a:t>بر اساس تحقيقات جان وودوارد:</a:t>
            </a:r>
          </a:p>
          <a:p>
            <a:pPr marL="609600" indent="-609600" algn="just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FF0000"/>
                </a:solidFill>
                <a:latin typeface="Zibaa" pitchFamily="2" charset="2"/>
                <a:cs typeface="Nazanin" pitchFamily="2" charset="-78"/>
              </a:rPr>
              <a:t>گروه اول</a:t>
            </a:r>
            <a:r>
              <a:rPr lang="fa-IR" smtClean="0">
                <a:latin typeface="Zibaa" pitchFamily="2" charset="2"/>
                <a:cs typeface="Nazanin" pitchFamily="2" charset="-78"/>
              </a:rPr>
              <a:t>: توليد تك محصولي و دسته هاي كوچك؛</a:t>
            </a:r>
          </a:p>
          <a:p>
            <a:pPr marL="609600" indent="-609600" algn="just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FF0000"/>
                </a:solidFill>
                <a:latin typeface="Zibaa" pitchFamily="2" charset="2"/>
                <a:cs typeface="Nazanin" pitchFamily="2" charset="-78"/>
              </a:rPr>
              <a:t>گروه دوم</a:t>
            </a:r>
            <a:r>
              <a:rPr lang="fa-IR" smtClean="0">
                <a:latin typeface="Zibaa" pitchFamily="2" charset="2"/>
                <a:cs typeface="Nazanin" pitchFamily="2" charset="-78"/>
              </a:rPr>
              <a:t>: توليد انبوه و دسته هاي بزرگ؛</a:t>
            </a:r>
          </a:p>
          <a:p>
            <a:pPr marL="609600" indent="-609600" algn="just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FF0000"/>
                </a:solidFill>
                <a:latin typeface="Zibaa" pitchFamily="2" charset="2"/>
                <a:cs typeface="Nazanin" pitchFamily="2" charset="-78"/>
              </a:rPr>
              <a:t>گروه سوم</a:t>
            </a:r>
            <a:r>
              <a:rPr lang="fa-IR" smtClean="0">
                <a:latin typeface="Zibaa" pitchFamily="2" charset="2"/>
                <a:cs typeface="Nazanin" pitchFamily="2" charset="-78"/>
              </a:rPr>
              <a:t>: فرآيند توليد مستمر؛</a:t>
            </a:r>
            <a:endParaRPr lang="en-US" smtClean="0">
              <a:latin typeface="Zibaa" pitchFamily="2" charset="2"/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89038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latin typeface="Zibaa" pitchFamily="2" charset="2"/>
                <a:cs typeface="Nazanin" pitchFamily="2" charset="-78"/>
              </a:rPr>
              <a:t>توليد تك محصولي و دسته هاي كوچك</a:t>
            </a:r>
            <a:endParaRPr lang="en-US" sz="4000" b="1">
              <a:latin typeface="Zibaa" pitchFamily="2" charset="2"/>
              <a:cs typeface="Nazanin" pitchFamily="2" charset="-78"/>
            </a:endParaRP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بصورت كارگاه است؛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طبق در خواست مشتري؛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روال كار بر حسب عادت؛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متكي به متصديان،كارگران و نيروي انساني.</a:t>
            </a:r>
          </a:p>
          <a:p>
            <a:pPr marL="609600" indent="-609600">
              <a:buNone/>
            </a:pP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مانند: وسايل الكترونيكي و لباسهاي سنتي.</a:t>
            </a:r>
            <a:endParaRPr lang="en-US" smtClean="0">
              <a:solidFill>
                <a:srgbClr val="FF0000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062140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latin typeface="Zibaa" pitchFamily="2" charset="2"/>
                <a:cs typeface="Nazanin" pitchFamily="2" charset="-78"/>
              </a:rPr>
              <a:t>توليد انبوه و دسته هاي بزرگ</a:t>
            </a:r>
            <a:endParaRPr lang="en-US" b="1" smtClean="0">
              <a:latin typeface="Zibaa" pitchFamily="2" charset="2"/>
              <a:cs typeface="Nazanin" pitchFamily="2" charset="-78"/>
            </a:endParaRPr>
          </a:p>
        </p:txBody>
      </p:sp>
      <p:sp>
        <p:nvSpPr>
          <p:cNvPr id="132099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استفاده از قطعات استاندارد؛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توليد انبوه؛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مسير توليد نسبتاً طولاني؛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انبار كالاهاي ساخته شده.</a:t>
            </a:r>
          </a:p>
          <a:p>
            <a:pPr marL="609600" indent="-609600">
              <a:buNone/>
            </a:pP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مانند: انواع خطوط مونتاژ از قبيل خودرو.</a:t>
            </a:r>
            <a:endParaRPr lang="en-US" smtClean="0">
              <a:solidFill>
                <a:srgbClr val="FF0000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344266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latin typeface="Zibaa" pitchFamily="2" charset="2"/>
                <a:cs typeface="Nazanin" pitchFamily="2" charset="-78"/>
              </a:rPr>
              <a:t>فرآيند توليد مستمر</a:t>
            </a:r>
            <a:endParaRPr lang="en-US" b="1" smtClean="0">
              <a:latin typeface="Zibaa" pitchFamily="2" charset="2"/>
              <a:cs typeface="Nazanin" pitchFamily="2" charset="-78"/>
            </a:endParaRP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همه كارها بوسيله دستگاه پيشرفته انجام مي شود؛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فرآيند توليد مستمر؛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مي توان محصول را پيش از توليد بطور دقيق پيش بيني كرد.</a:t>
            </a:r>
          </a:p>
          <a:p>
            <a:pPr marL="609600" indent="-609600">
              <a:buNone/>
            </a:pP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مانند: پالايشگاههاي نفت و توليد مواد دارويي.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en-US" smtClean="0">
              <a:solidFill>
                <a:srgbClr val="FF0000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04305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8613"/>
            <a:ext cx="8229600" cy="1371600"/>
          </a:xfrm>
        </p:spPr>
        <p:txBody>
          <a:bodyPr/>
          <a:lstStyle/>
          <a:p>
            <a:pPr algn="ctr" rtl="0" eaLnBrk="1" hangingPunct="1"/>
            <a:r>
              <a:rPr lang="fa-IR" b="1" smtClean="0">
                <a:cs typeface="Nazanin" pitchFamily="2" charset="-78"/>
              </a:rPr>
              <a:t>استراتژي،تكنولوژي و عملكرد:</a:t>
            </a:r>
            <a:endParaRPr lang="en-US" b="1" smtClean="0">
              <a:cs typeface="Nazanin" pitchFamily="2" charset="-78"/>
            </a:endParaRPr>
          </a:p>
        </p:txBody>
      </p:sp>
      <p:graphicFrame>
        <p:nvGraphicFramePr>
          <p:cNvPr id="171188" name="Group 180"/>
          <p:cNvGraphicFramePr>
            <a:graphicFrameLocks noGrp="1"/>
          </p:cNvGraphicFramePr>
          <p:nvPr>
            <p:ph idx="1"/>
          </p:nvPr>
        </p:nvGraphicFramePr>
        <p:xfrm>
          <a:off x="1981200" y="1568450"/>
          <a:ext cx="8229600" cy="4477172"/>
        </p:xfrm>
        <a:graphic>
          <a:graphicData uri="http://schemas.openxmlformats.org/drawingml/2006/table">
            <a:tbl>
              <a:tblPr rtl="1"/>
              <a:tblGrid>
                <a:gridCol w="4259262"/>
                <a:gridCol w="1295400"/>
                <a:gridCol w="1296988"/>
                <a:gridCol w="1377950"/>
              </a:tblGrid>
              <a:tr h="457135">
                <a:tc rowSpan="2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ويژگيهاي ساختاري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تكنولوژي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228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توليد تك محصولي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توليد انبوه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فرآيند توليد مستمر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45713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سطوح مديريت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5713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حيطۀ كنترل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23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48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15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911096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نسبت كارگري كه دستمزد مستقيم مي گيرد به كارگري كه  دستمزد غير مستقيم مي گيرد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5713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نسبت كل كاركنان به مديران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كم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متوسظ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زياد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5713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سطح مهارت كاركنان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بالا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پايين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بالا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5713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روشهاي رسمي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اندك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زياد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اندك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grpSp>
        <p:nvGrpSpPr>
          <p:cNvPr id="134191" name="Group 178"/>
          <p:cNvGrpSpPr>
            <a:grpSpLocks/>
          </p:cNvGrpSpPr>
          <p:nvPr/>
        </p:nvGrpSpPr>
        <p:grpSpPr bwMode="auto">
          <a:xfrm>
            <a:off x="2135188" y="3644901"/>
            <a:ext cx="3600450" cy="779463"/>
            <a:chOff x="385" y="2296"/>
            <a:chExt cx="2268" cy="491"/>
          </a:xfrm>
        </p:grpSpPr>
        <p:grpSp>
          <p:nvGrpSpPr>
            <p:cNvPr id="134192" name="Group 171"/>
            <p:cNvGrpSpPr>
              <a:grpSpLocks/>
            </p:cNvGrpSpPr>
            <p:nvPr/>
          </p:nvGrpSpPr>
          <p:grpSpPr bwMode="auto">
            <a:xfrm>
              <a:off x="2018" y="2296"/>
              <a:ext cx="635" cy="491"/>
              <a:chOff x="2018" y="2296"/>
              <a:chExt cx="635" cy="491"/>
            </a:xfrm>
          </p:grpSpPr>
          <p:sp>
            <p:nvSpPr>
              <p:cNvPr id="134199" name="Text Box 169"/>
              <p:cNvSpPr txBox="1">
                <a:spLocks noChangeArrowheads="1"/>
              </p:cNvSpPr>
              <p:nvPr/>
            </p:nvSpPr>
            <p:spPr bwMode="auto">
              <a:xfrm>
                <a:off x="2018" y="2296"/>
                <a:ext cx="635" cy="4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fa-IR"/>
                  <a:t>4</a:t>
                </a:r>
              </a:p>
              <a:p>
                <a:pPr algn="ctr" eaLnBrk="1" hangingPunct="1">
                  <a:spcBef>
                    <a:spcPct val="50000"/>
                  </a:spcBef>
                </a:pPr>
                <a:r>
                  <a:rPr lang="fa-IR"/>
                  <a:t>1</a:t>
                </a:r>
                <a:endParaRPr lang="en-US"/>
              </a:p>
            </p:txBody>
          </p:sp>
          <p:sp>
            <p:nvSpPr>
              <p:cNvPr id="134200" name="Line 170"/>
              <p:cNvSpPr>
                <a:spLocks noChangeShapeType="1"/>
              </p:cNvSpPr>
              <p:nvPr/>
            </p:nvSpPr>
            <p:spPr bwMode="auto">
              <a:xfrm>
                <a:off x="2245" y="2523"/>
                <a:ext cx="22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4193" name="Group 172"/>
            <p:cNvGrpSpPr>
              <a:grpSpLocks/>
            </p:cNvGrpSpPr>
            <p:nvPr/>
          </p:nvGrpSpPr>
          <p:grpSpPr bwMode="auto">
            <a:xfrm>
              <a:off x="1247" y="2296"/>
              <a:ext cx="635" cy="491"/>
              <a:chOff x="2018" y="2296"/>
              <a:chExt cx="635" cy="491"/>
            </a:xfrm>
          </p:grpSpPr>
          <p:sp>
            <p:nvSpPr>
              <p:cNvPr id="134197" name="Text Box 173"/>
              <p:cNvSpPr txBox="1">
                <a:spLocks noChangeArrowheads="1"/>
              </p:cNvSpPr>
              <p:nvPr/>
            </p:nvSpPr>
            <p:spPr bwMode="auto">
              <a:xfrm>
                <a:off x="2018" y="2296"/>
                <a:ext cx="635" cy="4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fa-IR"/>
                  <a:t>4</a:t>
                </a:r>
              </a:p>
              <a:p>
                <a:pPr algn="ctr" eaLnBrk="1" hangingPunct="1">
                  <a:spcBef>
                    <a:spcPct val="50000"/>
                  </a:spcBef>
                </a:pPr>
                <a:r>
                  <a:rPr lang="fa-IR"/>
                  <a:t>1</a:t>
                </a:r>
                <a:endParaRPr lang="en-US"/>
              </a:p>
            </p:txBody>
          </p:sp>
          <p:sp>
            <p:nvSpPr>
              <p:cNvPr id="134198" name="Line 174"/>
              <p:cNvSpPr>
                <a:spLocks noChangeShapeType="1"/>
              </p:cNvSpPr>
              <p:nvPr/>
            </p:nvSpPr>
            <p:spPr bwMode="auto">
              <a:xfrm>
                <a:off x="2245" y="2523"/>
                <a:ext cx="22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4194" name="Group 175"/>
            <p:cNvGrpSpPr>
              <a:grpSpLocks/>
            </p:cNvGrpSpPr>
            <p:nvPr/>
          </p:nvGrpSpPr>
          <p:grpSpPr bwMode="auto">
            <a:xfrm>
              <a:off x="385" y="2296"/>
              <a:ext cx="635" cy="491"/>
              <a:chOff x="2018" y="2296"/>
              <a:chExt cx="635" cy="491"/>
            </a:xfrm>
          </p:grpSpPr>
          <p:sp>
            <p:nvSpPr>
              <p:cNvPr id="134195" name="Text Box 176"/>
              <p:cNvSpPr txBox="1">
                <a:spLocks noChangeArrowheads="1"/>
              </p:cNvSpPr>
              <p:nvPr/>
            </p:nvSpPr>
            <p:spPr bwMode="auto">
              <a:xfrm>
                <a:off x="2018" y="2296"/>
                <a:ext cx="635" cy="4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fa-IR"/>
                  <a:t>1</a:t>
                </a:r>
              </a:p>
              <a:p>
                <a:pPr algn="ctr" eaLnBrk="1" hangingPunct="1">
                  <a:spcBef>
                    <a:spcPct val="50000"/>
                  </a:spcBef>
                </a:pPr>
                <a:r>
                  <a:rPr lang="fa-IR"/>
                  <a:t>1</a:t>
                </a:r>
                <a:endParaRPr lang="en-US"/>
              </a:p>
            </p:txBody>
          </p:sp>
          <p:sp>
            <p:nvSpPr>
              <p:cNvPr id="134196" name="Line 177"/>
              <p:cNvSpPr>
                <a:spLocks noChangeShapeType="1"/>
              </p:cNvSpPr>
              <p:nvPr/>
            </p:nvSpPr>
            <p:spPr bwMode="auto">
              <a:xfrm>
                <a:off x="2245" y="2523"/>
                <a:ext cx="22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65046840"/>
      </p:ext>
    </p:extLst>
  </p:cSld>
  <p:clrMapOvr>
    <a:masterClrMapping/>
  </p:clrMapOvr>
  <p:transition>
    <p:wedge/>
  </p:transition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1793</Words>
  <Application>Microsoft Office PowerPoint</Application>
  <PresentationFormat>Widescreen</PresentationFormat>
  <Paragraphs>389</Paragraphs>
  <Slides>46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5" baseType="lpstr">
      <vt:lpstr>110_Besmellah</vt:lpstr>
      <vt:lpstr>Arial</vt:lpstr>
      <vt:lpstr>Nazanin</vt:lpstr>
      <vt:lpstr>Tahoma</vt:lpstr>
      <vt:lpstr>Trebuchet MS</vt:lpstr>
      <vt:lpstr>Wingdings</vt:lpstr>
      <vt:lpstr>Wingdings 3</vt:lpstr>
      <vt:lpstr>Zibaa</vt:lpstr>
      <vt:lpstr>Facet</vt:lpstr>
      <vt:lpstr>فصل چهارم: تكنولوژي توليد كالا،خدمات و اطلاعات</vt:lpstr>
      <vt:lpstr>تكنولوژي </vt:lpstr>
      <vt:lpstr>تكنولوژي</vt:lpstr>
      <vt:lpstr>سطح تكنولوژي در سازمان</vt:lpstr>
      <vt:lpstr>1-شركتهاي توليدي</vt:lpstr>
      <vt:lpstr>توليد تك محصولي و دسته هاي كوچك</vt:lpstr>
      <vt:lpstr>توليد انبوه و دسته هاي بزرگ</vt:lpstr>
      <vt:lpstr>فرآيند توليد مستمر</vt:lpstr>
      <vt:lpstr>استراتژي،تكنولوژي و عملكرد:</vt:lpstr>
      <vt:lpstr>استراتژي،تكنولوژي و عملكرد:</vt:lpstr>
      <vt:lpstr>سازگاري استراتژي،تكنولوژي و ساختار</vt:lpstr>
      <vt:lpstr>سازگاري استراتژي،تكنولوژي و ساختار</vt:lpstr>
      <vt:lpstr>سازگاري استراتژي،تكنولوژي و ساختار</vt:lpstr>
      <vt:lpstr>تكنولوژي جديد توليد</vt:lpstr>
      <vt:lpstr>سيستم مكانيزه منسجم</vt:lpstr>
      <vt:lpstr>سيستم مكانيزه منسجم به سه شكل  انجام مي گيرد:</vt:lpstr>
      <vt:lpstr>مقايسه ويژگيهاي سازماني در مورد توليد انبوه و سيستم مكانيزۀ منسجم</vt:lpstr>
      <vt:lpstr>مقايسه ويژگيهاي سازماني در مورد توليد انبوه و سيستم مكانيزه منسجم</vt:lpstr>
      <vt:lpstr>2-شركتهاي خدماتي</vt:lpstr>
      <vt:lpstr>نمونه تكنولوژي خدماتي و تكنولوژي توليدي</vt:lpstr>
      <vt:lpstr>ويژگي هاي ساختاري سازمانهاي خدماتي و سازمانهاي توليدي </vt:lpstr>
      <vt:lpstr>تكنولوژي واحدهاي سازماني  (چارچوب چارلز پرو)</vt:lpstr>
      <vt:lpstr>تكنولوژي سازماني از ديد پرو</vt:lpstr>
      <vt:lpstr>تكنولوژي سازماني از ديد پرو</vt:lpstr>
      <vt:lpstr>تكنولوژي سازماني از ديد پرو</vt:lpstr>
      <vt:lpstr>تكنولوژي سازماني از ديد پرو</vt:lpstr>
      <vt:lpstr>چارچوبي براي تكنولوژي خدمات</vt:lpstr>
      <vt:lpstr>الگوهاي سازماني با توجه به تكنولوژي </vt:lpstr>
      <vt:lpstr>الگوهاي سازماني با توجه به تكنولوژي</vt:lpstr>
      <vt:lpstr>الگوهاي سازماني با توجه به تكنولوژي</vt:lpstr>
      <vt:lpstr>الگوهاي سازماني با توجه به تكنولوژي</vt:lpstr>
      <vt:lpstr>الگوهاي سازماني با توجه به تكنولوژي</vt:lpstr>
      <vt:lpstr>الگوهاي سازماني با توجه به تكنولوژي</vt:lpstr>
      <vt:lpstr>رابطۀ تكنولوژي خدمات با ويژگيهاي ساختاري و مديريت </vt:lpstr>
      <vt:lpstr>وابستگي درون سازماني Interdependence</vt:lpstr>
      <vt:lpstr>انواع وابستگي از نظر تامپسون </vt:lpstr>
      <vt:lpstr>انواع وابستگي از نظر تامپسون</vt:lpstr>
      <vt:lpstr>راه هاي اصلي براي ايجاد هماهنگي در سطوح مختلف كاري؛در شركت توليدي</vt:lpstr>
      <vt:lpstr>تكنولوژي پيشرفته اطلاعاتي </vt:lpstr>
      <vt:lpstr>سيستم اطلاعاتي مديران اجرايي</vt:lpstr>
      <vt:lpstr>سيستم تصميم گيري گروهي Groupware </vt:lpstr>
      <vt:lpstr>جريان كار خودكار Workflow Automation</vt:lpstr>
      <vt:lpstr>فوايد تكنولوژي پيشرفته اطلاعاتي مديران براي مديران </vt:lpstr>
      <vt:lpstr>اثرات شديد تكنولوژي پيشرفته اطلاعاتي  بر ساختار</vt:lpstr>
      <vt:lpstr>اثر تكنولوژي بر طراحي مشاغل 1-طراحي مشاغل</vt:lpstr>
      <vt:lpstr>اثر تكنولوژي بر طراحي مشاغل 1- سيستمهاي فني-اجتماعي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فصل چهارم: تكنولوژي توليد كالا،خدمات و اطلاعات</dc:title>
  <dc:creator>omid arzi</dc:creator>
  <cp:lastModifiedBy>omid arzi</cp:lastModifiedBy>
  <cp:revision>1</cp:revision>
  <dcterms:created xsi:type="dcterms:W3CDTF">2022-01-15T16:12:45Z</dcterms:created>
  <dcterms:modified xsi:type="dcterms:W3CDTF">2022-01-15T16:13:10Z</dcterms:modified>
</cp:coreProperties>
</file>