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4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5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507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072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52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0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34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68866-061E-4E2E-BEED-EFD3E3B0EE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82206"/>
      </p:ext>
    </p:extLst>
  </p:cSld>
  <p:clrMapOvr>
    <a:masterClrMapping/>
  </p:clrMapOvr>
  <p:transition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1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7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4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0FF82-6F5C-4100-B6D5-A5BBC2666CB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1F4D85-7B99-45CD-847B-C41EB54C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5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ChangeArrowheads="1"/>
          </p:cNvSpPr>
          <p:nvPr/>
        </p:nvSpPr>
        <p:spPr bwMode="auto">
          <a:xfrm>
            <a:off x="1774825" y="260350"/>
            <a:ext cx="86423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2800" dirty="0">
                <a:latin typeface="Arial" pitchFamily="34" charset="0"/>
                <a:cs typeface="B Titr" pitchFamily="2" charset="-78"/>
              </a:rPr>
              <a:t>فصل چهارم :</a:t>
            </a: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2800" dirty="0">
                <a:latin typeface="Arial" pitchFamily="34" charset="0"/>
                <a:cs typeface="B Titr" pitchFamily="2" charset="-78"/>
              </a:rPr>
              <a:t>درد : ارزيابي ، كنترل و درما ن</a:t>
            </a: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2800" dirty="0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400" dirty="0">
                <a:latin typeface="Arial" pitchFamily="34" charset="0"/>
                <a:sym typeface="Wingdings" pitchFamily="2" charset="2"/>
              </a:rPr>
              <a:t></a:t>
            </a:r>
            <a:r>
              <a:rPr lang="fa-IR" sz="2400" dirty="0">
                <a:latin typeface="Arial" pitchFamily="34" charset="0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اندازه گيري درد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cs typeface="B Lotus" pitchFamily="2" charset="-78"/>
              </a:rPr>
              <a:t> 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درمان پزشكي درد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درمان هاي روانشناختي درد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 رويكردهاي چند وجهي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 درمان هاي چند رشته اي : كلينيك درد</a:t>
            </a:r>
          </a:p>
          <a:p>
            <a:pPr algn="ctr">
              <a:lnSpc>
                <a:spcPct val="150000"/>
              </a:lnSpc>
            </a:pPr>
            <a:endParaRPr lang="fa-IR" sz="2800" b="1" dirty="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 dirty="0">
              <a:latin typeface="Arial" pitchFamily="34" charset="0"/>
              <a:cs typeface="B Lotus" pitchFamily="2" charset="-78"/>
            </a:endParaRPr>
          </a:p>
          <a:p>
            <a:pPr algn="ctr"/>
            <a:endParaRPr lang="en-US" sz="2800" b="1" dirty="0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0955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/>
          <p:cNvSpPr>
            <a:spLocks noChangeArrowheads="1"/>
          </p:cNvSpPr>
          <p:nvPr/>
        </p:nvSpPr>
        <p:spPr bwMode="auto">
          <a:xfrm>
            <a:off x="1630363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ارزيابي پرسشنامه درد مك گيل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از روشهاي اندازه گيري چند بعدي درد است 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روايي متوسطي را در سنجش درد سرطان ، سردردها و چندين سندرم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درد ديگر به نمايش گذاشته است.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به علت كلمات مشكل و نداشتن شكل نمره گذاري استـاندارد مـورد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انتقاد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417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ChangeArrowheads="1"/>
          </p:cNvSpPr>
          <p:nvPr/>
        </p:nvSpPr>
        <p:spPr bwMode="auto">
          <a:xfrm>
            <a:off x="1558925" y="260350"/>
            <a:ext cx="86423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2400">
                <a:latin typeface="Arial" pitchFamily="34" charset="0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درمان هاي پزشكي براي درد</a:t>
            </a:r>
          </a:p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ماهيت درد ذهني است و توسط عوامل روانشناختي وساطت مي شود،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پس درمان بايد چنين رويكرد شخص مدار و التقاطي را منعكس كند 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بنا به ماهيت و محل تجربه درد، متفاوت و شامل: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- داروها : تسكيـن نـاآگاهانـه درد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- تحريك الكتريكي اعصاب ماوراء پوستي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TENS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- طب سوزنـي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- جراحـي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2163" name="Line 5"/>
          <p:cNvSpPr>
            <a:spLocks noChangeShapeType="1"/>
          </p:cNvSpPr>
          <p:nvPr/>
        </p:nvSpPr>
        <p:spPr bwMode="auto">
          <a:xfrm flipH="1">
            <a:off x="8472489" y="3500438"/>
            <a:ext cx="11525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2164" name="Line 6"/>
          <p:cNvSpPr>
            <a:spLocks noChangeShapeType="1"/>
          </p:cNvSpPr>
          <p:nvPr/>
        </p:nvSpPr>
        <p:spPr bwMode="auto">
          <a:xfrm flipH="1">
            <a:off x="8401051" y="3500438"/>
            <a:ext cx="12239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2165" name="Line 7"/>
          <p:cNvSpPr>
            <a:spLocks noChangeShapeType="1"/>
          </p:cNvSpPr>
          <p:nvPr/>
        </p:nvSpPr>
        <p:spPr bwMode="auto">
          <a:xfrm flipH="1">
            <a:off x="8401051" y="3500438"/>
            <a:ext cx="1223963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2166" name="Line 8"/>
          <p:cNvSpPr>
            <a:spLocks noChangeShapeType="1"/>
          </p:cNvSpPr>
          <p:nvPr/>
        </p:nvSpPr>
        <p:spPr bwMode="auto">
          <a:xfrm flipH="1">
            <a:off x="8401051" y="3500438"/>
            <a:ext cx="1223963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164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ChangeArrowheads="1"/>
          </p:cNvSpPr>
          <p:nvPr/>
        </p:nvSpPr>
        <p:spPr bwMode="auto">
          <a:xfrm>
            <a:off x="1558925" y="981075"/>
            <a:ext cx="87137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1- داروها  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الف - نوع آسپرين : تركيب فعـالي به نام ساليسين        خاصيت ضـد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درد و پيشگيري از التهاب و تب         داروهاي غيراستروئـيدي و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ضد التهاب، اين داروها به ويژه براي درد همراه با آسيب مفيد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است.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ب- نوع افيون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3187" name="Line 6"/>
          <p:cNvSpPr>
            <a:spLocks noChangeShapeType="1"/>
          </p:cNvSpPr>
          <p:nvPr/>
        </p:nvSpPr>
        <p:spPr bwMode="auto">
          <a:xfrm flipH="1">
            <a:off x="5232400" y="3357563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3188" name="Line 7"/>
          <p:cNvSpPr>
            <a:spLocks noChangeShapeType="1"/>
          </p:cNvSpPr>
          <p:nvPr/>
        </p:nvSpPr>
        <p:spPr bwMode="auto">
          <a:xfrm flipH="1">
            <a:off x="3863975" y="27082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77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ChangeArrowheads="1"/>
          </p:cNvSpPr>
          <p:nvPr/>
        </p:nvSpPr>
        <p:spPr bwMode="auto">
          <a:xfrm>
            <a:off x="1703389" y="549276"/>
            <a:ext cx="85693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30000"/>
              </a:lnSpc>
            </a:pPr>
            <a:r>
              <a:rPr lang="fa-IR" sz="2400">
                <a:latin typeface="Arial" pitchFamily="34" charset="0"/>
                <a:cs typeface="B Lotus" pitchFamily="2" charset="-78"/>
              </a:rPr>
              <a:t>2-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تحريك الكتريكي اعصاب ماوراء پوستي    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بيماران التهاب مفاصل</a:t>
            </a:r>
            <a:r>
              <a:rPr lang="fa-IR" sz="2400">
                <a:cs typeface="B Lotus" pitchFamily="2" charset="-78"/>
              </a:rPr>
              <a:t> </a:t>
            </a:r>
          </a:p>
          <a:p>
            <a:pPr algn="just">
              <a:lnSpc>
                <a:spcPct val="130000"/>
              </a:lnSpc>
            </a:pPr>
            <a:r>
              <a:rPr lang="fa-IR" sz="2400" b="1">
                <a:cs typeface="B Lotus" pitchFamily="2" charset="-78"/>
              </a:rPr>
              <a:t>                                                              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تسكين درد زايمان</a:t>
            </a:r>
          </a:p>
          <a:p>
            <a:pPr algn="just">
              <a:lnSpc>
                <a:spcPct val="130000"/>
              </a:lnSpc>
            </a:pPr>
            <a:r>
              <a:rPr lang="fa-IR" sz="2400" b="1">
                <a:latin typeface="Arial" pitchFamily="34" charset="0"/>
                <a:cs typeface="B Lotus" pitchFamily="2" charset="-78"/>
              </a:rPr>
              <a:t>                </a:t>
            </a: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حصول تسكيـن درد نه تنـها در مدت تحـريك ، و تـداوم آن حتـي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ساعتها پس از تحريك با كاربرد مؤثر در درمان دردهاي حاد و مزمن</a:t>
            </a:r>
          </a:p>
          <a:p>
            <a:pPr algn="just">
              <a:lnSpc>
                <a:spcPct val="13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: TENS</a:t>
            </a:r>
            <a:endParaRPr lang="fa-IR" sz="24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مقايسه با دارودرمـاني يـا جراحي در تسكيـن درد مؤثر نبـوده </a:t>
            </a:r>
          </a:p>
          <a:p>
            <a:pPr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تسكيـن درد زنـان باردار در طـول مرحلـه اول درد زايمـان با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« دارونـما » اختلاف اثر معنـي داري نـدارد .</a:t>
            </a:r>
          </a:p>
          <a:p>
            <a:pPr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تسكيـن جراحـي ها پس از روش هاي درمـاني مـؤثر است .</a:t>
            </a:r>
          </a:p>
          <a:p>
            <a:pPr algn="just">
              <a:lnSpc>
                <a:spcPct val="13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4211" name="AutoShape 5"/>
          <p:cNvSpPr>
            <a:spLocks/>
          </p:cNvSpPr>
          <p:nvPr/>
        </p:nvSpPr>
        <p:spPr bwMode="auto">
          <a:xfrm>
            <a:off x="5016500" y="692151"/>
            <a:ext cx="215900" cy="1008063"/>
          </a:xfrm>
          <a:prstGeom prst="rightBrace">
            <a:avLst>
              <a:gd name="adj1" fmla="val 38909"/>
              <a:gd name="adj2" fmla="val 5144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2" name="Rectangle 6"/>
          <p:cNvSpPr>
            <a:spLocks noChangeArrowheads="1"/>
          </p:cNvSpPr>
          <p:nvPr/>
        </p:nvSpPr>
        <p:spPr bwMode="auto">
          <a:xfrm>
            <a:off x="6238875" y="909638"/>
            <a:ext cx="295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 b="1">
              <a:cs typeface="Lotus" pitchFamily="2" charset="-78"/>
            </a:endParaRPr>
          </a:p>
          <a:p>
            <a:pPr algn="ctr"/>
            <a:endParaRPr lang="fa-IR" sz="2400" b="1">
              <a:cs typeface="Lotus" pitchFamily="2" charset="-78"/>
            </a:endParaRPr>
          </a:p>
          <a:p>
            <a:pPr algn="ctr"/>
            <a:r>
              <a:rPr lang="fa-IR" sz="2800" b="1">
                <a:cs typeface="Lotus" pitchFamily="2" charset="-78"/>
              </a:rPr>
              <a:t>(</a:t>
            </a:r>
            <a:r>
              <a:rPr lang="en-US" sz="2800" b="1">
                <a:cs typeface="Lotus" pitchFamily="2" charset="-78"/>
              </a:rPr>
              <a:t> </a:t>
            </a:r>
            <a:r>
              <a:rPr lang="en-US" sz="2400" b="1">
                <a:cs typeface="Lotus" pitchFamily="2" charset="-78"/>
              </a:rPr>
              <a:t>TENS </a:t>
            </a:r>
            <a:r>
              <a:rPr lang="fa-IR" sz="2800" b="1">
                <a:cs typeface="Lotus" pitchFamily="2" charset="-78"/>
              </a:rPr>
              <a:t>) از اوايل دهه 1970 </a:t>
            </a:r>
            <a:endParaRPr lang="en-US" sz="2800" b="1"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5624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"/>
          <p:cNvSpPr>
            <a:spLocks noChangeArrowheads="1"/>
          </p:cNvSpPr>
          <p:nvPr/>
        </p:nvSpPr>
        <p:spPr bwMode="auto">
          <a:xfrm>
            <a:off x="1703389" y="333376"/>
            <a:ext cx="871378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3- طب سوزني :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روش دردزدايي باستاني چين ، شامل فروكردن سوزن هايي به نقاط خاصي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از پوست و سپس تحريك مداوم آنها .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اين تحريك به طور الكتريكي و يا چرخشي دستي سوزنها انجام مي شود ،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فقط در حـدود 10 درصد از بيمـاران در طول جراحي تـا تـسكين درد ،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درد زدايي كافي را تجربه مي كنند . آثار دردزدايي فوري نيست.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938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ChangeArrowheads="1"/>
          </p:cNvSpPr>
          <p:nvPr/>
        </p:nvSpPr>
        <p:spPr bwMode="auto">
          <a:xfrm>
            <a:off x="1701800" y="404814"/>
            <a:ext cx="864235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ارزيـابي طب سوزنـي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براي ايجاد اثر تسكيني وقت گير است اما با ايجاد تأثير درد زدايي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براي چندين ساعت پس از توقف محرك ماندگار است.</a:t>
            </a:r>
          </a:p>
          <a:p>
            <a:pPr algn="just">
              <a:lnSpc>
                <a:spcPct val="150000"/>
              </a:lnSpc>
              <a:buFont typeface="Wingdings 2" pitchFamily="18" charset="2"/>
              <a:buChar char="ò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تـأثير بيشتـري در تسكيـن درد نسبت به دارونـما دارد ( ملزاك و</a:t>
            </a:r>
          </a:p>
          <a:p>
            <a:pPr algn="just"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   و وال ، 1982 )</a:t>
            </a:r>
          </a:p>
          <a:p>
            <a:pPr algn="just">
              <a:lnSpc>
                <a:spcPct val="150000"/>
              </a:lnSpc>
            </a:pPr>
            <a:r>
              <a:rPr lang="fa-IR">
                <a:cs typeface="B Lotus" pitchFamily="2" charset="-78"/>
              </a:rPr>
              <a:t> </a:t>
            </a:r>
            <a:r>
              <a:rPr lang="en-US" sz="2800">
                <a:cs typeface="B Lotus" pitchFamily="2" charset="-78"/>
                <a:sym typeface="Wingdings 2" pitchFamily="18" charset="2"/>
              </a:rPr>
              <a:t>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نتايج قاطعي از مؤثر بودن آن وجود ندارد (چاپمن و گان ،1990 )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5516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/>
          <p:cNvSpPr>
            <a:spLocks noChangeArrowheads="1"/>
          </p:cNvSpPr>
          <p:nvPr/>
        </p:nvSpPr>
        <p:spPr bwMode="auto">
          <a:xfrm>
            <a:off x="1703388" y="260350"/>
            <a:ext cx="8640762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4- جراحي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×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آخرين روش در مداواي درد و تنها راهكار زمـاني كه ساير روشهـاي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درمـاني بي نتيجـه مانده اند 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بـه طور خاص براي تسكين نشانه هاي كمردرد خفيف استفاده شده 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قابـليت انجـام براي كـنتـرل درد ، در هر سطحي از نظـام عصبـي .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محلهاي ممكن براي جراحي، شامل اعصاب پيراموني نزديك به محل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8524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ChangeArrowheads="1"/>
          </p:cNvSpPr>
          <p:nvPr/>
        </p:nvSpPr>
        <p:spPr bwMode="auto">
          <a:xfrm>
            <a:off x="1558926" y="188914"/>
            <a:ext cx="8640763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اعصاب پيراموني            تارهاي اعصـاب حسي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تارهاي اعصـاب حركتي </a:t>
            </a:r>
          </a:p>
          <a:p>
            <a:pPr algn="just"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  <a:buFont typeface="Wingdings 2" pitchFamily="18" charset="2"/>
              <a:buChar char="ò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اعصاب در بخش پيراموني دوبـاره ترميم مي شود ، برخلاف اعصاب</a:t>
            </a:r>
          </a:p>
          <a:p>
            <a:pPr algn="just"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در نظـام عصبي مركـزي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8307" name="Line 5"/>
          <p:cNvSpPr>
            <a:spLocks noChangeShapeType="1"/>
          </p:cNvSpPr>
          <p:nvPr/>
        </p:nvSpPr>
        <p:spPr bwMode="auto">
          <a:xfrm flipH="1">
            <a:off x="7246939" y="21336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98308" name="Line 6"/>
          <p:cNvSpPr>
            <a:spLocks noChangeShapeType="1"/>
          </p:cNvSpPr>
          <p:nvPr/>
        </p:nvSpPr>
        <p:spPr bwMode="auto">
          <a:xfrm flipH="1">
            <a:off x="7248525" y="2133601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249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ChangeArrowheads="1"/>
          </p:cNvSpPr>
          <p:nvPr/>
        </p:nvSpPr>
        <p:spPr bwMode="auto">
          <a:xfrm>
            <a:off x="1846264" y="260350"/>
            <a:ext cx="8497887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en-US" sz="2800">
                <a:sym typeface="Wingdings 2" pitchFamily="18" charset="2"/>
              </a:rPr>
              <a:t></a:t>
            </a:r>
            <a:r>
              <a:rPr lang="fa-IR"/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جراحي در غـده ريشه خلفي ( درست خارج از نخـاع ) فـقط شامل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فقدان شديد حسي مي شود ، نه فقدان حركتي 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ساير محلها براي اقدامات جراحي شامل نخاع و مغز است 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مـورد نخـاع ، در نـاحيه زيـر ضـايعه ، معمـولا فقـدان كـامل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حس پـديد مي آيد. بنـابراين ، اين نوع جـراحي معمولا فقط بـراي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بيمـاران در شرايط نهـايي اجرا مي شود تا براي مدت باقيمانـده از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عمـر ، دردشان تسكيـن يابـد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963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ChangeArrowheads="1"/>
          </p:cNvSpPr>
          <p:nvPr/>
        </p:nvSpPr>
        <p:spPr bwMode="auto">
          <a:xfrm>
            <a:off x="1774826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درمان هاي روانشناختي درد :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خواب مصنوعي ، آموزش تنش زدايي ، پسخوراند زيستي ، تغيير رفتار،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شناخت درماني( مانند خودكارآمدي ) و رويكرد چندوجهي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9080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"/>
          <p:cNvSpPr>
            <a:spLocks noChangeArrowheads="1"/>
          </p:cNvSpPr>
          <p:nvPr/>
        </p:nvSpPr>
        <p:spPr bwMode="auto">
          <a:xfrm>
            <a:off x="1774826" y="260351"/>
            <a:ext cx="85693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cs typeface="B Lotus" pitchFamily="2" charset="-78"/>
              </a:rPr>
              <a:t>انـدازه گيري درد        به علت مـاهيت ذهني تـجربه درد مشكل ولـي</a:t>
            </a:r>
          </a:p>
          <a:p>
            <a:r>
              <a:rPr lang="fa-IR" sz="2800" b="1">
                <a:cs typeface="B Lotus" pitchFamily="2" charset="-78"/>
              </a:rPr>
              <a:t> بسيار مهم </a:t>
            </a:r>
          </a:p>
          <a:p>
            <a:endParaRPr lang="fa-IR" sz="2800" b="1">
              <a:cs typeface="B Lotus" pitchFamily="2" charset="-78"/>
            </a:endParaRPr>
          </a:p>
          <a:p>
            <a:r>
              <a:rPr lang="fa-IR" sz="2800" b="1">
                <a:cs typeface="B Lotus" pitchFamily="2" charset="-78"/>
              </a:rPr>
              <a:t>اندازه گيري فيزيولوژيكي درد ( سيرجالا و چاپمن1984 ) :</a:t>
            </a:r>
          </a:p>
          <a:p>
            <a:endParaRPr lang="fa-IR" sz="2800" b="1">
              <a:cs typeface="B Lotus" pitchFamily="2" charset="-78"/>
            </a:endParaRPr>
          </a:p>
          <a:p>
            <a:r>
              <a:rPr lang="fa-IR" sz="2800" b="1">
                <a:cs typeface="B Lotus" pitchFamily="2" charset="-78"/>
              </a:rPr>
              <a:t>                                     تنش عضلاني </a:t>
            </a:r>
          </a:p>
          <a:p>
            <a:r>
              <a:rPr lang="fa-IR" sz="2800" b="1">
                <a:cs typeface="B Lotus" pitchFamily="2" charset="-78"/>
              </a:rPr>
              <a:t>                                     شـاخص هاي خودمختار ( خود تنظيم )   </a:t>
            </a:r>
          </a:p>
          <a:p>
            <a:r>
              <a:rPr lang="fa-IR" sz="2800" b="1">
                <a:cs typeface="B Lotus" pitchFamily="2" charset="-78"/>
              </a:rPr>
              <a:t>                                     پتانسيل هاي فراخوانده </a:t>
            </a:r>
          </a:p>
          <a:p>
            <a:endParaRPr lang="fa-IR" sz="2800" b="1"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1- تنش عضلاني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براي اندازه گيري سطح تنش عضلاني در بيماراني كه به طور خفيف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از درد كمـر رنج مي بـرند بـا استفـاده از بـرق نگاري ماهيچـه 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</a:t>
            </a:r>
            <a:r>
              <a:rPr lang="fa-IR" sz="2800" b="1">
                <a:cs typeface="B Lotus" pitchFamily="2" charset="-78"/>
              </a:rPr>
              <a:t>(</a:t>
            </a:r>
            <a:r>
              <a:rPr lang="en-US" sz="2400" b="1">
                <a:cs typeface="B Lotus" pitchFamily="2" charset="-78"/>
              </a:rPr>
              <a:t>EMG</a:t>
            </a:r>
            <a:r>
              <a:rPr lang="en-US" sz="2800" b="1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 ) كه سنجش معتبر و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مطمئني از درد نيست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82947" name="Line 5"/>
          <p:cNvSpPr>
            <a:spLocks noChangeShapeType="1"/>
          </p:cNvSpPr>
          <p:nvPr/>
        </p:nvSpPr>
        <p:spPr bwMode="auto">
          <a:xfrm flipH="1">
            <a:off x="7608888" y="83661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2948" name="Line 6"/>
          <p:cNvSpPr>
            <a:spLocks noChangeShapeType="1"/>
          </p:cNvSpPr>
          <p:nvPr/>
        </p:nvSpPr>
        <p:spPr bwMode="auto">
          <a:xfrm flipH="1">
            <a:off x="6959601" y="2349500"/>
            <a:ext cx="15843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2949" name="Line 7"/>
          <p:cNvSpPr>
            <a:spLocks noChangeShapeType="1"/>
          </p:cNvSpPr>
          <p:nvPr/>
        </p:nvSpPr>
        <p:spPr bwMode="auto">
          <a:xfrm flipH="1">
            <a:off x="6959601" y="2349500"/>
            <a:ext cx="15843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2950" name="Line 8"/>
          <p:cNvSpPr>
            <a:spLocks noChangeShapeType="1"/>
          </p:cNvSpPr>
          <p:nvPr/>
        </p:nvSpPr>
        <p:spPr bwMode="auto">
          <a:xfrm flipH="1">
            <a:off x="6959601" y="2349500"/>
            <a:ext cx="15843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8068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1703389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B Lotus" pitchFamily="2" charset="-78"/>
              </a:rPr>
              <a:t>1- خواب مصنوعي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حالت تغييريافته هشيـاري كه درآن جـريان هشياري شخص تـقسيم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مي شود . ( هيلگارد ، 1979 )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ابزار باليني مؤثر و فقط براي انواع خاصي از درد مثل : درد زايمان ،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سـردرد ، دردسرطان ، كمردرد خفيف ، درد ماهيـچه صورت ، درد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ناشي  از كار در آزمايشگاه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فـرايند الـقا ( قرار گرفتن در حالت خواب مصنوعي ) به فـرد اجازه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مي دهد به « تلـقين » پاسخ دهد و فـرايندهاي فيزيولوژيكي غيرقابل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كنترل درحالت هوشياري طبيعي را كنترل كند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75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ChangeArrowheads="1"/>
          </p:cNvSpPr>
          <p:nvPr/>
        </p:nvSpPr>
        <p:spPr bwMode="auto">
          <a:xfrm>
            <a:off x="1846263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 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تـلقين پذيـري در غيـاب حـالت « شبـه خلسه » مـؤثر است .</a:t>
            </a:r>
          </a:p>
          <a:p>
            <a:pPr>
              <a:lnSpc>
                <a:spcPct val="150000"/>
              </a:lnSpc>
            </a:pPr>
            <a:r>
              <a:rPr lang="en-US" sz="32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 sz="3200">
                <a:cs typeface="B 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 متغير مهم نوع بيماراست نه نوع درد( برانون و فيست ، 1997 )</a:t>
            </a:r>
          </a:p>
          <a:p>
            <a:pPr>
              <a:lnSpc>
                <a:spcPct val="150000"/>
              </a:lnSpc>
            </a:pPr>
            <a:endParaRPr lang="en-US" sz="32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648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"/>
          <p:cNvSpPr>
            <a:spLocks noChangeArrowheads="1"/>
          </p:cNvSpPr>
          <p:nvPr/>
        </p:nvSpPr>
        <p:spPr bwMode="auto">
          <a:xfrm>
            <a:off x="1558925" y="260350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خواب مصنوعي بر عناصر ذهني گزارش دهنده درد عمل مي كند، نه بـر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مكانيزم هاي فيـزيولـوژيكي اساسي .</a:t>
            </a: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خواب مصنوعي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دردزداي مـؤثري بـراي تسكيـن درد سـوختگي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مـوفقيت در وقـفه تجـربـه درد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براي گروه خاصي از افراد (حساس ) و انواع خاصي ازدردها موجب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تسكين درد مي شود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467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ChangeArrowheads="1"/>
          </p:cNvSpPr>
          <p:nvPr/>
        </p:nvSpPr>
        <p:spPr bwMode="auto">
          <a:xfrm>
            <a:off x="1558926" y="260351"/>
            <a:ext cx="8640763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2- آموزش تنش زدايي :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سـاده نـرين روش بـراي درمـان درد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به عنوان شكلي از مداوا در تنفس و آهنگ موزون در بين مصريـان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قديم ، عبريان و تبتي ها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تنـش زدايـي تـدريجـي بـه جاكـوبـسون نسبـت داده مـي شود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طـراحي آموزش تنش زدايـي ، بـراي درمان گستره اي از بيماريـها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شامـل فشارخـون بالا ، سردردهاي تنشي ، دردهـاي مـزمن ، درد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سوختـگي ، تـهوع و اضطـراب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3- تنـش زدايي عضلانـي تـدريجي :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34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ChangeArrowheads="1"/>
          </p:cNvSpPr>
          <p:nvPr/>
        </p:nvSpPr>
        <p:spPr bwMode="auto">
          <a:xfrm>
            <a:off x="1774826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4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جلسات آمـوزش تـنش زدايي10 جـلسه در طـول 6 تا 8 هفتـه ، بـا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آمـوزش آرامش عضلانـي عميـق بـه بيمـاران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4- تـنش زدايي مبتنـي بـر مـراقبـه :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تـوسط بـنسـون ارائـه و از تمرين هاي مراقبـه اي مـذاهب مختـلف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استخراج شده است .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بـنسـون ، تـنش زدايي عضلانـي را با محيط آرام ، وضعيت راحت ،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يك صداي يكنواخت و يك بازخـورد نـافعال تركيب مي كند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313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ChangeArrowheads="1"/>
          </p:cNvSpPr>
          <p:nvPr/>
        </p:nvSpPr>
        <p:spPr bwMode="auto">
          <a:xfrm>
            <a:off x="1703389" y="692150"/>
            <a:ext cx="85693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Lotus" pitchFamily="2" charset="-78"/>
                <a:sym typeface="Wingdings" pitchFamily="2" charset="2"/>
              </a:rPr>
              <a:t></a:t>
            </a:r>
            <a:r>
              <a:rPr lang="fa-IR" sz="2400" b="1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شركت كننـدگـان بـا چـشم هاي بـسته و عضـلات آرامـش يـافته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مي نشينند ، سپس روي تنفس خود متمركز مي شوند و در سكـوت 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يك صدا را با هر نفس به مدت 20 دقيقه تكرار مي كنند . اين حالت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باعث جلوگيري از انحراف افكار مي شود و آرامش ماهيچه ها ادامـه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مـي يـابـد . 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640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/>
          <p:cNvSpPr>
            <a:spLocks noChangeArrowheads="1"/>
          </p:cNvSpPr>
          <p:nvPr/>
        </p:nvSpPr>
        <p:spPr bwMode="auto">
          <a:xfrm>
            <a:off x="1631951" y="188913"/>
            <a:ext cx="8569325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Lotus" pitchFamily="2" charset="-78"/>
              </a:rPr>
              <a:t>5-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مراقبه آگاهانه :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راه ديگـري از تـنش زدايي مـراقبـه اي 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ريـشه در بـودائيـسم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درمان افرادي كه از استرس ، اضطراب يا درد رنـج مي بـرند به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كار مـي رود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نـاديده نگرفتن افكار يا احساس هاي ناخوشايند از طريق تمركز بر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تنفس يا يك صداي واحد بلكه در آغوش گرفتن اين افكار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6- تجسم هدايت شده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عمل شبيـه تنش زدايي مراقبه اي كه تصويـرسازي زنـده ناميده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مـي شـود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6639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ChangeArrowheads="1"/>
          </p:cNvSpPr>
          <p:nvPr/>
        </p:nvSpPr>
        <p:spPr bwMode="auto">
          <a:xfrm>
            <a:off x="1919288" y="1196976"/>
            <a:ext cx="8424862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a-IR" sz="3200" b="1">
                <a:cs typeface="B Lotus" pitchFamily="2" charset="-78"/>
              </a:rPr>
              <a:t>اثربخشي آموزش تنش زدايي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      - درمـان فشارخـون بالا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      - در مـان درد مزمـن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      - تنش زدايي مبتني بر مراقبه دركاهش استرس ، اضطراب ،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         تـرس و فشارخـون بالا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      - مراقبـه آگاهـانه درد مـزمن</a:t>
            </a:r>
          </a:p>
          <a:p>
            <a:pPr>
              <a:lnSpc>
                <a:spcPct val="150000"/>
              </a:lnSpc>
            </a:pPr>
            <a:endParaRPr lang="fa-IR" sz="2800" b="1">
              <a:cs typeface="B Lotus" pitchFamily="2" charset="-78"/>
            </a:endParaRPr>
          </a:p>
        </p:txBody>
      </p:sp>
      <p:sp>
        <p:nvSpPr>
          <p:cNvPr id="108547" name="AutoShape 5"/>
          <p:cNvSpPr>
            <a:spLocks/>
          </p:cNvSpPr>
          <p:nvPr/>
        </p:nvSpPr>
        <p:spPr bwMode="auto">
          <a:xfrm>
            <a:off x="9120189" y="2636838"/>
            <a:ext cx="503237" cy="3168650"/>
          </a:xfrm>
          <a:prstGeom prst="rightBrace">
            <a:avLst>
              <a:gd name="adj1" fmla="val 52471"/>
              <a:gd name="adj2" fmla="val 5043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7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/>
          <p:cNvSpPr>
            <a:spLocks noChangeArrowheads="1"/>
          </p:cNvSpPr>
          <p:nvPr/>
        </p:nvSpPr>
        <p:spPr bwMode="auto">
          <a:xfrm>
            <a:off x="1703389" y="188914"/>
            <a:ext cx="87137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2400">
              <a:latin typeface="Arial" pitchFamily="34" charset="0"/>
            </a:endParaRPr>
          </a:p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000">
              <a:latin typeface="Arial" pitchFamily="34" charset="0"/>
            </a:endParaRPr>
          </a:p>
          <a:p>
            <a:endParaRPr lang="fa-IR" sz="2000">
              <a:latin typeface="Arial" pitchFamily="34" charset="0"/>
            </a:endParaRPr>
          </a:p>
          <a:p>
            <a:endParaRPr lang="fa-IR" sz="2000">
              <a:latin typeface="Arial" pitchFamily="34" charset="0"/>
            </a:endParaRPr>
          </a:p>
          <a:p>
            <a:endParaRPr lang="fa-IR" sz="2000">
              <a:latin typeface="Arial" pitchFamily="34" charset="0"/>
            </a:endParaRPr>
          </a:p>
          <a:p>
            <a:r>
              <a:rPr lang="fa-IR" sz="2000">
                <a:latin typeface="Arial" pitchFamily="34" charset="0"/>
              </a:rPr>
              <a:t>                                         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اثـربخشي روش هاي تنش زدايـي</a:t>
            </a:r>
          </a:p>
          <a:p>
            <a:r>
              <a:rPr lang="fa-IR" sz="2400" b="1">
                <a:latin typeface="Arial" pitchFamily="34" charset="0"/>
                <a:cs typeface="B Lotus" pitchFamily="2" charset="-78"/>
              </a:rPr>
              <a:t>                                   منبع : ال برانون و جي. فيست1997</a:t>
            </a:r>
          </a:p>
          <a:p>
            <a:endParaRPr lang="en-US" sz="2400" b="1">
              <a:latin typeface="Arial" pitchFamily="34" charset="0"/>
              <a:cs typeface="B Lotus" pitchFamily="2" charset="-78"/>
            </a:endParaRPr>
          </a:p>
        </p:txBody>
      </p:sp>
      <p:graphicFrame>
        <p:nvGraphicFramePr>
          <p:cNvPr id="108601" name="Group 57"/>
          <p:cNvGraphicFramePr>
            <a:graphicFrameLocks noGrp="1"/>
          </p:cNvGraphicFramePr>
          <p:nvPr>
            <p:ph/>
          </p:nvPr>
        </p:nvGraphicFramePr>
        <p:xfrm>
          <a:off x="1981200" y="981075"/>
          <a:ext cx="8229600" cy="4229100"/>
        </p:xfrm>
        <a:graphic>
          <a:graphicData uri="http://schemas.openxmlformats.org/drawingml/2006/table">
            <a:tbl>
              <a:tblPr rtl="1"/>
              <a:tblGrid>
                <a:gridCol w="2170112"/>
                <a:gridCol w="2952750"/>
                <a:gridCol w="3106738"/>
              </a:tblGrid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مشكل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روش تنش زدايي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تأثير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فشارخون بالا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سردرد تنشي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اضطراب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درد مزمن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اضطراب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تهوع و اضطراب ناشي از شيمي درماني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درد سوختگي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چندين نوع از آموزش تنش زدايي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تنش زدايي عضلاني تدريجي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تنش زدايي مبتني بر مراقبه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مراقبه آگاهانه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مراقبه آگاهانه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تجسم هدايت شده همراه با تنش زدايي تدريجي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تجسم هدايت شده همراه با تنش زدايي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مؤثر در فشارخون خفيف نه به شدت      تاثير دارو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مؤثرتر از دارونما مشابه تاثير پسخوراند زيستي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مشابه تاثير آموزش تنش زدايي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بهتر از درمان جسمي يا طبي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مؤثرتر در 90 درصد از بيماران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مؤثرتر از فقدان درمان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مؤثرتر از ساير تركيب هاي تنش زدايي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439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"/>
          <p:cNvSpPr>
            <a:spLocks noChangeArrowheads="1"/>
          </p:cNvSpPr>
          <p:nvPr/>
        </p:nvSpPr>
        <p:spPr bwMode="auto">
          <a:xfrm>
            <a:off x="1558926" y="260350"/>
            <a:ext cx="8424863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7- پسخوراند زيستي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مـورد وضعيت نظـام زيست شناختـي خـود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شامل علايم               شنيداري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لامسه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ديداري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كنتـرل «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EEG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بـراي انـدازه گيـري استـرس ( ر.ك. فصل8 )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اغلب نيازمند به تكنولوژي گرانقيمت و كاركنان آموزش ديده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10595" name="Line 5"/>
          <p:cNvSpPr>
            <a:spLocks noChangeShapeType="1"/>
          </p:cNvSpPr>
          <p:nvPr/>
        </p:nvSpPr>
        <p:spPr bwMode="auto">
          <a:xfrm flipH="1">
            <a:off x="6959601" y="2565400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10596" name="Line 6"/>
          <p:cNvSpPr>
            <a:spLocks noChangeShapeType="1"/>
          </p:cNvSpPr>
          <p:nvPr/>
        </p:nvSpPr>
        <p:spPr bwMode="auto">
          <a:xfrm flipH="1">
            <a:off x="6959600" y="2565401"/>
            <a:ext cx="122555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10597" name="Line 7"/>
          <p:cNvSpPr>
            <a:spLocks noChangeShapeType="1"/>
          </p:cNvSpPr>
          <p:nvPr/>
        </p:nvSpPr>
        <p:spPr bwMode="auto">
          <a:xfrm flipH="1">
            <a:off x="6959600" y="2565401"/>
            <a:ext cx="122555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471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ChangeArrowheads="1"/>
          </p:cNvSpPr>
          <p:nvPr/>
        </p:nvSpPr>
        <p:spPr bwMode="auto">
          <a:xfrm>
            <a:off x="1558926" y="404814"/>
            <a:ext cx="8640763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2- شاخصهاي خود مختار ( خود تنظيم ) :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اندازه گيري فرايندهاي غيرارادي نظير نفس نفس زدن ، جريان خون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 سرخرگگيجگاهي ، ضربان قـلب ، حرارت سطح دست ، انـدازه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ضربان انگشت و سطح مقاومت پوست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063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"/>
          <p:cNvSpPr>
            <a:spLocks noChangeArrowheads="1"/>
          </p:cNvSpPr>
          <p:nvPr/>
        </p:nvSpPr>
        <p:spPr bwMode="auto">
          <a:xfrm>
            <a:off x="1774825" y="260350"/>
            <a:ext cx="86423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پسخـورانـد زيستـي هم در مـورد تسكين درد و هم در مورد استـرس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مـؤثر است .</a:t>
            </a: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8- تغيير رفتار :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 اساس روشهاي شرطي سازي عاملي        هدف شكل دادن يا تـغيير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رفتارها نه احساسات همراه آن .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ارزيـابي تغيير رفتـار :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پيشرفت حركتي بيماران دردمند مؤثر است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11619" name="Line 5"/>
          <p:cNvSpPr>
            <a:spLocks noChangeShapeType="1"/>
          </p:cNvSpPr>
          <p:nvPr/>
        </p:nvSpPr>
        <p:spPr bwMode="auto">
          <a:xfrm flipH="1">
            <a:off x="5016501" y="34290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4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ChangeArrowheads="1"/>
          </p:cNvSpPr>
          <p:nvPr/>
        </p:nvSpPr>
        <p:spPr bwMode="auto">
          <a:xfrm>
            <a:off x="1558925" y="188914"/>
            <a:ext cx="84978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9- درمان رفتاري- شناختي: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تأكيد بر استفاده از تقويت كننده هاي دروني ( نظير خود تقويت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كننده ها ) براي تغيير شناخت و رفتار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مبتني بر پايه تحقيقات اليس ( 1962 ) درمورد درمان عقلاني -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عاطفي و تحقيقات بنـدورا ( 1977 ) در مورد خود - كارآمدي 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503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"/>
          <p:cNvSpPr>
            <a:spLocks noChangeArrowheads="1"/>
          </p:cNvSpPr>
          <p:nvPr/>
        </p:nvSpPr>
        <p:spPr bwMode="auto">
          <a:xfrm>
            <a:off x="1487487" y="260350"/>
            <a:ext cx="8713788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درمان رفتاري- شناختي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ارزيابي اثربخشي اين درمانها بدليل نمونه ها ، روشها و شيوه 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متفاوت مشكل است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تمايل به ايـجاد تغييرات كوتاه مـدت كه از نظر ايجاد بـهبودهاي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دايمي در كاهش درد موفق تـر بوده است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تركيب با ساير روشها مانند درمانهاي تنش زدايي مؤثرتر است.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658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ChangeArrowheads="1"/>
          </p:cNvSpPr>
          <p:nvPr/>
        </p:nvSpPr>
        <p:spPr bwMode="auto">
          <a:xfrm>
            <a:off x="1631950" y="288926"/>
            <a:ext cx="8642350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رويكردهاي چند وجهي :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تركيب درمـانهاي مختلف و به كارگيري شيـوه هاي مختلف ارائـه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( ديداري ، شنيداري ، لامسه ) براي بيمار دردمند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درمـانهاي چنـد رشتـه اي : كلينيك درد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كلينيكهاي درد رويكـرد چند رشته اي را بـراي درمـان درد اتخـاذ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كرده انـد .</a:t>
            </a:r>
          </a:p>
          <a:p>
            <a:pPr>
              <a:lnSpc>
                <a:spcPct val="150000"/>
              </a:lnSpc>
              <a:buFontTx/>
              <a:buChar char="•"/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Tx/>
              <a:buChar char="•"/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0737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"/>
          <p:cNvSpPr>
            <a:spLocks noChangeArrowheads="1"/>
          </p:cNvSpPr>
          <p:nvPr/>
        </p:nvSpPr>
        <p:spPr bwMode="auto">
          <a:xfrm>
            <a:off x="1487488" y="188913"/>
            <a:ext cx="8640763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ضرورتـاَ فـقط در مجموعـه هاي درمانگاهي يـا بيمارستاني عمل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نمي كنند، بلكه در هر زمينه اي كه درد در آن كنترل و درمان شود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اجـرا مـي گردد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هـدف تمـركز روي عوامـل علّـي يـا تشديـد كننـده درد .</a:t>
            </a:r>
          </a:p>
        </p:txBody>
      </p:sp>
    </p:spTree>
    <p:extLst>
      <p:ext uri="{BB962C8B-B14F-4D97-AF65-F5344CB8AC3E}">
        <p14:creationId xmlns:p14="http://schemas.microsoft.com/office/powerpoint/2010/main" val="246602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"/>
          <p:cNvSpPr>
            <a:spLocks noChangeArrowheads="1"/>
          </p:cNvSpPr>
          <p:nvPr/>
        </p:nvSpPr>
        <p:spPr bwMode="auto">
          <a:xfrm>
            <a:off x="1416051" y="260350"/>
            <a:ext cx="8893175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وسعت درمان در كلينيك درد ، شامل بهبود جسمي و كنشهاي كسب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زندگي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همكاري با خانـواده بيمار بـراي كمك به افزايش حمايت اجتماعـي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 ارتقاي خوش بيني در بيمـار دردمند و كاهش دلتنگي ، اضطراب و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رفتـارهاي نقش بيمـار .</a:t>
            </a:r>
          </a:p>
        </p:txBody>
      </p:sp>
    </p:spTree>
    <p:extLst>
      <p:ext uri="{BB962C8B-B14F-4D97-AF65-F5344CB8AC3E}">
        <p14:creationId xmlns:p14="http://schemas.microsoft.com/office/powerpoint/2010/main" val="122357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1631951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3- پتانسيل هاي فـراخوانـده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علايم الكتريكي ايـجاد شده توسط مغز در پـاسخ به محرك حسي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ماهيت شبيه برق نگاري مغز (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EEG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هستند و تمام فعاليتهاي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الكتريكي مغز را اندازه گيري مي كنند .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افـزايش حتي در هنگام ثابت ماندن گزارشهاي ذهني درد ، لذا اين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شيوه اندازه گيري فيزيولوژيكي اعتبار و روايي ندارد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651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ChangeArrowheads="1"/>
          </p:cNvSpPr>
          <p:nvPr/>
        </p:nvSpPr>
        <p:spPr bwMode="auto">
          <a:xfrm>
            <a:off x="1703389" y="404814"/>
            <a:ext cx="84978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ارزيابي رفتاري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بهترين روش اندازه گيري درد          مشاهده و ثبت رفتار بيمار دردمند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شيوه هاي خودگزارش دهي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مقياسهاي درجه بندي             مقياس عـددي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مقياس تطابق بينايي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پرسشنامه هـاي درد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آزمون هاي شخصيت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86019" name="Line 5"/>
          <p:cNvSpPr>
            <a:spLocks noChangeShapeType="1"/>
          </p:cNvSpPr>
          <p:nvPr/>
        </p:nvSpPr>
        <p:spPr bwMode="auto">
          <a:xfrm flipH="1">
            <a:off x="7608888" y="3284538"/>
            <a:ext cx="15113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6020" name="Line 6"/>
          <p:cNvSpPr>
            <a:spLocks noChangeShapeType="1"/>
          </p:cNvSpPr>
          <p:nvPr/>
        </p:nvSpPr>
        <p:spPr bwMode="auto">
          <a:xfrm flipH="1">
            <a:off x="7535864" y="3284539"/>
            <a:ext cx="15843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6021" name="Line 7"/>
          <p:cNvSpPr>
            <a:spLocks noChangeShapeType="1"/>
          </p:cNvSpPr>
          <p:nvPr/>
        </p:nvSpPr>
        <p:spPr bwMode="auto">
          <a:xfrm flipH="1">
            <a:off x="7608888" y="3284538"/>
            <a:ext cx="151130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6022" name="Line 8"/>
          <p:cNvSpPr>
            <a:spLocks noChangeShapeType="1"/>
          </p:cNvSpPr>
          <p:nvPr/>
        </p:nvSpPr>
        <p:spPr bwMode="auto">
          <a:xfrm flipH="1">
            <a:off x="3935414" y="3933825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6023" name="Line 9"/>
          <p:cNvSpPr>
            <a:spLocks noChangeShapeType="1"/>
          </p:cNvSpPr>
          <p:nvPr/>
        </p:nvSpPr>
        <p:spPr bwMode="auto">
          <a:xfrm flipH="1">
            <a:off x="4367214" y="3932238"/>
            <a:ext cx="5032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6024" name="Line 10"/>
          <p:cNvSpPr>
            <a:spLocks noChangeShapeType="1"/>
          </p:cNvSpPr>
          <p:nvPr/>
        </p:nvSpPr>
        <p:spPr bwMode="auto">
          <a:xfrm flipH="1">
            <a:off x="5880101" y="22050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3293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/>
          <p:cNvSpPr>
            <a:spLocks noChangeArrowheads="1"/>
          </p:cNvSpPr>
          <p:nvPr/>
        </p:nvSpPr>
        <p:spPr bwMode="auto">
          <a:xfrm>
            <a:off x="1703389" y="333375"/>
            <a:ext cx="8713787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en-US" sz="28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مقياس هاي عددي وتطابق بينايي ، مقياس هاي درجه بندي معتبر قابل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قبولي هستند.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گيـج كننده بـودن آنها براي بيمـاران مسن و بي توجهي به جنبه 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مختلف درد ( انتقاد )                                                                   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21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"/>
          <p:cNvSpPr>
            <a:spLocks noChangeArrowheads="1"/>
          </p:cNvSpPr>
          <p:nvPr/>
        </p:nvSpPr>
        <p:spPr bwMode="auto">
          <a:xfrm>
            <a:off x="1558926" y="333376"/>
            <a:ext cx="87852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2- پرسشنامه هاي درد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ملـزاك بـه شـدت از مقياسهاي درجـه بندي انتـقاد كرد و مـعتقد است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انـدازه گيري درد با روش درجه بندي شبيه مشخص كردن دنياي ديداري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مـا فقط بر حسب نـور ، بدودن در نظر گرفتن ططرح ، رنگ يا بـافت آن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است به همين خاطر پرسشنامه درد مك گيل را در سال 1975 توسعه داد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412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/>
          <p:cNvSpPr>
            <a:spLocks noChangeArrowheads="1"/>
          </p:cNvSpPr>
          <p:nvPr/>
        </p:nvSpPr>
        <p:spPr bwMode="auto">
          <a:xfrm>
            <a:off x="1416050" y="692150"/>
            <a:ext cx="871378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پرسشنامه درد مك گيل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امكان اندازه گيري ذهني از درد و طبقه بندي درد از سه بعد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كيفيت هاي حسـي ( خواص زماني ، فضايي ، فشاري و حرارتـي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درد )           شبيه مشخص كردن ابعاد جسمي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كيفيت هـاي عاطفي ( ترس ، تنش و كيفيت هـاي خـود مختـار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درد )          شبيه مشخص كردن احساسات همراه با درد  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كيفيت هـاي ارزيـابي ( شدت كلي تجـربه ذهني درد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شبيه مشخص كردن معنـاي تجـربه درد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89091" name="Line 5"/>
          <p:cNvSpPr>
            <a:spLocks noChangeShapeType="1"/>
          </p:cNvSpPr>
          <p:nvPr/>
        </p:nvSpPr>
        <p:spPr bwMode="auto">
          <a:xfrm flipH="1">
            <a:off x="8112125" y="31416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9092" name="Line 6"/>
          <p:cNvSpPr>
            <a:spLocks noChangeShapeType="1"/>
          </p:cNvSpPr>
          <p:nvPr/>
        </p:nvSpPr>
        <p:spPr bwMode="auto">
          <a:xfrm flipH="1">
            <a:off x="8112126" y="44370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9093" name="Line 7"/>
          <p:cNvSpPr>
            <a:spLocks noChangeShapeType="1"/>
          </p:cNvSpPr>
          <p:nvPr/>
        </p:nvSpPr>
        <p:spPr bwMode="auto">
          <a:xfrm flipH="1">
            <a:off x="2495550" y="50847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3469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/>
          <p:cNvSpPr>
            <a:spLocks noChangeArrowheads="1"/>
          </p:cNvSpPr>
          <p:nvPr/>
        </p:nvSpPr>
        <p:spPr bwMode="auto">
          <a:xfrm>
            <a:off x="1416050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بخش هاي پرسشنامه درد مك گيل </a:t>
            </a:r>
          </a:p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1- ترسيم شكل انسان از روبه رو و پشت كه بيمار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در اين شكل ها، محل احساس درد را علامت مي زند .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2- متشكل از بيست سري كلمه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توصيف كننده درد كه بيمـاران بايد دور يك كلمه از هر سري كه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درد آنها را دقيق تر توصيف مي كند، دايره بكشند.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3- ايـن سؤال كه درد بيمـار در طول زمـان چگـونه تغييركرده است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تا اندازه اي ازميزان تداوم درد در اختيار بگذارد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4- به كـارگيري مقيـاس پنج نقطه اي درجـه بندي شده از درد خفيف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تا شديد كه شدت درد را اندازه گيري مي كند.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0115" name="AutoShape 6"/>
          <p:cNvSpPr>
            <a:spLocks/>
          </p:cNvSpPr>
          <p:nvPr/>
        </p:nvSpPr>
        <p:spPr bwMode="auto">
          <a:xfrm>
            <a:off x="9912350" y="1700214"/>
            <a:ext cx="431800" cy="4321175"/>
          </a:xfrm>
          <a:prstGeom prst="rightBrace">
            <a:avLst>
              <a:gd name="adj1" fmla="val 83395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8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2150</Words>
  <Application>Microsoft Office PowerPoint</Application>
  <PresentationFormat>Widescreen</PresentationFormat>
  <Paragraphs>312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B Lotus</vt:lpstr>
      <vt:lpstr>B Titr</vt:lpstr>
      <vt:lpstr>Lotus</vt:lpstr>
      <vt:lpstr>Tahoma</vt:lpstr>
      <vt:lpstr>Times New Roman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2022-01-17T18:43:07Z</dcterms:created>
  <dcterms:modified xsi:type="dcterms:W3CDTF">2022-01-17T18:43:35Z</dcterms:modified>
</cp:coreProperties>
</file>