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87" r:id="rId1"/>
  </p:sldMasterIdLst>
  <p:notesMasterIdLst>
    <p:notesMasterId r:id="rId60"/>
  </p:notesMasterIdLst>
  <p:sldIdLst>
    <p:sldId id="365" r:id="rId2"/>
    <p:sldId id="424" r:id="rId3"/>
    <p:sldId id="483" r:id="rId4"/>
    <p:sldId id="482" r:id="rId5"/>
    <p:sldId id="426" r:id="rId6"/>
    <p:sldId id="367" r:id="rId7"/>
    <p:sldId id="429" r:id="rId8"/>
    <p:sldId id="257" r:id="rId9"/>
    <p:sldId id="259" r:id="rId10"/>
    <p:sldId id="431" r:id="rId11"/>
    <p:sldId id="433" r:id="rId12"/>
    <p:sldId id="261" r:id="rId13"/>
    <p:sldId id="262" r:id="rId14"/>
    <p:sldId id="263" r:id="rId15"/>
    <p:sldId id="400" r:id="rId16"/>
    <p:sldId id="435" r:id="rId17"/>
    <p:sldId id="411" r:id="rId18"/>
    <p:sldId id="447" r:id="rId19"/>
    <p:sldId id="452" r:id="rId20"/>
    <p:sldId id="451" r:id="rId21"/>
    <p:sldId id="277" r:id="rId22"/>
    <p:sldId id="453" r:id="rId23"/>
    <p:sldId id="454" r:id="rId24"/>
    <p:sldId id="456" r:id="rId25"/>
    <p:sldId id="478" r:id="rId26"/>
    <p:sldId id="455" r:id="rId27"/>
    <p:sldId id="479" r:id="rId28"/>
    <p:sldId id="480" r:id="rId29"/>
    <p:sldId id="278" r:id="rId30"/>
    <p:sldId id="279" r:id="rId31"/>
    <p:sldId id="481" r:id="rId32"/>
    <p:sldId id="281" r:id="rId33"/>
    <p:sldId id="382" r:id="rId34"/>
    <p:sldId id="443" r:id="rId35"/>
    <p:sldId id="383" r:id="rId36"/>
    <p:sldId id="384" r:id="rId37"/>
    <p:sldId id="460" r:id="rId38"/>
    <p:sldId id="464" r:id="rId39"/>
    <p:sldId id="461" r:id="rId40"/>
    <p:sldId id="385" r:id="rId41"/>
    <p:sldId id="463" r:id="rId42"/>
    <p:sldId id="387" r:id="rId43"/>
    <p:sldId id="474" r:id="rId44"/>
    <p:sldId id="388" r:id="rId45"/>
    <p:sldId id="390" r:id="rId46"/>
    <p:sldId id="391" r:id="rId47"/>
    <p:sldId id="325" r:id="rId48"/>
    <p:sldId id="326" r:id="rId49"/>
    <p:sldId id="328" r:id="rId50"/>
    <p:sldId id="402" r:id="rId51"/>
    <p:sldId id="468" r:id="rId52"/>
    <p:sldId id="469" r:id="rId53"/>
    <p:sldId id="330" r:id="rId54"/>
    <p:sldId id="336" r:id="rId55"/>
    <p:sldId id="339" r:id="rId56"/>
    <p:sldId id="341" r:id="rId57"/>
    <p:sldId id="466" r:id="rId58"/>
    <p:sldId id="491" r:id="rId59"/>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800000"/>
    <a:srgbClr val="460046"/>
    <a:srgbClr val="001A00"/>
    <a:srgbClr val="001932"/>
    <a:srgbClr val="FF0066"/>
    <a:srgbClr val="003366"/>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60" autoAdjust="0"/>
    <p:restoredTop sz="81176" autoAdjust="0"/>
  </p:normalViewPr>
  <p:slideViewPr>
    <p:cSldViewPr>
      <p:cViewPr varScale="1">
        <p:scale>
          <a:sx n="74" d="100"/>
          <a:sy n="74" d="100"/>
        </p:scale>
        <p:origin x="12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vl1pPr>
          </a:lstStyle>
          <a:p>
            <a:pPr>
              <a:defRPr/>
            </a:pPr>
            <a:endParaRPr lang="en-US"/>
          </a:p>
        </p:txBody>
      </p:sp>
      <p:sp>
        <p:nvSpPr>
          <p:cNvPr id="227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7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7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vl1pPr>
          </a:lstStyle>
          <a:p>
            <a:pPr>
              <a:defRPr/>
            </a:pPr>
            <a:endParaRPr lang="en-US"/>
          </a:p>
        </p:txBody>
      </p:sp>
      <p:sp>
        <p:nvSpPr>
          <p:cNvPr id="227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vl1pPr>
          </a:lstStyle>
          <a:p>
            <a:pPr>
              <a:defRPr/>
            </a:pPr>
            <a:fld id="{33D45173-D726-45A5-88A3-4026D596E09A}" type="slidenum">
              <a:rPr lang="ar-SA"/>
              <a:pPr>
                <a:defRPr/>
              </a:pPr>
              <a:t>‹#›</a:t>
            </a:fld>
            <a:endParaRPr lang="en-US"/>
          </a:p>
        </p:txBody>
      </p:sp>
    </p:spTree>
    <p:extLst>
      <p:ext uri="{BB962C8B-B14F-4D97-AF65-F5344CB8AC3E}">
        <p14:creationId xmlns:p14="http://schemas.microsoft.com/office/powerpoint/2010/main" val="265178292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66ED5AC-2F1B-4DE6-BF39-97A64A6A1DF2}" type="slidenum">
              <a:rPr lang="ar-SA" smtClean="0"/>
              <a:pPr/>
              <a:t>1</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7161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B451EBB-666A-46E0-9D7E-09DE685B6005}" type="slidenum">
              <a:rPr lang="ar-SA" smtClean="0"/>
              <a:pPr/>
              <a:t>12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733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61ED68F-3A46-4494-88E0-B4122E4921E3}" type="slidenum">
              <a:rPr lang="ar-SA" smtClean="0"/>
              <a:pPr/>
              <a:t>13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7528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FFE121A-7334-4838-A661-4B1306659A5F}" type="slidenum">
              <a:rPr lang="ar-SA" smtClean="0"/>
              <a:pPr/>
              <a:t>14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3889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062DEAE-884A-49C8-8AEF-D6279B4D6109}" type="slidenum">
              <a:rPr lang="ar-SA" smtClean="0"/>
              <a:pPr/>
              <a:t>15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8828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28485B4-BD12-43A1-9D55-F65B6BF37762}" type="slidenum">
              <a:rPr lang="ar-SA" smtClean="0"/>
              <a:pPr/>
              <a:t>16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9596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93FA2B1-ACF1-4E4C-A1D7-F90021C102D5}" type="slidenum">
              <a:rPr lang="ar-SA" smtClean="0"/>
              <a:pPr/>
              <a:t>17</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808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B94A382-BC06-4FDD-B3A2-40CB3E1A4015}" type="slidenum">
              <a:rPr lang="ar-SA" smtClean="0"/>
              <a:pPr/>
              <a:t>18</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7031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3896DD2-2AB7-437D-A8F5-2CA025557773}" type="slidenum">
              <a:rPr lang="ar-SA" smtClean="0"/>
              <a:pPr/>
              <a:t>19</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4057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1A5F7C7-C2F8-4223-9023-9B5B2746B3F9}" type="slidenum">
              <a:rPr lang="ar-SA" smtClean="0"/>
              <a:pPr/>
              <a:t>20</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626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64D413D0-E973-4E3E-8280-9D56F7797CE6}" type="slidenum">
              <a:rPr lang="ar-SA" smtClean="0"/>
              <a:pPr/>
              <a:t>21</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412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36826E5-53C2-4DF6-B194-94691673881B}" type="slidenum">
              <a:rPr lang="ar-SA" smtClean="0"/>
              <a:pPr/>
              <a:t>2</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42549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B188A7C-00DC-4F51-9344-FE574E6E6F62}" type="slidenum">
              <a:rPr lang="ar-SA" smtClean="0"/>
              <a:pPr/>
              <a:t>22</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9871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8A73EB6-42F7-4247-B9C7-F99F2DCF0CA8}" type="slidenum">
              <a:rPr lang="ar-SA" smtClean="0"/>
              <a:pPr/>
              <a:t>23</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69661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64B9DF6-0C49-416C-B35D-40A73FDE26FF}" type="slidenum">
              <a:rPr lang="ar-SA" smtClean="0"/>
              <a:pPr/>
              <a:t>24</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145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1EDB37D-2C04-4385-BC2E-FB5C06F65935}" type="slidenum">
              <a:rPr lang="ar-SA" smtClean="0"/>
              <a:pPr/>
              <a:t>25</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7515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0DAB623-C1BB-4B36-9505-527B9F6D8787}" type="slidenum">
              <a:rPr lang="ar-SA" smtClean="0"/>
              <a:pPr/>
              <a:t>26</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4507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72693AE-0BB7-467D-ABED-3781DE77CF79}" type="slidenum">
              <a:rPr lang="ar-SA" smtClean="0"/>
              <a:pPr/>
              <a:t>27</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068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F4CA347-7A31-424E-B8CC-027E21E2E341}" type="slidenum">
              <a:rPr lang="ar-SA" smtClean="0"/>
              <a:pPr/>
              <a:t>28</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4852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DAFEA64-DF2F-4370-863A-131D5C81316F}" type="slidenum">
              <a:rPr lang="ar-SA" smtClean="0"/>
              <a:pPr/>
              <a:t>29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844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BBB739F-5E08-4378-A094-7B1560C17683}" type="slidenum">
              <a:rPr lang="ar-SA" smtClean="0"/>
              <a:pPr/>
              <a:t>30</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24876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4453651-F07F-43FB-9FBA-403146C1CEB1}" type="slidenum">
              <a:rPr lang="ar-SA" smtClean="0"/>
              <a:pPr/>
              <a:t>31</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5363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B1BAFFF-7840-42C9-8587-EFBA3FDD86C1}" type="slidenum">
              <a:rPr lang="ar-SA" smtClean="0"/>
              <a:pPr/>
              <a:t>5</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41768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2C3F6B7-0CED-4071-A41F-7DE7E2A337C0}" type="slidenum">
              <a:rPr lang="ar-SA" smtClean="0"/>
              <a:pPr/>
              <a:t>32</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35678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2493C33C-1608-4C86-823C-863F72947AFF}" type="slidenum">
              <a:rPr lang="ar-SA" smtClean="0"/>
              <a:pPr/>
              <a:t>33</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649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D442F1E-9EB7-4D9B-90CD-36C40C58E147}" type="slidenum">
              <a:rPr lang="ar-SA" smtClean="0"/>
              <a:pPr/>
              <a:t>34</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0746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D840B3B-85EB-4581-8B2F-7D3349DCA415}" type="slidenum">
              <a:rPr lang="ar-SA" smtClean="0"/>
              <a:pPr/>
              <a:t>35</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59049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05B9CD2-9015-4861-8129-1BE595FAEB15}" type="slidenum">
              <a:rPr lang="ar-SA" smtClean="0"/>
              <a:pPr/>
              <a:t>36</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6578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6BD3A46-5CFF-40D3-9C2A-0D0E5759647F}" type="slidenum">
              <a:rPr lang="ar-SA" smtClean="0"/>
              <a:pPr/>
              <a:t>37</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321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1F56C96-6BF2-49B3-B6B9-F68EFCD80C0C}" type="slidenum">
              <a:rPr lang="ar-SA" smtClean="0"/>
              <a:pPr/>
              <a:t>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2214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74285EC-DE7F-42DC-AA87-B8395FBADBC6}" type="slidenum">
              <a:rPr lang="ar-SA" smtClean="0"/>
              <a:pPr/>
              <a:t>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3885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AB8C4F0-7D54-4AFE-A276-7E32108F7DF2}" type="slidenum">
              <a:rPr lang="ar-SA" smtClean="0"/>
              <a:pPr/>
              <a:t>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1005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EC14782-1584-4C2F-9ED4-FC29A7C103BE}" type="slidenum">
              <a:rPr lang="ar-SA" smtClean="0"/>
              <a:pPr/>
              <a:t>9</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4036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BA0C959-0C2A-4448-837B-85CA5065D8F4}" type="slidenum">
              <a:rPr lang="ar-SA" smtClean="0"/>
              <a:pPr/>
              <a:t>10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8021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CAA4ECE-F27D-42DF-9DB5-A7CA4F99EF75}" type="slidenum">
              <a:rPr lang="ar-SA" smtClean="0"/>
              <a:pPr/>
              <a:t>11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5266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FF55CE3-FFD9-446C-A188-452219C98AE8}"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C3AA90C7-890C-4A44-8CF0-ECE4BE96CDDA}"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11DEA87-C171-43C4-A126-10AD7DD1BBB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CEE8C692-7A9D-42C6-B611-0D8FE84C8FC3}"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F21835C-3CA2-49D3-9893-3C75F7247BEA}"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475DD2F-7B46-4663-AAE1-D592634CD99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5DF7795-299A-4D54-8E4F-890E59336A53}"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4318E20D-08C7-4280-9E7F-2ED4B61342D6}"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8F46E912-4281-4EB7-A67F-AC5C5AE9A57A}"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FDF7D9B-412F-428A-853A-75BE7D2DE937}" type="slidenum">
              <a:rPr lang="ar-SA"/>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a:defRPr/>
            </a:pPr>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EABB948-B837-42ED-A28D-22921DCEAB33}"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8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r" rtl="1">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latinLnBrk="0" hangingPunct="1">
              <a:defRPr kumimoji="0" sz="1000">
                <a:solidFill>
                  <a:schemeClr val="tx1">
                    <a:shade val="50000"/>
                  </a:schemeClr>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latinLnBrk="0" hangingPunct="1">
              <a:defRPr kumimoji="0" sz="1000" b="0">
                <a:solidFill>
                  <a:schemeClr val="tx1"/>
                </a:solidFill>
              </a:defRPr>
            </a:lvl1pPr>
            <a:extLst/>
          </a:lstStyle>
          <a:p>
            <a:pPr>
              <a:defRPr/>
            </a:pPr>
            <a:fld id="{0E266EB9-FF8F-4B85-8D2F-FE8F5A2DA79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cs typeface="Arial" charset="0"/>
        </a:defRPr>
      </a:lvl2pPr>
      <a:lvl3pPr algn="l" rtl="0" eaLnBrk="1" fontAlgn="base" hangingPunct="1">
        <a:spcBef>
          <a:spcPct val="0"/>
        </a:spcBef>
        <a:spcAft>
          <a:spcPct val="0"/>
        </a:spcAft>
        <a:defRPr sz="4100" b="1">
          <a:solidFill>
            <a:schemeClr val="tx2"/>
          </a:solidFill>
          <a:latin typeface="Lucida Sans Unicode" pitchFamily="34" charset="0"/>
          <a:cs typeface="Arial" charset="0"/>
        </a:defRPr>
      </a:lvl3pPr>
      <a:lvl4pPr algn="l" rtl="0" eaLnBrk="1" fontAlgn="base" hangingPunct="1">
        <a:spcBef>
          <a:spcPct val="0"/>
        </a:spcBef>
        <a:spcAft>
          <a:spcPct val="0"/>
        </a:spcAft>
        <a:defRPr sz="4100" b="1">
          <a:solidFill>
            <a:schemeClr val="tx2"/>
          </a:solidFill>
          <a:latin typeface="Lucida Sans Unicode" pitchFamily="34" charset="0"/>
          <a:cs typeface="Arial" charset="0"/>
        </a:defRPr>
      </a:lvl4pPr>
      <a:lvl5pPr algn="l" rtl="0" eaLnBrk="1" fontAlgn="base" hangingPunct="1">
        <a:spcBef>
          <a:spcPct val="0"/>
        </a:spcBef>
        <a:spcAft>
          <a:spcPct val="0"/>
        </a:spcAft>
        <a:defRPr sz="4100" b="1">
          <a:solidFill>
            <a:schemeClr val="tx2"/>
          </a:solidFill>
          <a:latin typeface="Lucida Sans Unicode" pitchFamily="34" charset="0"/>
          <a:cs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cs typeface="Arial" charset="0"/>
        </a:defRPr>
      </a:lvl6pPr>
      <a:lvl7pPr marL="914400" algn="l" rtl="0" eaLnBrk="1" fontAlgn="base" hangingPunct="1">
        <a:spcBef>
          <a:spcPct val="0"/>
        </a:spcBef>
        <a:spcAft>
          <a:spcPct val="0"/>
        </a:spcAft>
        <a:defRPr sz="4100" b="1">
          <a:solidFill>
            <a:schemeClr val="tx2"/>
          </a:solidFill>
          <a:latin typeface="Lucida Sans Unicode" pitchFamily="34" charset="0"/>
          <a:cs typeface="Arial" charset="0"/>
        </a:defRPr>
      </a:lvl7pPr>
      <a:lvl8pPr marL="1371600" algn="l" rtl="0" eaLnBrk="1" fontAlgn="base" hangingPunct="1">
        <a:spcBef>
          <a:spcPct val="0"/>
        </a:spcBef>
        <a:spcAft>
          <a:spcPct val="0"/>
        </a:spcAft>
        <a:defRPr sz="4100" b="1">
          <a:solidFill>
            <a:schemeClr val="tx2"/>
          </a:solidFill>
          <a:latin typeface="Lucida Sans Unicode" pitchFamily="34" charset="0"/>
          <a:cs typeface="Arial" charset="0"/>
        </a:defRPr>
      </a:lvl8pPr>
      <a:lvl9pPr marL="1828800" algn="l" rtl="0" eaLnBrk="1" fontAlgn="base" hangingPunct="1">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13"/>
          <p:cNvSpPr>
            <a:spLocks noChangeArrowheads="1"/>
          </p:cNvSpPr>
          <p:nvPr/>
        </p:nvSpPr>
        <p:spPr bwMode="auto">
          <a:xfrm>
            <a:off x="2658885" y="2708275"/>
            <a:ext cx="3696846" cy="769441"/>
          </a:xfrm>
          <a:prstGeom prst="rect">
            <a:avLst/>
          </a:prstGeom>
          <a:noFill/>
          <a:ln w="9525">
            <a:noFill/>
            <a:miter lim="800000"/>
            <a:headEnd/>
            <a:tailEnd/>
          </a:ln>
        </p:spPr>
        <p:txBody>
          <a:bodyPr wrap="none">
            <a:spAutoFit/>
          </a:bodyPr>
          <a:lstStyle/>
          <a:p>
            <a:pPr algn="ctr" rtl="1">
              <a:defRPr/>
            </a:pPr>
            <a:r>
              <a:rPr lang="fa-IR" sz="4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Lotus" pitchFamily="2" charset="-78"/>
              </a:rPr>
              <a:t>سيگنالهاي </a:t>
            </a:r>
            <a:r>
              <a:rPr lang="fa-IR" sz="4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Lotus" pitchFamily="2" charset="-78"/>
              </a:rPr>
              <a:t>بيوالکتريک</a:t>
            </a:r>
            <a:endParaRPr lang="en-US" sz="4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Lotus"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468313" y="2060575"/>
            <a:ext cx="8229600" cy="4033838"/>
          </a:xfrm>
          <a:gradFill rotWithShape="1">
            <a:gsLst>
              <a:gs pos="0">
                <a:srgbClr val="E5FFEC"/>
              </a:gs>
              <a:gs pos="100000">
                <a:schemeClr val="bg1"/>
              </a:gs>
            </a:gsLst>
            <a:path path="shape">
              <a:fillToRect l="50000" t="50000" r="50000" b="50000"/>
            </a:path>
          </a:gradFill>
          <a:effectLst>
            <a:outerShdw dist="107763" dir="13500000" algn="ctr" rotWithShape="0">
              <a:schemeClr val="bg2">
                <a:alpha val="50000"/>
              </a:schemeClr>
            </a:outerShdw>
          </a:effectLst>
        </p:spPr>
        <p:txBody>
          <a:bodyPr>
            <a:normAutofit/>
          </a:bodyPr>
          <a:lstStyle/>
          <a:p>
            <a:pPr marL="365760" indent="-256032" algn="just" rtl="1" eaLnBrk="1" fontAlgn="auto" hangingPunct="1">
              <a:lnSpc>
                <a:spcPct val="80000"/>
              </a:lnSpc>
              <a:spcAft>
                <a:spcPts val="0"/>
              </a:spcAft>
              <a:buFontTx/>
              <a:buBlip>
                <a:blip r:embed="rId3"/>
              </a:buBlip>
              <a:defRPr/>
            </a:pPr>
            <a:r>
              <a:rPr lang="fa-IR" sz="2800" b="1" dirty="0" smtClean="0">
                <a:solidFill>
                  <a:srgbClr val="FF0000"/>
                </a:solidFill>
                <a:cs typeface="Lotus" pitchFamily="2" charset="-78"/>
              </a:rPr>
              <a:t>تعريف</a:t>
            </a:r>
            <a:r>
              <a:rPr lang="ar-SA" sz="2800" b="1" dirty="0" smtClean="0">
                <a:solidFill>
                  <a:srgbClr val="FF0000"/>
                </a:solidFill>
                <a:cs typeface="Lotus" pitchFamily="2" charset="-78"/>
              </a:rPr>
              <a:t>:</a:t>
            </a:r>
            <a:r>
              <a:rPr lang="ar-SA" sz="2800" dirty="0" smtClean="0">
                <a:solidFill>
                  <a:srgbClr val="001E00"/>
                </a:solidFill>
                <a:cs typeface="Lotus" pitchFamily="2" charset="-78"/>
              </a:rPr>
              <a:t> هنگامي که يک عضله با </a:t>
            </a:r>
            <a:r>
              <a:rPr lang="ar-SA" sz="2800" dirty="0" smtClean="0">
                <a:solidFill>
                  <a:srgbClr val="FF0000"/>
                </a:solidFill>
                <a:cs typeface="Lotus" pitchFamily="2" charset="-78"/>
              </a:rPr>
              <a:t>پالسهاي الکتريکي عصب هاي حرکتي </a:t>
            </a:r>
            <a:r>
              <a:rPr lang="ar-SA" sz="2800" dirty="0" smtClean="0">
                <a:solidFill>
                  <a:srgbClr val="001E00"/>
                </a:solidFill>
                <a:cs typeface="Lotus" pitchFamily="2" charset="-78"/>
              </a:rPr>
              <a:t>تحريک مي شود، هم سيگنال</a:t>
            </a:r>
            <a:r>
              <a:rPr lang="fa-IR" sz="2800" dirty="0" smtClean="0">
                <a:solidFill>
                  <a:srgbClr val="001E00"/>
                </a:solidFill>
                <a:cs typeface="Lotus" pitchFamily="2" charset="-78"/>
              </a:rPr>
              <a:t> </a:t>
            </a:r>
            <a:r>
              <a:rPr lang="ar-SA" sz="2800" dirty="0" smtClean="0">
                <a:solidFill>
                  <a:srgbClr val="001E00"/>
                </a:solidFill>
                <a:cs typeface="Lotus" pitchFamily="2" charset="-78"/>
              </a:rPr>
              <a:t>الکترومايوگرام و هم نيروي انقباضي را توليد مي کند . الکترومايوگرام در اثر دي پلاريزه شدن فيبرهاي عضلاني توليد مي</a:t>
            </a:r>
            <a:r>
              <a:rPr lang="fa-IR" sz="2800" dirty="0" smtClean="0">
                <a:solidFill>
                  <a:srgbClr val="001E00"/>
                </a:solidFill>
                <a:cs typeface="Lotus" pitchFamily="2" charset="-78"/>
              </a:rPr>
              <a:t> </a:t>
            </a:r>
            <a:r>
              <a:rPr lang="ar-SA" sz="2800" dirty="0" smtClean="0">
                <a:solidFill>
                  <a:srgbClr val="001E00"/>
                </a:solidFill>
                <a:cs typeface="Lotus" pitchFamily="2" charset="-78"/>
              </a:rPr>
              <a:t>شود.</a:t>
            </a:r>
            <a:endParaRPr lang="fa-IR" sz="2800" dirty="0" smtClean="0">
              <a:solidFill>
                <a:srgbClr val="001E00"/>
              </a:solidFill>
              <a:cs typeface="Lotus" pitchFamily="2" charset="-78"/>
            </a:endParaRPr>
          </a:p>
          <a:p>
            <a:pPr marL="365760" indent="-256032" algn="just" rtl="1" eaLnBrk="1" fontAlgn="auto" hangingPunct="1">
              <a:lnSpc>
                <a:spcPct val="80000"/>
              </a:lnSpc>
              <a:spcAft>
                <a:spcPts val="0"/>
              </a:spcAft>
              <a:buFontTx/>
              <a:buBlip>
                <a:blip r:embed="rId3"/>
              </a:buBlip>
              <a:defRPr/>
            </a:pPr>
            <a:endParaRPr lang="ar-SA" sz="1000" dirty="0" smtClean="0">
              <a:solidFill>
                <a:srgbClr val="001E00"/>
              </a:solidFill>
              <a:cs typeface="Lotus" pitchFamily="2" charset="-78"/>
            </a:endParaRPr>
          </a:p>
          <a:p>
            <a:pPr marL="365760" indent="-256032" algn="just" rtl="1" eaLnBrk="1" fontAlgn="auto" hangingPunct="1">
              <a:lnSpc>
                <a:spcPct val="80000"/>
              </a:lnSpc>
              <a:spcAft>
                <a:spcPts val="0"/>
              </a:spcAft>
              <a:buFontTx/>
              <a:buBlip>
                <a:blip r:embed="rId3"/>
              </a:buBlip>
              <a:defRPr/>
            </a:pPr>
            <a:r>
              <a:rPr lang="ar-SA" sz="2800" dirty="0" smtClean="0">
                <a:solidFill>
                  <a:srgbClr val="001E00"/>
                </a:solidFill>
                <a:cs typeface="Lotus" pitchFamily="2" charset="-78"/>
              </a:rPr>
              <a:t>انتقال پشت سرهم پتانسيلهاي عصبي به نرونهاي حرکتي يک عضله</a:t>
            </a:r>
            <a:r>
              <a:rPr lang="fa-IR" sz="2800" dirty="0" smtClean="0">
                <a:solidFill>
                  <a:srgbClr val="001E00"/>
                </a:solidFill>
                <a:cs typeface="Lotus" pitchFamily="2" charset="-78"/>
              </a:rPr>
              <a:t>،</a:t>
            </a:r>
            <a:r>
              <a:rPr lang="ar-SA" sz="2800" dirty="0" smtClean="0">
                <a:solidFill>
                  <a:srgbClr val="001E00"/>
                </a:solidFill>
                <a:cs typeface="Lotus" pitchFamily="2" charset="-78"/>
              </a:rPr>
              <a:t> باعث تحريک واحدهاي حرکتي (کوچکترين واحد</a:t>
            </a:r>
            <a:r>
              <a:rPr lang="fa-IR" sz="2800" dirty="0" smtClean="0">
                <a:solidFill>
                  <a:srgbClr val="001E00"/>
                </a:solidFill>
                <a:cs typeface="Lotus" pitchFamily="2" charset="-78"/>
              </a:rPr>
              <a:t> </a:t>
            </a:r>
            <a:r>
              <a:rPr lang="ar-SA" sz="2800" dirty="0" smtClean="0">
                <a:solidFill>
                  <a:srgbClr val="001E00"/>
                </a:solidFill>
                <a:cs typeface="Lotus" pitchFamily="2" charset="-78"/>
              </a:rPr>
              <a:t>عضلاني است که از نرون و عصب حرکتي مربوط و تمامي فيبرهاي عضلاني که توسط آن تحريک مي شوند ) مي شود .</a:t>
            </a:r>
            <a:r>
              <a:rPr lang="fa-IR" sz="2800" dirty="0" smtClean="0">
                <a:solidFill>
                  <a:srgbClr val="001E00"/>
                </a:solidFill>
                <a:cs typeface="Lotus" pitchFamily="2" charset="-78"/>
              </a:rPr>
              <a:t> </a:t>
            </a:r>
          </a:p>
          <a:p>
            <a:pPr marL="365760" indent="-256032" algn="just" rtl="1" eaLnBrk="1" fontAlgn="auto" hangingPunct="1">
              <a:lnSpc>
                <a:spcPct val="80000"/>
              </a:lnSpc>
              <a:spcAft>
                <a:spcPts val="0"/>
              </a:spcAft>
              <a:buFontTx/>
              <a:buBlip>
                <a:blip r:embed="rId3"/>
              </a:buBlip>
              <a:defRPr/>
            </a:pPr>
            <a:endParaRPr lang="fa-IR" sz="1000" dirty="0" smtClean="0">
              <a:solidFill>
                <a:srgbClr val="001E00"/>
              </a:solidFill>
              <a:cs typeface="Lotus" pitchFamily="2" charset="-78"/>
            </a:endParaRPr>
          </a:p>
          <a:p>
            <a:pPr marL="365760" indent="-256032" algn="just" rtl="1" eaLnBrk="1" fontAlgn="auto" hangingPunct="1">
              <a:lnSpc>
                <a:spcPct val="80000"/>
              </a:lnSpc>
              <a:spcAft>
                <a:spcPts val="0"/>
              </a:spcAft>
              <a:buFontTx/>
              <a:buBlip>
                <a:blip r:embed="rId3"/>
              </a:buBlip>
              <a:defRPr/>
            </a:pPr>
            <a:r>
              <a:rPr lang="ar-SA" sz="2800" dirty="0" smtClean="0">
                <a:solidFill>
                  <a:srgbClr val="001E00"/>
                </a:solidFill>
                <a:cs typeface="Lotus" pitchFamily="2" charset="-78"/>
              </a:rPr>
              <a:t>پتانسيل دريافتي از تحريک يک واحد حرکتي به نام</a:t>
            </a:r>
            <a:r>
              <a:rPr lang="fa-IR" sz="2800" dirty="0" smtClean="0">
                <a:solidFill>
                  <a:srgbClr val="001E00"/>
                </a:solidFill>
                <a:cs typeface="Lotus" pitchFamily="2" charset="-78"/>
              </a:rPr>
              <a:t> </a:t>
            </a:r>
            <a:r>
              <a:rPr lang="en-US" sz="2800" i="1" dirty="0" smtClean="0">
                <a:solidFill>
                  <a:srgbClr val="FF0000"/>
                </a:solidFill>
                <a:effectLst>
                  <a:glow rad="63500">
                    <a:schemeClr val="accent1">
                      <a:satMod val="175000"/>
                      <a:alpha val="40000"/>
                    </a:schemeClr>
                  </a:glow>
                </a:effectLst>
                <a:latin typeface="Times New Roman" pitchFamily="18" charset="0"/>
                <a:ea typeface="SimHei" pitchFamily="49" charset="-122"/>
                <a:cs typeface="Times New Roman" pitchFamily="18" charset="0"/>
              </a:rPr>
              <a:t>SMUAP</a:t>
            </a:r>
            <a:r>
              <a:rPr lang="ar-SA" sz="2800" dirty="0" smtClean="0">
                <a:solidFill>
                  <a:srgbClr val="001E00"/>
                </a:solidFill>
                <a:effectLst>
                  <a:glow rad="63500">
                    <a:schemeClr val="accent1">
                      <a:satMod val="175000"/>
                      <a:alpha val="40000"/>
                    </a:schemeClr>
                  </a:glow>
                </a:effectLst>
                <a:cs typeface="Lotus" pitchFamily="2" charset="-78"/>
              </a:rPr>
              <a:t> </a:t>
            </a:r>
            <a:r>
              <a:rPr lang="ar-SA" sz="2800" dirty="0" smtClean="0">
                <a:solidFill>
                  <a:srgbClr val="001E00"/>
                </a:solidFill>
                <a:cs typeface="Lotus" pitchFamily="2" charset="-78"/>
              </a:rPr>
              <a:t>ناميده مي شوند</a:t>
            </a:r>
            <a:r>
              <a:rPr lang="fa-IR" sz="2800" dirty="0" smtClean="0">
                <a:solidFill>
                  <a:srgbClr val="001E00"/>
                </a:solidFill>
                <a:cs typeface="Lotus" pitchFamily="2" charset="-78"/>
              </a:rPr>
              <a:t>.</a:t>
            </a:r>
            <a:endParaRPr lang="ar-SA" sz="2800" dirty="0" smtClean="0">
              <a:solidFill>
                <a:srgbClr val="001E00"/>
              </a:solidFill>
              <a:cs typeface="Lotus" pitchFamily="2" charset="-78"/>
            </a:endParaRPr>
          </a:p>
        </p:txBody>
      </p:sp>
      <p:sp>
        <p:nvSpPr>
          <p:cNvPr id="2253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253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7FC1597-CABD-422A-AC0D-D69941BEF003}" type="slidenum">
              <a:rPr lang="ar-SA" smtClean="0"/>
              <a:pPr/>
              <a:t>10</a:t>
            </a:fld>
            <a:endParaRPr lang="en-US" smtClean="0"/>
          </a:p>
        </p:txBody>
      </p:sp>
      <p:sp>
        <p:nvSpPr>
          <p:cNvPr id="17412" name="Rectangle 2"/>
          <p:cNvSpPr>
            <a:spLocks noGrp="1" noChangeArrowheads="1"/>
          </p:cNvSpPr>
          <p:nvPr>
            <p:ph type="title"/>
          </p:nvPr>
        </p:nvSpPr>
        <p:spPr>
          <a:xfrm>
            <a:off x="0" y="404813"/>
            <a:ext cx="8229600" cy="1143000"/>
          </a:xfrm>
        </p:spPr>
        <p:txBody>
          <a:bodyPr/>
          <a:lstStyle/>
          <a:p>
            <a:pPr algn="ctr" rtl="1" eaLnBrk="1" fontAlgn="auto" hangingPunct="1">
              <a:spcAft>
                <a:spcPts val="0"/>
              </a:spcAft>
              <a:defRPr/>
            </a:pPr>
            <a:r>
              <a:rPr lang="fa-IR" dirty="0" smtClean="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latin typeface="Times New Roman" pitchFamily="18" charset="0"/>
                <a:cs typeface="Lotus" pitchFamily="2" charset="-78"/>
              </a:rPr>
              <a:t>الکترومايوگرام </a:t>
            </a:r>
            <a:r>
              <a:rPr lang="en-US" i="1" dirty="0" smtClean="0">
                <a:ln w="12700">
                  <a:solidFill>
                    <a:schemeClr val="tx2">
                      <a:satMod val="155000"/>
                    </a:schemeClr>
                  </a:solidFill>
                  <a:prstDash val="solid"/>
                </a:ln>
                <a:solidFill>
                  <a:schemeClr val="bg2">
                    <a:tint val="85000"/>
                    <a:satMod val="155000"/>
                  </a:schemeClr>
                </a:solidFill>
                <a:effectLst>
                  <a:glow rad="101600">
                    <a:schemeClr val="accent2">
                      <a:satMod val="175000"/>
                      <a:alpha val="40000"/>
                    </a:schemeClr>
                  </a:glow>
                  <a:outerShdw blurRad="41275" dist="20320" dir="1800000" algn="tl" rotWithShape="0">
                    <a:srgbClr val="000000">
                      <a:alpha val="40000"/>
                    </a:srgbClr>
                  </a:outerShdw>
                </a:effectLst>
                <a:latin typeface="Times New Roman" pitchFamily="18" charset="0"/>
                <a:cs typeface="Lotus" pitchFamily="2" charset="-78"/>
              </a:rPr>
              <a:t>(EMG)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8C4D34-42CF-48F4-B5C8-3CF322D4BE16}" type="slidenum">
              <a:rPr lang="ar-SA" smtClean="0"/>
              <a:pPr/>
              <a:t>11</a:t>
            </a:fld>
            <a:endParaRPr lang="en-US" smtClean="0"/>
          </a:p>
        </p:txBody>
      </p:sp>
      <p:pic>
        <p:nvPicPr>
          <p:cNvPr id="23555" name="Picture 4"/>
          <p:cNvPicPr>
            <a:picLocks noChangeAspect="1" noChangeArrowheads="1"/>
          </p:cNvPicPr>
          <p:nvPr/>
        </p:nvPicPr>
        <p:blipFill>
          <a:blip r:embed="rId3"/>
          <a:srcRect/>
          <a:stretch>
            <a:fillRect/>
          </a:stretch>
        </p:blipFill>
        <p:spPr bwMode="auto">
          <a:xfrm>
            <a:off x="1187450" y="836613"/>
            <a:ext cx="6884988" cy="5162550"/>
          </a:xfrm>
          <a:prstGeom prst="rect">
            <a:avLst/>
          </a:prstGeom>
          <a:noFill/>
          <a:ln w="25400">
            <a:solidFill>
              <a:srgbClr val="008080"/>
            </a:solidFill>
            <a:prstDash val="lgDash"/>
            <a:miter lim="800000"/>
            <a:headEnd/>
            <a:tailEnd/>
          </a:ln>
        </p:spPr>
      </p:pic>
      <p:sp>
        <p:nvSpPr>
          <p:cNvPr id="23556" name="Rectangle 4"/>
          <p:cNvSpPr>
            <a:spLocks noChangeArrowheads="1"/>
          </p:cNvSpPr>
          <p:nvPr/>
        </p:nvSpPr>
        <p:spPr bwMode="auto">
          <a:xfrm>
            <a:off x="3714750" y="6072188"/>
            <a:ext cx="4572000" cy="1200150"/>
          </a:xfrm>
          <a:prstGeom prst="rect">
            <a:avLst/>
          </a:prstGeom>
          <a:noFill/>
          <a:ln w="9525">
            <a:noFill/>
            <a:miter lim="800000"/>
            <a:headEnd/>
            <a:tailEnd/>
          </a:ln>
        </p:spPr>
        <p:txBody>
          <a:bodyPr>
            <a:spAutoFit/>
          </a:bodyPr>
          <a:lstStyle/>
          <a:p>
            <a:r>
              <a:rPr lang="en-US" b="1">
                <a:cs typeface="B Mitra" pitchFamily="2" charset="-78"/>
              </a:rPr>
              <a:t>Fascicle:</a:t>
            </a:r>
          </a:p>
          <a:p>
            <a:pPr algn="r" rtl="1"/>
            <a:r>
              <a:rPr lang="fa-IR" b="1">
                <a:cs typeface="B Mitra" pitchFamily="2" charset="-78"/>
              </a:rPr>
              <a:t>دسته‌اي‌ از رشته‌هاي‌ عضلاني‌ كه‌ عضله‌ را تشكيل‌ ميدهند </a:t>
            </a:r>
          </a:p>
          <a:p>
            <a:pPr algn="r" rtl="1"/>
            <a:r>
              <a:rPr lang="fa-IR" b="1">
                <a:cs typeface="B Mitra" pitchFamily="2" charset="-78"/>
              </a:rPr>
              <a:t/>
            </a:r>
            <a:br>
              <a:rPr lang="fa-IR" b="1">
                <a:cs typeface="B Mitra" pitchFamily="2" charset="-78"/>
              </a:rPr>
            </a:br>
            <a:endParaRPr lang="en-US" b="1">
              <a:cs typeface="B Mitra"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457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B7BF355-19E6-4FA9-B231-7405770FD70B}" type="slidenum">
              <a:rPr lang="ar-SA" smtClean="0"/>
              <a:pPr/>
              <a:t>12</a:t>
            </a:fld>
            <a:endParaRPr lang="en-US" smtClean="0"/>
          </a:p>
        </p:txBody>
      </p:sp>
      <p:sp>
        <p:nvSpPr>
          <p:cNvPr id="7172" name="Rectangle 4"/>
          <p:cNvSpPr>
            <a:spLocks noGrp="1" noChangeArrowheads="1"/>
          </p:cNvSpPr>
          <p:nvPr>
            <p:ph type="title"/>
          </p:nvPr>
        </p:nvSpPr>
        <p:spPr/>
        <p:txBody>
          <a:bodyPr/>
          <a:lstStyle/>
          <a:p>
            <a:pPr algn="r" rtl="1" eaLnBrk="1" fontAlgn="auto" hangingPunct="1">
              <a:spcAft>
                <a:spcPts val="0"/>
              </a:spcAft>
              <a:defRPr/>
            </a:pPr>
            <a:r>
              <a:rPr lang="fa-IR" sz="4800" smtClean="0">
                <a:solidFill>
                  <a:srgbClr val="660066"/>
                </a:solidFill>
                <a:effectLst>
                  <a:outerShdw blurRad="38100" dist="38100" dir="2700000" algn="tl">
                    <a:srgbClr val="000000"/>
                  </a:outerShdw>
                </a:effectLst>
                <a:latin typeface="Times New Roman" pitchFamily="18" charset="0"/>
                <a:cs typeface="Lotus" pitchFamily="2" charset="-78"/>
              </a:rPr>
              <a:t>طريقه ثبت</a:t>
            </a:r>
            <a:r>
              <a:rPr lang="en-US" sz="4800" smtClean="0">
                <a:solidFill>
                  <a:srgbClr val="660066"/>
                </a:solidFill>
                <a:effectLst>
                  <a:outerShdw blurRad="38100" dist="38100" dir="2700000" algn="tl">
                    <a:srgbClr val="000000"/>
                  </a:outerShdw>
                </a:effectLst>
                <a:latin typeface="Times New Roman" pitchFamily="18" charset="0"/>
                <a:cs typeface="Lotus" pitchFamily="2" charset="-78"/>
              </a:rPr>
              <a:t>EMG</a:t>
            </a:r>
          </a:p>
        </p:txBody>
      </p:sp>
      <p:pic>
        <p:nvPicPr>
          <p:cNvPr id="24581" name="Picture 3" descr="emg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6713" y="1196975"/>
            <a:ext cx="8410575" cy="4903788"/>
          </a:xfrm>
          <a:prstGeom prst="rect">
            <a:avLst/>
          </a:prstGeom>
          <a:solidFill>
            <a:schemeClr val="bg1"/>
          </a:solidFill>
          <a:ln w="25400">
            <a:solidFill>
              <a:srgbClr val="6600CC"/>
            </a:solidFill>
            <a:prstDash val="lgDash"/>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560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2276CB2-37A0-4D10-8B11-958A4A3C725E}" type="slidenum">
              <a:rPr lang="ar-SA" smtClean="0"/>
              <a:pPr/>
              <a:t>13</a:t>
            </a:fld>
            <a:endParaRPr lang="en-US" smtClean="0"/>
          </a:p>
        </p:txBody>
      </p:sp>
      <p:pic>
        <p:nvPicPr>
          <p:cNvPr id="32772" name="Picture 3" descr="emg2"/>
          <p:cNvPicPr>
            <a:picLocks noChangeAspect="1" noChangeArrowheads="1"/>
          </p:cNvPicPr>
          <p:nvPr/>
        </p:nvPicPr>
        <p:blipFill>
          <a:blip r:embed="rId3"/>
          <a:srcRect/>
          <a:stretch>
            <a:fillRect/>
          </a:stretch>
        </p:blipFill>
        <p:spPr bwMode="auto">
          <a:xfrm>
            <a:off x="1833563" y="803275"/>
            <a:ext cx="5738812" cy="5983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6" name="Rectangle 4"/>
          <p:cNvSpPr>
            <a:spLocks noChangeArrowheads="1"/>
          </p:cNvSpPr>
          <p:nvPr/>
        </p:nvSpPr>
        <p:spPr bwMode="auto">
          <a:xfrm>
            <a:off x="3468467" y="333375"/>
            <a:ext cx="2616422" cy="461665"/>
          </a:xfrm>
          <a:prstGeom prst="rect">
            <a:avLst/>
          </a:prstGeom>
          <a:solidFill>
            <a:srgbClr val="E5FFEC"/>
          </a:solidFill>
          <a:ln w="9525">
            <a:noFill/>
            <a:miter lim="800000"/>
            <a:headEnd/>
            <a:tailEnd/>
          </a:ln>
          <a:effectLst/>
        </p:spPr>
        <p:txBody>
          <a:bodyPr wrap="none">
            <a:spAutoFit/>
          </a:bodyPr>
          <a:lstStyle/>
          <a:p>
            <a:pPr algn="r" rtl="1">
              <a:defRPr/>
            </a:pPr>
            <a:r>
              <a:rPr lang="en-US" sz="2400" b="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EMG</a:t>
            </a:r>
            <a:r>
              <a:rPr lang="fa-IR" sz="2400" b="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 سطحي و سوزني</a:t>
            </a:r>
            <a:endParaRPr lang="en-US" sz="2400" b="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662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1A49060-7F81-41C0-9723-E78CA805A277}" type="slidenum">
              <a:rPr lang="ar-SA" smtClean="0"/>
              <a:pPr/>
              <a:t>14</a:t>
            </a:fld>
            <a:endParaRPr lang="en-US" smtClean="0"/>
          </a:p>
        </p:txBody>
      </p:sp>
      <p:sp>
        <p:nvSpPr>
          <p:cNvPr id="21509" name="Rectangle 5"/>
          <p:cNvSpPr>
            <a:spLocks noGrp="1" noChangeArrowheads="1"/>
          </p:cNvSpPr>
          <p:nvPr>
            <p:ph type="title"/>
          </p:nvPr>
        </p:nvSpPr>
        <p:spPr>
          <a:xfrm>
            <a:off x="700118" y="71414"/>
            <a:ext cx="8229600" cy="1143000"/>
          </a:xfrm>
        </p:spPr>
        <p:txBody>
          <a:bodyPr/>
          <a:lstStyle/>
          <a:p>
            <a:pPr algn="ctr" rtl="1" eaLnBrk="1" fontAlgn="auto" hangingPunct="1">
              <a:spcAft>
                <a:spcPts val="0"/>
              </a:spcAft>
              <a:defRPr/>
            </a:pPr>
            <a:r>
              <a:rPr lang="en-US" dirty="0" smtClean="0">
                <a:solidFill>
                  <a:srgbClr val="660066"/>
                </a:solidFill>
                <a:cs typeface="Lotus" pitchFamily="2" charset="-78"/>
              </a:rPr>
              <a:t> </a:t>
            </a:r>
            <a:r>
              <a:rPr lang="fa-IR" dirty="0" smtClean="0">
                <a:solidFill>
                  <a:srgbClr val="660066"/>
                </a:solidFill>
                <a:cs typeface="Lotus" pitchFamily="2" charset="-78"/>
              </a:rPr>
              <a:t>نمونه سيگنال </a:t>
            </a:r>
            <a:r>
              <a:rPr lang="en-US" dirty="0" smtClean="0">
                <a:solidFill>
                  <a:srgbClr val="660066"/>
                </a:solidFill>
                <a:cs typeface="Lotus" pitchFamily="2" charset="-78"/>
              </a:rPr>
              <a:t>EMG</a:t>
            </a:r>
          </a:p>
        </p:txBody>
      </p:sp>
      <p:pic>
        <p:nvPicPr>
          <p:cNvPr id="33797" name="Picture 3" descr="emg3"/>
          <p:cNvPicPr>
            <a:picLocks noChangeAspect="1" noChangeArrowheads="1"/>
          </p:cNvPicPr>
          <p:nvPr/>
        </p:nvPicPr>
        <p:blipFill>
          <a:blip r:embed="rId3"/>
          <a:srcRect/>
          <a:stretch>
            <a:fillRect/>
          </a:stretch>
        </p:blipFill>
        <p:spPr bwMode="auto">
          <a:xfrm>
            <a:off x="2285984" y="1071546"/>
            <a:ext cx="4929209" cy="5235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68313" y="549275"/>
            <a:ext cx="8229600" cy="865188"/>
          </a:xfrm>
          <a:solidFill>
            <a:srgbClr val="FCFFD9"/>
          </a:solidFill>
        </p:spPr>
        <p:txBody>
          <a:bodyPr/>
          <a:lstStyle/>
          <a:p>
            <a:pPr algn="ctr" rtl="1" eaLnBrk="1" hangingPunct="1">
              <a:lnSpc>
                <a:spcPct val="90000"/>
              </a:lnSpc>
              <a:spcBef>
                <a:spcPct val="0"/>
              </a:spcBef>
              <a:buFontTx/>
              <a:buNone/>
              <a:defRPr/>
            </a:pPr>
            <a:r>
              <a:rPr lang="fa-I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يکي از مهمترين کاربردهاي </a:t>
            </a:r>
            <a:r>
              <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EMG</a:t>
            </a:r>
            <a:r>
              <a:rPr lang="fa-I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 سطحي در کنترل دست مصنوعي است.</a:t>
            </a:r>
            <a:endParaRPr 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endParaRPr>
          </a:p>
        </p:txBody>
      </p:sp>
      <p:sp>
        <p:nvSpPr>
          <p:cNvPr id="2765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76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CE144F-F493-4991-8D64-055E3078F5D9}" type="slidenum">
              <a:rPr lang="ar-SA" smtClean="0"/>
              <a:pPr/>
              <a:t>15</a:t>
            </a:fld>
            <a:endParaRPr lang="en-US" smtClean="0"/>
          </a:p>
        </p:txBody>
      </p:sp>
      <p:pic>
        <p:nvPicPr>
          <p:cNvPr id="34821" name="Picture 4"/>
          <p:cNvPicPr>
            <a:picLocks noChangeAspect="1" noChangeArrowheads="1"/>
          </p:cNvPicPr>
          <p:nvPr/>
        </p:nvPicPr>
        <p:blipFill>
          <a:blip r:embed="rId3"/>
          <a:srcRect/>
          <a:stretch>
            <a:fillRect/>
          </a:stretch>
        </p:blipFill>
        <p:spPr bwMode="auto">
          <a:xfrm rot="-5400000">
            <a:off x="2371726" y="1020762"/>
            <a:ext cx="3956050" cy="5172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gradFill rotWithShape="1">
            <a:gsLst>
              <a:gs pos="0">
                <a:srgbClr val="FFE7FF"/>
              </a:gs>
              <a:gs pos="100000">
                <a:schemeClr val="bg1"/>
              </a:gs>
            </a:gsLst>
            <a:path path="shape">
              <a:fillToRect l="50000" t="50000" r="50000" b="50000"/>
            </a:path>
          </a:gradFill>
        </p:spPr>
        <p:txBody>
          <a:bodyPr/>
          <a:lstStyle/>
          <a:p>
            <a:pPr algn="just" rtl="1" eaLnBrk="1" hangingPunct="1">
              <a:buFontTx/>
              <a:buBlip>
                <a:blip r:embed="rId3"/>
              </a:buBlip>
            </a:pPr>
            <a:r>
              <a:rPr lang="fa-IR" sz="2800" smtClean="0">
                <a:solidFill>
                  <a:srgbClr val="FF0000"/>
                </a:solidFill>
                <a:cs typeface="Lotus" pitchFamily="2" charset="-78"/>
              </a:rPr>
              <a:t>تعريف:</a:t>
            </a:r>
            <a:r>
              <a:rPr lang="fa-IR" sz="2800" smtClean="0">
                <a:solidFill>
                  <a:srgbClr val="003366"/>
                </a:solidFill>
                <a:cs typeface="Lotus" pitchFamily="2" charset="-78"/>
              </a:rPr>
              <a:t> </a:t>
            </a:r>
            <a:r>
              <a:rPr lang="ar-SA" sz="2800" smtClean="0">
                <a:solidFill>
                  <a:srgbClr val="003366"/>
                </a:solidFill>
                <a:cs typeface="Lotus" pitchFamily="2" charset="-78"/>
              </a:rPr>
              <a:t>تجسم الكتريكي فعاليتهاي انقباضي قلب است و مي تواند بسادگي توسط الكترودهاي سطحي در روي سينه يا دستها ثبت شود . </a:t>
            </a:r>
            <a:endParaRPr lang="fa-IR" sz="2800" smtClean="0">
              <a:solidFill>
                <a:srgbClr val="003366"/>
              </a:solidFill>
              <a:cs typeface="Lotus" pitchFamily="2" charset="-78"/>
            </a:endParaRPr>
          </a:p>
          <a:p>
            <a:pPr algn="just" rtl="1" eaLnBrk="1" hangingPunct="1">
              <a:buFontTx/>
              <a:buBlip>
                <a:blip r:embed="rId3"/>
              </a:buBlip>
            </a:pPr>
            <a:endParaRPr lang="fa-IR" sz="1000" smtClean="0">
              <a:solidFill>
                <a:srgbClr val="003366"/>
              </a:solidFill>
              <a:cs typeface="Lotus" pitchFamily="2" charset="-78"/>
            </a:endParaRPr>
          </a:p>
          <a:p>
            <a:pPr algn="just" rtl="1" eaLnBrk="1" hangingPunct="1">
              <a:buFontTx/>
              <a:buBlip>
                <a:blip r:embed="rId3"/>
              </a:buBlip>
            </a:pPr>
            <a:r>
              <a:rPr lang="ar-SA" sz="2800" smtClean="0">
                <a:solidFill>
                  <a:srgbClr val="003366"/>
                </a:solidFill>
                <a:cs typeface="Lotus" pitchFamily="2" charset="-78"/>
              </a:rPr>
              <a:t>وقتي كه سلولهاي عضله قلب در حال استراحت هستند ، در درون آنها بار منفي</a:t>
            </a:r>
            <a:r>
              <a:rPr lang="fa-IR" sz="2800" smtClean="0">
                <a:solidFill>
                  <a:srgbClr val="003366"/>
                </a:solidFill>
                <a:cs typeface="Lotus" pitchFamily="2" charset="-78"/>
              </a:rPr>
              <a:t> </a:t>
            </a:r>
            <a:r>
              <a:rPr lang="ar-SA" sz="2800" smtClean="0">
                <a:solidFill>
                  <a:srgbClr val="003366"/>
                </a:solidFill>
                <a:cs typeface="Lotus" pitchFamily="2" charset="-78"/>
              </a:rPr>
              <a:t>وجود دارد ( پلاريزه)، ولي وقتي كه توسط يك محرك الكتريكي دپلاريزه مي شوند ، منقبض مي گردند . </a:t>
            </a:r>
            <a:endParaRPr lang="fa-IR" sz="2800" smtClean="0">
              <a:solidFill>
                <a:srgbClr val="003366"/>
              </a:solidFill>
              <a:cs typeface="Lotus" pitchFamily="2" charset="-78"/>
            </a:endParaRPr>
          </a:p>
          <a:p>
            <a:pPr algn="just" rtl="1" eaLnBrk="1" hangingPunct="1">
              <a:buFontTx/>
              <a:buBlip>
                <a:blip r:embed="rId3"/>
              </a:buBlip>
            </a:pPr>
            <a:endParaRPr lang="fa-IR" sz="1000" smtClean="0">
              <a:solidFill>
                <a:srgbClr val="003366"/>
              </a:solidFill>
              <a:cs typeface="Lotus" pitchFamily="2" charset="-78"/>
            </a:endParaRPr>
          </a:p>
          <a:p>
            <a:pPr algn="just" rtl="1" eaLnBrk="1" hangingPunct="1">
              <a:buFontTx/>
              <a:buBlip>
                <a:blip r:embed="rId3"/>
              </a:buBlip>
            </a:pPr>
            <a:r>
              <a:rPr lang="fa-IR" sz="2800" smtClean="0">
                <a:solidFill>
                  <a:srgbClr val="003366"/>
                </a:solidFill>
                <a:cs typeface="Lotus" pitchFamily="2" charset="-78"/>
              </a:rPr>
              <a:t>گره سينوسي دهليزي (</a:t>
            </a:r>
            <a:r>
              <a:rPr lang="en-US" sz="2800" smtClean="0">
                <a:solidFill>
                  <a:srgbClr val="003366"/>
                </a:solidFill>
                <a:cs typeface="Lotus" pitchFamily="2" charset="-78"/>
              </a:rPr>
              <a:t>SA Node </a:t>
            </a:r>
            <a:r>
              <a:rPr lang="fa-IR" sz="2800" smtClean="0">
                <a:solidFill>
                  <a:srgbClr val="003366"/>
                </a:solidFill>
                <a:cs typeface="Lotus" pitchFamily="2" charset="-78"/>
              </a:rPr>
              <a:t>)، </a:t>
            </a:r>
            <a:r>
              <a:rPr lang="ar-SA" sz="2800" smtClean="0">
                <a:solidFill>
                  <a:srgbClr val="003366"/>
                </a:solidFill>
                <a:cs typeface="Lotus" pitchFamily="2" charset="-78"/>
              </a:rPr>
              <a:t>ضربانساز پيش آهنگ قلب</a:t>
            </a:r>
            <a:r>
              <a:rPr lang="fa-IR" sz="2800" smtClean="0">
                <a:solidFill>
                  <a:srgbClr val="003366"/>
                </a:solidFill>
                <a:cs typeface="Lotus" pitchFamily="2" charset="-78"/>
              </a:rPr>
              <a:t> ا</a:t>
            </a:r>
            <a:r>
              <a:rPr lang="ar-SA" sz="2800" smtClean="0">
                <a:solidFill>
                  <a:srgbClr val="003366"/>
                </a:solidFill>
                <a:cs typeface="Lotus" pitchFamily="2" charset="-78"/>
              </a:rPr>
              <a:t>ست كه توليد امواج دپلاريزاسيون مي كند و اين امواج با انتشار به خارج از گره سبب</a:t>
            </a:r>
            <a:r>
              <a:rPr lang="fa-IR" sz="2800" smtClean="0">
                <a:solidFill>
                  <a:srgbClr val="003366"/>
                </a:solidFill>
                <a:cs typeface="Lotus" pitchFamily="2" charset="-78"/>
              </a:rPr>
              <a:t> </a:t>
            </a:r>
            <a:r>
              <a:rPr lang="ar-SA" sz="2800" smtClean="0">
                <a:solidFill>
                  <a:srgbClr val="003366"/>
                </a:solidFill>
                <a:cs typeface="Lotus" pitchFamily="2" charset="-78"/>
              </a:rPr>
              <a:t>تحريك و انقباض دهليزها مي شوند</a:t>
            </a:r>
            <a:r>
              <a:rPr lang="fa-IR" sz="2800" smtClean="0">
                <a:solidFill>
                  <a:srgbClr val="003366"/>
                </a:solidFill>
                <a:cs typeface="Lotus" pitchFamily="2" charset="-78"/>
              </a:rPr>
              <a:t>.</a:t>
            </a:r>
            <a:endParaRPr lang="en-US" sz="2800" smtClean="0">
              <a:solidFill>
                <a:srgbClr val="003366"/>
              </a:solidFill>
              <a:cs typeface="Lotus" pitchFamily="2" charset="-78"/>
            </a:endParaRPr>
          </a:p>
        </p:txBody>
      </p:sp>
      <p:sp>
        <p:nvSpPr>
          <p:cNvPr id="28675"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86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1EADCB9-741E-458F-B9C8-C4C423C0318F}" type="slidenum">
              <a:rPr lang="ar-SA" smtClean="0"/>
              <a:pPr/>
              <a:t>16</a:t>
            </a:fld>
            <a:endParaRPr lang="en-US" smtClean="0"/>
          </a:p>
        </p:txBody>
      </p:sp>
      <p:sp>
        <p:nvSpPr>
          <p:cNvPr id="23556" name="Rectangle 2"/>
          <p:cNvSpPr>
            <a:spLocks noGrp="1" noChangeArrowheads="1"/>
          </p:cNvSpPr>
          <p:nvPr>
            <p:ph type="title"/>
          </p:nvPr>
        </p:nvSpPr>
        <p:spPr/>
        <p:txBody>
          <a:bodyPr/>
          <a:lstStyle/>
          <a:p>
            <a:pPr algn="ctr" rtl="1" eaLnBrk="1" fontAlgn="auto" hangingPunct="1">
              <a:spcAft>
                <a:spcPts val="0"/>
              </a:spcAft>
              <a:defRPr/>
            </a:pPr>
            <a:r>
              <a:rPr lang="ar-SA" dirty="0" smtClean="0">
                <a:ln w="12700">
                  <a:solidFill>
                    <a:schemeClr val="tx2">
                      <a:satMod val="155000"/>
                    </a:schemeClr>
                  </a:solidFill>
                  <a:prstDash val="solid"/>
                </a:ln>
                <a:solidFill>
                  <a:schemeClr val="bg2">
                    <a:tint val="85000"/>
                    <a:satMod val="155000"/>
                  </a:schemeClr>
                </a:solidFill>
                <a:effectLst>
                  <a:glow rad="63500">
                    <a:schemeClr val="accent2">
                      <a:satMod val="175000"/>
                      <a:alpha val="40000"/>
                    </a:schemeClr>
                  </a:glow>
                  <a:outerShdw blurRad="41275" dist="20320" dir="1800000" algn="tl" rotWithShape="0">
                    <a:srgbClr val="000000">
                      <a:alpha val="40000"/>
                    </a:srgbClr>
                  </a:outerShdw>
                </a:effectLst>
                <a:cs typeface="Lotus" pitchFamily="2" charset="-78"/>
              </a:rPr>
              <a:t>الكترو كارديوگرام </a:t>
            </a:r>
            <a:r>
              <a:rPr lang="en-US" dirty="0" smtClean="0">
                <a:ln w="12700">
                  <a:solidFill>
                    <a:schemeClr val="tx2">
                      <a:satMod val="155000"/>
                    </a:schemeClr>
                  </a:solidFill>
                  <a:prstDash val="solid"/>
                </a:ln>
                <a:solidFill>
                  <a:schemeClr val="bg2">
                    <a:tint val="85000"/>
                    <a:satMod val="155000"/>
                  </a:schemeClr>
                </a:solidFill>
                <a:effectLst>
                  <a:glow rad="63500">
                    <a:schemeClr val="accent2">
                      <a:satMod val="175000"/>
                      <a:alpha val="40000"/>
                    </a:schemeClr>
                  </a:glow>
                  <a:outerShdw blurRad="41275" dist="20320" dir="1800000" algn="tl" rotWithShape="0">
                    <a:srgbClr val="000000">
                      <a:alpha val="40000"/>
                    </a:srgbClr>
                  </a:outerShdw>
                </a:effectLst>
                <a:cs typeface="Lotus" pitchFamily="2" charset="-78"/>
              </a:rPr>
              <a:t>ECG</a:t>
            </a:r>
            <a:r>
              <a:rPr lang="ar-SA" dirty="0" smtClean="0">
                <a:ln w="12700">
                  <a:solidFill>
                    <a:schemeClr val="tx2">
                      <a:satMod val="155000"/>
                    </a:schemeClr>
                  </a:solidFill>
                  <a:prstDash val="solid"/>
                </a:ln>
                <a:solidFill>
                  <a:schemeClr val="bg2">
                    <a:tint val="85000"/>
                    <a:satMod val="155000"/>
                  </a:schemeClr>
                </a:solidFill>
                <a:effectLst>
                  <a:glow rad="63500">
                    <a:schemeClr val="accent2">
                      <a:satMod val="175000"/>
                      <a:alpha val="40000"/>
                    </a:schemeClr>
                  </a:glow>
                  <a:outerShdw blurRad="41275" dist="20320" dir="1800000" algn="tl" rotWithShape="0">
                    <a:srgbClr val="000000">
                      <a:alpha val="40000"/>
                    </a:srgbClr>
                  </a:outerShdw>
                </a:effectLst>
                <a:cs typeface="Lotus" pitchFamily="2" charset="-78"/>
              </a:rPr>
              <a:t> </a:t>
            </a:r>
            <a:endParaRPr lang="en-US" dirty="0" smtClean="0">
              <a:ln w="12700">
                <a:solidFill>
                  <a:schemeClr val="tx2">
                    <a:satMod val="155000"/>
                  </a:schemeClr>
                </a:solidFill>
                <a:prstDash val="solid"/>
              </a:ln>
              <a:solidFill>
                <a:schemeClr val="bg2">
                  <a:tint val="85000"/>
                  <a:satMod val="155000"/>
                </a:schemeClr>
              </a:solidFill>
              <a:effectLst>
                <a:glow rad="63500">
                  <a:schemeClr val="accent2">
                    <a:satMod val="175000"/>
                    <a:alpha val="40000"/>
                  </a:schemeClr>
                </a:glow>
                <a:outerShdw blurRad="41275" dist="20320" dir="1800000" algn="tl" rotWithShape="0">
                  <a:srgbClr val="000000">
                    <a:alpha val="40000"/>
                  </a:srgbClr>
                </a:outerShdw>
              </a:effectLst>
              <a:cs typeface="Lotus"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algn="r" rtl="1" eaLnBrk="1" hangingPunct="1"/>
            <a:endParaRPr lang="en-US" smtClean="0">
              <a:cs typeface="Arial" charset="0"/>
            </a:endParaRPr>
          </a:p>
        </p:txBody>
      </p:sp>
      <p:sp>
        <p:nvSpPr>
          <p:cNvPr id="39939"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399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3A284D7-A0D4-43AA-83C8-90D6E3764A52}" type="slidenum">
              <a:rPr lang="ar-SA" smtClean="0"/>
              <a:pPr/>
              <a:t>17</a:t>
            </a:fld>
            <a:endParaRPr lang="en-US" smtClean="0"/>
          </a:p>
        </p:txBody>
      </p:sp>
      <p:pic>
        <p:nvPicPr>
          <p:cNvPr id="39941" name="Picture 4" descr="0684l"/>
          <p:cNvPicPr>
            <a:picLocks noChangeAspect="1" noChangeArrowheads="1"/>
          </p:cNvPicPr>
          <p:nvPr/>
        </p:nvPicPr>
        <p:blipFill>
          <a:blip r:embed="rId3"/>
          <a:srcRect/>
          <a:stretch>
            <a:fillRect/>
          </a:stretch>
        </p:blipFill>
        <p:spPr bwMode="auto">
          <a:xfrm>
            <a:off x="457200" y="533400"/>
            <a:ext cx="8229600" cy="5638800"/>
          </a:xfrm>
          <a:prstGeom prst="rect">
            <a:avLst/>
          </a:prstGeom>
          <a:noFill/>
          <a:ln w="25400">
            <a:solidFill>
              <a:srgbClr val="FFFF00"/>
            </a:solidFill>
            <a:prstDash val="dash"/>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57200" y="1600200"/>
            <a:ext cx="8229600" cy="4060825"/>
          </a:xfrm>
          <a:gradFill rotWithShape="1">
            <a:gsLst>
              <a:gs pos="0">
                <a:schemeClr val="bg1"/>
              </a:gs>
              <a:gs pos="100000">
                <a:srgbClr val="EEF7F8"/>
              </a:gs>
            </a:gsLst>
            <a:path path="shape">
              <a:fillToRect l="50000" t="50000" r="50000" b="50000"/>
            </a:path>
          </a:gradFill>
        </p:spPr>
        <p:txBody>
          <a:bodyPr/>
          <a:lstStyle/>
          <a:p>
            <a:pPr algn="just" rtl="1" eaLnBrk="1" hangingPunct="1">
              <a:buFontTx/>
              <a:buBlip>
                <a:blip r:embed="rId3"/>
              </a:buBlip>
            </a:pPr>
            <a:r>
              <a:rPr lang="fa-IR" sz="2800" smtClean="0">
                <a:solidFill>
                  <a:srgbClr val="001D3A"/>
                </a:solidFill>
                <a:cs typeface="Lotus" pitchFamily="2" charset="-78"/>
              </a:rPr>
              <a:t>تعريف</a:t>
            </a:r>
            <a:r>
              <a:rPr lang="ar-SA" sz="2800" smtClean="0">
                <a:solidFill>
                  <a:srgbClr val="001D3A"/>
                </a:solidFill>
                <a:cs typeface="Lotus" pitchFamily="2" charset="-78"/>
              </a:rPr>
              <a:t>: فعاليتهاي الكتريكي مغز كه توسط يك سري الكترود</a:t>
            </a:r>
            <a:r>
              <a:rPr lang="fa-IR" sz="2800" smtClean="0">
                <a:solidFill>
                  <a:srgbClr val="001D3A"/>
                </a:solidFill>
                <a:cs typeface="Lotus" pitchFamily="2" charset="-78"/>
              </a:rPr>
              <a:t> </a:t>
            </a:r>
            <a:r>
              <a:rPr lang="ar-SA" sz="2800" smtClean="0">
                <a:solidFill>
                  <a:srgbClr val="001D3A"/>
                </a:solidFill>
                <a:cs typeface="Lotus" pitchFamily="2" charset="-78"/>
              </a:rPr>
              <a:t>قابل ثبت است</a:t>
            </a:r>
            <a:r>
              <a:rPr lang="fa-IR" sz="2800" smtClean="0">
                <a:solidFill>
                  <a:srgbClr val="001D3A"/>
                </a:solidFill>
                <a:cs typeface="Lotus" pitchFamily="2" charset="-78"/>
              </a:rPr>
              <a:t>، </a:t>
            </a:r>
            <a:r>
              <a:rPr lang="en-US" sz="2800" i="1" smtClean="0">
                <a:solidFill>
                  <a:srgbClr val="001D3A"/>
                </a:solidFill>
                <a:latin typeface="Times New Roman" pitchFamily="18" charset="0"/>
                <a:cs typeface="Times New Roman" pitchFamily="18" charset="0"/>
              </a:rPr>
              <a:t>EEG</a:t>
            </a:r>
            <a:r>
              <a:rPr lang="fa-IR" sz="2800" smtClean="0">
                <a:solidFill>
                  <a:srgbClr val="001D3A"/>
                </a:solidFill>
                <a:cs typeface="Lotus" pitchFamily="2" charset="-78"/>
              </a:rPr>
              <a:t> خوانده مي شود.</a:t>
            </a:r>
            <a:endParaRPr lang="en-US" sz="2800" smtClean="0">
              <a:solidFill>
                <a:srgbClr val="001D3A"/>
              </a:solidFill>
              <a:cs typeface="Lotus" pitchFamily="2" charset="-78"/>
            </a:endParaRPr>
          </a:p>
          <a:p>
            <a:pPr algn="just" rtl="1" eaLnBrk="1" hangingPunct="1">
              <a:buFontTx/>
              <a:buBlip>
                <a:blip r:embed="rId3"/>
              </a:buBlip>
            </a:pPr>
            <a:endParaRPr lang="en-US" sz="2800" smtClean="0">
              <a:solidFill>
                <a:srgbClr val="001D3A"/>
              </a:solidFill>
              <a:cs typeface="Lotus" pitchFamily="2" charset="-78"/>
            </a:endParaRPr>
          </a:p>
          <a:p>
            <a:pPr algn="just" rtl="1" eaLnBrk="1" hangingPunct="1">
              <a:buFontTx/>
              <a:buBlip>
                <a:blip r:embed="rId3"/>
              </a:buBlip>
            </a:pPr>
            <a:r>
              <a:rPr lang="fa-IR" sz="2800" smtClean="0">
                <a:solidFill>
                  <a:srgbClr val="001D3A"/>
                </a:solidFill>
                <a:cs typeface="Lotus" pitchFamily="2" charset="-78"/>
              </a:rPr>
              <a:t> </a:t>
            </a:r>
            <a:r>
              <a:rPr lang="ar-SA" sz="2800" smtClean="0">
                <a:solidFill>
                  <a:srgbClr val="001D3A"/>
                </a:solidFill>
                <a:cs typeface="Lotus" pitchFamily="2" charset="-78"/>
              </a:rPr>
              <a:t>اين امواج در </a:t>
            </a:r>
            <a:r>
              <a:rPr lang="ar-SA" sz="2800" smtClean="0">
                <a:solidFill>
                  <a:srgbClr val="FF0000"/>
                </a:solidFill>
                <a:cs typeface="Lotus" pitchFamily="2" charset="-78"/>
              </a:rPr>
              <a:t>تشخيص برخي از بيماريهاي عصبي </a:t>
            </a:r>
            <a:r>
              <a:rPr lang="ar-SA" sz="2800" smtClean="0">
                <a:solidFill>
                  <a:srgbClr val="001D3A"/>
                </a:solidFill>
                <a:cs typeface="Lotus" pitchFamily="2" charset="-78"/>
              </a:rPr>
              <a:t>نظير </a:t>
            </a:r>
            <a:r>
              <a:rPr lang="ar-SA" sz="2800" smtClean="0">
                <a:solidFill>
                  <a:srgbClr val="FF0000"/>
                </a:solidFill>
                <a:cs typeface="Lotus" pitchFamily="2" charset="-78"/>
              </a:rPr>
              <a:t>صرع</a:t>
            </a:r>
            <a:r>
              <a:rPr lang="ar-SA" sz="2800" smtClean="0">
                <a:solidFill>
                  <a:srgbClr val="001D3A"/>
                </a:solidFill>
                <a:cs typeface="Lotus" pitchFamily="2" charset="-78"/>
              </a:rPr>
              <a:t> و</a:t>
            </a:r>
            <a:r>
              <a:rPr lang="fa-IR" sz="2800" smtClean="0">
                <a:solidFill>
                  <a:srgbClr val="001D3A"/>
                </a:solidFill>
                <a:cs typeface="Lotus" pitchFamily="2" charset="-78"/>
              </a:rPr>
              <a:t> </a:t>
            </a:r>
            <a:r>
              <a:rPr lang="ar-SA" sz="2800" smtClean="0">
                <a:solidFill>
                  <a:srgbClr val="FF0000"/>
                </a:solidFill>
                <a:cs typeface="Lotus" pitchFamily="2" charset="-78"/>
              </a:rPr>
              <a:t>اختلالات اعصاب محيطي</a:t>
            </a:r>
            <a:r>
              <a:rPr lang="ar-SA" sz="2800" smtClean="0">
                <a:solidFill>
                  <a:srgbClr val="001D3A"/>
                </a:solidFill>
                <a:cs typeface="Lotus" pitchFamily="2" charset="-78"/>
              </a:rPr>
              <a:t>،</a:t>
            </a:r>
            <a:r>
              <a:rPr lang="fa-IR" sz="2800" smtClean="0">
                <a:solidFill>
                  <a:srgbClr val="001D3A"/>
                </a:solidFill>
                <a:cs typeface="Lotus" pitchFamily="2" charset="-78"/>
              </a:rPr>
              <a:t> </a:t>
            </a:r>
            <a:r>
              <a:rPr lang="ar-SA" sz="2800" smtClean="0">
                <a:solidFill>
                  <a:srgbClr val="001D3A"/>
                </a:solidFill>
                <a:cs typeface="Lotus" pitchFamily="2" charset="-78"/>
              </a:rPr>
              <a:t>روانشناختي افراد، خوابهاي</a:t>
            </a:r>
            <a:r>
              <a:rPr lang="fa-IR" sz="2800" smtClean="0">
                <a:solidFill>
                  <a:srgbClr val="001D3A"/>
                </a:solidFill>
                <a:cs typeface="Lotus" pitchFamily="2" charset="-78"/>
              </a:rPr>
              <a:t> </a:t>
            </a:r>
            <a:r>
              <a:rPr lang="ar-SA" sz="2800" smtClean="0">
                <a:solidFill>
                  <a:srgbClr val="001D3A"/>
                </a:solidFill>
                <a:cs typeface="Lotus" pitchFamily="2" charset="-78"/>
              </a:rPr>
              <a:t>مغناطيسي (</a:t>
            </a:r>
            <a:r>
              <a:rPr lang="ar-SA" sz="2800" smtClean="0">
                <a:solidFill>
                  <a:srgbClr val="FF0000"/>
                </a:solidFill>
                <a:cs typeface="Lotus" pitchFamily="2" charset="-78"/>
              </a:rPr>
              <a:t>هيپنوتيزم</a:t>
            </a:r>
            <a:r>
              <a:rPr lang="ar-SA" sz="2800" smtClean="0">
                <a:solidFill>
                  <a:srgbClr val="001D3A"/>
                </a:solidFill>
                <a:cs typeface="Lotus" pitchFamily="2" charset="-78"/>
              </a:rPr>
              <a:t>) و</a:t>
            </a:r>
            <a:r>
              <a:rPr lang="fa-IR" sz="2800" smtClean="0">
                <a:solidFill>
                  <a:srgbClr val="001D3A"/>
                </a:solidFill>
                <a:cs typeface="Lotus" pitchFamily="2" charset="-78"/>
              </a:rPr>
              <a:t> </a:t>
            </a:r>
            <a:r>
              <a:rPr lang="ar-SA" sz="2800" smtClean="0">
                <a:solidFill>
                  <a:srgbClr val="001D3A"/>
                </a:solidFill>
                <a:cs typeface="Lotus" pitchFamily="2" charset="-78"/>
              </a:rPr>
              <a:t>بررسي الگوهاي حركتي بكار مي رود.</a:t>
            </a:r>
            <a:endParaRPr lang="en-US" sz="2800" smtClean="0">
              <a:solidFill>
                <a:srgbClr val="001D3A"/>
              </a:solidFill>
              <a:cs typeface="Lotus" pitchFamily="2" charset="-78"/>
            </a:endParaRPr>
          </a:p>
          <a:p>
            <a:pPr algn="just" rtl="1" eaLnBrk="1" hangingPunct="1">
              <a:buFontTx/>
              <a:buBlip>
                <a:blip r:embed="rId3"/>
              </a:buBlip>
            </a:pPr>
            <a:endParaRPr lang="fa-IR" sz="2800" smtClean="0">
              <a:solidFill>
                <a:srgbClr val="001D3A"/>
              </a:solidFill>
              <a:cs typeface="Lotus" pitchFamily="2" charset="-78"/>
            </a:endParaRPr>
          </a:p>
          <a:p>
            <a:pPr algn="just" rtl="1" eaLnBrk="1" hangingPunct="1">
              <a:buFontTx/>
              <a:buBlip>
                <a:blip r:embed="rId3"/>
              </a:buBlip>
            </a:pPr>
            <a:r>
              <a:rPr lang="ar-SA" sz="2800" smtClean="0">
                <a:solidFill>
                  <a:srgbClr val="001D3A"/>
                </a:solidFill>
                <a:cs typeface="Lotus" pitchFamily="2" charset="-78"/>
              </a:rPr>
              <a:t>تشخيص </a:t>
            </a:r>
            <a:r>
              <a:rPr lang="ar-SA" sz="2800" smtClean="0">
                <a:solidFill>
                  <a:srgbClr val="FF0000"/>
                </a:solidFill>
                <a:cs typeface="Lotus" pitchFamily="2" charset="-78"/>
              </a:rPr>
              <a:t>مرگ</a:t>
            </a:r>
            <a:r>
              <a:rPr lang="ar-SA" sz="2800" smtClean="0">
                <a:solidFill>
                  <a:srgbClr val="001D3A"/>
                </a:solidFill>
                <a:cs typeface="Lotus" pitchFamily="2" charset="-78"/>
              </a:rPr>
              <a:t> توسط اين سيگنال صورت ميگيرد</a:t>
            </a:r>
            <a:r>
              <a:rPr lang="ar-SA" smtClean="0">
                <a:solidFill>
                  <a:srgbClr val="001D3A"/>
                </a:solidFill>
                <a:cs typeface="Lotus" pitchFamily="2" charset="-78"/>
              </a:rPr>
              <a:t>.</a:t>
            </a:r>
            <a:endParaRPr lang="en-US" smtClean="0">
              <a:solidFill>
                <a:srgbClr val="001D3A"/>
              </a:solidFill>
              <a:cs typeface="Lotus" pitchFamily="2" charset="-78"/>
            </a:endParaRPr>
          </a:p>
        </p:txBody>
      </p:sp>
      <p:sp>
        <p:nvSpPr>
          <p:cNvPr id="41987"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19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16276F-FDB2-494A-A56A-7CE27B2F23FE}" type="slidenum">
              <a:rPr lang="ar-SA" smtClean="0"/>
              <a:pPr/>
              <a:t>18</a:t>
            </a:fld>
            <a:endParaRPr lang="en-US" smtClean="0"/>
          </a:p>
        </p:txBody>
      </p:sp>
      <p:sp>
        <p:nvSpPr>
          <p:cNvPr id="36868" name="Rectangle 2"/>
          <p:cNvSpPr>
            <a:spLocks noGrp="1" noChangeArrowheads="1"/>
          </p:cNvSpPr>
          <p:nvPr>
            <p:ph type="title"/>
          </p:nvPr>
        </p:nvSpPr>
        <p:spPr/>
        <p:txBody>
          <a:bodyPr/>
          <a:lstStyle/>
          <a:p>
            <a:pPr algn="ctr" rtl="1" eaLnBrk="1" fontAlgn="auto" hangingPunct="1">
              <a:spcAft>
                <a:spcPts val="0"/>
              </a:spcAft>
              <a:defRPr/>
            </a:pPr>
            <a:r>
              <a:rPr lang="fa-IR" dirty="0" smtClean="0">
                <a:ln w="12700">
                  <a:solidFill>
                    <a:schemeClr val="tx2">
                      <a:satMod val="155000"/>
                    </a:schemeClr>
                  </a:solidFill>
                  <a:prstDash val="solid"/>
                </a:ln>
                <a:solidFill>
                  <a:schemeClr val="bg2">
                    <a:tint val="85000"/>
                    <a:satMod val="155000"/>
                  </a:schemeClr>
                </a:solidFill>
                <a:effectLst>
                  <a:glow rad="63500">
                    <a:schemeClr val="accent2">
                      <a:satMod val="175000"/>
                      <a:alpha val="40000"/>
                    </a:schemeClr>
                  </a:glow>
                  <a:outerShdw blurRad="41275" dist="20320" dir="1800000" algn="tl" rotWithShape="0">
                    <a:srgbClr val="000000">
                      <a:alpha val="40000"/>
                    </a:srgbClr>
                  </a:outerShdw>
                </a:effectLst>
                <a:cs typeface="Lotus" pitchFamily="2" charset="-78"/>
              </a:rPr>
              <a:t>الکتروآنسفالوگرام</a:t>
            </a:r>
            <a:r>
              <a:rPr lang="en-US" dirty="0" smtClean="0">
                <a:ln w="12700">
                  <a:solidFill>
                    <a:schemeClr val="tx2">
                      <a:satMod val="155000"/>
                    </a:schemeClr>
                  </a:solidFill>
                  <a:prstDash val="solid"/>
                </a:ln>
                <a:solidFill>
                  <a:schemeClr val="bg2">
                    <a:tint val="85000"/>
                    <a:satMod val="155000"/>
                  </a:schemeClr>
                </a:solidFill>
                <a:effectLst>
                  <a:glow rad="63500">
                    <a:schemeClr val="accent2">
                      <a:satMod val="175000"/>
                      <a:alpha val="40000"/>
                    </a:schemeClr>
                  </a:glow>
                  <a:outerShdw blurRad="41275" dist="20320" dir="1800000" algn="tl" rotWithShape="0">
                    <a:srgbClr val="000000">
                      <a:alpha val="40000"/>
                    </a:srgbClr>
                  </a:outerShdw>
                </a:effectLst>
                <a:cs typeface="Lotus" pitchFamily="2" charset="-78"/>
              </a:rPr>
              <a:t>(EEG)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a:xfrm>
            <a:off x="395288" y="1916113"/>
            <a:ext cx="8229600" cy="2951162"/>
          </a:xfrm>
          <a:solidFill>
            <a:srgbClr val="EEF7F8"/>
          </a:solidFill>
          <a:effectLst>
            <a:outerShdw dist="107763" dir="13500000" algn="ctr" rotWithShape="0">
              <a:schemeClr val="bg2">
                <a:alpha val="50000"/>
              </a:schemeClr>
            </a:outerShdw>
          </a:effectLst>
        </p:spPr>
        <p:txBody>
          <a:bodyPr>
            <a:normAutofit/>
          </a:bodyPr>
          <a:lstStyle/>
          <a:p>
            <a:pPr marL="609600" indent="-609600" algn="just" rtl="1" eaLnBrk="1" fontAlgn="auto" hangingPunct="1">
              <a:spcAft>
                <a:spcPts val="0"/>
              </a:spcAft>
              <a:buClr>
                <a:srgbClr val="660066"/>
              </a:buClr>
              <a:buFontTx/>
              <a:buAutoNum type="arabicPeriod"/>
              <a:defRPr/>
            </a:pPr>
            <a:r>
              <a:rPr lang="fa-IR" sz="2800" dirty="0" smtClean="0">
                <a:solidFill>
                  <a:srgbClr val="800080"/>
                </a:solidFill>
                <a:cs typeface="Lotus" pitchFamily="2" charset="-78"/>
              </a:rPr>
              <a:t>جمجمه اي</a:t>
            </a:r>
            <a:r>
              <a:rPr lang="en-US" sz="2800" dirty="0" smtClean="0">
                <a:solidFill>
                  <a:srgbClr val="800080"/>
                </a:solidFill>
                <a:latin typeface="Times New Roman" pitchFamily="18" charset="0"/>
                <a:cs typeface="Times New Roman" pitchFamily="18" charset="0"/>
              </a:rPr>
              <a:t>(scalp)</a:t>
            </a:r>
            <a:r>
              <a:rPr lang="fa-IR" sz="2800" b="1" dirty="0" smtClean="0">
                <a:solidFill>
                  <a:srgbClr val="800080"/>
                </a:solidFill>
                <a:cs typeface="Lotus" pitchFamily="2" charset="-78"/>
              </a:rPr>
              <a:t>:</a:t>
            </a:r>
            <a:r>
              <a:rPr lang="fa-IR" sz="2800" dirty="0" smtClean="0">
                <a:cs typeface="Lotus" pitchFamily="2" charset="-78"/>
              </a:rPr>
              <a:t> </a:t>
            </a:r>
            <a:r>
              <a:rPr lang="fa-IR" sz="2800" dirty="0" smtClean="0">
                <a:solidFill>
                  <a:srgbClr val="001D3A"/>
                </a:solidFill>
                <a:cs typeface="Lotus" pitchFamily="2" charset="-78"/>
              </a:rPr>
              <a:t>سطحي از روي </a:t>
            </a:r>
            <a:r>
              <a:rPr lang="fa-IR" sz="2800" dirty="0" smtClean="0">
                <a:solidFill>
                  <a:srgbClr val="FF0000"/>
                </a:solidFill>
                <a:cs typeface="Lotus" pitchFamily="2" charset="-78"/>
              </a:rPr>
              <a:t>پوست سر</a:t>
            </a:r>
            <a:r>
              <a:rPr lang="fa-IR" sz="2800" dirty="0" smtClean="0">
                <a:solidFill>
                  <a:srgbClr val="001D3A"/>
                </a:solidFill>
                <a:cs typeface="Lotus" pitchFamily="2" charset="-78"/>
              </a:rPr>
              <a:t>، دامنه آن کمتر از </a:t>
            </a:r>
            <a:r>
              <a:rPr lang="fa-IR" sz="2800" dirty="0" smtClean="0">
                <a:solidFill>
                  <a:srgbClr val="FF0000"/>
                </a:solidFill>
                <a:cs typeface="Lotus" pitchFamily="2" charset="-78"/>
              </a:rPr>
              <a:t>100 ميکروولت</a:t>
            </a:r>
          </a:p>
          <a:p>
            <a:pPr marL="609600" indent="-609600" algn="just" rtl="1" eaLnBrk="1" fontAlgn="auto" hangingPunct="1">
              <a:spcAft>
                <a:spcPts val="0"/>
              </a:spcAft>
              <a:buClr>
                <a:srgbClr val="660066"/>
              </a:buClr>
              <a:buFontTx/>
              <a:buAutoNum type="arabicPeriod"/>
              <a:defRPr/>
            </a:pPr>
            <a:r>
              <a:rPr lang="fa-IR" sz="2800" b="1" dirty="0" smtClean="0">
                <a:solidFill>
                  <a:srgbClr val="800080"/>
                </a:solidFill>
                <a:cs typeface="Lotus" pitchFamily="2" charset="-78"/>
              </a:rPr>
              <a:t>قشري</a:t>
            </a:r>
            <a:r>
              <a:rPr lang="en-US" sz="2800" dirty="0" smtClean="0">
                <a:solidFill>
                  <a:srgbClr val="800080"/>
                </a:solidFill>
                <a:latin typeface="Times New Roman" pitchFamily="18" charset="0"/>
                <a:cs typeface="Times New Roman" pitchFamily="18" charset="0"/>
              </a:rPr>
              <a:t>(cortical)</a:t>
            </a:r>
            <a:r>
              <a:rPr lang="fa-IR" sz="2800" b="1" dirty="0" smtClean="0">
                <a:solidFill>
                  <a:srgbClr val="800080"/>
                </a:solidFill>
                <a:cs typeface="Lotus" pitchFamily="2" charset="-78"/>
              </a:rPr>
              <a:t>:</a:t>
            </a:r>
            <a:r>
              <a:rPr lang="fa-IR" sz="2800" dirty="0" smtClean="0">
                <a:cs typeface="Lotus" pitchFamily="2" charset="-78"/>
              </a:rPr>
              <a:t> </a:t>
            </a:r>
            <a:r>
              <a:rPr lang="fa-IR" sz="2800" dirty="0" smtClean="0">
                <a:solidFill>
                  <a:srgbClr val="001D3A"/>
                </a:solidFill>
                <a:cs typeface="Lotus" pitchFamily="2" charset="-78"/>
              </a:rPr>
              <a:t>برداشتن پوست سر و استخوان جمجمه( مغز در جريان هوا)، </a:t>
            </a:r>
            <a:r>
              <a:rPr lang="en-US" sz="2400" dirty="0" smtClean="0">
                <a:solidFill>
                  <a:srgbClr val="001D3A"/>
                </a:solidFill>
                <a:latin typeface="Times New Roman" pitchFamily="18" charset="0"/>
                <a:cs typeface="Times New Roman" pitchFamily="18" charset="0"/>
              </a:rPr>
              <a:t>(</a:t>
            </a:r>
            <a:r>
              <a:rPr lang="en-US" sz="2400" dirty="0" err="1" smtClean="0">
                <a:solidFill>
                  <a:srgbClr val="001D3A"/>
                </a:solidFill>
                <a:latin typeface="Times New Roman" pitchFamily="18" charset="0"/>
                <a:cs typeface="Times New Roman" pitchFamily="18" charset="0"/>
              </a:rPr>
              <a:t>ECoG</a:t>
            </a:r>
            <a:r>
              <a:rPr lang="en-US" sz="2400" dirty="0" smtClean="0">
                <a:solidFill>
                  <a:srgbClr val="001D3A"/>
                </a:solidFill>
                <a:latin typeface="Times New Roman" pitchFamily="18" charset="0"/>
                <a:cs typeface="Times New Roman" pitchFamily="18" charset="0"/>
              </a:rPr>
              <a:t>)</a:t>
            </a:r>
            <a:r>
              <a:rPr lang="fa-IR" sz="2800" dirty="0" smtClean="0">
                <a:solidFill>
                  <a:srgbClr val="001D3A"/>
                </a:solidFill>
                <a:cs typeface="Lotus" pitchFamily="2" charset="-78"/>
              </a:rPr>
              <a:t>، دامنه بيشتر از </a:t>
            </a:r>
            <a:r>
              <a:rPr lang="fa-IR" sz="2800" dirty="0" smtClean="0">
                <a:solidFill>
                  <a:srgbClr val="FF0000"/>
                </a:solidFill>
                <a:cs typeface="Lotus" pitchFamily="2" charset="-78"/>
              </a:rPr>
              <a:t>100 ميلي ولت</a:t>
            </a:r>
            <a:r>
              <a:rPr lang="fa-IR" sz="2800" dirty="0" smtClean="0">
                <a:solidFill>
                  <a:srgbClr val="001D3A"/>
                </a:solidFill>
                <a:cs typeface="Lotus" pitchFamily="2" charset="-78"/>
              </a:rPr>
              <a:t>( الکترود مرجع روي</a:t>
            </a:r>
            <a:r>
              <a:rPr lang="fa-IR" sz="2800" dirty="0" smtClean="0">
                <a:solidFill>
                  <a:srgbClr val="FF0000"/>
                </a:solidFill>
                <a:cs typeface="Lotus" pitchFamily="2" charset="-78"/>
              </a:rPr>
              <a:t> لاله گوش</a:t>
            </a:r>
            <a:r>
              <a:rPr lang="fa-IR" sz="2800" dirty="0" smtClean="0">
                <a:solidFill>
                  <a:srgbClr val="001D3A"/>
                </a:solidFill>
                <a:cs typeface="Lotus" pitchFamily="2" charset="-78"/>
              </a:rPr>
              <a:t>)</a:t>
            </a:r>
          </a:p>
          <a:p>
            <a:pPr marL="609600" indent="-609600" algn="r" rtl="1" eaLnBrk="1" fontAlgn="auto" hangingPunct="1">
              <a:spcAft>
                <a:spcPts val="0"/>
              </a:spcAft>
              <a:buClr>
                <a:srgbClr val="660066"/>
              </a:buClr>
              <a:buFontTx/>
              <a:buAutoNum type="arabicPeriod"/>
              <a:defRPr/>
            </a:pPr>
            <a:r>
              <a:rPr lang="fa-IR" sz="2800" dirty="0" smtClean="0">
                <a:solidFill>
                  <a:srgbClr val="800080"/>
                </a:solidFill>
                <a:cs typeface="Lotus" pitchFamily="2" charset="-78"/>
              </a:rPr>
              <a:t>عمقي:</a:t>
            </a:r>
            <a:r>
              <a:rPr lang="fa-IR" sz="2800" dirty="0" smtClean="0">
                <a:cs typeface="Lotus" pitchFamily="2" charset="-78"/>
              </a:rPr>
              <a:t> </a:t>
            </a:r>
            <a:r>
              <a:rPr lang="fa-IR" sz="2800" dirty="0" smtClean="0">
                <a:solidFill>
                  <a:srgbClr val="001D3A"/>
                </a:solidFill>
                <a:cs typeface="Lotus" pitchFamily="2" charset="-78"/>
              </a:rPr>
              <a:t>با استفاده از الکترودهاي سوزني</a:t>
            </a:r>
            <a:endParaRPr lang="en-US" sz="2800" dirty="0" smtClean="0">
              <a:solidFill>
                <a:srgbClr val="001D3A"/>
              </a:solidFill>
              <a:cs typeface="Lotus" pitchFamily="2" charset="-78"/>
            </a:endParaRPr>
          </a:p>
        </p:txBody>
      </p:sp>
      <p:sp>
        <p:nvSpPr>
          <p:cNvPr id="4301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30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6537C5-5A65-4903-B94B-6D7799F51E0B}" type="slidenum">
              <a:rPr lang="ar-SA" smtClean="0"/>
              <a:pPr/>
              <a:t>19</a:t>
            </a:fld>
            <a:endParaRPr lang="en-US" smtClean="0"/>
          </a:p>
        </p:txBody>
      </p:sp>
      <p:sp>
        <p:nvSpPr>
          <p:cNvPr id="37892" name="Rectangle 2"/>
          <p:cNvSpPr>
            <a:spLocks noGrp="1" noChangeArrowheads="1"/>
          </p:cNvSpPr>
          <p:nvPr>
            <p:ph type="title"/>
          </p:nvPr>
        </p:nvSpPr>
        <p:spPr/>
        <p:txBody>
          <a:bodyPr/>
          <a:lstStyle/>
          <a:p>
            <a:pPr algn="ctr" rtl="1" eaLnBrk="1" fontAlgn="auto" hangingPunct="1">
              <a:spcAft>
                <a:spcPts val="0"/>
              </a:spcAft>
              <a:defRPr/>
            </a:pPr>
            <a:r>
              <a:rPr lang="fa-IR" dirty="0" smtClean="0">
                <a:solidFill>
                  <a:srgbClr val="660066"/>
                </a:solidFill>
                <a:effectLst>
                  <a:glow rad="63500">
                    <a:schemeClr val="accent2">
                      <a:satMod val="175000"/>
                      <a:alpha val="40000"/>
                    </a:schemeClr>
                  </a:glow>
                  <a:outerShdw blurRad="31750" dist="25400" dir="5400000" algn="tl" rotWithShape="0">
                    <a:srgbClr val="000000">
                      <a:alpha val="25000"/>
                    </a:srgbClr>
                  </a:outerShdw>
                </a:effectLst>
                <a:cs typeface="Lotus" pitchFamily="2" charset="-78"/>
              </a:rPr>
              <a:t>طريقه ثبت</a:t>
            </a:r>
            <a:endParaRPr lang="en-US" dirty="0" smtClean="0">
              <a:solidFill>
                <a:srgbClr val="660066"/>
              </a:solidFill>
              <a:effectLst>
                <a:glow rad="63500">
                  <a:schemeClr val="accent2">
                    <a:satMod val="175000"/>
                    <a:alpha val="40000"/>
                  </a:schemeClr>
                </a:glow>
                <a:outerShdw blurRad="31750" dist="25400" dir="5400000" algn="tl" rotWithShape="0">
                  <a:srgbClr val="000000">
                    <a:alpha val="25000"/>
                  </a:srgbClr>
                </a:outerShdw>
              </a:effectLst>
              <a:cs typeface="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4019">
                                            <p:bg/>
                                          </p:spTgt>
                                        </p:tgtEl>
                                        <p:attrNameLst>
                                          <p:attrName>style.visibility</p:attrName>
                                        </p:attrNameLst>
                                      </p:cBhvr>
                                      <p:to>
                                        <p:strVal val="visible"/>
                                      </p:to>
                                    </p:set>
                                    <p:animEffect transition="in" filter="fade">
                                      <p:cBhvr>
                                        <p:cTn id="7" dur="1000"/>
                                        <p:tgtEl>
                                          <p:spTgt spid="214019">
                                            <p:bg/>
                                          </p:spTgt>
                                        </p:tgtEl>
                                      </p:cBhvr>
                                    </p:animEffect>
                                    <p:anim calcmode="lin" valueType="num">
                                      <p:cBhvr>
                                        <p:cTn id="8" dur="1000" fill="hold"/>
                                        <p:tgtEl>
                                          <p:spTgt spid="214019">
                                            <p:bg/>
                                          </p:spTgt>
                                        </p:tgtEl>
                                        <p:attrNameLst>
                                          <p:attrName>ppt_x</p:attrName>
                                        </p:attrNameLst>
                                      </p:cBhvr>
                                      <p:tavLst>
                                        <p:tav tm="0">
                                          <p:val>
                                            <p:strVal val="#ppt_x"/>
                                          </p:val>
                                        </p:tav>
                                        <p:tav tm="100000">
                                          <p:val>
                                            <p:strVal val="#ppt_x"/>
                                          </p:val>
                                        </p:tav>
                                      </p:tavLst>
                                    </p:anim>
                                    <p:anim calcmode="lin" valueType="num">
                                      <p:cBhvr>
                                        <p:cTn id="9" dur="1000" fill="hold"/>
                                        <p:tgtEl>
                                          <p:spTgt spid="21401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4019">
                                            <p:txEl>
                                              <p:pRg st="0" end="0"/>
                                            </p:txEl>
                                          </p:spTgt>
                                        </p:tgtEl>
                                        <p:attrNameLst>
                                          <p:attrName>style.visibility</p:attrName>
                                        </p:attrNameLst>
                                      </p:cBhvr>
                                      <p:to>
                                        <p:strVal val="visible"/>
                                      </p:to>
                                    </p:set>
                                    <p:animEffect transition="in" filter="fade">
                                      <p:cBhvr>
                                        <p:cTn id="14" dur="1000"/>
                                        <p:tgtEl>
                                          <p:spTgt spid="214019">
                                            <p:txEl>
                                              <p:pRg st="0" end="0"/>
                                            </p:txEl>
                                          </p:spTgt>
                                        </p:tgtEl>
                                      </p:cBhvr>
                                    </p:animEffect>
                                    <p:anim calcmode="lin" valueType="num">
                                      <p:cBhvr>
                                        <p:cTn id="15" dur="1000" fill="hold"/>
                                        <p:tgtEl>
                                          <p:spTgt spid="2140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140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4019">
                                            <p:txEl>
                                              <p:pRg st="1" end="1"/>
                                            </p:txEl>
                                          </p:spTgt>
                                        </p:tgtEl>
                                        <p:attrNameLst>
                                          <p:attrName>style.visibility</p:attrName>
                                        </p:attrNameLst>
                                      </p:cBhvr>
                                      <p:to>
                                        <p:strVal val="visible"/>
                                      </p:to>
                                    </p:set>
                                    <p:animEffect transition="in" filter="fade">
                                      <p:cBhvr>
                                        <p:cTn id="21" dur="1000"/>
                                        <p:tgtEl>
                                          <p:spTgt spid="214019">
                                            <p:txEl>
                                              <p:pRg st="1" end="1"/>
                                            </p:txEl>
                                          </p:spTgt>
                                        </p:tgtEl>
                                      </p:cBhvr>
                                    </p:animEffect>
                                    <p:anim calcmode="lin" valueType="num">
                                      <p:cBhvr>
                                        <p:cTn id="22" dur="10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140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4019">
                                            <p:txEl>
                                              <p:pRg st="2" end="2"/>
                                            </p:txEl>
                                          </p:spTgt>
                                        </p:tgtEl>
                                        <p:attrNameLst>
                                          <p:attrName>style.visibility</p:attrName>
                                        </p:attrNameLst>
                                      </p:cBhvr>
                                      <p:to>
                                        <p:strVal val="visible"/>
                                      </p:to>
                                    </p:set>
                                    <p:animEffect transition="in" filter="fade">
                                      <p:cBhvr>
                                        <p:cTn id="28" dur="1000"/>
                                        <p:tgtEl>
                                          <p:spTgt spid="214019">
                                            <p:txEl>
                                              <p:pRg st="2" end="2"/>
                                            </p:txEl>
                                          </p:spTgt>
                                        </p:tgtEl>
                                      </p:cBhvr>
                                    </p:animEffect>
                                    <p:anim calcmode="lin" valueType="num">
                                      <p:cBhvr>
                                        <p:cTn id="29" dur="10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140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23850" y="1484313"/>
            <a:ext cx="8496300" cy="4392612"/>
          </a:xfrm>
          <a:gradFill rotWithShape="1">
            <a:gsLst>
              <a:gs pos="0">
                <a:srgbClr val="FDFFE5"/>
              </a:gs>
              <a:gs pos="100000">
                <a:schemeClr val="bg1"/>
              </a:gs>
            </a:gsLst>
            <a:path path="shape">
              <a:fillToRect l="50000" t="50000" r="50000" b="50000"/>
            </a:path>
          </a:gradFill>
        </p:spPr>
        <p:txBody>
          <a:bodyPr/>
          <a:lstStyle/>
          <a:p>
            <a:pPr algn="r" rtl="1" eaLnBrk="1" hangingPunct="1">
              <a:lnSpc>
                <a:spcPct val="80000"/>
              </a:lnSpc>
              <a:buClr>
                <a:srgbClr val="001E00"/>
              </a:buClr>
              <a:buFontTx/>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پتانسيل عمل</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(AP)</a:t>
            </a:r>
            <a:endParaRPr lang="fa-IR"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r" rtl="1" eaLnBrk="1" hangingPunct="1">
              <a:lnSpc>
                <a:spcPct val="80000"/>
              </a:lnSpc>
              <a:buClr>
                <a:srgbClr val="001E00"/>
              </a:buClr>
              <a:buFontTx/>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هادي حجمي</a:t>
            </a:r>
            <a:endParaRPr lang="en-US"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endParaRPr>
          </a:p>
          <a:p>
            <a:pPr algn="r" rtl="1" eaLnBrk="1" hangingPunct="1">
              <a:lnSpc>
                <a:spcPct val="80000"/>
              </a:lnSpc>
              <a:buClr>
                <a:srgbClr val="001E00"/>
              </a:buClr>
              <a:buFontTx/>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الکترونروگرام</a:t>
            </a:r>
            <a:r>
              <a:rPr lang="en-US" sz="20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(ENG)</a:t>
            </a:r>
          </a:p>
          <a:p>
            <a:pPr algn="r" rtl="1" eaLnBrk="1" hangingPunct="1">
              <a:lnSpc>
                <a:spcPct val="80000"/>
              </a:lnSpc>
              <a:buClr>
                <a:srgbClr val="001E00"/>
              </a:buClr>
              <a:buFontTx/>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الکترومايوگرام</a:t>
            </a:r>
            <a:r>
              <a:rPr lang="en-US" sz="20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(EMG)</a:t>
            </a:r>
            <a:r>
              <a:rPr lang="en-US"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 </a:t>
            </a:r>
          </a:p>
          <a:p>
            <a:pPr algn="r" rtl="1" eaLnBrk="1" hangingPunct="1">
              <a:lnSpc>
                <a:spcPct val="80000"/>
              </a:lnSpc>
              <a:buClr>
                <a:srgbClr val="001E00"/>
              </a:buClr>
              <a:buFontTx/>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الکتروکارديوگرام</a:t>
            </a:r>
            <a:r>
              <a:rPr lang="en-US" sz="20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(ECG)</a:t>
            </a:r>
          </a:p>
          <a:p>
            <a:pPr algn="r" rtl="1" eaLnBrk="1" hangingPunct="1">
              <a:lnSpc>
                <a:spcPct val="80000"/>
              </a:lnSpc>
              <a:buClr>
                <a:srgbClr val="001E00"/>
              </a:buClr>
              <a:buFontTx/>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الکتروآنسفالوگرام</a:t>
            </a:r>
            <a:r>
              <a:rPr lang="en-US" sz="20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(EEG)</a:t>
            </a:r>
            <a:r>
              <a:rPr lang="en-US"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 </a:t>
            </a:r>
          </a:p>
          <a:p>
            <a:pPr marL="365760" indent="-256032" algn="r" rtl="1" eaLnBrk="1" fontAlgn="auto" hangingPunct="1">
              <a:lnSpc>
                <a:spcPct val="90000"/>
              </a:lnSpc>
              <a:spcAft>
                <a:spcPts val="0"/>
              </a:spcAft>
              <a:buClr>
                <a:srgbClr val="001E00"/>
              </a:buClr>
              <a:buFont typeface="Wingdings 3" pitchFamily="18" charset="2"/>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پتانسيلهاي برانگيخته حسي</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(SEP)</a:t>
            </a: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 شنوايي</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(AEP)</a:t>
            </a: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 و</a:t>
            </a:r>
            <a:r>
              <a:rPr lang="en-US"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 </a:t>
            </a: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بينائي</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(VEP)</a:t>
            </a:r>
          </a:p>
          <a:p>
            <a:pPr marL="365760" indent="-256032" algn="r" rtl="1" eaLnBrk="1" fontAlgn="auto" hangingPunct="1">
              <a:lnSpc>
                <a:spcPct val="90000"/>
              </a:lnSpc>
              <a:spcAft>
                <a:spcPts val="0"/>
              </a:spcAft>
              <a:buClr>
                <a:srgbClr val="001E00"/>
              </a:buClr>
              <a:buFont typeface="Wingdings 3" pitchFamily="18" charset="2"/>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الکترورتينوگرام</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(ERG)</a:t>
            </a:r>
          </a:p>
          <a:p>
            <a:pPr marL="365760" indent="-256032" algn="r" rtl="1" eaLnBrk="1" fontAlgn="auto" hangingPunct="1">
              <a:lnSpc>
                <a:spcPct val="90000"/>
              </a:lnSpc>
              <a:spcAft>
                <a:spcPts val="0"/>
              </a:spcAft>
              <a:buClr>
                <a:srgbClr val="001E00"/>
              </a:buClr>
              <a:buFont typeface="Wingdings 3" pitchFamily="18" charset="2"/>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الکترواکولوگرام</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(EOG)</a:t>
            </a:r>
          </a:p>
          <a:p>
            <a:pPr marL="365760" indent="-256032" algn="r" rtl="1" eaLnBrk="1" fontAlgn="auto" hangingPunct="1">
              <a:lnSpc>
                <a:spcPct val="90000"/>
              </a:lnSpc>
              <a:spcAft>
                <a:spcPts val="0"/>
              </a:spcAft>
              <a:buClr>
                <a:srgbClr val="001E00"/>
              </a:buClr>
              <a:buFont typeface="Wingdings 3" pitchFamily="18" charset="2"/>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الکتروگاستروگرام</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(EGG)</a:t>
            </a:r>
          </a:p>
          <a:p>
            <a:pPr marL="365760" indent="-256032" algn="r" rtl="1" eaLnBrk="1" fontAlgn="auto" hangingPunct="1">
              <a:lnSpc>
                <a:spcPct val="90000"/>
              </a:lnSpc>
              <a:spcAft>
                <a:spcPts val="0"/>
              </a:spcAft>
              <a:buClr>
                <a:srgbClr val="001E00"/>
              </a:buClr>
              <a:buFont typeface="Wingdings 3" pitchFamily="18" charset="2"/>
              <a:buBlip>
                <a:blip r:embed="rId3"/>
              </a:buBlip>
              <a:defRPr/>
            </a:pPr>
            <a:r>
              <a:rPr lang="fa-IR"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rPr>
              <a:t>پاسخ الکتريکي پوست</a:t>
            </a:r>
            <a:r>
              <a:rPr lang="en-US"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(EDR)</a:t>
            </a:r>
            <a:endParaRPr lang="fa-IR" sz="24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a:p>
            <a:pPr algn="r" rtl="1" eaLnBrk="1" hangingPunct="1">
              <a:lnSpc>
                <a:spcPct val="80000"/>
              </a:lnSpc>
              <a:buClr>
                <a:srgbClr val="001E00"/>
              </a:buClr>
              <a:buFontTx/>
              <a:buBlip>
                <a:blip r:embed="rId3"/>
              </a:buBlip>
              <a:defRPr/>
            </a:pPr>
            <a:endParaRPr lang="en-US" sz="2400"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cs typeface="Lotus" pitchFamily="2" charset="-78"/>
            </a:endParaRPr>
          </a:p>
        </p:txBody>
      </p:sp>
      <p:sp>
        <p:nvSpPr>
          <p:cNvPr id="14339"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143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9EC4D79-6BC7-41CB-9652-CCBFFFBADFB3}" type="slidenum">
              <a:rPr lang="ar-SA" smtClean="0"/>
              <a:pPr/>
              <a:t>2</a:t>
            </a:fld>
            <a:endParaRPr lang="en-US" smtClean="0"/>
          </a:p>
        </p:txBody>
      </p:sp>
      <p:sp>
        <p:nvSpPr>
          <p:cNvPr id="7172" name="Rectangle 2"/>
          <p:cNvSpPr>
            <a:spLocks noGrp="1" noChangeArrowheads="1"/>
          </p:cNvSpPr>
          <p:nvPr>
            <p:ph type="title"/>
          </p:nvPr>
        </p:nvSpPr>
        <p:spPr>
          <a:xfrm>
            <a:off x="468313" y="260350"/>
            <a:ext cx="8229600" cy="1143000"/>
          </a:xfrm>
        </p:spPr>
        <p:txBody>
          <a:bodyPr/>
          <a:lstStyle/>
          <a:p>
            <a:pPr algn="r" rtl="1" eaLnBrk="1" fontAlgn="auto" hangingPunct="1">
              <a:spcAft>
                <a:spcPts val="0"/>
              </a:spcAft>
              <a:defRPr/>
            </a:pPr>
            <a:r>
              <a:rPr lang="fa-IR" smtClean="0">
                <a:solidFill>
                  <a:srgbClr val="660066"/>
                </a:solidFill>
                <a:cs typeface="Lotus" pitchFamily="2" charset="-78"/>
              </a:rPr>
              <a:t>فهرست مطالب</a:t>
            </a:r>
            <a:endParaRPr lang="en-US" smtClean="0">
              <a:solidFill>
                <a:srgbClr val="660066"/>
              </a:solidFill>
              <a:cs typeface="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bg/>
                                          </p:spTgt>
                                        </p:tgtEl>
                                        <p:attrNameLst>
                                          <p:attrName>style.visibility</p:attrName>
                                        </p:attrNameLst>
                                      </p:cBhvr>
                                      <p:to>
                                        <p:strVal val="visible"/>
                                      </p:to>
                                    </p:set>
                                    <p:animEffect transition="in" filter="fade">
                                      <p:cBhvr>
                                        <p:cTn id="7" dur="1000"/>
                                        <p:tgtEl>
                                          <p:spTgt spid="19458">
                                            <p:bg/>
                                          </p:spTgt>
                                        </p:tgtEl>
                                      </p:cBhvr>
                                    </p:animEffect>
                                    <p:anim calcmode="lin" valueType="num">
                                      <p:cBhvr>
                                        <p:cTn id="8" dur="1000" fill="hold"/>
                                        <p:tgtEl>
                                          <p:spTgt spid="19458">
                                            <p:bg/>
                                          </p:spTgt>
                                        </p:tgtEl>
                                        <p:attrNameLst>
                                          <p:attrName>ppt_x</p:attrName>
                                        </p:attrNameLst>
                                      </p:cBhvr>
                                      <p:tavLst>
                                        <p:tav tm="0">
                                          <p:val>
                                            <p:strVal val="#ppt_x"/>
                                          </p:val>
                                        </p:tav>
                                        <p:tav tm="100000">
                                          <p:val>
                                            <p:strVal val="#ppt_x"/>
                                          </p:val>
                                        </p:tav>
                                      </p:tavLst>
                                    </p:anim>
                                    <p:anim calcmode="lin" valueType="num">
                                      <p:cBhvr>
                                        <p:cTn id="9" dur="1000" fill="hold"/>
                                        <p:tgtEl>
                                          <p:spTgt spid="1945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8">
                                            <p:txEl>
                                              <p:pRg st="0" end="0"/>
                                            </p:txEl>
                                          </p:spTgt>
                                        </p:tgtEl>
                                        <p:attrNameLst>
                                          <p:attrName>style.visibility</p:attrName>
                                        </p:attrNameLst>
                                      </p:cBhvr>
                                      <p:to>
                                        <p:strVal val="visible"/>
                                      </p:to>
                                    </p:set>
                                    <p:animEffect transition="in" filter="fade">
                                      <p:cBhvr>
                                        <p:cTn id="14" dur="1000"/>
                                        <p:tgtEl>
                                          <p:spTgt spid="19458">
                                            <p:txEl>
                                              <p:pRg st="0" end="0"/>
                                            </p:txEl>
                                          </p:spTgt>
                                        </p:tgtEl>
                                      </p:cBhvr>
                                    </p:animEffect>
                                    <p:anim calcmode="lin" valueType="num">
                                      <p:cBhvr>
                                        <p:cTn id="15"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58">
                                            <p:txEl>
                                              <p:pRg st="1" end="1"/>
                                            </p:txEl>
                                          </p:spTgt>
                                        </p:tgtEl>
                                        <p:attrNameLst>
                                          <p:attrName>style.visibility</p:attrName>
                                        </p:attrNameLst>
                                      </p:cBhvr>
                                      <p:to>
                                        <p:strVal val="visible"/>
                                      </p:to>
                                    </p:set>
                                    <p:animEffect transition="in" filter="fade">
                                      <p:cBhvr>
                                        <p:cTn id="21" dur="1000"/>
                                        <p:tgtEl>
                                          <p:spTgt spid="19458">
                                            <p:txEl>
                                              <p:pRg st="1" end="1"/>
                                            </p:txEl>
                                          </p:spTgt>
                                        </p:tgtEl>
                                      </p:cBhvr>
                                    </p:animEffect>
                                    <p:anim calcmode="lin" valueType="num">
                                      <p:cBhvr>
                                        <p:cTn id="22"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458">
                                            <p:txEl>
                                              <p:pRg st="2" end="2"/>
                                            </p:txEl>
                                          </p:spTgt>
                                        </p:tgtEl>
                                        <p:attrNameLst>
                                          <p:attrName>style.visibility</p:attrName>
                                        </p:attrNameLst>
                                      </p:cBhvr>
                                      <p:to>
                                        <p:strVal val="visible"/>
                                      </p:to>
                                    </p:set>
                                    <p:animEffect transition="in" filter="fade">
                                      <p:cBhvr>
                                        <p:cTn id="28" dur="1000"/>
                                        <p:tgtEl>
                                          <p:spTgt spid="19458">
                                            <p:txEl>
                                              <p:pRg st="2" end="2"/>
                                            </p:txEl>
                                          </p:spTgt>
                                        </p:tgtEl>
                                      </p:cBhvr>
                                    </p:animEffect>
                                    <p:anim calcmode="lin" valueType="num">
                                      <p:cBhvr>
                                        <p:cTn id="29"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458">
                                            <p:txEl>
                                              <p:pRg st="3" end="3"/>
                                            </p:txEl>
                                          </p:spTgt>
                                        </p:tgtEl>
                                        <p:attrNameLst>
                                          <p:attrName>style.visibility</p:attrName>
                                        </p:attrNameLst>
                                      </p:cBhvr>
                                      <p:to>
                                        <p:strVal val="visible"/>
                                      </p:to>
                                    </p:set>
                                    <p:animEffect transition="in" filter="fade">
                                      <p:cBhvr>
                                        <p:cTn id="35" dur="1000"/>
                                        <p:tgtEl>
                                          <p:spTgt spid="19458">
                                            <p:txEl>
                                              <p:pRg st="3" end="3"/>
                                            </p:txEl>
                                          </p:spTgt>
                                        </p:tgtEl>
                                      </p:cBhvr>
                                    </p:animEffect>
                                    <p:anim calcmode="lin" valueType="num">
                                      <p:cBhvr>
                                        <p:cTn id="36"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458">
                                            <p:txEl>
                                              <p:pRg st="4" end="4"/>
                                            </p:txEl>
                                          </p:spTgt>
                                        </p:tgtEl>
                                        <p:attrNameLst>
                                          <p:attrName>style.visibility</p:attrName>
                                        </p:attrNameLst>
                                      </p:cBhvr>
                                      <p:to>
                                        <p:strVal val="visible"/>
                                      </p:to>
                                    </p:set>
                                    <p:animEffect transition="in" filter="fade">
                                      <p:cBhvr>
                                        <p:cTn id="42" dur="1000"/>
                                        <p:tgtEl>
                                          <p:spTgt spid="19458">
                                            <p:txEl>
                                              <p:pRg st="4" end="4"/>
                                            </p:txEl>
                                          </p:spTgt>
                                        </p:tgtEl>
                                      </p:cBhvr>
                                    </p:animEffect>
                                    <p:anim calcmode="lin" valueType="num">
                                      <p:cBhvr>
                                        <p:cTn id="43"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458">
                                            <p:txEl>
                                              <p:pRg st="5" end="5"/>
                                            </p:txEl>
                                          </p:spTgt>
                                        </p:tgtEl>
                                        <p:attrNameLst>
                                          <p:attrName>style.visibility</p:attrName>
                                        </p:attrNameLst>
                                      </p:cBhvr>
                                      <p:to>
                                        <p:strVal val="visible"/>
                                      </p:to>
                                    </p:set>
                                    <p:animEffect transition="in" filter="fade">
                                      <p:cBhvr>
                                        <p:cTn id="49" dur="1000"/>
                                        <p:tgtEl>
                                          <p:spTgt spid="19458">
                                            <p:txEl>
                                              <p:pRg st="5" end="5"/>
                                            </p:txEl>
                                          </p:spTgt>
                                        </p:tgtEl>
                                      </p:cBhvr>
                                    </p:animEffect>
                                    <p:anim calcmode="lin" valueType="num">
                                      <p:cBhvr>
                                        <p:cTn id="50"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94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458">
                                            <p:txEl>
                                              <p:pRg st="6" end="6"/>
                                            </p:txEl>
                                          </p:spTgt>
                                        </p:tgtEl>
                                        <p:attrNameLst>
                                          <p:attrName>style.visibility</p:attrName>
                                        </p:attrNameLst>
                                      </p:cBhvr>
                                      <p:to>
                                        <p:strVal val="visible"/>
                                      </p:to>
                                    </p:set>
                                    <p:animEffect transition="in" filter="fade">
                                      <p:cBhvr>
                                        <p:cTn id="56" dur="1000"/>
                                        <p:tgtEl>
                                          <p:spTgt spid="19458">
                                            <p:txEl>
                                              <p:pRg st="6" end="6"/>
                                            </p:txEl>
                                          </p:spTgt>
                                        </p:tgtEl>
                                      </p:cBhvr>
                                    </p:animEffect>
                                    <p:anim calcmode="lin" valueType="num">
                                      <p:cBhvr>
                                        <p:cTn id="57" dur="10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94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9458">
                                            <p:txEl>
                                              <p:pRg st="7" end="7"/>
                                            </p:txEl>
                                          </p:spTgt>
                                        </p:tgtEl>
                                        <p:attrNameLst>
                                          <p:attrName>style.visibility</p:attrName>
                                        </p:attrNameLst>
                                      </p:cBhvr>
                                      <p:to>
                                        <p:strVal val="visible"/>
                                      </p:to>
                                    </p:set>
                                    <p:animEffect transition="in" filter="fade">
                                      <p:cBhvr>
                                        <p:cTn id="63" dur="1000"/>
                                        <p:tgtEl>
                                          <p:spTgt spid="19458">
                                            <p:txEl>
                                              <p:pRg st="7" end="7"/>
                                            </p:txEl>
                                          </p:spTgt>
                                        </p:tgtEl>
                                      </p:cBhvr>
                                    </p:animEffect>
                                    <p:anim calcmode="lin" valueType="num">
                                      <p:cBhvr>
                                        <p:cTn id="64" dur="1000" fill="hold"/>
                                        <p:tgtEl>
                                          <p:spTgt spid="19458">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945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458">
                                            <p:txEl>
                                              <p:pRg st="8" end="8"/>
                                            </p:txEl>
                                          </p:spTgt>
                                        </p:tgtEl>
                                        <p:attrNameLst>
                                          <p:attrName>style.visibility</p:attrName>
                                        </p:attrNameLst>
                                      </p:cBhvr>
                                      <p:to>
                                        <p:strVal val="visible"/>
                                      </p:to>
                                    </p:set>
                                    <p:animEffect transition="in" filter="fade">
                                      <p:cBhvr>
                                        <p:cTn id="70" dur="1000"/>
                                        <p:tgtEl>
                                          <p:spTgt spid="19458">
                                            <p:txEl>
                                              <p:pRg st="8" end="8"/>
                                            </p:txEl>
                                          </p:spTgt>
                                        </p:tgtEl>
                                      </p:cBhvr>
                                    </p:animEffect>
                                    <p:anim calcmode="lin" valueType="num">
                                      <p:cBhvr>
                                        <p:cTn id="71" dur="1000" fill="hold"/>
                                        <p:tgtEl>
                                          <p:spTgt spid="19458">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1945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9458">
                                            <p:txEl>
                                              <p:pRg st="9" end="9"/>
                                            </p:txEl>
                                          </p:spTgt>
                                        </p:tgtEl>
                                        <p:attrNameLst>
                                          <p:attrName>style.visibility</p:attrName>
                                        </p:attrNameLst>
                                      </p:cBhvr>
                                      <p:to>
                                        <p:strVal val="visible"/>
                                      </p:to>
                                    </p:set>
                                    <p:animEffect transition="in" filter="fade">
                                      <p:cBhvr>
                                        <p:cTn id="77" dur="1000"/>
                                        <p:tgtEl>
                                          <p:spTgt spid="19458">
                                            <p:txEl>
                                              <p:pRg st="9" end="9"/>
                                            </p:txEl>
                                          </p:spTgt>
                                        </p:tgtEl>
                                      </p:cBhvr>
                                    </p:animEffect>
                                    <p:anim calcmode="lin" valueType="num">
                                      <p:cBhvr>
                                        <p:cTn id="78" dur="1000" fill="hold"/>
                                        <p:tgtEl>
                                          <p:spTgt spid="19458">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1945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458">
                                            <p:txEl>
                                              <p:pRg st="10" end="10"/>
                                            </p:txEl>
                                          </p:spTgt>
                                        </p:tgtEl>
                                        <p:attrNameLst>
                                          <p:attrName>style.visibility</p:attrName>
                                        </p:attrNameLst>
                                      </p:cBhvr>
                                      <p:to>
                                        <p:strVal val="visible"/>
                                      </p:to>
                                    </p:set>
                                    <p:animEffect transition="in" filter="fade">
                                      <p:cBhvr>
                                        <p:cTn id="84" dur="1000"/>
                                        <p:tgtEl>
                                          <p:spTgt spid="19458">
                                            <p:txEl>
                                              <p:pRg st="10" end="10"/>
                                            </p:txEl>
                                          </p:spTgt>
                                        </p:tgtEl>
                                      </p:cBhvr>
                                    </p:animEffect>
                                    <p:anim calcmode="lin" valueType="num">
                                      <p:cBhvr>
                                        <p:cTn id="85" dur="1000" fill="hold"/>
                                        <p:tgtEl>
                                          <p:spTgt spid="19458">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1945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403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7C8D21D-3CFD-44B6-BC1C-278C86B9AD70}" type="slidenum">
              <a:rPr lang="ar-SA" smtClean="0"/>
              <a:pPr/>
              <a:t>20</a:t>
            </a:fld>
            <a:endParaRPr lang="en-US" smtClean="0"/>
          </a:p>
        </p:txBody>
      </p:sp>
      <p:sp>
        <p:nvSpPr>
          <p:cNvPr id="212996" name="Text Box 4"/>
          <p:cNvSpPr txBox="1">
            <a:spLocks noChangeArrowheads="1"/>
          </p:cNvSpPr>
          <p:nvPr/>
        </p:nvSpPr>
        <p:spPr bwMode="auto">
          <a:xfrm>
            <a:off x="2700338" y="260350"/>
            <a:ext cx="3600450" cy="457200"/>
          </a:xfrm>
          <a:prstGeom prst="rect">
            <a:avLst/>
          </a:prstGeom>
          <a:solidFill>
            <a:srgbClr val="CCFFCC"/>
          </a:solidFill>
          <a:ln w="9525">
            <a:noFill/>
            <a:miter lim="800000"/>
            <a:headEnd/>
            <a:tailEnd/>
          </a:ln>
          <a:effectLst>
            <a:outerShdw dist="107763" dir="13500000" algn="ctr" rotWithShape="0">
              <a:schemeClr val="bg2">
                <a:alpha val="50000"/>
              </a:schemeClr>
            </a:outerShdw>
          </a:effectLst>
        </p:spPr>
        <p:txBody>
          <a:bodyPr>
            <a:spAutoFit/>
          </a:bodyPr>
          <a:lstStyle/>
          <a:p>
            <a:pPr algn="ctr" rtl="1" latinLnBrk="1">
              <a:defRPr/>
            </a:pPr>
            <a:r>
              <a:rPr kumimoji="1" lang="fa-IR" altLang="ko-KR" sz="2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굴림" charset="-127"/>
                <a:cs typeface="Lotus" pitchFamily="2" charset="-78"/>
              </a:rPr>
              <a:t>الکترود گذاري به صورت سنتي</a:t>
            </a:r>
            <a:endParaRPr kumimoji="1" lang="en-US" altLang="ko-KR" sz="2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굴림" charset="-127"/>
              <a:cs typeface="Lotus" pitchFamily="2" charset="-78"/>
            </a:endParaRPr>
          </a:p>
        </p:txBody>
      </p:sp>
      <p:pic>
        <p:nvPicPr>
          <p:cNvPr id="212998" name="Picture 6"/>
          <p:cNvPicPr>
            <a:picLocks noChangeAspect="1" noChangeArrowheads="1"/>
          </p:cNvPicPr>
          <p:nvPr/>
        </p:nvPicPr>
        <p:blipFill>
          <a:blip r:embed="rId3"/>
          <a:srcRect/>
          <a:stretch>
            <a:fillRect/>
          </a:stretch>
        </p:blipFill>
        <p:spPr bwMode="auto">
          <a:xfrm>
            <a:off x="1763713" y="908050"/>
            <a:ext cx="5473700" cy="2416175"/>
          </a:xfrm>
          <a:prstGeom prst="rect">
            <a:avLst/>
          </a:prstGeom>
          <a:noFill/>
          <a:ln w="9525">
            <a:noFill/>
            <a:miter lim="800000"/>
            <a:headEnd/>
            <a:tailEnd/>
          </a:ln>
          <a:effectLst>
            <a:outerShdw dist="107763" dir="13500000" algn="ctr" rotWithShape="0">
              <a:schemeClr val="bg2">
                <a:alpha val="50000"/>
              </a:schemeClr>
            </a:outerShdw>
          </a:effectLst>
        </p:spPr>
      </p:pic>
      <p:pic>
        <p:nvPicPr>
          <p:cNvPr id="213000" name="Picture 8"/>
          <p:cNvPicPr>
            <a:picLocks noChangeAspect="1" noChangeArrowheads="1"/>
          </p:cNvPicPr>
          <p:nvPr/>
        </p:nvPicPr>
        <p:blipFill>
          <a:blip r:embed="rId4"/>
          <a:srcRect/>
          <a:stretch>
            <a:fillRect/>
          </a:stretch>
        </p:blipFill>
        <p:spPr bwMode="auto">
          <a:xfrm>
            <a:off x="395288" y="4437063"/>
            <a:ext cx="1657350" cy="172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3001" name="Picture 9"/>
          <p:cNvPicPr>
            <a:picLocks noChangeAspect="1" noChangeArrowheads="1"/>
          </p:cNvPicPr>
          <p:nvPr/>
        </p:nvPicPr>
        <p:blipFill>
          <a:blip r:embed="rId5"/>
          <a:srcRect/>
          <a:stretch>
            <a:fillRect/>
          </a:stretch>
        </p:blipFill>
        <p:spPr bwMode="auto">
          <a:xfrm>
            <a:off x="3059113" y="4365625"/>
            <a:ext cx="2103437"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3002" name="Picture 10"/>
          <p:cNvPicPr>
            <a:picLocks noChangeAspect="1" noChangeArrowheads="1"/>
          </p:cNvPicPr>
          <p:nvPr/>
        </p:nvPicPr>
        <p:blipFill>
          <a:blip r:embed="rId6"/>
          <a:srcRect/>
          <a:stretch>
            <a:fillRect/>
          </a:stretch>
        </p:blipFill>
        <p:spPr bwMode="auto">
          <a:xfrm>
            <a:off x="5795963" y="4292600"/>
            <a:ext cx="2879725"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3003" name="Text Box 11"/>
          <p:cNvSpPr txBox="1">
            <a:spLocks noChangeArrowheads="1"/>
          </p:cNvSpPr>
          <p:nvPr/>
        </p:nvSpPr>
        <p:spPr bwMode="auto">
          <a:xfrm>
            <a:off x="1619250" y="3573463"/>
            <a:ext cx="5832475" cy="457200"/>
          </a:xfrm>
          <a:prstGeom prst="rect">
            <a:avLst/>
          </a:prstGeom>
          <a:solidFill>
            <a:srgbClr val="CCFFCC"/>
          </a:solidFill>
          <a:ln w="9525">
            <a:noFill/>
            <a:miter lim="800000"/>
            <a:headEnd/>
            <a:tailEnd/>
          </a:ln>
          <a:effectLst>
            <a:outerShdw dist="107763" dir="13500000" algn="ctr" rotWithShape="0">
              <a:schemeClr val="bg2">
                <a:alpha val="50000"/>
              </a:schemeClr>
            </a:outerShdw>
          </a:effectLst>
        </p:spPr>
        <p:txBody>
          <a:bodyPr>
            <a:spAutoFit/>
          </a:bodyPr>
          <a:lstStyle/>
          <a:p>
            <a:pPr algn="ctr" rtl="1" latinLnBrk="1">
              <a:defRPr/>
            </a:pPr>
            <a:r>
              <a:rPr kumimoji="1" lang="fa-IR" altLang="ko-K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굴림" charset="-127"/>
                <a:cs typeface="Lotus" pitchFamily="2" charset="-78"/>
              </a:rPr>
              <a:t>اخيراً از کلاه الکترودي در ثبت </a:t>
            </a:r>
            <a:r>
              <a:rPr kumimoji="1" lang="en-US" altLang="ko-K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굴림" charset="-127"/>
                <a:cs typeface="Lotus" pitchFamily="2" charset="-78"/>
              </a:rPr>
              <a:t>EEG</a:t>
            </a:r>
            <a:r>
              <a:rPr kumimoji="1" lang="fa-IR" altLang="ko-K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굴림" charset="-127"/>
                <a:cs typeface="Lotus" pitchFamily="2" charset="-78"/>
              </a:rPr>
              <a:t> استفاده مي شود.</a:t>
            </a:r>
            <a:endParaRPr kumimoji="1" lang="en-US" altLang="ko-K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굴림" charset="-127"/>
              <a:cs typeface="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998"/>
                                        </p:tgtEl>
                                        <p:attrNameLst>
                                          <p:attrName>style.visibility</p:attrName>
                                        </p:attrNameLst>
                                      </p:cBhvr>
                                      <p:to>
                                        <p:strVal val="visible"/>
                                      </p:to>
                                    </p:set>
                                    <p:animEffect transition="in" filter="fade">
                                      <p:cBhvr>
                                        <p:cTn id="7" dur="2000"/>
                                        <p:tgtEl>
                                          <p:spTgt spid="212998"/>
                                        </p:tgtEl>
                                      </p:cBhvr>
                                    </p:animEffect>
                                  </p:childTnLst>
                                </p:cTn>
                              </p:par>
                              <p:par>
                                <p:cTn id="8" presetID="10" presetClass="entr" presetSubtype="0" fill="hold" nodeType="withEffect">
                                  <p:stCondLst>
                                    <p:cond delay="0"/>
                                  </p:stCondLst>
                                  <p:childTnLst>
                                    <p:set>
                                      <p:cBhvr>
                                        <p:cTn id="9" dur="1" fill="hold">
                                          <p:stCondLst>
                                            <p:cond delay="0"/>
                                          </p:stCondLst>
                                        </p:cTn>
                                        <p:tgtEl>
                                          <p:spTgt spid="212996"/>
                                        </p:tgtEl>
                                        <p:attrNameLst>
                                          <p:attrName>style.visibility</p:attrName>
                                        </p:attrNameLst>
                                      </p:cBhvr>
                                      <p:to>
                                        <p:strVal val="visible"/>
                                      </p:to>
                                    </p:set>
                                    <p:animEffect transition="in" filter="fade">
                                      <p:cBhvr>
                                        <p:cTn id="10" dur="2000"/>
                                        <p:tgtEl>
                                          <p:spTgt spid="212996"/>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13003"/>
                                        </p:tgtEl>
                                        <p:attrNameLst>
                                          <p:attrName>style.visibility</p:attrName>
                                        </p:attrNameLst>
                                      </p:cBhvr>
                                      <p:to>
                                        <p:strVal val="visible"/>
                                      </p:to>
                                    </p:set>
                                    <p:anim calcmode="lin" valueType="num">
                                      <p:cBhvr>
                                        <p:cTn id="15" dur="1000" fill="hold"/>
                                        <p:tgtEl>
                                          <p:spTgt spid="213003"/>
                                        </p:tgtEl>
                                        <p:attrNameLst>
                                          <p:attrName>ppt_w</p:attrName>
                                        </p:attrNameLst>
                                      </p:cBhvr>
                                      <p:tavLst>
                                        <p:tav tm="0">
                                          <p:val>
                                            <p:fltVal val="0"/>
                                          </p:val>
                                        </p:tav>
                                        <p:tav tm="100000">
                                          <p:val>
                                            <p:strVal val="#ppt_w"/>
                                          </p:val>
                                        </p:tav>
                                      </p:tavLst>
                                    </p:anim>
                                    <p:anim calcmode="lin" valueType="num">
                                      <p:cBhvr>
                                        <p:cTn id="16" dur="1000" fill="hold"/>
                                        <p:tgtEl>
                                          <p:spTgt spid="213003"/>
                                        </p:tgtEl>
                                        <p:attrNameLst>
                                          <p:attrName>ppt_h</p:attrName>
                                        </p:attrNameLst>
                                      </p:cBhvr>
                                      <p:tavLst>
                                        <p:tav tm="0">
                                          <p:val>
                                            <p:fltVal val="0"/>
                                          </p:val>
                                        </p:tav>
                                        <p:tav tm="100000">
                                          <p:val>
                                            <p:strVal val="#ppt_h"/>
                                          </p:val>
                                        </p:tav>
                                      </p:tavLst>
                                    </p:anim>
                                    <p:anim calcmode="lin" valueType="num">
                                      <p:cBhvr>
                                        <p:cTn id="17" dur="1000" fill="hold"/>
                                        <p:tgtEl>
                                          <p:spTgt spid="21300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3003"/>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213000"/>
                                        </p:tgtEl>
                                        <p:attrNameLst>
                                          <p:attrName>style.visibility</p:attrName>
                                        </p:attrNameLst>
                                      </p:cBhvr>
                                      <p:to>
                                        <p:strVal val="visible"/>
                                      </p:to>
                                    </p:set>
                                    <p:anim calcmode="lin" valueType="num">
                                      <p:cBhvr>
                                        <p:cTn id="21" dur="1000" fill="hold"/>
                                        <p:tgtEl>
                                          <p:spTgt spid="213000"/>
                                        </p:tgtEl>
                                        <p:attrNameLst>
                                          <p:attrName>ppt_w</p:attrName>
                                        </p:attrNameLst>
                                      </p:cBhvr>
                                      <p:tavLst>
                                        <p:tav tm="0">
                                          <p:val>
                                            <p:fltVal val="0"/>
                                          </p:val>
                                        </p:tav>
                                        <p:tav tm="100000">
                                          <p:val>
                                            <p:strVal val="#ppt_w"/>
                                          </p:val>
                                        </p:tav>
                                      </p:tavLst>
                                    </p:anim>
                                    <p:anim calcmode="lin" valueType="num">
                                      <p:cBhvr>
                                        <p:cTn id="22" dur="1000" fill="hold"/>
                                        <p:tgtEl>
                                          <p:spTgt spid="213000"/>
                                        </p:tgtEl>
                                        <p:attrNameLst>
                                          <p:attrName>ppt_h</p:attrName>
                                        </p:attrNameLst>
                                      </p:cBhvr>
                                      <p:tavLst>
                                        <p:tav tm="0">
                                          <p:val>
                                            <p:fltVal val="0"/>
                                          </p:val>
                                        </p:tav>
                                        <p:tav tm="100000">
                                          <p:val>
                                            <p:strVal val="#ppt_h"/>
                                          </p:val>
                                        </p:tav>
                                      </p:tavLst>
                                    </p:anim>
                                    <p:anim calcmode="lin" valueType="num">
                                      <p:cBhvr>
                                        <p:cTn id="23" dur="1000" fill="hold"/>
                                        <p:tgtEl>
                                          <p:spTgt spid="21300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13000"/>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213001"/>
                                        </p:tgtEl>
                                        <p:attrNameLst>
                                          <p:attrName>style.visibility</p:attrName>
                                        </p:attrNameLst>
                                      </p:cBhvr>
                                      <p:to>
                                        <p:strVal val="visible"/>
                                      </p:to>
                                    </p:set>
                                    <p:anim calcmode="lin" valueType="num">
                                      <p:cBhvr>
                                        <p:cTn id="27" dur="1000" fill="hold"/>
                                        <p:tgtEl>
                                          <p:spTgt spid="213001"/>
                                        </p:tgtEl>
                                        <p:attrNameLst>
                                          <p:attrName>ppt_w</p:attrName>
                                        </p:attrNameLst>
                                      </p:cBhvr>
                                      <p:tavLst>
                                        <p:tav tm="0">
                                          <p:val>
                                            <p:fltVal val="0"/>
                                          </p:val>
                                        </p:tav>
                                        <p:tav tm="100000">
                                          <p:val>
                                            <p:strVal val="#ppt_w"/>
                                          </p:val>
                                        </p:tav>
                                      </p:tavLst>
                                    </p:anim>
                                    <p:anim calcmode="lin" valueType="num">
                                      <p:cBhvr>
                                        <p:cTn id="28" dur="1000" fill="hold"/>
                                        <p:tgtEl>
                                          <p:spTgt spid="213001"/>
                                        </p:tgtEl>
                                        <p:attrNameLst>
                                          <p:attrName>ppt_h</p:attrName>
                                        </p:attrNameLst>
                                      </p:cBhvr>
                                      <p:tavLst>
                                        <p:tav tm="0">
                                          <p:val>
                                            <p:fltVal val="0"/>
                                          </p:val>
                                        </p:tav>
                                        <p:tav tm="100000">
                                          <p:val>
                                            <p:strVal val="#ppt_h"/>
                                          </p:val>
                                        </p:tav>
                                      </p:tavLst>
                                    </p:anim>
                                    <p:anim calcmode="lin" valueType="num">
                                      <p:cBhvr>
                                        <p:cTn id="29" dur="1000" fill="hold"/>
                                        <p:tgtEl>
                                          <p:spTgt spid="21300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13001"/>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213002"/>
                                        </p:tgtEl>
                                        <p:attrNameLst>
                                          <p:attrName>style.visibility</p:attrName>
                                        </p:attrNameLst>
                                      </p:cBhvr>
                                      <p:to>
                                        <p:strVal val="visible"/>
                                      </p:to>
                                    </p:set>
                                    <p:anim calcmode="lin" valueType="num">
                                      <p:cBhvr>
                                        <p:cTn id="33" dur="1000" fill="hold"/>
                                        <p:tgtEl>
                                          <p:spTgt spid="213002"/>
                                        </p:tgtEl>
                                        <p:attrNameLst>
                                          <p:attrName>ppt_w</p:attrName>
                                        </p:attrNameLst>
                                      </p:cBhvr>
                                      <p:tavLst>
                                        <p:tav tm="0">
                                          <p:val>
                                            <p:fltVal val="0"/>
                                          </p:val>
                                        </p:tav>
                                        <p:tav tm="100000">
                                          <p:val>
                                            <p:strVal val="#ppt_w"/>
                                          </p:val>
                                        </p:tav>
                                      </p:tavLst>
                                    </p:anim>
                                    <p:anim calcmode="lin" valueType="num">
                                      <p:cBhvr>
                                        <p:cTn id="34" dur="1000" fill="hold"/>
                                        <p:tgtEl>
                                          <p:spTgt spid="213002"/>
                                        </p:tgtEl>
                                        <p:attrNameLst>
                                          <p:attrName>ppt_h</p:attrName>
                                        </p:attrNameLst>
                                      </p:cBhvr>
                                      <p:tavLst>
                                        <p:tav tm="0">
                                          <p:val>
                                            <p:fltVal val="0"/>
                                          </p:val>
                                        </p:tav>
                                        <p:tav tm="100000">
                                          <p:val>
                                            <p:strVal val="#ppt_h"/>
                                          </p:val>
                                        </p:tav>
                                      </p:tavLst>
                                    </p:anim>
                                    <p:anim calcmode="lin" valueType="num">
                                      <p:cBhvr>
                                        <p:cTn id="35" dur="1000" fill="hold"/>
                                        <p:tgtEl>
                                          <p:spTgt spid="21300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130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505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CB79917-2DBC-4175-8445-C8974DB5F7D2}" type="slidenum">
              <a:rPr lang="ar-SA" smtClean="0"/>
              <a:pPr/>
              <a:t>21</a:t>
            </a:fld>
            <a:endParaRPr lang="en-US" smtClean="0"/>
          </a:p>
        </p:txBody>
      </p:sp>
      <p:sp>
        <p:nvSpPr>
          <p:cNvPr id="23554" name="Rectangle 2"/>
          <p:cNvSpPr>
            <a:spLocks noGrp="1" noChangeArrowheads="1"/>
          </p:cNvSpPr>
          <p:nvPr>
            <p:ph type="title"/>
          </p:nvPr>
        </p:nvSpPr>
        <p:spPr>
          <a:xfrm>
            <a:off x="2916238" y="476250"/>
            <a:ext cx="3600450" cy="633413"/>
          </a:xfrm>
        </p:spPr>
        <p:txBody>
          <a:bodyPr>
            <a:normAutofit fontScale="90000"/>
          </a:bodyPr>
          <a:lstStyle/>
          <a:p>
            <a:pPr algn="ctr" rtl="1" eaLnBrk="1" fontAlgn="auto" hangingPunct="1">
              <a:spcAft>
                <a:spcPts val="0"/>
              </a:spcAft>
              <a:defRPr/>
            </a:pPr>
            <a:r>
              <a:rPr lang="fa-IR"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Lotus" pitchFamily="2" charset="-78"/>
              </a:rPr>
              <a:t>سيگنالهاي  </a:t>
            </a: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Lotus" pitchFamily="2" charset="-78"/>
              </a:rPr>
              <a:t>EEG</a:t>
            </a:r>
            <a:endPar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Lotus" pitchFamily="2" charset="-78"/>
            </a:endParaRPr>
          </a:p>
        </p:txBody>
      </p:sp>
      <p:pic>
        <p:nvPicPr>
          <p:cNvPr id="23558" name="Picture 6"/>
          <p:cNvPicPr>
            <a:picLocks noChangeAspect="1" noChangeArrowheads="1"/>
          </p:cNvPicPr>
          <p:nvPr/>
        </p:nvPicPr>
        <p:blipFill>
          <a:blip r:embed="rId3"/>
          <a:srcRect/>
          <a:stretch>
            <a:fillRect/>
          </a:stretch>
        </p:blipFill>
        <p:spPr bwMode="auto">
          <a:xfrm>
            <a:off x="684213" y="1557338"/>
            <a:ext cx="7639050" cy="4478337"/>
          </a:xfrm>
          <a:prstGeom prst="rect">
            <a:avLst/>
          </a:prstGeom>
          <a:noFill/>
          <a:ln w="9525">
            <a:noFill/>
            <a:miter lim="800000"/>
            <a:headEnd/>
            <a:tailEnd/>
          </a:ln>
          <a:effectLst>
            <a:outerShdw dist="107763" dir="13500000" algn="ctr" rotWithShape="0">
              <a:schemeClr val="bg2">
                <a:alpha val="50000"/>
              </a:scheme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323850" y="1125538"/>
            <a:ext cx="8229600" cy="4525962"/>
          </a:xfrm>
          <a:gradFill rotWithShape="1">
            <a:gsLst>
              <a:gs pos="0">
                <a:srgbClr val="FDFFE5"/>
              </a:gs>
              <a:gs pos="100000">
                <a:schemeClr val="bg1"/>
              </a:gs>
            </a:gsLst>
            <a:path path="shape">
              <a:fillToRect l="50000" t="50000" r="50000" b="50000"/>
            </a:path>
          </a:gradFill>
        </p:spPr>
        <p:txBody>
          <a:bodyPr/>
          <a:lstStyle/>
          <a:p>
            <a:pPr algn="just" rtl="1" eaLnBrk="1" hangingPunct="1">
              <a:lnSpc>
                <a:spcPct val="90000"/>
              </a:lnSpc>
              <a:buFontTx/>
              <a:buBlip>
                <a:blip r:embed="rId3"/>
              </a:buBlip>
            </a:pPr>
            <a:r>
              <a:rPr lang="ar-SA" sz="2800" dirty="0" smtClean="0">
                <a:solidFill>
                  <a:srgbClr val="003366"/>
                </a:solidFill>
                <a:cs typeface="Lotus" pitchFamily="2" charset="-78"/>
              </a:rPr>
              <a:t>به هر صورتي كه الكترود گذاري انجام شود تغييرات پتانسيل ثبت شده مغزي</a:t>
            </a:r>
            <a:r>
              <a:rPr lang="fa-IR" sz="2800" dirty="0" smtClean="0">
                <a:solidFill>
                  <a:srgbClr val="003366"/>
                </a:solidFill>
                <a:cs typeface="Lotus" pitchFamily="2" charset="-78"/>
              </a:rPr>
              <a:t>،</a:t>
            </a:r>
            <a:r>
              <a:rPr lang="ar-SA" sz="2800" dirty="0" smtClean="0">
                <a:solidFill>
                  <a:srgbClr val="003366"/>
                </a:solidFill>
                <a:cs typeface="Lotus" pitchFamily="2" charset="-78"/>
              </a:rPr>
              <a:t> </a:t>
            </a:r>
            <a:r>
              <a:rPr lang="ar-SA" sz="2800" dirty="0" smtClean="0">
                <a:solidFill>
                  <a:srgbClr val="FF0000"/>
                </a:solidFill>
                <a:cs typeface="Lotus" pitchFamily="2" charset="-78"/>
              </a:rPr>
              <a:t>جمع آثاري از فعاليتهاي الكتريكي تمامي</a:t>
            </a:r>
            <a:r>
              <a:rPr lang="fa-IR" sz="2800" dirty="0" smtClean="0">
                <a:solidFill>
                  <a:srgbClr val="FF0000"/>
                </a:solidFill>
                <a:cs typeface="Lotus" pitchFamily="2" charset="-78"/>
              </a:rPr>
              <a:t> </a:t>
            </a:r>
            <a:r>
              <a:rPr lang="ar-SA" sz="2800" dirty="0" smtClean="0">
                <a:solidFill>
                  <a:srgbClr val="FF0000"/>
                </a:solidFill>
                <a:cs typeface="Lotus" pitchFamily="2" charset="-78"/>
              </a:rPr>
              <a:t>نرونهاي مغزي</a:t>
            </a:r>
            <a:r>
              <a:rPr lang="ar-SA" sz="2800" dirty="0" smtClean="0">
                <a:solidFill>
                  <a:srgbClr val="003366"/>
                </a:solidFill>
                <a:cs typeface="Lotus" pitchFamily="2" charset="-78"/>
              </a:rPr>
              <a:t> است.</a:t>
            </a:r>
            <a:endParaRPr lang="fa-IR" sz="2800" dirty="0" smtClean="0">
              <a:solidFill>
                <a:srgbClr val="003366"/>
              </a:solidFill>
              <a:cs typeface="Lotus" pitchFamily="2" charset="-78"/>
            </a:endParaRPr>
          </a:p>
          <a:p>
            <a:pPr algn="just" rtl="1" eaLnBrk="1" hangingPunct="1">
              <a:lnSpc>
                <a:spcPct val="90000"/>
              </a:lnSpc>
              <a:buFontTx/>
              <a:buBlip>
                <a:blip r:embed="rId3"/>
              </a:buBlip>
            </a:pPr>
            <a:endParaRPr lang="ar-SA" sz="1400" dirty="0" smtClean="0">
              <a:solidFill>
                <a:srgbClr val="003366"/>
              </a:solidFill>
              <a:cs typeface="Lotus" pitchFamily="2" charset="-78"/>
            </a:endParaRPr>
          </a:p>
          <a:p>
            <a:pPr algn="just" rtl="1" eaLnBrk="1" hangingPunct="1">
              <a:lnSpc>
                <a:spcPct val="90000"/>
              </a:lnSpc>
              <a:buFontTx/>
              <a:buBlip>
                <a:blip r:embed="rId3"/>
              </a:buBlip>
            </a:pPr>
            <a:r>
              <a:rPr lang="ar-SA" sz="2800" dirty="0" smtClean="0">
                <a:solidFill>
                  <a:srgbClr val="003366"/>
                </a:solidFill>
                <a:cs typeface="Lotus" pitchFamily="2" charset="-78"/>
              </a:rPr>
              <a:t>فركانس اين امواج در محدوده تقريبي بين </a:t>
            </a:r>
            <a:r>
              <a:rPr lang="ar-SA" sz="2800" dirty="0" smtClean="0">
                <a:solidFill>
                  <a:srgbClr val="FF0000"/>
                </a:solidFill>
                <a:cs typeface="Lotus" pitchFamily="2" charset="-78"/>
              </a:rPr>
              <a:t>نيم تا </a:t>
            </a:r>
            <a:r>
              <a:rPr lang="fa-IR" sz="2800" dirty="0" smtClean="0">
                <a:solidFill>
                  <a:srgbClr val="FF0000"/>
                </a:solidFill>
                <a:cs typeface="Lotus" pitchFamily="2" charset="-78"/>
              </a:rPr>
              <a:t>صد</a:t>
            </a:r>
            <a:r>
              <a:rPr lang="ar-SA" sz="2800" dirty="0" smtClean="0">
                <a:solidFill>
                  <a:srgbClr val="FF0000"/>
                </a:solidFill>
                <a:cs typeface="Lotus" pitchFamily="2" charset="-78"/>
              </a:rPr>
              <a:t> هرتز </a:t>
            </a:r>
            <a:r>
              <a:rPr lang="ar-SA" sz="2800" dirty="0" smtClean="0">
                <a:solidFill>
                  <a:srgbClr val="003366"/>
                </a:solidFill>
                <a:cs typeface="Lotus" pitchFamily="2" charset="-78"/>
              </a:rPr>
              <a:t>است و مشخصات آن وابسته به درجه فعاليت كورتكس است </a:t>
            </a:r>
            <a:r>
              <a:rPr lang="en-US" sz="2400" dirty="0" smtClean="0">
                <a:solidFill>
                  <a:srgbClr val="003366"/>
                </a:solidFill>
                <a:latin typeface="Times New Roman" pitchFamily="18" charset="0"/>
                <a:cs typeface="Times New Roman" pitchFamily="18" charset="0"/>
              </a:rPr>
              <a:t>(0.5-100Hz)</a:t>
            </a:r>
            <a:endParaRPr lang="fa-IR" sz="2400" dirty="0" smtClean="0">
              <a:solidFill>
                <a:srgbClr val="003366"/>
              </a:solidFill>
              <a:latin typeface="Times New Roman" pitchFamily="18" charset="0"/>
              <a:cs typeface="Times New Roman" pitchFamily="18" charset="0"/>
            </a:endParaRPr>
          </a:p>
          <a:p>
            <a:pPr algn="just" rtl="1" eaLnBrk="1" hangingPunct="1">
              <a:lnSpc>
                <a:spcPct val="90000"/>
              </a:lnSpc>
              <a:buFontTx/>
              <a:buBlip>
                <a:blip r:embed="rId3"/>
              </a:buBlip>
            </a:pPr>
            <a:endParaRPr lang="en-US" sz="1400" dirty="0" smtClean="0">
              <a:solidFill>
                <a:srgbClr val="003366"/>
              </a:solidFill>
              <a:cs typeface="Lotus" pitchFamily="2" charset="-78"/>
            </a:endParaRPr>
          </a:p>
          <a:p>
            <a:pPr algn="just" rtl="1" eaLnBrk="1" hangingPunct="1">
              <a:lnSpc>
                <a:spcPct val="90000"/>
              </a:lnSpc>
              <a:buFontTx/>
              <a:buBlip>
                <a:blip r:embed="rId3"/>
              </a:buBlip>
            </a:pPr>
            <a:r>
              <a:rPr lang="ar-SA" sz="2800" dirty="0" smtClean="0">
                <a:solidFill>
                  <a:srgbClr val="003366"/>
                </a:solidFill>
                <a:cs typeface="Lotus" pitchFamily="2" charset="-78"/>
              </a:rPr>
              <a:t>دربيشتراوقات اموا</a:t>
            </a:r>
            <a:r>
              <a:rPr lang="fa-IR" sz="2800" dirty="0" smtClean="0">
                <a:solidFill>
                  <a:srgbClr val="003366"/>
                </a:solidFill>
                <a:cs typeface="Lotus" pitchFamily="2" charset="-78"/>
              </a:rPr>
              <a:t>ج</a:t>
            </a:r>
            <a:r>
              <a:rPr lang="ar-SA" sz="2800" dirty="0" smtClean="0">
                <a:solidFill>
                  <a:srgbClr val="003366"/>
                </a:solidFill>
                <a:cs typeface="Lotus" pitchFamily="2" charset="-78"/>
              </a:rPr>
              <a:t> مغزي </a:t>
            </a:r>
            <a:r>
              <a:rPr lang="ar-SA" sz="2800" dirty="0" smtClean="0">
                <a:solidFill>
                  <a:srgbClr val="FF0000"/>
                </a:solidFill>
                <a:cs typeface="Lotus" pitchFamily="2" charset="-78"/>
              </a:rPr>
              <a:t>نامنظم</a:t>
            </a:r>
            <a:r>
              <a:rPr lang="ar-SA" sz="2800" dirty="0" smtClean="0">
                <a:solidFill>
                  <a:srgbClr val="003366"/>
                </a:solidFill>
                <a:cs typeface="Lotus" pitchFamily="2" charset="-78"/>
              </a:rPr>
              <a:t> بوده و هيچ الگوي عمومي در آن مشاهده نمي شود.</a:t>
            </a:r>
            <a:endParaRPr lang="fa-IR" sz="2800" dirty="0" smtClean="0">
              <a:solidFill>
                <a:srgbClr val="003366"/>
              </a:solidFill>
              <a:cs typeface="Lotus" pitchFamily="2" charset="-78"/>
            </a:endParaRPr>
          </a:p>
          <a:p>
            <a:pPr algn="just" rtl="1" eaLnBrk="1" hangingPunct="1">
              <a:lnSpc>
                <a:spcPct val="90000"/>
              </a:lnSpc>
              <a:buFontTx/>
              <a:buBlip>
                <a:blip r:embed="rId3"/>
              </a:buBlip>
            </a:pPr>
            <a:endParaRPr lang="fa-IR" sz="1400" dirty="0" smtClean="0">
              <a:solidFill>
                <a:srgbClr val="003366"/>
              </a:solidFill>
              <a:cs typeface="Lotus" pitchFamily="2" charset="-78"/>
            </a:endParaRPr>
          </a:p>
          <a:p>
            <a:pPr algn="just" rtl="1" eaLnBrk="1" hangingPunct="1">
              <a:lnSpc>
                <a:spcPct val="90000"/>
              </a:lnSpc>
              <a:buFontTx/>
              <a:buBlip>
                <a:blip r:embed="rId3"/>
              </a:buBlip>
            </a:pPr>
            <a:r>
              <a:rPr lang="ar-SA" sz="2800" dirty="0" smtClean="0">
                <a:solidFill>
                  <a:srgbClr val="003366"/>
                </a:solidFill>
                <a:cs typeface="Lotus" pitchFamily="2" charset="-78"/>
              </a:rPr>
              <a:t>در بعضي موارد نظير </a:t>
            </a:r>
            <a:r>
              <a:rPr lang="ar-SA" sz="2800" dirty="0" smtClean="0">
                <a:solidFill>
                  <a:srgbClr val="FF0000"/>
                </a:solidFill>
                <a:cs typeface="Lotus" pitchFamily="2" charset="-78"/>
              </a:rPr>
              <a:t>صرع الگوهاي خاصي </a:t>
            </a:r>
            <a:r>
              <a:rPr lang="ar-SA" sz="2800" dirty="0" smtClean="0">
                <a:solidFill>
                  <a:srgbClr val="003366"/>
                </a:solidFill>
                <a:cs typeface="Lotus" pitchFamily="2" charset="-78"/>
              </a:rPr>
              <a:t>ظاهر مي شود. بعضي الگوها در حالت طبيعي نيز مشاهده مي شود كه به شرح</a:t>
            </a:r>
            <a:r>
              <a:rPr lang="fa-IR" sz="2800" dirty="0" smtClean="0">
                <a:solidFill>
                  <a:srgbClr val="003366"/>
                </a:solidFill>
                <a:cs typeface="Lotus" pitchFamily="2" charset="-78"/>
              </a:rPr>
              <a:t> </a:t>
            </a:r>
            <a:r>
              <a:rPr lang="ar-SA" sz="2800" dirty="0" smtClean="0">
                <a:solidFill>
                  <a:srgbClr val="003366"/>
                </a:solidFill>
                <a:cs typeface="Lotus" pitchFamily="2" charset="-78"/>
              </a:rPr>
              <a:t>زير</a:t>
            </a:r>
            <a:r>
              <a:rPr lang="fa-IR" sz="2800" dirty="0" smtClean="0">
                <a:solidFill>
                  <a:srgbClr val="003366"/>
                </a:solidFill>
                <a:cs typeface="Lotus" pitchFamily="2" charset="-78"/>
              </a:rPr>
              <a:t>است:</a:t>
            </a:r>
            <a:endParaRPr lang="en-US" sz="2800" dirty="0" smtClean="0">
              <a:solidFill>
                <a:srgbClr val="003366"/>
              </a:solidFill>
              <a:cs typeface="Lotus" pitchFamily="2" charset="-78"/>
            </a:endParaRPr>
          </a:p>
        </p:txBody>
      </p:sp>
      <p:sp>
        <p:nvSpPr>
          <p:cNvPr id="46083"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60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A0F22BF-96B9-43D8-B3F7-744EC4E89262}" type="slidenum">
              <a:rPr lang="ar-SA"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395288" y="1484313"/>
            <a:ext cx="8229600" cy="4752975"/>
          </a:xfrm>
          <a:solidFill>
            <a:schemeClr val="bg1"/>
          </a:solidFill>
          <a:ln w="25400">
            <a:solidFill>
              <a:srgbClr val="008080"/>
            </a:solidFill>
          </a:ln>
        </p:spPr>
        <p:txBody>
          <a:bodyPr/>
          <a:lstStyle/>
          <a:p>
            <a:pPr algn="just" rtl="1" eaLnBrk="1" hangingPunct="1">
              <a:buFontTx/>
              <a:buBlip>
                <a:blip r:embed="rId3"/>
              </a:buBlip>
            </a:pP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امواج ريتميكي هستند با فركانس بين </a:t>
            </a:r>
            <a:r>
              <a:rPr lang="en-US" sz="2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8-13Hz</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در افراد نرمال در زمان </a:t>
            </a:r>
            <a:r>
              <a:rPr lang="fa-IR" sz="2800" dirty="0" smtClean="0">
                <a:ln w="18415" cmpd="sng">
                  <a:solidFill>
                    <a:srgbClr val="FFFFFF"/>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بيداري  کامل </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و </a:t>
            </a:r>
            <a:r>
              <a:rPr lang="fa-IR" sz="2800" dirty="0" smtClean="0">
                <a:ln w="18415" cmpd="sng">
                  <a:solidFill>
                    <a:srgbClr val="FFFFFF"/>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حالت </a:t>
            </a:r>
            <a:r>
              <a:rPr lang="ar-SA" sz="2800" dirty="0" smtClean="0">
                <a:ln w="18415" cmpd="sng">
                  <a:solidFill>
                    <a:srgbClr val="FFFFFF"/>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استراحت مغزي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يافت مي شوند.</a:t>
            </a:r>
            <a:r>
              <a:rPr 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اين امواج با شدت بيشتري در </a:t>
            </a:r>
            <a:r>
              <a:rPr lang="ar-SA" sz="2800" dirty="0" smtClean="0">
                <a:ln w="18415" cmpd="sng">
                  <a:solidFill>
                    <a:srgbClr val="FFFFFF"/>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ناحيه پس سري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ايجاد</a:t>
            </a:r>
            <a:r>
              <a:rPr 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مي شوند</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اما همچنين مي</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توان آنها را از نواحي </a:t>
            </a:r>
            <a:r>
              <a:rPr lang="ar-SA" sz="2800" dirty="0" smtClean="0">
                <a:ln w="18415" cmpd="sng">
                  <a:solidFill>
                    <a:srgbClr val="FFFFFF"/>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آهياني</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و</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پيشاني جمجمه نيز ثبت نمود.</a:t>
            </a:r>
            <a:endPar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endParaRPr>
          </a:p>
          <a:p>
            <a:pPr algn="just" rtl="1" eaLnBrk="1" hangingPunct="1">
              <a:buFontTx/>
              <a:buBlip>
                <a:blip r:embed="rId3"/>
              </a:buBlip>
            </a:pP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با </a:t>
            </a:r>
            <a:r>
              <a:rPr lang="fa-IR" sz="2800" dirty="0" smtClean="0">
                <a:ln w="18415" cmpd="sng">
                  <a:solidFill>
                    <a:srgbClr val="FFFFFF"/>
                  </a:solidFill>
                  <a:prstDash val="solid"/>
                </a:ln>
                <a:solidFill>
                  <a:srgbClr val="FF0000"/>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چشم بسته بهتر </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آشکار مي</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rPr>
              <a:t>‌</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شوند.</a:t>
            </a:r>
          </a:p>
          <a:p>
            <a:pPr algn="just" rtl="1" eaLnBrk="1" hangingPunct="1"/>
            <a:endPar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endParaRPr>
          </a:p>
          <a:p>
            <a:pPr algn="just" rtl="1" eaLnBrk="1" hangingPunct="1">
              <a:buClr>
                <a:srgbClr val="800080"/>
              </a:buClr>
              <a:buFont typeface="Wingdings" pitchFamily="2" charset="2"/>
              <a:buChar char="ü"/>
            </a:pP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در طي خواب عميق , امواج آلفا ناپديد مي شوند.</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وقتي توجه فرد بيدار به سمت برخي از انواع خاص فعاليتهاي مغزي</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معطوف مي شود</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امواج بتا كه امواج غير سنكرونيزه و</a:t>
            </a:r>
            <a:r>
              <a:rPr 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داراي </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فرکانس</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بيشتر و ولتاژ پايين تر هستند</a:t>
            </a:r>
            <a:r>
              <a:rPr lang="fa-IR"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a:t>
            </a:r>
            <a:r>
              <a:rPr lang="ar-SA"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rPr>
              <a:t> جايگزين امواج آلفا ميشوند.</a:t>
            </a:r>
            <a:endParaRPr 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cs typeface="Lotus" pitchFamily="2" charset="-78"/>
            </a:endParaRPr>
          </a:p>
        </p:txBody>
      </p:sp>
      <p:sp>
        <p:nvSpPr>
          <p:cNvPr id="47107"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710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4244CD7-FB26-43D9-B142-BF39E1550773}" type="slidenum">
              <a:rPr lang="ar-SA" smtClean="0"/>
              <a:pPr/>
              <a:t>23</a:t>
            </a:fld>
            <a:endParaRPr lang="en-US" smtClean="0"/>
          </a:p>
        </p:txBody>
      </p:sp>
      <p:pic>
        <p:nvPicPr>
          <p:cNvPr id="216069" name="Picture 5" descr="alpha"/>
          <p:cNvPicPr>
            <a:picLocks noChangeAspect="1" noChangeArrowheads="1"/>
          </p:cNvPicPr>
          <p:nvPr/>
        </p:nvPicPr>
        <p:blipFill>
          <a:blip r:embed="rId4"/>
          <a:srcRect/>
          <a:stretch>
            <a:fillRect/>
          </a:stretch>
        </p:blipFill>
        <p:spPr bwMode="auto">
          <a:xfrm>
            <a:off x="395288" y="333375"/>
            <a:ext cx="3311525" cy="1057275"/>
          </a:xfrm>
          <a:prstGeom prst="rect">
            <a:avLst/>
          </a:prstGeom>
          <a:noFill/>
          <a:effectLst>
            <a:outerShdw dist="107763" dir="13500000" algn="ctr" rotWithShape="0">
              <a:srgbClr val="808080">
                <a:alpha val="50000"/>
              </a:srgbClr>
            </a:outerShdw>
          </a:effectLst>
        </p:spPr>
      </p:pic>
      <p:sp>
        <p:nvSpPr>
          <p:cNvPr id="216070" name="Rectangle 6"/>
          <p:cNvSpPr>
            <a:spLocks noChangeArrowheads="1"/>
          </p:cNvSpPr>
          <p:nvPr/>
        </p:nvSpPr>
        <p:spPr bwMode="auto">
          <a:xfrm>
            <a:off x="6921500" y="620713"/>
            <a:ext cx="1293813" cy="523875"/>
          </a:xfrm>
          <a:prstGeom prst="rect">
            <a:avLst/>
          </a:prstGeom>
          <a:solidFill>
            <a:schemeClr val="bg1"/>
          </a:solidFill>
          <a:ln w="9525">
            <a:noFill/>
            <a:miter lim="800000"/>
            <a:headEnd/>
            <a:tailEnd/>
          </a:ln>
          <a:effectLst>
            <a:outerShdw dist="107763" dir="13500000" algn="ctr" rotWithShape="0">
              <a:schemeClr val="bg2">
                <a:alpha val="50000"/>
              </a:schemeClr>
            </a:outerShdw>
          </a:effectLst>
        </p:spPr>
        <p:txBody>
          <a:bodyPr wrap="none">
            <a:spAutoFit/>
          </a:bodyPr>
          <a:lstStyle/>
          <a:p>
            <a:pPr algn="r" rtl="1">
              <a:defRPr/>
            </a:pPr>
            <a:r>
              <a:rPr lang="ar-SA" sz="2800" b="1">
                <a:solidFill>
                  <a:srgbClr val="800080"/>
                </a:solidFill>
                <a:effectLst>
                  <a:glow rad="139700">
                    <a:schemeClr val="accent2">
                      <a:satMod val="175000"/>
                      <a:alpha val="40000"/>
                    </a:schemeClr>
                  </a:glow>
                </a:effectLst>
                <a:cs typeface="Lotus" pitchFamily="2" charset="-78"/>
              </a:rPr>
              <a:t>امواج آلفا</a:t>
            </a:r>
            <a:endParaRPr lang="en-US" sz="2800" b="1">
              <a:solidFill>
                <a:srgbClr val="800080"/>
              </a:solidFill>
              <a:effectLst>
                <a:glow rad="139700">
                  <a:schemeClr val="accent2">
                    <a:satMod val="175000"/>
                    <a:alpha val="40000"/>
                  </a:schemeClr>
                </a:glow>
              </a:effectLst>
              <a:cs typeface="Lotus"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a:xfrm>
            <a:off x="323850" y="2349500"/>
            <a:ext cx="8496300" cy="3241675"/>
          </a:xfrm>
          <a:gradFill rotWithShape="1">
            <a:gsLst>
              <a:gs pos="0">
                <a:schemeClr val="bg1"/>
              </a:gs>
              <a:gs pos="100000">
                <a:srgbClr val="EEF7F8"/>
              </a:gs>
            </a:gsLst>
            <a:path path="shape">
              <a:fillToRect l="50000" t="50000" r="50000" b="50000"/>
            </a:path>
          </a:gradFill>
          <a:effectLst>
            <a:outerShdw dist="107763" dir="13500000" algn="ctr" rotWithShape="0">
              <a:schemeClr val="bg2">
                <a:alpha val="50000"/>
              </a:schemeClr>
            </a:outerShdw>
          </a:effectLst>
        </p:spPr>
        <p:txBody>
          <a:bodyPr>
            <a:normAutofit/>
          </a:bodyPr>
          <a:lstStyle/>
          <a:p>
            <a:pPr marL="365760" indent="-256032" algn="just" rtl="1" eaLnBrk="1" fontAlgn="auto" hangingPunct="1">
              <a:spcAft>
                <a:spcPts val="0"/>
              </a:spcAft>
              <a:buClr>
                <a:srgbClr val="FF0066"/>
              </a:buClr>
              <a:buFont typeface="Wingdings" pitchFamily="2" charset="2"/>
              <a:buChar char="q"/>
              <a:defRPr/>
            </a:pPr>
            <a:r>
              <a:rPr lang="fa-IR" sz="2800" smtClean="0">
                <a:solidFill>
                  <a:schemeClr val="accent2"/>
                </a:solidFill>
                <a:cs typeface="Lotus" pitchFamily="2" charset="-78"/>
              </a:rPr>
              <a:t>داراي فرکانس بين </a:t>
            </a:r>
            <a:r>
              <a:rPr lang="en-US" sz="2400" smtClean="0">
                <a:solidFill>
                  <a:schemeClr val="accent2"/>
                </a:solidFill>
                <a:latin typeface="Times New Roman" pitchFamily="18" charset="0"/>
                <a:cs typeface="Times New Roman" pitchFamily="18" charset="0"/>
              </a:rPr>
              <a:t>14-30Hz</a:t>
            </a:r>
            <a:r>
              <a:rPr lang="fa-IR" sz="2800" smtClean="0">
                <a:solidFill>
                  <a:schemeClr val="accent2"/>
                </a:solidFill>
                <a:cs typeface="Lotus" pitchFamily="2" charset="-78"/>
              </a:rPr>
              <a:t> هستند. </a:t>
            </a:r>
          </a:p>
          <a:p>
            <a:pPr marL="365760" indent="-256032" algn="just" rtl="1" eaLnBrk="1" fontAlgn="auto" hangingPunct="1">
              <a:spcAft>
                <a:spcPts val="0"/>
              </a:spcAft>
              <a:buClr>
                <a:srgbClr val="FF0066"/>
              </a:buClr>
              <a:buFont typeface="Wingdings" pitchFamily="2" charset="2"/>
              <a:buChar char="q"/>
              <a:defRPr/>
            </a:pPr>
            <a:endParaRPr lang="fa-IR" sz="2800" smtClean="0">
              <a:solidFill>
                <a:schemeClr val="accent2"/>
              </a:solidFill>
              <a:cs typeface="Lotus" pitchFamily="2" charset="-78"/>
            </a:endParaRPr>
          </a:p>
          <a:p>
            <a:pPr marL="365760" indent="-256032" algn="just" rtl="1" eaLnBrk="1" fontAlgn="auto" hangingPunct="1">
              <a:spcAft>
                <a:spcPts val="0"/>
              </a:spcAft>
              <a:buClr>
                <a:srgbClr val="FF0066"/>
              </a:buClr>
              <a:buFont typeface="Wingdings" pitchFamily="2" charset="2"/>
              <a:buChar char="q"/>
              <a:defRPr/>
            </a:pPr>
            <a:r>
              <a:rPr lang="fa-IR" sz="2800" smtClean="0">
                <a:solidFill>
                  <a:schemeClr val="accent2"/>
                </a:solidFill>
                <a:cs typeface="Lotus" pitchFamily="2" charset="-78"/>
              </a:rPr>
              <a:t>اين امواج هميشه از نواحي آهيانه اي و پيشاني جمجمه اي در طي فعاليت زياد سيستم عصبي يا در تنشهاي عصبي ثبت مي شوند.</a:t>
            </a:r>
          </a:p>
          <a:p>
            <a:pPr marL="365760" indent="-256032" algn="just" rtl="1" eaLnBrk="1" fontAlgn="auto" hangingPunct="1">
              <a:spcAft>
                <a:spcPts val="0"/>
              </a:spcAft>
              <a:buClr>
                <a:srgbClr val="FF0066"/>
              </a:buClr>
              <a:buFont typeface="Wingdings" pitchFamily="2" charset="2"/>
              <a:buChar char="q"/>
              <a:defRPr/>
            </a:pPr>
            <a:endParaRPr lang="fa-IR" sz="2800" smtClean="0">
              <a:solidFill>
                <a:schemeClr val="accent2"/>
              </a:solidFill>
              <a:cs typeface="Lotus" pitchFamily="2" charset="-78"/>
            </a:endParaRPr>
          </a:p>
          <a:p>
            <a:pPr marL="365760" indent="-256032" algn="just" rtl="1" eaLnBrk="1" fontAlgn="auto" hangingPunct="1">
              <a:spcAft>
                <a:spcPts val="0"/>
              </a:spcAft>
              <a:buClr>
                <a:srgbClr val="FF0066"/>
              </a:buClr>
              <a:buFont typeface="Wingdings" pitchFamily="2" charset="2"/>
              <a:buChar char="q"/>
              <a:defRPr/>
            </a:pPr>
            <a:r>
              <a:rPr lang="fa-IR" sz="2800" smtClean="0">
                <a:solidFill>
                  <a:schemeClr val="accent2"/>
                </a:solidFill>
                <a:cs typeface="Lotus" pitchFamily="2" charset="-78"/>
              </a:rPr>
              <a:t>همچنين اين امواج در هنگام تفکر، تمرکز و حل مسأله نمايان مي شوند.</a:t>
            </a:r>
            <a:endParaRPr lang="en-US" sz="2800" smtClean="0">
              <a:solidFill>
                <a:schemeClr val="accent2"/>
              </a:solidFill>
              <a:cs typeface="Lotus" pitchFamily="2" charset="-78"/>
            </a:endParaRPr>
          </a:p>
        </p:txBody>
      </p:sp>
      <p:sp>
        <p:nvSpPr>
          <p:cNvPr id="4813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813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A44BEB2-81D1-4AA8-A409-E3B896EB4632}" type="slidenum">
              <a:rPr lang="ar-SA" smtClean="0"/>
              <a:pPr/>
              <a:t>24</a:t>
            </a:fld>
            <a:endParaRPr lang="en-US" smtClean="0"/>
          </a:p>
        </p:txBody>
      </p:sp>
      <p:pic>
        <p:nvPicPr>
          <p:cNvPr id="219141" name="Picture 5" descr="beta"/>
          <p:cNvPicPr>
            <a:picLocks noChangeAspect="1" noChangeArrowheads="1"/>
          </p:cNvPicPr>
          <p:nvPr/>
        </p:nvPicPr>
        <p:blipFill>
          <a:blip r:embed="rId3"/>
          <a:srcRect/>
          <a:stretch>
            <a:fillRect/>
          </a:stretch>
        </p:blipFill>
        <p:spPr bwMode="auto">
          <a:xfrm>
            <a:off x="323850" y="836613"/>
            <a:ext cx="3505200" cy="990600"/>
          </a:xfrm>
          <a:prstGeom prst="rect">
            <a:avLst/>
          </a:prstGeom>
          <a:noFill/>
          <a:effectLst>
            <a:outerShdw dist="107763" dir="13500000" algn="ctr" rotWithShape="0">
              <a:srgbClr val="808080">
                <a:alpha val="50000"/>
              </a:srgbClr>
            </a:outerShdw>
          </a:effectLst>
        </p:spPr>
      </p:pic>
      <p:sp>
        <p:nvSpPr>
          <p:cNvPr id="219142" name="Rectangle 6"/>
          <p:cNvSpPr>
            <a:spLocks noChangeArrowheads="1"/>
          </p:cNvSpPr>
          <p:nvPr/>
        </p:nvSpPr>
        <p:spPr bwMode="auto">
          <a:xfrm>
            <a:off x="6945313" y="1125538"/>
            <a:ext cx="1155700" cy="523875"/>
          </a:xfrm>
          <a:prstGeom prst="rect">
            <a:avLst/>
          </a:prstGeom>
          <a:solidFill>
            <a:schemeClr val="bg1"/>
          </a:solidFill>
          <a:ln w="9525">
            <a:noFill/>
            <a:miter lim="800000"/>
            <a:headEnd/>
            <a:tailEnd/>
          </a:ln>
          <a:effectLst>
            <a:outerShdw dist="107763" dir="13500000" algn="ctr" rotWithShape="0">
              <a:schemeClr val="bg2">
                <a:alpha val="50000"/>
              </a:schemeClr>
            </a:outerShdw>
          </a:effectLst>
        </p:spPr>
        <p:txBody>
          <a:bodyPr wrap="none">
            <a:spAutoFit/>
          </a:bodyPr>
          <a:lstStyle/>
          <a:p>
            <a:pPr algn="r" rtl="1">
              <a:defRPr/>
            </a:pPr>
            <a:r>
              <a:rPr lang="ar-SA" sz="2800" b="1" dirty="0">
                <a:solidFill>
                  <a:srgbClr val="800080"/>
                </a:solidFill>
                <a:effectLst>
                  <a:glow rad="101600">
                    <a:schemeClr val="accent2">
                      <a:satMod val="175000"/>
                      <a:alpha val="40000"/>
                    </a:schemeClr>
                  </a:glow>
                </a:effectLst>
                <a:cs typeface="Lotus" pitchFamily="2" charset="-78"/>
              </a:rPr>
              <a:t>امواج </a:t>
            </a:r>
            <a:r>
              <a:rPr lang="fa-IR" sz="2800" b="1" dirty="0">
                <a:solidFill>
                  <a:srgbClr val="800080"/>
                </a:solidFill>
                <a:effectLst>
                  <a:glow rad="101600">
                    <a:schemeClr val="accent2">
                      <a:satMod val="175000"/>
                      <a:alpha val="40000"/>
                    </a:schemeClr>
                  </a:glow>
                </a:effectLst>
                <a:cs typeface="Lotus" pitchFamily="2" charset="-78"/>
              </a:rPr>
              <a:t>بتا</a:t>
            </a:r>
            <a:endParaRPr lang="en-US" sz="2800" b="1" dirty="0">
              <a:solidFill>
                <a:srgbClr val="800080"/>
              </a:solidFill>
              <a:effectLst>
                <a:glow rad="101600">
                  <a:schemeClr val="accent2">
                    <a:satMod val="175000"/>
                    <a:alpha val="40000"/>
                  </a:schemeClr>
                </a:glow>
              </a:effectLst>
              <a:cs typeface="Lotus"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4915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71ED8EB-521D-44F0-842B-70473D9215E9}" type="slidenum">
              <a:rPr lang="ar-SA" smtClean="0"/>
              <a:pPr/>
              <a:t>25</a:t>
            </a:fld>
            <a:endParaRPr lang="en-US" smtClean="0"/>
          </a:p>
        </p:txBody>
      </p:sp>
      <p:pic>
        <p:nvPicPr>
          <p:cNvPr id="268292" name="Picture 4" descr="theta"/>
          <p:cNvPicPr>
            <a:picLocks noChangeAspect="1" noChangeArrowheads="1"/>
          </p:cNvPicPr>
          <p:nvPr/>
        </p:nvPicPr>
        <p:blipFill>
          <a:blip r:embed="rId3"/>
          <a:srcRect/>
          <a:stretch>
            <a:fillRect/>
          </a:stretch>
        </p:blipFill>
        <p:spPr bwMode="auto">
          <a:xfrm>
            <a:off x="395288" y="620713"/>
            <a:ext cx="3505200" cy="990600"/>
          </a:xfrm>
          <a:prstGeom prst="rect">
            <a:avLst/>
          </a:prstGeom>
          <a:noFill/>
          <a:effectLst>
            <a:outerShdw dist="107763" dir="13500000" algn="ctr" rotWithShape="0">
              <a:srgbClr val="808080">
                <a:alpha val="50000"/>
              </a:srgbClr>
            </a:outerShdw>
          </a:effectLst>
        </p:spPr>
      </p:pic>
      <p:sp>
        <p:nvSpPr>
          <p:cNvPr id="268293" name="Rectangle 5"/>
          <p:cNvSpPr>
            <a:spLocks noChangeArrowheads="1"/>
          </p:cNvSpPr>
          <p:nvPr/>
        </p:nvSpPr>
        <p:spPr bwMode="auto">
          <a:xfrm>
            <a:off x="7015163" y="692150"/>
            <a:ext cx="1174750" cy="523875"/>
          </a:xfrm>
          <a:prstGeom prst="rect">
            <a:avLst/>
          </a:prstGeom>
          <a:solidFill>
            <a:schemeClr val="bg1"/>
          </a:solidFill>
          <a:ln w="9525">
            <a:noFill/>
            <a:miter lim="800000"/>
            <a:headEnd/>
            <a:tailEnd/>
          </a:ln>
          <a:effectLst>
            <a:outerShdw dist="107763" dir="13500000" algn="ctr" rotWithShape="0">
              <a:schemeClr val="bg2">
                <a:alpha val="50000"/>
              </a:schemeClr>
            </a:outerShdw>
          </a:effectLst>
        </p:spPr>
        <p:txBody>
          <a:bodyPr wrap="none">
            <a:spAutoFit/>
          </a:bodyPr>
          <a:lstStyle/>
          <a:p>
            <a:pPr algn="r" rtl="1">
              <a:defRPr/>
            </a:pPr>
            <a:r>
              <a:rPr lang="ar-SA" sz="2800" b="1">
                <a:solidFill>
                  <a:srgbClr val="800080"/>
                </a:solidFill>
                <a:cs typeface="Lotus" pitchFamily="2" charset="-78"/>
              </a:rPr>
              <a:t>امواج </a:t>
            </a:r>
            <a:r>
              <a:rPr lang="fa-IR" sz="2800" b="1">
                <a:solidFill>
                  <a:srgbClr val="800080"/>
                </a:solidFill>
                <a:cs typeface="Lotus" pitchFamily="2" charset="-78"/>
              </a:rPr>
              <a:t>تتا</a:t>
            </a:r>
            <a:endParaRPr lang="en-US" sz="2800" b="1">
              <a:solidFill>
                <a:srgbClr val="800080"/>
              </a:solidFill>
              <a:cs typeface="Lotus" pitchFamily="2" charset="-78"/>
            </a:endParaRPr>
          </a:p>
        </p:txBody>
      </p:sp>
      <p:sp>
        <p:nvSpPr>
          <p:cNvPr id="268296" name="Rectangle 8"/>
          <p:cNvSpPr>
            <a:spLocks noChangeArrowheads="1"/>
          </p:cNvSpPr>
          <p:nvPr/>
        </p:nvSpPr>
        <p:spPr bwMode="auto">
          <a:xfrm>
            <a:off x="323850" y="1870075"/>
            <a:ext cx="8305800" cy="3863975"/>
          </a:xfrm>
          <a:prstGeom prst="rect">
            <a:avLst/>
          </a:prstGeom>
          <a:gradFill rotWithShape="1">
            <a:gsLst>
              <a:gs pos="0">
                <a:srgbClr val="FFE1E1"/>
              </a:gs>
              <a:gs pos="100000">
                <a:schemeClr val="bg1"/>
              </a:gs>
            </a:gsLst>
            <a:path path="shape">
              <a:fillToRect l="50000" t="50000" r="50000" b="50000"/>
            </a:path>
          </a:gradFill>
          <a:ln w="9525">
            <a:noFill/>
            <a:miter lim="800000"/>
            <a:headEnd/>
            <a:tailEnd/>
          </a:ln>
          <a:effectLst>
            <a:outerShdw dist="107763" dir="13500000" algn="ctr" rotWithShape="0">
              <a:schemeClr val="bg2">
                <a:alpha val="50000"/>
              </a:schemeClr>
            </a:outerShdw>
          </a:effectLst>
        </p:spPr>
        <p:txBody>
          <a:bodyPr/>
          <a:lstStyle/>
          <a:p>
            <a:pPr marL="342900" indent="-342900" algn="r" rtl="1">
              <a:lnSpc>
                <a:spcPct val="90000"/>
              </a:lnSpc>
              <a:spcBef>
                <a:spcPct val="20000"/>
              </a:spcBef>
              <a:buClr>
                <a:schemeClr val="accent2"/>
              </a:buClr>
              <a:buFont typeface="Wingdings" pitchFamily="2" charset="2"/>
              <a:buChar char="q"/>
              <a:defRPr/>
            </a:pPr>
            <a:r>
              <a:rPr lang="en-US" sz="2400">
                <a:solidFill>
                  <a:srgbClr val="003366"/>
                </a:solidFill>
                <a:cs typeface="Lotus" pitchFamily="2" charset="-78"/>
              </a:rPr>
              <a:t>4</a:t>
            </a:r>
            <a:r>
              <a:rPr lang="fa-IR" sz="2400">
                <a:solidFill>
                  <a:srgbClr val="003366"/>
                </a:solidFill>
                <a:cs typeface="Lotus" pitchFamily="2" charset="-78"/>
              </a:rPr>
              <a:t> تا </a:t>
            </a:r>
            <a:r>
              <a:rPr lang="en-US" sz="2400">
                <a:solidFill>
                  <a:srgbClr val="003366"/>
                </a:solidFill>
                <a:cs typeface="Lotus" pitchFamily="2" charset="-78"/>
              </a:rPr>
              <a:t>7</a:t>
            </a:r>
            <a:r>
              <a:rPr lang="fa-IR" sz="2400">
                <a:solidFill>
                  <a:srgbClr val="003366"/>
                </a:solidFill>
                <a:cs typeface="Lotus" pitchFamily="2" charset="-78"/>
              </a:rPr>
              <a:t> هرتز</a:t>
            </a:r>
          </a:p>
          <a:p>
            <a:pPr marL="342900" indent="-342900" algn="r" rtl="1">
              <a:lnSpc>
                <a:spcPct val="90000"/>
              </a:lnSpc>
              <a:spcBef>
                <a:spcPct val="20000"/>
              </a:spcBef>
              <a:buClr>
                <a:schemeClr val="accent2"/>
              </a:buClr>
              <a:buFont typeface="Wingdings" pitchFamily="2" charset="2"/>
              <a:buChar char="q"/>
              <a:defRPr/>
            </a:pPr>
            <a:r>
              <a:rPr lang="fa-IR" sz="2400">
                <a:solidFill>
                  <a:srgbClr val="003366"/>
                </a:solidFill>
                <a:cs typeface="Lotus" pitchFamily="2" charset="-78"/>
              </a:rPr>
              <a:t>بي</a:t>
            </a:r>
            <a:r>
              <a:rPr lang="fa-IR" sz="2400">
                <a:solidFill>
                  <a:srgbClr val="003366"/>
                </a:solidFill>
              </a:rPr>
              <a:t>‌</a:t>
            </a:r>
            <a:r>
              <a:rPr lang="fa-IR" sz="2400">
                <a:solidFill>
                  <a:srgbClr val="003366"/>
                </a:solidFill>
                <a:cs typeface="Lotus" pitchFamily="2" charset="-78"/>
              </a:rPr>
              <a:t>هوشي، هيپنوتيزم، رويا</a:t>
            </a:r>
          </a:p>
          <a:p>
            <a:pPr marL="342900" indent="-342900" algn="r" rtl="1">
              <a:lnSpc>
                <a:spcPct val="90000"/>
              </a:lnSpc>
              <a:spcBef>
                <a:spcPct val="20000"/>
              </a:spcBef>
              <a:buClr>
                <a:schemeClr val="accent2"/>
              </a:buClr>
              <a:buFont typeface="Wingdings" pitchFamily="2" charset="2"/>
              <a:buChar char="q"/>
              <a:defRPr/>
            </a:pPr>
            <a:r>
              <a:rPr lang="ar-SA" sz="2400">
                <a:solidFill>
                  <a:srgbClr val="003366"/>
                </a:solidFill>
                <a:cs typeface="Lotus" pitchFamily="2" charset="-78"/>
              </a:rPr>
              <a:t>اين امواج عمدتا</a:t>
            </a:r>
            <a:r>
              <a:rPr lang="fa-IR" sz="2400">
                <a:solidFill>
                  <a:srgbClr val="003366"/>
                </a:solidFill>
                <a:cs typeface="Lotus" pitchFamily="2" charset="-78"/>
              </a:rPr>
              <a:t>ً</a:t>
            </a:r>
            <a:r>
              <a:rPr lang="ar-SA" sz="2400">
                <a:solidFill>
                  <a:srgbClr val="003366"/>
                </a:solidFill>
                <a:cs typeface="Lotus" pitchFamily="2" charset="-78"/>
              </a:rPr>
              <a:t> در نواحي آهيانه اي و گيجگاهي در اطفال ايجاد مي شوند.</a:t>
            </a:r>
            <a:r>
              <a:rPr lang="fa-IR" sz="2400">
                <a:solidFill>
                  <a:srgbClr val="003366"/>
                </a:solidFill>
                <a:cs typeface="Lotus" pitchFamily="2" charset="-78"/>
              </a:rPr>
              <a:t> </a:t>
            </a:r>
          </a:p>
          <a:p>
            <a:pPr marL="342900" indent="-342900" algn="r" rtl="1">
              <a:lnSpc>
                <a:spcPct val="90000"/>
              </a:lnSpc>
              <a:spcBef>
                <a:spcPct val="20000"/>
              </a:spcBef>
              <a:buClr>
                <a:schemeClr val="accent2"/>
              </a:buClr>
              <a:buFont typeface="Wingdings" pitchFamily="2" charset="2"/>
              <a:buChar char="q"/>
              <a:defRPr/>
            </a:pPr>
            <a:endParaRPr lang="fa-IR" sz="2400">
              <a:solidFill>
                <a:srgbClr val="003366"/>
              </a:solidFill>
              <a:cs typeface="Lotus" pitchFamily="2" charset="-78"/>
            </a:endParaRPr>
          </a:p>
          <a:p>
            <a:pPr marL="342900" indent="-342900" algn="r" rtl="1">
              <a:lnSpc>
                <a:spcPct val="90000"/>
              </a:lnSpc>
              <a:spcBef>
                <a:spcPct val="20000"/>
              </a:spcBef>
              <a:buClr>
                <a:schemeClr val="accent2"/>
              </a:buClr>
              <a:buFont typeface="Wingdings" pitchFamily="2" charset="2"/>
              <a:buChar char="q"/>
              <a:defRPr/>
            </a:pPr>
            <a:r>
              <a:rPr lang="fa-IR" sz="2400" b="1">
                <a:solidFill>
                  <a:srgbClr val="003366"/>
                </a:solidFill>
                <a:cs typeface="Lotus" pitchFamily="2" charset="-78"/>
              </a:rPr>
              <a:t>تتا با دامنه</a:t>
            </a:r>
            <a:r>
              <a:rPr lang="fa-IR" sz="2400" b="1">
                <a:solidFill>
                  <a:srgbClr val="003366"/>
                </a:solidFill>
              </a:rPr>
              <a:t>‌</a:t>
            </a:r>
            <a:r>
              <a:rPr lang="fa-IR" sz="2400" b="1">
                <a:solidFill>
                  <a:srgbClr val="003366"/>
                </a:solidFill>
                <a:cs typeface="Lotus" pitchFamily="2" charset="-78"/>
              </a:rPr>
              <a:t>ي زياد</a:t>
            </a:r>
            <a:r>
              <a:rPr lang="fa-IR" sz="2400">
                <a:solidFill>
                  <a:srgbClr val="003366"/>
                </a:solidFill>
                <a:cs typeface="Lotus" pitchFamily="2" charset="-78"/>
              </a:rPr>
              <a:t>:</a:t>
            </a:r>
          </a:p>
          <a:p>
            <a:pPr marL="742950" lvl="1" indent="-285750" algn="r" rtl="1">
              <a:lnSpc>
                <a:spcPct val="90000"/>
              </a:lnSpc>
              <a:spcBef>
                <a:spcPct val="20000"/>
              </a:spcBef>
              <a:buFontTx/>
              <a:buChar char="–"/>
              <a:defRPr/>
            </a:pPr>
            <a:r>
              <a:rPr lang="fa-IR" sz="2400">
                <a:solidFill>
                  <a:srgbClr val="003366"/>
                </a:solidFill>
                <a:cs typeface="Lotus" pitchFamily="2" charset="-78"/>
              </a:rPr>
              <a:t>ناتوانايي</a:t>
            </a:r>
            <a:r>
              <a:rPr lang="fa-IR" sz="2400">
                <a:solidFill>
                  <a:srgbClr val="003366"/>
                </a:solidFill>
              </a:rPr>
              <a:t>‌</a:t>
            </a:r>
            <a:r>
              <a:rPr lang="fa-IR" sz="2400">
                <a:solidFill>
                  <a:srgbClr val="003366"/>
                </a:solidFill>
                <a:cs typeface="Lotus" pitchFamily="2" charset="-78"/>
              </a:rPr>
              <a:t>هاي يادگيري</a:t>
            </a:r>
          </a:p>
          <a:p>
            <a:pPr marL="742950" lvl="1" indent="-285750" algn="r" rtl="1">
              <a:lnSpc>
                <a:spcPct val="90000"/>
              </a:lnSpc>
              <a:spcBef>
                <a:spcPct val="20000"/>
              </a:spcBef>
              <a:buFontTx/>
              <a:buChar char="–"/>
              <a:defRPr/>
            </a:pPr>
            <a:r>
              <a:rPr lang="fa-IR" sz="2400">
                <a:solidFill>
                  <a:srgbClr val="003366"/>
                </a:solidFill>
                <a:cs typeface="Lotus" pitchFamily="2" charset="-78"/>
              </a:rPr>
              <a:t>پاسخ متقابل کند</a:t>
            </a:r>
          </a:p>
          <a:p>
            <a:pPr marL="742950" lvl="1" indent="-285750" algn="r" rtl="1">
              <a:lnSpc>
                <a:spcPct val="90000"/>
              </a:lnSpc>
              <a:spcBef>
                <a:spcPct val="20000"/>
              </a:spcBef>
              <a:buFontTx/>
              <a:buChar char="–"/>
              <a:defRPr/>
            </a:pPr>
            <a:r>
              <a:rPr lang="fa-IR" sz="2400">
                <a:solidFill>
                  <a:srgbClr val="003366"/>
                </a:solidFill>
                <a:cs typeface="Lotus" pitchFamily="2" charset="-78"/>
              </a:rPr>
              <a:t>افسردگي و اضطراب</a:t>
            </a:r>
          </a:p>
          <a:p>
            <a:pPr marL="742950" lvl="1" indent="-285750" algn="r" rtl="1">
              <a:lnSpc>
                <a:spcPct val="90000"/>
              </a:lnSpc>
              <a:spcBef>
                <a:spcPct val="20000"/>
              </a:spcBef>
              <a:buFontTx/>
              <a:buChar char="–"/>
              <a:defRPr/>
            </a:pPr>
            <a:r>
              <a:rPr lang="fa-IR" sz="2400">
                <a:solidFill>
                  <a:srgbClr val="003366"/>
                </a:solidFill>
                <a:cs typeface="Lotus" pitchFamily="2" charset="-78"/>
              </a:rPr>
              <a:t>کمبود اکسيژن در خون</a:t>
            </a:r>
            <a:endParaRPr lang="en-US" sz="2400">
              <a:solidFill>
                <a:srgbClr val="003366"/>
              </a:solidFill>
              <a:cs typeface="Lotus"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017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80BCBFB-FB2B-4522-86A0-E72A8E8F493A}" type="slidenum">
              <a:rPr lang="ar-SA" smtClean="0"/>
              <a:pPr/>
              <a:t>26</a:t>
            </a:fld>
            <a:endParaRPr lang="en-US" smtClean="0"/>
          </a:p>
        </p:txBody>
      </p:sp>
      <p:pic>
        <p:nvPicPr>
          <p:cNvPr id="218117" name="Picture 5" descr="delta"/>
          <p:cNvPicPr>
            <a:picLocks noChangeAspect="1" noChangeArrowheads="1"/>
          </p:cNvPicPr>
          <p:nvPr/>
        </p:nvPicPr>
        <p:blipFill>
          <a:blip r:embed="rId3"/>
          <a:srcRect/>
          <a:stretch>
            <a:fillRect/>
          </a:stretch>
        </p:blipFill>
        <p:spPr bwMode="auto">
          <a:xfrm>
            <a:off x="539750" y="620713"/>
            <a:ext cx="3581400" cy="990600"/>
          </a:xfrm>
          <a:prstGeom prst="rect">
            <a:avLst/>
          </a:prstGeom>
          <a:noFill/>
          <a:effectLst>
            <a:outerShdw dist="107763" dir="13500000" algn="ctr" rotWithShape="0">
              <a:srgbClr val="808080">
                <a:alpha val="50000"/>
              </a:srgbClr>
            </a:outerShdw>
          </a:effectLst>
        </p:spPr>
      </p:pic>
      <p:sp>
        <p:nvSpPr>
          <p:cNvPr id="218118" name="Rectangle 6"/>
          <p:cNvSpPr>
            <a:spLocks noChangeArrowheads="1"/>
          </p:cNvSpPr>
          <p:nvPr/>
        </p:nvSpPr>
        <p:spPr bwMode="auto">
          <a:xfrm>
            <a:off x="6783388" y="765175"/>
            <a:ext cx="1292225" cy="523875"/>
          </a:xfrm>
          <a:prstGeom prst="rect">
            <a:avLst/>
          </a:prstGeom>
          <a:solidFill>
            <a:schemeClr val="bg1"/>
          </a:solidFill>
          <a:ln w="9525">
            <a:noFill/>
            <a:miter lim="800000"/>
            <a:headEnd/>
            <a:tailEnd/>
          </a:ln>
          <a:effectLst>
            <a:outerShdw dist="107763" dir="13500000" algn="ctr" rotWithShape="0">
              <a:schemeClr val="bg2">
                <a:alpha val="50000"/>
              </a:schemeClr>
            </a:outerShdw>
          </a:effectLst>
        </p:spPr>
        <p:txBody>
          <a:bodyPr wrap="none">
            <a:spAutoFit/>
          </a:bodyPr>
          <a:lstStyle/>
          <a:p>
            <a:pPr algn="r" rtl="1">
              <a:defRPr/>
            </a:pPr>
            <a:r>
              <a:rPr lang="ar-SA" sz="2800" b="1">
                <a:solidFill>
                  <a:srgbClr val="800080"/>
                </a:solidFill>
                <a:cs typeface="Lotus" pitchFamily="2" charset="-78"/>
              </a:rPr>
              <a:t>امواج </a:t>
            </a:r>
            <a:r>
              <a:rPr lang="fa-IR" sz="2800" b="1">
                <a:solidFill>
                  <a:srgbClr val="800080"/>
                </a:solidFill>
                <a:cs typeface="Lotus" pitchFamily="2" charset="-78"/>
              </a:rPr>
              <a:t>دلتا</a:t>
            </a:r>
            <a:endParaRPr lang="en-US" sz="2800" b="1">
              <a:solidFill>
                <a:srgbClr val="800080"/>
              </a:solidFill>
              <a:cs typeface="Lotus" pitchFamily="2" charset="-78"/>
            </a:endParaRPr>
          </a:p>
        </p:txBody>
      </p:sp>
      <p:sp>
        <p:nvSpPr>
          <p:cNvPr id="218120" name="Rectangle 8"/>
          <p:cNvSpPr>
            <a:spLocks noChangeArrowheads="1"/>
          </p:cNvSpPr>
          <p:nvPr/>
        </p:nvSpPr>
        <p:spPr bwMode="auto">
          <a:xfrm>
            <a:off x="468313" y="1773238"/>
            <a:ext cx="8305800" cy="4151312"/>
          </a:xfrm>
          <a:prstGeom prst="rect">
            <a:avLst/>
          </a:prstGeom>
          <a:gradFill rotWithShape="1">
            <a:gsLst>
              <a:gs pos="0">
                <a:srgbClr val="FFE1E1"/>
              </a:gs>
              <a:gs pos="100000">
                <a:schemeClr val="bg1"/>
              </a:gs>
            </a:gsLst>
            <a:path path="shape">
              <a:fillToRect l="50000" t="50000" r="50000" b="50000"/>
            </a:path>
          </a:gradFill>
          <a:ln w="9525">
            <a:noFill/>
            <a:miter lim="800000"/>
            <a:headEnd/>
            <a:tailEnd/>
          </a:ln>
          <a:effectLst>
            <a:outerShdw dist="107763" dir="13500000" algn="ctr" rotWithShape="0">
              <a:schemeClr val="bg2">
                <a:alpha val="50000"/>
              </a:schemeClr>
            </a:outerShdw>
          </a:effectLst>
        </p:spPr>
        <p:txBody>
          <a:bodyPr/>
          <a:lstStyle/>
          <a:p>
            <a:pPr marL="342900" indent="-342900" algn="r" rtl="1">
              <a:spcBef>
                <a:spcPct val="20000"/>
              </a:spcBef>
              <a:buClr>
                <a:schemeClr val="accent2"/>
              </a:buClr>
              <a:buFont typeface="Wingdings" pitchFamily="2" charset="2"/>
              <a:buChar char="q"/>
              <a:defRPr/>
            </a:pPr>
            <a:r>
              <a:rPr lang="fa-IR" sz="2400">
                <a:solidFill>
                  <a:srgbClr val="003366"/>
                </a:solidFill>
                <a:cs typeface="Lotus" pitchFamily="2" charset="-78"/>
              </a:rPr>
              <a:t>0.5</a:t>
            </a:r>
            <a:r>
              <a:rPr lang="fa-IR" sz="2400">
                <a:cs typeface="Lotus" pitchFamily="2" charset="-78"/>
              </a:rPr>
              <a:t> </a:t>
            </a:r>
            <a:r>
              <a:rPr lang="fa-IR" sz="2400">
                <a:solidFill>
                  <a:srgbClr val="003366"/>
                </a:solidFill>
                <a:cs typeface="Lotus" pitchFamily="2" charset="-78"/>
              </a:rPr>
              <a:t>تا 3 هرتز</a:t>
            </a:r>
          </a:p>
          <a:p>
            <a:pPr marL="342900" indent="-342900" algn="r" rtl="1">
              <a:spcBef>
                <a:spcPct val="20000"/>
              </a:spcBef>
              <a:buClr>
                <a:schemeClr val="accent2"/>
              </a:buClr>
              <a:buFont typeface="Wingdings" pitchFamily="2" charset="2"/>
              <a:buChar char="q"/>
              <a:defRPr/>
            </a:pPr>
            <a:r>
              <a:rPr lang="fa-IR" sz="2400">
                <a:solidFill>
                  <a:srgbClr val="003366"/>
                </a:solidFill>
                <a:cs typeface="Lotus" pitchFamily="2" charset="-78"/>
              </a:rPr>
              <a:t>خواب بسيار عميق</a:t>
            </a:r>
          </a:p>
          <a:p>
            <a:pPr marL="342900" indent="-342900" algn="r" rtl="1">
              <a:spcBef>
                <a:spcPct val="20000"/>
              </a:spcBef>
              <a:buClr>
                <a:schemeClr val="accent2"/>
              </a:buClr>
              <a:buFont typeface="Wingdings" pitchFamily="2" charset="2"/>
              <a:buChar char="q"/>
              <a:defRPr/>
            </a:pPr>
            <a:r>
              <a:rPr lang="fa-IR" sz="2400">
                <a:solidFill>
                  <a:srgbClr val="003366"/>
                </a:solidFill>
                <a:cs typeface="Lotus" pitchFamily="2" charset="-78"/>
              </a:rPr>
              <a:t>در شيرخوارگان کمتر از 6 ماه غالب است</a:t>
            </a:r>
          </a:p>
          <a:p>
            <a:pPr marL="342900" indent="-342900" algn="r" rtl="1">
              <a:spcBef>
                <a:spcPct val="20000"/>
              </a:spcBef>
              <a:buFontTx/>
              <a:buChar char="•"/>
              <a:defRPr/>
            </a:pPr>
            <a:endParaRPr lang="fa-IR" sz="2400">
              <a:solidFill>
                <a:srgbClr val="003366"/>
              </a:solidFill>
              <a:cs typeface="Lotus" pitchFamily="2" charset="-78"/>
            </a:endParaRPr>
          </a:p>
          <a:p>
            <a:pPr marL="342900" indent="-342900" algn="r" rtl="1">
              <a:spcBef>
                <a:spcPct val="20000"/>
              </a:spcBef>
              <a:buClr>
                <a:srgbClr val="FF0066"/>
              </a:buClr>
              <a:buFont typeface="Wingdings" pitchFamily="2" charset="2"/>
              <a:buChar char="ü"/>
              <a:defRPr/>
            </a:pPr>
            <a:r>
              <a:rPr lang="fa-IR" sz="2400" b="1">
                <a:solidFill>
                  <a:srgbClr val="003366"/>
                </a:solidFill>
                <a:cs typeface="Lotus" pitchFamily="2" charset="-78"/>
              </a:rPr>
              <a:t>دلتاي با دامنه</a:t>
            </a:r>
            <a:r>
              <a:rPr lang="fa-IR" sz="2400" b="1">
                <a:solidFill>
                  <a:srgbClr val="003366"/>
                </a:solidFill>
              </a:rPr>
              <a:t>‌</a:t>
            </a:r>
            <a:r>
              <a:rPr lang="fa-IR" sz="2400" b="1">
                <a:solidFill>
                  <a:srgbClr val="003366"/>
                </a:solidFill>
                <a:cs typeface="Lotus" pitchFamily="2" charset="-78"/>
              </a:rPr>
              <a:t>ي زياد</a:t>
            </a:r>
            <a:r>
              <a:rPr lang="fa-IR" sz="2400">
                <a:solidFill>
                  <a:srgbClr val="003366"/>
                </a:solidFill>
                <a:cs typeface="Lotus" pitchFamily="2" charset="-78"/>
              </a:rPr>
              <a:t>:</a:t>
            </a:r>
          </a:p>
          <a:p>
            <a:pPr marL="742950" lvl="1" indent="-285750" algn="r" rtl="1">
              <a:spcBef>
                <a:spcPct val="20000"/>
              </a:spcBef>
              <a:buClr>
                <a:schemeClr val="accent2"/>
              </a:buClr>
              <a:buFont typeface="Wingdings" pitchFamily="2" charset="2"/>
              <a:buChar char="q"/>
              <a:defRPr/>
            </a:pPr>
            <a:r>
              <a:rPr lang="fa-IR" sz="2400">
                <a:solidFill>
                  <a:srgbClr val="003366"/>
                </a:solidFill>
                <a:cs typeface="Lotus" pitchFamily="2" charset="-78"/>
              </a:rPr>
              <a:t>ناتوانايي</a:t>
            </a:r>
            <a:r>
              <a:rPr lang="fa-IR" sz="2400">
                <a:solidFill>
                  <a:srgbClr val="003366"/>
                </a:solidFill>
              </a:rPr>
              <a:t>‌</a:t>
            </a:r>
            <a:r>
              <a:rPr lang="fa-IR" sz="2400">
                <a:solidFill>
                  <a:srgbClr val="003366"/>
                </a:solidFill>
                <a:cs typeface="Lotus" pitchFamily="2" charset="-78"/>
              </a:rPr>
              <a:t>هاي يادگيري</a:t>
            </a:r>
          </a:p>
          <a:p>
            <a:pPr marL="742950" lvl="1" indent="-285750" algn="r" rtl="1">
              <a:spcBef>
                <a:spcPct val="20000"/>
              </a:spcBef>
              <a:buClr>
                <a:schemeClr val="accent2"/>
              </a:buClr>
              <a:buFont typeface="Wingdings" pitchFamily="2" charset="2"/>
              <a:buChar char="q"/>
              <a:defRPr/>
            </a:pPr>
            <a:r>
              <a:rPr lang="fa-IR" sz="2400">
                <a:solidFill>
                  <a:srgbClr val="003366"/>
                </a:solidFill>
                <a:cs typeface="Lotus" pitchFamily="2" charset="-78"/>
              </a:rPr>
              <a:t>صدمات مغزي</a:t>
            </a:r>
          </a:p>
          <a:p>
            <a:pPr marL="742950" lvl="1" indent="-285750" algn="r" rtl="1">
              <a:spcBef>
                <a:spcPct val="20000"/>
              </a:spcBef>
              <a:buClr>
                <a:schemeClr val="accent2"/>
              </a:buClr>
              <a:buFont typeface="Wingdings" pitchFamily="2" charset="2"/>
              <a:buChar char="q"/>
              <a:defRPr/>
            </a:pPr>
            <a:r>
              <a:rPr lang="fa-IR" sz="2400">
                <a:solidFill>
                  <a:srgbClr val="003366"/>
                </a:solidFill>
                <a:cs typeface="Lotus" pitchFamily="2" charset="-78"/>
              </a:rPr>
              <a:t>چشمک و درست</a:t>
            </a:r>
            <a:r>
              <a:rPr lang="fa-IR" sz="2400">
                <a:solidFill>
                  <a:srgbClr val="003366"/>
                </a:solidFill>
              </a:rPr>
              <a:t>‌</a:t>
            </a:r>
            <a:r>
              <a:rPr lang="fa-IR" sz="2400">
                <a:solidFill>
                  <a:srgbClr val="003366"/>
                </a:solidFill>
                <a:cs typeface="Lotus" pitchFamily="2" charset="-78"/>
              </a:rPr>
              <a:t>نماهاي حرکت چشم</a:t>
            </a:r>
            <a:endParaRPr lang="en-US" sz="2400">
              <a:solidFill>
                <a:srgbClr val="003366"/>
              </a:solidFill>
              <a:cs typeface="Lotus"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p:cNvSpPr>
            <a:spLocks noGrp="1" noChangeArrowheads="1"/>
          </p:cNvSpPr>
          <p:nvPr>
            <p:ph idx="1"/>
          </p:nvPr>
        </p:nvSpPr>
        <p:spPr>
          <a:xfrm>
            <a:off x="611188" y="2924175"/>
            <a:ext cx="7940675" cy="1223963"/>
          </a:xfrm>
          <a:gradFill rotWithShape="1">
            <a:gsLst>
              <a:gs pos="0">
                <a:srgbClr val="FFE1E1"/>
              </a:gs>
              <a:gs pos="100000">
                <a:schemeClr val="bg1"/>
              </a:gs>
            </a:gsLst>
            <a:path path="shape">
              <a:fillToRect l="50000" t="50000" r="50000" b="50000"/>
            </a:path>
          </a:gradFill>
          <a:effectLst>
            <a:outerShdw dist="107763" dir="13500000" algn="ctr" rotWithShape="0">
              <a:schemeClr val="bg2">
                <a:alpha val="50000"/>
              </a:schemeClr>
            </a:outerShdw>
          </a:effectLst>
        </p:spPr>
        <p:txBody>
          <a:bodyPr>
            <a:normAutofit/>
          </a:bodyPr>
          <a:lstStyle/>
          <a:p>
            <a:pPr marL="365760" indent="-256032" algn="r" rtl="1" eaLnBrk="1" fontAlgn="auto" hangingPunct="1">
              <a:spcAft>
                <a:spcPts val="0"/>
              </a:spcAft>
              <a:buFontTx/>
              <a:buNone/>
              <a:defRPr/>
            </a:pPr>
            <a:r>
              <a:rPr lang="fa-IR" sz="2800" smtClean="0">
                <a:solidFill>
                  <a:srgbClr val="003366"/>
                </a:solidFill>
                <a:cs typeface="Lotus" pitchFamily="2" charset="-78"/>
              </a:rPr>
              <a:t>فرکانس اين امواج </a:t>
            </a:r>
            <a:r>
              <a:rPr lang="en-US" sz="2400" smtClean="0">
                <a:solidFill>
                  <a:srgbClr val="003366"/>
                </a:solidFill>
                <a:latin typeface="Times New Roman" pitchFamily="18" charset="0"/>
                <a:cs typeface="Times New Roman" pitchFamily="18" charset="0"/>
              </a:rPr>
              <a:t>31-60Hz</a:t>
            </a:r>
            <a:r>
              <a:rPr lang="fa-IR" sz="2800" smtClean="0">
                <a:solidFill>
                  <a:srgbClr val="003366"/>
                </a:solidFill>
                <a:cs typeface="Lotus" pitchFamily="2" charset="-78"/>
              </a:rPr>
              <a:t> است.</a:t>
            </a:r>
          </a:p>
          <a:p>
            <a:pPr marL="365760" indent="-256032" algn="r" rtl="1" eaLnBrk="1" fontAlgn="auto" hangingPunct="1">
              <a:spcAft>
                <a:spcPts val="0"/>
              </a:spcAft>
              <a:buFontTx/>
              <a:buNone/>
              <a:defRPr/>
            </a:pPr>
            <a:r>
              <a:rPr lang="fa-IR" sz="2400" smtClean="0">
                <a:solidFill>
                  <a:srgbClr val="003366"/>
                </a:solidFill>
                <a:cs typeface="Lotus" pitchFamily="2" charset="-78"/>
              </a:rPr>
              <a:t>فعاليت</a:t>
            </a:r>
            <a:r>
              <a:rPr lang="fa-IR" sz="2400" smtClean="0">
                <a:solidFill>
                  <a:srgbClr val="003366"/>
                </a:solidFill>
              </a:rPr>
              <a:t>‌</a:t>
            </a:r>
            <a:r>
              <a:rPr lang="fa-IR" sz="2400" smtClean="0">
                <a:solidFill>
                  <a:srgbClr val="003366"/>
                </a:solidFill>
                <a:cs typeface="Lotus" pitchFamily="2" charset="-78"/>
              </a:rPr>
              <a:t>هاي ذهني زياد (ادراک، ترس، حل مسائل و ...)</a:t>
            </a:r>
            <a:endParaRPr lang="en-US" sz="2400" smtClean="0">
              <a:solidFill>
                <a:srgbClr val="003366"/>
              </a:solidFill>
              <a:cs typeface="Lotus" pitchFamily="2" charset="-78"/>
            </a:endParaRPr>
          </a:p>
          <a:p>
            <a:pPr marL="365760" indent="-256032" algn="r" rtl="1" eaLnBrk="1" fontAlgn="auto" hangingPunct="1">
              <a:spcAft>
                <a:spcPts val="0"/>
              </a:spcAft>
              <a:buFont typeface="Wingdings 3"/>
              <a:buChar char=""/>
              <a:defRPr/>
            </a:pPr>
            <a:endParaRPr lang="en-US" smtClean="0"/>
          </a:p>
        </p:txBody>
      </p:sp>
      <p:sp>
        <p:nvSpPr>
          <p:cNvPr id="51203"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12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246DE04-E4B8-4AA6-B11A-F833A2221BF0}" type="slidenum">
              <a:rPr lang="ar-SA" smtClean="0"/>
              <a:pPr/>
              <a:t>27</a:t>
            </a:fld>
            <a:endParaRPr lang="en-US" smtClean="0"/>
          </a:p>
        </p:txBody>
      </p:sp>
      <p:pic>
        <p:nvPicPr>
          <p:cNvPr id="269319" name="Picture 7" descr="gamma"/>
          <p:cNvPicPr>
            <a:picLocks noChangeAspect="1" noChangeArrowheads="1"/>
          </p:cNvPicPr>
          <p:nvPr/>
        </p:nvPicPr>
        <p:blipFill>
          <a:blip r:embed="rId3"/>
          <a:srcRect/>
          <a:stretch>
            <a:fillRect/>
          </a:stretch>
        </p:blipFill>
        <p:spPr bwMode="auto">
          <a:xfrm>
            <a:off x="539750" y="981075"/>
            <a:ext cx="3505200" cy="990600"/>
          </a:xfrm>
          <a:prstGeom prst="rect">
            <a:avLst/>
          </a:prstGeom>
          <a:noFill/>
          <a:effectLst>
            <a:outerShdw dist="107763" dir="13500000" algn="ctr" rotWithShape="0">
              <a:srgbClr val="808080">
                <a:alpha val="50000"/>
              </a:srgbClr>
            </a:outerShdw>
          </a:effectLst>
        </p:spPr>
      </p:pic>
      <p:sp>
        <p:nvSpPr>
          <p:cNvPr id="269320" name="Rectangle 8"/>
          <p:cNvSpPr>
            <a:spLocks noChangeArrowheads="1"/>
          </p:cNvSpPr>
          <p:nvPr/>
        </p:nvSpPr>
        <p:spPr bwMode="auto">
          <a:xfrm>
            <a:off x="6635750" y="1196975"/>
            <a:ext cx="1366838" cy="523875"/>
          </a:xfrm>
          <a:prstGeom prst="rect">
            <a:avLst/>
          </a:prstGeom>
          <a:solidFill>
            <a:schemeClr val="bg1"/>
          </a:solidFill>
          <a:ln w="9525">
            <a:noFill/>
            <a:miter lim="800000"/>
            <a:headEnd/>
            <a:tailEnd/>
          </a:ln>
          <a:effectLst>
            <a:outerShdw dist="107763" dir="13500000" algn="ctr" rotWithShape="0">
              <a:schemeClr val="bg2">
                <a:alpha val="50000"/>
              </a:schemeClr>
            </a:outerShdw>
          </a:effectLst>
        </p:spPr>
        <p:txBody>
          <a:bodyPr wrap="none">
            <a:spAutoFit/>
          </a:bodyPr>
          <a:lstStyle/>
          <a:p>
            <a:pPr algn="r" rtl="1">
              <a:defRPr/>
            </a:pPr>
            <a:r>
              <a:rPr lang="ar-SA" sz="2800" b="1">
                <a:solidFill>
                  <a:srgbClr val="800080"/>
                </a:solidFill>
                <a:cs typeface="Lotus" pitchFamily="2" charset="-78"/>
              </a:rPr>
              <a:t>امواج </a:t>
            </a:r>
            <a:r>
              <a:rPr lang="fa-IR" sz="2800" b="1">
                <a:solidFill>
                  <a:srgbClr val="800080"/>
                </a:solidFill>
                <a:cs typeface="Lotus" pitchFamily="2" charset="-78"/>
              </a:rPr>
              <a:t>گاما</a:t>
            </a:r>
            <a:endParaRPr lang="en-US" sz="2800" b="1">
              <a:solidFill>
                <a:srgbClr val="800080"/>
              </a:solidFill>
              <a:cs typeface="Lotus"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222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AB26ED5-9300-425C-B594-A9598CC1282C}" type="slidenum">
              <a:rPr lang="ar-SA" smtClean="0"/>
              <a:pPr/>
              <a:t>28</a:t>
            </a:fld>
            <a:endParaRPr lang="en-US" smtClean="0"/>
          </a:p>
        </p:txBody>
      </p:sp>
      <p:sp>
        <p:nvSpPr>
          <p:cNvPr id="47108" name="Rectangle 2"/>
          <p:cNvSpPr>
            <a:spLocks noGrp="1" noChangeArrowheads="1"/>
          </p:cNvSpPr>
          <p:nvPr>
            <p:ph type="title"/>
          </p:nvPr>
        </p:nvSpPr>
        <p:spPr/>
        <p:txBody>
          <a:bodyPr/>
          <a:lstStyle/>
          <a:p>
            <a:pPr algn="ctr" rtl="1" eaLnBrk="1" fontAlgn="auto" hangingPunct="1">
              <a:spcAft>
                <a:spcPts val="0"/>
              </a:spcAft>
              <a:defRPr/>
            </a:pPr>
            <a:r>
              <a:rPr lang="fa-IR"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انواع امواج مغزي</a:t>
            </a:r>
            <a:endParaRPr lang="en-US"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endParaRPr>
          </a:p>
        </p:txBody>
      </p:sp>
      <p:pic>
        <p:nvPicPr>
          <p:cNvPr id="270340" name="Picture 4"/>
          <p:cNvPicPr>
            <a:picLocks noChangeAspect="1" noChangeArrowheads="1"/>
          </p:cNvPicPr>
          <p:nvPr/>
        </p:nvPicPr>
        <p:blipFill>
          <a:blip r:embed="rId3"/>
          <a:srcRect/>
          <a:stretch>
            <a:fillRect/>
          </a:stretch>
        </p:blipFill>
        <p:spPr bwMode="auto">
          <a:xfrm>
            <a:off x="395288" y="1989138"/>
            <a:ext cx="8532812" cy="3041650"/>
          </a:xfrm>
          <a:prstGeom prst="rect">
            <a:avLst/>
          </a:prstGeom>
          <a:noFill/>
          <a:ln w="9525">
            <a:noFill/>
            <a:miter lim="800000"/>
            <a:headEnd/>
            <a:tailEnd/>
          </a:ln>
          <a:effectLst>
            <a:outerShdw dist="107763" dir="135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325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19C54D9-5D07-41DD-B505-7D0810B55E29}" type="slidenum">
              <a:rPr lang="ar-SA" smtClean="0"/>
              <a:pPr/>
              <a:t>29</a:t>
            </a:fld>
            <a:endParaRPr lang="en-US" smtClean="0"/>
          </a:p>
        </p:txBody>
      </p:sp>
      <p:sp>
        <p:nvSpPr>
          <p:cNvPr id="24578" name="Rectangle 2"/>
          <p:cNvSpPr>
            <a:spLocks noGrp="1" noChangeArrowheads="1"/>
          </p:cNvSpPr>
          <p:nvPr>
            <p:ph type="title"/>
          </p:nvPr>
        </p:nvSpPr>
        <p:spPr>
          <a:xfrm>
            <a:off x="601663" y="274638"/>
            <a:ext cx="7354887" cy="633412"/>
          </a:xfrm>
        </p:spPr>
        <p:txBody>
          <a:bodyPr>
            <a:normAutofit fontScale="90000"/>
          </a:bodyPr>
          <a:lstStyle/>
          <a:p>
            <a:pPr algn="ctr" rtl="1" eaLnBrk="1" fontAlgn="auto" hangingPunct="1">
              <a:spcAft>
                <a:spcPts val="0"/>
              </a:spcAft>
              <a:defRPr/>
            </a:pPr>
            <a:r>
              <a:rPr lang="fa-IR" sz="36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شکل</a:t>
            </a:r>
            <a:r>
              <a:rPr lang="fa-IR" sz="36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Nazanin" pitchFamily="2" charset="-78"/>
              </a:rPr>
              <a:t>‌</a:t>
            </a:r>
            <a:r>
              <a:rPr lang="fa-IR" sz="36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موج</a:t>
            </a:r>
            <a:r>
              <a:rPr lang="fa-IR" sz="36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Nazanin" pitchFamily="2" charset="-78"/>
              </a:rPr>
              <a:t>‌</a:t>
            </a:r>
            <a:r>
              <a:rPr lang="fa-IR" sz="36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هاي اصلي در  </a:t>
            </a:r>
            <a:r>
              <a:rPr lang="en-US" sz="36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EEG</a:t>
            </a:r>
            <a:r>
              <a:rPr lang="fa-IR" sz="36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 نرمال</a:t>
            </a:r>
            <a:endParaRPr lang="en-US" sz="3600" dirty="0" smtClean="0">
              <a:solidFill>
                <a:srgbClr val="800080"/>
              </a:solidFill>
              <a:effectLst>
                <a:glow rad="139700">
                  <a:schemeClr val="accent2">
                    <a:satMod val="175000"/>
                    <a:alpha val="40000"/>
                  </a:schemeClr>
                </a:glow>
                <a:outerShdw blurRad="38100" dist="38100" dir="2700000" algn="tl">
                  <a:srgbClr val="000000"/>
                </a:outerShdw>
              </a:effectLst>
              <a:cs typeface="Lotus" pitchFamily="2" charset="-78"/>
            </a:endParaRPr>
          </a:p>
        </p:txBody>
      </p:sp>
      <p:pic>
        <p:nvPicPr>
          <p:cNvPr id="53253" name="Picture 3" descr="normal_eeg"/>
          <p:cNvPicPr>
            <a:picLocks noChangeAspect="1" noChangeArrowheads="1"/>
          </p:cNvPicPr>
          <p:nvPr/>
        </p:nvPicPr>
        <p:blipFill>
          <a:blip r:embed="rId3">
            <a:clrChange>
              <a:clrFrom>
                <a:srgbClr val="FFFFFF"/>
              </a:clrFrom>
              <a:clrTo>
                <a:srgbClr val="FFFFFF">
                  <a:alpha val="0"/>
                </a:srgbClr>
              </a:clrTo>
            </a:clrChange>
          </a:blip>
          <a:srcRect b="7945"/>
          <a:stretch>
            <a:fillRect/>
          </a:stretch>
        </p:blipFill>
        <p:spPr bwMode="auto">
          <a:xfrm>
            <a:off x="971550" y="836613"/>
            <a:ext cx="6911975" cy="5473700"/>
          </a:xfrm>
          <a:prstGeom prst="rect">
            <a:avLst/>
          </a:prstGeom>
          <a:solidFill>
            <a:schemeClr val="bg1"/>
          </a:solidFill>
          <a:ln w="25400">
            <a:solidFill>
              <a:srgbClr val="FF0000"/>
            </a:solidFill>
            <a:prstDash val="lgDashDotDot"/>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idx="1"/>
          </p:nvPr>
        </p:nvSpPr>
        <p:spPr>
          <a:xfrm>
            <a:off x="468313" y="1700213"/>
            <a:ext cx="8229600" cy="3989387"/>
          </a:xfrm>
          <a:gradFill rotWithShape="1">
            <a:gsLst>
              <a:gs pos="0">
                <a:srgbClr val="FEE2FB"/>
              </a:gs>
              <a:gs pos="100000">
                <a:schemeClr val="bg1"/>
              </a:gs>
            </a:gsLst>
            <a:path path="shape">
              <a:fillToRect l="50000" t="50000" r="50000" b="50000"/>
            </a:path>
          </a:gradFill>
          <a:effectLst>
            <a:outerShdw dist="107763" dir="13500000" algn="ctr" rotWithShape="0">
              <a:schemeClr val="bg2">
                <a:alpha val="50000"/>
              </a:schemeClr>
            </a:outerShdw>
          </a:effectLst>
        </p:spPr>
        <p:txBody>
          <a:bodyPr>
            <a:normAutofit/>
          </a:bodyPr>
          <a:lstStyle/>
          <a:p>
            <a:pPr marL="365760" indent="-256032" algn="ctr" rtl="1" eaLnBrk="1" fontAlgn="auto" hangingPunct="1">
              <a:spcAft>
                <a:spcPts val="0"/>
              </a:spcAft>
              <a:buClr>
                <a:srgbClr val="001E00"/>
              </a:buClr>
              <a:buFontTx/>
              <a:buBlip>
                <a:blip r:embed="rId2"/>
              </a:buBlip>
              <a:defRPr/>
            </a:pPr>
            <a:r>
              <a:rPr lang="fa-IR" sz="2800" dirty="0" smtClean="0">
                <a:solidFill>
                  <a:srgbClr val="FF0000"/>
                </a:solidFill>
                <a:cs typeface="Lotus" pitchFamily="2" charset="-78"/>
              </a:rPr>
              <a:t>پتانسيل عمل </a:t>
            </a:r>
            <a:r>
              <a:rPr lang="fa-IR" sz="2800" dirty="0" smtClean="0">
                <a:solidFill>
                  <a:srgbClr val="003366"/>
                </a:solidFill>
                <a:cs typeface="Lotus" pitchFamily="2" charset="-78"/>
              </a:rPr>
              <a:t>منشاء همه بيوپتانسيلها است.</a:t>
            </a:r>
          </a:p>
          <a:p>
            <a:pPr marL="365760" indent="-256032" algn="ctr" rtl="1" eaLnBrk="1" fontAlgn="auto" hangingPunct="1">
              <a:spcAft>
                <a:spcPts val="0"/>
              </a:spcAft>
              <a:buClr>
                <a:srgbClr val="001E00"/>
              </a:buClr>
              <a:buFontTx/>
              <a:buBlip>
                <a:blip r:embed="rId2"/>
              </a:buBlip>
              <a:defRPr/>
            </a:pPr>
            <a:endParaRPr lang="fa-IR" sz="2800" dirty="0" smtClean="0">
              <a:solidFill>
                <a:srgbClr val="003366"/>
              </a:solidFill>
              <a:cs typeface="Lotus" pitchFamily="2" charset="-78"/>
            </a:endParaRPr>
          </a:p>
          <a:p>
            <a:pPr marL="365760" indent="-256032" algn="ctr" rtl="1" eaLnBrk="1" fontAlgn="auto" hangingPunct="1">
              <a:spcAft>
                <a:spcPts val="0"/>
              </a:spcAft>
              <a:buClr>
                <a:srgbClr val="001E00"/>
              </a:buClr>
              <a:buFontTx/>
              <a:buBlip>
                <a:blip r:embed="rId2"/>
              </a:buBlip>
              <a:defRPr/>
            </a:pPr>
            <a:r>
              <a:rPr lang="fa-IR" sz="2800" dirty="0" smtClean="0">
                <a:solidFill>
                  <a:srgbClr val="003366"/>
                </a:solidFill>
                <a:cs typeface="Lotus" pitchFamily="2" charset="-78"/>
              </a:rPr>
              <a:t>همه سيگنالهاي بيولوژيکي که منشاء الکتريکي دارند، از ترکيب بسياري از پتانسيلهاي عمل به وجود آمده اند.</a:t>
            </a:r>
          </a:p>
          <a:p>
            <a:pPr marL="365760" indent="-256032" algn="ctr" rtl="1" eaLnBrk="1" fontAlgn="auto" hangingPunct="1">
              <a:spcAft>
                <a:spcPts val="0"/>
              </a:spcAft>
              <a:buClr>
                <a:srgbClr val="001E00"/>
              </a:buClr>
              <a:buFontTx/>
              <a:buBlip>
                <a:blip r:embed="rId2"/>
              </a:buBlip>
              <a:defRPr/>
            </a:pPr>
            <a:endParaRPr lang="fa-IR" sz="2800" dirty="0" smtClean="0">
              <a:solidFill>
                <a:srgbClr val="003366"/>
              </a:solidFill>
              <a:cs typeface="Lotus" pitchFamily="2" charset="-78"/>
            </a:endParaRPr>
          </a:p>
          <a:p>
            <a:pPr marL="365760" indent="-256032" algn="ctr" rtl="1" eaLnBrk="1" fontAlgn="auto" hangingPunct="1">
              <a:spcAft>
                <a:spcPts val="0"/>
              </a:spcAft>
              <a:buClr>
                <a:srgbClr val="001E00"/>
              </a:buClr>
              <a:buFontTx/>
              <a:buBlip>
                <a:blip r:embed="rId2"/>
              </a:buBlip>
              <a:defRPr/>
            </a:pPr>
            <a:r>
              <a:rPr lang="fa-IR" sz="2800" dirty="0" smtClean="0">
                <a:solidFill>
                  <a:srgbClr val="003366"/>
                </a:solidFill>
                <a:cs typeface="Lotus" pitchFamily="2" charset="-78"/>
              </a:rPr>
              <a:t>هنگاميکه سلول </a:t>
            </a:r>
            <a:r>
              <a:rPr lang="fa-IR" sz="2800" dirty="0" smtClean="0">
                <a:solidFill>
                  <a:srgbClr val="FF0000"/>
                </a:solidFill>
                <a:cs typeface="Lotus" pitchFamily="2" charset="-78"/>
              </a:rPr>
              <a:t>بصورت شيميايي</a:t>
            </a:r>
            <a:r>
              <a:rPr lang="fa-IR" sz="2800" dirty="0" smtClean="0">
                <a:solidFill>
                  <a:srgbClr val="003366"/>
                </a:solidFill>
                <a:cs typeface="Lotus" pitchFamily="2" charset="-78"/>
              </a:rPr>
              <a:t>، </a:t>
            </a:r>
            <a:r>
              <a:rPr lang="fa-IR" sz="2800" dirty="0" smtClean="0">
                <a:solidFill>
                  <a:srgbClr val="FF0000"/>
                </a:solidFill>
                <a:cs typeface="Lotus" pitchFamily="2" charset="-78"/>
              </a:rPr>
              <a:t>مکانيکي</a:t>
            </a:r>
            <a:r>
              <a:rPr lang="fa-IR" sz="2800" dirty="0" smtClean="0">
                <a:solidFill>
                  <a:srgbClr val="003366"/>
                </a:solidFill>
                <a:cs typeface="Lotus" pitchFamily="2" charset="-78"/>
              </a:rPr>
              <a:t> يا </a:t>
            </a:r>
            <a:r>
              <a:rPr lang="fa-IR" sz="2800" dirty="0" smtClean="0">
                <a:solidFill>
                  <a:srgbClr val="FF0000"/>
                </a:solidFill>
                <a:cs typeface="Lotus" pitchFamily="2" charset="-78"/>
              </a:rPr>
              <a:t>فيزيکي</a:t>
            </a:r>
            <a:r>
              <a:rPr lang="fa-IR" sz="2800" dirty="0" smtClean="0">
                <a:solidFill>
                  <a:srgbClr val="003366"/>
                </a:solidFill>
                <a:cs typeface="Lotus" pitchFamily="2" charset="-78"/>
              </a:rPr>
              <a:t> تحريک مي شود، يک سيگنال الکتريکي توليد مي شود که پتانسيل عمل ناميده مي شود.</a:t>
            </a:r>
            <a:endParaRPr lang="en-US" sz="2800" dirty="0" smtClean="0">
              <a:solidFill>
                <a:srgbClr val="003366"/>
              </a:solidFill>
              <a:cs typeface="Lotus" pitchFamily="2" charset="-78"/>
            </a:endParaRPr>
          </a:p>
        </p:txBody>
      </p:sp>
      <p:sp>
        <p:nvSpPr>
          <p:cNvPr id="15363"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153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BFC4847-6981-4C5B-A982-C264BD1F51FF}" type="slidenum">
              <a:rPr lang="ar-SA" smtClean="0"/>
              <a:pPr/>
              <a:t>3</a:t>
            </a:fld>
            <a:endParaRPr lang="en-US" smtClean="0"/>
          </a:p>
        </p:txBody>
      </p:sp>
      <p:sp>
        <p:nvSpPr>
          <p:cNvPr id="9220" name="Rectangle 2"/>
          <p:cNvSpPr>
            <a:spLocks noGrp="1" noChangeArrowheads="1"/>
          </p:cNvSpPr>
          <p:nvPr>
            <p:ph type="title"/>
          </p:nvPr>
        </p:nvSpPr>
        <p:spPr/>
        <p:txBody>
          <a:bodyPr/>
          <a:lstStyle/>
          <a:p>
            <a:pPr algn="ctr" rtl="1" eaLnBrk="1" fontAlgn="auto" hangingPunct="1">
              <a:spcAft>
                <a:spcPts val="0"/>
              </a:spcAft>
              <a:defRPr/>
            </a:pPr>
            <a:r>
              <a:rPr lang="fa-IR" dirty="0" smtClean="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cs typeface="Lotus" pitchFamily="2" charset="-78"/>
              </a:rPr>
              <a:t>پتانسيل عمل</a:t>
            </a:r>
            <a:r>
              <a:rPr lang="en-US" dirty="0" smtClean="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latin typeface="Times New Roman" pitchFamily="18" charset="0"/>
                <a:cs typeface="Times New Roman" pitchFamily="18" charset="0"/>
              </a:rPr>
              <a:t>(AP)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42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7FF6134-9717-4575-AB62-4E6848EB63CC}" type="slidenum">
              <a:rPr lang="ar-SA" smtClean="0"/>
              <a:pPr/>
              <a:t>30</a:t>
            </a:fld>
            <a:endParaRPr lang="en-US" smtClean="0"/>
          </a:p>
        </p:txBody>
      </p:sp>
      <p:sp>
        <p:nvSpPr>
          <p:cNvPr id="25602" name="Rectangle 2"/>
          <p:cNvSpPr>
            <a:spLocks noGrp="1" noChangeArrowheads="1"/>
          </p:cNvSpPr>
          <p:nvPr>
            <p:ph type="title"/>
          </p:nvPr>
        </p:nvSpPr>
        <p:spPr>
          <a:xfrm>
            <a:off x="601663" y="274638"/>
            <a:ext cx="7354887" cy="633412"/>
          </a:xfrm>
        </p:spPr>
        <p:txBody>
          <a:bodyPr>
            <a:normAutofit fontScale="90000"/>
          </a:bodyPr>
          <a:lstStyle/>
          <a:p>
            <a:pPr algn="r" rtl="1" eaLnBrk="1" fontAlgn="auto" hangingPunct="1">
              <a:spcAft>
                <a:spcPts val="0"/>
              </a:spcAft>
              <a:defRPr/>
            </a:pP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Lotus" pitchFamily="2" charset="-78"/>
              </a:rPr>
              <a:t> نمونه</a:t>
            </a: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Nazanin" pitchFamily="2" charset="-78"/>
              </a:rPr>
              <a:t>‌</a:t>
            </a: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Lotus" pitchFamily="2" charset="-78"/>
              </a:rPr>
              <a:t>هايي از شکل</a:t>
            </a: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Nazanin" pitchFamily="2" charset="-78"/>
              </a:rPr>
              <a:t>‌</a:t>
            </a: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Lotus" pitchFamily="2" charset="-78"/>
              </a:rPr>
              <a:t>موج</a:t>
            </a: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Nazanin" pitchFamily="2" charset="-78"/>
              </a:rPr>
              <a:t>‌</a:t>
            </a: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Lotus" pitchFamily="2" charset="-78"/>
              </a:rPr>
              <a:t>هاي </a:t>
            </a:r>
            <a:r>
              <a:rPr lang="en-US"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Lotus" pitchFamily="2" charset="-78"/>
              </a:rPr>
              <a:t>EEG</a:t>
            </a:r>
            <a:r>
              <a:rPr lang="fa-IR" sz="3600" smtClean="0">
                <a:solidFill>
                  <a:srgbClr val="800080"/>
                </a:solidFill>
                <a:effectLst>
                  <a:glow rad="101600">
                    <a:schemeClr val="accent2">
                      <a:satMod val="175000"/>
                      <a:alpha val="40000"/>
                    </a:schemeClr>
                  </a:glow>
                  <a:outerShdw blurRad="38100" dist="38100" dir="2700000" algn="tl">
                    <a:srgbClr val="000000"/>
                  </a:outerShdw>
                </a:effectLst>
                <a:latin typeface="Times New Roman" pitchFamily="18" charset="0"/>
                <a:cs typeface="Lotus" pitchFamily="2" charset="-78"/>
              </a:rPr>
              <a:t> غيرنرمال</a:t>
            </a:r>
            <a:endParaRPr lang="en-US" sz="3600" smtClean="0">
              <a:solidFill>
                <a:srgbClr val="800080"/>
              </a:solidFill>
              <a:effectLst>
                <a:glow rad="101600">
                  <a:schemeClr val="accent2">
                    <a:satMod val="175000"/>
                    <a:alpha val="40000"/>
                  </a:schemeClr>
                </a:glow>
                <a:outerShdw blurRad="38100" dist="38100" dir="2700000" algn="tl">
                  <a:srgbClr val="000000"/>
                </a:outerShdw>
              </a:effectLst>
              <a:cs typeface="Lotus" pitchFamily="2" charset="-78"/>
            </a:endParaRPr>
          </a:p>
        </p:txBody>
      </p:sp>
      <p:pic>
        <p:nvPicPr>
          <p:cNvPr id="54277" name="Picture 3" descr="abnormal_ee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58888" y="1052513"/>
            <a:ext cx="6553200" cy="5183187"/>
          </a:xfrm>
          <a:prstGeom prst="rect">
            <a:avLst/>
          </a:prstGeom>
          <a:solidFill>
            <a:schemeClr val="bg1"/>
          </a:solidFill>
          <a:ln w="25400">
            <a:solidFill>
              <a:srgbClr val="FF00FF"/>
            </a:solidFill>
            <a:prstDash val="lgDashDotDot"/>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529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25F9B02-058A-40A9-B0F8-EFE4BD303E05}" type="slidenum">
              <a:rPr lang="ar-SA" smtClean="0"/>
              <a:pPr/>
              <a:t>31</a:t>
            </a:fld>
            <a:endParaRPr lang="en-US" smtClean="0"/>
          </a:p>
        </p:txBody>
      </p:sp>
      <p:pic>
        <p:nvPicPr>
          <p:cNvPr id="272388" name="Picture 4" descr="1305"/>
          <p:cNvPicPr>
            <a:picLocks noChangeAspect="1" noChangeArrowheads="1"/>
          </p:cNvPicPr>
          <p:nvPr/>
        </p:nvPicPr>
        <p:blipFill>
          <a:blip r:embed="rId3"/>
          <a:srcRect/>
          <a:stretch>
            <a:fillRect/>
          </a:stretch>
        </p:blipFill>
        <p:spPr bwMode="auto">
          <a:xfrm>
            <a:off x="395288" y="1484313"/>
            <a:ext cx="5281612" cy="4876800"/>
          </a:xfrm>
          <a:prstGeom prst="rect">
            <a:avLst/>
          </a:prstGeom>
          <a:noFill/>
          <a:effectLst>
            <a:outerShdw dist="107763" dir="13500000" algn="ctr" rotWithShape="0">
              <a:srgbClr val="808080">
                <a:alpha val="50000"/>
              </a:srgbClr>
            </a:outerShdw>
          </a:effectLst>
        </p:spPr>
      </p:pic>
      <p:sp>
        <p:nvSpPr>
          <p:cNvPr id="55301" name="Text Box 5"/>
          <p:cNvSpPr txBox="1">
            <a:spLocks noChangeArrowheads="1"/>
          </p:cNvSpPr>
          <p:nvPr/>
        </p:nvSpPr>
        <p:spPr bwMode="auto">
          <a:xfrm>
            <a:off x="5219700" y="549275"/>
            <a:ext cx="3660775" cy="830263"/>
          </a:xfrm>
          <a:prstGeom prst="rect">
            <a:avLst/>
          </a:prstGeom>
          <a:gradFill rotWithShape="1">
            <a:gsLst>
              <a:gs pos="0">
                <a:schemeClr val="accent1"/>
              </a:gs>
              <a:gs pos="100000">
                <a:schemeClr val="bg1"/>
              </a:gs>
            </a:gsLst>
            <a:path path="shape">
              <a:fillToRect l="50000" t="50000" r="50000" b="50000"/>
            </a:path>
          </a:gradFill>
          <a:ln w="9525">
            <a:noFill/>
            <a:miter lim="800000"/>
            <a:headEnd/>
            <a:tailEnd/>
          </a:ln>
        </p:spPr>
        <p:txBody>
          <a:bodyPr>
            <a:spAutoFit/>
          </a:bodyPr>
          <a:lstStyle/>
          <a:p>
            <a:pPr algn="r" rtl="1"/>
            <a:r>
              <a:rPr lang="fa-IR" sz="2400">
                <a:solidFill>
                  <a:srgbClr val="003366"/>
                </a:solidFill>
                <a:cs typeface="Nazanin" pitchFamily="2" charset="-78"/>
              </a:rPr>
              <a:t>رابطه</a:t>
            </a:r>
            <a:r>
              <a:rPr lang="fa-IR" sz="2400">
                <a:solidFill>
                  <a:srgbClr val="003366"/>
                </a:solidFill>
              </a:rPr>
              <a:t>‌</a:t>
            </a:r>
            <a:r>
              <a:rPr lang="fa-IR" sz="2400">
                <a:solidFill>
                  <a:srgbClr val="003366"/>
                </a:solidFill>
                <a:cs typeface="Nazanin" pitchFamily="2" charset="-78"/>
              </a:rPr>
              <a:t>ي بين فرکانس و دامنه عكس مي باشد.</a:t>
            </a:r>
            <a:endParaRPr lang="en-US" sz="2400">
              <a:solidFill>
                <a:srgbClr val="003366"/>
              </a:solidFill>
              <a:cs typeface="Nazanin"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632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DC8BFE7-D250-4F53-A3AA-7CC81F68F723}" type="slidenum">
              <a:rPr lang="ar-SA" smtClean="0"/>
              <a:pPr/>
              <a:t>32</a:t>
            </a:fld>
            <a:endParaRPr lang="en-US" smtClean="0"/>
          </a:p>
        </p:txBody>
      </p:sp>
      <p:sp>
        <p:nvSpPr>
          <p:cNvPr id="27650" name="Rectangle 2"/>
          <p:cNvSpPr>
            <a:spLocks noGrp="1" noChangeArrowheads="1"/>
          </p:cNvSpPr>
          <p:nvPr>
            <p:ph type="title"/>
          </p:nvPr>
        </p:nvSpPr>
        <p:spPr>
          <a:xfrm>
            <a:off x="601663" y="274638"/>
            <a:ext cx="7354887" cy="633412"/>
          </a:xfrm>
        </p:spPr>
        <p:txBody>
          <a:bodyPr>
            <a:normAutofit fontScale="90000"/>
          </a:bodyPr>
          <a:lstStyle/>
          <a:p>
            <a:pPr algn="r" rtl="1" eaLnBrk="1" fontAlgn="auto" hangingPunct="1">
              <a:spcAft>
                <a:spcPts val="0"/>
              </a:spcAft>
              <a:defRPr/>
            </a:pPr>
            <a:r>
              <a:rPr lang="fa-IR" sz="3600" smtClean="0">
                <a:solidFill>
                  <a:srgbClr val="800080"/>
                </a:solidFill>
                <a:effectLst>
                  <a:outerShdw blurRad="38100" dist="38100" dir="2700000" algn="tl">
                    <a:srgbClr val="000000"/>
                  </a:outerShdw>
                </a:effectLst>
                <a:latin typeface="Times New Roman" pitchFamily="18" charset="0"/>
                <a:cs typeface="Lotus" pitchFamily="2" charset="-78"/>
              </a:rPr>
              <a:t>تغييرات</a:t>
            </a:r>
            <a:r>
              <a:rPr lang="fa-IR" sz="3600" smtClean="0">
                <a:solidFill>
                  <a:srgbClr val="800080"/>
                </a:solidFill>
                <a:effectLst>
                  <a:outerShdw blurRad="38100" dist="38100" dir="2700000" algn="tl">
                    <a:srgbClr val="000000"/>
                  </a:outerShdw>
                </a:effectLst>
                <a:latin typeface="Times New Roman" pitchFamily="18" charset="0"/>
                <a:cs typeface="Nazanin" pitchFamily="2" charset="-78"/>
              </a:rPr>
              <a:t>‌</a:t>
            </a:r>
            <a:r>
              <a:rPr lang="fa-IR" sz="3600" smtClean="0">
                <a:solidFill>
                  <a:srgbClr val="800080"/>
                </a:solidFill>
                <a:effectLst>
                  <a:outerShdw blurRad="38100" dist="38100" dir="2700000" algn="tl">
                    <a:srgbClr val="000000"/>
                  </a:outerShdw>
                </a:effectLst>
                <a:latin typeface="Times New Roman" pitchFamily="18" charset="0"/>
                <a:cs typeface="Lotus" pitchFamily="2" charset="-78"/>
              </a:rPr>
              <a:t> </a:t>
            </a:r>
            <a:r>
              <a:rPr lang="en-US" sz="3600" smtClean="0">
                <a:solidFill>
                  <a:srgbClr val="800080"/>
                </a:solidFill>
                <a:effectLst>
                  <a:outerShdw blurRad="38100" dist="38100" dir="2700000" algn="tl">
                    <a:srgbClr val="000000"/>
                  </a:outerShdw>
                </a:effectLst>
                <a:latin typeface="Times New Roman" pitchFamily="18" charset="0"/>
                <a:cs typeface="Lotus" pitchFamily="2" charset="-78"/>
              </a:rPr>
              <a:t>EEG</a:t>
            </a:r>
            <a:r>
              <a:rPr lang="fa-IR" sz="3600" smtClean="0">
                <a:solidFill>
                  <a:srgbClr val="800080"/>
                </a:solidFill>
                <a:effectLst>
                  <a:outerShdw blurRad="38100" dist="38100" dir="2700000" algn="tl">
                    <a:srgbClr val="000000"/>
                  </a:outerShdw>
                </a:effectLst>
                <a:latin typeface="Times New Roman" pitchFamily="18" charset="0"/>
                <a:cs typeface="Lotus" pitchFamily="2" charset="-78"/>
              </a:rPr>
              <a:t> در مراحل مختلف خواب</a:t>
            </a:r>
            <a:endParaRPr lang="en-US" sz="3600" smtClean="0">
              <a:solidFill>
                <a:srgbClr val="800080"/>
              </a:solidFill>
              <a:effectLst>
                <a:outerShdw blurRad="38100" dist="38100" dir="2700000" algn="tl">
                  <a:srgbClr val="000000"/>
                </a:outerShdw>
              </a:effectLst>
              <a:cs typeface="Lotus" pitchFamily="2" charset="-78"/>
            </a:endParaRPr>
          </a:p>
        </p:txBody>
      </p:sp>
      <p:pic>
        <p:nvPicPr>
          <p:cNvPr id="56325" name="Picture 3" descr="eeg3"/>
          <p:cNvPicPr>
            <a:picLocks noChangeAspect="1" noChangeArrowheads="1"/>
          </p:cNvPicPr>
          <p:nvPr/>
        </p:nvPicPr>
        <p:blipFill>
          <a:blip r:embed="rId3"/>
          <a:srcRect/>
          <a:stretch>
            <a:fillRect/>
          </a:stretch>
        </p:blipFill>
        <p:spPr bwMode="auto">
          <a:xfrm>
            <a:off x="755650" y="1231900"/>
            <a:ext cx="7561263" cy="5221288"/>
          </a:xfrm>
          <a:prstGeom prst="rect">
            <a:avLst/>
          </a:prstGeom>
          <a:noFill/>
          <a:ln w="28575">
            <a:solidFill>
              <a:srgbClr val="008000"/>
            </a:solidFill>
            <a:prstDash val="lgDashDot"/>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gradFill rotWithShape="1">
            <a:gsLst>
              <a:gs pos="0">
                <a:srgbClr val="D9FFDF"/>
              </a:gs>
              <a:gs pos="100000">
                <a:schemeClr val="bg1"/>
              </a:gs>
            </a:gsLst>
            <a:path path="shape">
              <a:fillToRect l="50000" t="50000" r="50000" b="50000"/>
            </a:path>
          </a:gradFill>
        </p:spPr>
        <p:txBody>
          <a:bodyPr/>
          <a:lstStyle/>
          <a:p>
            <a:pPr algn="just" rtl="1" eaLnBrk="1" hangingPunct="1">
              <a:lnSpc>
                <a:spcPct val="90000"/>
              </a:lnSpc>
              <a:buFontTx/>
              <a:buBlip>
                <a:blip r:embed="rId3"/>
              </a:buBlip>
            </a:pPr>
            <a:r>
              <a:rPr lang="fa-IR" sz="2800" smtClean="0">
                <a:solidFill>
                  <a:srgbClr val="001F3E"/>
                </a:solidFill>
                <a:cs typeface="Lotus" pitchFamily="2" charset="-78"/>
              </a:rPr>
              <a:t>بررسي امراض و ضايعات مغزي مانند صرع، پارکينسون، افسردگي، بيماريهاي رواني و </a:t>
            </a:r>
            <a:r>
              <a:rPr lang="en-US" sz="2800" smtClean="0">
                <a:solidFill>
                  <a:srgbClr val="001F3E"/>
                </a:solidFill>
                <a:cs typeface="Lotus" pitchFamily="2" charset="-78"/>
              </a:rPr>
              <a:t>MS</a:t>
            </a:r>
            <a:r>
              <a:rPr lang="fa-IR" sz="2800" smtClean="0">
                <a:solidFill>
                  <a:srgbClr val="001F3E"/>
                </a:solidFill>
                <a:cs typeface="Lotus" pitchFamily="2" charset="-78"/>
              </a:rPr>
              <a:t>.</a:t>
            </a:r>
            <a:endParaRPr lang="en-US" sz="2800" smtClean="0">
              <a:solidFill>
                <a:srgbClr val="001F3E"/>
              </a:solidFill>
              <a:cs typeface="Lotus" pitchFamily="2" charset="-78"/>
            </a:endParaRPr>
          </a:p>
          <a:p>
            <a:pPr algn="just" rtl="1" eaLnBrk="1" hangingPunct="1">
              <a:lnSpc>
                <a:spcPct val="90000"/>
              </a:lnSpc>
              <a:buFontTx/>
              <a:buBlip>
                <a:blip r:embed="rId3"/>
              </a:buBlip>
            </a:pPr>
            <a:endParaRPr lang="fa-IR" sz="1000" smtClean="0">
              <a:solidFill>
                <a:srgbClr val="001F3E"/>
              </a:solidFill>
              <a:cs typeface="Lotus" pitchFamily="2" charset="-78"/>
            </a:endParaRPr>
          </a:p>
          <a:p>
            <a:pPr algn="just" rtl="1" eaLnBrk="1" hangingPunct="1">
              <a:lnSpc>
                <a:spcPct val="90000"/>
              </a:lnSpc>
              <a:buFontTx/>
              <a:buBlip>
                <a:blip r:embed="rId3"/>
              </a:buBlip>
            </a:pPr>
            <a:r>
              <a:rPr lang="fa-IR" sz="2800" smtClean="0">
                <a:solidFill>
                  <a:srgbClr val="001F3E"/>
                </a:solidFill>
                <a:cs typeface="Lotus" pitchFamily="2" charset="-78"/>
              </a:rPr>
              <a:t>بررسي پديده خواب و رؤيا: </a:t>
            </a:r>
            <a:r>
              <a:rPr lang="en-US" sz="2800" smtClean="0">
                <a:solidFill>
                  <a:srgbClr val="001F3E"/>
                </a:solidFill>
                <a:cs typeface="Lotus" pitchFamily="2" charset="-78"/>
              </a:rPr>
              <a:t>EEG</a:t>
            </a:r>
            <a:r>
              <a:rPr lang="fa-IR" sz="2800" smtClean="0">
                <a:solidFill>
                  <a:srgbClr val="001F3E"/>
                </a:solidFill>
                <a:cs typeface="Lotus" pitchFamily="2" charset="-78"/>
              </a:rPr>
              <a:t> مي تواند در بررسي مراحل خواب بکار رود.</a:t>
            </a:r>
            <a:endParaRPr lang="en-US" sz="2800" smtClean="0">
              <a:solidFill>
                <a:srgbClr val="001F3E"/>
              </a:solidFill>
              <a:cs typeface="Lotus" pitchFamily="2" charset="-78"/>
            </a:endParaRPr>
          </a:p>
          <a:p>
            <a:pPr algn="just" rtl="1" eaLnBrk="1" hangingPunct="1">
              <a:lnSpc>
                <a:spcPct val="90000"/>
              </a:lnSpc>
              <a:buFontTx/>
              <a:buBlip>
                <a:blip r:embed="rId3"/>
              </a:buBlip>
            </a:pPr>
            <a:endParaRPr lang="fa-IR" sz="1000" smtClean="0">
              <a:solidFill>
                <a:srgbClr val="001F3E"/>
              </a:solidFill>
              <a:cs typeface="Lotus" pitchFamily="2" charset="-78"/>
            </a:endParaRPr>
          </a:p>
          <a:p>
            <a:pPr algn="just" rtl="1" eaLnBrk="1" hangingPunct="1">
              <a:lnSpc>
                <a:spcPct val="90000"/>
              </a:lnSpc>
              <a:buFontTx/>
              <a:buBlip>
                <a:blip r:embed="rId3"/>
              </a:buBlip>
            </a:pPr>
            <a:r>
              <a:rPr lang="fa-IR" sz="2800" smtClean="0">
                <a:solidFill>
                  <a:srgbClr val="001F3E"/>
                </a:solidFill>
                <a:cs typeface="Lotus" pitchFamily="2" charset="-78"/>
              </a:rPr>
              <a:t>تشخيص فعاليتهاي شناختي مغز</a:t>
            </a:r>
            <a:endParaRPr lang="en-US" sz="2800" smtClean="0">
              <a:solidFill>
                <a:srgbClr val="001F3E"/>
              </a:solidFill>
              <a:cs typeface="Lotus" pitchFamily="2" charset="-78"/>
            </a:endParaRPr>
          </a:p>
          <a:p>
            <a:pPr algn="just" rtl="1" eaLnBrk="1" hangingPunct="1">
              <a:lnSpc>
                <a:spcPct val="90000"/>
              </a:lnSpc>
              <a:buFontTx/>
              <a:buBlip>
                <a:blip r:embed="rId3"/>
              </a:buBlip>
            </a:pPr>
            <a:endParaRPr lang="fa-IR" sz="1000" smtClean="0">
              <a:solidFill>
                <a:srgbClr val="001F3E"/>
              </a:solidFill>
              <a:cs typeface="Lotus" pitchFamily="2" charset="-78"/>
            </a:endParaRPr>
          </a:p>
          <a:p>
            <a:pPr algn="just" rtl="1" eaLnBrk="1" hangingPunct="1">
              <a:lnSpc>
                <a:spcPct val="90000"/>
              </a:lnSpc>
              <a:buFontTx/>
              <a:buBlip>
                <a:blip r:embed="rId3"/>
              </a:buBlip>
            </a:pPr>
            <a:r>
              <a:rPr lang="fa-IR" sz="2800" smtClean="0">
                <a:solidFill>
                  <a:srgbClr val="001F3E"/>
                </a:solidFill>
                <a:cs typeface="Lotus" pitchFamily="2" charset="-78"/>
              </a:rPr>
              <a:t>دروغ سنجي</a:t>
            </a:r>
            <a:endParaRPr lang="en-US" sz="2800" smtClean="0">
              <a:solidFill>
                <a:srgbClr val="001F3E"/>
              </a:solidFill>
              <a:cs typeface="Lotus" pitchFamily="2" charset="-78"/>
            </a:endParaRPr>
          </a:p>
          <a:p>
            <a:pPr algn="just" rtl="1" eaLnBrk="1" hangingPunct="1">
              <a:lnSpc>
                <a:spcPct val="90000"/>
              </a:lnSpc>
              <a:buFontTx/>
              <a:buBlip>
                <a:blip r:embed="rId3"/>
              </a:buBlip>
            </a:pPr>
            <a:endParaRPr lang="fa-IR" sz="1200" smtClean="0">
              <a:solidFill>
                <a:srgbClr val="001F3E"/>
              </a:solidFill>
              <a:cs typeface="Lotus" pitchFamily="2" charset="-78"/>
            </a:endParaRPr>
          </a:p>
          <a:p>
            <a:pPr algn="just" rtl="1" eaLnBrk="1" hangingPunct="1">
              <a:lnSpc>
                <a:spcPct val="90000"/>
              </a:lnSpc>
              <a:buFontTx/>
              <a:buBlip>
                <a:blip r:embed="rId3"/>
              </a:buBlip>
            </a:pPr>
            <a:r>
              <a:rPr lang="fa-IR" sz="2800" smtClean="0">
                <a:solidFill>
                  <a:srgbClr val="001F3E"/>
                </a:solidFill>
                <a:cs typeface="Lotus" pitchFamily="2" charset="-78"/>
              </a:rPr>
              <a:t>تشخيص حرکات ارادي و تصوري در </a:t>
            </a:r>
            <a:r>
              <a:rPr lang="en-US" sz="2800" smtClean="0">
                <a:solidFill>
                  <a:srgbClr val="001F3E"/>
                </a:solidFill>
                <a:cs typeface="Lotus" pitchFamily="2" charset="-78"/>
              </a:rPr>
              <a:t>BCI</a:t>
            </a:r>
          </a:p>
          <a:p>
            <a:pPr algn="just" rtl="1" eaLnBrk="1" hangingPunct="1">
              <a:lnSpc>
                <a:spcPct val="90000"/>
              </a:lnSpc>
              <a:buFontTx/>
              <a:buBlip>
                <a:blip r:embed="rId3"/>
              </a:buBlip>
            </a:pPr>
            <a:endParaRPr lang="fa-IR" sz="1200" smtClean="0">
              <a:solidFill>
                <a:srgbClr val="001F3E"/>
              </a:solidFill>
              <a:cs typeface="Lotus" pitchFamily="2" charset="-78"/>
            </a:endParaRPr>
          </a:p>
          <a:p>
            <a:pPr algn="just" rtl="1" eaLnBrk="1" hangingPunct="1">
              <a:lnSpc>
                <a:spcPct val="90000"/>
              </a:lnSpc>
              <a:buFontTx/>
              <a:buBlip>
                <a:blip r:embed="rId3"/>
              </a:buBlip>
            </a:pPr>
            <a:r>
              <a:rPr lang="fa-IR" sz="2800" smtClean="0">
                <a:solidFill>
                  <a:srgbClr val="001F3E"/>
                </a:solidFill>
                <a:cs typeface="Lotus" pitchFamily="2" charset="-78"/>
              </a:rPr>
              <a:t>تعيين عمق بيهوشي</a:t>
            </a:r>
            <a:r>
              <a:rPr lang="en-US" sz="2800" smtClean="0">
                <a:solidFill>
                  <a:srgbClr val="001F3E"/>
                </a:solidFill>
                <a:cs typeface="Lotus" pitchFamily="2" charset="-78"/>
              </a:rPr>
              <a:t>(BIS)</a:t>
            </a:r>
          </a:p>
        </p:txBody>
      </p:sp>
      <p:sp>
        <p:nvSpPr>
          <p:cNvPr id="57347"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734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D462684-6EED-45A6-8A77-FB7ED3658814}" type="slidenum">
              <a:rPr lang="ar-SA" smtClean="0"/>
              <a:pPr/>
              <a:t>33</a:t>
            </a:fld>
            <a:endParaRPr lang="en-US" smtClean="0"/>
          </a:p>
        </p:txBody>
      </p:sp>
      <p:sp>
        <p:nvSpPr>
          <p:cNvPr id="52228" name="Rectangle 2"/>
          <p:cNvSpPr>
            <a:spLocks noGrp="1" noChangeArrowheads="1"/>
          </p:cNvSpPr>
          <p:nvPr>
            <p:ph type="title"/>
          </p:nvPr>
        </p:nvSpPr>
        <p:spPr/>
        <p:txBody>
          <a:bodyPr/>
          <a:lstStyle/>
          <a:p>
            <a:pPr algn="r" rtl="1" eaLnBrk="1" fontAlgn="auto" hangingPunct="1">
              <a:spcAft>
                <a:spcPts val="0"/>
              </a:spcAft>
              <a:defRPr/>
            </a:pPr>
            <a:r>
              <a:rPr lang="fa-IR" smtClean="0">
                <a:solidFill>
                  <a:srgbClr val="800080"/>
                </a:solidFill>
                <a:cs typeface="Lotus" pitchFamily="2" charset="-78"/>
              </a:rPr>
              <a:t>کاربردهاي </a:t>
            </a:r>
            <a:r>
              <a:rPr lang="en-US" smtClean="0">
                <a:solidFill>
                  <a:srgbClr val="800080"/>
                </a:solidFill>
                <a:cs typeface="Lotus" pitchFamily="2" charset="-78"/>
              </a:rPr>
              <a:t>EEG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837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59684E4-F39E-4432-B51F-1266BC4C91E3}" type="slidenum">
              <a:rPr lang="ar-SA" smtClean="0"/>
              <a:pPr/>
              <a:t>34</a:t>
            </a:fld>
            <a:endParaRPr lang="en-US" smtClean="0"/>
          </a:p>
        </p:txBody>
      </p:sp>
      <p:sp>
        <p:nvSpPr>
          <p:cNvPr id="53252" name="Rectangle 2"/>
          <p:cNvSpPr>
            <a:spLocks noGrp="1" noChangeArrowheads="1"/>
          </p:cNvSpPr>
          <p:nvPr>
            <p:ph type="title"/>
          </p:nvPr>
        </p:nvSpPr>
        <p:spPr/>
        <p:txBody>
          <a:bodyPr/>
          <a:lstStyle/>
          <a:p>
            <a:pPr algn="ctr" rtl="1" eaLnBrk="1" fontAlgn="auto" hangingPunct="1">
              <a:spcAft>
                <a:spcPts val="0"/>
              </a:spcAft>
              <a:defRPr/>
            </a:pPr>
            <a:r>
              <a:rPr lang="fa-IR" smtClean="0">
                <a:solidFill>
                  <a:srgbClr val="800080"/>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الکتروآنسفالوگراف</a:t>
            </a:r>
            <a:endParaRPr lang="en-US" smtClean="0">
              <a:solidFill>
                <a:srgbClr val="800080"/>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endParaRPr>
          </a:p>
        </p:txBody>
      </p:sp>
      <p:pic>
        <p:nvPicPr>
          <p:cNvPr id="58373" name="Picture 3"/>
          <p:cNvPicPr>
            <a:picLocks noChangeAspect="1" noChangeArrowheads="1"/>
          </p:cNvPicPr>
          <p:nvPr/>
        </p:nvPicPr>
        <p:blipFill>
          <a:blip r:embed="rId3"/>
          <a:srcRect/>
          <a:stretch>
            <a:fillRect/>
          </a:stretch>
        </p:blipFill>
        <p:spPr bwMode="auto">
          <a:xfrm>
            <a:off x="1835150" y="1484313"/>
            <a:ext cx="5688013" cy="4586287"/>
          </a:xfrm>
          <a:prstGeom prst="rect">
            <a:avLst/>
          </a:prstGeom>
          <a:noFill/>
          <a:ln w="25400">
            <a:solidFill>
              <a:srgbClr val="0000FF"/>
            </a:solidFill>
            <a:prstDash val="lgDashDot"/>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95288" y="1484313"/>
            <a:ext cx="8218487" cy="2116137"/>
          </a:xfrm>
        </p:spPr>
        <p:txBody>
          <a:bodyPr/>
          <a:lstStyle/>
          <a:p>
            <a:pPr algn="just" rtl="1" eaLnBrk="1" hangingPunct="1">
              <a:buClr>
                <a:srgbClr val="800080"/>
              </a:buClr>
              <a:buFont typeface="Wingdings" pitchFamily="2" charset="2"/>
              <a:buChar char="ü"/>
            </a:pPr>
            <a:r>
              <a:rPr lang="en-US" sz="2400" dirty="0" smtClean="0">
                <a:solidFill>
                  <a:srgbClr val="001D3A"/>
                </a:solidFill>
                <a:cs typeface="Lotus" pitchFamily="2" charset="-78"/>
              </a:rPr>
              <a:t>EP</a:t>
            </a:r>
            <a:r>
              <a:rPr lang="fa-IR" sz="2400" dirty="0" smtClean="0">
                <a:solidFill>
                  <a:srgbClr val="001D3A"/>
                </a:solidFill>
                <a:cs typeface="Lotus" pitchFamily="2" charset="-78"/>
              </a:rPr>
              <a:t>ها پاسخهاي الکتريکي هستند که از </a:t>
            </a:r>
            <a:r>
              <a:rPr lang="fa-IR" sz="2400" dirty="0" smtClean="0">
                <a:solidFill>
                  <a:srgbClr val="FF0000"/>
                </a:solidFill>
                <a:cs typeface="Lotus" pitchFamily="2" charset="-78"/>
              </a:rPr>
              <a:t>مغز</a:t>
            </a:r>
            <a:r>
              <a:rPr lang="fa-IR" sz="2400" dirty="0" smtClean="0">
                <a:solidFill>
                  <a:srgbClr val="001D3A"/>
                </a:solidFill>
                <a:cs typeface="Lotus" pitchFamily="2" charset="-78"/>
              </a:rPr>
              <a:t> و </a:t>
            </a:r>
            <a:r>
              <a:rPr lang="fa-IR" sz="2400" dirty="0" smtClean="0">
                <a:solidFill>
                  <a:srgbClr val="FF0000"/>
                </a:solidFill>
                <a:cs typeface="Lotus" pitchFamily="2" charset="-78"/>
              </a:rPr>
              <a:t>ستون فقرات </a:t>
            </a:r>
            <a:r>
              <a:rPr lang="fa-IR" sz="2400" dirty="0" smtClean="0">
                <a:solidFill>
                  <a:srgbClr val="001D3A"/>
                </a:solidFill>
                <a:cs typeface="Lotus" pitchFamily="2" charset="-78"/>
              </a:rPr>
              <a:t>و </a:t>
            </a:r>
            <a:r>
              <a:rPr lang="fa-IR" sz="2400" dirty="0" smtClean="0">
                <a:solidFill>
                  <a:srgbClr val="FF0000"/>
                </a:solidFill>
                <a:cs typeface="Lotus" pitchFamily="2" charset="-78"/>
              </a:rPr>
              <a:t>اعصاب محيطي </a:t>
            </a:r>
            <a:r>
              <a:rPr lang="fa-IR" sz="2400" dirty="0" smtClean="0">
                <a:solidFill>
                  <a:srgbClr val="001D3A"/>
                </a:solidFill>
                <a:cs typeface="Lotus" pitchFamily="2" charset="-78"/>
              </a:rPr>
              <a:t>توسط </a:t>
            </a:r>
            <a:r>
              <a:rPr lang="fa-IR" sz="2400" dirty="0" smtClean="0">
                <a:solidFill>
                  <a:srgbClr val="FF0000"/>
                </a:solidFill>
                <a:cs typeface="Lotus" pitchFamily="2" charset="-78"/>
              </a:rPr>
              <a:t>تحريکات خارجي </a:t>
            </a:r>
            <a:r>
              <a:rPr lang="fa-IR" sz="2400" dirty="0" smtClean="0">
                <a:solidFill>
                  <a:srgbClr val="001D3A"/>
                </a:solidFill>
                <a:cs typeface="Lotus" pitchFamily="2" charset="-78"/>
              </a:rPr>
              <a:t>مختلف مانند </a:t>
            </a:r>
            <a:r>
              <a:rPr lang="fa-IR" sz="2400" dirty="0" smtClean="0">
                <a:solidFill>
                  <a:srgbClr val="FF0000"/>
                </a:solidFill>
                <a:cs typeface="Lotus" pitchFamily="2" charset="-78"/>
              </a:rPr>
              <a:t>بينايي</a:t>
            </a:r>
            <a:r>
              <a:rPr lang="fa-IR" sz="2400" dirty="0" smtClean="0">
                <a:solidFill>
                  <a:srgbClr val="001D3A"/>
                </a:solidFill>
                <a:cs typeface="Lotus" pitchFamily="2" charset="-78"/>
              </a:rPr>
              <a:t> و </a:t>
            </a:r>
            <a:r>
              <a:rPr lang="fa-IR" sz="2400" dirty="0" smtClean="0">
                <a:solidFill>
                  <a:srgbClr val="FF0000"/>
                </a:solidFill>
                <a:cs typeface="Lotus" pitchFamily="2" charset="-78"/>
              </a:rPr>
              <a:t>شنيداري</a:t>
            </a:r>
            <a:r>
              <a:rPr lang="fa-IR" sz="2400" dirty="0" smtClean="0">
                <a:solidFill>
                  <a:srgbClr val="001D3A"/>
                </a:solidFill>
                <a:cs typeface="Lotus" pitchFamily="2" charset="-78"/>
              </a:rPr>
              <a:t> و يا </a:t>
            </a:r>
            <a:r>
              <a:rPr lang="fa-IR" sz="2400" dirty="0" smtClean="0">
                <a:solidFill>
                  <a:srgbClr val="FF0000"/>
                </a:solidFill>
                <a:cs typeface="Lotus" pitchFamily="2" charset="-78"/>
              </a:rPr>
              <a:t>حسي</a:t>
            </a:r>
            <a:r>
              <a:rPr lang="fa-IR" sz="2400" dirty="0" smtClean="0">
                <a:solidFill>
                  <a:srgbClr val="001D3A"/>
                </a:solidFill>
                <a:cs typeface="Lotus" pitchFamily="2" charset="-78"/>
              </a:rPr>
              <a:t> ايجاد مي شوند.</a:t>
            </a:r>
            <a:endParaRPr lang="en-US" sz="2400" dirty="0" smtClean="0">
              <a:solidFill>
                <a:srgbClr val="001D3A"/>
              </a:solidFill>
              <a:cs typeface="Lotus" pitchFamily="2" charset="-78"/>
            </a:endParaRPr>
          </a:p>
          <a:p>
            <a:pPr algn="just" rtl="1" eaLnBrk="1" hangingPunct="1">
              <a:buClr>
                <a:srgbClr val="800080"/>
              </a:buClr>
              <a:buFont typeface="Wingdings" pitchFamily="2" charset="2"/>
              <a:buChar char="ü"/>
            </a:pPr>
            <a:r>
              <a:rPr lang="fa-IR" sz="2400" dirty="0" smtClean="0">
                <a:solidFill>
                  <a:srgbClr val="001D3A"/>
                </a:solidFill>
                <a:cs typeface="Lotus" pitchFamily="2" charset="-78"/>
              </a:rPr>
              <a:t> الکترودهاي ثبات بر روي </a:t>
            </a:r>
            <a:r>
              <a:rPr lang="fa-IR" sz="2400" dirty="0" smtClean="0">
                <a:solidFill>
                  <a:srgbClr val="FF0000"/>
                </a:solidFill>
                <a:cs typeface="Lotus" pitchFamily="2" charset="-78"/>
              </a:rPr>
              <a:t>جمجمه</a:t>
            </a:r>
            <a:r>
              <a:rPr lang="fa-IR" sz="2400" dirty="0" smtClean="0">
                <a:solidFill>
                  <a:srgbClr val="001D3A"/>
                </a:solidFill>
                <a:cs typeface="Lotus" pitchFamily="2" charset="-78"/>
              </a:rPr>
              <a:t> و </a:t>
            </a:r>
            <a:r>
              <a:rPr lang="fa-IR" sz="2400" dirty="0" smtClean="0">
                <a:solidFill>
                  <a:srgbClr val="FF0000"/>
                </a:solidFill>
                <a:cs typeface="Lotus" pitchFamily="2" charset="-78"/>
              </a:rPr>
              <a:t>گردن</a:t>
            </a:r>
            <a:r>
              <a:rPr lang="fa-IR" sz="2400" dirty="0" smtClean="0">
                <a:solidFill>
                  <a:srgbClr val="001D3A"/>
                </a:solidFill>
                <a:cs typeface="Lotus" pitchFamily="2" charset="-78"/>
              </a:rPr>
              <a:t> و يا </a:t>
            </a:r>
            <a:r>
              <a:rPr lang="fa-IR" sz="2400" dirty="0" smtClean="0">
                <a:solidFill>
                  <a:srgbClr val="FF0000"/>
                </a:solidFill>
                <a:cs typeface="Lotus" pitchFamily="2" charset="-78"/>
              </a:rPr>
              <a:t>سطح مهره ها</a:t>
            </a:r>
            <a:r>
              <a:rPr lang="en-US" sz="2400" dirty="0" smtClean="0">
                <a:solidFill>
                  <a:srgbClr val="FF0000"/>
                </a:solidFill>
                <a:cs typeface="Lotus" pitchFamily="2" charset="-78"/>
              </a:rPr>
              <a:t> </a:t>
            </a:r>
            <a:r>
              <a:rPr lang="fa-IR" sz="2400" dirty="0" smtClean="0">
                <a:solidFill>
                  <a:srgbClr val="001D3A"/>
                </a:solidFill>
                <a:cs typeface="Lotus" pitchFamily="2" charset="-78"/>
              </a:rPr>
              <a:t>(بسته به نوع تحريک) قرار مي گيرند.</a:t>
            </a:r>
            <a:endParaRPr lang="en-US" sz="2400" dirty="0" smtClean="0">
              <a:solidFill>
                <a:srgbClr val="001D3A"/>
              </a:solidFill>
              <a:cs typeface="Lotus" pitchFamily="2" charset="-78"/>
            </a:endParaRPr>
          </a:p>
        </p:txBody>
      </p:sp>
      <p:sp>
        <p:nvSpPr>
          <p:cNvPr id="59395"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93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776E6AF-9A1B-4637-BC82-21F27F222668}" type="slidenum">
              <a:rPr lang="ar-SA" smtClean="0"/>
              <a:pPr/>
              <a:t>35</a:t>
            </a:fld>
            <a:endParaRPr lang="en-US" smtClean="0"/>
          </a:p>
        </p:txBody>
      </p:sp>
      <p:sp>
        <p:nvSpPr>
          <p:cNvPr id="54276" name="Rectangle 2"/>
          <p:cNvSpPr>
            <a:spLocks noGrp="1" noChangeArrowheads="1"/>
          </p:cNvSpPr>
          <p:nvPr>
            <p:ph type="title"/>
          </p:nvPr>
        </p:nvSpPr>
        <p:spPr/>
        <p:txBody>
          <a:bodyPr/>
          <a:lstStyle/>
          <a:p>
            <a:pPr algn="ctr" rtl="1" eaLnBrk="1" fontAlgn="auto" hangingPunct="1">
              <a:spcAft>
                <a:spcPts val="0"/>
              </a:spcAft>
              <a:defRPr/>
            </a:pPr>
            <a:r>
              <a:rPr lang="fa-IR" dirty="0" smtClean="0">
                <a:solidFill>
                  <a:srgbClr val="800080"/>
                </a:solidFill>
                <a:effectLst>
                  <a:glow rad="228600">
                    <a:schemeClr val="accent2">
                      <a:satMod val="175000"/>
                      <a:alpha val="40000"/>
                    </a:schemeClr>
                  </a:glow>
                  <a:outerShdw blurRad="31750" dist="25400" dir="5400000" algn="tl" rotWithShape="0">
                    <a:srgbClr val="000000">
                      <a:alpha val="25000"/>
                    </a:srgbClr>
                  </a:outerShdw>
                </a:effectLst>
                <a:cs typeface="Lotus" pitchFamily="2" charset="-78"/>
              </a:rPr>
              <a:t>پتانسيلهاي برانگيخته</a:t>
            </a:r>
            <a:r>
              <a:rPr lang="en-US" dirty="0" smtClean="0">
                <a:solidFill>
                  <a:srgbClr val="800080"/>
                </a:solidFill>
                <a:effectLst>
                  <a:glow rad="228600">
                    <a:schemeClr val="accent2">
                      <a:satMod val="175000"/>
                      <a:alpha val="40000"/>
                    </a:schemeClr>
                  </a:glow>
                  <a:outerShdw blurRad="31750" dist="25400" dir="5400000" algn="tl" rotWithShape="0">
                    <a:srgbClr val="000000">
                      <a:alpha val="25000"/>
                    </a:srgbClr>
                  </a:outerShdw>
                </a:effectLst>
                <a:cs typeface="Lotus" pitchFamily="2" charset="-78"/>
              </a:rPr>
              <a:t>(EP)</a:t>
            </a:r>
          </a:p>
        </p:txBody>
      </p:sp>
      <p:pic>
        <p:nvPicPr>
          <p:cNvPr id="59398" name="Picture 6"/>
          <p:cNvPicPr>
            <a:picLocks noChangeAspect="1" noChangeArrowheads="1"/>
          </p:cNvPicPr>
          <p:nvPr/>
        </p:nvPicPr>
        <p:blipFill>
          <a:blip r:embed="rId3"/>
          <a:srcRect/>
          <a:stretch>
            <a:fillRect/>
          </a:stretch>
        </p:blipFill>
        <p:spPr bwMode="auto">
          <a:xfrm>
            <a:off x="1619250" y="3573463"/>
            <a:ext cx="4630738" cy="29892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fade">
                                      <p:cBhvr>
                                        <p:cTn id="7" dur="1000"/>
                                        <p:tgtEl>
                                          <p:spTgt spid="59394">
                                            <p:txEl>
                                              <p:pRg st="0" end="0"/>
                                            </p:txEl>
                                          </p:spTgt>
                                        </p:tgtEl>
                                      </p:cBhvr>
                                    </p:animEffect>
                                    <p:anim calcmode="lin" valueType="num">
                                      <p:cBhvr>
                                        <p:cTn id="8" dur="10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4">
                                            <p:txEl>
                                              <p:pRg st="1" end="1"/>
                                            </p:txEl>
                                          </p:spTgt>
                                        </p:tgtEl>
                                        <p:attrNameLst>
                                          <p:attrName>style.visibility</p:attrName>
                                        </p:attrNameLst>
                                      </p:cBhvr>
                                      <p:to>
                                        <p:strVal val="visible"/>
                                      </p:to>
                                    </p:set>
                                    <p:animEffect transition="in" filter="fade">
                                      <p:cBhvr>
                                        <p:cTn id="14" dur="1000"/>
                                        <p:tgtEl>
                                          <p:spTgt spid="59394">
                                            <p:txEl>
                                              <p:pRg st="1" end="1"/>
                                            </p:txEl>
                                          </p:spTgt>
                                        </p:tgtEl>
                                      </p:cBhvr>
                                    </p:animEffect>
                                    <p:anim calcmode="lin" valueType="num">
                                      <p:cBhvr>
                                        <p:cTn id="15" dur="1000" fill="hold"/>
                                        <p:tgtEl>
                                          <p:spTgt spid="5939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93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9398"/>
                                        </p:tgtEl>
                                        <p:attrNameLst>
                                          <p:attrName>style.visibility</p:attrName>
                                        </p:attrNameLst>
                                      </p:cBhvr>
                                      <p:to>
                                        <p:strVal val="visible"/>
                                      </p:to>
                                    </p:set>
                                    <p:animEffect transition="in" filter="fade">
                                      <p:cBhvr>
                                        <p:cTn id="21" dur="1000"/>
                                        <p:tgtEl>
                                          <p:spTgt spid="59398"/>
                                        </p:tgtEl>
                                      </p:cBhvr>
                                    </p:animEffect>
                                    <p:anim calcmode="lin" valueType="num">
                                      <p:cBhvr>
                                        <p:cTn id="22" dur="1000" fill="hold"/>
                                        <p:tgtEl>
                                          <p:spTgt spid="59398"/>
                                        </p:tgtEl>
                                        <p:attrNameLst>
                                          <p:attrName>ppt_x</p:attrName>
                                        </p:attrNameLst>
                                      </p:cBhvr>
                                      <p:tavLst>
                                        <p:tav tm="0">
                                          <p:val>
                                            <p:strVal val="#ppt_x"/>
                                          </p:val>
                                        </p:tav>
                                        <p:tav tm="100000">
                                          <p:val>
                                            <p:strVal val="#ppt_x"/>
                                          </p:val>
                                        </p:tav>
                                      </p:tavLst>
                                    </p:anim>
                                    <p:anim calcmode="lin" valueType="num">
                                      <p:cBhvr>
                                        <p:cTn id="23" dur="1000" fill="hold"/>
                                        <p:tgtEl>
                                          <p:spTgt spid="593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395288" y="1484313"/>
            <a:ext cx="8229600" cy="3529012"/>
          </a:xfrm>
          <a:gradFill rotWithShape="1">
            <a:gsLst>
              <a:gs pos="0">
                <a:srgbClr val="FDFFE5"/>
              </a:gs>
              <a:gs pos="100000">
                <a:schemeClr val="bg1"/>
              </a:gs>
            </a:gsLst>
            <a:path path="shape">
              <a:fillToRect l="50000" t="50000" r="50000" b="50000"/>
            </a:path>
          </a:gradFill>
        </p:spPr>
        <p:txBody>
          <a:bodyPr/>
          <a:lstStyle/>
          <a:p>
            <a:pPr algn="just" rtl="1" eaLnBrk="1" hangingPunct="1">
              <a:buFontTx/>
              <a:buBlip>
                <a:blip r:embed="rId3"/>
              </a:buBlip>
            </a:pPr>
            <a:r>
              <a:rPr lang="fa-IR" sz="2800" dirty="0" smtClean="0">
                <a:solidFill>
                  <a:srgbClr val="2A1500"/>
                </a:solidFill>
                <a:cs typeface="Lotus" pitchFamily="2" charset="-78"/>
              </a:rPr>
              <a:t>دامنه </a:t>
            </a:r>
            <a:r>
              <a:rPr lang="ar-SA" sz="2800" dirty="0" smtClean="0">
                <a:solidFill>
                  <a:srgbClr val="2A1500"/>
                </a:solidFill>
                <a:cs typeface="Lotus" pitchFamily="2" charset="-78"/>
              </a:rPr>
              <a:t>پتانسيلهاي برانگيخته </a:t>
            </a:r>
            <a:r>
              <a:rPr lang="ar-SA" sz="2800" dirty="0" smtClean="0">
                <a:solidFill>
                  <a:srgbClr val="FF0000"/>
                </a:solidFill>
                <a:cs typeface="Lotus" pitchFamily="2" charset="-78"/>
              </a:rPr>
              <a:t>بسيار کم </a:t>
            </a:r>
            <a:r>
              <a:rPr lang="ar-SA" sz="2800" dirty="0" smtClean="0">
                <a:solidFill>
                  <a:srgbClr val="2A1500"/>
                </a:solidFill>
                <a:cs typeface="Lotus" pitchFamily="2" charset="-78"/>
              </a:rPr>
              <a:t>مي باشند،</a:t>
            </a:r>
            <a:r>
              <a:rPr lang="fa-IR" sz="2800" dirty="0" smtClean="0">
                <a:solidFill>
                  <a:srgbClr val="2A1500"/>
                </a:solidFill>
                <a:cs typeface="Lotus" pitchFamily="2" charset="-78"/>
              </a:rPr>
              <a:t> </a:t>
            </a:r>
            <a:r>
              <a:rPr lang="ar-SA" sz="2800" dirty="0" smtClean="0">
                <a:solidFill>
                  <a:srgbClr val="2A1500"/>
                </a:solidFill>
                <a:cs typeface="Lotus" pitchFamily="2" charset="-78"/>
              </a:rPr>
              <a:t>تغييرات آن در حدود </a:t>
            </a:r>
            <a:r>
              <a:rPr lang="fa-IR" sz="2800" dirty="0" smtClean="0">
                <a:solidFill>
                  <a:srgbClr val="FF0000"/>
                </a:solidFill>
                <a:cs typeface="Lotus" pitchFamily="2" charset="-78"/>
              </a:rPr>
              <a:t>۰,۱</a:t>
            </a:r>
            <a:r>
              <a:rPr lang="ar-SA" sz="2800" dirty="0" smtClean="0">
                <a:solidFill>
                  <a:srgbClr val="2A1500"/>
                </a:solidFill>
                <a:cs typeface="Lotus" pitchFamily="2" charset="-78"/>
              </a:rPr>
              <a:t> ميكرو ولت تا</a:t>
            </a:r>
            <a:r>
              <a:rPr lang="fa-IR" sz="2800" dirty="0" smtClean="0">
                <a:solidFill>
                  <a:srgbClr val="2A1500"/>
                </a:solidFill>
                <a:cs typeface="Lotus" pitchFamily="2" charset="-78"/>
              </a:rPr>
              <a:t> </a:t>
            </a:r>
            <a:r>
              <a:rPr lang="fa-IR" sz="2800" dirty="0" smtClean="0">
                <a:solidFill>
                  <a:srgbClr val="FF0000"/>
                </a:solidFill>
                <a:cs typeface="Lotus" pitchFamily="2" charset="-78"/>
              </a:rPr>
              <a:t>1 ميکرو ولت </a:t>
            </a:r>
            <a:r>
              <a:rPr lang="fa-IR" sz="2800" dirty="0" smtClean="0">
                <a:solidFill>
                  <a:srgbClr val="2A1500"/>
                </a:solidFill>
                <a:cs typeface="Lotus" pitchFamily="2" charset="-78"/>
              </a:rPr>
              <a:t>است. درحاليکه </a:t>
            </a:r>
            <a:r>
              <a:rPr lang="fa-IR" sz="2800" dirty="0" smtClean="0">
                <a:solidFill>
                  <a:srgbClr val="FF0000"/>
                </a:solidFill>
                <a:cs typeface="Lotus" pitchFamily="2" charset="-78"/>
              </a:rPr>
              <a:t>دامنه اغتشاشات </a:t>
            </a:r>
            <a:r>
              <a:rPr lang="fa-IR" sz="2800" dirty="0" smtClean="0">
                <a:solidFill>
                  <a:srgbClr val="2A1500"/>
                </a:solidFill>
                <a:cs typeface="Lotus" pitchFamily="2" charset="-78"/>
              </a:rPr>
              <a:t>ثبت شده </a:t>
            </a:r>
            <a:r>
              <a:rPr lang="ar-SA" sz="2800" dirty="0" smtClean="0">
                <a:solidFill>
                  <a:srgbClr val="2A1500"/>
                </a:solidFill>
                <a:cs typeface="Lotus" pitchFamily="2" charset="-78"/>
              </a:rPr>
              <a:t>همراه با آنها چندين برابر مي باشند .</a:t>
            </a:r>
            <a:endParaRPr lang="fa-IR" sz="2800" dirty="0" smtClean="0">
              <a:solidFill>
                <a:srgbClr val="2A1500"/>
              </a:solidFill>
              <a:cs typeface="Lotus" pitchFamily="2" charset="-78"/>
            </a:endParaRPr>
          </a:p>
          <a:p>
            <a:pPr algn="just" rtl="1" eaLnBrk="1" hangingPunct="1">
              <a:buFontTx/>
              <a:buBlip>
                <a:blip r:embed="rId3"/>
              </a:buBlip>
            </a:pPr>
            <a:endParaRPr lang="fa-IR" sz="2800" dirty="0" smtClean="0">
              <a:solidFill>
                <a:srgbClr val="2A1500"/>
              </a:solidFill>
              <a:cs typeface="Lotus" pitchFamily="2" charset="-78"/>
            </a:endParaRPr>
          </a:p>
          <a:p>
            <a:pPr algn="just" rtl="1" eaLnBrk="1" hangingPunct="1">
              <a:buFontTx/>
              <a:buBlip>
                <a:blip r:embed="rId3"/>
              </a:buBlip>
            </a:pPr>
            <a:r>
              <a:rPr lang="ar-SA" sz="2800" dirty="0" smtClean="0">
                <a:solidFill>
                  <a:srgbClr val="2A1500"/>
                </a:solidFill>
                <a:cs typeface="Lotus" pitchFamily="2" charset="-78"/>
              </a:rPr>
              <a:t>لذا جهت استخراج پتانسيل مطلوب نياز به تعداد زيادي پاسخ و </a:t>
            </a:r>
            <a:r>
              <a:rPr lang="ar-SA" sz="2800" dirty="0" smtClean="0">
                <a:solidFill>
                  <a:srgbClr val="FF0000"/>
                </a:solidFill>
                <a:cs typeface="Lotus" pitchFamily="2" charset="-78"/>
              </a:rPr>
              <a:t>فيلتر کردن</a:t>
            </a:r>
            <a:r>
              <a:rPr lang="fa-IR" sz="2800" dirty="0" smtClean="0">
                <a:solidFill>
                  <a:srgbClr val="FF0000"/>
                </a:solidFill>
                <a:cs typeface="Lotus" pitchFamily="2" charset="-78"/>
              </a:rPr>
              <a:t> </a:t>
            </a:r>
            <a:r>
              <a:rPr lang="ar-SA" sz="2800" dirty="0" smtClean="0">
                <a:solidFill>
                  <a:srgbClr val="FF0000"/>
                </a:solidFill>
                <a:cs typeface="Lotus" pitchFamily="2" charset="-78"/>
              </a:rPr>
              <a:t>پاسخ </a:t>
            </a:r>
            <a:r>
              <a:rPr lang="ar-SA" sz="2800" dirty="0" smtClean="0">
                <a:solidFill>
                  <a:srgbClr val="2A1500"/>
                </a:solidFill>
                <a:cs typeface="Lotus" pitchFamily="2" charset="-78"/>
              </a:rPr>
              <a:t>و </a:t>
            </a:r>
            <a:r>
              <a:rPr lang="ar-SA" sz="2800" dirty="0" smtClean="0">
                <a:solidFill>
                  <a:srgbClr val="FF0000"/>
                </a:solidFill>
                <a:cs typeface="Lotus" pitchFamily="2" charset="-78"/>
              </a:rPr>
              <a:t>متوسط گيري </a:t>
            </a:r>
            <a:r>
              <a:rPr lang="ar-SA" sz="2800" dirty="0" smtClean="0">
                <a:solidFill>
                  <a:srgbClr val="2A1500"/>
                </a:solidFill>
                <a:cs typeface="Lotus" pitchFamily="2" charset="-78"/>
              </a:rPr>
              <a:t>آنها مي باشد تا بتوان پاسخ به تحريک را از ديگر فعاليتهاي مغزي</a:t>
            </a:r>
            <a:r>
              <a:rPr lang="ar-SA" sz="2800" dirty="0" smtClean="0">
                <a:solidFill>
                  <a:srgbClr val="FF0000"/>
                </a:solidFill>
                <a:cs typeface="Lotus" pitchFamily="2" charset="-78"/>
              </a:rPr>
              <a:t> جدا </a:t>
            </a:r>
            <a:r>
              <a:rPr lang="ar-SA" sz="2800" dirty="0" smtClean="0">
                <a:solidFill>
                  <a:srgbClr val="2A1500"/>
                </a:solidFill>
                <a:cs typeface="Lotus" pitchFamily="2" charset="-78"/>
              </a:rPr>
              <a:t>کرد . </a:t>
            </a:r>
            <a:endParaRPr lang="fa-IR" sz="2800" dirty="0" smtClean="0">
              <a:solidFill>
                <a:srgbClr val="2A1500"/>
              </a:solidFill>
              <a:cs typeface="Lotus" pitchFamily="2" charset="-78"/>
            </a:endParaRPr>
          </a:p>
        </p:txBody>
      </p:sp>
      <p:sp>
        <p:nvSpPr>
          <p:cNvPr id="60419"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042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862993C-5923-4C63-B0E0-9B04B9FC3CE6}" type="slidenum">
              <a:rPr lang="ar-SA" smtClean="0"/>
              <a:pPr/>
              <a:t>36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418">
                                            <p:bg/>
                                          </p:spTgt>
                                        </p:tgtEl>
                                        <p:attrNameLst>
                                          <p:attrName>style.visibility</p:attrName>
                                        </p:attrNameLst>
                                      </p:cBhvr>
                                      <p:to>
                                        <p:strVal val="visible"/>
                                      </p:to>
                                    </p:set>
                                    <p:animEffect transition="in" filter="fade">
                                      <p:cBhvr>
                                        <p:cTn id="7" dur="1000"/>
                                        <p:tgtEl>
                                          <p:spTgt spid="60418">
                                            <p:bg/>
                                          </p:spTgt>
                                        </p:tgtEl>
                                      </p:cBhvr>
                                    </p:animEffect>
                                    <p:anim calcmode="lin" valueType="num">
                                      <p:cBhvr>
                                        <p:cTn id="8" dur="1000" fill="hold"/>
                                        <p:tgtEl>
                                          <p:spTgt spid="60418">
                                            <p:bg/>
                                          </p:spTgt>
                                        </p:tgtEl>
                                        <p:attrNameLst>
                                          <p:attrName>ppt_x</p:attrName>
                                        </p:attrNameLst>
                                      </p:cBhvr>
                                      <p:tavLst>
                                        <p:tav tm="0">
                                          <p:val>
                                            <p:strVal val="#ppt_x"/>
                                          </p:val>
                                        </p:tav>
                                        <p:tav tm="100000">
                                          <p:val>
                                            <p:strVal val="#ppt_x"/>
                                          </p:val>
                                        </p:tav>
                                      </p:tavLst>
                                    </p:anim>
                                    <p:anim calcmode="lin" valueType="num">
                                      <p:cBhvr>
                                        <p:cTn id="9" dur="1000" fill="hold"/>
                                        <p:tgtEl>
                                          <p:spTgt spid="60418">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418">
                                            <p:txEl>
                                              <p:pRg st="0" end="0"/>
                                            </p:txEl>
                                          </p:spTgt>
                                        </p:tgtEl>
                                        <p:attrNameLst>
                                          <p:attrName>style.visibility</p:attrName>
                                        </p:attrNameLst>
                                      </p:cBhvr>
                                      <p:to>
                                        <p:strVal val="visible"/>
                                      </p:to>
                                    </p:set>
                                    <p:animEffect transition="in" filter="fade">
                                      <p:cBhvr>
                                        <p:cTn id="14" dur="1000"/>
                                        <p:tgtEl>
                                          <p:spTgt spid="60418">
                                            <p:txEl>
                                              <p:pRg st="0" end="0"/>
                                            </p:txEl>
                                          </p:spTgt>
                                        </p:tgtEl>
                                      </p:cBhvr>
                                    </p:animEffect>
                                    <p:anim calcmode="lin" valueType="num">
                                      <p:cBhvr>
                                        <p:cTn id="15" dur="10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04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418">
                                            <p:txEl>
                                              <p:pRg st="2" end="2"/>
                                            </p:txEl>
                                          </p:spTgt>
                                        </p:tgtEl>
                                        <p:attrNameLst>
                                          <p:attrName>style.visibility</p:attrName>
                                        </p:attrNameLst>
                                      </p:cBhvr>
                                      <p:to>
                                        <p:strVal val="visible"/>
                                      </p:to>
                                    </p:set>
                                    <p:animEffect transition="in" filter="fade">
                                      <p:cBhvr>
                                        <p:cTn id="21" dur="1000"/>
                                        <p:tgtEl>
                                          <p:spTgt spid="60418">
                                            <p:txEl>
                                              <p:pRg st="2" end="2"/>
                                            </p:txEl>
                                          </p:spTgt>
                                        </p:tgtEl>
                                      </p:cBhvr>
                                    </p:animEffect>
                                    <p:anim calcmode="lin" valueType="num">
                                      <p:cBhvr>
                                        <p:cTn id="22" dur="10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04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468313" y="549275"/>
            <a:ext cx="8229600" cy="1181100"/>
          </a:xfrm>
          <a:solidFill>
            <a:srgbClr val="FDFFE5"/>
          </a:solidFill>
        </p:spPr>
        <p:txBody>
          <a:bodyPr/>
          <a:lstStyle/>
          <a:p>
            <a:pPr algn="just" rtl="1" eaLnBrk="1" hangingPunct="1">
              <a:buFontTx/>
              <a:buNone/>
            </a:pPr>
            <a:r>
              <a:rPr lang="en-US" sz="2800" smtClean="0">
                <a:solidFill>
                  <a:srgbClr val="2A1500"/>
                </a:solidFill>
                <a:cs typeface="Lotus" pitchFamily="2" charset="-78"/>
              </a:rPr>
              <a:t>   </a:t>
            </a:r>
            <a:r>
              <a:rPr lang="ar-SA" sz="2800" smtClean="0">
                <a:solidFill>
                  <a:srgbClr val="2A1500"/>
                </a:solidFill>
                <a:cs typeface="Lotus" pitchFamily="2" charset="-78"/>
              </a:rPr>
              <a:t>در شكل هاي زير نمونه</a:t>
            </a:r>
            <a:r>
              <a:rPr lang="fa-IR" sz="2800" smtClean="0">
                <a:solidFill>
                  <a:srgbClr val="2A1500"/>
                </a:solidFill>
                <a:cs typeface="Lotus" pitchFamily="2" charset="-78"/>
              </a:rPr>
              <a:t> </a:t>
            </a:r>
            <a:r>
              <a:rPr lang="ar-SA" sz="2800" smtClean="0">
                <a:solidFill>
                  <a:srgbClr val="2A1500"/>
                </a:solidFill>
                <a:cs typeface="Lotus" pitchFamily="2" charset="-78"/>
              </a:rPr>
              <a:t>يك پتانسيل بر انگيخته و سيگنالهاي نويزي آن مشاهده مي گردد. شكل</a:t>
            </a:r>
            <a:r>
              <a:rPr lang="fa-IR" sz="2800" smtClean="0">
                <a:solidFill>
                  <a:srgbClr val="2A1500"/>
                </a:solidFill>
                <a:cs typeface="Lotus" pitchFamily="2" charset="-78"/>
              </a:rPr>
              <a:t> </a:t>
            </a:r>
            <a:r>
              <a:rPr lang="en-US" sz="2800" smtClean="0">
                <a:solidFill>
                  <a:srgbClr val="2A1500"/>
                </a:solidFill>
                <a:cs typeface="Lotus" pitchFamily="2" charset="-78"/>
              </a:rPr>
              <a:t>b</a:t>
            </a:r>
            <a:r>
              <a:rPr lang="fa-IR" sz="2800" smtClean="0">
                <a:solidFill>
                  <a:srgbClr val="2A1500"/>
                </a:solidFill>
                <a:cs typeface="Lotus" pitchFamily="2" charset="-78"/>
              </a:rPr>
              <a:t> </a:t>
            </a:r>
            <a:r>
              <a:rPr lang="ar-SA" sz="2800" smtClean="0">
                <a:solidFill>
                  <a:srgbClr val="2A1500"/>
                </a:solidFill>
                <a:cs typeface="Lotus" pitchFamily="2" charset="-78"/>
              </a:rPr>
              <a:t>خروحي فيلتر وينر را </a:t>
            </a:r>
            <a:r>
              <a:rPr lang="fa-IR" sz="2800" smtClean="0">
                <a:solidFill>
                  <a:srgbClr val="2A1500"/>
                </a:solidFill>
                <a:cs typeface="Lotus" pitchFamily="2" charset="-78"/>
              </a:rPr>
              <a:t>نشان مي دهد</a:t>
            </a:r>
            <a:r>
              <a:rPr lang="ar-SA" sz="2800" smtClean="0">
                <a:solidFill>
                  <a:srgbClr val="2A1500"/>
                </a:solidFill>
                <a:cs typeface="Lotus" pitchFamily="2" charset="-78"/>
              </a:rPr>
              <a:t>.</a:t>
            </a:r>
            <a:endParaRPr lang="en-US" sz="2800" smtClean="0">
              <a:solidFill>
                <a:srgbClr val="2A1500"/>
              </a:solidFill>
              <a:cs typeface="Lotus" pitchFamily="2" charset="-78"/>
            </a:endParaRPr>
          </a:p>
        </p:txBody>
      </p:sp>
      <p:sp>
        <p:nvSpPr>
          <p:cNvPr id="61443"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14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8523708-05AE-4864-8071-582CDBA4B882}" type="slidenum">
              <a:rPr lang="ar-SA" smtClean="0"/>
              <a:pPr/>
              <a:t>37</a:t>
            </a:fld>
            <a:endParaRPr lang="en-US" smtClean="0"/>
          </a:p>
        </p:txBody>
      </p:sp>
      <p:pic>
        <p:nvPicPr>
          <p:cNvPr id="61445" name="Picture 7"/>
          <p:cNvPicPr>
            <a:picLocks noChangeAspect="1" noChangeArrowheads="1"/>
          </p:cNvPicPr>
          <p:nvPr/>
        </p:nvPicPr>
        <p:blipFill>
          <a:blip r:embed="rId3"/>
          <a:srcRect/>
          <a:stretch>
            <a:fillRect/>
          </a:stretch>
        </p:blipFill>
        <p:spPr bwMode="auto">
          <a:xfrm>
            <a:off x="468313" y="1916113"/>
            <a:ext cx="3781425" cy="4249737"/>
          </a:xfrm>
          <a:prstGeom prst="rect">
            <a:avLst/>
          </a:prstGeom>
          <a:noFill/>
          <a:ln w="25400">
            <a:solidFill>
              <a:srgbClr val="008080"/>
            </a:solidFill>
            <a:prstDash val="dashDot"/>
            <a:miter lim="800000"/>
            <a:headEnd/>
            <a:tailEnd/>
          </a:ln>
        </p:spPr>
      </p:pic>
      <p:pic>
        <p:nvPicPr>
          <p:cNvPr id="61446" name="Picture 8"/>
          <p:cNvPicPr>
            <a:picLocks noChangeAspect="1" noChangeArrowheads="1"/>
          </p:cNvPicPr>
          <p:nvPr/>
        </p:nvPicPr>
        <p:blipFill>
          <a:blip r:embed="rId4"/>
          <a:srcRect/>
          <a:stretch>
            <a:fillRect/>
          </a:stretch>
        </p:blipFill>
        <p:spPr bwMode="auto">
          <a:xfrm>
            <a:off x="4500563" y="2781300"/>
            <a:ext cx="4356100" cy="2125663"/>
          </a:xfrm>
          <a:prstGeom prst="rect">
            <a:avLst/>
          </a:prstGeom>
          <a:noFill/>
          <a:ln w="25400">
            <a:solidFill>
              <a:srgbClr val="0000FF"/>
            </a:solidFill>
            <a:prstDash val="lgDashDot"/>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442">
                                            <p:bg/>
                                          </p:spTgt>
                                        </p:tgtEl>
                                        <p:attrNameLst>
                                          <p:attrName>style.visibility</p:attrName>
                                        </p:attrNameLst>
                                      </p:cBhvr>
                                      <p:to>
                                        <p:strVal val="visible"/>
                                      </p:to>
                                    </p:set>
                                    <p:animEffect transition="in" filter="fade">
                                      <p:cBhvr>
                                        <p:cTn id="7" dur="1000"/>
                                        <p:tgtEl>
                                          <p:spTgt spid="61442">
                                            <p:bg/>
                                          </p:spTgt>
                                        </p:tgtEl>
                                      </p:cBhvr>
                                    </p:animEffect>
                                    <p:anim calcmode="lin" valueType="num">
                                      <p:cBhvr>
                                        <p:cTn id="8" dur="1000" fill="hold"/>
                                        <p:tgtEl>
                                          <p:spTgt spid="61442">
                                            <p:bg/>
                                          </p:spTgt>
                                        </p:tgtEl>
                                        <p:attrNameLst>
                                          <p:attrName>ppt_x</p:attrName>
                                        </p:attrNameLst>
                                      </p:cBhvr>
                                      <p:tavLst>
                                        <p:tav tm="0">
                                          <p:val>
                                            <p:strVal val="#ppt_x"/>
                                          </p:val>
                                        </p:tav>
                                        <p:tav tm="100000">
                                          <p:val>
                                            <p:strVal val="#ppt_x"/>
                                          </p:val>
                                        </p:tav>
                                      </p:tavLst>
                                    </p:anim>
                                    <p:anim calcmode="lin" valueType="num">
                                      <p:cBhvr>
                                        <p:cTn id="9" dur="1000" fill="hold"/>
                                        <p:tgtEl>
                                          <p:spTgt spid="6144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1442">
                                            <p:txEl>
                                              <p:pRg st="0" end="0"/>
                                            </p:txEl>
                                          </p:spTgt>
                                        </p:tgtEl>
                                        <p:attrNameLst>
                                          <p:attrName>style.visibility</p:attrName>
                                        </p:attrNameLst>
                                      </p:cBhvr>
                                      <p:to>
                                        <p:strVal val="visible"/>
                                      </p:to>
                                    </p:set>
                                    <p:animEffect transition="in" filter="fade">
                                      <p:cBhvr>
                                        <p:cTn id="13" dur="1000"/>
                                        <p:tgtEl>
                                          <p:spTgt spid="61442">
                                            <p:txEl>
                                              <p:pRg st="0" end="0"/>
                                            </p:txEl>
                                          </p:spTgt>
                                        </p:tgtEl>
                                      </p:cBhvr>
                                    </p:animEffect>
                                    <p:anim calcmode="lin" valueType="num">
                                      <p:cBhvr>
                                        <p:cTn id="14" dur="10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14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1445"/>
                                        </p:tgtEl>
                                        <p:attrNameLst>
                                          <p:attrName>style.visibility</p:attrName>
                                        </p:attrNameLst>
                                      </p:cBhvr>
                                      <p:to>
                                        <p:strVal val="visible"/>
                                      </p:to>
                                    </p:set>
                                    <p:animEffect transition="in" filter="fade">
                                      <p:cBhvr>
                                        <p:cTn id="20" dur="1000"/>
                                        <p:tgtEl>
                                          <p:spTgt spid="61445"/>
                                        </p:tgtEl>
                                      </p:cBhvr>
                                    </p:animEffect>
                                    <p:anim calcmode="lin" valueType="num">
                                      <p:cBhvr>
                                        <p:cTn id="21" dur="1000" fill="hold"/>
                                        <p:tgtEl>
                                          <p:spTgt spid="61445"/>
                                        </p:tgtEl>
                                        <p:attrNameLst>
                                          <p:attrName>ppt_x</p:attrName>
                                        </p:attrNameLst>
                                      </p:cBhvr>
                                      <p:tavLst>
                                        <p:tav tm="0">
                                          <p:val>
                                            <p:strVal val="#ppt_x"/>
                                          </p:val>
                                        </p:tav>
                                        <p:tav tm="100000">
                                          <p:val>
                                            <p:strVal val="#ppt_x"/>
                                          </p:val>
                                        </p:tav>
                                      </p:tavLst>
                                    </p:anim>
                                    <p:anim calcmode="lin" valueType="num">
                                      <p:cBhvr>
                                        <p:cTn id="22" dur="1000" fill="hold"/>
                                        <p:tgtEl>
                                          <p:spTgt spid="6144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446"/>
                                        </p:tgtEl>
                                        <p:attrNameLst>
                                          <p:attrName>style.visibility</p:attrName>
                                        </p:attrNameLst>
                                      </p:cBhvr>
                                      <p:to>
                                        <p:strVal val="visible"/>
                                      </p:to>
                                    </p:set>
                                    <p:animEffect transition="in" filter="fade">
                                      <p:cBhvr>
                                        <p:cTn id="27" dur="1000"/>
                                        <p:tgtEl>
                                          <p:spTgt spid="61446"/>
                                        </p:tgtEl>
                                      </p:cBhvr>
                                    </p:animEffect>
                                    <p:anim calcmode="lin" valueType="num">
                                      <p:cBhvr>
                                        <p:cTn id="28" dur="1000" fill="hold"/>
                                        <p:tgtEl>
                                          <p:spTgt spid="61446"/>
                                        </p:tgtEl>
                                        <p:attrNameLst>
                                          <p:attrName>ppt_x</p:attrName>
                                        </p:attrNameLst>
                                      </p:cBhvr>
                                      <p:tavLst>
                                        <p:tav tm="0">
                                          <p:val>
                                            <p:strVal val="#ppt_x"/>
                                          </p:val>
                                        </p:tav>
                                        <p:tav tm="100000">
                                          <p:val>
                                            <p:strVal val="#ppt_x"/>
                                          </p:val>
                                        </p:tav>
                                      </p:tavLst>
                                    </p:anim>
                                    <p:anim calcmode="lin" valueType="num">
                                      <p:cBhvr>
                                        <p:cTn id="29" dur="1000" fill="hold"/>
                                        <p:tgtEl>
                                          <p:spTgt spid="614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246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A296F7-6F13-4C56-8486-F91399EB475D}" type="slidenum">
              <a:rPr lang="ar-SA" smtClean="0"/>
              <a:pPr/>
              <a:t>38</a:t>
            </a:fld>
            <a:endParaRPr lang="en-US" smtClean="0"/>
          </a:p>
        </p:txBody>
      </p:sp>
      <p:sp>
        <p:nvSpPr>
          <p:cNvPr id="228354" name="Rectangle 2"/>
          <p:cNvSpPr>
            <a:spLocks noGrp="1" noChangeArrowheads="1"/>
          </p:cNvSpPr>
          <p:nvPr>
            <p:ph type="title"/>
          </p:nvPr>
        </p:nvSpPr>
        <p:spPr>
          <a:xfrm>
            <a:off x="601663" y="274638"/>
            <a:ext cx="7354887" cy="633412"/>
          </a:xfrm>
        </p:spPr>
        <p:txBody>
          <a:bodyPr>
            <a:normAutofit fontScale="90000"/>
          </a:bodyPr>
          <a:lstStyle/>
          <a:p>
            <a:pPr algn="ctr" rtl="1" eaLnBrk="1" fontAlgn="auto" hangingPunct="1">
              <a:spcAft>
                <a:spcPts val="0"/>
              </a:spcAft>
              <a:defRPr/>
            </a:pPr>
            <a:r>
              <a:rPr lang="fa-IR" sz="34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پتانسيل</a:t>
            </a:r>
            <a:r>
              <a:rPr lang="fa-IR" sz="34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Nazanin" pitchFamily="2" charset="-78"/>
              </a:rPr>
              <a:t>‌</a:t>
            </a:r>
            <a:r>
              <a:rPr lang="fa-IR" sz="34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هاي برانگيخته </a:t>
            </a:r>
            <a:r>
              <a:rPr lang="en-US" sz="3400" dirty="0" smtClean="0">
                <a:solidFill>
                  <a:srgbClr val="800080"/>
                </a:solidFill>
                <a:effectLst>
                  <a:glow rad="139700">
                    <a:schemeClr val="accent2">
                      <a:satMod val="175000"/>
                      <a:alpha val="40000"/>
                    </a:schemeClr>
                  </a:glow>
                  <a:outerShdw blurRad="38100" dist="38100" dir="2700000" algn="tl">
                    <a:srgbClr val="000000"/>
                  </a:outerShdw>
                </a:effectLst>
                <a:latin typeface="Times New Roman" pitchFamily="18" charset="0"/>
                <a:cs typeface="Lotus" pitchFamily="2" charset="-78"/>
              </a:rPr>
              <a:t>(EP: Evoked Potential)</a:t>
            </a:r>
            <a:endParaRPr lang="en-US" sz="3400" dirty="0" smtClean="0">
              <a:solidFill>
                <a:srgbClr val="800080"/>
              </a:solidFill>
              <a:effectLst>
                <a:glow rad="139700">
                  <a:schemeClr val="accent2">
                    <a:satMod val="175000"/>
                    <a:alpha val="40000"/>
                  </a:schemeClr>
                </a:glow>
                <a:outerShdw blurRad="38100" dist="38100" dir="2700000" algn="tl">
                  <a:srgbClr val="000000"/>
                </a:outerShdw>
              </a:effectLst>
              <a:cs typeface="Lotus" pitchFamily="2" charset="-78"/>
            </a:endParaRPr>
          </a:p>
        </p:txBody>
      </p:sp>
      <p:pic>
        <p:nvPicPr>
          <p:cNvPr id="62469" name="Picture 3" descr="er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47813" y="1196975"/>
            <a:ext cx="6121400" cy="5010150"/>
          </a:xfrm>
          <a:prstGeom prst="rect">
            <a:avLst/>
          </a:prstGeom>
          <a:solidFill>
            <a:schemeClr val="bg1"/>
          </a:solidFill>
          <a:ln w="25400">
            <a:solidFill>
              <a:srgbClr val="FF00FF"/>
            </a:solidFill>
            <a:prstDash val="lgDashDotDot"/>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fade">
                                      <p:cBhvr>
                                        <p:cTn id="7" dur="1000"/>
                                        <p:tgtEl>
                                          <p:spTgt spid="228354"/>
                                        </p:tgtEl>
                                      </p:cBhvr>
                                    </p:animEffect>
                                    <p:anim calcmode="lin" valueType="num">
                                      <p:cBhvr>
                                        <p:cTn id="8" dur="1000" fill="hold"/>
                                        <p:tgtEl>
                                          <p:spTgt spid="228354"/>
                                        </p:tgtEl>
                                        <p:attrNameLst>
                                          <p:attrName>ppt_x</p:attrName>
                                        </p:attrNameLst>
                                      </p:cBhvr>
                                      <p:tavLst>
                                        <p:tav tm="0">
                                          <p:val>
                                            <p:strVal val="#ppt_x"/>
                                          </p:val>
                                        </p:tav>
                                        <p:tav tm="100000">
                                          <p:val>
                                            <p:strVal val="#ppt_x"/>
                                          </p:val>
                                        </p:tav>
                                      </p:tavLst>
                                    </p:anim>
                                    <p:anim calcmode="lin" valueType="num">
                                      <p:cBhvr>
                                        <p:cTn id="9" dur="1000" fill="hold"/>
                                        <p:tgtEl>
                                          <p:spTgt spid="2283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62469"/>
                                        </p:tgtEl>
                                        <p:attrNameLst>
                                          <p:attrName>style.visibility</p:attrName>
                                        </p:attrNameLst>
                                      </p:cBhvr>
                                      <p:to>
                                        <p:strVal val="visible"/>
                                      </p:to>
                                    </p:set>
                                    <p:anim calcmode="lin" valueType="num">
                                      <p:cBhvr>
                                        <p:cTn id="14" dur="1000" fill="hold"/>
                                        <p:tgtEl>
                                          <p:spTgt spid="62469"/>
                                        </p:tgtEl>
                                        <p:attrNameLst>
                                          <p:attrName>ppt_w</p:attrName>
                                        </p:attrNameLst>
                                      </p:cBhvr>
                                      <p:tavLst>
                                        <p:tav tm="0">
                                          <p:val>
                                            <p:fltVal val="0"/>
                                          </p:val>
                                        </p:tav>
                                        <p:tav tm="100000">
                                          <p:val>
                                            <p:strVal val="#ppt_w"/>
                                          </p:val>
                                        </p:tav>
                                      </p:tavLst>
                                    </p:anim>
                                    <p:anim calcmode="lin" valueType="num">
                                      <p:cBhvr>
                                        <p:cTn id="15" dur="1000" fill="hold"/>
                                        <p:tgtEl>
                                          <p:spTgt spid="62469"/>
                                        </p:tgtEl>
                                        <p:attrNameLst>
                                          <p:attrName>ppt_h</p:attrName>
                                        </p:attrNameLst>
                                      </p:cBhvr>
                                      <p:tavLst>
                                        <p:tav tm="0">
                                          <p:val>
                                            <p:fltVal val="0"/>
                                          </p:val>
                                        </p:tav>
                                        <p:tav tm="100000">
                                          <p:val>
                                            <p:strVal val="#ppt_h"/>
                                          </p:val>
                                        </p:tav>
                                      </p:tavLst>
                                    </p:anim>
                                    <p:anim calcmode="lin" valueType="num">
                                      <p:cBhvr>
                                        <p:cTn id="16" dur="1000" fill="hold"/>
                                        <p:tgtEl>
                                          <p:spTgt spid="6246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24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468313" y="1916113"/>
            <a:ext cx="8229600" cy="3817937"/>
          </a:xfrm>
          <a:gradFill rotWithShape="1">
            <a:gsLst>
              <a:gs pos="0">
                <a:srgbClr val="FFC5FF"/>
              </a:gs>
              <a:gs pos="100000">
                <a:schemeClr val="bg1"/>
              </a:gs>
            </a:gsLst>
            <a:path path="shape">
              <a:fillToRect l="50000" t="50000" r="50000" b="50000"/>
            </a:path>
          </a:gradFill>
        </p:spPr>
        <p:txBody>
          <a:bodyPr/>
          <a:lstStyle/>
          <a:p>
            <a:pPr algn="just" rtl="1" eaLnBrk="1" hangingPunct="1">
              <a:lnSpc>
                <a:spcPct val="80000"/>
              </a:lnSpc>
              <a:buFontTx/>
              <a:buBlip>
                <a:blip r:embed="rId2"/>
              </a:buBlip>
            </a:pPr>
            <a:r>
              <a:rPr lang="ar-SA" sz="2800" dirty="0" smtClean="0">
                <a:solidFill>
                  <a:srgbClr val="003366"/>
                </a:solidFill>
                <a:cs typeface="Lotus" pitchFamily="2" charset="-78"/>
              </a:rPr>
              <a:t>محرک مورد استفاده </a:t>
            </a:r>
            <a:r>
              <a:rPr lang="ar-SA" sz="2800" dirty="0" smtClean="0">
                <a:solidFill>
                  <a:srgbClr val="FF0000"/>
                </a:solidFill>
                <a:cs typeface="Lotus" pitchFamily="2" charset="-78"/>
              </a:rPr>
              <a:t>يک جريان الکتريکي </a:t>
            </a:r>
            <a:r>
              <a:rPr lang="ar-SA" sz="2800" dirty="0" smtClean="0">
                <a:solidFill>
                  <a:srgbClr val="003366"/>
                </a:solidFill>
                <a:cs typeface="Lotus" pitchFamily="2" charset="-78"/>
              </a:rPr>
              <a:t>است که در مدت کوتاه توسط الکترودها اعمال مي شود .</a:t>
            </a:r>
            <a:endParaRPr lang="en-US" sz="2800" dirty="0" smtClean="0">
              <a:solidFill>
                <a:srgbClr val="003366"/>
              </a:solidFill>
              <a:cs typeface="Lotus" pitchFamily="2" charset="-78"/>
            </a:endParaRPr>
          </a:p>
          <a:p>
            <a:pPr algn="just" rtl="1" eaLnBrk="1" hangingPunct="1">
              <a:lnSpc>
                <a:spcPct val="80000"/>
              </a:lnSpc>
              <a:buFontTx/>
              <a:buBlip>
                <a:blip r:embed="rId2"/>
              </a:buBlip>
            </a:pPr>
            <a:endParaRPr lang="en-US" sz="1200" dirty="0" smtClean="0">
              <a:solidFill>
                <a:srgbClr val="003366"/>
              </a:solidFill>
              <a:cs typeface="Lotus" pitchFamily="2" charset="-78"/>
            </a:endParaRPr>
          </a:p>
          <a:p>
            <a:pPr algn="just" rtl="1" eaLnBrk="1" hangingPunct="1">
              <a:lnSpc>
                <a:spcPct val="80000"/>
              </a:lnSpc>
              <a:buFontTx/>
              <a:buBlip>
                <a:blip r:embed="rId2"/>
              </a:buBlip>
            </a:pPr>
            <a:r>
              <a:rPr lang="ar-SA" sz="2800" dirty="0" smtClean="0">
                <a:solidFill>
                  <a:srgbClr val="003366"/>
                </a:solidFill>
                <a:cs typeface="Lotus" pitchFamily="2" charset="-78"/>
              </a:rPr>
              <a:t>پاسخها از مسيرهاي</a:t>
            </a:r>
            <a:r>
              <a:rPr lang="en-US" sz="2800" dirty="0" smtClean="0">
                <a:solidFill>
                  <a:srgbClr val="003366"/>
                </a:solidFill>
                <a:cs typeface="Lotus" pitchFamily="2" charset="-78"/>
              </a:rPr>
              <a:t> </a:t>
            </a:r>
            <a:r>
              <a:rPr lang="ar-SA" sz="2800" dirty="0" smtClean="0">
                <a:solidFill>
                  <a:srgbClr val="003366"/>
                </a:solidFill>
                <a:cs typeface="Lotus" pitchFamily="2" charset="-78"/>
              </a:rPr>
              <a:t>هدايت مرکزي يا جانبي توسط جريان الکتريکي که معمولا به مچ پا يا دست اعمال مي شود،</a:t>
            </a:r>
            <a:r>
              <a:rPr lang="fa-IR" sz="2800" dirty="0" smtClean="0">
                <a:solidFill>
                  <a:srgbClr val="003366"/>
                </a:solidFill>
                <a:cs typeface="Lotus" pitchFamily="2" charset="-78"/>
              </a:rPr>
              <a:t> </a:t>
            </a:r>
            <a:r>
              <a:rPr lang="ar-SA" sz="2800" dirty="0" smtClean="0">
                <a:solidFill>
                  <a:srgbClr val="003366"/>
                </a:solidFill>
                <a:cs typeface="Lotus" pitchFamily="2" charset="-78"/>
              </a:rPr>
              <a:t>بوجود مي آيند.</a:t>
            </a:r>
            <a:endParaRPr lang="en-US" sz="2800" dirty="0" smtClean="0">
              <a:solidFill>
                <a:srgbClr val="003366"/>
              </a:solidFill>
              <a:cs typeface="Lotus" pitchFamily="2" charset="-78"/>
            </a:endParaRPr>
          </a:p>
          <a:p>
            <a:pPr algn="just" rtl="1" eaLnBrk="1" hangingPunct="1">
              <a:lnSpc>
                <a:spcPct val="80000"/>
              </a:lnSpc>
              <a:buFontTx/>
              <a:buBlip>
                <a:blip r:embed="rId2"/>
              </a:buBlip>
            </a:pPr>
            <a:endParaRPr lang="en-US" sz="1200" dirty="0" smtClean="0">
              <a:solidFill>
                <a:srgbClr val="003366"/>
              </a:solidFill>
              <a:cs typeface="Lotus" pitchFamily="2" charset="-78"/>
            </a:endParaRPr>
          </a:p>
          <a:p>
            <a:pPr algn="just" rtl="1" eaLnBrk="1" hangingPunct="1">
              <a:lnSpc>
                <a:spcPct val="80000"/>
              </a:lnSpc>
              <a:buFontTx/>
              <a:buBlip>
                <a:blip r:embed="rId2"/>
              </a:buBlip>
            </a:pPr>
            <a:r>
              <a:rPr lang="ar-SA" sz="2800" dirty="0" smtClean="0">
                <a:solidFill>
                  <a:srgbClr val="003366"/>
                </a:solidFill>
                <a:cs typeface="Lotus" pitchFamily="2" charset="-78"/>
              </a:rPr>
              <a:t>محل ثبت</a:t>
            </a:r>
            <a:r>
              <a:rPr lang="en-US" sz="2800" dirty="0" smtClean="0">
                <a:solidFill>
                  <a:srgbClr val="003366"/>
                </a:solidFill>
                <a:cs typeface="Lotus" pitchFamily="2" charset="-78"/>
              </a:rPr>
              <a:t> </a:t>
            </a:r>
            <a:r>
              <a:rPr lang="ar-SA" sz="2800" dirty="0" smtClean="0">
                <a:solidFill>
                  <a:srgbClr val="003366"/>
                </a:solidFill>
                <a:cs typeface="Lotus" pitchFamily="2" charset="-78"/>
              </a:rPr>
              <a:t>بستگي به اين دارد که نيمه بالايي يا پاييني بدن مورد آزمايش قرار گيرد</a:t>
            </a:r>
            <a:r>
              <a:rPr lang="en-US" sz="2800" dirty="0" smtClean="0">
                <a:solidFill>
                  <a:srgbClr val="003366"/>
                </a:solidFill>
                <a:cs typeface="Lotus" pitchFamily="2" charset="-78"/>
              </a:rPr>
              <a:t>.</a:t>
            </a:r>
            <a:endParaRPr lang="fa-IR" sz="2800" dirty="0" smtClean="0">
              <a:solidFill>
                <a:srgbClr val="003366"/>
              </a:solidFill>
              <a:cs typeface="Lotus" pitchFamily="2" charset="-78"/>
            </a:endParaRPr>
          </a:p>
          <a:p>
            <a:pPr algn="just" rtl="1" eaLnBrk="1" hangingPunct="1">
              <a:lnSpc>
                <a:spcPct val="80000"/>
              </a:lnSpc>
              <a:buFontTx/>
              <a:buBlip>
                <a:blip r:embed="rId2"/>
              </a:buBlip>
            </a:pPr>
            <a:r>
              <a:rPr lang="ar-SA" sz="2800" dirty="0" smtClean="0">
                <a:solidFill>
                  <a:srgbClr val="003366"/>
                </a:solidFill>
                <a:cs typeface="Lotus" pitchFamily="2" charset="-78"/>
              </a:rPr>
              <a:t>استفاده كلينيكي: از آنها مي توان در بررسي عملکرد اعصاب جانبي دست يا پا و يا ستون فقرات استفاده کرد.</a:t>
            </a:r>
            <a:endParaRPr lang="en-US" sz="2800" dirty="0" smtClean="0">
              <a:solidFill>
                <a:srgbClr val="003366"/>
              </a:solidFill>
              <a:cs typeface="Lotus" pitchFamily="2" charset="-78"/>
            </a:endParaRPr>
          </a:p>
          <a:p>
            <a:pPr algn="just" rtl="1" eaLnBrk="1" hangingPunct="1">
              <a:lnSpc>
                <a:spcPct val="80000"/>
              </a:lnSpc>
              <a:buFontTx/>
              <a:buBlip>
                <a:blip r:embed="rId2"/>
              </a:buBlip>
            </a:pPr>
            <a:endParaRPr lang="en-US" sz="2800" dirty="0" smtClean="0">
              <a:solidFill>
                <a:srgbClr val="003366"/>
              </a:solidFill>
              <a:cs typeface="Lotus" pitchFamily="2" charset="-78"/>
            </a:endParaRPr>
          </a:p>
        </p:txBody>
      </p:sp>
      <p:sp>
        <p:nvSpPr>
          <p:cNvPr id="6349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34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A3CADBD-AC38-4D15-9A27-22D68C7D2452}" type="slidenum">
              <a:rPr lang="ar-SA" smtClean="0"/>
              <a:pPr/>
              <a:t>39</a:t>
            </a:fld>
            <a:endParaRPr lang="en-US" smtClean="0"/>
          </a:p>
        </p:txBody>
      </p:sp>
      <p:sp>
        <p:nvSpPr>
          <p:cNvPr id="58372" name="Rectangle 2"/>
          <p:cNvSpPr>
            <a:spLocks noGrp="1" noChangeArrowheads="1"/>
          </p:cNvSpPr>
          <p:nvPr>
            <p:ph type="title"/>
          </p:nvPr>
        </p:nvSpPr>
        <p:spPr/>
        <p:txBody>
          <a:bodyPr/>
          <a:lstStyle/>
          <a:p>
            <a:pPr algn="ctr" rtl="1" eaLnBrk="1" fontAlgn="auto" hangingPunct="1">
              <a:spcAft>
                <a:spcPts val="0"/>
              </a:spcAft>
              <a:defRPr/>
            </a:pPr>
            <a:r>
              <a:rPr lang="fa-IR" dirty="0" smtClean="0">
                <a:solidFill>
                  <a:srgbClr val="800080"/>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پتانسيلهاي برانگيخته حسي</a:t>
            </a:r>
            <a:r>
              <a:rPr lang="en-US" dirty="0" smtClean="0">
                <a:solidFill>
                  <a:srgbClr val="800080"/>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(SEP)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3490">
                                            <p:bg/>
                                          </p:spTgt>
                                        </p:tgtEl>
                                        <p:attrNameLst>
                                          <p:attrName>style.visibility</p:attrName>
                                        </p:attrNameLst>
                                      </p:cBhvr>
                                      <p:to>
                                        <p:strVal val="visible"/>
                                      </p:to>
                                    </p:set>
                                    <p:anim calcmode="lin" valueType="num">
                                      <p:cBhvr>
                                        <p:cTn id="7" dur="500" fill="hold"/>
                                        <p:tgtEl>
                                          <p:spTgt spid="63490">
                                            <p:bg/>
                                          </p:spTgt>
                                        </p:tgtEl>
                                        <p:attrNameLst>
                                          <p:attrName>ppt_w</p:attrName>
                                        </p:attrNameLst>
                                      </p:cBhvr>
                                      <p:tavLst>
                                        <p:tav tm="0">
                                          <p:val>
                                            <p:fltVal val="0"/>
                                          </p:val>
                                        </p:tav>
                                        <p:tav tm="100000">
                                          <p:val>
                                            <p:strVal val="#ppt_w"/>
                                          </p:val>
                                        </p:tav>
                                      </p:tavLst>
                                    </p:anim>
                                    <p:anim calcmode="lin" valueType="num">
                                      <p:cBhvr>
                                        <p:cTn id="8" dur="500" fill="hold"/>
                                        <p:tgtEl>
                                          <p:spTgt spid="63490">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3490">
                                            <p:txEl>
                                              <p:pRg st="0" end="0"/>
                                            </p:txEl>
                                          </p:spTgt>
                                        </p:tgtEl>
                                        <p:attrNameLst>
                                          <p:attrName>style.visibility</p:attrName>
                                        </p:attrNameLst>
                                      </p:cBhvr>
                                      <p:to>
                                        <p:strVal val="visible"/>
                                      </p:to>
                                    </p:set>
                                    <p:anim calcmode="lin" valueType="num">
                                      <p:cBhvr>
                                        <p:cTn id="12" dur="500" fill="hold"/>
                                        <p:tgtEl>
                                          <p:spTgt spid="6349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3490">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 calcmode="lin" valueType="num">
                                      <p:cBhvr>
                                        <p:cTn id="17" dur="500" fill="hold"/>
                                        <p:tgtEl>
                                          <p:spTgt spid="6349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3490">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63490">
                                            <p:txEl>
                                              <p:pRg st="4" end="4"/>
                                            </p:txEl>
                                          </p:spTgt>
                                        </p:tgtEl>
                                        <p:attrNameLst>
                                          <p:attrName>style.visibility</p:attrName>
                                        </p:attrNameLst>
                                      </p:cBhvr>
                                      <p:to>
                                        <p:strVal val="visible"/>
                                      </p:to>
                                    </p:set>
                                    <p:anim calcmode="lin" valueType="num">
                                      <p:cBhvr>
                                        <p:cTn id="22" dur="500" fill="hold"/>
                                        <p:tgtEl>
                                          <p:spTgt spid="63490">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63490">
                                            <p:txEl>
                                              <p:pRg st="4" end="4"/>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63490">
                                            <p:txEl>
                                              <p:pRg st="5" end="5"/>
                                            </p:txEl>
                                          </p:spTgt>
                                        </p:tgtEl>
                                        <p:attrNameLst>
                                          <p:attrName>style.visibility</p:attrName>
                                        </p:attrNameLst>
                                      </p:cBhvr>
                                      <p:to>
                                        <p:strVal val="visible"/>
                                      </p:to>
                                    </p:set>
                                    <p:anim calcmode="lin" valueType="num">
                                      <p:cBhvr>
                                        <p:cTn id="27" dur="500" fill="hold"/>
                                        <p:tgtEl>
                                          <p:spTgt spid="63490">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63490">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323850" y="1844675"/>
            <a:ext cx="8569325" cy="3673475"/>
          </a:xfrm>
          <a:solidFill>
            <a:schemeClr val="bg1"/>
          </a:solidFill>
          <a:ln w="25400" cap="flat">
            <a:solidFill>
              <a:srgbClr val="FF00FF"/>
            </a:solidFill>
            <a:prstDash val="lgDash"/>
          </a:ln>
        </p:spPr>
        <p:txBody>
          <a:bodyPr/>
          <a:lstStyle/>
          <a:p>
            <a:pPr algn="just" rtl="1" eaLnBrk="1" hangingPunct="1">
              <a:lnSpc>
                <a:spcPct val="80000"/>
              </a:lnSpc>
              <a:buClr>
                <a:srgbClr val="FF0066"/>
              </a:buClr>
              <a:buFont typeface="Wingdings" pitchFamily="2" charset="2"/>
              <a:buChar char="ü"/>
            </a:pPr>
            <a:r>
              <a:rPr lang="fa-IR" sz="2400" smtClean="0">
                <a:solidFill>
                  <a:srgbClr val="003366"/>
                </a:solidFill>
                <a:cs typeface="Lotus" pitchFamily="2" charset="-78"/>
              </a:rPr>
              <a:t>يکي از مسائل مهم در </a:t>
            </a:r>
            <a:r>
              <a:rPr lang="fa-IR" sz="2400" smtClean="0">
                <a:solidFill>
                  <a:srgbClr val="FF0000"/>
                </a:solidFill>
                <a:cs typeface="Lotus" pitchFamily="2" charset="-78"/>
              </a:rPr>
              <a:t>الکتروفيزيولوژي</a:t>
            </a:r>
            <a:r>
              <a:rPr lang="fa-IR" sz="2400" smtClean="0">
                <a:solidFill>
                  <a:srgbClr val="003366"/>
                </a:solidFill>
                <a:cs typeface="Lotus" pitchFamily="2" charset="-78"/>
              </a:rPr>
              <a:t>، مسئله قرارگيري يک سلول فعال در يک هادي حجمي است.</a:t>
            </a:r>
          </a:p>
          <a:p>
            <a:pPr algn="just" rtl="1" eaLnBrk="1" hangingPunct="1">
              <a:lnSpc>
                <a:spcPct val="80000"/>
              </a:lnSpc>
              <a:buClr>
                <a:srgbClr val="FF0066"/>
              </a:buClr>
              <a:buFont typeface="Wingdings" pitchFamily="2" charset="2"/>
              <a:buChar char="ü"/>
            </a:pPr>
            <a:endParaRPr lang="fa-IR" sz="2400" smtClean="0">
              <a:solidFill>
                <a:srgbClr val="003366"/>
              </a:solidFill>
              <a:cs typeface="Lotus" pitchFamily="2" charset="-78"/>
            </a:endParaRPr>
          </a:p>
          <a:p>
            <a:pPr algn="just" rtl="1" eaLnBrk="1" hangingPunct="1">
              <a:lnSpc>
                <a:spcPct val="80000"/>
              </a:lnSpc>
              <a:buClr>
                <a:srgbClr val="FF0066"/>
              </a:buClr>
              <a:buFont typeface="Wingdings" pitchFamily="2" charset="2"/>
              <a:buChar char="ü"/>
            </a:pPr>
            <a:r>
              <a:rPr lang="fa-IR" sz="2400" smtClean="0">
                <a:solidFill>
                  <a:srgbClr val="003366"/>
                </a:solidFill>
                <a:cs typeface="Lotus" pitchFamily="2" charset="-78"/>
              </a:rPr>
              <a:t>مطالعه اين مسئله به فهم ديگر هاديهاي حجمي پيچيده نظير </a:t>
            </a:r>
            <a:r>
              <a:rPr lang="en-US" sz="2000" smtClean="0">
                <a:solidFill>
                  <a:srgbClr val="003366"/>
                </a:solidFill>
                <a:latin typeface="Times New Roman" pitchFamily="18" charset="0"/>
                <a:cs typeface="Lotus" pitchFamily="2" charset="-78"/>
              </a:rPr>
              <a:t>ENG</a:t>
            </a:r>
            <a:r>
              <a:rPr lang="fa-IR" sz="2000" smtClean="0">
                <a:solidFill>
                  <a:srgbClr val="003366"/>
                </a:solidFill>
                <a:latin typeface="Times New Roman" pitchFamily="18" charset="0"/>
                <a:cs typeface="Lotus" pitchFamily="2" charset="-78"/>
              </a:rPr>
              <a:t>،</a:t>
            </a:r>
            <a:r>
              <a:rPr lang="en-US" sz="2000" smtClean="0">
                <a:solidFill>
                  <a:srgbClr val="003366"/>
                </a:solidFill>
                <a:latin typeface="Times New Roman" pitchFamily="18" charset="0"/>
                <a:cs typeface="Lotus" pitchFamily="2" charset="-78"/>
              </a:rPr>
              <a:t>EMG </a:t>
            </a:r>
            <a:r>
              <a:rPr lang="fa-IR" sz="2000" smtClean="0">
                <a:solidFill>
                  <a:srgbClr val="003366"/>
                </a:solidFill>
                <a:latin typeface="Times New Roman" pitchFamily="18" charset="0"/>
                <a:cs typeface="Lotus" pitchFamily="2" charset="-78"/>
              </a:rPr>
              <a:t>،</a:t>
            </a:r>
            <a:r>
              <a:rPr lang="fa-IR" sz="2400" smtClean="0">
                <a:solidFill>
                  <a:srgbClr val="003366"/>
                </a:solidFill>
                <a:cs typeface="Lotus" pitchFamily="2" charset="-78"/>
              </a:rPr>
              <a:t> </a:t>
            </a:r>
            <a:r>
              <a:rPr lang="en-US" sz="2000" smtClean="0">
                <a:solidFill>
                  <a:srgbClr val="003366"/>
                </a:solidFill>
                <a:latin typeface="Times New Roman" pitchFamily="18" charset="0"/>
                <a:cs typeface="Lotus" pitchFamily="2" charset="-78"/>
              </a:rPr>
              <a:t>ECG</a:t>
            </a:r>
            <a:r>
              <a:rPr lang="fa-IR" sz="2400" smtClean="0">
                <a:solidFill>
                  <a:srgbClr val="003366"/>
                </a:solidFill>
                <a:cs typeface="Lotus" pitchFamily="2" charset="-78"/>
              </a:rPr>
              <a:t> و غيره کمک مي کند.</a:t>
            </a:r>
          </a:p>
          <a:p>
            <a:pPr algn="just" rtl="1" eaLnBrk="1" hangingPunct="1">
              <a:lnSpc>
                <a:spcPct val="80000"/>
              </a:lnSpc>
              <a:buClr>
                <a:srgbClr val="FF0066"/>
              </a:buClr>
              <a:buFont typeface="Wingdings" pitchFamily="2" charset="2"/>
              <a:buChar char="ü"/>
            </a:pPr>
            <a:endParaRPr lang="en-US" sz="2400" smtClean="0">
              <a:solidFill>
                <a:srgbClr val="003366"/>
              </a:solidFill>
              <a:cs typeface="Lotus" pitchFamily="2" charset="-78"/>
            </a:endParaRPr>
          </a:p>
          <a:p>
            <a:pPr algn="just" rtl="1" eaLnBrk="1" hangingPunct="1">
              <a:lnSpc>
                <a:spcPct val="80000"/>
              </a:lnSpc>
              <a:buClr>
                <a:srgbClr val="FF0066"/>
              </a:buClr>
              <a:buFont typeface="Wingdings" pitchFamily="2" charset="2"/>
              <a:buChar char="ü"/>
            </a:pPr>
            <a:r>
              <a:rPr lang="fa-IR" sz="2400" smtClean="0">
                <a:solidFill>
                  <a:srgbClr val="003366"/>
                </a:solidFill>
                <a:cs typeface="Lotus" pitchFamily="2" charset="-78"/>
              </a:rPr>
              <a:t>فرض کنيد سرعت پتانسيل عمل در طول فيبر ثابت باشد در اين صورت وقايع مکاني و زماني را مي توان به جاي هم استفاده نمود. </a:t>
            </a:r>
          </a:p>
          <a:p>
            <a:pPr algn="just" rtl="1" eaLnBrk="1" hangingPunct="1">
              <a:lnSpc>
                <a:spcPct val="80000"/>
              </a:lnSpc>
              <a:buClr>
                <a:srgbClr val="FF0066"/>
              </a:buClr>
              <a:buFont typeface="Wingdings" pitchFamily="2" charset="2"/>
              <a:buChar char="ü"/>
            </a:pPr>
            <a:endParaRPr lang="fa-IR" sz="2400" smtClean="0">
              <a:solidFill>
                <a:srgbClr val="003366"/>
              </a:solidFill>
              <a:cs typeface="Lotus" pitchFamily="2" charset="-78"/>
            </a:endParaRPr>
          </a:p>
          <a:p>
            <a:pPr algn="just" rtl="1" eaLnBrk="1" hangingPunct="1">
              <a:lnSpc>
                <a:spcPct val="80000"/>
              </a:lnSpc>
              <a:buClr>
                <a:srgbClr val="FF0066"/>
              </a:buClr>
              <a:buFont typeface="Wingdings" pitchFamily="2" charset="2"/>
              <a:buChar char="ü"/>
            </a:pPr>
            <a:r>
              <a:rPr lang="fa-IR" sz="2400" smtClean="0">
                <a:solidFill>
                  <a:srgbClr val="003366"/>
                </a:solidFill>
                <a:cs typeface="Lotus" pitchFamily="2" charset="-78"/>
              </a:rPr>
              <a:t>تئوري کلاسيک هادي هسته اي در مسئله هادي حجمي استفاده مي شود.</a:t>
            </a:r>
            <a:endParaRPr lang="en-US" sz="2400" smtClean="0">
              <a:solidFill>
                <a:srgbClr val="003366"/>
              </a:solidFill>
              <a:cs typeface="Lotus" pitchFamily="2" charset="-78"/>
            </a:endParaRPr>
          </a:p>
        </p:txBody>
      </p:sp>
      <p:sp>
        <p:nvSpPr>
          <p:cNvPr id="16387"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163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9DCDD9F-0CCD-4CA6-887C-54A809077416}" type="slidenum">
              <a:rPr lang="ar-SA" smtClean="0"/>
              <a:pPr/>
              <a:t>4</a:t>
            </a:fld>
            <a:endParaRPr lang="en-US" smtClean="0"/>
          </a:p>
        </p:txBody>
      </p:sp>
      <p:sp>
        <p:nvSpPr>
          <p:cNvPr id="10244" name="Rectangle 2"/>
          <p:cNvSpPr>
            <a:spLocks noGrp="1" noChangeArrowheads="1"/>
          </p:cNvSpPr>
          <p:nvPr>
            <p:ph type="title"/>
          </p:nvPr>
        </p:nvSpPr>
        <p:spPr/>
        <p:txBody>
          <a:bodyPr/>
          <a:lstStyle/>
          <a:p>
            <a:pPr algn="ctr" rtl="1" eaLnBrk="1" fontAlgn="auto" hangingPunct="1">
              <a:spcAft>
                <a:spcPts val="0"/>
              </a:spcAft>
              <a:defRPr/>
            </a:pPr>
            <a:r>
              <a:rPr lang="fa-IR" b="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cs typeface="Lotus" pitchFamily="2" charset="-78"/>
              </a:rPr>
              <a:t>هادي حجمي</a:t>
            </a:r>
            <a:endParaRPr lang="en-US" b="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cs typeface="Lotus" pitchFamily="2" charset="-78"/>
            </a:endParaRPr>
          </a:p>
        </p:txBody>
      </p:sp>
      <p:pic>
        <p:nvPicPr>
          <p:cNvPr id="16390" name="Picture 4"/>
          <p:cNvPicPr>
            <a:picLocks noChangeAspect="1" noChangeArrowheads="1"/>
          </p:cNvPicPr>
          <p:nvPr/>
        </p:nvPicPr>
        <p:blipFill>
          <a:blip r:embed="rId2"/>
          <a:srcRect/>
          <a:stretch>
            <a:fillRect/>
          </a:stretch>
        </p:blipFill>
        <p:spPr bwMode="auto">
          <a:xfrm>
            <a:off x="179388" y="188913"/>
            <a:ext cx="1212850" cy="1439862"/>
          </a:xfrm>
          <a:prstGeom prst="rect">
            <a:avLst/>
          </a:prstGeom>
          <a:noFill/>
          <a:ln w="25400">
            <a:solidFill>
              <a:srgbClr val="33CCCC"/>
            </a:solidFill>
            <a:prstDash val="lgDashDotDot"/>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451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580CE08-1501-4313-81B3-D8BBB9A9E931}" type="slidenum">
              <a:rPr lang="ar-SA" smtClean="0"/>
              <a:pPr/>
              <a:t>40</a:t>
            </a:fld>
            <a:endParaRPr lang="en-US" smtClean="0"/>
          </a:p>
        </p:txBody>
      </p:sp>
      <p:pic>
        <p:nvPicPr>
          <p:cNvPr id="64516" name="Picture 6"/>
          <p:cNvPicPr>
            <a:picLocks noChangeAspect="1" noChangeArrowheads="1"/>
          </p:cNvPicPr>
          <p:nvPr/>
        </p:nvPicPr>
        <p:blipFill>
          <a:blip r:embed="rId2">
            <a:duotone>
              <a:prstClr val="black"/>
              <a:srgbClr val="FFFF00">
                <a:tint val="45000"/>
                <a:satMod val="400000"/>
              </a:srgbClr>
            </a:duotone>
          </a:blip>
          <a:srcRect/>
          <a:stretch>
            <a:fillRect/>
          </a:stretch>
        </p:blipFill>
        <p:spPr bwMode="auto">
          <a:xfrm>
            <a:off x="1187450" y="1268413"/>
            <a:ext cx="6624638" cy="4097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457200" y="1600200"/>
            <a:ext cx="8229600" cy="3773488"/>
          </a:xfrm>
          <a:gradFill rotWithShape="1">
            <a:gsLst>
              <a:gs pos="0">
                <a:srgbClr val="FDFFE5"/>
              </a:gs>
              <a:gs pos="100000">
                <a:schemeClr val="bg1"/>
              </a:gs>
            </a:gsLst>
            <a:path path="shape">
              <a:fillToRect l="50000" t="50000" r="50000" b="50000"/>
            </a:path>
          </a:gradFill>
        </p:spPr>
        <p:txBody>
          <a:bodyPr/>
          <a:lstStyle/>
          <a:p>
            <a:pPr algn="just" rtl="1" eaLnBrk="1" hangingPunct="1">
              <a:buClr>
                <a:schemeClr val="tx1"/>
              </a:buClr>
              <a:buFontTx/>
              <a:buBlip>
                <a:blip r:embed="rId2"/>
              </a:buBlip>
            </a:pPr>
            <a:r>
              <a:rPr lang="fa-IR" sz="2800" dirty="0" smtClean="0">
                <a:solidFill>
                  <a:srgbClr val="001F3E"/>
                </a:solidFill>
                <a:cs typeface="Lotus" pitchFamily="2" charset="-78"/>
              </a:rPr>
              <a:t>عمده سيگنالهاي ثبت شده از </a:t>
            </a:r>
            <a:r>
              <a:rPr lang="fa-IR" sz="2800" dirty="0" smtClean="0">
                <a:solidFill>
                  <a:srgbClr val="FF0000"/>
                </a:solidFill>
                <a:cs typeface="Lotus" pitchFamily="2" charset="-78"/>
              </a:rPr>
              <a:t>کورتکس پس سري </a:t>
            </a:r>
            <a:r>
              <a:rPr lang="fa-IR" sz="2800" dirty="0" smtClean="0">
                <a:solidFill>
                  <a:srgbClr val="001F3E"/>
                </a:solidFill>
                <a:cs typeface="Lotus" pitchFamily="2" charset="-78"/>
              </a:rPr>
              <a:t>در پاسخ به تغييرات سيستميک در برخي </a:t>
            </a:r>
            <a:r>
              <a:rPr lang="fa-IR" sz="2800" dirty="0" smtClean="0">
                <a:solidFill>
                  <a:srgbClr val="FF0000"/>
                </a:solidFill>
                <a:cs typeface="Lotus" pitchFamily="2" charset="-78"/>
              </a:rPr>
              <a:t>رخدادهاي بصري </a:t>
            </a:r>
            <a:r>
              <a:rPr lang="fa-IR" sz="2800" dirty="0" smtClean="0">
                <a:solidFill>
                  <a:srgbClr val="001F3E"/>
                </a:solidFill>
                <a:cs typeface="Lotus" pitchFamily="2" charset="-78"/>
              </a:rPr>
              <a:t>مانند </a:t>
            </a:r>
            <a:r>
              <a:rPr lang="fa-IR" sz="2800" dirty="0" smtClean="0">
                <a:solidFill>
                  <a:srgbClr val="FF0000"/>
                </a:solidFill>
                <a:cs typeface="Lotus" pitchFamily="2" charset="-78"/>
              </a:rPr>
              <a:t>نور فلاش </a:t>
            </a:r>
            <a:r>
              <a:rPr lang="fa-IR" sz="2800" dirty="0" smtClean="0">
                <a:solidFill>
                  <a:srgbClr val="001F3E"/>
                </a:solidFill>
                <a:cs typeface="Lotus" pitchFamily="2" charset="-78"/>
              </a:rPr>
              <a:t>يا يک الگوي </a:t>
            </a:r>
            <a:r>
              <a:rPr lang="fa-IR" sz="2800" dirty="0" smtClean="0">
                <a:solidFill>
                  <a:srgbClr val="FF0000"/>
                </a:solidFill>
                <a:cs typeface="Lotus" pitchFamily="2" charset="-78"/>
              </a:rPr>
              <a:t>شطرنجي متناوب </a:t>
            </a:r>
            <a:r>
              <a:rPr lang="fa-IR" sz="2800" dirty="0" smtClean="0">
                <a:solidFill>
                  <a:srgbClr val="001F3E"/>
                </a:solidFill>
                <a:cs typeface="Lotus" pitchFamily="2" charset="-78"/>
              </a:rPr>
              <a:t>است.</a:t>
            </a:r>
          </a:p>
          <a:p>
            <a:pPr algn="just" rtl="1" eaLnBrk="1" hangingPunct="1">
              <a:buClr>
                <a:schemeClr val="tx1"/>
              </a:buClr>
              <a:buFontTx/>
              <a:buBlip>
                <a:blip r:embed="rId2"/>
              </a:buBlip>
            </a:pPr>
            <a:r>
              <a:rPr lang="fa-IR" sz="2800" dirty="0" smtClean="0">
                <a:solidFill>
                  <a:srgbClr val="001F3E"/>
                </a:solidFill>
                <a:cs typeface="Lotus" pitchFamily="2" charset="-78"/>
              </a:rPr>
              <a:t> </a:t>
            </a:r>
            <a:r>
              <a:rPr lang="ar-SA" sz="2800" dirty="0" smtClean="0">
                <a:solidFill>
                  <a:srgbClr val="001F3E"/>
                </a:solidFill>
                <a:cs typeface="Lotus" pitchFamily="2" charset="-78"/>
              </a:rPr>
              <a:t>اين پتانسيلها در قسمت </a:t>
            </a:r>
            <a:r>
              <a:rPr lang="fa-IR" sz="2800" dirty="0" smtClean="0">
                <a:solidFill>
                  <a:srgbClr val="001F3E"/>
                </a:solidFill>
                <a:cs typeface="Lotus" pitchFamily="2" charset="-78"/>
              </a:rPr>
              <a:t>پس سري</a:t>
            </a:r>
            <a:r>
              <a:rPr lang="ar-SA" sz="2800" dirty="0" smtClean="0">
                <a:solidFill>
                  <a:srgbClr val="001F3E"/>
                </a:solidFill>
                <a:cs typeface="Lotus" pitchFamily="2" charset="-78"/>
              </a:rPr>
              <a:t> جمجمه ثبت مي شوند.</a:t>
            </a:r>
            <a:r>
              <a:rPr lang="fa-IR" sz="2800" dirty="0" smtClean="0">
                <a:solidFill>
                  <a:srgbClr val="001F3E"/>
                </a:solidFill>
                <a:cs typeface="Lotus" pitchFamily="2" charset="-78"/>
              </a:rPr>
              <a:t> </a:t>
            </a:r>
            <a:r>
              <a:rPr lang="ar-SA" sz="2800" dirty="0" smtClean="0">
                <a:solidFill>
                  <a:srgbClr val="001F3E"/>
                </a:solidFill>
                <a:cs typeface="Lotus" pitchFamily="2" charset="-78"/>
              </a:rPr>
              <a:t>محرک</a:t>
            </a:r>
            <a:r>
              <a:rPr lang="fa-IR" sz="2800" dirty="0" smtClean="0">
                <a:solidFill>
                  <a:srgbClr val="001F3E"/>
                </a:solidFill>
                <a:cs typeface="Lotus" pitchFamily="2" charset="-78"/>
              </a:rPr>
              <a:t>،</a:t>
            </a:r>
            <a:r>
              <a:rPr lang="ar-SA" sz="2800" dirty="0" smtClean="0">
                <a:solidFill>
                  <a:srgbClr val="001F3E"/>
                </a:solidFill>
                <a:cs typeface="Lotus" pitchFamily="2" charset="-78"/>
              </a:rPr>
              <a:t> نور فلاش و يا تغيير الگوهاي مشخص مي باشد .دامنه</a:t>
            </a:r>
            <a:r>
              <a:rPr lang="en-US" sz="2400" dirty="0" smtClean="0">
                <a:solidFill>
                  <a:srgbClr val="001F3E"/>
                </a:solidFill>
                <a:latin typeface="Times New Roman" pitchFamily="18" charset="0"/>
                <a:cs typeface="Times New Roman" pitchFamily="18" charset="0"/>
              </a:rPr>
              <a:t>VEP</a:t>
            </a:r>
            <a:r>
              <a:rPr lang="en-US" sz="2800" dirty="0" smtClean="0">
                <a:solidFill>
                  <a:srgbClr val="001F3E"/>
                </a:solidFill>
                <a:cs typeface="Lotus" pitchFamily="2" charset="-78"/>
              </a:rPr>
              <a:t> </a:t>
            </a:r>
            <a:r>
              <a:rPr lang="fa-IR" sz="2800" dirty="0" smtClean="0">
                <a:solidFill>
                  <a:srgbClr val="001F3E"/>
                </a:solidFill>
                <a:cs typeface="Lotus" pitchFamily="2" charset="-78"/>
              </a:rPr>
              <a:t>، </a:t>
            </a:r>
            <a:r>
              <a:rPr lang="en-US" sz="2400" dirty="0" smtClean="0">
                <a:solidFill>
                  <a:srgbClr val="FF0000"/>
                </a:solidFill>
                <a:latin typeface="Times New Roman" pitchFamily="18" charset="0"/>
                <a:cs typeface="Times New Roman" pitchFamily="18" charset="0"/>
              </a:rPr>
              <a:t>1-20</a:t>
            </a:r>
            <a:r>
              <a:rPr lang="en-US" sz="2400" dirty="0" smtClean="0">
                <a:solidFill>
                  <a:srgbClr val="001F3E"/>
                </a:solidFill>
                <a:latin typeface="Times New Roman" pitchFamily="18" charset="0"/>
                <a:cs typeface="Times New Roman" pitchFamily="18" charset="0"/>
              </a:rPr>
              <a:t> </a:t>
            </a:r>
            <a:r>
              <a:rPr lang="en-US" sz="2400" dirty="0" err="1" smtClean="0">
                <a:solidFill>
                  <a:srgbClr val="001F3E"/>
                </a:solidFill>
                <a:latin typeface="Times New Roman" pitchFamily="18" charset="0"/>
                <a:cs typeface="Times New Roman" pitchFamily="18" charset="0"/>
              </a:rPr>
              <a:t>μv</a:t>
            </a:r>
            <a:r>
              <a:rPr lang="fa-IR" sz="2800" dirty="0" smtClean="0">
                <a:solidFill>
                  <a:srgbClr val="001F3E"/>
                </a:solidFill>
                <a:cs typeface="Lotus" pitchFamily="2" charset="-78"/>
              </a:rPr>
              <a:t>و پهناي باند </a:t>
            </a:r>
            <a:r>
              <a:rPr lang="en-US" sz="2400" dirty="0" smtClean="0">
                <a:solidFill>
                  <a:srgbClr val="FF0000"/>
                </a:solidFill>
                <a:latin typeface="Times New Roman" pitchFamily="18" charset="0"/>
                <a:cs typeface="Times New Roman" pitchFamily="18" charset="0"/>
              </a:rPr>
              <a:t>1-300Hz</a:t>
            </a:r>
            <a:r>
              <a:rPr lang="fa-IR" sz="2800" dirty="0" smtClean="0">
                <a:solidFill>
                  <a:srgbClr val="001F3E"/>
                </a:solidFill>
                <a:cs typeface="Lotus" pitchFamily="2" charset="-78"/>
              </a:rPr>
              <a:t> است. </a:t>
            </a:r>
            <a:r>
              <a:rPr lang="ar-SA" sz="2800" dirty="0" smtClean="0">
                <a:solidFill>
                  <a:srgbClr val="001F3E"/>
                </a:solidFill>
                <a:cs typeface="Lotus" pitchFamily="2" charset="-78"/>
              </a:rPr>
              <a:t>طول آن </a:t>
            </a:r>
            <a:r>
              <a:rPr lang="fa-IR" sz="2800" dirty="0" smtClean="0">
                <a:solidFill>
                  <a:srgbClr val="FF0000"/>
                </a:solidFill>
                <a:cs typeface="Lotus" pitchFamily="2" charset="-78"/>
              </a:rPr>
              <a:t>۲۰۰</a:t>
            </a:r>
            <a:r>
              <a:rPr lang="ar-SA" sz="2800" dirty="0" smtClean="0">
                <a:solidFill>
                  <a:srgbClr val="FF0000"/>
                </a:solidFill>
                <a:cs typeface="Lotus" pitchFamily="2" charset="-78"/>
              </a:rPr>
              <a:t> ميلي ثانيه </a:t>
            </a:r>
            <a:r>
              <a:rPr lang="ar-SA" sz="2800" dirty="0" smtClean="0">
                <a:solidFill>
                  <a:srgbClr val="001F3E"/>
                </a:solidFill>
                <a:cs typeface="Lotus" pitchFamily="2" charset="-78"/>
              </a:rPr>
              <a:t>مي باشد .</a:t>
            </a:r>
            <a:endParaRPr lang="fa-IR" sz="2800" dirty="0" smtClean="0">
              <a:solidFill>
                <a:srgbClr val="001F3E"/>
              </a:solidFill>
              <a:cs typeface="Lotus" pitchFamily="2" charset="-78"/>
            </a:endParaRPr>
          </a:p>
          <a:p>
            <a:pPr algn="just" rtl="1" eaLnBrk="1" hangingPunct="1">
              <a:buClr>
                <a:schemeClr val="tx1"/>
              </a:buClr>
              <a:buFontTx/>
              <a:buBlip>
                <a:blip r:embed="rId2"/>
              </a:buBlip>
            </a:pPr>
            <a:r>
              <a:rPr lang="fa-IR" sz="2800" dirty="0" smtClean="0">
                <a:solidFill>
                  <a:srgbClr val="001F3E"/>
                </a:solidFill>
                <a:cs typeface="Lotus" pitchFamily="2" charset="-78"/>
              </a:rPr>
              <a:t>از </a:t>
            </a:r>
            <a:r>
              <a:rPr lang="en-US" sz="2400" dirty="0" smtClean="0">
                <a:solidFill>
                  <a:srgbClr val="001F3E"/>
                </a:solidFill>
                <a:latin typeface="Times New Roman" pitchFamily="18" charset="0"/>
                <a:cs typeface="Times New Roman" pitchFamily="18" charset="0"/>
              </a:rPr>
              <a:t>VEP</a:t>
            </a:r>
            <a:r>
              <a:rPr lang="ar-SA" sz="2800" dirty="0" smtClean="0">
                <a:solidFill>
                  <a:srgbClr val="001F3E"/>
                </a:solidFill>
                <a:cs typeface="Lotus" pitchFamily="2" charset="-78"/>
              </a:rPr>
              <a:t> در تشخيص </a:t>
            </a:r>
            <a:r>
              <a:rPr lang="ar-SA" sz="2800" dirty="0" smtClean="0">
                <a:solidFill>
                  <a:srgbClr val="FF0000"/>
                </a:solidFill>
                <a:cs typeface="Lotus" pitchFamily="2" charset="-78"/>
              </a:rPr>
              <a:t>بيماري </a:t>
            </a:r>
            <a:r>
              <a:rPr lang="en-US" sz="2400" dirty="0" smtClean="0">
                <a:solidFill>
                  <a:srgbClr val="FF0000"/>
                </a:solidFill>
                <a:latin typeface="Times New Roman" pitchFamily="18" charset="0"/>
                <a:cs typeface="Times New Roman" pitchFamily="18" charset="0"/>
              </a:rPr>
              <a:t>MS</a:t>
            </a:r>
            <a:r>
              <a:rPr lang="ar-SA" sz="2800" dirty="0" smtClean="0">
                <a:solidFill>
                  <a:srgbClr val="FF0000"/>
                </a:solidFill>
                <a:cs typeface="Lotus" pitchFamily="2" charset="-78"/>
              </a:rPr>
              <a:t>،تشخيص کوررنگي </a:t>
            </a:r>
            <a:r>
              <a:rPr lang="ar-SA" sz="2800" dirty="0" smtClean="0">
                <a:solidFill>
                  <a:srgbClr val="001F3E"/>
                </a:solidFill>
                <a:cs typeface="Lotus" pitchFamily="2" charset="-78"/>
              </a:rPr>
              <a:t>و </a:t>
            </a:r>
            <a:r>
              <a:rPr lang="ar-SA" sz="2800" dirty="0" smtClean="0">
                <a:solidFill>
                  <a:srgbClr val="FF0000"/>
                </a:solidFill>
                <a:cs typeface="Lotus" pitchFamily="2" charset="-78"/>
              </a:rPr>
              <a:t>ارزيابي ميدان بينايي</a:t>
            </a:r>
            <a:r>
              <a:rPr lang="ar-SA" sz="2800" dirty="0" smtClean="0">
                <a:solidFill>
                  <a:srgbClr val="001F3E"/>
                </a:solidFill>
                <a:cs typeface="Lotus" pitchFamily="2" charset="-78"/>
              </a:rPr>
              <a:t> استفاده مي شود.</a:t>
            </a:r>
            <a:endParaRPr lang="en-US" sz="2800" dirty="0" smtClean="0">
              <a:solidFill>
                <a:srgbClr val="001F3E"/>
              </a:solidFill>
              <a:cs typeface="Lotus" pitchFamily="2" charset="-78"/>
            </a:endParaRPr>
          </a:p>
        </p:txBody>
      </p:sp>
      <p:sp>
        <p:nvSpPr>
          <p:cNvPr id="67587"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758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D7AC4A1-8C8C-4109-AD97-E1889B4141D1}" type="slidenum">
              <a:rPr lang="ar-SA" smtClean="0"/>
              <a:pPr/>
              <a:t>41</a:t>
            </a:fld>
            <a:endParaRPr lang="en-US" smtClean="0"/>
          </a:p>
        </p:txBody>
      </p:sp>
      <p:sp>
        <p:nvSpPr>
          <p:cNvPr id="62468" name="Rectangle 2"/>
          <p:cNvSpPr>
            <a:spLocks noGrp="1" noChangeArrowheads="1"/>
          </p:cNvSpPr>
          <p:nvPr>
            <p:ph type="title"/>
          </p:nvPr>
        </p:nvSpPr>
        <p:spPr/>
        <p:txBody>
          <a:bodyPr/>
          <a:lstStyle/>
          <a:p>
            <a:pPr algn="ctr" rtl="1" eaLnBrk="1" fontAlgn="auto" hangingPunct="1">
              <a:spcAft>
                <a:spcPts val="0"/>
              </a:spcAft>
              <a:defRPr/>
            </a:pPr>
            <a:r>
              <a:rPr lang="ar-SA" dirty="0" smtClean="0">
                <a:solidFill>
                  <a:srgbClr val="800080"/>
                </a:solidFill>
                <a:cs typeface="Lotus" pitchFamily="2" charset="-78"/>
              </a:rPr>
              <a:t>پتانسيلهاي برانگيخته بينايي</a:t>
            </a:r>
            <a:r>
              <a:rPr lang="en-US" dirty="0" smtClean="0">
                <a:solidFill>
                  <a:srgbClr val="800080"/>
                </a:solidFill>
                <a:cs typeface="Lotus" pitchFamily="2" charset="-78"/>
              </a:rPr>
              <a:t>(VEP)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7586">
                                            <p:bg/>
                                          </p:spTgt>
                                        </p:tgtEl>
                                        <p:attrNameLst>
                                          <p:attrName>style.visibility</p:attrName>
                                        </p:attrNameLst>
                                      </p:cBhvr>
                                      <p:to>
                                        <p:strVal val="visible"/>
                                      </p:to>
                                    </p:set>
                                    <p:animEffect transition="in" filter="wedge">
                                      <p:cBhvr>
                                        <p:cTn id="7" dur="2000"/>
                                        <p:tgtEl>
                                          <p:spTgt spid="67586">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7586">
                                            <p:txEl>
                                              <p:pRg st="0" end="0"/>
                                            </p:txEl>
                                          </p:spTgt>
                                        </p:tgtEl>
                                        <p:attrNameLst>
                                          <p:attrName>style.visibility</p:attrName>
                                        </p:attrNameLst>
                                      </p:cBhvr>
                                      <p:to>
                                        <p:strVal val="visible"/>
                                      </p:to>
                                    </p:set>
                                    <p:animEffect transition="in" filter="wedge">
                                      <p:cBhvr>
                                        <p:cTn id="12" dur="2000"/>
                                        <p:tgtEl>
                                          <p:spTgt spid="675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7586">
                                            <p:txEl>
                                              <p:pRg st="1" end="1"/>
                                            </p:txEl>
                                          </p:spTgt>
                                        </p:tgtEl>
                                        <p:attrNameLst>
                                          <p:attrName>style.visibility</p:attrName>
                                        </p:attrNameLst>
                                      </p:cBhvr>
                                      <p:to>
                                        <p:strVal val="visible"/>
                                      </p:to>
                                    </p:set>
                                    <p:animEffect transition="in" filter="wedge">
                                      <p:cBhvr>
                                        <p:cTn id="17" dur="2000"/>
                                        <p:tgtEl>
                                          <p:spTgt spid="675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7586">
                                            <p:txEl>
                                              <p:pRg st="2" end="2"/>
                                            </p:txEl>
                                          </p:spTgt>
                                        </p:tgtEl>
                                        <p:attrNameLst>
                                          <p:attrName>style.visibility</p:attrName>
                                        </p:attrNameLst>
                                      </p:cBhvr>
                                      <p:to>
                                        <p:strVal val="visible"/>
                                      </p:to>
                                    </p:set>
                                    <p:animEffect transition="in" filter="wedge">
                                      <p:cBhvr>
                                        <p:cTn id="22" dur="2000"/>
                                        <p:tgtEl>
                                          <p:spTgt spid="675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8611"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0096152-D7C7-40CE-B7C4-1032D650E114}" type="slidenum">
              <a:rPr lang="ar-SA" smtClean="0"/>
              <a:pPr/>
              <a:t>42</a:t>
            </a:fld>
            <a:endParaRPr lang="en-US" smtClean="0"/>
          </a:p>
        </p:txBody>
      </p:sp>
      <p:sp>
        <p:nvSpPr>
          <p:cNvPr id="63493" name="Rectangle 8"/>
          <p:cNvSpPr>
            <a:spLocks noGrp="1" noChangeArrowheads="1"/>
          </p:cNvSpPr>
          <p:nvPr>
            <p:ph type="title"/>
          </p:nvPr>
        </p:nvSpPr>
        <p:spPr>
          <a:xfrm>
            <a:off x="5148263" y="908050"/>
            <a:ext cx="3240087" cy="1143000"/>
          </a:xfrm>
          <a:solidFill>
            <a:srgbClr val="FDFFE5"/>
          </a:solidFill>
        </p:spPr>
        <p:txBody>
          <a:bodyPr/>
          <a:lstStyle/>
          <a:p>
            <a:pPr algn="r" rtl="1" eaLnBrk="1" fontAlgn="auto" hangingPunct="1">
              <a:spcAft>
                <a:spcPts val="0"/>
              </a:spcAft>
              <a:defRPr/>
            </a:pPr>
            <a:r>
              <a:rPr lang="fa-IR" sz="2800" dirty="0" smtClean="0">
                <a:solidFill>
                  <a:srgbClr val="800000"/>
                </a:solidFill>
                <a:cs typeface="Lotus" pitchFamily="2" charset="-78"/>
              </a:rPr>
              <a:t>محل قرارگيري الکترودها در ثبت </a:t>
            </a:r>
            <a:r>
              <a:rPr lang="en-US" sz="2400" dirty="0" smtClean="0">
                <a:solidFill>
                  <a:srgbClr val="800000"/>
                </a:solidFill>
                <a:latin typeface="Times New Roman" pitchFamily="18" charset="0"/>
                <a:cs typeface="Times New Roman" pitchFamily="18" charset="0"/>
              </a:rPr>
              <a:t>VEP</a:t>
            </a:r>
          </a:p>
        </p:txBody>
      </p:sp>
      <p:pic>
        <p:nvPicPr>
          <p:cNvPr id="68613" name="Picture 4"/>
          <p:cNvPicPr>
            <a:picLocks noChangeAspect="1" noChangeArrowheads="1"/>
          </p:cNvPicPr>
          <p:nvPr/>
        </p:nvPicPr>
        <p:blipFill>
          <a:blip r:embed="rId2"/>
          <a:srcRect/>
          <a:stretch>
            <a:fillRect/>
          </a:stretch>
        </p:blipFill>
        <p:spPr bwMode="auto">
          <a:xfrm>
            <a:off x="250825" y="333375"/>
            <a:ext cx="4592638" cy="3273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8614" name="Picture 9"/>
          <p:cNvPicPr>
            <a:picLocks noChangeAspect="1" noChangeArrowheads="1"/>
          </p:cNvPicPr>
          <p:nvPr/>
        </p:nvPicPr>
        <p:blipFill>
          <a:blip r:embed="rId3"/>
          <a:srcRect/>
          <a:stretch>
            <a:fillRect/>
          </a:stretch>
        </p:blipFill>
        <p:spPr bwMode="auto">
          <a:xfrm>
            <a:off x="4500563" y="2894013"/>
            <a:ext cx="4392612" cy="379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63493"/>
                                        </p:tgtEl>
                                        <p:attrNameLst>
                                          <p:attrName>style.visibility</p:attrName>
                                        </p:attrNameLst>
                                      </p:cBhvr>
                                      <p:to>
                                        <p:strVal val="visible"/>
                                      </p:to>
                                    </p:set>
                                    <p:anim to="" calcmode="lin" valueType="num">
                                      <p:cBhvr>
                                        <p:cTn id="7" dur="1" fill="hold"/>
                                        <p:tgtEl>
                                          <p:spTgt spid="63493"/>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8613"/>
                                        </p:tgtEl>
                                        <p:attrNameLst>
                                          <p:attrName>style.visibility</p:attrName>
                                        </p:attrNameLst>
                                      </p:cBhvr>
                                      <p:to>
                                        <p:strVal val="visible"/>
                                      </p:to>
                                    </p:set>
                                    <p:anim to="" calcmode="lin" valueType="num">
                                      <p:cBhvr>
                                        <p:cTn id="11" dur="1" fill="hold"/>
                                        <p:tgtEl>
                                          <p:spTgt spid="68613"/>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8614"/>
                                        </p:tgtEl>
                                        <p:attrNameLst>
                                          <p:attrName>style.visibility</p:attrName>
                                        </p:attrNameLst>
                                      </p:cBhvr>
                                      <p:to>
                                        <p:strVal val="visible"/>
                                      </p:to>
                                    </p:set>
                                    <p:anim to="" calcmode="lin" valueType="num">
                                      <p:cBhvr>
                                        <p:cTn id="15" dur="1" fill="hold"/>
                                        <p:tgtEl>
                                          <p:spTgt spid="686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6963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48B3FA7-D574-4956-9C69-4E796927F21E}" type="slidenum">
              <a:rPr lang="ar-SA" smtClean="0"/>
              <a:pPr/>
              <a:t>43</a:t>
            </a:fld>
            <a:endParaRPr lang="en-US" smtClean="0"/>
          </a:p>
        </p:txBody>
      </p:sp>
      <p:pic>
        <p:nvPicPr>
          <p:cNvPr id="69636" name="Picture 4"/>
          <p:cNvPicPr>
            <a:picLocks noChangeAspect="1" noChangeArrowheads="1"/>
          </p:cNvPicPr>
          <p:nvPr/>
        </p:nvPicPr>
        <p:blipFill>
          <a:blip r:embed="rId2"/>
          <a:srcRect/>
          <a:stretch>
            <a:fillRect/>
          </a:stretch>
        </p:blipFill>
        <p:spPr bwMode="auto">
          <a:xfrm>
            <a:off x="1692275" y="1628775"/>
            <a:ext cx="5616575" cy="3757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065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6CC93C1-5060-4F9A-B7C2-323B9C379163}" type="slidenum">
              <a:rPr lang="ar-SA" smtClean="0"/>
              <a:pPr/>
              <a:t>44</a:t>
            </a:fld>
            <a:endParaRPr lang="en-US" smtClean="0"/>
          </a:p>
        </p:txBody>
      </p:sp>
      <p:sp>
        <p:nvSpPr>
          <p:cNvPr id="65540" name="Rectangle 8"/>
          <p:cNvSpPr>
            <a:spLocks noGrp="1" noChangeArrowheads="1"/>
          </p:cNvSpPr>
          <p:nvPr>
            <p:ph type="title"/>
          </p:nvPr>
        </p:nvSpPr>
        <p:spPr/>
        <p:txBody>
          <a:bodyPr/>
          <a:lstStyle/>
          <a:p>
            <a:pPr algn="ctr" rtl="1" eaLnBrk="1" fontAlgn="auto" hangingPunct="1">
              <a:spcAft>
                <a:spcPts val="0"/>
              </a:spcAft>
              <a:defRPr/>
            </a:pPr>
            <a:r>
              <a:rPr lang="fa-IR"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نمونه سيگنال </a:t>
            </a:r>
            <a:r>
              <a:rPr lang="en-US"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VEP</a:t>
            </a:r>
          </a:p>
        </p:txBody>
      </p:sp>
      <p:pic>
        <p:nvPicPr>
          <p:cNvPr id="70661" name="Picture 9"/>
          <p:cNvPicPr>
            <a:picLocks noChangeAspect="1" noChangeArrowheads="1"/>
          </p:cNvPicPr>
          <p:nvPr/>
        </p:nvPicPr>
        <p:blipFill>
          <a:blip r:embed="rId2"/>
          <a:srcRect/>
          <a:stretch>
            <a:fillRect/>
          </a:stretch>
        </p:blipFill>
        <p:spPr bwMode="auto">
          <a:xfrm>
            <a:off x="928688" y="1214438"/>
            <a:ext cx="7429500" cy="5300662"/>
          </a:xfrm>
          <a:prstGeom prst="rect">
            <a:avLst/>
          </a:prstGeom>
          <a:noFill/>
          <a:ln w="25400">
            <a:solidFill>
              <a:srgbClr val="008080"/>
            </a:solidFill>
            <a:prstDash val="lgDash"/>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395288" y="1989138"/>
            <a:ext cx="8229600" cy="3413125"/>
          </a:xfrm>
          <a:gradFill rotWithShape="1">
            <a:gsLst>
              <a:gs pos="0">
                <a:srgbClr val="E4F3F4"/>
              </a:gs>
              <a:gs pos="100000">
                <a:schemeClr val="bg1"/>
              </a:gs>
            </a:gsLst>
            <a:path path="shape">
              <a:fillToRect l="50000" t="50000" r="50000" b="50000"/>
            </a:path>
          </a:gradFill>
        </p:spPr>
        <p:txBody>
          <a:bodyPr/>
          <a:lstStyle/>
          <a:p>
            <a:pPr algn="just" rtl="1" eaLnBrk="1" hangingPunct="1">
              <a:buFontTx/>
              <a:buBlip>
                <a:blip r:embed="rId2"/>
              </a:buBlip>
            </a:pPr>
            <a:r>
              <a:rPr lang="ar-SA" sz="2800" dirty="0" smtClean="0">
                <a:cs typeface="Lotus" pitchFamily="2" charset="-78"/>
              </a:rPr>
              <a:t>اين گروه از پتانسيلهاي برانگيخته</a:t>
            </a:r>
            <a:r>
              <a:rPr lang="fa-IR" sz="2800" dirty="0" smtClean="0">
                <a:cs typeface="Lotus" pitchFamily="2" charset="-78"/>
              </a:rPr>
              <a:t>،</a:t>
            </a:r>
            <a:r>
              <a:rPr lang="ar-SA" sz="2800" dirty="0" smtClean="0">
                <a:cs typeface="Lotus" pitchFamily="2" charset="-78"/>
              </a:rPr>
              <a:t> با قرار دادن الکترود هايي در ناحيه </a:t>
            </a:r>
            <a:r>
              <a:rPr lang="ar-SA" sz="2800" dirty="0" smtClean="0">
                <a:solidFill>
                  <a:srgbClr val="FF0000"/>
                </a:solidFill>
                <a:cs typeface="Lotus" pitchFamily="2" charset="-78"/>
              </a:rPr>
              <a:t>کورتکس</a:t>
            </a:r>
            <a:r>
              <a:rPr lang="ar-SA" sz="2800" dirty="0" smtClean="0">
                <a:cs typeface="Lotus" pitchFamily="2" charset="-78"/>
              </a:rPr>
              <a:t> كه سيگنال تحريكي صوتي را ثبت مي كنند</a:t>
            </a:r>
            <a:r>
              <a:rPr lang="fa-IR" sz="2800" dirty="0" smtClean="0">
                <a:cs typeface="Lotus" pitchFamily="2" charset="-78"/>
              </a:rPr>
              <a:t>، </a:t>
            </a:r>
            <a:r>
              <a:rPr lang="ar-SA" sz="2800" dirty="0" smtClean="0">
                <a:cs typeface="Lotus" pitchFamily="2" charset="-78"/>
              </a:rPr>
              <a:t>بدست مي آيند.</a:t>
            </a:r>
            <a:r>
              <a:rPr lang="fa-IR" sz="2800" dirty="0" smtClean="0">
                <a:cs typeface="Lotus" pitchFamily="2" charset="-78"/>
              </a:rPr>
              <a:t> </a:t>
            </a:r>
            <a:r>
              <a:rPr lang="ar-SA" sz="2800" dirty="0" smtClean="0">
                <a:cs typeface="Lotus" pitchFamily="2" charset="-78"/>
              </a:rPr>
              <a:t>محرک مي تواند </a:t>
            </a:r>
            <a:r>
              <a:rPr lang="ar-SA" sz="2800" dirty="0" smtClean="0">
                <a:solidFill>
                  <a:srgbClr val="FF0000"/>
                </a:solidFill>
                <a:cs typeface="Lotus" pitchFamily="2" charset="-78"/>
              </a:rPr>
              <a:t>کليک</a:t>
            </a:r>
            <a:r>
              <a:rPr lang="ar-SA" sz="2800" dirty="0" smtClean="0">
                <a:cs typeface="Lotus" pitchFamily="2" charset="-78"/>
              </a:rPr>
              <a:t> يا يک </a:t>
            </a:r>
            <a:r>
              <a:rPr lang="ar-SA" sz="2800" dirty="0" smtClean="0">
                <a:solidFill>
                  <a:srgbClr val="FF0000"/>
                </a:solidFill>
                <a:cs typeface="Lotus" pitchFamily="2" charset="-78"/>
              </a:rPr>
              <a:t>موج تک فرکانس </a:t>
            </a:r>
            <a:r>
              <a:rPr lang="ar-SA" sz="2800" dirty="0" smtClean="0">
                <a:cs typeface="Lotus" pitchFamily="2" charset="-78"/>
              </a:rPr>
              <a:t>باشد</a:t>
            </a:r>
            <a:r>
              <a:rPr lang="fa-IR" sz="2800" dirty="0" smtClean="0">
                <a:cs typeface="Lotus" pitchFamily="2" charset="-78"/>
              </a:rPr>
              <a:t>.</a:t>
            </a:r>
          </a:p>
          <a:p>
            <a:pPr algn="just" rtl="1" eaLnBrk="1" hangingPunct="1">
              <a:buFontTx/>
              <a:buBlip>
                <a:blip r:embed="rId2"/>
              </a:buBlip>
            </a:pPr>
            <a:endParaRPr lang="fa-IR" sz="2800" dirty="0" smtClean="0">
              <a:cs typeface="Lotus" pitchFamily="2" charset="-78"/>
            </a:endParaRPr>
          </a:p>
          <a:p>
            <a:pPr algn="just" rtl="1" eaLnBrk="1" hangingPunct="1">
              <a:buFontTx/>
              <a:buBlip>
                <a:blip r:embed="rId2"/>
              </a:buBlip>
            </a:pPr>
            <a:r>
              <a:rPr lang="en-US" sz="2000" dirty="0" smtClean="0">
                <a:latin typeface="Times New Roman" pitchFamily="18" charset="0"/>
                <a:cs typeface="Times New Roman" pitchFamily="18" charset="0"/>
              </a:rPr>
              <a:t>AEP</a:t>
            </a:r>
            <a:r>
              <a:rPr lang="fa-IR" sz="2800" dirty="0" smtClean="0">
                <a:cs typeface="Lotus" pitchFamily="2" charset="-78"/>
              </a:rPr>
              <a:t> </a:t>
            </a:r>
            <a:r>
              <a:rPr lang="ar-SA" sz="2800" dirty="0" smtClean="0">
                <a:cs typeface="Lotus" pitchFamily="2" charset="-78"/>
              </a:rPr>
              <a:t>خود به سه دسته پتانسيلهاي </a:t>
            </a:r>
            <a:r>
              <a:rPr lang="ar-SA" sz="2800" dirty="0" smtClean="0">
                <a:solidFill>
                  <a:srgbClr val="FF0000"/>
                </a:solidFill>
                <a:cs typeface="Lotus" pitchFamily="2" charset="-78"/>
              </a:rPr>
              <a:t>ابتدايي</a:t>
            </a:r>
            <a:r>
              <a:rPr lang="ar-SA" sz="2800" dirty="0" smtClean="0">
                <a:cs typeface="Lotus" pitchFamily="2" charset="-78"/>
              </a:rPr>
              <a:t> حدود </a:t>
            </a:r>
            <a:r>
              <a:rPr lang="en-US" sz="2800" dirty="0" smtClean="0">
                <a:cs typeface="Lotus" pitchFamily="2" charset="-78"/>
              </a:rPr>
              <a:t>۱۰</a:t>
            </a:r>
            <a:r>
              <a:rPr lang="ar-SA" sz="2800" dirty="0" smtClean="0">
                <a:cs typeface="Lotus" pitchFamily="2" charset="-78"/>
              </a:rPr>
              <a:t> ميلي ثانيه،</a:t>
            </a:r>
            <a:r>
              <a:rPr lang="fa-IR" sz="2800" dirty="0" smtClean="0">
                <a:cs typeface="Lotus" pitchFamily="2" charset="-78"/>
              </a:rPr>
              <a:t> </a:t>
            </a:r>
            <a:r>
              <a:rPr lang="ar-SA" sz="2800" dirty="0" smtClean="0">
                <a:cs typeface="Lotus" pitchFamily="2" charset="-78"/>
              </a:rPr>
              <a:t>پتانسيلهاي </a:t>
            </a:r>
            <a:r>
              <a:rPr lang="ar-SA" sz="2800" dirty="0" smtClean="0">
                <a:solidFill>
                  <a:srgbClr val="FF0000"/>
                </a:solidFill>
                <a:cs typeface="Lotus" pitchFamily="2" charset="-78"/>
              </a:rPr>
              <a:t>مياني</a:t>
            </a:r>
            <a:r>
              <a:rPr lang="ar-SA" sz="2800" dirty="0" smtClean="0">
                <a:cs typeface="Lotus" pitchFamily="2" charset="-78"/>
              </a:rPr>
              <a:t> حدود </a:t>
            </a:r>
            <a:r>
              <a:rPr lang="fa-IR" sz="2800" dirty="0" smtClean="0">
                <a:cs typeface="Lotus" pitchFamily="2" charset="-78"/>
              </a:rPr>
              <a:t>۱۰</a:t>
            </a:r>
            <a:r>
              <a:rPr lang="ar-SA" sz="2800" dirty="0" smtClean="0">
                <a:cs typeface="Lotus" pitchFamily="2" charset="-78"/>
              </a:rPr>
              <a:t> تا </a:t>
            </a:r>
            <a:r>
              <a:rPr lang="fa-IR" sz="2800" dirty="0" smtClean="0">
                <a:cs typeface="Lotus" pitchFamily="2" charset="-78"/>
              </a:rPr>
              <a:t>۵۰</a:t>
            </a:r>
            <a:r>
              <a:rPr lang="ar-SA" sz="2800" dirty="0" smtClean="0">
                <a:cs typeface="Lotus" pitchFamily="2" charset="-78"/>
              </a:rPr>
              <a:t> ميلي ثانيه و پتانسيلهاي </a:t>
            </a:r>
            <a:r>
              <a:rPr lang="ar-SA" sz="2800" dirty="0" smtClean="0">
                <a:solidFill>
                  <a:srgbClr val="FF0000"/>
                </a:solidFill>
                <a:cs typeface="Lotus" pitchFamily="2" charset="-78"/>
              </a:rPr>
              <a:t>انتهايي</a:t>
            </a:r>
            <a:r>
              <a:rPr lang="ar-SA" sz="2800" dirty="0" smtClean="0">
                <a:cs typeface="Lotus" pitchFamily="2" charset="-78"/>
              </a:rPr>
              <a:t> حدود</a:t>
            </a:r>
            <a:r>
              <a:rPr lang="fa-IR" sz="2800" dirty="0" smtClean="0">
                <a:cs typeface="Lotus" pitchFamily="2" charset="-78"/>
              </a:rPr>
              <a:t> 50 تا 500 ميلي ثانيه </a:t>
            </a:r>
            <a:r>
              <a:rPr lang="ar-SA" sz="2800" dirty="0" smtClean="0">
                <a:cs typeface="Lotus" pitchFamily="2" charset="-78"/>
              </a:rPr>
              <a:t>تقسيم مي شود. </a:t>
            </a:r>
            <a:endParaRPr lang="en-US" sz="2800" dirty="0" smtClean="0">
              <a:cs typeface="Lotus" pitchFamily="2" charset="-78"/>
            </a:endParaRPr>
          </a:p>
        </p:txBody>
      </p:sp>
      <p:sp>
        <p:nvSpPr>
          <p:cNvPr id="71683"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16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CCB69D-3E26-4E51-B028-F7A118755B51}" type="slidenum">
              <a:rPr lang="ar-SA" smtClean="0"/>
              <a:pPr/>
              <a:t>45</a:t>
            </a:fld>
            <a:endParaRPr lang="en-US" smtClean="0"/>
          </a:p>
        </p:txBody>
      </p:sp>
      <p:sp>
        <p:nvSpPr>
          <p:cNvPr id="66564" name="Rectangle 2"/>
          <p:cNvSpPr>
            <a:spLocks noGrp="1" noChangeArrowheads="1"/>
          </p:cNvSpPr>
          <p:nvPr>
            <p:ph type="title"/>
          </p:nvPr>
        </p:nvSpPr>
        <p:spPr/>
        <p:txBody>
          <a:bodyPr/>
          <a:lstStyle/>
          <a:p>
            <a:pPr algn="ctr" rtl="1" eaLnBrk="1" fontAlgn="auto" hangingPunct="1">
              <a:spcAft>
                <a:spcPts val="0"/>
              </a:spcAft>
              <a:defRPr/>
            </a:pPr>
            <a:r>
              <a:rPr lang="fa-IR"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پتانسيلهاي برانگيخته شنوايي</a:t>
            </a:r>
            <a:r>
              <a:rPr lang="en-US"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(AEP)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2">
                                            <p:bg/>
                                          </p:spTgt>
                                        </p:tgtEl>
                                        <p:attrNameLst>
                                          <p:attrName>style.visibility</p:attrName>
                                        </p:attrNameLst>
                                      </p:cBhvr>
                                      <p:to>
                                        <p:strVal val="visible"/>
                                      </p:to>
                                    </p:set>
                                    <p:animEffect transition="in" filter="fade">
                                      <p:cBhvr>
                                        <p:cTn id="7" dur="2000"/>
                                        <p:tgtEl>
                                          <p:spTgt spid="7168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82">
                                            <p:txEl>
                                              <p:pRg st="0" end="0"/>
                                            </p:txEl>
                                          </p:spTgt>
                                        </p:tgtEl>
                                        <p:attrNameLst>
                                          <p:attrName>style.visibility</p:attrName>
                                        </p:attrNameLst>
                                      </p:cBhvr>
                                      <p:to>
                                        <p:strVal val="visible"/>
                                      </p:to>
                                    </p:set>
                                    <p:animEffect transition="in" filter="fade">
                                      <p:cBhvr>
                                        <p:cTn id="12" dur="2000"/>
                                        <p:tgtEl>
                                          <p:spTgt spid="716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682">
                                            <p:txEl>
                                              <p:pRg st="2" end="2"/>
                                            </p:txEl>
                                          </p:spTgt>
                                        </p:tgtEl>
                                        <p:attrNameLst>
                                          <p:attrName>style.visibility</p:attrName>
                                        </p:attrNameLst>
                                      </p:cBhvr>
                                      <p:to>
                                        <p:strVal val="visible"/>
                                      </p:to>
                                    </p:set>
                                    <p:animEffect transition="in" filter="fade">
                                      <p:cBhvr>
                                        <p:cTn id="17" dur="2000"/>
                                        <p:tgtEl>
                                          <p:spTgt spid="716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270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5E56FB0-6597-4063-9277-15312CC29AE4}" type="slidenum">
              <a:rPr lang="ar-SA" smtClean="0"/>
              <a:pPr/>
              <a:t>46</a:t>
            </a:fld>
            <a:endParaRPr lang="en-US" smtClean="0"/>
          </a:p>
        </p:txBody>
      </p:sp>
      <p:sp>
        <p:nvSpPr>
          <p:cNvPr id="67588" name="Rectangle 2"/>
          <p:cNvSpPr>
            <a:spLocks noGrp="1" noChangeArrowheads="1"/>
          </p:cNvSpPr>
          <p:nvPr>
            <p:ph type="title"/>
          </p:nvPr>
        </p:nvSpPr>
        <p:spPr/>
        <p:txBody>
          <a:bodyPr/>
          <a:lstStyle/>
          <a:p>
            <a:pPr algn="ctr" rtl="1" eaLnBrk="1" fontAlgn="auto" hangingPunct="1">
              <a:spcAft>
                <a:spcPts val="0"/>
              </a:spcAft>
              <a:defRPr/>
            </a:pPr>
            <a:r>
              <a:rPr lang="fa-IR" sz="3200"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محل قرارگيري الکترودها </a:t>
            </a:r>
            <a:endParaRPr lang="en-US" sz="2800"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latin typeface="Times New Roman" pitchFamily="18" charset="0"/>
              <a:cs typeface="Times New Roman" pitchFamily="18" charset="0"/>
            </a:endParaRPr>
          </a:p>
        </p:txBody>
      </p:sp>
      <p:pic>
        <p:nvPicPr>
          <p:cNvPr id="72709" name="Picture 4"/>
          <p:cNvPicPr>
            <a:picLocks noChangeAspect="1" noChangeArrowheads="1"/>
          </p:cNvPicPr>
          <p:nvPr/>
        </p:nvPicPr>
        <p:blipFill>
          <a:blip r:embed="rId2"/>
          <a:srcRect/>
          <a:stretch>
            <a:fillRect/>
          </a:stretch>
        </p:blipFill>
        <p:spPr bwMode="auto">
          <a:xfrm rot="-5400000">
            <a:off x="2598737" y="433388"/>
            <a:ext cx="3902075" cy="6292850"/>
          </a:xfrm>
          <a:prstGeom prst="rect">
            <a:avLst/>
          </a:prstGeom>
          <a:noFill/>
          <a:ln w="25400">
            <a:solidFill>
              <a:srgbClr val="800080"/>
            </a:solidFill>
            <a:prstDash val="lgDash"/>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3071801" y="1700213"/>
            <a:ext cx="5626111" cy="3916362"/>
          </a:xfrm>
          <a:gradFill rotWithShape="1">
            <a:gsLst>
              <a:gs pos="0">
                <a:srgbClr val="E7FFEF"/>
              </a:gs>
              <a:gs pos="100000">
                <a:schemeClr val="bg1"/>
              </a:gs>
            </a:gsLst>
            <a:path path="shape">
              <a:fillToRect l="50000" t="50000" r="50000" b="50000"/>
            </a:path>
          </a:gradFill>
        </p:spPr>
        <p:txBody>
          <a:bodyPr/>
          <a:lstStyle/>
          <a:p>
            <a:pPr algn="just" rtl="1" eaLnBrk="1" hangingPunct="1">
              <a:lnSpc>
                <a:spcPct val="90000"/>
              </a:lnSpc>
              <a:buFontTx/>
              <a:buBlip>
                <a:blip r:embed="rId2"/>
              </a:buBlip>
            </a:pPr>
            <a:r>
              <a:rPr lang="ar-SA" sz="2800" dirty="0" smtClean="0">
                <a:cs typeface="Lotus" pitchFamily="2" charset="-78"/>
              </a:rPr>
              <a:t>تعريف : وقتي </a:t>
            </a:r>
            <a:r>
              <a:rPr lang="ar-SA" sz="2800" dirty="0" smtClean="0">
                <a:solidFill>
                  <a:srgbClr val="FF0000"/>
                </a:solidFill>
                <a:cs typeface="Lotus" pitchFamily="2" charset="-78"/>
              </a:rPr>
              <a:t>شبكيه با نوري تحريك </a:t>
            </a:r>
            <a:r>
              <a:rPr lang="ar-SA" sz="2800" dirty="0" smtClean="0">
                <a:cs typeface="Lotus" pitchFamily="2" charset="-78"/>
              </a:rPr>
              <a:t>مي شود يك </a:t>
            </a:r>
            <a:r>
              <a:rPr lang="ar-SA" sz="2800" dirty="0" smtClean="0">
                <a:solidFill>
                  <a:srgbClr val="FF0000"/>
                </a:solidFill>
                <a:cs typeface="Lotus" pitchFamily="2" charset="-78"/>
              </a:rPr>
              <a:t>تغيير پتانسيل</a:t>
            </a:r>
            <a:r>
              <a:rPr lang="ar-SA" sz="2800" dirty="0" smtClean="0">
                <a:cs typeface="Lotus" pitchFamily="2" charset="-78"/>
              </a:rPr>
              <a:t> نوري در روي </a:t>
            </a:r>
            <a:r>
              <a:rPr lang="ar-SA" sz="2800" dirty="0" smtClean="0">
                <a:solidFill>
                  <a:srgbClr val="FF0000"/>
                </a:solidFill>
                <a:cs typeface="Lotus" pitchFamily="2" charset="-78"/>
              </a:rPr>
              <a:t>شبكيه</a:t>
            </a:r>
            <a:r>
              <a:rPr lang="ar-SA" sz="2800" dirty="0" smtClean="0">
                <a:cs typeface="Lotus" pitchFamily="2" charset="-78"/>
              </a:rPr>
              <a:t> توليد مي شود</a:t>
            </a:r>
            <a:r>
              <a:rPr lang="fa-IR" sz="2800" dirty="0" smtClean="0">
                <a:cs typeface="Lotus" pitchFamily="2" charset="-78"/>
              </a:rPr>
              <a:t>.</a:t>
            </a:r>
            <a:r>
              <a:rPr lang="ar-SA" sz="2800" dirty="0" smtClean="0">
                <a:cs typeface="Lotus" pitchFamily="2" charset="-78"/>
              </a:rPr>
              <a:t> </a:t>
            </a:r>
            <a:endParaRPr lang="fa-IR" sz="2800" dirty="0" smtClean="0">
              <a:cs typeface="Lotus" pitchFamily="2" charset="-78"/>
            </a:endParaRPr>
          </a:p>
          <a:p>
            <a:pPr algn="just" rtl="1" eaLnBrk="1" hangingPunct="1">
              <a:lnSpc>
                <a:spcPct val="90000"/>
              </a:lnSpc>
              <a:buFontTx/>
              <a:buBlip>
                <a:blip r:embed="rId2"/>
              </a:buBlip>
            </a:pPr>
            <a:r>
              <a:rPr lang="ar-SA" sz="2800" dirty="0" smtClean="0">
                <a:cs typeface="Lotus" pitchFamily="2" charset="-78"/>
              </a:rPr>
              <a:t>طريقه ثبت</a:t>
            </a:r>
            <a:r>
              <a:rPr lang="fa-IR" sz="2800" dirty="0" smtClean="0">
                <a:cs typeface="Lotus" pitchFamily="2" charset="-78"/>
              </a:rPr>
              <a:t>:</a:t>
            </a:r>
            <a:r>
              <a:rPr lang="ar-SA" sz="2800" dirty="0" smtClean="0">
                <a:cs typeface="Lotus" pitchFamily="2" charset="-78"/>
              </a:rPr>
              <a:t> پتانسيل را مي توان از طريق الكترودهاي قرار داده شده روي </a:t>
            </a:r>
            <a:r>
              <a:rPr lang="ar-SA" sz="2800" dirty="0" smtClean="0">
                <a:solidFill>
                  <a:srgbClr val="FF0000"/>
                </a:solidFill>
                <a:cs typeface="Lotus" pitchFamily="2" charset="-78"/>
              </a:rPr>
              <a:t>سطح داخلي شبكيه </a:t>
            </a:r>
            <a:r>
              <a:rPr lang="ar-SA" sz="2800" dirty="0" smtClean="0">
                <a:cs typeface="Lotus" pitchFamily="2" charset="-78"/>
              </a:rPr>
              <a:t>يا روي </a:t>
            </a:r>
            <a:r>
              <a:rPr lang="ar-SA" sz="2800" dirty="0" smtClean="0">
                <a:solidFill>
                  <a:srgbClr val="FF0000"/>
                </a:solidFill>
                <a:cs typeface="Lotus" pitchFamily="2" charset="-78"/>
              </a:rPr>
              <a:t>قرنيه</a:t>
            </a:r>
            <a:r>
              <a:rPr lang="ar-SA" sz="2800" dirty="0" smtClean="0">
                <a:cs typeface="Lotus" pitchFamily="2" charset="-78"/>
              </a:rPr>
              <a:t> و يك</a:t>
            </a:r>
            <a:r>
              <a:rPr lang="fa-IR" sz="2800" dirty="0" smtClean="0">
                <a:cs typeface="Lotus" pitchFamily="2" charset="-78"/>
              </a:rPr>
              <a:t> </a:t>
            </a:r>
            <a:r>
              <a:rPr lang="ar-SA" sz="2800" dirty="0" smtClean="0">
                <a:solidFill>
                  <a:srgbClr val="FF0000"/>
                </a:solidFill>
                <a:cs typeface="Lotus" pitchFamily="2" charset="-78"/>
              </a:rPr>
              <a:t>الكترود مرجع </a:t>
            </a:r>
            <a:r>
              <a:rPr lang="ar-SA" sz="2800" dirty="0" smtClean="0">
                <a:cs typeface="Lotus" pitchFamily="2" charset="-78"/>
              </a:rPr>
              <a:t>در عقب </a:t>
            </a:r>
            <a:r>
              <a:rPr lang="ar-SA" sz="2800" dirty="0" smtClean="0">
                <a:solidFill>
                  <a:srgbClr val="FF0000"/>
                </a:solidFill>
                <a:cs typeface="Lotus" pitchFamily="2" charset="-78"/>
              </a:rPr>
              <a:t>كره چشم </a:t>
            </a:r>
            <a:r>
              <a:rPr lang="ar-SA" sz="2800" dirty="0" smtClean="0">
                <a:cs typeface="Lotus" pitchFamily="2" charset="-78"/>
              </a:rPr>
              <a:t>يا روي پيشاني ثبت نمود .</a:t>
            </a:r>
            <a:endParaRPr lang="fa-IR" sz="2800" dirty="0" smtClean="0">
              <a:cs typeface="Lotus" pitchFamily="2" charset="-78"/>
            </a:endParaRPr>
          </a:p>
          <a:p>
            <a:pPr algn="just" rtl="1" eaLnBrk="1" hangingPunct="1">
              <a:lnSpc>
                <a:spcPct val="90000"/>
              </a:lnSpc>
              <a:buFontTx/>
              <a:buBlip>
                <a:blip r:embed="rId2"/>
              </a:buBlip>
            </a:pPr>
            <a:r>
              <a:rPr lang="ar-SA" sz="2800" dirty="0" smtClean="0">
                <a:cs typeface="Lotus" pitchFamily="2" charset="-78"/>
              </a:rPr>
              <a:t> اين تغييرات پتانسيل را در الكتروفيزيولوژي</a:t>
            </a:r>
            <a:r>
              <a:rPr lang="fa-IR" sz="2800" dirty="0" smtClean="0">
                <a:cs typeface="Lotus" pitchFamily="2" charset="-78"/>
              </a:rPr>
              <a:t> </a:t>
            </a:r>
            <a:r>
              <a:rPr lang="en-US" sz="2400" dirty="0" smtClean="0">
                <a:latin typeface="Times New Roman" pitchFamily="18" charset="0"/>
                <a:cs typeface="Times New Roman" pitchFamily="18" charset="0"/>
              </a:rPr>
              <a:t>ERG</a:t>
            </a:r>
            <a:r>
              <a:rPr lang="fa-IR" sz="2800" dirty="0" smtClean="0">
                <a:cs typeface="Lotus" pitchFamily="2" charset="-78"/>
              </a:rPr>
              <a:t> </a:t>
            </a:r>
            <a:r>
              <a:rPr lang="ar-SA" sz="2800" dirty="0" smtClean="0">
                <a:cs typeface="Lotus" pitchFamily="2" charset="-78"/>
              </a:rPr>
              <a:t>مي</a:t>
            </a:r>
            <a:r>
              <a:rPr lang="en-US" sz="2800" dirty="0" smtClean="0">
                <a:cs typeface="Lotus" pitchFamily="2" charset="-78"/>
              </a:rPr>
              <a:t> </a:t>
            </a:r>
            <a:r>
              <a:rPr lang="ar-SA" sz="2800" dirty="0" smtClean="0">
                <a:cs typeface="Lotus" pitchFamily="2" charset="-78"/>
              </a:rPr>
              <a:t>گويند</a:t>
            </a:r>
            <a:r>
              <a:rPr lang="fa-IR" sz="2800" dirty="0" smtClean="0">
                <a:cs typeface="Lotus" pitchFamily="2" charset="-78"/>
              </a:rPr>
              <a:t> </a:t>
            </a:r>
            <a:r>
              <a:rPr lang="ar-SA" sz="2800" dirty="0" smtClean="0">
                <a:cs typeface="Lotus" pitchFamily="2" charset="-78"/>
              </a:rPr>
              <a:t>كه در كلينيك توسط الكترودهاي</a:t>
            </a:r>
            <a:r>
              <a:rPr lang="fa-IR" sz="2800" dirty="0" smtClean="0">
                <a:cs typeface="Lotus" pitchFamily="2" charset="-78"/>
              </a:rPr>
              <a:t> </a:t>
            </a:r>
            <a:r>
              <a:rPr lang="en-US" sz="2400" dirty="0" smtClean="0">
                <a:latin typeface="Times New Roman" pitchFamily="18" charset="0"/>
                <a:cs typeface="Times New Roman" pitchFamily="18" charset="0"/>
              </a:rPr>
              <a:t>Ag-</a:t>
            </a:r>
            <a:r>
              <a:rPr lang="en-US" sz="2400" dirty="0" err="1" smtClean="0">
                <a:latin typeface="Times New Roman" pitchFamily="18" charset="0"/>
                <a:cs typeface="Times New Roman" pitchFamily="18" charset="0"/>
              </a:rPr>
              <a:t>AgCl</a:t>
            </a:r>
            <a:r>
              <a:rPr lang="fa-IR" sz="2800" dirty="0" smtClean="0">
                <a:cs typeface="Lotus" pitchFamily="2" charset="-78"/>
              </a:rPr>
              <a:t> </a:t>
            </a:r>
            <a:r>
              <a:rPr lang="ar-SA" sz="2800" dirty="0" smtClean="0">
                <a:cs typeface="Lotus" pitchFamily="2" charset="-78"/>
              </a:rPr>
              <a:t>قابل ثبت است</a:t>
            </a:r>
            <a:r>
              <a:rPr lang="fa-IR" sz="2800" dirty="0" smtClean="0">
                <a:cs typeface="Lotus" pitchFamily="2" charset="-78"/>
              </a:rPr>
              <a:t>.</a:t>
            </a:r>
            <a:r>
              <a:rPr lang="ar-SA" sz="2800" dirty="0" smtClean="0">
                <a:cs typeface="Lotus" pitchFamily="2" charset="-78"/>
              </a:rPr>
              <a:t> </a:t>
            </a:r>
            <a:endParaRPr lang="en-US" sz="2800" dirty="0" smtClean="0">
              <a:cs typeface="Lotus" pitchFamily="2" charset="-78"/>
            </a:endParaRPr>
          </a:p>
        </p:txBody>
      </p:sp>
      <p:sp>
        <p:nvSpPr>
          <p:cNvPr id="7373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373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FD1D282-EB6D-4215-AFA3-7E312A5E2B1B}" type="slidenum">
              <a:rPr lang="ar-SA" smtClean="0"/>
              <a:pPr/>
              <a:t>47</a:t>
            </a:fld>
            <a:endParaRPr lang="en-US" smtClean="0"/>
          </a:p>
        </p:txBody>
      </p:sp>
      <p:sp>
        <p:nvSpPr>
          <p:cNvPr id="68612" name="Rectangle 2"/>
          <p:cNvSpPr>
            <a:spLocks noGrp="1" noChangeArrowheads="1"/>
          </p:cNvSpPr>
          <p:nvPr>
            <p:ph type="title"/>
          </p:nvPr>
        </p:nvSpPr>
        <p:spPr/>
        <p:txBody>
          <a:bodyPr/>
          <a:lstStyle/>
          <a:p>
            <a:pPr algn="ctr" rtl="1" eaLnBrk="1" fontAlgn="auto" hangingPunct="1">
              <a:spcAft>
                <a:spcPts val="0"/>
              </a:spcAft>
              <a:defRPr/>
            </a:pPr>
            <a:r>
              <a:rPr lang="fa-IR" dirty="0" smtClean="0">
                <a:solidFill>
                  <a:srgbClr val="660066"/>
                </a:solidFill>
                <a:effectLst>
                  <a:glow rad="228600">
                    <a:schemeClr val="accent2">
                      <a:satMod val="175000"/>
                      <a:alpha val="40000"/>
                    </a:schemeClr>
                  </a:glow>
                  <a:outerShdw blurRad="31750" dist="25400" dir="5400000" algn="tl" rotWithShape="0">
                    <a:srgbClr val="000000">
                      <a:alpha val="25000"/>
                    </a:srgbClr>
                  </a:outerShdw>
                </a:effectLst>
                <a:cs typeface="Lotus" pitchFamily="2" charset="-78"/>
              </a:rPr>
              <a:t>الکترورتينوگرام</a:t>
            </a:r>
            <a:r>
              <a:rPr lang="en-US" dirty="0" smtClean="0">
                <a:solidFill>
                  <a:srgbClr val="660066"/>
                </a:solidFill>
                <a:effectLst>
                  <a:glow rad="228600">
                    <a:schemeClr val="accent2">
                      <a:satMod val="175000"/>
                      <a:alpha val="40000"/>
                    </a:schemeClr>
                  </a:glow>
                  <a:outerShdw blurRad="31750" dist="25400" dir="5400000" algn="tl" rotWithShape="0">
                    <a:srgbClr val="000000">
                      <a:alpha val="25000"/>
                    </a:srgbClr>
                  </a:outerShdw>
                </a:effectLst>
                <a:cs typeface="Lotus" pitchFamily="2" charset="-78"/>
              </a:rPr>
              <a:t>(ERG)</a:t>
            </a:r>
          </a:p>
        </p:txBody>
      </p:sp>
      <p:pic>
        <p:nvPicPr>
          <p:cNvPr id="6" name="Picture 4" descr="DONFig5"/>
          <p:cNvPicPr>
            <a:picLocks noChangeAspect="1" noChangeArrowheads="1"/>
          </p:cNvPicPr>
          <p:nvPr/>
        </p:nvPicPr>
        <p:blipFill>
          <a:blip r:embed="rId3"/>
          <a:srcRect/>
          <a:stretch>
            <a:fillRect/>
          </a:stretch>
        </p:blipFill>
        <p:spPr bwMode="auto">
          <a:xfrm>
            <a:off x="428596" y="2071678"/>
            <a:ext cx="2609997" cy="2892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0">
                                            <p:bg/>
                                          </p:spTgt>
                                        </p:tgtEl>
                                        <p:attrNameLst>
                                          <p:attrName>style.visibility</p:attrName>
                                        </p:attrNameLst>
                                      </p:cBhvr>
                                      <p:to>
                                        <p:strVal val="visible"/>
                                      </p:to>
                                    </p:set>
                                    <p:animEffect transition="in" filter="fade">
                                      <p:cBhvr>
                                        <p:cTn id="14" dur="1000"/>
                                        <p:tgtEl>
                                          <p:spTgt spid="73730">
                                            <p:bg/>
                                          </p:spTgt>
                                        </p:tgtEl>
                                      </p:cBhvr>
                                    </p:animEffect>
                                    <p:anim calcmode="lin" valueType="num">
                                      <p:cBhvr>
                                        <p:cTn id="15" dur="1000" fill="hold"/>
                                        <p:tgtEl>
                                          <p:spTgt spid="73730">
                                            <p:bg/>
                                          </p:spTgt>
                                        </p:tgtEl>
                                        <p:attrNameLst>
                                          <p:attrName>ppt_x</p:attrName>
                                        </p:attrNameLst>
                                      </p:cBhvr>
                                      <p:tavLst>
                                        <p:tav tm="0">
                                          <p:val>
                                            <p:strVal val="#ppt_x"/>
                                          </p:val>
                                        </p:tav>
                                        <p:tav tm="100000">
                                          <p:val>
                                            <p:strVal val="#ppt_x"/>
                                          </p:val>
                                        </p:tav>
                                      </p:tavLst>
                                    </p:anim>
                                    <p:anim calcmode="lin" valueType="num">
                                      <p:cBhvr>
                                        <p:cTn id="16" dur="1000" fill="hold"/>
                                        <p:tgtEl>
                                          <p:spTgt spid="73730">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0">
                                            <p:txEl>
                                              <p:pRg st="0" end="0"/>
                                            </p:txEl>
                                          </p:spTgt>
                                        </p:tgtEl>
                                        <p:attrNameLst>
                                          <p:attrName>style.visibility</p:attrName>
                                        </p:attrNameLst>
                                      </p:cBhvr>
                                      <p:to>
                                        <p:strVal val="visible"/>
                                      </p:to>
                                    </p:set>
                                    <p:animEffect transition="in" filter="fade">
                                      <p:cBhvr>
                                        <p:cTn id="21" dur="1000"/>
                                        <p:tgtEl>
                                          <p:spTgt spid="73730">
                                            <p:txEl>
                                              <p:pRg st="0" end="0"/>
                                            </p:txEl>
                                          </p:spTgt>
                                        </p:tgtEl>
                                      </p:cBhvr>
                                    </p:animEffect>
                                    <p:anim calcmode="lin" valueType="num">
                                      <p:cBhvr>
                                        <p:cTn id="22" dur="1000" fill="hold"/>
                                        <p:tgtEl>
                                          <p:spTgt spid="7373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37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3730">
                                            <p:txEl>
                                              <p:pRg st="1" end="1"/>
                                            </p:txEl>
                                          </p:spTgt>
                                        </p:tgtEl>
                                        <p:attrNameLst>
                                          <p:attrName>style.visibility</p:attrName>
                                        </p:attrNameLst>
                                      </p:cBhvr>
                                      <p:to>
                                        <p:strVal val="visible"/>
                                      </p:to>
                                    </p:set>
                                    <p:animEffect transition="in" filter="fade">
                                      <p:cBhvr>
                                        <p:cTn id="28" dur="1000"/>
                                        <p:tgtEl>
                                          <p:spTgt spid="73730">
                                            <p:txEl>
                                              <p:pRg st="1" end="1"/>
                                            </p:txEl>
                                          </p:spTgt>
                                        </p:tgtEl>
                                      </p:cBhvr>
                                    </p:animEffect>
                                    <p:anim calcmode="lin" valueType="num">
                                      <p:cBhvr>
                                        <p:cTn id="29" dur="1000" fill="hold"/>
                                        <p:tgtEl>
                                          <p:spTgt spid="7373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37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730">
                                            <p:txEl>
                                              <p:pRg st="2" end="2"/>
                                            </p:txEl>
                                          </p:spTgt>
                                        </p:tgtEl>
                                        <p:attrNameLst>
                                          <p:attrName>style.visibility</p:attrName>
                                        </p:attrNameLst>
                                      </p:cBhvr>
                                      <p:to>
                                        <p:strVal val="visible"/>
                                      </p:to>
                                    </p:set>
                                    <p:animEffect transition="in" filter="fade">
                                      <p:cBhvr>
                                        <p:cTn id="35" dur="1000"/>
                                        <p:tgtEl>
                                          <p:spTgt spid="73730">
                                            <p:txEl>
                                              <p:pRg st="2" end="2"/>
                                            </p:txEl>
                                          </p:spTgt>
                                        </p:tgtEl>
                                      </p:cBhvr>
                                    </p:animEffect>
                                    <p:anim calcmode="lin" valueType="num">
                                      <p:cBhvr>
                                        <p:cTn id="36" dur="1000" fill="hold"/>
                                        <p:tgtEl>
                                          <p:spTgt spid="7373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737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475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9757E45-FE18-4CAA-8D7D-ACEA3EF7B240}" type="slidenum">
              <a:rPr lang="ar-SA" smtClean="0"/>
              <a:pPr/>
              <a:t>48</a:t>
            </a:fld>
            <a:endParaRPr lang="en-US" smtClean="0"/>
          </a:p>
        </p:txBody>
      </p:sp>
      <p:sp>
        <p:nvSpPr>
          <p:cNvPr id="69636" name="Rectangle 2"/>
          <p:cNvSpPr>
            <a:spLocks noGrp="1" noChangeArrowheads="1"/>
          </p:cNvSpPr>
          <p:nvPr>
            <p:ph type="title"/>
          </p:nvPr>
        </p:nvSpPr>
        <p:spPr>
          <a:xfrm>
            <a:off x="2484438" y="260350"/>
            <a:ext cx="5688012" cy="1143000"/>
          </a:xfrm>
        </p:spPr>
        <p:txBody>
          <a:bodyPr/>
          <a:lstStyle/>
          <a:p>
            <a:pPr algn="r" rtl="1" eaLnBrk="1" fontAlgn="auto" hangingPunct="1">
              <a:spcAft>
                <a:spcPts val="0"/>
              </a:spcAft>
              <a:defRPr/>
            </a:pPr>
            <a:r>
              <a:rPr lang="fa-IR" smtClean="0">
                <a:solidFill>
                  <a:srgbClr val="660066"/>
                </a:solidFill>
                <a:cs typeface="Lotus" pitchFamily="2" charset="-78"/>
              </a:rPr>
              <a:t>شماتيکي از ثبت </a:t>
            </a:r>
            <a:r>
              <a:rPr lang="en-US" smtClean="0">
                <a:solidFill>
                  <a:srgbClr val="660066"/>
                </a:solidFill>
                <a:cs typeface="Lotus" pitchFamily="2" charset="-78"/>
              </a:rPr>
              <a:t>ERG</a:t>
            </a:r>
          </a:p>
        </p:txBody>
      </p:sp>
      <p:pic>
        <p:nvPicPr>
          <p:cNvPr id="74757" name="Picture 4"/>
          <p:cNvPicPr>
            <a:picLocks noChangeAspect="1" noChangeArrowheads="1"/>
          </p:cNvPicPr>
          <p:nvPr/>
        </p:nvPicPr>
        <p:blipFill>
          <a:blip r:embed="rId2"/>
          <a:srcRect/>
          <a:stretch>
            <a:fillRect/>
          </a:stretch>
        </p:blipFill>
        <p:spPr bwMode="auto">
          <a:xfrm rot="-5400000">
            <a:off x="2316956" y="643732"/>
            <a:ext cx="4511675" cy="6192838"/>
          </a:xfrm>
          <a:prstGeom prst="rect">
            <a:avLst/>
          </a:prstGeom>
          <a:noFill/>
          <a:ln w="25400">
            <a:solidFill>
              <a:srgbClr val="008080"/>
            </a:solidFill>
            <a:prstDash val="lgDash"/>
            <a:miter lim="800000"/>
            <a:headEnd/>
            <a:tailEnd/>
          </a:ln>
        </p:spPr>
      </p:pic>
      <p:pic>
        <p:nvPicPr>
          <p:cNvPr id="74758" name="Picture 6" descr="images1"/>
          <p:cNvPicPr>
            <a:picLocks noChangeAspect="1" noChangeArrowheads="1"/>
          </p:cNvPicPr>
          <p:nvPr/>
        </p:nvPicPr>
        <p:blipFill>
          <a:blip r:embed="rId3">
            <a:lum bright="-18000"/>
          </a:blip>
          <a:srcRect/>
          <a:stretch>
            <a:fillRect/>
          </a:stretch>
        </p:blipFill>
        <p:spPr bwMode="auto">
          <a:xfrm>
            <a:off x="395288" y="260350"/>
            <a:ext cx="1944687" cy="1857375"/>
          </a:xfrm>
          <a:prstGeom prst="rect">
            <a:avLst/>
          </a:prstGeom>
          <a:noFill/>
          <a:ln w="38100">
            <a:solidFill>
              <a:srgbClr val="000080"/>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395288" y="1844675"/>
            <a:ext cx="8137525" cy="3268663"/>
          </a:xfrm>
          <a:gradFill rotWithShape="1">
            <a:gsLst>
              <a:gs pos="0">
                <a:srgbClr val="FFFFE5"/>
              </a:gs>
              <a:gs pos="100000">
                <a:schemeClr val="bg1"/>
              </a:gs>
            </a:gsLst>
            <a:path path="shape">
              <a:fillToRect l="50000" t="50000" r="50000" b="50000"/>
            </a:path>
          </a:gradFill>
        </p:spPr>
        <p:txBody>
          <a:bodyPr/>
          <a:lstStyle/>
          <a:p>
            <a:pPr algn="just" rtl="1" eaLnBrk="1" hangingPunct="1">
              <a:buFontTx/>
              <a:buBlip>
                <a:blip r:embed="rId2"/>
              </a:buBlip>
            </a:pPr>
            <a:r>
              <a:rPr lang="ar-SA" sz="2800" dirty="0" smtClean="0">
                <a:solidFill>
                  <a:srgbClr val="660066"/>
                </a:solidFill>
                <a:cs typeface="Lotus" pitchFamily="2" charset="-78"/>
              </a:rPr>
              <a:t>تعريف و طريقه ثبت:</a:t>
            </a:r>
            <a:r>
              <a:rPr lang="ar-SA" sz="2800" dirty="0" smtClean="0">
                <a:solidFill>
                  <a:srgbClr val="001A00"/>
                </a:solidFill>
                <a:cs typeface="Lotus" pitchFamily="2" charset="-78"/>
              </a:rPr>
              <a:t> </a:t>
            </a:r>
            <a:r>
              <a:rPr lang="fa-IR" sz="2800" dirty="0" smtClean="0">
                <a:solidFill>
                  <a:srgbClr val="001A00"/>
                </a:solidFill>
                <a:cs typeface="Lotus" pitchFamily="2" charset="-78"/>
              </a:rPr>
              <a:t>در سال1892، </a:t>
            </a:r>
            <a:r>
              <a:rPr lang="en-US" sz="2400" dirty="0" err="1" smtClean="0">
                <a:solidFill>
                  <a:srgbClr val="001A00"/>
                </a:solidFill>
                <a:latin typeface="Times New Roman" pitchFamily="18" charset="0"/>
                <a:cs typeface="Times New Roman" pitchFamily="18" charset="0"/>
              </a:rPr>
              <a:t>Meyor</a:t>
            </a:r>
            <a:r>
              <a:rPr lang="fa-IR" sz="2800" dirty="0" smtClean="0">
                <a:solidFill>
                  <a:srgbClr val="001A00"/>
                </a:solidFill>
                <a:cs typeface="Lotus" pitchFamily="2" charset="-78"/>
              </a:rPr>
              <a:t> </a:t>
            </a:r>
            <a:r>
              <a:rPr lang="ar-SA" sz="2800" dirty="0" smtClean="0">
                <a:solidFill>
                  <a:srgbClr val="001A00"/>
                </a:solidFill>
                <a:cs typeface="Lotus" pitchFamily="2" charset="-78"/>
              </a:rPr>
              <a:t>نشان داد كه </a:t>
            </a:r>
            <a:r>
              <a:rPr lang="ar-SA" sz="2800" dirty="0" smtClean="0">
                <a:solidFill>
                  <a:srgbClr val="FF0000"/>
                </a:solidFill>
                <a:cs typeface="Lotus" pitchFamily="2" charset="-78"/>
              </a:rPr>
              <a:t>حركات چشم تغييرات الكتريكي </a:t>
            </a:r>
            <a:r>
              <a:rPr lang="ar-SA" sz="2800" dirty="0" smtClean="0">
                <a:solidFill>
                  <a:srgbClr val="001A00"/>
                </a:solidFill>
                <a:cs typeface="Lotus" pitchFamily="2" charset="-78"/>
              </a:rPr>
              <a:t>را توليد مي كند كه مي</a:t>
            </a:r>
            <a:r>
              <a:rPr lang="fa-IR" sz="2800" dirty="0" smtClean="0">
                <a:solidFill>
                  <a:srgbClr val="001A00"/>
                </a:solidFill>
                <a:cs typeface="Lotus" pitchFamily="2" charset="-78"/>
              </a:rPr>
              <a:t> </a:t>
            </a:r>
            <a:r>
              <a:rPr lang="ar-SA" sz="2800" dirty="0" smtClean="0">
                <a:solidFill>
                  <a:srgbClr val="001A00"/>
                </a:solidFill>
                <a:cs typeface="Lotus" pitchFamily="2" charset="-78"/>
              </a:rPr>
              <a:t>توان توسط الك</a:t>
            </a:r>
            <a:r>
              <a:rPr lang="fa-IR" sz="2800" dirty="0" smtClean="0">
                <a:solidFill>
                  <a:srgbClr val="001A00"/>
                </a:solidFill>
                <a:cs typeface="Lotus" pitchFamily="2" charset="-78"/>
              </a:rPr>
              <a:t>ت</a:t>
            </a:r>
            <a:r>
              <a:rPr lang="ar-SA" sz="2800" dirty="0" smtClean="0">
                <a:solidFill>
                  <a:srgbClr val="001A00"/>
                </a:solidFill>
                <a:cs typeface="Lotus" pitchFamily="2" charset="-78"/>
              </a:rPr>
              <a:t>رودهاي پوستي كه در دو طرف چشم قرار مي گيرند آنرا اندازه گيري نمود .</a:t>
            </a:r>
            <a:endParaRPr lang="fa-IR" sz="2800" dirty="0" smtClean="0">
              <a:solidFill>
                <a:srgbClr val="001A00"/>
              </a:solidFill>
              <a:cs typeface="Lotus" pitchFamily="2" charset="-78"/>
            </a:endParaRPr>
          </a:p>
          <a:p>
            <a:pPr algn="just" rtl="1" eaLnBrk="1" hangingPunct="1">
              <a:buFontTx/>
              <a:buBlip>
                <a:blip r:embed="rId2"/>
              </a:buBlip>
            </a:pPr>
            <a:endParaRPr lang="fa-IR" sz="2800" dirty="0" smtClean="0">
              <a:solidFill>
                <a:srgbClr val="001A00"/>
              </a:solidFill>
              <a:cs typeface="Lotus" pitchFamily="2" charset="-78"/>
            </a:endParaRPr>
          </a:p>
          <a:p>
            <a:pPr algn="just" rtl="1" eaLnBrk="1" hangingPunct="1">
              <a:buFontTx/>
              <a:buBlip>
                <a:blip r:embed="rId2"/>
              </a:buBlip>
            </a:pPr>
            <a:r>
              <a:rPr lang="ar-SA" sz="2800" dirty="0" smtClean="0">
                <a:solidFill>
                  <a:srgbClr val="001A00"/>
                </a:solidFill>
                <a:cs typeface="Lotus" pitchFamily="2" charset="-78"/>
              </a:rPr>
              <a:t> </a:t>
            </a:r>
            <a:r>
              <a:rPr lang="ar-SA" sz="2800" dirty="0" smtClean="0">
                <a:solidFill>
                  <a:srgbClr val="FF0000"/>
                </a:solidFill>
                <a:cs typeface="Lotus" pitchFamily="2" charset="-78"/>
              </a:rPr>
              <a:t>دامنه پتانسيل </a:t>
            </a:r>
            <a:r>
              <a:rPr lang="ar-SA" sz="2800" dirty="0" smtClean="0">
                <a:solidFill>
                  <a:srgbClr val="001A00"/>
                </a:solidFill>
                <a:cs typeface="Lotus" pitchFamily="2" charset="-78"/>
              </a:rPr>
              <a:t>ايجاد شده به</a:t>
            </a:r>
            <a:r>
              <a:rPr lang="fa-IR" sz="2800" dirty="0" smtClean="0">
                <a:solidFill>
                  <a:srgbClr val="001A00"/>
                </a:solidFill>
                <a:cs typeface="Lotus" pitchFamily="2" charset="-78"/>
              </a:rPr>
              <a:t> </a:t>
            </a:r>
            <a:r>
              <a:rPr lang="ar-SA" sz="2800" dirty="0" smtClean="0">
                <a:solidFill>
                  <a:srgbClr val="FF0000"/>
                </a:solidFill>
                <a:cs typeface="Lotus" pitchFamily="2" charset="-78"/>
              </a:rPr>
              <a:t>سينوس زاويه چرخش </a:t>
            </a:r>
            <a:r>
              <a:rPr lang="ar-SA" sz="2800" dirty="0" smtClean="0">
                <a:solidFill>
                  <a:srgbClr val="001A00"/>
                </a:solidFill>
                <a:cs typeface="Lotus" pitchFamily="2" charset="-78"/>
              </a:rPr>
              <a:t>چشم بستگي دارد.</a:t>
            </a:r>
            <a:endParaRPr lang="fa-IR" sz="2800" dirty="0" smtClean="0">
              <a:solidFill>
                <a:srgbClr val="001A00"/>
              </a:solidFill>
              <a:cs typeface="Lotus" pitchFamily="2" charset="-78"/>
            </a:endParaRPr>
          </a:p>
        </p:txBody>
      </p:sp>
      <p:sp>
        <p:nvSpPr>
          <p:cNvPr id="76803"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68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0F702CE-E298-4FD8-9F31-F943ED9B07E9}" type="slidenum">
              <a:rPr lang="ar-SA" smtClean="0"/>
              <a:pPr/>
              <a:t>49</a:t>
            </a:fld>
            <a:endParaRPr lang="en-US" smtClean="0"/>
          </a:p>
        </p:txBody>
      </p:sp>
      <p:sp>
        <p:nvSpPr>
          <p:cNvPr id="71684" name="Rectangle 2"/>
          <p:cNvSpPr>
            <a:spLocks noGrp="1" noChangeArrowheads="1"/>
          </p:cNvSpPr>
          <p:nvPr>
            <p:ph type="title"/>
          </p:nvPr>
        </p:nvSpPr>
        <p:spPr/>
        <p:txBody>
          <a:bodyPr/>
          <a:lstStyle/>
          <a:p>
            <a:pPr algn="ctr" rtl="1" eaLnBrk="1" fontAlgn="auto" hangingPunct="1">
              <a:spcAft>
                <a:spcPts val="0"/>
              </a:spcAft>
              <a:defRPr/>
            </a:pPr>
            <a:r>
              <a:rPr lang="fa-IR"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ا</a:t>
            </a:r>
            <a:r>
              <a:rPr lang="ar-SA"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لكترواكولوگرام</a:t>
            </a:r>
            <a:r>
              <a:rPr lang="en-US" dirty="0" smtClean="0">
                <a:solidFill>
                  <a:srgbClr val="660066"/>
                </a:solidFill>
                <a:effectLst>
                  <a:glow rad="101600">
                    <a:schemeClr val="accent2">
                      <a:satMod val="175000"/>
                      <a:alpha val="40000"/>
                    </a:schemeClr>
                  </a:glow>
                  <a:outerShdw blurRad="31750" dist="25400" dir="5400000" algn="tl" rotWithShape="0">
                    <a:srgbClr val="000000">
                      <a:alpha val="25000"/>
                    </a:srgbClr>
                  </a:outerShdw>
                </a:effectLst>
                <a:cs typeface="Lotus" pitchFamily="2" charset="-78"/>
              </a:rPr>
              <a:t>(EOG)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323850" y="1628775"/>
            <a:ext cx="8496300" cy="2592388"/>
          </a:xfrm>
          <a:gradFill rotWithShape="1">
            <a:gsLst>
              <a:gs pos="0">
                <a:srgbClr val="FFC9E9"/>
              </a:gs>
              <a:gs pos="100000">
                <a:schemeClr val="bg1"/>
              </a:gs>
            </a:gsLst>
            <a:path path="shape">
              <a:fillToRect l="50000" t="50000" r="50000" b="50000"/>
            </a:path>
          </a:gradFill>
        </p:spPr>
        <p:txBody>
          <a:bodyPr/>
          <a:lstStyle/>
          <a:p>
            <a:pPr algn="just" rtl="1" eaLnBrk="1" hangingPunct="1">
              <a:lnSpc>
                <a:spcPct val="80000"/>
              </a:lnSpc>
              <a:buClr>
                <a:srgbClr val="003366"/>
              </a:buClr>
              <a:buFontTx/>
              <a:buBlip>
                <a:blip r:embed="rId3"/>
              </a:buBlip>
            </a:pPr>
            <a:r>
              <a:rPr lang="ar-SA" sz="2800" smtClean="0">
                <a:solidFill>
                  <a:srgbClr val="003366"/>
                </a:solidFill>
                <a:cs typeface="Lotus" pitchFamily="2" charset="-78"/>
              </a:rPr>
              <a:t>تعريف</a:t>
            </a:r>
            <a:r>
              <a:rPr lang="fa-IR" sz="2800" smtClean="0">
                <a:solidFill>
                  <a:srgbClr val="003366"/>
                </a:solidFill>
                <a:cs typeface="Lotus" pitchFamily="2" charset="-78"/>
              </a:rPr>
              <a:t>: </a:t>
            </a:r>
            <a:r>
              <a:rPr lang="ar-SA" sz="2800" smtClean="0">
                <a:solidFill>
                  <a:srgbClr val="003366"/>
                </a:solidFill>
                <a:cs typeface="Lotus" pitchFamily="2" charset="-78"/>
              </a:rPr>
              <a:t>يك </a:t>
            </a:r>
            <a:r>
              <a:rPr lang="ar-SA" sz="2800" smtClean="0">
                <a:solidFill>
                  <a:srgbClr val="FF0000"/>
                </a:solidFill>
                <a:cs typeface="Lotus" pitchFamily="2" charset="-78"/>
              </a:rPr>
              <a:t>قسمت از عصبي </a:t>
            </a:r>
            <a:r>
              <a:rPr lang="ar-SA" sz="2800" smtClean="0">
                <a:solidFill>
                  <a:srgbClr val="003366"/>
                </a:solidFill>
                <a:cs typeface="Lotus" pitchFamily="2" charset="-78"/>
              </a:rPr>
              <a:t>را تحريك كرده و پاسخ آن را ثبت مي</a:t>
            </a:r>
            <a:r>
              <a:rPr lang="fa-IR" sz="2800" smtClean="0">
                <a:solidFill>
                  <a:srgbClr val="003366"/>
                </a:solidFill>
                <a:cs typeface="Lotus" pitchFamily="2" charset="-78"/>
              </a:rPr>
              <a:t> </a:t>
            </a:r>
            <a:r>
              <a:rPr lang="ar-SA" sz="2800" smtClean="0">
                <a:solidFill>
                  <a:srgbClr val="003366"/>
                </a:solidFill>
                <a:cs typeface="Lotus" pitchFamily="2" charset="-78"/>
              </a:rPr>
              <a:t>كنند. به پاسخ حاصل</a:t>
            </a:r>
            <a:r>
              <a:rPr lang="en-US" sz="2800" smtClean="0">
                <a:solidFill>
                  <a:srgbClr val="003366"/>
                </a:solidFill>
                <a:cs typeface="Lotus" pitchFamily="2" charset="-78"/>
              </a:rPr>
              <a:t> </a:t>
            </a:r>
            <a:r>
              <a:rPr lang="en-US" sz="2400" i="1" smtClean="0">
                <a:solidFill>
                  <a:srgbClr val="003366"/>
                </a:solidFill>
                <a:latin typeface="Times New Roman" pitchFamily="18" charset="0"/>
                <a:cs typeface="Times New Roman" pitchFamily="18" charset="0"/>
              </a:rPr>
              <a:t>ENG</a:t>
            </a:r>
            <a:r>
              <a:rPr lang="en-US" sz="2800" smtClean="0">
                <a:solidFill>
                  <a:srgbClr val="003366"/>
                </a:solidFill>
                <a:cs typeface="Lotus" pitchFamily="2" charset="-78"/>
              </a:rPr>
              <a:t> </a:t>
            </a:r>
            <a:r>
              <a:rPr lang="fa-IR" sz="2800" smtClean="0">
                <a:solidFill>
                  <a:srgbClr val="003366"/>
                </a:solidFill>
                <a:cs typeface="Lotus" pitchFamily="2" charset="-78"/>
              </a:rPr>
              <a:t> مي گويند.</a:t>
            </a:r>
          </a:p>
          <a:p>
            <a:pPr algn="r" rtl="1" eaLnBrk="1" hangingPunct="1">
              <a:lnSpc>
                <a:spcPct val="80000"/>
              </a:lnSpc>
              <a:buClr>
                <a:srgbClr val="003366"/>
              </a:buClr>
              <a:buFontTx/>
              <a:buBlip>
                <a:blip r:embed="rId3"/>
              </a:buBlip>
            </a:pPr>
            <a:endParaRPr lang="fa-IR" sz="2800" smtClean="0">
              <a:solidFill>
                <a:srgbClr val="003366"/>
              </a:solidFill>
              <a:cs typeface="Lotus" pitchFamily="2" charset="-78"/>
            </a:endParaRPr>
          </a:p>
          <a:p>
            <a:pPr algn="just" rtl="1" eaLnBrk="1" hangingPunct="1">
              <a:lnSpc>
                <a:spcPct val="80000"/>
              </a:lnSpc>
              <a:buClr>
                <a:srgbClr val="003366"/>
              </a:buClr>
              <a:buFontTx/>
              <a:buBlip>
                <a:blip r:embed="rId3"/>
              </a:buBlip>
            </a:pPr>
            <a:r>
              <a:rPr lang="ar-SA" sz="2800" smtClean="0">
                <a:solidFill>
                  <a:srgbClr val="003366"/>
                </a:solidFill>
                <a:cs typeface="Lotus" pitchFamily="2" charset="-78"/>
              </a:rPr>
              <a:t>طريقه ثبت:</a:t>
            </a:r>
            <a:r>
              <a:rPr lang="fa-IR" sz="2800" smtClean="0">
                <a:solidFill>
                  <a:srgbClr val="003366"/>
                </a:solidFill>
                <a:cs typeface="Lotus" pitchFamily="2" charset="-78"/>
              </a:rPr>
              <a:t> </a:t>
            </a:r>
            <a:endParaRPr lang="en-US" sz="2800" smtClean="0">
              <a:solidFill>
                <a:srgbClr val="003366"/>
              </a:solidFill>
              <a:cs typeface="Lotus" pitchFamily="2" charset="-78"/>
            </a:endParaRPr>
          </a:p>
          <a:p>
            <a:pPr lvl="1" algn="just" rtl="1" eaLnBrk="1" hangingPunct="1">
              <a:lnSpc>
                <a:spcPct val="80000"/>
              </a:lnSpc>
              <a:buClr>
                <a:srgbClr val="003366"/>
              </a:buClr>
              <a:buFontTx/>
              <a:buBlip>
                <a:blip r:embed="rId3"/>
              </a:buBlip>
            </a:pPr>
            <a:r>
              <a:rPr lang="ar-SA" sz="2400" smtClean="0">
                <a:solidFill>
                  <a:srgbClr val="003366"/>
                </a:solidFill>
                <a:cs typeface="Lotus" pitchFamily="2" charset="-78"/>
              </a:rPr>
              <a:t>ثبت</a:t>
            </a:r>
            <a:r>
              <a:rPr lang="fa-IR" sz="2400" smtClean="0">
                <a:solidFill>
                  <a:srgbClr val="003366"/>
                </a:solidFill>
                <a:cs typeface="Lotus" pitchFamily="2" charset="-78"/>
              </a:rPr>
              <a:t> داخلي</a:t>
            </a:r>
            <a:r>
              <a:rPr lang="ar-SA" sz="2400" smtClean="0">
                <a:solidFill>
                  <a:srgbClr val="003366"/>
                </a:solidFill>
                <a:cs typeface="Lotus" pitchFamily="2" charset="-78"/>
              </a:rPr>
              <a:t> با </a:t>
            </a:r>
            <a:r>
              <a:rPr lang="ar-SA" sz="2400" smtClean="0">
                <a:solidFill>
                  <a:srgbClr val="FF0000"/>
                </a:solidFill>
                <a:cs typeface="Lotus" pitchFamily="2" charset="-78"/>
              </a:rPr>
              <a:t>الكترود سوزني </a:t>
            </a:r>
            <a:endParaRPr lang="en-US" sz="2400" smtClean="0">
              <a:solidFill>
                <a:srgbClr val="FF0000"/>
              </a:solidFill>
              <a:cs typeface="Lotus" pitchFamily="2" charset="-78"/>
            </a:endParaRPr>
          </a:p>
          <a:p>
            <a:pPr lvl="1" algn="just" rtl="1" eaLnBrk="1" hangingPunct="1">
              <a:lnSpc>
                <a:spcPct val="80000"/>
              </a:lnSpc>
              <a:buClr>
                <a:srgbClr val="003366"/>
              </a:buClr>
              <a:buFontTx/>
              <a:buBlip>
                <a:blip r:embed="rId3"/>
              </a:buBlip>
            </a:pPr>
            <a:r>
              <a:rPr lang="fa-IR" sz="2400" smtClean="0">
                <a:solidFill>
                  <a:srgbClr val="003366"/>
                </a:solidFill>
                <a:cs typeface="Lotus" pitchFamily="2" charset="-78"/>
              </a:rPr>
              <a:t>ثبت </a:t>
            </a:r>
            <a:r>
              <a:rPr lang="ar-SA" sz="2400" smtClean="0">
                <a:solidFill>
                  <a:srgbClr val="003366"/>
                </a:solidFill>
                <a:cs typeface="Lotus" pitchFamily="2" charset="-78"/>
              </a:rPr>
              <a:t>سطحي با</a:t>
            </a:r>
            <a:r>
              <a:rPr lang="fa-IR" sz="2400" smtClean="0">
                <a:solidFill>
                  <a:srgbClr val="003366"/>
                </a:solidFill>
                <a:cs typeface="Lotus" pitchFamily="2" charset="-78"/>
              </a:rPr>
              <a:t> </a:t>
            </a:r>
            <a:r>
              <a:rPr lang="fa-IR" sz="2400" smtClean="0">
                <a:solidFill>
                  <a:srgbClr val="FF0000"/>
                </a:solidFill>
                <a:cs typeface="Lotus" pitchFamily="2" charset="-78"/>
              </a:rPr>
              <a:t>الکترود </a:t>
            </a:r>
            <a:r>
              <a:rPr lang="en-US" sz="2000" smtClean="0">
                <a:solidFill>
                  <a:srgbClr val="FF0000"/>
                </a:solidFill>
                <a:latin typeface="Times New Roman" pitchFamily="18" charset="0"/>
                <a:cs typeface="Times New Roman" pitchFamily="18" charset="0"/>
              </a:rPr>
              <a:t>Ag-Agcl</a:t>
            </a:r>
          </a:p>
        </p:txBody>
      </p:sp>
      <p:sp>
        <p:nvSpPr>
          <p:cNvPr id="1741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174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850C3D7-3914-4677-8A2F-7C1DBE85C221}" type="slidenum">
              <a:rPr lang="ar-SA" smtClean="0"/>
              <a:pPr/>
              <a:t>5</a:t>
            </a:fld>
            <a:endParaRPr lang="en-US" smtClean="0"/>
          </a:p>
        </p:txBody>
      </p:sp>
      <p:sp>
        <p:nvSpPr>
          <p:cNvPr id="11268" name="Rectangle 2"/>
          <p:cNvSpPr>
            <a:spLocks noGrp="1" noChangeArrowheads="1"/>
          </p:cNvSpPr>
          <p:nvPr>
            <p:ph type="title"/>
          </p:nvPr>
        </p:nvSpPr>
        <p:spPr/>
        <p:txBody>
          <a:bodyPr/>
          <a:lstStyle/>
          <a:p>
            <a:pPr algn="ctr" rtl="1" eaLnBrk="1" fontAlgn="auto" hangingPunct="1">
              <a:spcAft>
                <a:spcPts val="0"/>
              </a:spcAft>
              <a:defRPr/>
            </a:pPr>
            <a:r>
              <a:rPr lang="fa-IR" sz="4800" b="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cs typeface="Lotus" pitchFamily="2" charset="-78"/>
              </a:rPr>
              <a:t>الکترونروگرام</a:t>
            </a:r>
            <a:r>
              <a:rPr lang="en-US" b="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(ENG)</a:t>
            </a:r>
          </a:p>
        </p:txBody>
      </p:sp>
      <p:sp>
        <p:nvSpPr>
          <p:cNvPr id="17414" name="Rectangle 6"/>
          <p:cNvSpPr>
            <a:spLocks noChangeArrowheads="1"/>
          </p:cNvSpPr>
          <p:nvPr/>
        </p:nvSpPr>
        <p:spPr bwMode="auto">
          <a:xfrm>
            <a:off x="323850" y="4437063"/>
            <a:ext cx="8445500" cy="1295400"/>
          </a:xfrm>
          <a:prstGeom prst="rect">
            <a:avLst/>
          </a:prstGeom>
          <a:gradFill rotWithShape="1">
            <a:gsLst>
              <a:gs pos="0">
                <a:srgbClr val="FDFFE5"/>
              </a:gs>
              <a:gs pos="100000">
                <a:schemeClr val="bg1"/>
              </a:gs>
            </a:gsLst>
            <a:path path="shape">
              <a:fillToRect l="50000" t="50000" r="50000" b="50000"/>
            </a:path>
          </a:gradFill>
          <a:ln w="9525">
            <a:noFill/>
            <a:miter lim="800000"/>
            <a:headEnd/>
            <a:tailEnd/>
          </a:ln>
        </p:spPr>
        <p:txBody>
          <a:bodyPr/>
          <a:lstStyle/>
          <a:p>
            <a:pPr marL="342900" indent="-342900" algn="just" rtl="1">
              <a:lnSpc>
                <a:spcPct val="90000"/>
              </a:lnSpc>
              <a:spcBef>
                <a:spcPct val="20000"/>
              </a:spcBef>
              <a:buFontTx/>
              <a:buBlip>
                <a:blip r:embed="rId4"/>
              </a:buBlip>
            </a:pPr>
            <a:r>
              <a:rPr lang="ar-SA" sz="2800">
                <a:solidFill>
                  <a:srgbClr val="003366"/>
                </a:solidFill>
                <a:cs typeface="Lotus" pitchFamily="2" charset="-78"/>
              </a:rPr>
              <a:t>نويز و حذف آن : </a:t>
            </a:r>
            <a:r>
              <a:rPr lang="ar-SA" sz="2800">
                <a:solidFill>
                  <a:srgbClr val="FF0000"/>
                </a:solidFill>
                <a:cs typeface="Lotus" pitchFamily="2" charset="-78"/>
              </a:rPr>
              <a:t>نويز برق شهر </a:t>
            </a:r>
            <a:r>
              <a:rPr lang="ar-SA" sz="2800">
                <a:solidFill>
                  <a:srgbClr val="003366"/>
                </a:solidFill>
                <a:cs typeface="Lotus" pitchFamily="2" charset="-78"/>
              </a:rPr>
              <a:t>و نويز وسايل ثبت و حتي خود</a:t>
            </a:r>
            <a:r>
              <a:rPr lang="fa-IR" sz="2800">
                <a:solidFill>
                  <a:srgbClr val="003366"/>
                </a:solidFill>
                <a:cs typeface="Lotus" pitchFamily="2" charset="-78"/>
              </a:rPr>
              <a:t> </a:t>
            </a:r>
            <a:r>
              <a:rPr lang="en-US" sz="2800">
                <a:solidFill>
                  <a:srgbClr val="003366"/>
                </a:solidFill>
                <a:cs typeface="Lotus" pitchFamily="2" charset="-78"/>
              </a:rPr>
              <a:t>ENG</a:t>
            </a:r>
            <a:r>
              <a:rPr lang="ar-SA" sz="2800">
                <a:solidFill>
                  <a:srgbClr val="003366"/>
                </a:solidFill>
                <a:cs typeface="Lotus" pitchFamily="2" charset="-78"/>
              </a:rPr>
              <a:t> با </a:t>
            </a:r>
            <a:r>
              <a:rPr lang="en-US" sz="2800">
                <a:solidFill>
                  <a:srgbClr val="003366"/>
                </a:solidFill>
                <a:cs typeface="Lotus" pitchFamily="2" charset="-78"/>
              </a:rPr>
              <a:t>EMG</a:t>
            </a:r>
            <a:r>
              <a:rPr lang="ar-SA" sz="2800">
                <a:solidFill>
                  <a:srgbClr val="003366"/>
                </a:solidFill>
                <a:cs typeface="Lotus" pitchFamily="2" charset="-78"/>
              </a:rPr>
              <a:t> تداخل دارد . از </a:t>
            </a:r>
            <a:r>
              <a:rPr lang="ar-SA" sz="2800">
                <a:solidFill>
                  <a:srgbClr val="FF0000"/>
                </a:solidFill>
                <a:cs typeface="Lotus" pitchFamily="2" charset="-78"/>
              </a:rPr>
              <a:t>فيلترهاي تطبيقي </a:t>
            </a:r>
            <a:r>
              <a:rPr lang="ar-SA" sz="2800">
                <a:solidFill>
                  <a:srgbClr val="003366"/>
                </a:solidFill>
                <a:cs typeface="Lotus" pitchFamily="2" charset="-78"/>
              </a:rPr>
              <a:t>براي</a:t>
            </a:r>
            <a:r>
              <a:rPr lang="fa-IR" sz="2800">
                <a:solidFill>
                  <a:srgbClr val="003366"/>
                </a:solidFill>
                <a:cs typeface="Lotus" pitchFamily="2" charset="-78"/>
              </a:rPr>
              <a:t> </a:t>
            </a:r>
            <a:r>
              <a:rPr lang="ar-SA" sz="2800">
                <a:solidFill>
                  <a:srgbClr val="003366"/>
                </a:solidFill>
                <a:cs typeface="Lotus" pitchFamily="2" charset="-78"/>
              </a:rPr>
              <a:t>حذف اين نويزهاي استفاده مي توان كرد</a:t>
            </a:r>
            <a:r>
              <a:rPr lang="fa-IR" sz="2800">
                <a:solidFill>
                  <a:srgbClr val="003366"/>
                </a:solidFill>
                <a:cs typeface="Lotus" pitchFamily="2" charset="-78"/>
              </a:rPr>
              <a:t>.</a:t>
            </a:r>
            <a:endParaRPr lang="en-US" sz="2800">
              <a:solidFill>
                <a:srgbClr val="003366"/>
              </a:solidFill>
              <a:cs typeface="Lotus"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782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B97B1EA-B03C-49DA-A644-85C2FE2DB789}" type="slidenum">
              <a:rPr lang="ar-SA" smtClean="0"/>
              <a:pPr/>
              <a:t>50</a:t>
            </a:fld>
            <a:endParaRPr lang="en-US" smtClean="0"/>
          </a:p>
        </p:txBody>
      </p:sp>
      <p:sp>
        <p:nvSpPr>
          <p:cNvPr id="152578" name="Rectangle 2"/>
          <p:cNvSpPr>
            <a:spLocks noGrp="1" noChangeArrowheads="1"/>
          </p:cNvSpPr>
          <p:nvPr>
            <p:ph type="title"/>
          </p:nvPr>
        </p:nvSpPr>
        <p:spPr>
          <a:xfrm>
            <a:off x="5508625" y="549275"/>
            <a:ext cx="2951163" cy="633413"/>
          </a:xfrm>
        </p:spPr>
        <p:txBody>
          <a:bodyPr/>
          <a:lstStyle/>
          <a:p>
            <a:pPr algn="r" rtl="1" eaLnBrk="1" fontAlgn="auto" hangingPunct="1">
              <a:spcAft>
                <a:spcPts val="0"/>
              </a:spcAft>
              <a:defRPr/>
            </a:pPr>
            <a:r>
              <a:rPr lang="fa-IR" sz="3400" smtClean="0">
                <a:solidFill>
                  <a:srgbClr val="660066"/>
                </a:solidFill>
                <a:effectLst>
                  <a:outerShdw blurRad="38100" dist="38100" dir="2700000" algn="tl">
                    <a:srgbClr val="000000"/>
                  </a:outerShdw>
                </a:effectLst>
                <a:latin typeface="Times New Roman" pitchFamily="18" charset="0"/>
                <a:cs typeface="Nazanin" pitchFamily="2" charset="-78"/>
              </a:rPr>
              <a:t>   </a:t>
            </a:r>
            <a:r>
              <a:rPr lang="en-US" sz="3400" smtClean="0">
                <a:solidFill>
                  <a:srgbClr val="660066"/>
                </a:solidFill>
                <a:effectLst>
                  <a:outerShdw blurRad="38100" dist="38100" dir="2700000" algn="tl">
                    <a:srgbClr val="000000"/>
                  </a:outerShdw>
                </a:effectLst>
                <a:latin typeface="Times New Roman" pitchFamily="18" charset="0"/>
                <a:cs typeface="Nazanin" pitchFamily="2" charset="-78"/>
              </a:rPr>
              <a:t>   EOG</a:t>
            </a:r>
            <a:endParaRPr lang="en-US" sz="3400" smtClean="0">
              <a:solidFill>
                <a:srgbClr val="660066"/>
              </a:solidFill>
              <a:effectLst>
                <a:outerShdw blurRad="38100" dist="38100" dir="2700000" algn="tl">
                  <a:srgbClr val="000000"/>
                </a:outerShdw>
              </a:effectLst>
              <a:cs typeface="Nazanin" pitchFamily="2" charset="-78"/>
            </a:endParaRPr>
          </a:p>
        </p:txBody>
      </p:sp>
      <p:pic>
        <p:nvPicPr>
          <p:cNvPr id="77829" name="Picture 3" descr="eog"/>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323850" y="1341438"/>
            <a:ext cx="4691063" cy="5184775"/>
          </a:xfrm>
          <a:prstGeom prst="rect">
            <a:avLst/>
          </a:prstGeom>
          <a:solidFill>
            <a:schemeClr val="bg1"/>
          </a:solidFill>
          <a:ln w="25400">
            <a:solidFill>
              <a:srgbClr val="FF0000"/>
            </a:solidFill>
            <a:prstDash val="lgDashDot"/>
            <a:miter lim="800000"/>
            <a:headEnd/>
            <a:tailEnd/>
          </a:ln>
        </p:spPr>
      </p:pic>
      <p:pic>
        <p:nvPicPr>
          <p:cNvPr id="77830" name="Picture 5" descr="eog"/>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219700" y="4149725"/>
            <a:ext cx="3619500" cy="1654175"/>
          </a:xfrm>
          <a:prstGeom prst="rect">
            <a:avLst/>
          </a:prstGeom>
          <a:solidFill>
            <a:srgbClr val="FFFFF7"/>
          </a:solidFill>
          <a:ln w="25400">
            <a:solidFill>
              <a:srgbClr val="0000FF"/>
            </a:solidFill>
            <a:prstDash val="lgDashDotDot"/>
            <a:miter lim="800000"/>
            <a:headEnd/>
            <a:tailEnd/>
          </a:ln>
        </p:spPr>
      </p:pic>
      <p:pic>
        <p:nvPicPr>
          <p:cNvPr id="77831" name="Picture 7"/>
          <p:cNvPicPr>
            <a:picLocks noChangeAspect="1" noChangeArrowheads="1"/>
          </p:cNvPicPr>
          <p:nvPr/>
        </p:nvPicPr>
        <p:blipFill>
          <a:blip r:embed="rId4"/>
          <a:srcRect/>
          <a:stretch>
            <a:fillRect/>
          </a:stretch>
        </p:blipFill>
        <p:spPr bwMode="auto">
          <a:xfrm>
            <a:off x="5292725" y="1628775"/>
            <a:ext cx="3238500" cy="2000250"/>
          </a:xfrm>
          <a:prstGeom prst="rect">
            <a:avLst/>
          </a:prstGeom>
          <a:noFill/>
          <a:ln w="25400">
            <a:solidFill>
              <a:srgbClr val="008080"/>
            </a:solidFill>
            <a:prstDash val="lgDashDotDot"/>
            <a:miter lim="800000"/>
            <a:headEnd/>
            <a:tailEnd/>
          </a:ln>
        </p:spPr>
      </p:pic>
      <p:sp>
        <p:nvSpPr>
          <p:cNvPr id="77832" name="Text Box 8"/>
          <p:cNvSpPr txBox="1">
            <a:spLocks noChangeArrowheads="1"/>
          </p:cNvSpPr>
          <p:nvPr/>
        </p:nvSpPr>
        <p:spPr bwMode="auto">
          <a:xfrm>
            <a:off x="395288" y="260350"/>
            <a:ext cx="4422775" cy="830263"/>
          </a:xfrm>
          <a:prstGeom prst="rect">
            <a:avLst/>
          </a:prstGeom>
          <a:gradFill rotWithShape="1">
            <a:gsLst>
              <a:gs pos="0">
                <a:srgbClr val="FFFFE5"/>
              </a:gs>
              <a:gs pos="100000">
                <a:schemeClr val="bg1"/>
              </a:gs>
            </a:gsLst>
            <a:path path="shape">
              <a:fillToRect l="50000" t="50000" r="50000" b="50000"/>
            </a:path>
          </a:gradFill>
          <a:ln w="9525">
            <a:noFill/>
            <a:miter lim="800000"/>
            <a:headEnd/>
            <a:tailEnd/>
          </a:ln>
        </p:spPr>
        <p:txBody>
          <a:bodyPr>
            <a:spAutoFit/>
          </a:bodyPr>
          <a:lstStyle/>
          <a:p>
            <a:pPr algn="ctr" rtl="1"/>
            <a:r>
              <a:rPr lang="fa-IR" sz="2400">
                <a:solidFill>
                  <a:srgbClr val="001A00"/>
                </a:solidFill>
                <a:cs typeface="Lotus" pitchFamily="2" charset="-78"/>
              </a:rPr>
              <a:t>موقعيت چشم با پتانسيل </a:t>
            </a:r>
            <a:r>
              <a:rPr lang="en-US" sz="2000">
                <a:solidFill>
                  <a:srgbClr val="001A00"/>
                </a:solidFill>
                <a:latin typeface="Times New Roman" pitchFamily="18" charset="0"/>
                <a:cs typeface="Times New Roman" pitchFamily="18" charset="0"/>
              </a:rPr>
              <a:t>corneal-retinal </a:t>
            </a:r>
            <a:r>
              <a:rPr lang="fa-IR" sz="2000">
                <a:solidFill>
                  <a:srgbClr val="001A00"/>
                </a:solidFill>
                <a:latin typeface="Times New Roman" pitchFamily="18" charset="0"/>
                <a:cs typeface="Times New Roman" pitchFamily="18" charset="0"/>
              </a:rPr>
              <a:t> </a:t>
            </a:r>
            <a:r>
              <a:rPr lang="en-US" sz="2000">
                <a:solidFill>
                  <a:srgbClr val="001A00"/>
                </a:solidFill>
                <a:latin typeface="Times New Roman" pitchFamily="18" charset="0"/>
                <a:cs typeface="Times New Roman" pitchFamily="18" charset="0"/>
              </a:rPr>
              <a:t>(CRP)</a:t>
            </a:r>
            <a:r>
              <a:rPr lang="fa-IR" sz="2400">
                <a:solidFill>
                  <a:srgbClr val="001A00"/>
                </a:solidFill>
                <a:cs typeface="Lotus" pitchFamily="2" charset="-78"/>
              </a:rPr>
              <a:t> مشخص مي شود.</a:t>
            </a:r>
            <a:endParaRPr lang="en-US" sz="2400">
              <a:solidFill>
                <a:srgbClr val="001A00"/>
              </a:solidFill>
              <a:cs typeface="Lotus"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323850" y="1125538"/>
            <a:ext cx="8424863" cy="4105275"/>
          </a:xfrm>
          <a:gradFill rotWithShape="1">
            <a:gsLst>
              <a:gs pos="0">
                <a:srgbClr val="FFFFE5"/>
              </a:gs>
              <a:gs pos="100000">
                <a:schemeClr val="bg1"/>
              </a:gs>
            </a:gsLst>
            <a:path path="shape">
              <a:fillToRect l="50000" t="50000" r="50000" b="50000"/>
            </a:path>
          </a:gradFill>
          <a:effectLst>
            <a:outerShdw dist="107763" dir="13500000" algn="ctr" rotWithShape="0">
              <a:schemeClr val="bg2">
                <a:alpha val="50000"/>
              </a:schemeClr>
            </a:outerShdw>
          </a:effectLst>
        </p:spPr>
        <p:txBody>
          <a:bodyPr>
            <a:normAutofit/>
          </a:bodyPr>
          <a:lstStyle/>
          <a:p>
            <a:pPr marL="365760" indent="-256032" algn="just" rtl="1" eaLnBrk="1" fontAlgn="auto" hangingPunct="1">
              <a:lnSpc>
                <a:spcPct val="90000"/>
              </a:lnSpc>
              <a:spcAft>
                <a:spcPts val="0"/>
              </a:spcAft>
              <a:buFontTx/>
              <a:buBlip>
                <a:blip r:embed="rId2"/>
              </a:buBlip>
              <a:defRPr/>
            </a:pPr>
            <a:r>
              <a:rPr lang="ar-SA" sz="2800" smtClean="0">
                <a:solidFill>
                  <a:srgbClr val="001A00"/>
                </a:solidFill>
                <a:cs typeface="Lotus" pitchFamily="2" charset="-78"/>
              </a:rPr>
              <a:t>د</a:t>
            </a:r>
            <a:r>
              <a:rPr lang="fa-IR" sz="2800" smtClean="0">
                <a:solidFill>
                  <a:srgbClr val="001A00"/>
                </a:solidFill>
                <a:cs typeface="Lotus" pitchFamily="2" charset="-78"/>
              </a:rPr>
              <a:t>ا</a:t>
            </a:r>
            <a:r>
              <a:rPr lang="ar-SA" sz="2800" smtClean="0">
                <a:solidFill>
                  <a:srgbClr val="001A00"/>
                </a:solidFill>
                <a:cs typeface="Lotus" pitchFamily="2" charset="-78"/>
              </a:rPr>
              <a:t>يپل دايم شبكيه براي اندازه گيري حركت چشم به خوبي قابل مدلسازي كردن است و در حالت عادي اين د</a:t>
            </a:r>
            <a:r>
              <a:rPr lang="fa-IR" sz="2800" smtClean="0">
                <a:solidFill>
                  <a:srgbClr val="001A00"/>
                </a:solidFill>
                <a:cs typeface="Lotus" pitchFamily="2" charset="-78"/>
              </a:rPr>
              <a:t>ا</a:t>
            </a:r>
            <a:r>
              <a:rPr lang="ar-SA" sz="2800" smtClean="0">
                <a:solidFill>
                  <a:srgbClr val="001A00"/>
                </a:solidFill>
                <a:cs typeface="Lotus" pitchFamily="2" charset="-78"/>
              </a:rPr>
              <a:t>يپل به طور</a:t>
            </a:r>
            <a:r>
              <a:rPr lang="en-US" sz="2800" smtClean="0">
                <a:solidFill>
                  <a:srgbClr val="001A00"/>
                </a:solidFill>
                <a:cs typeface="Lotus" pitchFamily="2" charset="-78"/>
              </a:rPr>
              <a:t> </a:t>
            </a:r>
            <a:r>
              <a:rPr lang="ar-SA" sz="2800" smtClean="0">
                <a:solidFill>
                  <a:srgbClr val="001A00"/>
                </a:solidFill>
                <a:cs typeface="Lotus" pitchFamily="2" charset="-78"/>
              </a:rPr>
              <a:t>متقارن بين دو الكترود نصب شده در دو طرف چشم قرار مي گيرد و سيگنال بدست آمده </a:t>
            </a:r>
            <a:r>
              <a:rPr lang="en-US" sz="2400" smtClean="0">
                <a:solidFill>
                  <a:srgbClr val="001A00"/>
                </a:solidFill>
                <a:latin typeface="Times New Roman" pitchFamily="18" charset="0"/>
                <a:cs typeface="Times New Roman" pitchFamily="18" charset="0"/>
              </a:rPr>
              <a:t>EOG</a:t>
            </a:r>
            <a:r>
              <a:rPr lang="fa-IR" sz="2400" smtClean="0">
                <a:solidFill>
                  <a:srgbClr val="001A00"/>
                </a:solidFill>
                <a:latin typeface="Times New Roman" pitchFamily="18" charset="0"/>
                <a:cs typeface="Times New Roman" pitchFamily="18" charset="0"/>
              </a:rPr>
              <a:t> </a:t>
            </a:r>
            <a:r>
              <a:rPr lang="ar-SA" sz="2800" smtClean="0">
                <a:solidFill>
                  <a:srgbClr val="001A00"/>
                </a:solidFill>
                <a:cs typeface="Lotus" pitchFamily="2" charset="-78"/>
              </a:rPr>
              <a:t>در اين حالت صفر است</a:t>
            </a:r>
            <a:r>
              <a:rPr lang="en-US" sz="2800" smtClean="0">
                <a:solidFill>
                  <a:srgbClr val="001A00"/>
                </a:solidFill>
                <a:cs typeface="Lotus" pitchFamily="2" charset="-78"/>
              </a:rPr>
              <a:t>.</a:t>
            </a:r>
          </a:p>
          <a:p>
            <a:pPr marL="365760" indent="-256032" algn="just" rtl="1" eaLnBrk="1" fontAlgn="auto" hangingPunct="1">
              <a:lnSpc>
                <a:spcPct val="90000"/>
              </a:lnSpc>
              <a:spcAft>
                <a:spcPts val="0"/>
              </a:spcAft>
              <a:buFontTx/>
              <a:buBlip>
                <a:blip r:embed="rId2"/>
              </a:buBlip>
              <a:defRPr/>
            </a:pPr>
            <a:endParaRPr lang="ar-SA" sz="2800" smtClean="0">
              <a:solidFill>
                <a:srgbClr val="001A00"/>
              </a:solidFill>
              <a:cs typeface="Lotus" pitchFamily="2" charset="-78"/>
            </a:endParaRPr>
          </a:p>
          <a:p>
            <a:pPr marL="365760" indent="-256032" algn="just" rtl="1" eaLnBrk="1" fontAlgn="auto" hangingPunct="1">
              <a:lnSpc>
                <a:spcPct val="90000"/>
              </a:lnSpc>
              <a:spcAft>
                <a:spcPts val="0"/>
              </a:spcAft>
              <a:buFontTx/>
              <a:buBlip>
                <a:blip r:embed="rId2"/>
              </a:buBlip>
              <a:defRPr/>
            </a:pPr>
            <a:r>
              <a:rPr lang="ar-SA" sz="2800" smtClean="0">
                <a:solidFill>
                  <a:srgbClr val="001A00"/>
                </a:solidFill>
                <a:cs typeface="Lotus" pitchFamily="2" charset="-78"/>
              </a:rPr>
              <a:t>وقتي كره چشم به سمت چپ و</a:t>
            </a:r>
            <a:r>
              <a:rPr lang="fa-IR" sz="2800" smtClean="0">
                <a:solidFill>
                  <a:srgbClr val="001A00"/>
                </a:solidFill>
                <a:cs typeface="Lotus" pitchFamily="2" charset="-78"/>
              </a:rPr>
              <a:t> </a:t>
            </a:r>
            <a:r>
              <a:rPr lang="ar-SA" sz="2800" smtClean="0">
                <a:solidFill>
                  <a:srgbClr val="001A00"/>
                </a:solidFill>
                <a:cs typeface="Lotus" pitchFamily="2" charset="-78"/>
              </a:rPr>
              <a:t>راست و يا بالا و پايين منحرف مي شود قرنيه به سمت الكترودهاي چپ وراست ( بالا وپايين ) نزديك مي شود و</a:t>
            </a:r>
            <a:r>
              <a:rPr lang="fa-IR" sz="2800" smtClean="0">
                <a:solidFill>
                  <a:srgbClr val="001A00"/>
                </a:solidFill>
                <a:cs typeface="Lotus" pitchFamily="2" charset="-78"/>
              </a:rPr>
              <a:t> </a:t>
            </a:r>
            <a:r>
              <a:rPr lang="en-US" sz="2400" smtClean="0">
                <a:solidFill>
                  <a:srgbClr val="001A00"/>
                </a:solidFill>
                <a:latin typeface="Times New Roman" pitchFamily="18" charset="0"/>
                <a:cs typeface="Times New Roman" pitchFamily="18" charset="0"/>
              </a:rPr>
              <a:t>EOG</a:t>
            </a:r>
            <a:r>
              <a:rPr lang="fa-IR" sz="2800" smtClean="0">
                <a:solidFill>
                  <a:srgbClr val="001A00"/>
                </a:solidFill>
                <a:cs typeface="Lotus" pitchFamily="2" charset="-78"/>
              </a:rPr>
              <a:t> </a:t>
            </a:r>
            <a:r>
              <a:rPr lang="ar-SA" sz="2800" smtClean="0">
                <a:solidFill>
                  <a:srgbClr val="001A00"/>
                </a:solidFill>
                <a:cs typeface="Lotus" pitchFamily="2" charset="-78"/>
              </a:rPr>
              <a:t>نيز متناظر با آنها تغيير مي كند. تقريبا رابطه بين زاويه افقي نگاه كردن و خروجي </a:t>
            </a:r>
            <a:r>
              <a:rPr lang="en-US" sz="2400" smtClean="0">
                <a:solidFill>
                  <a:srgbClr val="001A00"/>
                </a:solidFill>
                <a:latin typeface="Times New Roman" pitchFamily="18" charset="0"/>
                <a:cs typeface="Times New Roman" pitchFamily="18" charset="0"/>
              </a:rPr>
              <a:t>EOG</a:t>
            </a:r>
            <a:r>
              <a:rPr lang="ar-SA" sz="2800" smtClean="0">
                <a:solidFill>
                  <a:srgbClr val="001A00"/>
                </a:solidFill>
                <a:cs typeface="Lotus" pitchFamily="2" charset="-78"/>
              </a:rPr>
              <a:t> در زاويه حدود </a:t>
            </a:r>
            <a:r>
              <a:rPr lang="en-US" sz="2800" smtClean="0">
                <a:solidFill>
                  <a:srgbClr val="001A00"/>
                </a:solidFill>
                <a:cs typeface="Lotus" pitchFamily="2" charset="-78"/>
              </a:rPr>
              <a:t> </a:t>
            </a:r>
            <a:r>
              <a:rPr lang="en-US" sz="2400" smtClean="0">
                <a:solidFill>
                  <a:srgbClr val="001A00"/>
                </a:solidFill>
                <a:latin typeface="Times New Roman" pitchFamily="18" charset="0"/>
                <a:cs typeface="Times New Roman" pitchFamily="18" charset="0"/>
              </a:rPr>
              <a:t>+/-30</a:t>
            </a:r>
            <a:r>
              <a:rPr lang="ar-SA" sz="2800" smtClean="0">
                <a:solidFill>
                  <a:srgbClr val="001A00"/>
                </a:solidFill>
                <a:cs typeface="Lotus" pitchFamily="2" charset="-78"/>
              </a:rPr>
              <a:t>بدست مي آيد</a:t>
            </a:r>
            <a:r>
              <a:rPr lang="en-US" sz="2800" smtClean="0">
                <a:solidFill>
                  <a:srgbClr val="001A00"/>
                </a:solidFill>
                <a:cs typeface="Lotus" pitchFamily="2" charset="-78"/>
              </a:rPr>
              <a:t>.</a:t>
            </a:r>
          </a:p>
        </p:txBody>
      </p:sp>
      <p:sp>
        <p:nvSpPr>
          <p:cNvPr id="7885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88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395EBED-A1D2-416C-878A-D7F4E4A53C9A}" type="slidenum">
              <a:rPr lang="ar-SA" smtClean="0"/>
              <a:pPr/>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7987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7D63A91-93FE-4756-A9B0-F897E17FA87A}" type="slidenum">
              <a:rPr lang="ar-SA" smtClean="0"/>
              <a:pPr/>
              <a:t>52</a:t>
            </a:fld>
            <a:endParaRPr lang="en-US" smtClean="0"/>
          </a:p>
        </p:txBody>
      </p:sp>
      <p:pic>
        <p:nvPicPr>
          <p:cNvPr id="79876" name="Picture 4" descr="2803"/>
          <p:cNvPicPr preferRelativeResize="0">
            <a:picLocks noChangeArrowheads="1"/>
          </p:cNvPicPr>
          <p:nvPr/>
        </p:nvPicPr>
        <p:blipFill>
          <a:blip r:embed="rId2"/>
          <a:srcRect/>
          <a:stretch>
            <a:fillRect/>
          </a:stretch>
        </p:blipFill>
        <p:spPr bwMode="auto">
          <a:xfrm>
            <a:off x="2771775" y="1412875"/>
            <a:ext cx="5761038" cy="5111750"/>
          </a:xfrm>
          <a:prstGeom prst="rect">
            <a:avLst/>
          </a:prstGeom>
          <a:noFill/>
          <a:ln w="38100">
            <a:solidFill>
              <a:srgbClr val="000080"/>
            </a:solidFill>
            <a:miter lim="800000"/>
            <a:headEnd/>
            <a:tailEnd/>
          </a:ln>
        </p:spPr>
      </p:pic>
      <p:pic>
        <p:nvPicPr>
          <p:cNvPr id="79877" name="Picture 5" descr="Image71"/>
          <p:cNvPicPr>
            <a:picLocks noChangeAspect="1" noChangeArrowheads="1"/>
          </p:cNvPicPr>
          <p:nvPr/>
        </p:nvPicPr>
        <p:blipFill>
          <a:blip r:embed="rId3">
            <a:lum contrast="12000"/>
          </a:blip>
          <a:srcRect/>
          <a:stretch>
            <a:fillRect/>
          </a:stretch>
        </p:blipFill>
        <p:spPr bwMode="auto">
          <a:xfrm>
            <a:off x="539750" y="404813"/>
            <a:ext cx="2378075" cy="1717675"/>
          </a:xfrm>
          <a:prstGeom prst="rect">
            <a:avLst/>
          </a:prstGeom>
          <a:no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323850" y="1700213"/>
            <a:ext cx="8229600" cy="2981325"/>
          </a:xfrm>
          <a:gradFill rotWithShape="1">
            <a:gsLst>
              <a:gs pos="0">
                <a:srgbClr val="FFE1E1"/>
              </a:gs>
              <a:gs pos="100000">
                <a:schemeClr val="bg1"/>
              </a:gs>
            </a:gsLst>
            <a:path path="shape">
              <a:fillToRect l="50000" t="50000" r="50000" b="50000"/>
            </a:path>
          </a:gradFill>
        </p:spPr>
        <p:txBody>
          <a:bodyPr/>
          <a:lstStyle/>
          <a:p>
            <a:pPr algn="just" rtl="1" eaLnBrk="1" hangingPunct="1">
              <a:buFontTx/>
              <a:buBlip>
                <a:blip r:embed="rId2"/>
              </a:buBlip>
            </a:pPr>
            <a:r>
              <a:rPr lang="ar-SA" sz="2800" smtClean="0">
                <a:solidFill>
                  <a:srgbClr val="660066"/>
                </a:solidFill>
                <a:cs typeface="Lotus" pitchFamily="2" charset="-78"/>
              </a:rPr>
              <a:t>مشخصات سيگنال:</a:t>
            </a:r>
            <a:r>
              <a:rPr lang="ar-SA" sz="2800" smtClean="0">
                <a:solidFill>
                  <a:schemeClr val="tx2"/>
                </a:solidFill>
                <a:cs typeface="Lotus" pitchFamily="2" charset="-78"/>
              </a:rPr>
              <a:t> </a:t>
            </a:r>
            <a:r>
              <a:rPr lang="ar-SA" sz="2800" smtClean="0">
                <a:solidFill>
                  <a:srgbClr val="003366"/>
                </a:solidFill>
                <a:cs typeface="Lotus" pitchFamily="2" charset="-78"/>
              </a:rPr>
              <a:t>دامنه سيگنال حدود ١٠ ميكرو تا ٥ ميلي ولت و باند فركانسي آن از حدود</a:t>
            </a:r>
            <a:r>
              <a:rPr lang="fa-IR" sz="2800" smtClean="0">
                <a:solidFill>
                  <a:srgbClr val="003366"/>
                </a:solidFill>
                <a:cs typeface="Lotus" pitchFamily="2" charset="-78"/>
              </a:rPr>
              <a:t> </a:t>
            </a:r>
            <a:r>
              <a:rPr lang="en-US" sz="2400" smtClean="0">
                <a:solidFill>
                  <a:srgbClr val="003366"/>
                </a:solidFill>
                <a:latin typeface="Times New Roman" pitchFamily="18" charset="0"/>
                <a:cs typeface="Times New Roman" pitchFamily="18" charset="0"/>
              </a:rPr>
              <a:t>dc</a:t>
            </a:r>
            <a:r>
              <a:rPr lang="fa-IR" sz="2800" smtClean="0">
                <a:solidFill>
                  <a:srgbClr val="003366"/>
                </a:solidFill>
                <a:cs typeface="Lotus" pitchFamily="2" charset="-78"/>
              </a:rPr>
              <a:t> تا 100 هرتز است.</a:t>
            </a:r>
          </a:p>
          <a:p>
            <a:pPr algn="just" rtl="1" eaLnBrk="1" hangingPunct="1">
              <a:buFontTx/>
              <a:buBlip>
                <a:blip r:embed="rId2"/>
              </a:buBlip>
            </a:pPr>
            <a:endParaRPr lang="ar-SA" sz="2800" smtClean="0">
              <a:solidFill>
                <a:srgbClr val="003366"/>
              </a:solidFill>
              <a:cs typeface="Lotus" pitchFamily="2" charset="-78"/>
            </a:endParaRPr>
          </a:p>
          <a:p>
            <a:pPr algn="just" rtl="1" eaLnBrk="1" hangingPunct="1">
              <a:buFontTx/>
              <a:buBlip>
                <a:blip r:embed="rId2"/>
              </a:buBlip>
            </a:pPr>
            <a:r>
              <a:rPr lang="ar-SA" sz="2800" smtClean="0">
                <a:solidFill>
                  <a:srgbClr val="660066"/>
                </a:solidFill>
                <a:cs typeface="Lotus" pitchFamily="2" charset="-78"/>
              </a:rPr>
              <a:t>كاربردهاي كلينيكي ديگر</a:t>
            </a:r>
            <a:r>
              <a:rPr lang="fa-IR" sz="2800" smtClean="0">
                <a:solidFill>
                  <a:srgbClr val="660066"/>
                </a:solidFill>
                <a:cs typeface="Lotus" pitchFamily="2" charset="-78"/>
              </a:rPr>
              <a:t>:</a:t>
            </a:r>
            <a:r>
              <a:rPr lang="fa-IR" sz="2800" smtClean="0">
                <a:solidFill>
                  <a:schemeClr val="tx2"/>
                </a:solidFill>
                <a:cs typeface="Lotus" pitchFamily="2" charset="-78"/>
              </a:rPr>
              <a:t> </a:t>
            </a:r>
            <a:r>
              <a:rPr lang="en-US" sz="2400" smtClean="0">
                <a:solidFill>
                  <a:srgbClr val="003366"/>
                </a:solidFill>
                <a:latin typeface="Times New Roman" pitchFamily="18" charset="0"/>
                <a:cs typeface="Times New Roman" pitchFamily="18" charset="0"/>
              </a:rPr>
              <a:t>EOG</a:t>
            </a:r>
            <a:r>
              <a:rPr lang="fa-IR" sz="2800" smtClean="0">
                <a:solidFill>
                  <a:srgbClr val="003366"/>
                </a:solidFill>
                <a:cs typeface="Lotus" pitchFamily="2" charset="-78"/>
              </a:rPr>
              <a:t> </a:t>
            </a:r>
            <a:r>
              <a:rPr lang="ar-SA" sz="2800" smtClean="0">
                <a:solidFill>
                  <a:srgbClr val="003366"/>
                </a:solidFill>
                <a:cs typeface="Lotus" pitchFamily="2" charset="-78"/>
              </a:rPr>
              <a:t>روشي براي ثبت حركت چشم در خواب و رويا مي باشد و جهت ارزيابي خستگي چشم مورد استفاده قرار مي گيرد.</a:t>
            </a:r>
            <a:endParaRPr lang="en-US" sz="2800" smtClean="0">
              <a:solidFill>
                <a:srgbClr val="003366"/>
              </a:solidFill>
              <a:cs typeface="Lotus" pitchFamily="2" charset="-78"/>
            </a:endParaRPr>
          </a:p>
        </p:txBody>
      </p:sp>
      <p:sp>
        <p:nvSpPr>
          <p:cNvPr id="80899"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809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9F6A417-0C01-41C8-8D82-A205C824D74F}" type="slidenum">
              <a:rPr lang="ar-SA"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gradFill rotWithShape="1">
            <a:gsLst>
              <a:gs pos="0">
                <a:srgbClr val="FFFFE5"/>
              </a:gs>
              <a:gs pos="100000">
                <a:schemeClr val="bg1"/>
              </a:gs>
            </a:gsLst>
            <a:path path="shape">
              <a:fillToRect l="50000" t="50000" r="50000" b="50000"/>
            </a:path>
          </a:gradFill>
        </p:spPr>
        <p:txBody>
          <a:bodyPr/>
          <a:lstStyle/>
          <a:p>
            <a:pPr algn="just" rtl="1" eaLnBrk="1" hangingPunct="1">
              <a:lnSpc>
                <a:spcPct val="80000"/>
              </a:lnSpc>
              <a:buFontTx/>
              <a:buBlip>
                <a:blip r:embed="rId2"/>
              </a:buBlip>
            </a:pPr>
            <a:r>
              <a:rPr lang="ar-SA" sz="2800" dirty="0" smtClean="0">
                <a:solidFill>
                  <a:srgbClr val="660066"/>
                </a:solidFill>
                <a:cs typeface="Lotus" pitchFamily="2" charset="-78"/>
              </a:rPr>
              <a:t>تعريف:</a:t>
            </a:r>
            <a:r>
              <a:rPr lang="ar-SA" sz="2800" dirty="0" smtClean="0">
                <a:solidFill>
                  <a:srgbClr val="003366"/>
                </a:solidFill>
                <a:cs typeface="Lotus" pitchFamily="2" charset="-78"/>
              </a:rPr>
              <a:t> ثب</a:t>
            </a:r>
            <a:r>
              <a:rPr lang="fa-IR" sz="2800" dirty="0" smtClean="0">
                <a:solidFill>
                  <a:srgbClr val="003366"/>
                </a:solidFill>
                <a:cs typeface="Lotus" pitchFamily="2" charset="-78"/>
              </a:rPr>
              <a:t>ت</a:t>
            </a:r>
            <a:r>
              <a:rPr lang="ar-SA" sz="2800" dirty="0" smtClean="0">
                <a:solidFill>
                  <a:srgbClr val="003366"/>
                </a:solidFill>
                <a:cs typeface="Lotus" pitchFamily="2" charset="-78"/>
              </a:rPr>
              <a:t> </a:t>
            </a:r>
            <a:r>
              <a:rPr lang="ar-SA" sz="2800" dirty="0" smtClean="0">
                <a:solidFill>
                  <a:srgbClr val="FF0000"/>
                </a:solidFill>
                <a:cs typeface="Lotus" pitchFamily="2" charset="-78"/>
              </a:rPr>
              <a:t>فعاليت الكتريكي معده</a:t>
            </a:r>
            <a:r>
              <a:rPr lang="fa-IR" sz="2800" dirty="0" smtClean="0">
                <a:solidFill>
                  <a:srgbClr val="FF0000"/>
                </a:solidFill>
                <a:cs typeface="Lotus" pitchFamily="2" charset="-78"/>
              </a:rPr>
              <a:t> </a:t>
            </a:r>
            <a:r>
              <a:rPr lang="fa-IR" sz="2800" dirty="0" smtClean="0">
                <a:solidFill>
                  <a:srgbClr val="003366"/>
                </a:solidFill>
                <a:cs typeface="Lotus" pitchFamily="2" charset="-78"/>
              </a:rPr>
              <a:t>را </a:t>
            </a:r>
            <a:r>
              <a:rPr lang="en-US" sz="2400" dirty="0" smtClean="0">
                <a:solidFill>
                  <a:srgbClr val="003366"/>
                </a:solidFill>
                <a:latin typeface="Times New Roman" pitchFamily="18" charset="0"/>
                <a:cs typeface="Times New Roman" pitchFamily="18" charset="0"/>
              </a:rPr>
              <a:t>EGG</a:t>
            </a:r>
            <a:r>
              <a:rPr lang="fa-IR" sz="2800" dirty="0" smtClean="0">
                <a:solidFill>
                  <a:srgbClr val="003366"/>
                </a:solidFill>
                <a:cs typeface="Lotus" pitchFamily="2" charset="-78"/>
              </a:rPr>
              <a:t> مي گويند. نخستين فردي که در اين زمينه اقداماتي را انجام داد </a:t>
            </a:r>
            <a:r>
              <a:rPr lang="en-US" sz="2400" dirty="0" smtClean="0">
                <a:solidFill>
                  <a:srgbClr val="FF0000"/>
                </a:solidFill>
                <a:latin typeface="Times New Roman" pitchFamily="18" charset="0"/>
                <a:cs typeface="Times New Roman" pitchFamily="18" charset="0"/>
              </a:rPr>
              <a:t>Alvarez</a:t>
            </a:r>
            <a:r>
              <a:rPr lang="fa-IR" sz="2800" dirty="0" smtClean="0">
                <a:solidFill>
                  <a:srgbClr val="003366"/>
                </a:solidFill>
                <a:cs typeface="Lotus" pitchFamily="2" charset="-78"/>
              </a:rPr>
              <a:t> در حدود سالهاي 1920 مي باشد.</a:t>
            </a:r>
            <a:endParaRPr lang="ar-SA" sz="2800" dirty="0" smtClean="0">
              <a:solidFill>
                <a:srgbClr val="003366"/>
              </a:solidFill>
              <a:cs typeface="Lotus" pitchFamily="2" charset="-78"/>
            </a:endParaRPr>
          </a:p>
          <a:p>
            <a:pPr algn="just" rtl="1" eaLnBrk="1" hangingPunct="1">
              <a:lnSpc>
                <a:spcPct val="80000"/>
              </a:lnSpc>
              <a:buFontTx/>
              <a:buBlip>
                <a:blip r:embed="rId2"/>
              </a:buBlip>
            </a:pPr>
            <a:r>
              <a:rPr lang="ar-SA" sz="2800" dirty="0" smtClean="0">
                <a:solidFill>
                  <a:srgbClr val="660066"/>
                </a:solidFill>
                <a:cs typeface="Lotus" pitchFamily="2" charset="-78"/>
              </a:rPr>
              <a:t>طريقه ثبت</a:t>
            </a:r>
            <a:r>
              <a:rPr lang="en-US" sz="2800" dirty="0" smtClean="0">
                <a:solidFill>
                  <a:srgbClr val="660066"/>
                </a:solidFill>
                <a:cs typeface="Lotus" pitchFamily="2" charset="-78"/>
              </a:rPr>
              <a:t>:</a:t>
            </a:r>
            <a:r>
              <a:rPr lang="fa-IR" sz="2800" dirty="0" smtClean="0">
                <a:solidFill>
                  <a:srgbClr val="003366"/>
                </a:solidFill>
                <a:cs typeface="Lotus" pitchFamily="2" charset="-78"/>
              </a:rPr>
              <a:t> فعاليت الکتريکي معده </a:t>
            </a:r>
            <a:r>
              <a:rPr lang="ar-SA" sz="2800" dirty="0" smtClean="0">
                <a:solidFill>
                  <a:srgbClr val="003366"/>
                </a:solidFill>
                <a:cs typeface="Lotus" pitchFamily="2" charset="-78"/>
              </a:rPr>
              <a:t>(</a:t>
            </a:r>
            <a:r>
              <a:rPr lang="en-US" sz="2400" dirty="0" smtClean="0">
                <a:solidFill>
                  <a:srgbClr val="003366"/>
                </a:solidFill>
                <a:latin typeface="Times New Roman" pitchFamily="18" charset="0"/>
                <a:cs typeface="Times New Roman" pitchFamily="18" charset="0"/>
              </a:rPr>
              <a:t>Gastric Electrical Activity</a:t>
            </a:r>
            <a:r>
              <a:rPr lang="ar-SA" sz="2800" dirty="0" smtClean="0">
                <a:solidFill>
                  <a:srgbClr val="003366"/>
                </a:solidFill>
                <a:cs typeface="Lotus" pitchFamily="2" charset="-78"/>
              </a:rPr>
              <a:t>) توسط يك </a:t>
            </a:r>
            <a:r>
              <a:rPr lang="ar-SA" sz="2800" dirty="0" smtClean="0">
                <a:solidFill>
                  <a:srgbClr val="FF0000"/>
                </a:solidFill>
                <a:cs typeface="Lotus" pitchFamily="2" charset="-78"/>
              </a:rPr>
              <a:t>سري الكترود </a:t>
            </a:r>
            <a:r>
              <a:rPr lang="ar-SA" sz="2800" dirty="0" smtClean="0">
                <a:solidFill>
                  <a:srgbClr val="003366"/>
                </a:solidFill>
                <a:cs typeface="Lotus" pitchFamily="2" charset="-78"/>
              </a:rPr>
              <a:t>كه معمولا روي </a:t>
            </a:r>
            <a:r>
              <a:rPr lang="ar-SA" sz="2800" dirty="0" smtClean="0">
                <a:solidFill>
                  <a:srgbClr val="FF0000"/>
                </a:solidFill>
                <a:cs typeface="Lotus" pitchFamily="2" charset="-78"/>
              </a:rPr>
              <a:t>ديواره شكم </a:t>
            </a:r>
            <a:r>
              <a:rPr lang="ar-SA" sz="2800" dirty="0" smtClean="0">
                <a:solidFill>
                  <a:srgbClr val="003366"/>
                </a:solidFill>
                <a:cs typeface="Lotus" pitchFamily="2" charset="-78"/>
              </a:rPr>
              <a:t>قرار مي گيرند قابل ثبت است .</a:t>
            </a:r>
            <a:endParaRPr lang="fa-IR" sz="2800" dirty="0" smtClean="0">
              <a:solidFill>
                <a:srgbClr val="003366"/>
              </a:solidFill>
              <a:cs typeface="Lotus" pitchFamily="2" charset="-78"/>
            </a:endParaRPr>
          </a:p>
          <a:p>
            <a:pPr algn="just" rtl="1" eaLnBrk="1" hangingPunct="1">
              <a:lnSpc>
                <a:spcPct val="80000"/>
              </a:lnSpc>
              <a:buFontTx/>
              <a:buBlip>
                <a:blip r:embed="rId2"/>
              </a:buBlip>
            </a:pPr>
            <a:r>
              <a:rPr lang="ar-SA" sz="2800" dirty="0" smtClean="0">
                <a:solidFill>
                  <a:srgbClr val="003366"/>
                </a:solidFill>
                <a:cs typeface="Lotus" pitchFamily="2" charset="-78"/>
              </a:rPr>
              <a:t> دامنه اين سيگنال در حدود ١٠</a:t>
            </a:r>
            <a:r>
              <a:rPr lang="ar-SA" sz="2800" dirty="0" smtClean="0">
                <a:solidFill>
                  <a:srgbClr val="FF0000"/>
                </a:solidFill>
                <a:cs typeface="Lotus" pitchFamily="2" charset="-78"/>
              </a:rPr>
              <a:t> تا ١٠٠</a:t>
            </a:r>
            <a:r>
              <a:rPr lang="fa-IR" sz="2800" dirty="0" smtClean="0">
                <a:solidFill>
                  <a:srgbClr val="FF0000"/>
                </a:solidFill>
                <a:cs typeface="Lotus" pitchFamily="2" charset="-78"/>
              </a:rPr>
              <a:t>ميلي ولت </a:t>
            </a:r>
            <a:r>
              <a:rPr lang="fa-IR" sz="2800" dirty="0" smtClean="0">
                <a:solidFill>
                  <a:srgbClr val="003366"/>
                </a:solidFill>
                <a:cs typeface="Lotus" pitchFamily="2" charset="-78"/>
              </a:rPr>
              <a:t>و فرکانس </a:t>
            </a:r>
            <a:r>
              <a:rPr lang="en-US" sz="2400" dirty="0" smtClean="0">
                <a:solidFill>
                  <a:srgbClr val="003366"/>
                </a:solidFill>
                <a:latin typeface="Times New Roman" pitchFamily="18" charset="0"/>
                <a:cs typeface="Times New Roman" pitchFamily="18" charset="0"/>
              </a:rPr>
              <a:t>dc-1Hz</a:t>
            </a:r>
            <a:r>
              <a:rPr lang="fa-IR" sz="2800" dirty="0" smtClean="0">
                <a:solidFill>
                  <a:srgbClr val="003366"/>
                </a:solidFill>
                <a:cs typeface="Lotus" pitchFamily="2" charset="-78"/>
              </a:rPr>
              <a:t> است.</a:t>
            </a:r>
            <a:endParaRPr lang="ar-SA" sz="2800" dirty="0" smtClean="0">
              <a:solidFill>
                <a:srgbClr val="003366"/>
              </a:solidFill>
              <a:cs typeface="Lotus" pitchFamily="2" charset="-78"/>
            </a:endParaRPr>
          </a:p>
          <a:p>
            <a:pPr algn="just" rtl="1" eaLnBrk="1" hangingPunct="1">
              <a:lnSpc>
                <a:spcPct val="80000"/>
              </a:lnSpc>
              <a:buFontTx/>
              <a:buBlip>
                <a:blip r:embed="rId2"/>
              </a:buBlip>
            </a:pPr>
            <a:r>
              <a:rPr lang="ar-SA" sz="2800" dirty="0" smtClean="0">
                <a:solidFill>
                  <a:srgbClr val="003366"/>
                </a:solidFill>
                <a:cs typeface="Lotus" pitchFamily="2" charset="-78"/>
              </a:rPr>
              <a:t>فعاليتهاي الكتريكي معده را مي توان توسط كاشت الكترودهايي در ديواره معده ثبت نمود. اين روش به علت تهاجمي بودن كمتر مورد استفاده قرار مي گيرد. به همين خاطر عموما از روش غير تهاجمي</a:t>
            </a:r>
            <a:r>
              <a:rPr lang="fa-IR" sz="2800" dirty="0" smtClean="0">
                <a:solidFill>
                  <a:srgbClr val="003366"/>
                </a:solidFill>
                <a:cs typeface="Lotus" pitchFamily="2" charset="-78"/>
              </a:rPr>
              <a:t> </a:t>
            </a:r>
            <a:r>
              <a:rPr lang="en-US" sz="2400" dirty="0" smtClean="0">
                <a:solidFill>
                  <a:srgbClr val="003366"/>
                </a:solidFill>
                <a:latin typeface="Times New Roman" pitchFamily="18" charset="0"/>
                <a:cs typeface="Times New Roman" pitchFamily="18" charset="0"/>
              </a:rPr>
              <a:t>GEA</a:t>
            </a:r>
            <a:r>
              <a:rPr lang="fa-IR" sz="2800" dirty="0" smtClean="0">
                <a:solidFill>
                  <a:srgbClr val="003366"/>
                </a:solidFill>
                <a:cs typeface="Lotus" pitchFamily="2" charset="-78"/>
              </a:rPr>
              <a:t> استفاده مي کنند.</a:t>
            </a:r>
          </a:p>
        </p:txBody>
      </p:sp>
      <p:sp>
        <p:nvSpPr>
          <p:cNvPr id="81923"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8192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B75B0F9-20A1-413E-B9B9-F55203777712}" type="slidenum">
              <a:rPr lang="ar-SA" smtClean="0"/>
              <a:pPr/>
              <a:t>54</a:t>
            </a:fld>
            <a:endParaRPr lang="en-US" smtClean="0"/>
          </a:p>
        </p:txBody>
      </p:sp>
      <p:sp>
        <p:nvSpPr>
          <p:cNvPr id="76804" name="Rectangle 2"/>
          <p:cNvSpPr>
            <a:spLocks noGrp="1" noChangeArrowheads="1"/>
          </p:cNvSpPr>
          <p:nvPr>
            <p:ph type="title"/>
          </p:nvPr>
        </p:nvSpPr>
        <p:spPr/>
        <p:txBody>
          <a:bodyPr>
            <a:normAutofit fontScale="90000"/>
          </a:bodyPr>
          <a:lstStyle/>
          <a:p>
            <a:pPr algn="ctr" rtl="1" eaLnBrk="1" fontAlgn="auto" hangingPunct="1">
              <a:spcAft>
                <a:spcPts val="0"/>
              </a:spcAft>
              <a:defRPr/>
            </a:pPr>
            <a:r>
              <a:rPr lang="fa-IR" dirty="0" smtClean="0">
                <a:solidFill>
                  <a:srgbClr val="660066"/>
                </a:solidFill>
                <a:cs typeface="Lotus" pitchFamily="2" charset="-78"/>
              </a:rPr>
              <a:t>الکتروگاستروگرام</a:t>
            </a:r>
            <a:r>
              <a:rPr lang="en-US" sz="4000" i="1" dirty="0" smtClean="0">
                <a:solidFill>
                  <a:srgbClr val="660066"/>
                </a:solidFill>
                <a:latin typeface="Times New Roman" pitchFamily="18" charset="0"/>
                <a:cs typeface="Times New Roman" pitchFamily="18" charset="0"/>
              </a:rPr>
              <a:t>(EGG)</a:t>
            </a:r>
            <a:r>
              <a:rPr lang="fa-IR" sz="4000" i="1" dirty="0" smtClean="0">
                <a:solidFill>
                  <a:srgbClr val="660066"/>
                </a:solidFill>
                <a:latin typeface="Times New Roman" pitchFamily="18" charset="0"/>
                <a:cs typeface="Times New Roman" pitchFamily="18" charset="0"/>
              </a:rPr>
              <a:t/>
            </a:r>
            <a:br>
              <a:rPr lang="fa-IR" sz="4000" i="1" dirty="0" smtClean="0">
                <a:solidFill>
                  <a:srgbClr val="660066"/>
                </a:solidFill>
                <a:latin typeface="Times New Roman" pitchFamily="18" charset="0"/>
                <a:cs typeface="Times New Roman" pitchFamily="18" charset="0"/>
              </a:rPr>
            </a:br>
            <a:r>
              <a:rPr lang="en-US" sz="4000" i="1" dirty="0" err="1" smtClean="0">
                <a:solidFill>
                  <a:srgbClr val="660066"/>
                </a:solidFill>
                <a:latin typeface="Times New Roman" pitchFamily="18" charset="0"/>
                <a:cs typeface="Times New Roman" pitchFamily="18" charset="0"/>
              </a:rPr>
              <a:t>electrogastrogram</a:t>
            </a:r>
            <a:endParaRPr lang="en-US" sz="4000" i="1" dirty="0" smtClean="0">
              <a:solidFill>
                <a:srgbClr val="660066"/>
              </a:solidFill>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a:srcRect/>
          <a:stretch>
            <a:fillRect/>
          </a:stretch>
        </p:blipFill>
        <p:spPr bwMode="auto">
          <a:xfrm>
            <a:off x="3286116" y="5504734"/>
            <a:ext cx="2165345" cy="135326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22">
                                            <p:bg/>
                                          </p:spTgt>
                                        </p:tgtEl>
                                        <p:attrNameLst>
                                          <p:attrName>style.visibility</p:attrName>
                                        </p:attrNameLst>
                                      </p:cBhvr>
                                      <p:to>
                                        <p:strVal val="visible"/>
                                      </p:to>
                                    </p:set>
                                    <p:animEffect transition="in" filter="fade">
                                      <p:cBhvr>
                                        <p:cTn id="7" dur="1000"/>
                                        <p:tgtEl>
                                          <p:spTgt spid="81922">
                                            <p:bg/>
                                          </p:spTgt>
                                        </p:tgtEl>
                                      </p:cBhvr>
                                    </p:animEffect>
                                    <p:anim calcmode="lin" valueType="num">
                                      <p:cBhvr>
                                        <p:cTn id="8" dur="1000" fill="hold"/>
                                        <p:tgtEl>
                                          <p:spTgt spid="81922">
                                            <p:bg/>
                                          </p:spTgt>
                                        </p:tgtEl>
                                        <p:attrNameLst>
                                          <p:attrName>ppt_x</p:attrName>
                                        </p:attrNameLst>
                                      </p:cBhvr>
                                      <p:tavLst>
                                        <p:tav tm="0">
                                          <p:val>
                                            <p:strVal val="#ppt_x"/>
                                          </p:val>
                                        </p:tav>
                                        <p:tav tm="100000">
                                          <p:val>
                                            <p:strVal val="#ppt_x"/>
                                          </p:val>
                                        </p:tav>
                                      </p:tavLst>
                                    </p:anim>
                                    <p:anim calcmode="lin" valueType="num">
                                      <p:cBhvr>
                                        <p:cTn id="9" dur="1000" fill="hold"/>
                                        <p:tgtEl>
                                          <p:spTgt spid="8192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22">
                                            <p:txEl>
                                              <p:pRg st="0" end="0"/>
                                            </p:txEl>
                                          </p:spTgt>
                                        </p:tgtEl>
                                        <p:attrNameLst>
                                          <p:attrName>style.visibility</p:attrName>
                                        </p:attrNameLst>
                                      </p:cBhvr>
                                      <p:to>
                                        <p:strVal val="visible"/>
                                      </p:to>
                                    </p:set>
                                    <p:animEffect transition="in" filter="fade">
                                      <p:cBhvr>
                                        <p:cTn id="14" dur="1000"/>
                                        <p:tgtEl>
                                          <p:spTgt spid="81922">
                                            <p:txEl>
                                              <p:pRg st="0" end="0"/>
                                            </p:txEl>
                                          </p:spTgt>
                                        </p:tgtEl>
                                      </p:cBhvr>
                                    </p:animEffect>
                                    <p:anim calcmode="lin" valueType="num">
                                      <p:cBhvr>
                                        <p:cTn id="15" dur="10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19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22">
                                            <p:txEl>
                                              <p:pRg st="1" end="1"/>
                                            </p:txEl>
                                          </p:spTgt>
                                        </p:tgtEl>
                                        <p:attrNameLst>
                                          <p:attrName>style.visibility</p:attrName>
                                        </p:attrNameLst>
                                      </p:cBhvr>
                                      <p:to>
                                        <p:strVal val="visible"/>
                                      </p:to>
                                    </p:set>
                                    <p:animEffect transition="in" filter="fade">
                                      <p:cBhvr>
                                        <p:cTn id="21" dur="1000"/>
                                        <p:tgtEl>
                                          <p:spTgt spid="81922">
                                            <p:txEl>
                                              <p:pRg st="1" end="1"/>
                                            </p:txEl>
                                          </p:spTgt>
                                        </p:tgtEl>
                                      </p:cBhvr>
                                    </p:animEffect>
                                    <p:anim calcmode="lin" valueType="num">
                                      <p:cBhvr>
                                        <p:cTn id="22" dur="1000" fill="hold"/>
                                        <p:tgtEl>
                                          <p:spTgt spid="8192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19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22">
                                            <p:txEl>
                                              <p:pRg st="2" end="2"/>
                                            </p:txEl>
                                          </p:spTgt>
                                        </p:tgtEl>
                                        <p:attrNameLst>
                                          <p:attrName>style.visibility</p:attrName>
                                        </p:attrNameLst>
                                      </p:cBhvr>
                                      <p:to>
                                        <p:strVal val="visible"/>
                                      </p:to>
                                    </p:set>
                                    <p:animEffect transition="in" filter="fade">
                                      <p:cBhvr>
                                        <p:cTn id="28" dur="1000"/>
                                        <p:tgtEl>
                                          <p:spTgt spid="81922">
                                            <p:txEl>
                                              <p:pRg st="2" end="2"/>
                                            </p:txEl>
                                          </p:spTgt>
                                        </p:tgtEl>
                                      </p:cBhvr>
                                    </p:animEffect>
                                    <p:anim calcmode="lin" valueType="num">
                                      <p:cBhvr>
                                        <p:cTn id="29" dur="1000" fill="hold"/>
                                        <p:tgtEl>
                                          <p:spTgt spid="8192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19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22">
                                            <p:txEl>
                                              <p:pRg st="3" end="3"/>
                                            </p:txEl>
                                          </p:spTgt>
                                        </p:tgtEl>
                                        <p:attrNameLst>
                                          <p:attrName>style.visibility</p:attrName>
                                        </p:attrNameLst>
                                      </p:cBhvr>
                                      <p:to>
                                        <p:strVal val="visible"/>
                                      </p:to>
                                    </p:set>
                                    <p:animEffect transition="in" filter="fade">
                                      <p:cBhvr>
                                        <p:cTn id="35" dur="1000"/>
                                        <p:tgtEl>
                                          <p:spTgt spid="81922">
                                            <p:txEl>
                                              <p:pRg st="3" end="3"/>
                                            </p:txEl>
                                          </p:spTgt>
                                        </p:tgtEl>
                                      </p:cBhvr>
                                    </p:animEffect>
                                    <p:anim calcmode="lin" valueType="num">
                                      <p:cBhvr>
                                        <p:cTn id="36" dur="1000" fill="hold"/>
                                        <p:tgtEl>
                                          <p:spTgt spid="8192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19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323850" y="1484313"/>
            <a:ext cx="8362950" cy="4525962"/>
          </a:xfrm>
          <a:solidFill>
            <a:schemeClr val="bg1"/>
          </a:solidFill>
          <a:ln w="28575" cap="flat">
            <a:solidFill>
              <a:srgbClr val="0000FF"/>
            </a:solidFill>
            <a:prstDash val="lgDashDot"/>
          </a:ln>
        </p:spPr>
        <p:txBody>
          <a:bodyPr/>
          <a:lstStyle/>
          <a:p>
            <a:pPr algn="just" rtl="1" eaLnBrk="1" hangingPunct="1">
              <a:lnSpc>
                <a:spcPct val="90000"/>
              </a:lnSpc>
              <a:buClr>
                <a:srgbClr val="660066"/>
              </a:buClr>
              <a:buFont typeface="Wingdings" pitchFamily="2" charset="2"/>
              <a:buChar char="v"/>
            </a:pPr>
            <a:r>
              <a:rPr lang="fa-IR" sz="2600" dirty="0" smtClean="0">
                <a:solidFill>
                  <a:srgbClr val="660066"/>
                </a:solidFill>
                <a:cs typeface="Lotus" pitchFamily="2" charset="-78"/>
              </a:rPr>
              <a:t>تعريف:</a:t>
            </a:r>
            <a:r>
              <a:rPr lang="fa-IR" sz="2600" dirty="0" smtClean="0">
                <a:solidFill>
                  <a:srgbClr val="003366"/>
                </a:solidFill>
                <a:cs typeface="Lotus" pitchFamily="2" charset="-78"/>
              </a:rPr>
              <a:t> </a:t>
            </a:r>
            <a:r>
              <a:rPr lang="ar-SA" sz="2600" dirty="0" smtClean="0">
                <a:solidFill>
                  <a:srgbClr val="003366"/>
                </a:solidFill>
                <a:cs typeface="Lotus" pitchFamily="2" charset="-78"/>
              </a:rPr>
              <a:t>پاسخ هدايت پوست يا پاسخ الكتريكي پوست پديده اي است كه در اثر تحريك خارجي يا داخلي,</a:t>
            </a:r>
            <a:r>
              <a:rPr lang="fa-IR" sz="2600" dirty="0" smtClean="0">
                <a:solidFill>
                  <a:srgbClr val="003366"/>
                </a:solidFill>
                <a:cs typeface="Lotus" pitchFamily="2" charset="-78"/>
              </a:rPr>
              <a:t> </a:t>
            </a:r>
            <a:r>
              <a:rPr lang="ar-SA" sz="2600" dirty="0" smtClean="0">
                <a:solidFill>
                  <a:srgbClr val="003366"/>
                </a:solidFill>
                <a:cs typeface="Lotus" pitchFamily="2" charset="-78"/>
              </a:rPr>
              <a:t>پوست به صورت هدايت كننده بهتري در مي آيد . </a:t>
            </a:r>
            <a:endParaRPr lang="fa-IR" sz="2600" dirty="0" smtClean="0">
              <a:solidFill>
                <a:srgbClr val="003366"/>
              </a:solidFill>
              <a:cs typeface="Lotus" pitchFamily="2" charset="-78"/>
            </a:endParaRPr>
          </a:p>
          <a:p>
            <a:pPr algn="just" rtl="1" eaLnBrk="1" hangingPunct="1">
              <a:lnSpc>
                <a:spcPct val="90000"/>
              </a:lnSpc>
              <a:buClr>
                <a:srgbClr val="660066"/>
              </a:buClr>
              <a:buFont typeface="Wingdings" pitchFamily="2" charset="2"/>
              <a:buChar char="v"/>
            </a:pPr>
            <a:r>
              <a:rPr lang="fa-IR" sz="2600" dirty="0" smtClean="0">
                <a:solidFill>
                  <a:srgbClr val="660066"/>
                </a:solidFill>
                <a:cs typeface="Lotus" pitchFamily="2" charset="-78"/>
              </a:rPr>
              <a:t>طريقه ثبت:</a:t>
            </a:r>
            <a:r>
              <a:rPr lang="fa-IR" sz="2600" dirty="0" smtClean="0">
                <a:solidFill>
                  <a:srgbClr val="003366"/>
                </a:solidFill>
                <a:cs typeface="Lotus" pitchFamily="2" charset="-78"/>
              </a:rPr>
              <a:t> </a:t>
            </a:r>
            <a:r>
              <a:rPr lang="ar-SA" sz="2600" dirty="0" smtClean="0">
                <a:solidFill>
                  <a:srgbClr val="003366"/>
                </a:solidFill>
                <a:cs typeface="Lotus" pitchFamily="2" charset="-78"/>
              </a:rPr>
              <a:t>براي اندازه گيري از </a:t>
            </a:r>
            <a:r>
              <a:rPr lang="ar-SA" sz="2600" dirty="0" smtClean="0">
                <a:solidFill>
                  <a:srgbClr val="FF0000"/>
                </a:solidFill>
                <a:cs typeface="Lotus" pitchFamily="2" charset="-78"/>
              </a:rPr>
              <a:t>كف دست </a:t>
            </a:r>
            <a:r>
              <a:rPr lang="ar-SA" sz="2600" dirty="0" smtClean="0">
                <a:solidFill>
                  <a:srgbClr val="003366"/>
                </a:solidFill>
                <a:cs typeface="Lotus" pitchFamily="2" charset="-78"/>
              </a:rPr>
              <a:t>يا </a:t>
            </a:r>
            <a:r>
              <a:rPr lang="ar-SA" sz="2600" dirty="0" smtClean="0">
                <a:solidFill>
                  <a:srgbClr val="FF0000"/>
                </a:solidFill>
                <a:cs typeface="Lotus" pitchFamily="2" charset="-78"/>
              </a:rPr>
              <a:t>پاشنه پا </a:t>
            </a:r>
            <a:r>
              <a:rPr lang="ar-SA" sz="2600" dirty="0" smtClean="0">
                <a:solidFill>
                  <a:srgbClr val="003366"/>
                </a:solidFill>
                <a:cs typeface="Lotus" pitchFamily="2" charset="-78"/>
              </a:rPr>
              <a:t>استفاده مي كنند كه نسبت به</a:t>
            </a:r>
            <a:r>
              <a:rPr lang="fa-IR" sz="2600" dirty="0" smtClean="0">
                <a:solidFill>
                  <a:srgbClr val="003366"/>
                </a:solidFill>
                <a:cs typeface="Lotus" pitchFamily="2" charset="-78"/>
              </a:rPr>
              <a:t> </a:t>
            </a:r>
            <a:r>
              <a:rPr lang="ar-SA" sz="2600" dirty="0" smtClean="0">
                <a:solidFill>
                  <a:srgbClr val="FF0000"/>
                </a:solidFill>
                <a:cs typeface="Lotus" pitchFamily="2" charset="-78"/>
              </a:rPr>
              <a:t>تحريك حساستر </a:t>
            </a:r>
            <a:r>
              <a:rPr lang="ar-SA" sz="2600" dirty="0" smtClean="0">
                <a:solidFill>
                  <a:srgbClr val="003366"/>
                </a:solidFill>
                <a:cs typeface="Lotus" pitchFamily="2" charset="-78"/>
              </a:rPr>
              <a:t>هستند و </a:t>
            </a:r>
            <a:r>
              <a:rPr lang="ar-SA" sz="2600" dirty="0" smtClean="0">
                <a:solidFill>
                  <a:srgbClr val="FF0000"/>
                </a:solidFill>
                <a:cs typeface="Lotus" pitchFamily="2" charset="-78"/>
              </a:rPr>
              <a:t>عقده هاي توليد كننده عرق بيشتري </a:t>
            </a:r>
            <a:r>
              <a:rPr lang="ar-SA" sz="2600" dirty="0" smtClean="0">
                <a:solidFill>
                  <a:srgbClr val="003366"/>
                </a:solidFill>
                <a:cs typeface="Lotus" pitchFamily="2" charset="-78"/>
              </a:rPr>
              <a:t>دارند.</a:t>
            </a:r>
            <a:endParaRPr lang="fa-IR" sz="2600" dirty="0" smtClean="0">
              <a:solidFill>
                <a:srgbClr val="003366"/>
              </a:solidFill>
              <a:cs typeface="Lotus" pitchFamily="2" charset="-78"/>
            </a:endParaRPr>
          </a:p>
          <a:p>
            <a:pPr algn="just" rtl="1" eaLnBrk="1" hangingPunct="1">
              <a:lnSpc>
                <a:spcPct val="90000"/>
              </a:lnSpc>
              <a:buClr>
                <a:srgbClr val="660066"/>
              </a:buClr>
              <a:buFont typeface="Wingdings" pitchFamily="2" charset="2"/>
              <a:buChar char="v"/>
            </a:pPr>
            <a:r>
              <a:rPr lang="ar-SA" sz="2600" dirty="0" smtClean="0">
                <a:solidFill>
                  <a:srgbClr val="003366"/>
                </a:solidFill>
                <a:cs typeface="Lotus" pitchFamily="2" charset="-78"/>
              </a:rPr>
              <a:t>طريقه ثبت به اين گونه است كه </a:t>
            </a:r>
            <a:r>
              <a:rPr lang="ar-SA" sz="2600" dirty="0" smtClean="0">
                <a:solidFill>
                  <a:srgbClr val="FF0000"/>
                </a:solidFill>
                <a:cs typeface="Lotus" pitchFamily="2" charset="-78"/>
              </a:rPr>
              <a:t>دو الكترود نزديك</a:t>
            </a:r>
            <a:r>
              <a:rPr lang="fa-IR" sz="2600" dirty="0" smtClean="0">
                <a:solidFill>
                  <a:srgbClr val="FF0000"/>
                </a:solidFill>
                <a:cs typeface="Lotus" pitchFamily="2" charset="-78"/>
              </a:rPr>
              <a:t> </a:t>
            </a:r>
            <a:r>
              <a:rPr lang="ar-SA" sz="2600" dirty="0" smtClean="0">
                <a:solidFill>
                  <a:srgbClr val="FF0000"/>
                </a:solidFill>
                <a:cs typeface="Lotus" pitchFamily="2" charset="-78"/>
              </a:rPr>
              <a:t>پوست مي گذارند و جريان كمي عبور مي دهند و ميزان هدايت </a:t>
            </a:r>
            <a:r>
              <a:rPr lang="ar-SA" sz="2600" dirty="0" smtClean="0">
                <a:solidFill>
                  <a:srgbClr val="003366"/>
                </a:solidFill>
                <a:cs typeface="Lotus" pitchFamily="2" charset="-78"/>
              </a:rPr>
              <a:t>را بدست مي آورند. در هنگام تحريك هدايت الكتريكي</a:t>
            </a:r>
            <a:r>
              <a:rPr lang="fa-IR" sz="2600" dirty="0" smtClean="0">
                <a:solidFill>
                  <a:srgbClr val="003366"/>
                </a:solidFill>
                <a:cs typeface="Lotus" pitchFamily="2" charset="-78"/>
              </a:rPr>
              <a:t> </a:t>
            </a:r>
            <a:r>
              <a:rPr lang="ar-SA" sz="2600" dirty="0" smtClean="0">
                <a:solidFill>
                  <a:srgbClr val="003366"/>
                </a:solidFill>
                <a:cs typeface="Lotus" pitchFamily="2" charset="-78"/>
              </a:rPr>
              <a:t>بيشتر خواهد شد</a:t>
            </a:r>
            <a:r>
              <a:rPr lang="fa-IR" sz="2600" dirty="0" smtClean="0">
                <a:solidFill>
                  <a:srgbClr val="003366"/>
                </a:solidFill>
                <a:cs typeface="Lotus" pitchFamily="2" charset="-78"/>
              </a:rPr>
              <a:t>.</a:t>
            </a:r>
          </a:p>
          <a:p>
            <a:pPr algn="just" rtl="1" eaLnBrk="1" hangingPunct="1">
              <a:lnSpc>
                <a:spcPct val="90000"/>
              </a:lnSpc>
              <a:buClr>
                <a:srgbClr val="660066"/>
              </a:buClr>
              <a:buFont typeface="Wingdings" pitchFamily="2" charset="2"/>
              <a:buChar char="v"/>
            </a:pPr>
            <a:r>
              <a:rPr lang="fa-IR" sz="2600" dirty="0" smtClean="0">
                <a:solidFill>
                  <a:srgbClr val="003366"/>
                </a:solidFill>
                <a:cs typeface="Lotus" pitchFamily="2" charset="-78"/>
              </a:rPr>
              <a:t>کاربرد </a:t>
            </a:r>
            <a:r>
              <a:rPr lang="en-US" sz="2600" dirty="0" smtClean="0">
                <a:solidFill>
                  <a:srgbClr val="003366"/>
                </a:solidFill>
                <a:cs typeface="Lotus" pitchFamily="2" charset="-78"/>
              </a:rPr>
              <a:t>EDR</a:t>
            </a:r>
            <a:r>
              <a:rPr lang="fa-IR" sz="2600" dirty="0" smtClean="0">
                <a:solidFill>
                  <a:srgbClr val="003366"/>
                </a:solidFill>
                <a:cs typeface="Lotus" pitchFamily="2" charset="-78"/>
              </a:rPr>
              <a:t> در حيطه </a:t>
            </a:r>
            <a:r>
              <a:rPr lang="fa-IR" sz="2600" dirty="0" smtClean="0">
                <a:solidFill>
                  <a:srgbClr val="FF0000"/>
                </a:solidFill>
                <a:cs typeface="Lotus" pitchFamily="2" charset="-78"/>
              </a:rPr>
              <a:t>فيزيولوژي رواني </a:t>
            </a:r>
            <a:r>
              <a:rPr lang="fa-IR" sz="2600" dirty="0" smtClean="0">
                <a:solidFill>
                  <a:srgbClr val="003366"/>
                </a:solidFill>
                <a:cs typeface="Lotus" pitchFamily="2" charset="-78"/>
              </a:rPr>
              <a:t>و مربوط به تحقيقاتي است كه در آنها يك اندازه گيري كمي از </a:t>
            </a:r>
            <a:r>
              <a:rPr lang="fa-IR" sz="2600" dirty="0" smtClean="0">
                <a:solidFill>
                  <a:srgbClr val="FF0000"/>
                </a:solidFill>
                <a:cs typeface="Lotus" pitchFamily="2" charset="-78"/>
              </a:rPr>
              <a:t>فعاليت سمپاتيك </a:t>
            </a:r>
            <a:r>
              <a:rPr lang="fa-IR" sz="2600" dirty="0" smtClean="0">
                <a:solidFill>
                  <a:srgbClr val="003366"/>
                </a:solidFill>
                <a:cs typeface="Lotus" pitchFamily="2" charset="-78"/>
              </a:rPr>
              <a:t>مورد نياز است . </a:t>
            </a:r>
            <a:endParaRPr lang="en-US" sz="2600" dirty="0" smtClean="0">
              <a:solidFill>
                <a:srgbClr val="003366"/>
              </a:solidFill>
              <a:cs typeface="Lotus" pitchFamily="2" charset="-78"/>
            </a:endParaRPr>
          </a:p>
        </p:txBody>
      </p:sp>
      <p:sp>
        <p:nvSpPr>
          <p:cNvPr id="83971"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839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6A24844-BD96-4EF4-8B3C-7B69D2BCA578}" type="slidenum">
              <a:rPr lang="ar-SA" smtClean="0"/>
              <a:pPr/>
              <a:t>55</a:t>
            </a:fld>
            <a:endParaRPr lang="en-US" smtClean="0"/>
          </a:p>
        </p:txBody>
      </p:sp>
      <p:sp>
        <p:nvSpPr>
          <p:cNvPr id="78852" name="Rectangle 2"/>
          <p:cNvSpPr>
            <a:spLocks noGrp="1" noChangeArrowheads="1"/>
          </p:cNvSpPr>
          <p:nvPr>
            <p:ph type="title"/>
          </p:nvPr>
        </p:nvSpPr>
        <p:spPr/>
        <p:txBody>
          <a:bodyPr>
            <a:normAutofit fontScale="90000"/>
          </a:bodyPr>
          <a:lstStyle/>
          <a:p>
            <a:pPr algn="ctr" rtl="1" eaLnBrk="1" fontAlgn="auto" hangingPunct="1">
              <a:spcAft>
                <a:spcPts val="0"/>
              </a:spcAft>
              <a:defRPr/>
            </a:pPr>
            <a:r>
              <a:rPr lang="fa-IR" dirty="0" smtClean="0">
                <a:solidFill>
                  <a:srgbClr val="660066"/>
                </a:solidFill>
                <a:cs typeface="Lotus" pitchFamily="2" charset="-78"/>
              </a:rPr>
              <a:t>پاسخ الکتريکي به پوست</a:t>
            </a:r>
            <a:r>
              <a:rPr lang="en-US" dirty="0" smtClean="0">
                <a:solidFill>
                  <a:srgbClr val="660066"/>
                </a:solidFill>
                <a:cs typeface="Lotus" pitchFamily="2" charset="-78"/>
              </a:rPr>
              <a:t>(EDR)</a:t>
            </a:r>
            <a:r>
              <a:rPr lang="fa-IR" dirty="0" smtClean="0">
                <a:solidFill>
                  <a:srgbClr val="660066"/>
                </a:solidFill>
                <a:cs typeface="Lotus" pitchFamily="2" charset="-78"/>
              </a:rPr>
              <a:t/>
            </a:r>
            <a:br>
              <a:rPr lang="fa-IR" dirty="0" smtClean="0">
                <a:solidFill>
                  <a:srgbClr val="660066"/>
                </a:solidFill>
                <a:cs typeface="Lotus" pitchFamily="2" charset="-78"/>
              </a:rPr>
            </a:br>
            <a:r>
              <a:rPr lang="en-US" dirty="0" err="1" smtClean="0"/>
              <a:t>Electrodermal</a:t>
            </a:r>
            <a:r>
              <a:rPr lang="en-US" dirty="0" smtClean="0"/>
              <a:t> Reaction</a:t>
            </a:r>
            <a:endParaRPr lang="en-US" dirty="0" smtClean="0">
              <a:solidFill>
                <a:srgbClr val="660066"/>
              </a:solidFill>
              <a:cs typeface="Lotu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970">
                                            <p:bg/>
                                          </p:spTgt>
                                        </p:tgtEl>
                                        <p:attrNameLst>
                                          <p:attrName>style.visibility</p:attrName>
                                        </p:attrNameLst>
                                      </p:cBhvr>
                                      <p:to>
                                        <p:strVal val="visible"/>
                                      </p:to>
                                    </p:set>
                                    <p:animEffect transition="in" filter="fade">
                                      <p:cBhvr>
                                        <p:cTn id="7" dur="1000"/>
                                        <p:tgtEl>
                                          <p:spTgt spid="83970">
                                            <p:bg/>
                                          </p:spTgt>
                                        </p:tgtEl>
                                      </p:cBhvr>
                                    </p:animEffect>
                                    <p:anim calcmode="lin" valueType="num">
                                      <p:cBhvr>
                                        <p:cTn id="8" dur="1000" fill="hold"/>
                                        <p:tgtEl>
                                          <p:spTgt spid="83970">
                                            <p:bg/>
                                          </p:spTgt>
                                        </p:tgtEl>
                                        <p:attrNameLst>
                                          <p:attrName>ppt_x</p:attrName>
                                        </p:attrNameLst>
                                      </p:cBhvr>
                                      <p:tavLst>
                                        <p:tav tm="0">
                                          <p:val>
                                            <p:strVal val="#ppt_x"/>
                                          </p:val>
                                        </p:tav>
                                        <p:tav tm="100000">
                                          <p:val>
                                            <p:strVal val="#ppt_x"/>
                                          </p:val>
                                        </p:tav>
                                      </p:tavLst>
                                    </p:anim>
                                    <p:anim calcmode="lin" valueType="num">
                                      <p:cBhvr>
                                        <p:cTn id="9" dur="1000" fill="hold"/>
                                        <p:tgtEl>
                                          <p:spTgt spid="8397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3970">
                                            <p:txEl>
                                              <p:pRg st="0" end="0"/>
                                            </p:txEl>
                                          </p:spTgt>
                                        </p:tgtEl>
                                        <p:attrNameLst>
                                          <p:attrName>style.visibility</p:attrName>
                                        </p:attrNameLst>
                                      </p:cBhvr>
                                      <p:to>
                                        <p:strVal val="visible"/>
                                      </p:to>
                                    </p:set>
                                    <p:animEffect transition="in" filter="fade">
                                      <p:cBhvr>
                                        <p:cTn id="14" dur="1000"/>
                                        <p:tgtEl>
                                          <p:spTgt spid="83970">
                                            <p:txEl>
                                              <p:pRg st="0" end="0"/>
                                            </p:txEl>
                                          </p:spTgt>
                                        </p:tgtEl>
                                      </p:cBhvr>
                                    </p:animEffect>
                                    <p:anim calcmode="lin" valueType="num">
                                      <p:cBhvr>
                                        <p:cTn id="15" dur="10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39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3970">
                                            <p:txEl>
                                              <p:pRg st="1" end="1"/>
                                            </p:txEl>
                                          </p:spTgt>
                                        </p:tgtEl>
                                        <p:attrNameLst>
                                          <p:attrName>style.visibility</p:attrName>
                                        </p:attrNameLst>
                                      </p:cBhvr>
                                      <p:to>
                                        <p:strVal val="visible"/>
                                      </p:to>
                                    </p:set>
                                    <p:animEffect transition="in" filter="fade">
                                      <p:cBhvr>
                                        <p:cTn id="21" dur="1000"/>
                                        <p:tgtEl>
                                          <p:spTgt spid="83970">
                                            <p:txEl>
                                              <p:pRg st="1" end="1"/>
                                            </p:txEl>
                                          </p:spTgt>
                                        </p:tgtEl>
                                      </p:cBhvr>
                                    </p:animEffect>
                                    <p:anim calcmode="lin" valueType="num">
                                      <p:cBhvr>
                                        <p:cTn id="22" dur="1000" fill="hold"/>
                                        <p:tgtEl>
                                          <p:spTgt spid="8397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39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3970">
                                            <p:txEl>
                                              <p:pRg st="2" end="2"/>
                                            </p:txEl>
                                          </p:spTgt>
                                        </p:tgtEl>
                                        <p:attrNameLst>
                                          <p:attrName>style.visibility</p:attrName>
                                        </p:attrNameLst>
                                      </p:cBhvr>
                                      <p:to>
                                        <p:strVal val="visible"/>
                                      </p:to>
                                    </p:set>
                                    <p:animEffect transition="in" filter="fade">
                                      <p:cBhvr>
                                        <p:cTn id="28" dur="1000"/>
                                        <p:tgtEl>
                                          <p:spTgt spid="83970">
                                            <p:txEl>
                                              <p:pRg st="2" end="2"/>
                                            </p:txEl>
                                          </p:spTgt>
                                        </p:tgtEl>
                                      </p:cBhvr>
                                    </p:animEffect>
                                    <p:anim calcmode="lin" valueType="num">
                                      <p:cBhvr>
                                        <p:cTn id="29" dur="1000" fill="hold"/>
                                        <p:tgtEl>
                                          <p:spTgt spid="8397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39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3970">
                                            <p:txEl>
                                              <p:pRg st="3" end="3"/>
                                            </p:txEl>
                                          </p:spTgt>
                                        </p:tgtEl>
                                        <p:attrNameLst>
                                          <p:attrName>style.visibility</p:attrName>
                                        </p:attrNameLst>
                                      </p:cBhvr>
                                      <p:to>
                                        <p:strVal val="visible"/>
                                      </p:to>
                                    </p:set>
                                    <p:animEffect transition="in" filter="fade">
                                      <p:cBhvr>
                                        <p:cTn id="35" dur="1000"/>
                                        <p:tgtEl>
                                          <p:spTgt spid="83970">
                                            <p:txEl>
                                              <p:pRg st="3" end="3"/>
                                            </p:txEl>
                                          </p:spTgt>
                                        </p:tgtEl>
                                      </p:cBhvr>
                                    </p:animEffect>
                                    <p:anim calcmode="lin" valueType="num">
                                      <p:cBhvr>
                                        <p:cTn id="36" dur="1000" fill="hold"/>
                                        <p:tgtEl>
                                          <p:spTgt spid="8397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397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8499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25B0126-815C-483E-B254-37C62C298B04}" type="slidenum">
              <a:rPr lang="ar-SA" smtClean="0"/>
              <a:pPr/>
              <a:t>56</a:t>
            </a:fld>
            <a:endParaRPr lang="en-US" smtClean="0"/>
          </a:p>
        </p:txBody>
      </p:sp>
      <p:sp>
        <p:nvSpPr>
          <p:cNvPr id="79876" name="Rectangle 2"/>
          <p:cNvSpPr>
            <a:spLocks noGrp="1" noChangeArrowheads="1"/>
          </p:cNvSpPr>
          <p:nvPr>
            <p:ph type="title"/>
          </p:nvPr>
        </p:nvSpPr>
        <p:spPr>
          <a:xfrm>
            <a:off x="5364163" y="1052513"/>
            <a:ext cx="3322637" cy="1143000"/>
          </a:xfrm>
        </p:spPr>
        <p:txBody>
          <a:bodyPr/>
          <a:lstStyle/>
          <a:p>
            <a:pPr algn="r" rtl="1" eaLnBrk="1" fontAlgn="auto" hangingPunct="1">
              <a:spcAft>
                <a:spcPts val="0"/>
              </a:spcAft>
              <a:defRPr/>
            </a:pPr>
            <a:r>
              <a:rPr lang="fa-IR" sz="2800" smtClean="0">
                <a:solidFill>
                  <a:srgbClr val="660066"/>
                </a:solidFill>
                <a:cs typeface="Lotus" pitchFamily="2" charset="-78"/>
              </a:rPr>
              <a:t>طريقه ثبت و محل قرارگيري الکترودها</a:t>
            </a:r>
            <a:endParaRPr lang="en-US" sz="2800" smtClean="0">
              <a:solidFill>
                <a:srgbClr val="660066"/>
              </a:solidFill>
              <a:cs typeface="Lotus" pitchFamily="2" charset="-78"/>
            </a:endParaRPr>
          </a:p>
        </p:txBody>
      </p:sp>
      <p:pic>
        <p:nvPicPr>
          <p:cNvPr id="89093" name="Picture 5"/>
          <p:cNvPicPr>
            <a:picLocks noChangeAspect="1" noChangeArrowheads="1"/>
          </p:cNvPicPr>
          <p:nvPr/>
        </p:nvPicPr>
        <p:blipFill>
          <a:blip r:embed="rId2"/>
          <a:srcRect/>
          <a:stretch>
            <a:fillRect/>
          </a:stretch>
        </p:blipFill>
        <p:spPr bwMode="auto">
          <a:xfrm>
            <a:off x="539750" y="620713"/>
            <a:ext cx="3673475" cy="2284412"/>
          </a:xfrm>
          <a:prstGeom prst="rect">
            <a:avLst/>
          </a:prstGeom>
          <a:noFill/>
          <a:ln w="9525">
            <a:noFill/>
            <a:miter lim="800000"/>
            <a:headEnd/>
            <a:tailEnd/>
          </a:ln>
          <a:effectLst>
            <a:outerShdw dist="107763" dir="13500000" algn="ctr" rotWithShape="0">
              <a:schemeClr val="bg2">
                <a:alpha val="50000"/>
              </a:schemeClr>
            </a:outerShdw>
          </a:effectLst>
        </p:spPr>
      </p:pic>
      <p:pic>
        <p:nvPicPr>
          <p:cNvPr id="89094" name="Picture 6"/>
          <p:cNvPicPr>
            <a:picLocks noChangeAspect="1" noChangeArrowheads="1"/>
          </p:cNvPicPr>
          <p:nvPr/>
        </p:nvPicPr>
        <p:blipFill>
          <a:blip r:embed="rId3"/>
          <a:srcRect/>
          <a:stretch>
            <a:fillRect/>
          </a:stretch>
        </p:blipFill>
        <p:spPr bwMode="auto">
          <a:xfrm>
            <a:off x="827088" y="3573463"/>
            <a:ext cx="2478087" cy="2197100"/>
          </a:xfrm>
          <a:prstGeom prst="rect">
            <a:avLst/>
          </a:prstGeom>
          <a:noFill/>
          <a:ln w="9525">
            <a:noFill/>
            <a:miter lim="800000"/>
            <a:headEnd/>
            <a:tailEnd/>
          </a:ln>
          <a:effectLst>
            <a:outerShdw dist="107763" dir="13500000" algn="ctr" rotWithShape="0">
              <a:schemeClr val="bg2">
                <a:alpha val="50000"/>
              </a:schemeClr>
            </a:outerShdw>
          </a:effectLst>
        </p:spPr>
      </p:pic>
      <p:pic>
        <p:nvPicPr>
          <p:cNvPr id="89095" name="Picture 7"/>
          <p:cNvPicPr>
            <a:picLocks noChangeAspect="1" noChangeArrowheads="1"/>
          </p:cNvPicPr>
          <p:nvPr/>
        </p:nvPicPr>
        <p:blipFill>
          <a:blip r:embed="rId4"/>
          <a:srcRect/>
          <a:stretch>
            <a:fillRect/>
          </a:stretch>
        </p:blipFill>
        <p:spPr bwMode="auto">
          <a:xfrm>
            <a:off x="4716463" y="2997200"/>
            <a:ext cx="3995737" cy="2992438"/>
          </a:xfrm>
          <a:prstGeom prst="rect">
            <a:avLst/>
          </a:prstGeom>
          <a:noFill/>
          <a:ln w="9525">
            <a:noFill/>
            <a:miter lim="800000"/>
            <a:headEnd/>
            <a:tailEnd/>
          </a:ln>
          <a:effectLst>
            <a:outerShdw dist="107763" dir="135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86019"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8684F01-2574-4D6A-B07F-55015529B950}" type="slidenum">
              <a:rPr lang="ar-SA" smtClean="0"/>
              <a:pPr/>
              <a:t>57</a:t>
            </a:fld>
            <a:endParaRPr lang="en-US" smtClean="0"/>
          </a:p>
        </p:txBody>
      </p:sp>
      <p:sp>
        <p:nvSpPr>
          <p:cNvPr id="230402" name="Rectangle 2"/>
          <p:cNvSpPr>
            <a:spLocks noGrp="1" noChangeArrowheads="1"/>
          </p:cNvSpPr>
          <p:nvPr>
            <p:ph type="title"/>
          </p:nvPr>
        </p:nvSpPr>
        <p:spPr>
          <a:xfrm>
            <a:off x="601663" y="274638"/>
            <a:ext cx="7354887" cy="633412"/>
          </a:xfrm>
        </p:spPr>
        <p:txBody>
          <a:bodyPr/>
          <a:lstStyle/>
          <a:p>
            <a:pPr algn="r" rtl="1" eaLnBrk="1" fontAlgn="auto" hangingPunct="1">
              <a:spcAft>
                <a:spcPts val="0"/>
              </a:spcAft>
              <a:defRPr/>
            </a:pPr>
            <a:r>
              <a:rPr lang="fa-IR" sz="3200" smtClean="0">
                <a:solidFill>
                  <a:schemeClr val="accent2"/>
                </a:solidFill>
                <a:effectLst>
                  <a:outerShdw blurRad="38100" dist="38100" dir="2700000" algn="tl">
                    <a:srgbClr val="000000"/>
                  </a:outerShdw>
                </a:effectLst>
                <a:latin typeface="Times New Roman" pitchFamily="18" charset="0"/>
                <a:cs typeface="Lotus" pitchFamily="2" charset="-78"/>
              </a:rPr>
              <a:t>مشخصات دامنه</a:t>
            </a:r>
            <a:r>
              <a:rPr lang="fa-IR" sz="3200" smtClean="0">
                <a:solidFill>
                  <a:schemeClr val="accent2"/>
                </a:solidFill>
                <a:effectLst>
                  <a:outerShdw blurRad="38100" dist="38100" dir="2700000" algn="tl">
                    <a:srgbClr val="000000"/>
                  </a:outerShdw>
                </a:effectLst>
                <a:latin typeface="Times New Roman" pitchFamily="18" charset="0"/>
                <a:cs typeface="Nazanin" pitchFamily="2" charset="-78"/>
              </a:rPr>
              <a:t>‌</a:t>
            </a:r>
            <a:r>
              <a:rPr lang="fa-IR" sz="3200" smtClean="0">
                <a:solidFill>
                  <a:schemeClr val="accent2"/>
                </a:solidFill>
                <a:effectLst>
                  <a:outerShdw blurRad="38100" dist="38100" dir="2700000" algn="tl">
                    <a:srgbClr val="000000"/>
                  </a:outerShdw>
                </a:effectLst>
                <a:latin typeface="Times New Roman" pitchFamily="18" charset="0"/>
                <a:cs typeface="Lotus" pitchFamily="2" charset="-78"/>
              </a:rPr>
              <a:t>اي و فرکانسي پتانسيل</a:t>
            </a:r>
            <a:r>
              <a:rPr lang="fa-IR" sz="3200" smtClean="0">
                <a:solidFill>
                  <a:schemeClr val="accent2"/>
                </a:solidFill>
                <a:effectLst>
                  <a:outerShdw blurRad="38100" dist="38100" dir="2700000" algn="tl">
                    <a:srgbClr val="000000"/>
                  </a:outerShdw>
                </a:effectLst>
                <a:latin typeface="Times New Roman" pitchFamily="18" charset="0"/>
                <a:cs typeface="Nazanin" pitchFamily="2" charset="-78"/>
              </a:rPr>
              <a:t>‌</a:t>
            </a:r>
            <a:r>
              <a:rPr lang="fa-IR" sz="3200" smtClean="0">
                <a:solidFill>
                  <a:schemeClr val="accent2"/>
                </a:solidFill>
                <a:effectLst>
                  <a:outerShdw blurRad="38100" dist="38100" dir="2700000" algn="tl">
                    <a:srgbClr val="000000"/>
                  </a:outerShdw>
                </a:effectLst>
                <a:latin typeface="Times New Roman" pitchFamily="18" charset="0"/>
                <a:cs typeface="Lotus" pitchFamily="2" charset="-78"/>
              </a:rPr>
              <a:t>هاي حياتي</a:t>
            </a:r>
            <a:endParaRPr lang="en-US" sz="3200" smtClean="0">
              <a:solidFill>
                <a:schemeClr val="accent2"/>
              </a:solidFill>
              <a:effectLst>
                <a:outerShdw blurRad="38100" dist="38100" dir="2700000" algn="tl">
                  <a:srgbClr val="000000"/>
                </a:outerShdw>
              </a:effectLst>
              <a:cs typeface="Lotus" pitchFamily="2" charset="-78"/>
            </a:endParaRPr>
          </a:p>
        </p:txBody>
      </p:sp>
      <p:pic>
        <p:nvPicPr>
          <p:cNvPr id="230403" name="Picture 3" descr="biosignals"/>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55650" y="1196975"/>
            <a:ext cx="7777163" cy="5357813"/>
          </a:xfrm>
          <a:prstGeom prst="rect">
            <a:avLst/>
          </a:prstGeom>
          <a:gradFill rotWithShape="1">
            <a:gsLst>
              <a:gs pos="0">
                <a:srgbClr val="FEE2FB"/>
              </a:gs>
              <a:gs pos="100000">
                <a:schemeClr val="bg1"/>
              </a:gs>
            </a:gsLst>
            <a:path path="shape">
              <a:fillToRect l="50000" t="50000" r="50000" b="50000"/>
            </a:path>
          </a:gradFill>
          <a:effectLst>
            <a:outerShdw dist="107763" dir="13500000" algn="ctr" rotWithShape="0">
              <a:srgbClr val="808080">
                <a:alpha val="50000"/>
              </a:srgbClr>
            </a:outerShdw>
          </a:effectLst>
        </p:spPr>
      </p:pic>
    </p:spTree>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8704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C50BD8D-77F7-413A-9795-AC57F1D6A23E}" type="slidenum">
              <a:rPr lang="ar-SA" smtClean="0"/>
              <a:pPr/>
              <a:t>58</a:t>
            </a:fld>
            <a:endParaRPr lang="en-US" smtClean="0"/>
          </a:p>
        </p:txBody>
      </p:sp>
      <p:sp>
        <p:nvSpPr>
          <p:cNvPr id="81924" name="Rectangle 2"/>
          <p:cNvSpPr>
            <a:spLocks noGrp="1" noChangeArrowheads="1"/>
          </p:cNvSpPr>
          <p:nvPr>
            <p:ph type="title"/>
          </p:nvPr>
        </p:nvSpPr>
        <p:spPr/>
        <p:txBody>
          <a:bodyPr/>
          <a:lstStyle/>
          <a:p>
            <a:pPr algn="r" rtl="1" eaLnBrk="1" fontAlgn="auto" hangingPunct="1">
              <a:spcAft>
                <a:spcPts val="0"/>
              </a:spcAft>
              <a:defRPr/>
            </a:pPr>
            <a:r>
              <a:rPr lang="fa-IR" smtClean="0">
                <a:solidFill>
                  <a:srgbClr val="660066"/>
                </a:solidFill>
                <a:cs typeface="Lotus" pitchFamily="2" charset="-78"/>
              </a:rPr>
              <a:t>مرجع</a:t>
            </a:r>
            <a:endParaRPr lang="en-US" smtClean="0">
              <a:solidFill>
                <a:srgbClr val="660066"/>
              </a:solidFill>
              <a:cs typeface="Lotus" pitchFamily="2" charset="-78"/>
            </a:endParaRPr>
          </a:p>
        </p:txBody>
      </p:sp>
      <p:sp>
        <p:nvSpPr>
          <p:cNvPr id="338948" name="Rectangle 4"/>
          <p:cNvSpPr>
            <a:spLocks noChangeArrowheads="1"/>
          </p:cNvSpPr>
          <p:nvPr/>
        </p:nvSpPr>
        <p:spPr bwMode="auto">
          <a:xfrm>
            <a:off x="468313" y="2565400"/>
            <a:ext cx="7981950" cy="641350"/>
          </a:xfrm>
          <a:prstGeom prst="rect">
            <a:avLst/>
          </a:prstGeom>
          <a:gradFill rotWithShape="1">
            <a:gsLst>
              <a:gs pos="0">
                <a:srgbClr val="FFFFEF"/>
              </a:gs>
              <a:gs pos="100000">
                <a:schemeClr val="bg1"/>
              </a:gs>
            </a:gsLst>
            <a:path path="shape">
              <a:fillToRect l="50000" t="50000" r="50000" b="50000"/>
            </a:path>
          </a:gradFill>
          <a:ln w="9525">
            <a:noFill/>
            <a:miter lim="800000"/>
            <a:headEnd/>
            <a:tailEnd/>
          </a:ln>
          <a:effectLst>
            <a:outerShdw dist="107763" dir="13500000" algn="ctr" rotWithShape="0">
              <a:schemeClr val="bg2">
                <a:alpha val="50000"/>
              </a:schemeClr>
            </a:outerShdw>
          </a:effectLst>
        </p:spPr>
        <p:txBody>
          <a:bodyPr>
            <a:spAutoFit/>
          </a:bodyPr>
          <a:lstStyle/>
          <a:p>
            <a:pPr rtl="1">
              <a:defRPr/>
            </a:pPr>
            <a:r>
              <a:rPr lang="en-US" dirty="0">
                <a:solidFill>
                  <a:srgbClr val="002346"/>
                </a:solidFill>
              </a:rPr>
              <a:t>Medical Instrumentation Edited by John </a:t>
            </a:r>
            <a:r>
              <a:rPr lang="en-US" dirty="0" err="1">
                <a:solidFill>
                  <a:srgbClr val="002346"/>
                </a:solidFill>
              </a:rPr>
              <a:t>G.Webster</a:t>
            </a:r>
            <a:r>
              <a:rPr lang="en-US" dirty="0">
                <a:solidFill>
                  <a:srgbClr val="002346"/>
                </a:solidFill>
              </a:rPr>
              <a:t>, chapter 4,John Wiley, Third Edition, 1998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1843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79328A-A6E5-4AE6-881C-A0EB6DC14546}" type="slidenum">
              <a:rPr lang="ar-SA" smtClean="0"/>
              <a:pPr/>
              <a:t>6</a:t>
            </a:fld>
            <a:endParaRPr lang="en-US" smtClean="0"/>
          </a:p>
        </p:txBody>
      </p:sp>
      <p:pic>
        <p:nvPicPr>
          <p:cNvPr id="18436" name="Picture 4"/>
          <p:cNvPicPr>
            <a:picLocks noChangeAspect="1" noChangeArrowheads="1"/>
          </p:cNvPicPr>
          <p:nvPr/>
        </p:nvPicPr>
        <p:blipFill>
          <a:blip r:embed="rId3"/>
          <a:srcRect/>
          <a:stretch>
            <a:fillRect/>
          </a:stretch>
        </p:blipFill>
        <p:spPr bwMode="auto">
          <a:xfrm rot="-5400000">
            <a:off x="5018881" y="2693195"/>
            <a:ext cx="3267075" cy="4449762"/>
          </a:xfrm>
          <a:prstGeom prst="rect">
            <a:avLst/>
          </a:prstGeom>
          <a:noFill/>
          <a:ln w="25400">
            <a:solidFill>
              <a:srgbClr val="0000FF"/>
            </a:solidFill>
            <a:prstDash val="lgDashDotDot"/>
            <a:miter lim="800000"/>
            <a:headEnd/>
            <a:tailEnd/>
          </a:ln>
        </p:spPr>
      </p:pic>
      <p:pic>
        <p:nvPicPr>
          <p:cNvPr id="18437" name="Picture 6"/>
          <p:cNvPicPr>
            <a:picLocks noChangeAspect="1" noChangeArrowheads="1"/>
          </p:cNvPicPr>
          <p:nvPr/>
        </p:nvPicPr>
        <p:blipFill>
          <a:blip r:embed="rId4"/>
          <a:srcRect/>
          <a:stretch>
            <a:fillRect/>
          </a:stretch>
        </p:blipFill>
        <p:spPr bwMode="auto">
          <a:xfrm rot="-5400000">
            <a:off x="304007" y="208756"/>
            <a:ext cx="4222750" cy="4183063"/>
          </a:xfrm>
          <a:prstGeom prst="rect">
            <a:avLst/>
          </a:prstGeom>
          <a:noFill/>
          <a:ln w="25400">
            <a:solidFill>
              <a:srgbClr val="FF00FF"/>
            </a:solidFill>
            <a:prstDash val="lgDashDot"/>
            <a:miter lim="800000"/>
            <a:headEnd/>
            <a:tailEnd/>
          </a:ln>
        </p:spPr>
      </p:pic>
      <p:sp>
        <p:nvSpPr>
          <p:cNvPr id="115719" name="Rectangle 7"/>
          <p:cNvSpPr>
            <a:spLocks noChangeArrowheads="1"/>
          </p:cNvSpPr>
          <p:nvPr/>
        </p:nvSpPr>
        <p:spPr bwMode="auto">
          <a:xfrm>
            <a:off x="468313" y="5084763"/>
            <a:ext cx="3687762" cy="634020"/>
          </a:xfrm>
          <a:prstGeom prst="rect">
            <a:avLst/>
          </a:prstGeom>
          <a:solidFill>
            <a:srgbClr val="FFE1E1"/>
          </a:solidFill>
          <a:ln w="9525">
            <a:noFill/>
            <a:miter lim="800000"/>
            <a:headEnd/>
            <a:tailEnd/>
          </a:ln>
          <a:effectLst>
            <a:outerShdw dist="107763" dir="13500000" algn="ctr" rotWithShape="0">
              <a:schemeClr val="bg2">
                <a:alpha val="50000"/>
              </a:schemeClr>
            </a:outerShdw>
          </a:effectLst>
        </p:spPr>
        <p:txBody>
          <a:bodyPr>
            <a:spAutoFit/>
          </a:bodyPr>
          <a:lstStyle/>
          <a:p>
            <a:pPr lvl="1" algn="ctr" rtl="1">
              <a:lnSpc>
                <a:spcPct val="80000"/>
              </a:lnSpc>
              <a:spcBef>
                <a:spcPct val="20000"/>
              </a:spcBef>
              <a:buClr>
                <a:srgbClr val="003366"/>
              </a:buClr>
              <a:defRPr/>
            </a:pPr>
            <a:r>
              <a:rPr lang="fa-IR"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ثبت </a:t>
            </a:r>
            <a:r>
              <a:rPr lang="ar-SA"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سطحي با</a:t>
            </a:r>
            <a:r>
              <a:rPr lang="fa-IR"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 الکترود </a:t>
            </a:r>
            <a:r>
              <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Ag-</a:t>
            </a:r>
            <a:r>
              <a:rPr lang="en-US" sz="2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Agcl</a:t>
            </a:r>
            <a:endPar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endParaRPr>
          </a:p>
        </p:txBody>
      </p:sp>
      <p:sp>
        <p:nvSpPr>
          <p:cNvPr id="115720" name="Rectangle 8"/>
          <p:cNvSpPr>
            <a:spLocks noChangeArrowheads="1"/>
          </p:cNvSpPr>
          <p:nvPr/>
        </p:nvSpPr>
        <p:spPr bwMode="auto">
          <a:xfrm>
            <a:off x="4787900" y="1844675"/>
            <a:ext cx="3687763" cy="406400"/>
          </a:xfrm>
          <a:prstGeom prst="rect">
            <a:avLst/>
          </a:prstGeom>
          <a:solidFill>
            <a:srgbClr val="FFE1E1"/>
          </a:solidFill>
          <a:ln w="9525">
            <a:noFill/>
            <a:miter lim="800000"/>
            <a:headEnd/>
            <a:tailEnd/>
          </a:ln>
          <a:effectLst>
            <a:outerShdw dist="107763" dir="13500000" algn="ctr" rotWithShape="0">
              <a:schemeClr val="bg2">
                <a:alpha val="50000"/>
              </a:schemeClr>
            </a:outerShdw>
          </a:effectLst>
        </p:spPr>
        <p:txBody>
          <a:bodyPr>
            <a:spAutoFit/>
          </a:bodyPr>
          <a:lstStyle/>
          <a:p>
            <a:pPr lvl="1" algn="ctr" rtl="1">
              <a:lnSpc>
                <a:spcPct val="80000"/>
              </a:lnSpc>
              <a:spcBef>
                <a:spcPct val="20000"/>
              </a:spcBef>
              <a:buClr>
                <a:srgbClr val="003366"/>
              </a:buClr>
              <a:defRPr/>
            </a:pPr>
            <a:r>
              <a:rPr lang="fa-IR" sz="2400" b="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ثبت داخلي </a:t>
            </a:r>
            <a:r>
              <a:rPr lang="ar-SA" sz="2400" b="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با</a:t>
            </a:r>
            <a:r>
              <a:rPr lang="fa-IR" sz="2400" b="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rPr>
              <a:t> الکترود سوزني</a:t>
            </a:r>
            <a:endParaRPr lang="en-US" sz="2000" b="1">
              <a:ln w="18000">
                <a:solidFill>
                  <a:schemeClr val="accent2">
                    <a:satMod val="140000"/>
                  </a:schemeClr>
                </a:solidFill>
                <a:prstDash val="solid"/>
                <a:miter lim="800000"/>
              </a:ln>
              <a:noFill/>
              <a:effectLst>
                <a:outerShdw blurRad="25500" dist="23000" dir="7020000" algn="tl">
                  <a:srgbClr val="000000">
                    <a:alpha val="50000"/>
                  </a:srgbClr>
                </a:outerShdw>
              </a:effectLst>
              <a:cs typeface="Lotus" pitchFamily="2" charset="-78"/>
            </a:endParaRPr>
          </a:p>
        </p:txBody>
      </p:sp>
      <p:sp>
        <p:nvSpPr>
          <p:cNvPr id="18440" name="AutoShape 9"/>
          <p:cNvSpPr>
            <a:spLocks noChangeArrowheads="1"/>
          </p:cNvSpPr>
          <p:nvPr/>
        </p:nvSpPr>
        <p:spPr bwMode="auto">
          <a:xfrm rot="-3419766">
            <a:off x="3529806" y="5550694"/>
            <a:ext cx="452438" cy="1104900"/>
          </a:xfrm>
          <a:prstGeom prst="curvedRightArrow">
            <a:avLst>
              <a:gd name="adj1" fmla="val 48842"/>
              <a:gd name="adj2" fmla="val 97684"/>
              <a:gd name="adj3" fmla="val 33333"/>
            </a:avLst>
          </a:prstGeom>
          <a:solidFill>
            <a:srgbClr val="00FFFF"/>
          </a:solidFill>
          <a:ln w="9525">
            <a:solidFill>
              <a:srgbClr val="33CCCC"/>
            </a:solidFill>
            <a:miter lim="800000"/>
            <a:headEnd/>
            <a:tailEnd/>
          </a:ln>
        </p:spPr>
        <p:txBody>
          <a:bodyPr wrap="none" anchor="ctr"/>
          <a:lstStyle/>
          <a:p>
            <a:pPr algn="r" rtl="1"/>
            <a:endParaRPr lang="en-US"/>
          </a:p>
        </p:txBody>
      </p:sp>
      <p:sp>
        <p:nvSpPr>
          <p:cNvPr id="18441" name="AutoShape 10"/>
          <p:cNvSpPr>
            <a:spLocks noChangeArrowheads="1"/>
          </p:cNvSpPr>
          <p:nvPr/>
        </p:nvSpPr>
        <p:spPr bwMode="auto">
          <a:xfrm rot="7231732">
            <a:off x="5042694" y="581819"/>
            <a:ext cx="452438" cy="1104900"/>
          </a:xfrm>
          <a:prstGeom prst="curvedRightArrow">
            <a:avLst>
              <a:gd name="adj1" fmla="val 48842"/>
              <a:gd name="adj2" fmla="val 97684"/>
              <a:gd name="adj3" fmla="val 33333"/>
            </a:avLst>
          </a:prstGeom>
          <a:solidFill>
            <a:srgbClr val="00FFFF"/>
          </a:solidFill>
          <a:ln w="9525">
            <a:solidFill>
              <a:srgbClr val="33CCCC"/>
            </a:solidFill>
            <a:miter lim="800000"/>
            <a:headEnd/>
            <a:tailEnd/>
          </a:ln>
        </p:spPr>
        <p:txBody>
          <a:bodyPr wrap="none" anchor="ctr"/>
          <a:lstStyle/>
          <a:p>
            <a:pPr algn="r" rtl="1"/>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427538" y="1600200"/>
            <a:ext cx="4259262" cy="4525963"/>
          </a:xfrm>
          <a:gradFill rotWithShape="1">
            <a:gsLst>
              <a:gs pos="0">
                <a:srgbClr val="E4F3F4"/>
              </a:gs>
              <a:gs pos="100000">
                <a:schemeClr val="bg1"/>
              </a:gs>
            </a:gsLst>
            <a:path path="shape">
              <a:fillToRect l="50000" t="50000" r="50000" b="50000"/>
            </a:path>
          </a:gradFill>
        </p:spPr>
        <p:txBody>
          <a:bodyPr/>
          <a:lstStyle/>
          <a:p>
            <a:pPr algn="just" rtl="1" eaLnBrk="1" hangingPunct="1">
              <a:lnSpc>
                <a:spcPct val="90000"/>
              </a:lnSpc>
              <a:buClr>
                <a:srgbClr val="FF0066"/>
              </a:buClr>
              <a:buFont typeface="Wingdings" pitchFamily="2" charset="2"/>
              <a:buChar char="ü"/>
            </a:pPr>
            <a:r>
              <a:rPr lang="ar-SA" sz="2400" smtClean="0">
                <a:solidFill>
                  <a:srgbClr val="003366"/>
                </a:solidFill>
                <a:cs typeface="Lotus" pitchFamily="2" charset="-78"/>
              </a:rPr>
              <a:t>بيشتر از اين سيگنال براي اندازه گيري </a:t>
            </a:r>
            <a:r>
              <a:rPr lang="ar-SA" sz="2400" smtClean="0">
                <a:solidFill>
                  <a:srgbClr val="FF0000"/>
                </a:solidFill>
                <a:cs typeface="Lotus" pitchFamily="2" charset="-78"/>
              </a:rPr>
              <a:t>سرعت انتشار </a:t>
            </a:r>
            <a:r>
              <a:rPr lang="ar-SA" sz="2400" smtClean="0">
                <a:solidFill>
                  <a:srgbClr val="003366"/>
                </a:solidFill>
                <a:cs typeface="Lotus" pitchFamily="2" charset="-78"/>
              </a:rPr>
              <a:t>پيامهاي عصبي به ويژه در بيماران عصبي استفاده</a:t>
            </a:r>
            <a:r>
              <a:rPr lang="fa-IR" sz="2400" smtClean="0">
                <a:solidFill>
                  <a:srgbClr val="003366"/>
                </a:solidFill>
                <a:cs typeface="Lotus" pitchFamily="2" charset="-78"/>
              </a:rPr>
              <a:t> </a:t>
            </a:r>
            <a:r>
              <a:rPr lang="ar-SA" sz="2400" smtClean="0">
                <a:solidFill>
                  <a:srgbClr val="003366"/>
                </a:solidFill>
                <a:cs typeface="Lotus" pitchFamily="2" charset="-78"/>
              </a:rPr>
              <a:t>مي شود .</a:t>
            </a:r>
          </a:p>
          <a:p>
            <a:pPr algn="just" rtl="1" eaLnBrk="1" hangingPunct="1">
              <a:lnSpc>
                <a:spcPct val="90000"/>
              </a:lnSpc>
              <a:buClr>
                <a:srgbClr val="FF0066"/>
              </a:buClr>
              <a:buFont typeface="Wingdings" pitchFamily="2" charset="2"/>
              <a:buChar char="ü"/>
            </a:pPr>
            <a:r>
              <a:rPr lang="ar-SA" sz="2400" smtClean="0">
                <a:solidFill>
                  <a:srgbClr val="003366"/>
                </a:solidFill>
                <a:cs typeface="Lotus" pitchFamily="2" charset="-78"/>
              </a:rPr>
              <a:t>در بعضي از </a:t>
            </a:r>
            <a:r>
              <a:rPr lang="ar-SA" sz="2400" smtClean="0">
                <a:solidFill>
                  <a:srgbClr val="FF0000"/>
                </a:solidFill>
                <a:cs typeface="Lotus" pitchFamily="2" charset="-78"/>
              </a:rPr>
              <a:t>ضايعات عصبي – عضلاني</a:t>
            </a:r>
            <a:r>
              <a:rPr lang="ar-SA" sz="2400" smtClean="0">
                <a:solidFill>
                  <a:srgbClr val="003366"/>
                </a:solidFill>
                <a:cs typeface="Lotus" pitchFamily="2" charset="-78"/>
              </a:rPr>
              <a:t>، پتانسيل هاي عضلاني داراي </a:t>
            </a:r>
            <a:r>
              <a:rPr lang="ar-SA" sz="2400" smtClean="0">
                <a:solidFill>
                  <a:srgbClr val="FF0000"/>
                </a:solidFill>
                <a:cs typeface="Lotus" pitchFamily="2" charset="-78"/>
              </a:rPr>
              <a:t>دامنه ها و فازهاي نامتعادلي </a:t>
            </a:r>
            <a:r>
              <a:rPr lang="ar-SA" sz="2400" smtClean="0">
                <a:solidFill>
                  <a:srgbClr val="003366"/>
                </a:solidFill>
                <a:cs typeface="Lotus" pitchFamily="2" charset="-78"/>
              </a:rPr>
              <a:t>مي شوند و در بعضي از</a:t>
            </a:r>
            <a:r>
              <a:rPr lang="fa-IR" sz="2400" smtClean="0">
                <a:solidFill>
                  <a:srgbClr val="003366"/>
                </a:solidFill>
                <a:cs typeface="Lotus" pitchFamily="2" charset="-78"/>
              </a:rPr>
              <a:t> </a:t>
            </a:r>
            <a:r>
              <a:rPr lang="ar-SA" sz="2400" smtClean="0">
                <a:solidFill>
                  <a:srgbClr val="003366"/>
                </a:solidFill>
                <a:cs typeface="Lotus" pitchFamily="2" charset="-78"/>
              </a:rPr>
              <a:t>بيماريهاي خاص حتي تحريكات خود بخودي در فيبرهاي عضلاني مشاهده مي شوند، كه بررسي </a:t>
            </a:r>
            <a:r>
              <a:rPr lang="fa-IR" sz="2400" smtClean="0">
                <a:solidFill>
                  <a:srgbClr val="003366"/>
                </a:solidFill>
                <a:cs typeface="Lotus" pitchFamily="2" charset="-78"/>
              </a:rPr>
              <a:t>آ</a:t>
            </a:r>
            <a:r>
              <a:rPr lang="ar-SA" sz="2400" smtClean="0">
                <a:solidFill>
                  <a:srgbClr val="003366"/>
                </a:solidFill>
                <a:cs typeface="Lotus" pitchFamily="2" charset="-78"/>
              </a:rPr>
              <a:t>نها وضعيت سلامتي</a:t>
            </a:r>
            <a:r>
              <a:rPr lang="fa-IR" sz="2400" smtClean="0">
                <a:solidFill>
                  <a:srgbClr val="003366"/>
                </a:solidFill>
                <a:cs typeface="Lotus" pitchFamily="2" charset="-78"/>
              </a:rPr>
              <a:t> </a:t>
            </a:r>
            <a:r>
              <a:rPr lang="ar-SA" sz="2400" smtClean="0">
                <a:solidFill>
                  <a:srgbClr val="003366"/>
                </a:solidFill>
                <a:cs typeface="Lotus" pitchFamily="2" charset="-78"/>
              </a:rPr>
              <a:t>شخص را تعيين مي كند. از روي شكل اين سيگنال مي</a:t>
            </a:r>
            <a:r>
              <a:rPr lang="en-US" sz="2400" smtClean="0">
                <a:solidFill>
                  <a:srgbClr val="003366"/>
                </a:solidFill>
                <a:cs typeface="Lotus" pitchFamily="2" charset="-78"/>
              </a:rPr>
              <a:t> </a:t>
            </a:r>
            <a:r>
              <a:rPr lang="ar-SA" sz="2400" smtClean="0">
                <a:solidFill>
                  <a:srgbClr val="003366"/>
                </a:solidFill>
                <a:cs typeface="Lotus" pitchFamily="2" charset="-78"/>
              </a:rPr>
              <a:t>توان نوع بيماري را تشخيص داد مانند</a:t>
            </a:r>
            <a:r>
              <a:rPr lang="fa-IR" sz="2400" smtClean="0">
                <a:solidFill>
                  <a:srgbClr val="003366"/>
                </a:solidFill>
                <a:cs typeface="Lotus" pitchFamily="2" charset="-78"/>
              </a:rPr>
              <a:t> </a:t>
            </a:r>
            <a:r>
              <a:rPr lang="en-US" sz="2400" smtClean="0">
                <a:solidFill>
                  <a:srgbClr val="FF0000"/>
                </a:solidFill>
                <a:cs typeface="Lotus" pitchFamily="2" charset="-78"/>
              </a:rPr>
              <a:t>myopathy</a:t>
            </a:r>
            <a:r>
              <a:rPr lang="ar-SA" sz="2400" smtClean="0">
                <a:solidFill>
                  <a:srgbClr val="003366"/>
                </a:solidFill>
                <a:cs typeface="Lotus" pitchFamily="2" charset="-78"/>
              </a:rPr>
              <a:t> </a:t>
            </a:r>
            <a:r>
              <a:rPr lang="fa-IR" sz="2400" smtClean="0">
                <a:solidFill>
                  <a:srgbClr val="003366"/>
                </a:solidFill>
                <a:cs typeface="Lotus" pitchFamily="2" charset="-78"/>
              </a:rPr>
              <a:t>و</a:t>
            </a:r>
            <a:r>
              <a:rPr lang="ar-SA" sz="2400" smtClean="0">
                <a:solidFill>
                  <a:srgbClr val="003366"/>
                </a:solidFill>
                <a:cs typeface="Lotus" pitchFamily="2" charset="-78"/>
              </a:rPr>
              <a:t> </a:t>
            </a:r>
            <a:r>
              <a:rPr lang="en-US" sz="2400" smtClean="0">
                <a:solidFill>
                  <a:srgbClr val="FF0000"/>
                </a:solidFill>
                <a:cs typeface="Lotus" pitchFamily="2" charset="-78"/>
              </a:rPr>
              <a:t>neuropathy</a:t>
            </a:r>
          </a:p>
        </p:txBody>
      </p:sp>
      <p:sp>
        <p:nvSpPr>
          <p:cNvPr id="19459"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194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28FF5F6-778C-433A-B340-064CD220086E}" type="slidenum">
              <a:rPr lang="ar-SA" smtClean="0"/>
              <a:pPr/>
              <a:t>7</a:t>
            </a:fld>
            <a:endParaRPr lang="en-US" smtClean="0"/>
          </a:p>
        </p:txBody>
      </p:sp>
      <p:sp>
        <p:nvSpPr>
          <p:cNvPr id="13316" name="Rectangle 2"/>
          <p:cNvSpPr>
            <a:spLocks noGrp="1" noChangeArrowheads="1"/>
          </p:cNvSpPr>
          <p:nvPr>
            <p:ph type="title"/>
          </p:nvPr>
        </p:nvSpPr>
        <p:spPr/>
        <p:txBody>
          <a:bodyPr/>
          <a:lstStyle/>
          <a:p>
            <a:pPr algn="ctr" rtl="1" eaLnBrk="1" fontAlgn="auto" hangingPunct="1">
              <a:spcAft>
                <a:spcPts val="0"/>
              </a:spcAft>
              <a:defRPr/>
            </a:pPr>
            <a:r>
              <a:rPr lang="fa-IR" dirty="0" smtClean="0">
                <a:ln w="18000">
                  <a:solidFill>
                    <a:schemeClr val="accent2">
                      <a:satMod val="140000"/>
                    </a:schemeClr>
                  </a:solidFill>
                  <a:prstDash val="solid"/>
                  <a:miter lim="800000"/>
                </a:ln>
                <a:noFill/>
                <a:effectLst>
                  <a:glow rad="101600">
                    <a:schemeClr val="accent4">
                      <a:satMod val="175000"/>
                      <a:alpha val="40000"/>
                    </a:schemeClr>
                  </a:glow>
                  <a:outerShdw blurRad="25500" dist="23000" dir="7020000" algn="tl">
                    <a:srgbClr val="000000">
                      <a:alpha val="50000"/>
                    </a:srgbClr>
                  </a:outerShdw>
                </a:effectLst>
                <a:cs typeface="Lotus" pitchFamily="2" charset="-78"/>
              </a:rPr>
              <a:t>کاربرد باليني </a:t>
            </a:r>
            <a:r>
              <a:rPr lang="en-US" i="1" dirty="0" smtClean="0">
                <a:ln w="18000">
                  <a:solidFill>
                    <a:schemeClr val="accent2">
                      <a:satMod val="140000"/>
                    </a:schemeClr>
                  </a:solidFill>
                  <a:prstDash val="solid"/>
                  <a:miter lim="800000"/>
                </a:ln>
                <a:noFill/>
                <a:effectLst>
                  <a:glow rad="101600">
                    <a:schemeClr val="accent4">
                      <a:satMod val="175000"/>
                      <a:alpha val="40000"/>
                    </a:schemeClr>
                  </a:glow>
                  <a:outerShdw blurRad="25500" dist="23000" dir="7020000" algn="tl">
                    <a:srgbClr val="000000">
                      <a:alpha val="50000"/>
                    </a:srgbClr>
                  </a:outerShdw>
                </a:effectLst>
                <a:latin typeface="Times New Roman" pitchFamily="18" charset="0"/>
                <a:cs typeface="Times New Roman" pitchFamily="18" charset="0"/>
              </a:rPr>
              <a:t>ENG</a:t>
            </a:r>
          </a:p>
        </p:txBody>
      </p:sp>
      <p:pic>
        <p:nvPicPr>
          <p:cNvPr id="19462" name="Picture 4"/>
          <p:cNvPicPr>
            <a:picLocks noChangeAspect="1" noChangeArrowheads="1"/>
          </p:cNvPicPr>
          <p:nvPr/>
        </p:nvPicPr>
        <p:blipFill>
          <a:blip r:embed="rId3"/>
          <a:srcRect/>
          <a:stretch>
            <a:fillRect/>
          </a:stretch>
        </p:blipFill>
        <p:spPr bwMode="auto">
          <a:xfrm rot="-5400000">
            <a:off x="-9524" y="1960562"/>
            <a:ext cx="4392612" cy="3871913"/>
          </a:xfrm>
          <a:prstGeom prst="rect">
            <a:avLst/>
          </a:prstGeom>
          <a:noFill/>
          <a:ln w="25400">
            <a:solidFill>
              <a:srgbClr val="800080"/>
            </a:solidFill>
            <a:prstDash val="lgDash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2">
                                            <p:bg/>
                                          </p:spTgt>
                                        </p:tgtEl>
                                        <p:attrNameLst>
                                          <p:attrName>style.visibility</p:attrName>
                                        </p:attrNameLst>
                                      </p:cBhvr>
                                      <p:to>
                                        <p:strVal val="visible"/>
                                      </p:to>
                                    </p:set>
                                    <p:animEffect transition="in" filter="fade">
                                      <p:cBhvr>
                                        <p:cTn id="7" dur="1000"/>
                                        <p:tgtEl>
                                          <p:spTgt spid="25602">
                                            <p:bg/>
                                          </p:spTgt>
                                        </p:tgtEl>
                                      </p:cBhvr>
                                    </p:animEffect>
                                    <p:anim calcmode="lin" valueType="num">
                                      <p:cBhvr>
                                        <p:cTn id="8" dur="1000" fill="hold"/>
                                        <p:tgtEl>
                                          <p:spTgt spid="25602">
                                            <p:bg/>
                                          </p:spTgt>
                                        </p:tgtEl>
                                        <p:attrNameLst>
                                          <p:attrName>ppt_x</p:attrName>
                                        </p:attrNameLst>
                                      </p:cBhvr>
                                      <p:tavLst>
                                        <p:tav tm="0">
                                          <p:val>
                                            <p:strVal val="#ppt_x"/>
                                          </p:val>
                                        </p:tav>
                                        <p:tav tm="100000">
                                          <p:val>
                                            <p:strVal val="#ppt_x"/>
                                          </p:val>
                                        </p:tav>
                                      </p:tavLst>
                                    </p:anim>
                                    <p:anim calcmode="lin" valueType="num">
                                      <p:cBhvr>
                                        <p:cTn id="9" dur="1000" fill="hold"/>
                                        <p:tgtEl>
                                          <p:spTgt spid="2560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2">
                                            <p:txEl>
                                              <p:pRg st="0" end="0"/>
                                            </p:txEl>
                                          </p:spTgt>
                                        </p:tgtEl>
                                        <p:attrNameLst>
                                          <p:attrName>style.visibility</p:attrName>
                                        </p:attrNameLst>
                                      </p:cBhvr>
                                      <p:to>
                                        <p:strVal val="visible"/>
                                      </p:to>
                                    </p:set>
                                    <p:animEffect transition="in" filter="fade">
                                      <p:cBhvr>
                                        <p:cTn id="14" dur="1000"/>
                                        <p:tgtEl>
                                          <p:spTgt spid="25602">
                                            <p:txEl>
                                              <p:pRg st="0" end="0"/>
                                            </p:txEl>
                                          </p:spTgt>
                                        </p:tgtEl>
                                      </p:cBhvr>
                                    </p:animEffect>
                                    <p:anim calcmode="lin" valueType="num">
                                      <p:cBhvr>
                                        <p:cTn id="15"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2">
                                            <p:txEl>
                                              <p:pRg st="1" end="1"/>
                                            </p:txEl>
                                          </p:spTgt>
                                        </p:tgtEl>
                                        <p:attrNameLst>
                                          <p:attrName>style.visibility</p:attrName>
                                        </p:attrNameLst>
                                      </p:cBhvr>
                                      <p:to>
                                        <p:strVal val="visible"/>
                                      </p:to>
                                    </p:set>
                                    <p:animEffect transition="in" filter="fade">
                                      <p:cBhvr>
                                        <p:cTn id="21" dur="1000"/>
                                        <p:tgtEl>
                                          <p:spTgt spid="25602">
                                            <p:txEl>
                                              <p:pRg st="1" end="1"/>
                                            </p:txEl>
                                          </p:spTgt>
                                        </p:tgtEl>
                                      </p:cBhvr>
                                    </p:animEffect>
                                    <p:anim calcmode="lin" valueType="num">
                                      <p:cBhvr>
                                        <p:cTn id="22" dur="10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0483"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EF00C1A-24F9-468D-982A-D0AF1608AAE3}" type="slidenum">
              <a:rPr lang="ar-SA" smtClean="0"/>
              <a:pPr/>
              <a:t>8</a:t>
            </a:fld>
            <a:endParaRPr lang="en-US" smtClean="0"/>
          </a:p>
        </p:txBody>
      </p:sp>
      <p:sp>
        <p:nvSpPr>
          <p:cNvPr id="3076" name="Rectangle 4"/>
          <p:cNvSpPr>
            <a:spLocks noGrp="1" noChangeArrowheads="1"/>
          </p:cNvSpPr>
          <p:nvPr>
            <p:ph type="title"/>
          </p:nvPr>
        </p:nvSpPr>
        <p:spPr/>
        <p:txBody>
          <a:bodyPr/>
          <a:lstStyle/>
          <a:p>
            <a:pPr algn="ctr" rtl="1" eaLnBrk="1" fontAlgn="auto" hangingPunct="1">
              <a:spcAft>
                <a:spcPts val="0"/>
              </a:spcAft>
              <a:defRPr/>
            </a:pP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Times New Roman" pitchFamily="18" charset="0"/>
                <a:cs typeface="Lotus" pitchFamily="2" charset="-78"/>
              </a:rPr>
              <a:t>اندازه</a:t>
            </a: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Times New Roman" pitchFamily="18" charset="0"/>
                <a:cs typeface="Lotus" pitchFamily="2" charset="-78"/>
              </a:rPr>
              <a:t>گيري سرعت هدايت عصب </a:t>
            </a: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cs typeface="Lotus" pitchFamily="2" charset="-78"/>
              </a:rPr>
              <a:t>حرکتي</a:t>
            </a:r>
            <a:endParaRPr lang="en-US"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cs typeface="Lotus" pitchFamily="2" charset="-78"/>
            </a:endParaRPr>
          </a:p>
        </p:txBody>
      </p:sp>
      <p:pic>
        <p:nvPicPr>
          <p:cNvPr id="20485" name="Picture 3" descr="eng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2288" y="1485900"/>
            <a:ext cx="8121650" cy="4657725"/>
          </a:xfrm>
          <a:prstGeom prst="rect">
            <a:avLst/>
          </a:prstGeom>
          <a:gradFill rotWithShape="1">
            <a:gsLst>
              <a:gs pos="0">
                <a:srgbClr val="FDFFE5"/>
              </a:gs>
              <a:gs pos="100000">
                <a:schemeClr val="bg1"/>
              </a:gs>
            </a:gsLst>
            <a:path path="shape">
              <a:fillToRect l="50000" t="50000" r="50000" b="50000"/>
            </a:path>
          </a:gradFill>
          <a:ln w="25400">
            <a:solidFill>
              <a:srgbClr val="FF00FF"/>
            </a:solidFill>
            <a:prstDash val="lgDashDotDot"/>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21507"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ECE6455-AD30-4D47-BE60-55F482A9958F}" type="slidenum">
              <a:rPr lang="ar-SA" smtClean="0"/>
              <a:pPr/>
              <a:t>9</a:t>
            </a:fld>
            <a:endParaRPr lang="en-US" smtClean="0"/>
          </a:p>
        </p:txBody>
      </p:sp>
      <p:pic>
        <p:nvPicPr>
          <p:cNvPr id="27652" name="Picture 3" descr="eng3"/>
          <p:cNvPicPr>
            <a:picLocks noChangeAspect="1" noChangeArrowheads="1"/>
          </p:cNvPicPr>
          <p:nvPr/>
        </p:nvPicPr>
        <p:blipFill>
          <a:blip r:embed="rId3">
            <a:duotone>
              <a:prstClr val="black"/>
              <a:srgbClr val="92D050">
                <a:tint val="45000"/>
                <a:satMod val="400000"/>
              </a:srgbClr>
            </a:duotone>
          </a:blip>
          <a:stretch>
            <a:fillRect/>
          </a:stretch>
        </p:blipFill>
        <p:spPr bwMode="auto">
          <a:xfrm>
            <a:off x="1125706" y="1136652"/>
            <a:ext cx="6732442" cy="5078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a:spLocks noGrp="1" noChangeArrowheads="1"/>
          </p:cNvSpPr>
          <p:nvPr>
            <p:ph type="title"/>
          </p:nvPr>
        </p:nvSpPr>
        <p:spPr/>
        <p:txBody>
          <a:bodyPr/>
          <a:lstStyle/>
          <a:p>
            <a:pPr algn="ctr" rtl="1" eaLnBrk="1" fontAlgn="auto" hangingPunct="1">
              <a:spcAft>
                <a:spcPts val="0"/>
              </a:spcAft>
              <a:defRPr/>
            </a:pP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Times New Roman" pitchFamily="18" charset="0"/>
                <a:cs typeface="Lotus" pitchFamily="2" charset="-78"/>
              </a:rPr>
              <a:t>اندازه</a:t>
            </a: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Times New Roman" pitchFamily="18" charset="0"/>
                <a:cs typeface="Lotus" pitchFamily="2" charset="-78"/>
              </a:rPr>
              <a:t>گيري سرعت هدايت عصب </a:t>
            </a:r>
            <a:r>
              <a:rPr lang="fa-IR"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cs typeface="Lotus" pitchFamily="2" charset="-78"/>
              </a:rPr>
              <a:t>حرکتي</a:t>
            </a:r>
            <a:endParaRPr lang="en-US" sz="3600" b="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cs typeface="Lotus" pitchFamily="2" charset="-78"/>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آشنايي با سيگنالهاي بيوالكتريك">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آشنايي با سيگنالهاي بيوالكتريك</Template>
  <TotalTime>156</TotalTime>
  <Words>2258</Words>
  <Application>Microsoft Office PowerPoint</Application>
  <PresentationFormat>On-screen Show (4:3)</PresentationFormat>
  <Paragraphs>280</Paragraphs>
  <Slides>58</Slides>
  <Notes>35</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58</vt:i4>
      </vt:variant>
    </vt:vector>
  </HeadingPairs>
  <TitlesOfParts>
    <vt:vector size="71" baseType="lpstr">
      <vt:lpstr>굴림</vt:lpstr>
      <vt:lpstr>SimHei</vt:lpstr>
      <vt:lpstr>Arial</vt:lpstr>
      <vt:lpstr>B Mitra</vt:lpstr>
      <vt:lpstr>Lotus</vt:lpstr>
      <vt:lpstr>Lucida Sans Unicode</vt:lpstr>
      <vt:lpstr>Nazanin</vt:lpstr>
      <vt:lpstr>Times New Roman</vt:lpstr>
      <vt:lpstr>Verdana</vt:lpstr>
      <vt:lpstr>Wingdings</vt:lpstr>
      <vt:lpstr>Wingdings 2</vt:lpstr>
      <vt:lpstr>Wingdings 3</vt:lpstr>
      <vt:lpstr>آشنايي با سيگنالهاي بيوالكتريك</vt:lpstr>
      <vt:lpstr>PowerPoint Presentation</vt:lpstr>
      <vt:lpstr>فهرست مطالب</vt:lpstr>
      <vt:lpstr>پتانسيل عمل(AP)</vt:lpstr>
      <vt:lpstr>هادي حجمي</vt:lpstr>
      <vt:lpstr>الکترونروگرام(ENG)</vt:lpstr>
      <vt:lpstr>PowerPoint Presentation</vt:lpstr>
      <vt:lpstr>کاربرد باليني ENG</vt:lpstr>
      <vt:lpstr>اندازه‌‌گيري سرعت هدايت عصب حرکتي</vt:lpstr>
      <vt:lpstr>اندازه‌‌گيري سرعت هدايت عصب حرکتي</vt:lpstr>
      <vt:lpstr>الکترومايوگرام (EMG)</vt:lpstr>
      <vt:lpstr>PowerPoint Presentation</vt:lpstr>
      <vt:lpstr>طريقه ثبتEMG</vt:lpstr>
      <vt:lpstr>PowerPoint Presentation</vt:lpstr>
      <vt:lpstr> نمونه سيگنال EMG</vt:lpstr>
      <vt:lpstr>PowerPoint Presentation</vt:lpstr>
      <vt:lpstr>الكترو كارديوگرام ECG </vt:lpstr>
      <vt:lpstr>PowerPoint Presentation</vt:lpstr>
      <vt:lpstr>الکتروآنسفالوگرام(EEG)</vt:lpstr>
      <vt:lpstr>طريقه ثبت</vt:lpstr>
      <vt:lpstr>PowerPoint Presentation</vt:lpstr>
      <vt:lpstr>سيگنالهاي  EEG</vt:lpstr>
      <vt:lpstr>PowerPoint Presentation</vt:lpstr>
      <vt:lpstr>PowerPoint Presentation</vt:lpstr>
      <vt:lpstr>PowerPoint Presentation</vt:lpstr>
      <vt:lpstr>PowerPoint Presentation</vt:lpstr>
      <vt:lpstr>PowerPoint Presentation</vt:lpstr>
      <vt:lpstr>PowerPoint Presentation</vt:lpstr>
      <vt:lpstr>انواع امواج مغزي</vt:lpstr>
      <vt:lpstr>شکل‌موج‌هاي اصلي در  EEG نرمال</vt:lpstr>
      <vt:lpstr> نمونه‌هايي از شکل‌موج‌هاي EEG غيرنرمال</vt:lpstr>
      <vt:lpstr>PowerPoint Presentation</vt:lpstr>
      <vt:lpstr>تغييرات‌ EEG در مراحل مختلف خواب</vt:lpstr>
      <vt:lpstr>کاربردهاي EEG</vt:lpstr>
      <vt:lpstr>الکتروآنسفالوگراف</vt:lpstr>
      <vt:lpstr>پتانسيلهاي برانگيخته(EP)</vt:lpstr>
      <vt:lpstr>PowerPoint Presentation</vt:lpstr>
      <vt:lpstr>PowerPoint Presentation</vt:lpstr>
      <vt:lpstr>پتانسيل‌هاي برانگيخته (EP: Evoked Potential)</vt:lpstr>
      <vt:lpstr>پتانسيلهاي برانگيخته حسي(SEP)</vt:lpstr>
      <vt:lpstr>PowerPoint Presentation</vt:lpstr>
      <vt:lpstr>پتانسيلهاي برانگيخته بينايي(VEP)</vt:lpstr>
      <vt:lpstr>محل قرارگيري الکترودها در ثبت VEP</vt:lpstr>
      <vt:lpstr>PowerPoint Presentation</vt:lpstr>
      <vt:lpstr>نمونه سيگنال VEP</vt:lpstr>
      <vt:lpstr>پتانسيلهاي برانگيخته شنوايي(AEP)</vt:lpstr>
      <vt:lpstr>محل قرارگيري الکترودها </vt:lpstr>
      <vt:lpstr>الکترورتينوگرام(ERG)</vt:lpstr>
      <vt:lpstr>شماتيکي از ثبت ERG</vt:lpstr>
      <vt:lpstr>الكترواكولوگرام(EOG)</vt:lpstr>
      <vt:lpstr>      EOG</vt:lpstr>
      <vt:lpstr>PowerPoint Presentation</vt:lpstr>
      <vt:lpstr>PowerPoint Presentation</vt:lpstr>
      <vt:lpstr>PowerPoint Presentation</vt:lpstr>
      <vt:lpstr>الکتروگاستروگرام(EGG) electrogastrogram</vt:lpstr>
      <vt:lpstr>پاسخ الکتريکي به پوست(EDR) Electrodermal Reaction</vt:lpstr>
      <vt:lpstr>طريقه ثبت و محل قرارگيري الکترودها</vt:lpstr>
      <vt:lpstr>مشخصات دامنه‌اي و فرکانسي پتانسيل‌هاي حياتي</vt:lpstr>
      <vt:lpstr>مرجع</vt:lpstr>
    </vt:vector>
  </TitlesOfParts>
  <Company>BNUM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MASOUD</dc:creator>
  <cp:lastModifiedBy>Diana</cp:lastModifiedBy>
  <cp:revision>34</cp:revision>
  <dcterms:created xsi:type="dcterms:W3CDTF">2009-05-05T03:14:12Z</dcterms:created>
  <dcterms:modified xsi:type="dcterms:W3CDTF">2017-02-09T12:12:18Z</dcterms:modified>
</cp:coreProperties>
</file>