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3" r:id="rId1"/>
  </p:sldMasterIdLst>
  <p:notesMasterIdLst>
    <p:notesMasterId r:id="rId194"/>
  </p:notesMasterIdLst>
  <p:sldIdLst>
    <p:sldId id="481" r:id="rId2"/>
    <p:sldId id="473" r:id="rId3"/>
    <p:sldId id="258" r:id="rId4"/>
    <p:sldId id="259" r:id="rId5"/>
    <p:sldId id="260"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 id="304" r:id="rId44"/>
    <p:sldId id="305" r:id="rId45"/>
    <p:sldId id="306" r:id="rId46"/>
    <p:sldId id="307" r:id="rId47"/>
    <p:sldId id="308" r:id="rId48"/>
    <p:sldId id="309" r:id="rId49"/>
    <p:sldId id="310" r:id="rId50"/>
    <p:sldId id="311" r:id="rId51"/>
    <p:sldId id="312" r:id="rId52"/>
    <p:sldId id="313" r:id="rId53"/>
    <p:sldId id="314" r:id="rId54"/>
    <p:sldId id="315" r:id="rId55"/>
    <p:sldId id="316" r:id="rId56"/>
    <p:sldId id="317" r:id="rId57"/>
    <p:sldId id="318" r:id="rId58"/>
    <p:sldId id="319" r:id="rId59"/>
    <p:sldId id="320" r:id="rId60"/>
    <p:sldId id="321" r:id="rId61"/>
    <p:sldId id="322" r:id="rId62"/>
    <p:sldId id="324" r:id="rId63"/>
    <p:sldId id="325" r:id="rId64"/>
    <p:sldId id="326" r:id="rId65"/>
    <p:sldId id="327" r:id="rId66"/>
    <p:sldId id="329" r:id="rId67"/>
    <p:sldId id="330" r:id="rId68"/>
    <p:sldId id="331" r:id="rId69"/>
    <p:sldId id="332" r:id="rId70"/>
    <p:sldId id="333" r:id="rId71"/>
    <p:sldId id="334" r:id="rId72"/>
    <p:sldId id="335" r:id="rId73"/>
    <p:sldId id="336" r:id="rId74"/>
    <p:sldId id="337" r:id="rId75"/>
    <p:sldId id="338" r:id="rId76"/>
    <p:sldId id="339" r:id="rId77"/>
    <p:sldId id="340" r:id="rId78"/>
    <p:sldId id="341" r:id="rId79"/>
    <p:sldId id="342" r:id="rId80"/>
    <p:sldId id="343" r:id="rId81"/>
    <p:sldId id="344" r:id="rId82"/>
    <p:sldId id="345" r:id="rId83"/>
    <p:sldId id="346" r:id="rId84"/>
    <p:sldId id="347" r:id="rId85"/>
    <p:sldId id="348" r:id="rId86"/>
    <p:sldId id="349" r:id="rId87"/>
    <p:sldId id="350" r:id="rId88"/>
    <p:sldId id="351" r:id="rId89"/>
    <p:sldId id="352" r:id="rId90"/>
    <p:sldId id="353" r:id="rId91"/>
    <p:sldId id="378" r:id="rId92"/>
    <p:sldId id="379" r:id="rId93"/>
    <p:sldId id="380" r:id="rId94"/>
    <p:sldId id="381" r:id="rId95"/>
    <p:sldId id="382" r:id="rId96"/>
    <p:sldId id="383" r:id="rId97"/>
    <p:sldId id="384" r:id="rId98"/>
    <p:sldId id="385" r:id="rId99"/>
    <p:sldId id="386"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87" r:id="rId125"/>
    <p:sldId id="388" r:id="rId126"/>
    <p:sldId id="389" r:id="rId127"/>
    <p:sldId id="390" r:id="rId128"/>
    <p:sldId id="391" r:id="rId129"/>
    <p:sldId id="392" r:id="rId130"/>
    <p:sldId id="393" r:id="rId131"/>
    <p:sldId id="394" r:id="rId132"/>
    <p:sldId id="395" r:id="rId133"/>
    <p:sldId id="396" r:id="rId134"/>
    <p:sldId id="397" r:id="rId135"/>
    <p:sldId id="398" r:id="rId136"/>
    <p:sldId id="399" r:id="rId137"/>
    <p:sldId id="400" r:id="rId138"/>
    <p:sldId id="401" r:id="rId139"/>
    <p:sldId id="402" r:id="rId140"/>
    <p:sldId id="403" r:id="rId141"/>
    <p:sldId id="404" r:id="rId142"/>
    <p:sldId id="405" r:id="rId143"/>
    <p:sldId id="406" r:id="rId144"/>
    <p:sldId id="407" r:id="rId145"/>
    <p:sldId id="408" r:id="rId146"/>
    <p:sldId id="409" r:id="rId147"/>
    <p:sldId id="410" r:id="rId148"/>
    <p:sldId id="411" r:id="rId149"/>
    <p:sldId id="412" r:id="rId150"/>
    <p:sldId id="413" r:id="rId151"/>
    <p:sldId id="414" r:id="rId152"/>
    <p:sldId id="415" r:id="rId153"/>
    <p:sldId id="416" r:id="rId154"/>
    <p:sldId id="417" r:id="rId155"/>
    <p:sldId id="418" r:id="rId156"/>
    <p:sldId id="419" r:id="rId157"/>
    <p:sldId id="420" r:id="rId158"/>
    <p:sldId id="421" r:id="rId159"/>
    <p:sldId id="422" r:id="rId160"/>
    <p:sldId id="423" r:id="rId161"/>
    <p:sldId id="424" r:id="rId162"/>
    <p:sldId id="425" r:id="rId163"/>
    <p:sldId id="426" r:id="rId164"/>
    <p:sldId id="427" r:id="rId165"/>
    <p:sldId id="428" r:id="rId166"/>
    <p:sldId id="429" r:id="rId167"/>
    <p:sldId id="430" r:id="rId168"/>
    <p:sldId id="431" r:id="rId169"/>
    <p:sldId id="432" r:id="rId170"/>
    <p:sldId id="433" r:id="rId171"/>
    <p:sldId id="434" r:id="rId172"/>
    <p:sldId id="435" r:id="rId173"/>
    <p:sldId id="436" r:id="rId174"/>
    <p:sldId id="437" r:id="rId175"/>
    <p:sldId id="438" r:id="rId176"/>
    <p:sldId id="440" r:id="rId177"/>
    <p:sldId id="441" r:id="rId178"/>
    <p:sldId id="442" r:id="rId179"/>
    <p:sldId id="443" r:id="rId180"/>
    <p:sldId id="444" r:id="rId181"/>
    <p:sldId id="445" r:id="rId182"/>
    <p:sldId id="446" r:id="rId183"/>
    <p:sldId id="447" r:id="rId184"/>
    <p:sldId id="448" r:id="rId185"/>
    <p:sldId id="449" r:id="rId186"/>
    <p:sldId id="453" r:id="rId187"/>
    <p:sldId id="457" r:id="rId188"/>
    <p:sldId id="461" r:id="rId189"/>
    <p:sldId id="465" r:id="rId190"/>
    <p:sldId id="466" r:id="rId191"/>
    <p:sldId id="470" r:id="rId192"/>
    <p:sldId id="477" r:id="rId193"/>
  </p:sldIdLst>
  <p:sldSz cx="9144000" cy="6858000" type="screen4x3"/>
  <p:notesSz cx="6858000" cy="9144000"/>
  <p:defaultTextStyle>
    <a:defPPr>
      <a:defRPr lang="ar-SA"/>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70" d="100"/>
          <a:sy n="70" d="100"/>
        </p:scale>
        <p:origin x="1386"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presProps" Target="presProps.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viewProps" Target="viewProp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theme" Target="theme/theme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tableStyles" Target="tableStyles.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rtl="1" eaLnBrk="1" hangingPunct="1">
              <a:defRPr sz="1200"/>
            </a:lvl1pPr>
          </a:lstStyle>
          <a:p>
            <a:pPr>
              <a:defRPr/>
            </a:pPr>
            <a:endParaRPr lang="fa-IR"/>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rtl="1" eaLnBrk="1" hangingPunct="1">
              <a:defRPr sz="1200"/>
            </a:lvl1pPr>
          </a:lstStyle>
          <a:p>
            <a:pPr>
              <a:defRPr/>
            </a:pPr>
            <a:fld id="{2701C81C-B479-4448-B54F-244D6A5C2F38}" type="datetimeFigureOut">
              <a:rPr lang="fa-IR"/>
              <a:pPr>
                <a:defRPr/>
              </a:pPr>
              <a:t>07/12/1441</a:t>
            </a:fld>
            <a:endParaRPr lang="fa-I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pPr lvl="0"/>
            <a:endParaRPr lang="fa-IR" noProof="0"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rtl="1" eaLnBrk="1" hangingPunct="1">
              <a:defRPr sz="1200"/>
            </a:lvl1pPr>
          </a:lstStyle>
          <a:p>
            <a:pPr>
              <a:defRPr/>
            </a:pPr>
            <a:endParaRPr lang="fa-IR"/>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rtl="1" eaLnBrk="1" hangingPunct="1">
              <a:defRPr sz="1200"/>
            </a:lvl1pPr>
          </a:lstStyle>
          <a:p>
            <a:pPr>
              <a:defRPr/>
            </a:pPr>
            <a:fld id="{C137E362-705A-4A7A-A78B-F846258BBE81}" type="slidenum">
              <a:rPr lang="fa-IR"/>
              <a:pPr>
                <a:defRPr/>
              </a:pPr>
              <a:t>‹#›</a:t>
            </a:fld>
            <a:endParaRPr lang="fa-IR"/>
          </a:p>
        </p:txBody>
      </p:sp>
    </p:spTree>
    <p:extLst>
      <p:ext uri="{BB962C8B-B14F-4D97-AF65-F5344CB8AC3E}">
        <p14:creationId xmlns:p14="http://schemas.microsoft.com/office/powerpoint/2010/main" val="527860825"/>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a-IR" altLang="en-US" smtClean="0"/>
          </a:p>
        </p:txBody>
      </p:sp>
      <p:sp>
        <p:nvSpPr>
          <p:cNvPr id="196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ADD5E00C-2216-4FF2-B562-6E09F2A53BAB}" type="slidenum">
              <a:rPr lang="fa-IR" altLang="en-US" smtClean="0">
                <a:latin typeface="Arial" panose="020B0604020202020204" pitchFamily="34" charset="0"/>
              </a:rPr>
              <a:pPr algn="l">
                <a:spcBef>
                  <a:spcPct val="0"/>
                </a:spcBef>
              </a:pPr>
              <a:t>188</a:t>
            </a:fld>
            <a:endParaRPr lang="fa-IR" altLang="en-US" smtClean="0">
              <a:latin typeface="Arial" panose="020B0604020202020204" pitchFamily="34" charset="0"/>
            </a:endParaRPr>
          </a:p>
        </p:txBody>
      </p:sp>
    </p:spTree>
    <p:extLst>
      <p:ext uri="{BB962C8B-B14F-4D97-AF65-F5344CB8AC3E}">
        <p14:creationId xmlns:p14="http://schemas.microsoft.com/office/powerpoint/2010/main" val="1132643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1"/>
            </a:gs>
            <a:gs pos="100000">
              <a:srgbClr val="32324A"/>
            </a:gs>
          </a:gsLst>
          <a:lin ang="2700000" scaled="1"/>
        </a:gradFill>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498475" y="1311275"/>
            <a:ext cx="10429875" cy="5908675"/>
            <a:chOff x="-313" y="824"/>
            <a:chExt cx="6570" cy="3722"/>
          </a:xfrm>
        </p:grpSpPr>
        <p:sp>
          <p:nvSpPr>
            <p:cNvPr id="5"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en-US" altLang="fa-IR"/>
            </a:p>
          </p:txBody>
        </p:sp>
        <p:sp>
          <p:nvSpPr>
            <p:cNvPr id="6"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en-US" altLang="fa-IR"/>
            </a:p>
          </p:txBody>
        </p:sp>
        <p:sp>
          <p:nvSpPr>
            <p:cNvPr id="7"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en-US" altLang="fa-IR"/>
            </a:p>
          </p:txBody>
        </p:sp>
        <p:sp>
          <p:nvSpPr>
            <p:cNvPr id="8"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en-US" altLang="fa-IR"/>
            </a:p>
          </p:txBody>
        </p:sp>
        <p:sp>
          <p:nvSpPr>
            <p:cNvPr id="9"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en-US" altLang="fa-IR"/>
            </a:p>
          </p:txBody>
        </p:sp>
        <p:sp>
          <p:nvSpPr>
            <p:cNvPr id="10"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en-US" altLang="fa-IR"/>
            </a:p>
          </p:txBody>
        </p:sp>
        <p:sp>
          <p:nvSpPr>
            <p:cNvPr id="11"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en-US" altLang="fa-IR"/>
            </a:p>
          </p:txBody>
        </p:sp>
        <p:sp>
          <p:nvSpPr>
            <p:cNvPr id="12"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en-US" altLang="fa-IR"/>
            </a:p>
          </p:txBody>
        </p:sp>
        <p:sp>
          <p:nvSpPr>
            <p:cNvPr id="13"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en-US" altLang="fa-IR"/>
            </a:p>
          </p:txBody>
        </p:sp>
        <p:sp>
          <p:nvSpPr>
            <p:cNvPr id="14"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en-US" altLang="fa-IR"/>
            </a:p>
          </p:txBody>
        </p:sp>
        <p:sp>
          <p:nvSpPr>
            <p:cNvPr id="15"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en-US" altLang="fa-IR"/>
            </a:p>
          </p:txBody>
        </p:sp>
        <p:sp>
          <p:nvSpPr>
            <p:cNvPr id="16"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en-US" altLang="fa-IR"/>
            </a:p>
          </p:txBody>
        </p:sp>
        <p:sp>
          <p:nvSpPr>
            <p:cNvPr id="17"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en-US" altLang="fa-IR"/>
            </a:p>
          </p:txBody>
        </p:sp>
        <p:sp>
          <p:nvSpPr>
            <p:cNvPr id="18"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en-US" altLang="fa-IR"/>
            </a:p>
          </p:txBody>
        </p:sp>
        <p:sp>
          <p:nvSpPr>
            <p:cNvPr id="19" name="Rectangle 17"/>
            <p:cNvSpPr>
              <a:spLocks noChangeArrowheads="1"/>
            </p:cNvSpPr>
            <p:nvPr userDrawn="1"/>
          </p:nvSpPr>
          <p:spPr bwMode="hidden">
            <a:xfrm rot="18603245" flipV="1">
              <a:off x="4054" y="3503"/>
              <a:ext cx="2079" cy="6"/>
            </a:xfrm>
            <a:prstGeom prst="rect">
              <a:avLst/>
            </a:prstGeom>
            <a:gradFill rotWithShape="0">
              <a:gsLst>
                <a:gs pos="0">
                  <a:schemeClr val="bg1"/>
                </a:gs>
                <a:gs pos="100000">
                  <a:schemeClr val="bg1">
                    <a:gamma/>
                    <a:shade val="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pPr algn="ctr" eaLnBrk="1" hangingPunct="1">
                <a:defRPr/>
              </a:pPr>
              <a:endParaRPr lang="en-US" altLang="fa-IR"/>
            </a:p>
          </p:txBody>
        </p:sp>
        <p:sp>
          <p:nvSpPr>
            <p:cNvPr id="20" name="Rectangle 18"/>
            <p:cNvSpPr>
              <a:spLocks noChangeArrowheads="1"/>
            </p:cNvSpPr>
            <p:nvPr userDrawn="1"/>
          </p:nvSpPr>
          <p:spPr bwMode="hidden">
            <a:xfrm rot="39991575" flipH="1" flipV="1">
              <a:off x="5370" y="4167"/>
              <a:ext cx="501" cy="6"/>
            </a:xfrm>
            <a:prstGeom prst="rect">
              <a:avLst/>
            </a:prstGeom>
            <a:gradFill rotWithShape="0">
              <a:gsLst>
                <a:gs pos="0">
                  <a:schemeClr val="bg1"/>
                </a:gs>
                <a:gs pos="100000">
                  <a:schemeClr val="bg1">
                    <a:gamma/>
                    <a:shade val="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pPr algn="ctr" eaLnBrk="1" hangingPunct="1">
                <a:defRPr/>
              </a:pPr>
              <a:endParaRPr lang="en-US" altLang="fa-IR"/>
            </a:p>
          </p:txBody>
        </p:sp>
        <p:sp>
          <p:nvSpPr>
            <p:cNvPr id="21"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defRPr/>
              </a:pPr>
              <a:endParaRPr lang="en-US" altLang="fa-IR"/>
            </a:p>
          </p:txBody>
        </p:sp>
        <p:sp>
          <p:nvSpPr>
            <p:cNvPr id="22"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defRPr/>
              </a:pPr>
              <a:endParaRPr lang="en-US" altLang="fa-IR"/>
            </a:p>
          </p:txBody>
        </p:sp>
        <p:sp>
          <p:nvSpPr>
            <p:cNvPr id="23"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defRPr/>
              </a:pPr>
              <a:endParaRPr lang="en-US" altLang="fa-IR"/>
            </a:p>
          </p:txBody>
        </p:sp>
        <p:sp>
          <p:nvSpPr>
            <p:cNvPr id="24"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defRPr/>
              </a:pPr>
              <a:endParaRPr lang="en-US" altLang="fa-IR"/>
            </a:p>
          </p:txBody>
        </p:sp>
        <p:sp>
          <p:nvSpPr>
            <p:cNvPr id="25"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defRPr/>
              </a:pPr>
              <a:endParaRPr lang="en-US" altLang="fa-IR"/>
            </a:p>
          </p:txBody>
        </p:sp>
        <p:sp>
          <p:nvSpPr>
            <p:cNvPr id="26"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defRPr/>
              </a:pPr>
              <a:endParaRPr lang="en-US" altLang="fa-IR"/>
            </a:p>
          </p:txBody>
        </p:sp>
        <p:sp>
          <p:nvSpPr>
            <p:cNvPr id="27"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en-US" altLang="fa-IR"/>
            </a:p>
          </p:txBody>
        </p:sp>
        <p:sp>
          <p:nvSpPr>
            <p:cNvPr id="28"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defRPr/>
              </a:pPr>
              <a:endParaRPr lang="en-US" altLang="fa-IR"/>
            </a:p>
          </p:txBody>
        </p:sp>
        <p:sp>
          <p:nvSpPr>
            <p:cNvPr id="29"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defRPr/>
              </a:pPr>
              <a:endParaRPr lang="en-US" altLang="fa-IR"/>
            </a:p>
          </p:txBody>
        </p:sp>
        <p:sp>
          <p:nvSpPr>
            <p:cNvPr id="30"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defRPr/>
              </a:pPr>
              <a:endParaRPr lang="en-US" altLang="fa-IR"/>
            </a:p>
          </p:txBody>
        </p:sp>
        <p:sp>
          <p:nvSpPr>
            <p:cNvPr id="31"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defRPr/>
              </a:pPr>
              <a:endParaRPr lang="en-US" altLang="fa-IR"/>
            </a:p>
          </p:txBody>
        </p:sp>
        <p:sp>
          <p:nvSpPr>
            <p:cNvPr id="32"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en-US" altLang="fa-IR"/>
            </a:p>
          </p:txBody>
        </p:sp>
        <p:sp>
          <p:nvSpPr>
            <p:cNvPr id="33"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en-US" altLang="fa-IR"/>
            </a:p>
          </p:txBody>
        </p:sp>
        <p:sp>
          <p:nvSpPr>
            <p:cNvPr id="34"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en-US" altLang="fa-IR"/>
            </a:p>
          </p:txBody>
        </p:sp>
        <p:sp>
          <p:nvSpPr>
            <p:cNvPr id="35"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en-US" altLang="fa-IR"/>
            </a:p>
          </p:txBody>
        </p:sp>
        <p:sp>
          <p:nvSpPr>
            <p:cNvPr id="36"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en-US" altLang="fa-IR"/>
            </a:p>
          </p:txBody>
        </p:sp>
        <p:sp>
          <p:nvSpPr>
            <p:cNvPr id="37"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38"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39"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0"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2"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3"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4"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5"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6"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7"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8"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9"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50"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51"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52"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53"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54"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55"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56"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57"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58"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59"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60"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61"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62"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63"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64"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65"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66"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67"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68"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69"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70"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71"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72"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73"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74"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75"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76"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77"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78"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79"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80"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81"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82"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83"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84"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85"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86"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87"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88"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89"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90"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91"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92"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93"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94"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95"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96"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97"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98"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99"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100"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101"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102"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103"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104"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105"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106"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107"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108"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109"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110"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111"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112"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113"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114"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115"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116"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117"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118"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119"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120"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121"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122"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123"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124"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125"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126"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127"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128"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129"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130"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131"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132"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133"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134"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135"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136"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137"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138"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139"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140"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141"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142"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143"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144"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145"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146"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147"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148"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149"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150"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151"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152"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153"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154"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155"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156"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157"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158"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159"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160"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161"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162"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163"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164"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165"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166"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167"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168"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169"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170"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171"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172"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173"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174"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175"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176"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177"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178"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179"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180"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181"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182"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183"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184"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185"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186"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187"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188"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189"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190"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191"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192"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193"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194"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195"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196"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197"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198" name="Oval 196"/>
            <p:cNvSpPr>
              <a:spLocks noChangeArrowheads="1"/>
            </p:cNvSpPr>
            <p:nvPr/>
          </p:nvSpPr>
          <p:spPr bwMode="hidden">
            <a:xfrm>
              <a:off x="3255" y="4071"/>
              <a:ext cx="196" cy="106"/>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199" name="Oval 197"/>
            <p:cNvSpPr>
              <a:spLocks noChangeArrowheads="1"/>
            </p:cNvSpPr>
            <p:nvPr/>
          </p:nvSpPr>
          <p:spPr bwMode="hidden">
            <a:xfrm>
              <a:off x="3651" y="3693"/>
              <a:ext cx="196" cy="111"/>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200" name="Oval 198"/>
            <p:cNvSpPr>
              <a:spLocks noChangeArrowheads="1"/>
            </p:cNvSpPr>
            <p:nvPr/>
          </p:nvSpPr>
          <p:spPr bwMode="hidden">
            <a:xfrm>
              <a:off x="4773" y="3705"/>
              <a:ext cx="201" cy="106"/>
            </a:xfrm>
            <a:prstGeom prst="ellipse">
              <a:avLst/>
            </a:prstGeom>
            <a:gradFill rotWithShape="0">
              <a:gsLst>
                <a:gs pos="0">
                  <a:schemeClr val="bg1"/>
                </a:gs>
                <a:gs pos="100000">
                  <a:schemeClr val="bg1">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201" name="Oval 199"/>
            <p:cNvSpPr>
              <a:spLocks noChangeArrowheads="1"/>
            </p:cNvSpPr>
            <p:nvPr/>
          </p:nvSpPr>
          <p:spPr bwMode="hidden">
            <a:xfrm>
              <a:off x="4491" y="4049"/>
              <a:ext cx="196" cy="105"/>
            </a:xfrm>
            <a:prstGeom prst="ellipse">
              <a:avLst/>
            </a:prstGeom>
            <a:gradFill rotWithShape="0">
              <a:gsLst>
                <a:gs pos="0">
                  <a:schemeClr val="bg1"/>
                </a:gs>
                <a:gs pos="100000">
                  <a:schemeClr val="bg1">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202" name="Oval 200"/>
            <p:cNvSpPr>
              <a:spLocks noChangeArrowheads="1"/>
            </p:cNvSpPr>
            <p:nvPr/>
          </p:nvSpPr>
          <p:spPr bwMode="hidden">
            <a:xfrm>
              <a:off x="3989" y="3396"/>
              <a:ext cx="168" cy="96"/>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203" name="Oval 201"/>
            <p:cNvSpPr>
              <a:spLocks noChangeArrowheads="1"/>
            </p:cNvSpPr>
            <p:nvPr/>
          </p:nvSpPr>
          <p:spPr bwMode="hidden">
            <a:xfrm>
              <a:off x="4263" y="3141"/>
              <a:ext cx="167" cy="95"/>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204" name="Oval 202"/>
            <p:cNvSpPr>
              <a:spLocks noChangeArrowheads="1"/>
            </p:cNvSpPr>
            <p:nvPr/>
          </p:nvSpPr>
          <p:spPr bwMode="hidden">
            <a:xfrm>
              <a:off x="5044" y="3418"/>
              <a:ext cx="167" cy="95"/>
            </a:xfrm>
            <a:prstGeom prst="ellipse">
              <a:avLst/>
            </a:prstGeom>
            <a:gradFill rotWithShape="0">
              <a:gsLst>
                <a:gs pos="0">
                  <a:schemeClr val="bg1"/>
                </a:gs>
                <a:gs pos="100000">
                  <a:schemeClr val="bg1">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205" name="Oval 203"/>
            <p:cNvSpPr>
              <a:spLocks noChangeArrowheads="1"/>
            </p:cNvSpPr>
            <p:nvPr/>
          </p:nvSpPr>
          <p:spPr bwMode="hidden">
            <a:xfrm>
              <a:off x="4553" y="2873"/>
              <a:ext cx="156" cy="83"/>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206" name="Oval 204"/>
            <p:cNvSpPr>
              <a:spLocks noChangeArrowheads="1"/>
            </p:cNvSpPr>
            <p:nvPr/>
          </p:nvSpPr>
          <p:spPr bwMode="hidden">
            <a:xfrm>
              <a:off x="5293" y="3116"/>
              <a:ext cx="168" cy="95"/>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207" name="Oval 205"/>
            <p:cNvSpPr>
              <a:spLocks noChangeArrowheads="1"/>
            </p:cNvSpPr>
            <p:nvPr/>
          </p:nvSpPr>
          <p:spPr bwMode="hidden">
            <a:xfrm>
              <a:off x="5497" y="2879"/>
              <a:ext cx="156" cy="89"/>
            </a:xfrm>
            <a:prstGeom prst="ellipse">
              <a:avLst/>
            </a:prstGeom>
            <a:gradFill rotWithShape="0">
              <a:gsLst>
                <a:gs pos="0">
                  <a:schemeClr val="bg1"/>
                </a:gs>
                <a:gs pos="100000">
                  <a:schemeClr val="bg1">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208" name="Oval 206"/>
            <p:cNvSpPr>
              <a:spLocks noChangeArrowheads="1"/>
            </p:cNvSpPr>
            <p:nvPr/>
          </p:nvSpPr>
          <p:spPr bwMode="hidden">
            <a:xfrm>
              <a:off x="4772" y="2673"/>
              <a:ext cx="156" cy="83"/>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209" name="Oval 207"/>
            <p:cNvSpPr>
              <a:spLocks noChangeArrowheads="1"/>
            </p:cNvSpPr>
            <p:nvPr/>
          </p:nvSpPr>
          <p:spPr bwMode="hidden">
            <a:xfrm>
              <a:off x="4966" y="2488"/>
              <a:ext cx="156" cy="84"/>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210" name="Oval 208"/>
            <p:cNvSpPr>
              <a:spLocks noChangeArrowheads="1"/>
            </p:cNvSpPr>
            <p:nvPr/>
          </p:nvSpPr>
          <p:spPr bwMode="hidden">
            <a:xfrm>
              <a:off x="5444" y="2052"/>
              <a:ext cx="134" cy="73"/>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211" name="Oval 209"/>
            <p:cNvSpPr>
              <a:spLocks noChangeArrowheads="1"/>
            </p:cNvSpPr>
            <p:nvPr/>
          </p:nvSpPr>
          <p:spPr bwMode="hidden">
            <a:xfrm>
              <a:off x="5161" y="2314"/>
              <a:ext cx="140" cy="73"/>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212" name="Oval 210"/>
            <p:cNvSpPr>
              <a:spLocks noChangeArrowheads="1"/>
            </p:cNvSpPr>
            <p:nvPr/>
          </p:nvSpPr>
          <p:spPr bwMode="hidden">
            <a:xfrm>
              <a:off x="5318" y="2176"/>
              <a:ext cx="134" cy="61"/>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213" name="Oval 211"/>
            <p:cNvSpPr>
              <a:spLocks noChangeArrowheads="1"/>
            </p:cNvSpPr>
            <p:nvPr/>
          </p:nvSpPr>
          <p:spPr bwMode="hidden">
            <a:xfrm>
              <a:off x="5581" y="1933"/>
              <a:ext cx="128" cy="61"/>
            </a:xfrm>
            <a:prstGeom prst="ellipse">
              <a:avLst/>
            </a:prstGeom>
            <a:gradFill rotWithShape="0">
              <a:gsLst>
                <a:gs pos="0">
                  <a:schemeClr val="bg1"/>
                </a:gs>
                <a:gs pos="100000">
                  <a:schemeClr val="bg1">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214" name="Oval 212"/>
            <p:cNvSpPr>
              <a:spLocks noChangeArrowheads="1"/>
            </p:cNvSpPr>
            <p:nvPr/>
          </p:nvSpPr>
          <p:spPr bwMode="hidden">
            <a:xfrm>
              <a:off x="5689" y="1811"/>
              <a:ext cx="128" cy="61"/>
            </a:xfrm>
            <a:prstGeom prst="ellipse">
              <a:avLst/>
            </a:prstGeom>
            <a:gradFill rotWithShape="0">
              <a:gsLst>
                <a:gs pos="0">
                  <a:schemeClr val="bg1"/>
                </a:gs>
                <a:gs pos="100000">
                  <a:schemeClr val="bg1">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215" name="Oval 213"/>
            <p:cNvSpPr>
              <a:spLocks noChangeArrowheads="1"/>
            </p:cNvSpPr>
            <p:nvPr/>
          </p:nvSpPr>
          <p:spPr bwMode="hidden">
            <a:xfrm>
              <a:off x="5663" y="2680"/>
              <a:ext cx="156" cy="83"/>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216"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217"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218"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219" name="Oval 217"/>
            <p:cNvSpPr>
              <a:spLocks noChangeArrowheads="1"/>
            </p:cNvSpPr>
            <p:nvPr/>
          </p:nvSpPr>
          <p:spPr bwMode="hidden">
            <a:xfrm>
              <a:off x="5624" y="4010"/>
              <a:ext cx="201" cy="106"/>
            </a:xfrm>
            <a:prstGeom prst="ellipse">
              <a:avLst/>
            </a:prstGeom>
            <a:gradFill rotWithShape="0">
              <a:gsLst>
                <a:gs pos="0">
                  <a:schemeClr val="bg1"/>
                </a:gs>
                <a:gs pos="100000">
                  <a:schemeClr val="bg1">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grpSp>
      <p:sp>
        <p:nvSpPr>
          <p:cNvPr id="42202" name="Rectangle 218"/>
          <p:cNvSpPr>
            <a:spLocks noGrp="1" noChangeArrowheads="1"/>
          </p:cNvSpPr>
          <p:nvPr>
            <p:ph type="ctrTitle" sz="quarter"/>
          </p:nvPr>
        </p:nvSpPr>
        <p:spPr>
          <a:xfrm>
            <a:off x="685800" y="1844675"/>
            <a:ext cx="7772400" cy="1736725"/>
          </a:xfrm>
        </p:spPr>
        <p:txBody>
          <a:bodyPr anchor="b" anchorCtr="1"/>
          <a:lstStyle>
            <a:lvl1pPr>
              <a:defRPr sz="5400"/>
            </a:lvl1pPr>
          </a:lstStyle>
          <a:p>
            <a:pPr lvl="0"/>
            <a:r>
              <a:rPr lang="en-US" altLang="fa-IR" noProof="0" smtClean="0"/>
              <a:t>Click to edit Master title style</a:t>
            </a:r>
          </a:p>
        </p:txBody>
      </p:sp>
      <p:sp>
        <p:nvSpPr>
          <p:cNvPr id="42203" name="Rectangle 219"/>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altLang="fa-IR" noProof="0" smtClean="0"/>
              <a:t>Click to edit Master subtitle style</a:t>
            </a:r>
          </a:p>
        </p:txBody>
      </p:sp>
      <p:sp>
        <p:nvSpPr>
          <p:cNvPr id="220" name="Rectangle 220"/>
          <p:cNvSpPr>
            <a:spLocks noGrp="1" noChangeArrowheads="1"/>
          </p:cNvSpPr>
          <p:nvPr>
            <p:ph type="dt" sz="quarter" idx="10"/>
          </p:nvPr>
        </p:nvSpPr>
        <p:spPr/>
        <p:txBody>
          <a:bodyPr/>
          <a:lstStyle>
            <a:lvl1pPr>
              <a:defRPr/>
            </a:lvl1pPr>
          </a:lstStyle>
          <a:p>
            <a:pPr>
              <a:defRPr/>
            </a:pPr>
            <a:endParaRPr lang="en-US" altLang="fa-IR"/>
          </a:p>
        </p:txBody>
      </p:sp>
      <p:sp>
        <p:nvSpPr>
          <p:cNvPr id="221" name="Rectangle 221"/>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fa-IR"/>
          </a:p>
        </p:txBody>
      </p:sp>
      <p:sp>
        <p:nvSpPr>
          <p:cNvPr id="222" name="Rectangle 222"/>
          <p:cNvSpPr>
            <a:spLocks noGrp="1" noChangeArrowheads="1"/>
          </p:cNvSpPr>
          <p:nvPr>
            <p:ph type="sldNum" sz="quarter" idx="12"/>
          </p:nvPr>
        </p:nvSpPr>
        <p:spPr/>
        <p:txBody>
          <a:bodyPr/>
          <a:lstStyle>
            <a:lvl1pPr>
              <a:defRPr/>
            </a:lvl1pPr>
          </a:lstStyle>
          <a:p>
            <a:pPr>
              <a:defRPr/>
            </a:pPr>
            <a:fld id="{D1781CE9-2A21-4816-AF46-F9FFD70C8F58}" type="slidenum">
              <a:rPr lang="ar-SA" altLang="fa-IR"/>
              <a:pPr>
                <a:defRPr/>
              </a:pPr>
              <a:t>‹#›</a:t>
            </a:fld>
            <a:endParaRPr lang="en-US" altLang="fa-IR"/>
          </a:p>
        </p:txBody>
      </p:sp>
      <p:sp>
        <p:nvSpPr>
          <p:cNvPr id="223" name="Rectangle 222"/>
          <p:cNvSpPr/>
          <p:nvPr userDrawn="1"/>
        </p:nvSpPr>
        <p:spPr>
          <a:xfrm rot="5400000">
            <a:off x="8588188" y="5506108"/>
            <a:ext cx="2088232" cy="615553"/>
          </a:xfrm>
          <a:prstGeom prst="rect">
            <a:avLst/>
          </a:prstGeom>
        </p:spPr>
        <p:txBody>
          <a:bodyPr wrap="square">
            <a:spAutoFit/>
          </a:bodyPr>
          <a:lstStyle/>
          <a:p>
            <a:pPr>
              <a:defRPr/>
            </a:pPr>
            <a:r>
              <a:rPr lang="en-US" sz="1600" b="1" dirty="0">
                <a:solidFill>
                  <a:prstClr val="white"/>
                </a:solidFill>
                <a:latin typeface="Times New Roman" panose="02020603050405020304" pitchFamily="18" charset="0"/>
                <a:cs typeface="Times New Roman" panose="02020603050405020304" pitchFamily="18" charset="0"/>
              </a:rPr>
              <a:t/>
            </a:r>
            <a:br>
              <a:rPr lang="en-US" sz="1600" b="1" dirty="0">
                <a:solidFill>
                  <a:prstClr val="white"/>
                </a:solidFill>
                <a:latin typeface="Times New Roman" panose="02020603050405020304" pitchFamily="18" charset="0"/>
                <a:cs typeface="Times New Roman" panose="02020603050405020304" pitchFamily="18" charset="0"/>
              </a:rPr>
            </a:br>
            <a:r>
              <a:rPr lang="en-US" sz="1600" b="1" dirty="0" smtClean="0">
                <a:solidFill>
                  <a:prstClr val="black"/>
                </a:solidFill>
                <a:latin typeface="Times New Roman" panose="02020603050405020304" pitchFamily="18" charset="0"/>
                <a:cs typeface="Times New Roman" panose="02020603050405020304" pitchFamily="18" charset="0"/>
              </a:rPr>
              <a:t>w</a:t>
            </a:r>
            <a:r>
              <a:rPr lang="en-US" b="1" dirty="0" smtClean="0">
                <a:solidFill>
                  <a:prstClr val="black"/>
                </a:solidFill>
                <a:latin typeface="Times New Roman" panose="02020603050405020304" pitchFamily="18" charset="0"/>
                <a:cs typeface="Times New Roman" panose="02020603050405020304" pitchFamily="18" charset="0"/>
              </a:rPr>
              <a:t>ww.Ravanpoint.ir</a:t>
            </a:r>
            <a:endParaRPr lang="en-GB"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960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218"/>
          <p:cNvSpPr>
            <a:spLocks noGrp="1" noChangeArrowheads="1"/>
          </p:cNvSpPr>
          <p:nvPr>
            <p:ph type="sldNum" sz="quarter" idx="10"/>
          </p:nvPr>
        </p:nvSpPr>
        <p:spPr>
          <a:ln/>
        </p:spPr>
        <p:txBody>
          <a:bodyPr/>
          <a:lstStyle>
            <a:lvl1pPr>
              <a:defRPr/>
            </a:lvl1pPr>
          </a:lstStyle>
          <a:p>
            <a:pPr>
              <a:defRPr/>
            </a:pPr>
            <a:fld id="{B8B95429-A92E-4589-AEB1-26C0C7CF88EE}" type="slidenum">
              <a:rPr lang="ar-SA" altLang="fa-IR"/>
              <a:pPr>
                <a:defRPr/>
              </a:pPr>
              <a:t>‹#›</a:t>
            </a:fld>
            <a:endParaRPr lang="en-US" altLang="fa-IR"/>
          </a:p>
        </p:txBody>
      </p:sp>
      <p:sp>
        <p:nvSpPr>
          <p:cNvPr id="5" name="Rectangle 219"/>
          <p:cNvSpPr>
            <a:spLocks noGrp="1" noChangeArrowheads="1"/>
          </p:cNvSpPr>
          <p:nvPr>
            <p:ph type="dt" sz="half" idx="11"/>
          </p:nvPr>
        </p:nvSpPr>
        <p:spPr>
          <a:ln/>
        </p:spPr>
        <p:txBody>
          <a:bodyPr/>
          <a:lstStyle>
            <a:lvl1pPr>
              <a:defRPr/>
            </a:lvl1pPr>
          </a:lstStyle>
          <a:p>
            <a:pPr>
              <a:defRPr/>
            </a:pPr>
            <a:endParaRPr lang="en-US" altLang="fa-IR"/>
          </a:p>
        </p:txBody>
      </p:sp>
      <p:sp>
        <p:nvSpPr>
          <p:cNvPr id="6" name="Rectangle 220"/>
          <p:cNvSpPr>
            <a:spLocks noGrp="1" noChangeArrowheads="1"/>
          </p:cNvSpPr>
          <p:nvPr>
            <p:ph type="ftr" sz="quarter" idx="12"/>
          </p:nvPr>
        </p:nvSpPr>
        <p:spPr>
          <a:ln/>
        </p:spPr>
        <p:txBody>
          <a:bodyPr/>
          <a:lstStyle>
            <a:lvl1pPr>
              <a:defRPr/>
            </a:lvl1pPr>
          </a:lstStyle>
          <a:p>
            <a:pPr>
              <a:defRPr/>
            </a:pPr>
            <a:endParaRPr lang="en-US" altLang="fa-IR"/>
          </a:p>
        </p:txBody>
      </p:sp>
    </p:spTree>
    <p:extLst>
      <p:ext uri="{BB962C8B-B14F-4D97-AF65-F5344CB8AC3E}">
        <p14:creationId xmlns:p14="http://schemas.microsoft.com/office/powerpoint/2010/main" val="1150957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9462"/>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94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218"/>
          <p:cNvSpPr>
            <a:spLocks noGrp="1" noChangeArrowheads="1"/>
          </p:cNvSpPr>
          <p:nvPr>
            <p:ph type="sldNum" sz="quarter" idx="10"/>
          </p:nvPr>
        </p:nvSpPr>
        <p:spPr>
          <a:ln/>
        </p:spPr>
        <p:txBody>
          <a:bodyPr/>
          <a:lstStyle>
            <a:lvl1pPr>
              <a:defRPr/>
            </a:lvl1pPr>
          </a:lstStyle>
          <a:p>
            <a:pPr>
              <a:defRPr/>
            </a:pPr>
            <a:fld id="{8A453BC9-95D7-41EE-A43B-D83605A06CD4}" type="slidenum">
              <a:rPr lang="ar-SA" altLang="fa-IR"/>
              <a:pPr>
                <a:defRPr/>
              </a:pPr>
              <a:t>‹#›</a:t>
            </a:fld>
            <a:endParaRPr lang="en-US" altLang="fa-IR"/>
          </a:p>
        </p:txBody>
      </p:sp>
      <p:sp>
        <p:nvSpPr>
          <p:cNvPr id="5" name="Rectangle 219"/>
          <p:cNvSpPr>
            <a:spLocks noGrp="1" noChangeArrowheads="1"/>
          </p:cNvSpPr>
          <p:nvPr>
            <p:ph type="dt" sz="half" idx="11"/>
          </p:nvPr>
        </p:nvSpPr>
        <p:spPr>
          <a:ln/>
        </p:spPr>
        <p:txBody>
          <a:bodyPr/>
          <a:lstStyle>
            <a:lvl1pPr>
              <a:defRPr/>
            </a:lvl1pPr>
          </a:lstStyle>
          <a:p>
            <a:pPr>
              <a:defRPr/>
            </a:pPr>
            <a:endParaRPr lang="en-US" altLang="fa-IR"/>
          </a:p>
        </p:txBody>
      </p:sp>
      <p:sp>
        <p:nvSpPr>
          <p:cNvPr id="6" name="Rectangle 220"/>
          <p:cNvSpPr>
            <a:spLocks noGrp="1" noChangeArrowheads="1"/>
          </p:cNvSpPr>
          <p:nvPr>
            <p:ph type="ftr" sz="quarter" idx="12"/>
          </p:nvPr>
        </p:nvSpPr>
        <p:spPr>
          <a:ln/>
        </p:spPr>
        <p:txBody>
          <a:bodyPr/>
          <a:lstStyle>
            <a:lvl1pPr>
              <a:defRPr/>
            </a:lvl1pPr>
          </a:lstStyle>
          <a:p>
            <a:pPr>
              <a:defRPr/>
            </a:pPr>
            <a:endParaRPr lang="en-US" altLang="fa-IR"/>
          </a:p>
        </p:txBody>
      </p:sp>
    </p:spTree>
    <p:extLst>
      <p:ext uri="{BB962C8B-B14F-4D97-AF65-F5344CB8AC3E}">
        <p14:creationId xmlns:p14="http://schemas.microsoft.com/office/powerpoint/2010/main" val="3588212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9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3" name="Rectangle 218"/>
          <p:cNvSpPr>
            <a:spLocks noGrp="1" noChangeArrowheads="1"/>
          </p:cNvSpPr>
          <p:nvPr>
            <p:ph type="sldNum" sz="quarter" idx="10"/>
          </p:nvPr>
        </p:nvSpPr>
        <p:spPr>
          <a:ln/>
        </p:spPr>
        <p:txBody>
          <a:bodyPr/>
          <a:lstStyle>
            <a:lvl1pPr>
              <a:defRPr/>
            </a:lvl1pPr>
          </a:lstStyle>
          <a:p>
            <a:pPr>
              <a:defRPr/>
            </a:pPr>
            <a:fld id="{366C9993-8BA5-4E29-90C0-2831078BBB8E}" type="slidenum">
              <a:rPr lang="ar-SA" altLang="fa-IR"/>
              <a:pPr>
                <a:defRPr/>
              </a:pPr>
              <a:t>‹#›</a:t>
            </a:fld>
            <a:endParaRPr lang="en-US" altLang="fa-IR"/>
          </a:p>
        </p:txBody>
      </p:sp>
      <p:sp>
        <p:nvSpPr>
          <p:cNvPr id="4" name="Rectangle 219"/>
          <p:cNvSpPr>
            <a:spLocks noGrp="1" noChangeArrowheads="1"/>
          </p:cNvSpPr>
          <p:nvPr>
            <p:ph type="dt" sz="half" idx="11"/>
          </p:nvPr>
        </p:nvSpPr>
        <p:spPr>
          <a:ln/>
        </p:spPr>
        <p:txBody>
          <a:bodyPr/>
          <a:lstStyle>
            <a:lvl1pPr>
              <a:defRPr/>
            </a:lvl1pPr>
          </a:lstStyle>
          <a:p>
            <a:pPr>
              <a:defRPr/>
            </a:pPr>
            <a:endParaRPr lang="en-US" altLang="fa-IR"/>
          </a:p>
        </p:txBody>
      </p:sp>
      <p:sp>
        <p:nvSpPr>
          <p:cNvPr id="5" name="Rectangle 220"/>
          <p:cNvSpPr>
            <a:spLocks noGrp="1" noChangeArrowheads="1"/>
          </p:cNvSpPr>
          <p:nvPr>
            <p:ph type="ftr" sz="quarter" idx="12"/>
          </p:nvPr>
        </p:nvSpPr>
        <p:spPr>
          <a:ln/>
        </p:spPr>
        <p:txBody>
          <a:bodyPr/>
          <a:lstStyle>
            <a:lvl1pPr>
              <a:defRPr/>
            </a:lvl1pPr>
          </a:lstStyle>
          <a:p>
            <a:pPr>
              <a:defRPr/>
            </a:pPr>
            <a:endParaRPr lang="en-US" altLang="fa-IR"/>
          </a:p>
        </p:txBody>
      </p:sp>
      <p:sp>
        <p:nvSpPr>
          <p:cNvPr id="6" name="Rectangle 5"/>
          <p:cNvSpPr/>
          <p:nvPr userDrawn="1"/>
        </p:nvSpPr>
        <p:spPr>
          <a:xfrm rot="5400000">
            <a:off x="8588188" y="5506108"/>
            <a:ext cx="2088232" cy="615553"/>
          </a:xfrm>
          <a:prstGeom prst="rect">
            <a:avLst/>
          </a:prstGeom>
        </p:spPr>
        <p:txBody>
          <a:bodyPr wrap="square">
            <a:spAutoFit/>
          </a:bodyPr>
          <a:lstStyle/>
          <a:p>
            <a:pPr>
              <a:defRPr/>
            </a:pPr>
            <a:r>
              <a:rPr lang="en-US" sz="1600" b="1" dirty="0">
                <a:solidFill>
                  <a:prstClr val="white"/>
                </a:solidFill>
                <a:latin typeface="Times New Roman" panose="02020603050405020304" pitchFamily="18" charset="0"/>
                <a:cs typeface="Times New Roman" panose="02020603050405020304" pitchFamily="18" charset="0"/>
              </a:rPr>
              <a:t/>
            </a:r>
            <a:br>
              <a:rPr lang="en-US" sz="1600" b="1" dirty="0">
                <a:solidFill>
                  <a:prstClr val="white"/>
                </a:solidFill>
                <a:latin typeface="Times New Roman" panose="02020603050405020304" pitchFamily="18" charset="0"/>
                <a:cs typeface="Times New Roman" panose="02020603050405020304" pitchFamily="18" charset="0"/>
              </a:rPr>
            </a:br>
            <a:r>
              <a:rPr lang="en-US" sz="1600" b="1" dirty="0" smtClean="0">
                <a:solidFill>
                  <a:prstClr val="black"/>
                </a:solidFill>
                <a:latin typeface="Times New Roman" panose="02020603050405020304" pitchFamily="18" charset="0"/>
                <a:cs typeface="Times New Roman" panose="02020603050405020304" pitchFamily="18" charset="0"/>
              </a:rPr>
              <a:t>w</a:t>
            </a:r>
            <a:r>
              <a:rPr lang="en-US" b="1" dirty="0" smtClean="0">
                <a:solidFill>
                  <a:prstClr val="black"/>
                </a:solidFill>
                <a:latin typeface="Times New Roman" panose="02020603050405020304" pitchFamily="18" charset="0"/>
                <a:cs typeface="Times New Roman" panose="02020603050405020304" pitchFamily="18" charset="0"/>
              </a:rPr>
              <a:t>ww.Ravanpoint.ir</a:t>
            </a:r>
            <a:endParaRPr lang="en-GB"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547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fa-IR"/>
          </a:p>
        </p:txBody>
      </p:sp>
      <p:sp>
        <p:nvSpPr>
          <p:cNvPr id="3" name="Text Placeholder 2"/>
          <p:cNvSpPr>
            <a:spLocks noGrp="1"/>
          </p:cNvSpPr>
          <p:nvPr>
            <p:ph type="body" sz="half" idx="1"/>
          </p:nvPr>
        </p:nvSpPr>
        <p:spPr>
          <a:xfrm>
            <a:off x="457200" y="1600200"/>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218"/>
          <p:cNvSpPr>
            <a:spLocks noGrp="1" noChangeArrowheads="1"/>
          </p:cNvSpPr>
          <p:nvPr>
            <p:ph type="sldNum" sz="quarter" idx="10"/>
          </p:nvPr>
        </p:nvSpPr>
        <p:spPr>
          <a:ln/>
        </p:spPr>
        <p:txBody>
          <a:bodyPr/>
          <a:lstStyle>
            <a:lvl1pPr>
              <a:defRPr/>
            </a:lvl1pPr>
          </a:lstStyle>
          <a:p>
            <a:pPr>
              <a:defRPr/>
            </a:pPr>
            <a:fld id="{5D0976F2-B59B-4878-886E-685DBC9C70B3}" type="slidenum">
              <a:rPr lang="ar-SA" altLang="fa-IR"/>
              <a:pPr>
                <a:defRPr/>
              </a:pPr>
              <a:t>‹#›</a:t>
            </a:fld>
            <a:endParaRPr lang="en-US" altLang="fa-IR"/>
          </a:p>
        </p:txBody>
      </p:sp>
      <p:sp>
        <p:nvSpPr>
          <p:cNvPr id="6" name="Rectangle 219"/>
          <p:cNvSpPr>
            <a:spLocks noGrp="1" noChangeArrowheads="1"/>
          </p:cNvSpPr>
          <p:nvPr>
            <p:ph type="dt" sz="half" idx="11"/>
          </p:nvPr>
        </p:nvSpPr>
        <p:spPr>
          <a:ln/>
        </p:spPr>
        <p:txBody>
          <a:bodyPr/>
          <a:lstStyle>
            <a:lvl1pPr>
              <a:defRPr/>
            </a:lvl1pPr>
          </a:lstStyle>
          <a:p>
            <a:pPr>
              <a:defRPr/>
            </a:pPr>
            <a:endParaRPr lang="en-US" altLang="fa-IR"/>
          </a:p>
        </p:txBody>
      </p:sp>
      <p:sp>
        <p:nvSpPr>
          <p:cNvPr id="7" name="Rectangle 220"/>
          <p:cNvSpPr>
            <a:spLocks noGrp="1" noChangeArrowheads="1"/>
          </p:cNvSpPr>
          <p:nvPr>
            <p:ph type="ftr" sz="quarter" idx="12"/>
          </p:nvPr>
        </p:nvSpPr>
        <p:spPr>
          <a:ln/>
        </p:spPr>
        <p:txBody>
          <a:bodyPr/>
          <a:lstStyle>
            <a:lvl1pPr>
              <a:defRPr/>
            </a:lvl1pPr>
          </a:lstStyle>
          <a:p>
            <a:pPr>
              <a:defRPr/>
            </a:pPr>
            <a:endParaRPr lang="en-US" altLang="fa-IR"/>
          </a:p>
        </p:txBody>
      </p:sp>
      <p:sp>
        <p:nvSpPr>
          <p:cNvPr id="8" name="Rectangle 7"/>
          <p:cNvSpPr/>
          <p:nvPr userDrawn="1"/>
        </p:nvSpPr>
        <p:spPr>
          <a:xfrm rot="5400000">
            <a:off x="8588188" y="5506108"/>
            <a:ext cx="2088232" cy="615553"/>
          </a:xfrm>
          <a:prstGeom prst="rect">
            <a:avLst/>
          </a:prstGeom>
        </p:spPr>
        <p:txBody>
          <a:bodyPr wrap="square">
            <a:spAutoFit/>
          </a:bodyPr>
          <a:lstStyle/>
          <a:p>
            <a:pPr>
              <a:defRPr/>
            </a:pPr>
            <a:r>
              <a:rPr lang="en-US" sz="1600" b="1" dirty="0">
                <a:solidFill>
                  <a:prstClr val="white"/>
                </a:solidFill>
                <a:latin typeface="Times New Roman" panose="02020603050405020304" pitchFamily="18" charset="0"/>
                <a:cs typeface="Times New Roman" panose="02020603050405020304" pitchFamily="18" charset="0"/>
              </a:rPr>
              <a:t/>
            </a:r>
            <a:br>
              <a:rPr lang="en-US" sz="1600" b="1" dirty="0">
                <a:solidFill>
                  <a:prstClr val="white"/>
                </a:solidFill>
                <a:latin typeface="Times New Roman" panose="02020603050405020304" pitchFamily="18" charset="0"/>
                <a:cs typeface="Times New Roman" panose="02020603050405020304" pitchFamily="18" charset="0"/>
              </a:rPr>
            </a:br>
            <a:r>
              <a:rPr lang="en-US" sz="1600" b="1" dirty="0" smtClean="0">
                <a:solidFill>
                  <a:prstClr val="black"/>
                </a:solidFill>
                <a:latin typeface="Times New Roman" panose="02020603050405020304" pitchFamily="18" charset="0"/>
                <a:cs typeface="Times New Roman" panose="02020603050405020304" pitchFamily="18" charset="0"/>
              </a:rPr>
              <a:t>w</a:t>
            </a:r>
            <a:r>
              <a:rPr lang="en-US" b="1" dirty="0" smtClean="0">
                <a:solidFill>
                  <a:prstClr val="black"/>
                </a:solidFill>
                <a:latin typeface="Times New Roman" panose="02020603050405020304" pitchFamily="18" charset="0"/>
                <a:cs typeface="Times New Roman" panose="02020603050405020304" pitchFamily="18" charset="0"/>
              </a:rPr>
              <a:t>ww.Ravanpoint.ir</a:t>
            </a:r>
            <a:endParaRPr lang="en-GB"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3943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218"/>
          <p:cNvSpPr>
            <a:spLocks noGrp="1" noChangeArrowheads="1"/>
          </p:cNvSpPr>
          <p:nvPr>
            <p:ph type="sldNum" sz="quarter" idx="10"/>
          </p:nvPr>
        </p:nvSpPr>
        <p:spPr>
          <a:ln/>
        </p:spPr>
        <p:txBody>
          <a:bodyPr/>
          <a:lstStyle>
            <a:lvl1pPr>
              <a:defRPr/>
            </a:lvl1pPr>
          </a:lstStyle>
          <a:p>
            <a:pPr>
              <a:defRPr/>
            </a:pPr>
            <a:fld id="{2FC54387-5107-4EC0-9B8B-64C002C60A81}" type="slidenum">
              <a:rPr lang="ar-SA" altLang="fa-IR"/>
              <a:pPr>
                <a:defRPr/>
              </a:pPr>
              <a:t>‹#›</a:t>
            </a:fld>
            <a:endParaRPr lang="en-US" altLang="fa-IR"/>
          </a:p>
        </p:txBody>
      </p:sp>
      <p:sp>
        <p:nvSpPr>
          <p:cNvPr id="5" name="Rectangle 219"/>
          <p:cNvSpPr>
            <a:spLocks noGrp="1" noChangeArrowheads="1"/>
          </p:cNvSpPr>
          <p:nvPr>
            <p:ph type="dt" sz="half" idx="11"/>
          </p:nvPr>
        </p:nvSpPr>
        <p:spPr>
          <a:ln/>
        </p:spPr>
        <p:txBody>
          <a:bodyPr/>
          <a:lstStyle>
            <a:lvl1pPr>
              <a:defRPr/>
            </a:lvl1pPr>
          </a:lstStyle>
          <a:p>
            <a:pPr>
              <a:defRPr/>
            </a:pPr>
            <a:endParaRPr lang="en-US" altLang="fa-IR"/>
          </a:p>
        </p:txBody>
      </p:sp>
      <p:sp>
        <p:nvSpPr>
          <p:cNvPr id="6" name="Rectangle 220"/>
          <p:cNvSpPr>
            <a:spLocks noGrp="1" noChangeArrowheads="1"/>
          </p:cNvSpPr>
          <p:nvPr>
            <p:ph type="ftr" sz="quarter" idx="12"/>
          </p:nvPr>
        </p:nvSpPr>
        <p:spPr>
          <a:ln/>
        </p:spPr>
        <p:txBody>
          <a:bodyPr/>
          <a:lstStyle>
            <a:lvl1pPr>
              <a:defRPr/>
            </a:lvl1pPr>
          </a:lstStyle>
          <a:p>
            <a:pPr>
              <a:defRPr/>
            </a:pPr>
            <a:endParaRPr lang="en-US" altLang="fa-IR"/>
          </a:p>
        </p:txBody>
      </p:sp>
      <p:sp>
        <p:nvSpPr>
          <p:cNvPr id="7" name="Rectangle 6"/>
          <p:cNvSpPr/>
          <p:nvPr userDrawn="1"/>
        </p:nvSpPr>
        <p:spPr>
          <a:xfrm rot="5400000">
            <a:off x="8588188" y="5506108"/>
            <a:ext cx="2088232" cy="615553"/>
          </a:xfrm>
          <a:prstGeom prst="rect">
            <a:avLst/>
          </a:prstGeom>
        </p:spPr>
        <p:txBody>
          <a:bodyPr wrap="square">
            <a:spAutoFit/>
          </a:bodyPr>
          <a:lstStyle/>
          <a:p>
            <a:pPr>
              <a:defRPr/>
            </a:pPr>
            <a:r>
              <a:rPr lang="en-US" sz="1600" b="1" dirty="0">
                <a:solidFill>
                  <a:prstClr val="white"/>
                </a:solidFill>
                <a:latin typeface="Times New Roman" panose="02020603050405020304" pitchFamily="18" charset="0"/>
                <a:cs typeface="Times New Roman" panose="02020603050405020304" pitchFamily="18" charset="0"/>
              </a:rPr>
              <a:t/>
            </a:r>
            <a:br>
              <a:rPr lang="en-US" sz="1600" b="1" dirty="0">
                <a:solidFill>
                  <a:prstClr val="white"/>
                </a:solidFill>
                <a:latin typeface="Times New Roman" panose="02020603050405020304" pitchFamily="18" charset="0"/>
                <a:cs typeface="Times New Roman" panose="02020603050405020304" pitchFamily="18" charset="0"/>
              </a:rPr>
            </a:br>
            <a:r>
              <a:rPr lang="en-US" sz="1600" b="1" dirty="0" smtClean="0">
                <a:solidFill>
                  <a:prstClr val="black"/>
                </a:solidFill>
                <a:latin typeface="Times New Roman" panose="02020603050405020304" pitchFamily="18" charset="0"/>
                <a:cs typeface="Times New Roman" panose="02020603050405020304" pitchFamily="18" charset="0"/>
              </a:rPr>
              <a:t>w</a:t>
            </a:r>
            <a:r>
              <a:rPr lang="en-US" b="1" dirty="0" smtClean="0">
                <a:solidFill>
                  <a:prstClr val="black"/>
                </a:solidFill>
                <a:latin typeface="Times New Roman" panose="02020603050405020304" pitchFamily="18" charset="0"/>
                <a:cs typeface="Times New Roman" panose="02020603050405020304" pitchFamily="18" charset="0"/>
              </a:rPr>
              <a:t>ww.Ravanpoint.ir</a:t>
            </a:r>
            <a:endParaRPr lang="en-GB"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0115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218"/>
          <p:cNvSpPr>
            <a:spLocks noGrp="1" noChangeArrowheads="1"/>
          </p:cNvSpPr>
          <p:nvPr>
            <p:ph type="sldNum" sz="quarter" idx="10"/>
          </p:nvPr>
        </p:nvSpPr>
        <p:spPr>
          <a:ln/>
        </p:spPr>
        <p:txBody>
          <a:bodyPr/>
          <a:lstStyle>
            <a:lvl1pPr>
              <a:defRPr/>
            </a:lvl1pPr>
          </a:lstStyle>
          <a:p>
            <a:pPr>
              <a:defRPr/>
            </a:pPr>
            <a:fld id="{10A60402-1F27-432E-BAD8-36EE7A6829EE}" type="slidenum">
              <a:rPr lang="ar-SA" altLang="fa-IR"/>
              <a:pPr>
                <a:defRPr/>
              </a:pPr>
              <a:t>‹#›</a:t>
            </a:fld>
            <a:endParaRPr lang="en-US" altLang="fa-IR"/>
          </a:p>
        </p:txBody>
      </p:sp>
      <p:sp>
        <p:nvSpPr>
          <p:cNvPr id="5" name="Rectangle 219"/>
          <p:cNvSpPr>
            <a:spLocks noGrp="1" noChangeArrowheads="1"/>
          </p:cNvSpPr>
          <p:nvPr>
            <p:ph type="dt" sz="half" idx="11"/>
          </p:nvPr>
        </p:nvSpPr>
        <p:spPr>
          <a:ln/>
        </p:spPr>
        <p:txBody>
          <a:bodyPr/>
          <a:lstStyle>
            <a:lvl1pPr>
              <a:defRPr/>
            </a:lvl1pPr>
          </a:lstStyle>
          <a:p>
            <a:pPr>
              <a:defRPr/>
            </a:pPr>
            <a:endParaRPr lang="en-US" altLang="fa-IR"/>
          </a:p>
        </p:txBody>
      </p:sp>
      <p:sp>
        <p:nvSpPr>
          <p:cNvPr id="6" name="Rectangle 220"/>
          <p:cNvSpPr>
            <a:spLocks noGrp="1" noChangeArrowheads="1"/>
          </p:cNvSpPr>
          <p:nvPr>
            <p:ph type="ftr" sz="quarter" idx="12"/>
          </p:nvPr>
        </p:nvSpPr>
        <p:spPr>
          <a:ln/>
        </p:spPr>
        <p:txBody>
          <a:bodyPr/>
          <a:lstStyle>
            <a:lvl1pPr>
              <a:defRPr/>
            </a:lvl1pPr>
          </a:lstStyle>
          <a:p>
            <a:pPr>
              <a:defRPr/>
            </a:pPr>
            <a:endParaRPr lang="en-US" altLang="fa-IR"/>
          </a:p>
        </p:txBody>
      </p:sp>
    </p:spTree>
    <p:extLst>
      <p:ext uri="{BB962C8B-B14F-4D97-AF65-F5344CB8AC3E}">
        <p14:creationId xmlns:p14="http://schemas.microsoft.com/office/powerpoint/2010/main" val="3482696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218"/>
          <p:cNvSpPr>
            <a:spLocks noGrp="1" noChangeArrowheads="1"/>
          </p:cNvSpPr>
          <p:nvPr>
            <p:ph type="sldNum" sz="quarter" idx="10"/>
          </p:nvPr>
        </p:nvSpPr>
        <p:spPr>
          <a:ln/>
        </p:spPr>
        <p:txBody>
          <a:bodyPr/>
          <a:lstStyle>
            <a:lvl1pPr>
              <a:defRPr/>
            </a:lvl1pPr>
          </a:lstStyle>
          <a:p>
            <a:pPr>
              <a:defRPr/>
            </a:pPr>
            <a:fld id="{BD8E2864-7B6B-46E9-83B4-6950CBD41832}" type="slidenum">
              <a:rPr lang="ar-SA" altLang="fa-IR"/>
              <a:pPr>
                <a:defRPr/>
              </a:pPr>
              <a:t>‹#›</a:t>
            </a:fld>
            <a:endParaRPr lang="en-US" altLang="fa-IR"/>
          </a:p>
        </p:txBody>
      </p:sp>
      <p:sp>
        <p:nvSpPr>
          <p:cNvPr id="6" name="Rectangle 219"/>
          <p:cNvSpPr>
            <a:spLocks noGrp="1" noChangeArrowheads="1"/>
          </p:cNvSpPr>
          <p:nvPr>
            <p:ph type="dt" sz="half" idx="11"/>
          </p:nvPr>
        </p:nvSpPr>
        <p:spPr>
          <a:ln/>
        </p:spPr>
        <p:txBody>
          <a:bodyPr/>
          <a:lstStyle>
            <a:lvl1pPr>
              <a:defRPr/>
            </a:lvl1pPr>
          </a:lstStyle>
          <a:p>
            <a:pPr>
              <a:defRPr/>
            </a:pPr>
            <a:endParaRPr lang="en-US" altLang="fa-IR"/>
          </a:p>
        </p:txBody>
      </p:sp>
      <p:sp>
        <p:nvSpPr>
          <p:cNvPr id="7" name="Rectangle 220"/>
          <p:cNvSpPr>
            <a:spLocks noGrp="1" noChangeArrowheads="1"/>
          </p:cNvSpPr>
          <p:nvPr>
            <p:ph type="ftr" sz="quarter" idx="12"/>
          </p:nvPr>
        </p:nvSpPr>
        <p:spPr>
          <a:ln/>
        </p:spPr>
        <p:txBody>
          <a:bodyPr/>
          <a:lstStyle>
            <a:lvl1pPr>
              <a:defRPr/>
            </a:lvl1pPr>
          </a:lstStyle>
          <a:p>
            <a:pPr>
              <a:defRPr/>
            </a:pPr>
            <a:endParaRPr lang="en-US" altLang="fa-IR"/>
          </a:p>
        </p:txBody>
      </p:sp>
    </p:spTree>
    <p:extLst>
      <p:ext uri="{BB962C8B-B14F-4D97-AF65-F5344CB8AC3E}">
        <p14:creationId xmlns:p14="http://schemas.microsoft.com/office/powerpoint/2010/main" val="4138919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218"/>
          <p:cNvSpPr>
            <a:spLocks noGrp="1" noChangeArrowheads="1"/>
          </p:cNvSpPr>
          <p:nvPr>
            <p:ph type="sldNum" sz="quarter" idx="10"/>
          </p:nvPr>
        </p:nvSpPr>
        <p:spPr>
          <a:ln/>
        </p:spPr>
        <p:txBody>
          <a:bodyPr/>
          <a:lstStyle>
            <a:lvl1pPr>
              <a:defRPr/>
            </a:lvl1pPr>
          </a:lstStyle>
          <a:p>
            <a:pPr>
              <a:defRPr/>
            </a:pPr>
            <a:fld id="{314DF184-5BDA-4F4B-B0F0-D01131042938}" type="slidenum">
              <a:rPr lang="ar-SA" altLang="fa-IR"/>
              <a:pPr>
                <a:defRPr/>
              </a:pPr>
              <a:t>‹#›</a:t>
            </a:fld>
            <a:endParaRPr lang="en-US" altLang="fa-IR"/>
          </a:p>
        </p:txBody>
      </p:sp>
      <p:sp>
        <p:nvSpPr>
          <p:cNvPr id="8" name="Rectangle 219"/>
          <p:cNvSpPr>
            <a:spLocks noGrp="1" noChangeArrowheads="1"/>
          </p:cNvSpPr>
          <p:nvPr>
            <p:ph type="dt" sz="half" idx="11"/>
          </p:nvPr>
        </p:nvSpPr>
        <p:spPr>
          <a:ln/>
        </p:spPr>
        <p:txBody>
          <a:bodyPr/>
          <a:lstStyle>
            <a:lvl1pPr>
              <a:defRPr/>
            </a:lvl1pPr>
          </a:lstStyle>
          <a:p>
            <a:pPr>
              <a:defRPr/>
            </a:pPr>
            <a:endParaRPr lang="en-US" altLang="fa-IR"/>
          </a:p>
        </p:txBody>
      </p:sp>
      <p:sp>
        <p:nvSpPr>
          <p:cNvPr id="9" name="Rectangle 220"/>
          <p:cNvSpPr>
            <a:spLocks noGrp="1" noChangeArrowheads="1"/>
          </p:cNvSpPr>
          <p:nvPr>
            <p:ph type="ftr" sz="quarter" idx="12"/>
          </p:nvPr>
        </p:nvSpPr>
        <p:spPr>
          <a:ln/>
        </p:spPr>
        <p:txBody>
          <a:bodyPr/>
          <a:lstStyle>
            <a:lvl1pPr>
              <a:defRPr/>
            </a:lvl1pPr>
          </a:lstStyle>
          <a:p>
            <a:pPr>
              <a:defRPr/>
            </a:pPr>
            <a:endParaRPr lang="en-US" altLang="fa-IR"/>
          </a:p>
        </p:txBody>
      </p:sp>
    </p:spTree>
    <p:extLst>
      <p:ext uri="{BB962C8B-B14F-4D97-AF65-F5344CB8AC3E}">
        <p14:creationId xmlns:p14="http://schemas.microsoft.com/office/powerpoint/2010/main" val="2075159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218"/>
          <p:cNvSpPr>
            <a:spLocks noGrp="1" noChangeArrowheads="1"/>
          </p:cNvSpPr>
          <p:nvPr>
            <p:ph type="sldNum" sz="quarter" idx="10"/>
          </p:nvPr>
        </p:nvSpPr>
        <p:spPr>
          <a:ln/>
        </p:spPr>
        <p:txBody>
          <a:bodyPr/>
          <a:lstStyle>
            <a:lvl1pPr>
              <a:defRPr/>
            </a:lvl1pPr>
          </a:lstStyle>
          <a:p>
            <a:pPr>
              <a:defRPr/>
            </a:pPr>
            <a:fld id="{0C4034D3-25E7-4AF9-8362-001C1CCFF211}" type="slidenum">
              <a:rPr lang="ar-SA" altLang="fa-IR"/>
              <a:pPr>
                <a:defRPr/>
              </a:pPr>
              <a:t>‹#›</a:t>
            </a:fld>
            <a:endParaRPr lang="en-US" altLang="fa-IR"/>
          </a:p>
        </p:txBody>
      </p:sp>
      <p:sp>
        <p:nvSpPr>
          <p:cNvPr id="4" name="Rectangle 219"/>
          <p:cNvSpPr>
            <a:spLocks noGrp="1" noChangeArrowheads="1"/>
          </p:cNvSpPr>
          <p:nvPr>
            <p:ph type="dt" sz="half" idx="11"/>
          </p:nvPr>
        </p:nvSpPr>
        <p:spPr>
          <a:ln/>
        </p:spPr>
        <p:txBody>
          <a:bodyPr/>
          <a:lstStyle>
            <a:lvl1pPr>
              <a:defRPr/>
            </a:lvl1pPr>
          </a:lstStyle>
          <a:p>
            <a:pPr>
              <a:defRPr/>
            </a:pPr>
            <a:endParaRPr lang="en-US" altLang="fa-IR"/>
          </a:p>
        </p:txBody>
      </p:sp>
      <p:sp>
        <p:nvSpPr>
          <p:cNvPr id="5" name="Rectangle 220"/>
          <p:cNvSpPr>
            <a:spLocks noGrp="1" noChangeArrowheads="1"/>
          </p:cNvSpPr>
          <p:nvPr>
            <p:ph type="ftr" sz="quarter" idx="12"/>
          </p:nvPr>
        </p:nvSpPr>
        <p:spPr>
          <a:ln/>
        </p:spPr>
        <p:txBody>
          <a:bodyPr/>
          <a:lstStyle>
            <a:lvl1pPr>
              <a:defRPr/>
            </a:lvl1pPr>
          </a:lstStyle>
          <a:p>
            <a:pPr>
              <a:defRPr/>
            </a:pPr>
            <a:endParaRPr lang="en-US" altLang="fa-IR"/>
          </a:p>
        </p:txBody>
      </p:sp>
    </p:spTree>
    <p:extLst>
      <p:ext uri="{BB962C8B-B14F-4D97-AF65-F5344CB8AC3E}">
        <p14:creationId xmlns:p14="http://schemas.microsoft.com/office/powerpoint/2010/main" val="3338249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18"/>
          <p:cNvSpPr>
            <a:spLocks noGrp="1" noChangeArrowheads="1"/>
          </p:cNvSpPr>
          <p:nvPr>
            <p:ph type="sldNum" sz="quarter" idx="10"/>
          </p:nvPr>
        </p:nvSpPr>
        <p:spPr>
          <a:ln/>
        </p:spPr>
        <p:txBody>
          <a:bodyPr/>
          <a:lstStyle>
            <a:lvl1pPr>
              <a:defRPr/>
            </a:lvl1pPr>
          </a:lstStyle>
          <a:p>
            <a:pPr>
              <a:defRPr/>
            </a:pPr>
            <a:fld id="{9E7395A7-F884-403F-9B35-45739E54A840}" type="slidenum">
              <a:rPr lang="ar-SA" altLang="fa-IR"/>
              <a:pPr>
                <a:defRPr/>
              </a:pPr>
              <a:t>‹#›</a:t>
            </a:fld>
            <a:endParaRPr lang="en-US" altLang="fa-IR"/>
          </a:p>
        </p:txBody>
      </p:sp>
      <p:sp>
        <p:nvSpPr>
          <p:cNvPr id="3" name="Rectangle 219"/>
          <p:cNvSpPr>
            <a:spLocks noGrp="1" noChangeArrowheads="1"/>
          </p:cNvSpPr>
          <p:nvPr>
            <p:ph type="dt" sz="half" idx="11"/>
          </p:nvPr>
        </p:nvSpPr>
        <p:spPr>
          <a:ln/>
        </p:spPr>
        <p:txBody>
          <a:bodyPr/>
          <a:lstStyle>
            <a:lvl1pPr>
              <a:defRPr/>
            </a:lvl1pPr>
          </a:lstStyle>
          <a:p>
            <a:pPr>
              <a:defRPr/>
            </a:pPr>
            <a:endParaRPr lang="en-US" altLang="fa-IR"/>
          </a:p>
        </p:txBody>
      </p:sp>
      <p:sp>
        <p:nvSpPr>
          <p:cNvPr id="4" name="Rectangle 220"/>
          <p:cNvSpPr>
            <a:spLocks noGrp="1" noChangeArrowheads="1"/>
          </p:cNvSpPr>
          <p:nvPr>
            <p:ph type="ftr" sz="quarter" idx="12"/>
          </p:nvPr>
        </p:nvSpPr>
        <p:spPr>
          <a:ln/>
        </p:spPr>
        <p:txBody>
          <a:bodyPr/>
          <a:lstStyle>
            <a:lvl1pPr>
              <a:defRPr/>
            </a:lvl1pPr>
          </a:lstStyle>
          <a:p>
            <a:pPr>
              <a:defRPr/>
            </a:pPr>
            <a:endParaRPr lang="en-US" altLang="fa-IR"/>
          </a:p>
        </p:txBody>
      </p:sp>
    </p:spTree>
    <p:extLst>
      <p:ext uri="{BB962C8B-B14F-4D97-AF65-F5344CB8AC3E}">
        <p14:creationId xmlns:p14="http://schemas.microsoft.com/office/powerpoint/2010/main" val="601215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218"/>
          <p:cNvSpPr>
            <a:spLocks noGrp="1" noChangeArrowheads="1"/>
          </p:cNvSpPr>
          <p:nvPr>
            <p:ph type="sldNum" sz="quarter" idx="10"/>
          </p:nvPr>
        </p:nvSpPr>
        <p:spPr>
          <a:ln/>
        </p:spPr>
        <p:txBody>
          <a:bodyPr/>
          <a:lstStyle>
            <a:lvl1pPr>
              <a:defRPr/>
            </a:lvl1pPr>
          </a:lstStyle>
          <a:p>
            <a:pPr>
              <a:defRPr/>
            </a:pPr>
            <a:fld id="{FDCAD4A3-0F16-4AFB-B618-2BE1023A3256}" type="slidenum">
              <a:rPr lang="ar-SA" altLang="fa-IR"/>
              <a:pPr>
                <a:defRPr/>
              </a:pPr>
              <a:t>‹#›</a:t>
            </a:fld>
            <a:endParaRPr lang="en-US" altLang="fa-IR"/>
          </a:p>
        </p:txBody>
      </p:sp>
      <p:sp>
        <p:nvSpPr>
          <p:cNvPr id="6" name="Rectangle 219"/>
          <p:cNvSpPr>
            <a:spLocks noGrp="1" noChangeArrowheads="1"/>
          </p:cNvSpPr>
          <p:nvPr>
            <p:ph type="dt" sz="half" idx="11"/>
          </p:nvPr>
        </p:nvSpPr>
        <p:spPr>
          <a:ln/>
        </p:spPr>
        <p:txBody>
          <a:bodyPr/>
          <a:lstStyle>
            <a:lvl1pPr>
              <a:defRPr/>
            </a:lvl1pPr>
          </a:lstStyle>
          <a:p>
            <a:pPr>
              <a:defRPr/>
            </a:pPr>
            <a:endParaRPr lang="en-US" altLang="fa-IR"/>
          </a:p>
        </p:txBody>
      </p:sp>
      <p:sp>
        <p:nvSpPr>
          <p:cNvPr id="7" name="Rectangle 220"/>
          <p:cNvSpPr>
            <a:spLocks noGrp="1" noChangeArrowheads="1"/>
          </p:cNvSpPr>
          <p:nvPr>
            <p:ph type="ftr" sz="quarter" idx="12"/>
          </p:nvPr>
        </p:nvSpPr>
        <p:spPr>
          <a:ln/>
        </p:spPr>
        <p:txBody>
          <a:bodyPr/>
          <a:lstStyle>
            <a:lvl1pPr>
              <a:defRPr/>
            </a:lvl1pPr>
          </a:lstStyle>
          <a:p>
            <a:pPr>
              <a:defRPr/>
            </a:pPr>
            <a:endParaRPr lang="en-US" altLang="fa-IR"/>
          </a:p>
        </p:txBody>
      </p:sp>
    </p:spTree>
    <p:extLst>
      <p:ext uri="{BB962C8B-B14F-4D97-AF65-F5344CB8AC3E}">
        <p14:creationId xmlns:p14="http://schemas.microsoft.com/office/powerpoint/2010/main" val="888121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218"/>
          <p:cNvSpPr>
            <a:spLocks noGrp="1" noChangeArrowheads="1"/>
          </p:cNvSpPr>
          <p:nvPr>
            <p:ph type="sldNum" sz="quarter" idx="10"/>
          </p:nvPr>
        </p:nvSpPr>
        <p:spPr>
          <a:ln/>
        </p:spPr>
        <p:txBody>
          <a:bodyPr/>
          <a:lstStyle>
            <a:lvl1pPr>
              <a:defRPr/>
            </a:lvl1pPr>
          </a:lstStyle>
          <a:p>
            <a:pPr>
              <a:defRPr/>
            </a:pPr>
            <a:fld id="{EE60C8AF-E8FD-413A-9ABB-014117B7F725}" type="slidenum">
              <a:rPr lang="ar-SA" altLang="fa-IR"/>
              <a:pPr>
                <a:defRPr/>
              </a:pPr>
              <a:t>‹#›</a:t>
            </a:fld>
            <a:endParaRPr lang="en-US" altLang="fa-IR"/>
          </a:p>
        </p:txBody>
      </p:sp>
      <p:sp>
        <p:nvSpPr>
          <p:cNvPr id="6" name="Rectangle 219"/>
          <p:cNvSpPr>
            <a:spLocks noGrp="1" noChangeArrowheads="1"/>
          </p:cNvSpPr>
          <p:nvPr>
            <p:ph type="dt" sz="half" idx="11"/>
          </p:nvPr>
        </p:nvSpPr>
        <p:spPr>
          <a:ln/>
        </p:spPr>
        <p:txBody>
          <a:bodyPr/>
          <a:lstStyle>
            <a:lvl1pPr>
              <a:defRPr/>
            </a:lvl1pPr>
          </a:lstStyle>
          <a:p>
            <a:pPr>
              <a:defRPr/>
            </a:pPr>
            <a:endParaRPr lang="en-US" altLang="fa-IR"/>
          </a:p>
        </p:txBody>
      </p:sp>
      <p:sp>
        <p:nvSpPr>
          <p:cNvPr id="7" name="Rectangle 220"/>
          <p:cNvSpPr>
            <a:spLocks noGrp="1" noChangeArrowheads="1"/>
          </p:cNvSpPr>
          <p:nvPr>
            <p:ph type="ftr" sz="quarter" idx="12"/>
          </p:nvPr>
        </p:nvSpPr>
        <p:spPr>
          <a:ln/>
        </p:spPr>
        <p:txBody>
          <a:bodyPr/>
          <a:lstStyle>
            <a:lvl1pPr>
              <a:defRPr/>
            </a:lvl1pPr>
          </a:lstStyle>
          <a:p>
            <a:pPr>
              <a:defRPr/>
            </a:pPr>
            <a:endParaRPr lang="en-US" altLang="fa-IR"/>
          </a:p>
        </p:txBody>
      </p:sp>
    </p:spTree>
    <p:extLst>
      <p:ext uri="{BB962C8B-B14F-4D97-AF65-F5344CB8AC3E}">
        <p14:creationId xmlns:p14="http://schemas.microsoft.com/office/powerpoint/2010/main" val="2292201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2F2F47"/>
            </a:gs>
          </a:gsLst>
          <a:lin ang="27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496888" y="1308100"/>
            <a:ext cx="10429876" cy="5908675"/>
            <a:chOff x="-313" y="824"/>
            <a:chExt cx="6570" cy="3722"/>
          </a:xfrm>
        </p:grpSpPr>
        <p:sp>
          <p:nvSpPr>
            <p:cNvPr id="40963"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en-US" altLang="fa-IR">
                <a:effectLst>
                  <a:outerShdw blurRad="38100" dist="38100" dir="2700000" algn="tl">
                    <a:srgbClr val="000000"/>
                  </a:outerShdw>
                </a:effectLst>
              </a:endParaRPr>
            </a:p>
          </p:txBody>
        </p:sp>
        <p:sp>
          <p:nvSpPr>
            <p:cNvPr id="40964"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en-US" altLang="fa-IR">
                <a:effectLst>
                  <a:outerShdw blurRad="38100" dist="38100" dir="2700000" algn="tl">
                    <a:srgbClr val="000000"/>
                  </a:outerShdw>
                </a:effectLst>
              </a:endParaRPr>
            </a:p>
          </p:txBody>
        </p:sp>
        <p:sp>
          <p:nvSpPr>
            <p:cNvPr id="40965"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en-US" altLang="fa-IR">
                <a:effectLst>
                  <a:outerShdw blurRad="38100" dist="38100" dir="2700000" algn="tl">
                    <a:srgbClr val="000000"/>
                  </a:outerShdw>
                </a:effectLst>
              </a:endParaRPr>
            </a:p>
          </p:txBody>
        </p:sp>
        <p:sp>
          <p:nvSpPr>
            <p:cNvPr id="40966"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en-US" altLang="fa-IR">
                <a:effectLst>
                  <a:outerShdw blurRad="38100" dist="38100" dir="2700000" algn="tl">
                    <a:srgbClr val="000000"/>
                  </a:outerShdw>
                </a:effectLst>
              </a:endParaRPr>
            </a:p>
          </p:txBody>
        </p:sp>
        <p:sp>
          <p:nvSpPr>
            <p:cNvPr id="40967"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en-US" altLang="fa-IR">
                <a:effectLst>
                  <a:outerShdw blurRad="38100" dist="38100" dir="2700000" algn="tl">
                    <a:srgbClr val="000000"/>
                  </a:outerShdw>
                </a:effectLst>
              </a:endParaRPr>
            </a:p>
          </p:txBody>
        </p:sp>
        <p:sp>
          <p:nvSpPr>
            <p:cNvPr id="40968"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en-US" altLang="fa-IR">
                <a:effectLst>
                  <a:outerShdw blurRad="38100" dist="38100" dir="2700000" algn="tl">
                    <a:srgbClr val="000000"/>
                  </a:outerShdw>
                </a:effectLst>
              </a:endParaRPr>
            </a:p>
          </p:txBody>
        </p:sp>
        <p:sp>
          <p:nvSpPr>
            <p:cNvPr id="40969"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en-US" altLang="fa-IR">
                <a:effectLst>
                  <a:outerShdw blurRad="38100" dist="38100" dir="2700000" algn="tl">
                    <a:srgbClr val="000000"/>
                  </a:outerShdw>
                </a:effectLst>
              </a:endParaRPr>
            </a:p>
          </p:txBody>
        </p:sp>
        <p:sp>
          <p:nvSpPr>
            <p:cNvPr id="40970"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en-US" altLang="fa-IR">
                <a:effectLst>
                  <a:outerShdw blurRad="38100" dist="38100" dir="2700000" algn="tl">
                    <a:srgbClr val="000000"/>
                  </a:outerShdw>
                </a:effectLst>
              </a:endParaRPr>
            </a:p>
          </p:txBody>
        </p:sp>
        <p:sp>
          <p:nvSpPr>
            <p:cNvPr id="40971"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en-US" altLang="fa-IR">
                <a:effectLst>
                  <a:outerShdw blurRad="38100" dist="38100" dir="2700000" algn="tl">
                    <a:srgbClr val="000000"/>
                  </a:outerShdw>
                </a:effectLst>
              </a:endParaRPr>
            </a:p>
          </p:txBody>
        </p:sp>
        <p:sp>
          <p:nvSpPr>
            <p:cNvPr id="40972"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en-US" altLang="fa-IR">
                <a:effectLst>
                  <a:outerShdw blurRad="38100" dist="38100" dir="2700000" algn="tl">
                    <a:srgbClr val="000000"/>
                  </a:outerShdw>
                </a:effectLst>
              </a:endParaRPr>
            </a:p>
          </p:txBody>
        </p:sp>
        <p:sp>
          <p:nvSpPr>
            <p:cNvPr id="40973"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en-US" altLang="fa-IR">
                <a:effectLst>
                  <a:outerShdw blurRad="38100" dist="38100" dir="2700000" algn="tl">
                    <a:srgbClr val="000000"/>
                  </a:outerShdw>
                </a:effectLst>
              </a:endParaRPr>
            </a:p>
          </p:txBody>
        </p:sp>
        <p:sp>
          <p:nvSpPr>
            <p:cNvPr id="40974"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en-US" altLang="fa-IR">
                <a:effectLst>
                  <a:outerShdw blurRad="38100" dist="38100" dir="2700000" algn="tl">
                    <a:srgbClr val="000000"/>
                  </a:outerShdw>
                </a:effectLst>
              </a:endParaRPr>
            </a:p>
          </p:txBody>
        </p:sp>
        <p:sp>
          <p:nvSpPr>
            <p:cNvPr id="40975"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en-US" altLang="fa-IR">
                <a:effectLst>
                  <a:outerShdw blurRad="38100" dist="38100" dir="2700000" algn="tl">
                    <a:srgbClr val="000000"/>
                  </a:outerShdw>
                </a:effectLst>
              </a:endParaRPr>
            </a:p>
          </p:txBody>
        </p:sp>
        <p:sp>
          <p:nvSpPr>
            <p:cNvPr id="40976"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en-US" altLang="fa-IR">
                <a:effectLst>
                  <a:outerShdw blurRad="38100" dist="38100" dir="2700000" algn="tl">
                    <a:srgbClr val="000000"/>
                  </a:outerShdw>
                </a:effectLst>
              </a:endParaRPr>
            </a:p>
          </p:txBody>
        </p:sp>
        <p:sp>
          <p:nvSpPr>
            <p:cNvPr id="40977" name="Rectangle 17"/>
            <p:cNvSpPr>
              <a:spLocks noChangeArrowheads="1"/>
            </p:cNvSpPr>
            <p:nvPr userDrawn="1"/>
          </p:nvSpPr>
          <p:spPr bwMode="hidden">
            <a:xfrm rot="18603245" flipV="1">
              <a:off x="4053" y="3503"/>
              <a:ext cx="2079" cy="6"/>
            </a:xfrm>
            <a:prstGeom prst="rect">
              <a:avLst/>
            </a:prstGeom>
            <a:gradFill rotWithShape="0">
              <a:gsLst>
                <a:gs pos="0">
                  <a:schemeClr val="bg1"/>
                </a:gs>
                <a:gs pos="100000">
                  <a:schemeClr val="bg1">
                    <a:gamma/>
                    <a:shade val="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pPr algn="ctr" eaLnBrk="1" hangingPunct="1">
                <a:defRPr/>
              </a:pPr>
              <a:endParaRPr lang="en-US" altLang="fa-IR">
                <a:effectLst>
                  <a:outerShdw blurRad="38100" dist="38100" dir="2700000" algn="tl">
                    <a:srgbClr val="000000"/>
                  </a:outerShdw>
                </a:effectLst>
              </a:endParaRPr>
            </a:p>
          </p:txBody>
        </p:sp>
        <p:sp>
          <p:nvSpPr>
            <p:cNvPr id="40978" name="Rectangle 18"/>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pPr algn="ctr" eaLnBrk="1" hangingPunct="1">
                <a:defRPr/>
              </a:pPr>
              <a:endParaRPr lang="en-US" altLang="fa-IR">
                <a:effectLst>
                  <a:outerShdw blurRad="38100" dist="38100" dir="2700000" algn="tl">
                    <a:srgbClr val="000000"/>
                  </a:outerShdw>
                </a:effectLst>
              </a:endParaRPr>
            </a:p>
          </p:txBody>
        </p:sp>
        <p:sp>
          <p:nvSpPr>
            <p:cNvPr id="40979"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defRPr/>
              </a:pPr>
              <a:endParaRPr lang="en-US" altLang="fa-IR">
                <a:effectLst>
                  <a:outerShdw blurRad="38100" dist="38100" dir="2700000" algn="tl">
                    <a:srgbClr val="000000"/>
                  </a:outerShdw>
                </a:effectLst>
              </a:endParaRPr>
            </a:p>
          </p:txBody>
        </p:sp>
        <p:sp>
          <p:nvSpPr>
            <p:cNvPr id="40980"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defRPr/>
              </a:pPr>
              <a:endParaRPr lang="en-US" altLang="fa-IR">
                <a:effectLst>
                  <a:outerShdw blurRad="38100" dist="38100" dir="2700000" algn="tl">
                    <a:srgbClr val="000000"/>
                  </a:outerShdw>
                </a:effectLst>
              </a:endParaRPr>
            </a:p>
          </p:txBody>
        </p:sp>
        <p:sp>
          <p:nvSpPr>
            <p:cNvPr id="40981"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defRPr/>
              </a:pPr>
              <a:endParaRPr lang="en-US" altLang="fa-IR">
                <a:effectLst>
                  <a:outerShdw blurRad="38100" dist="38100" dir="2700000" algn="tl">
                    <a:srgbClr val="000000"/>
                  </a:outerShdw>
                </a:effectLst>
              </a:endParaRPr>
            </a:p>
          </p:txBody>
        </p:sp>
        <p:sp>
          <p:nvSpPr>
            <p:cNvPr id="40982"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defRPr/>
              </a:pPr>
              <a:endParaRPr lang="en-US" altLang="fa-IR">
                <a:effectLst>
                  <a:outerShdw blurRad="38100" dist="38100" dir="2700000" algn="tl">
                    <a:srgbClr val="000000"/>
                  </a:outerShdw>
                </a:effectLst>
              </a:endParaRPr>
            </a:p>
          </p:txBody>
        </p:sp>
        <p:sp>
          <p:nvSpPr>
            <p:cNvPr id="40983"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defRPr/>
              </a:pPr>
              <a:endParaRPr lang="en-US" altLang="fa-IR">
                <a:effectLst>
                  <a:outerShdw blurRad="38100" dist="38100" dir="2700000" algn="tl">
                    <a:srgbClr val="000000"/>
                  </a:outerShdw>
                </a:effectLst>
              </a:endParaRPr>
            </a:p>
          </p:txBody>
        </p:sp>
        <p:sp>
          <p:nvSpPr>
            <p:cNvPr id="40984"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defRPr/>
              </a:pPr>
              <a:endParaRPr lang="en-US" altLang="fa-IR">
                <a:effectLst>
                  <a:outerShdw blurRad="38100" dist="38100" dir="2700000" algn="tl">
                    <a:srgbClr val="000000"/>
                  </a:outerShdw>
                </a:effectLst>
              </a:endParaRPr>
            </a:p>
          </p:txBody>
        </p:sp>
        <p:sp>
          <p:nvSpPr>
            <p:cNvPr id="40985"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en-US" altLang="fa-IR">
                <a:effectLst>
                  <a:outerShdw blurRad="38100" dist="38100" dir="2700000" algn="tl">
                    <a:srgbClr val="000000"/>
                  </a:outerShdw>
                </a:effectLst>
              </a:endParaRPr>
            </a:p>
          </p:txBody>
        </p:sp>
        <p:sp>
          <p:nvSpPr>
            <p:cNvPr id="40986"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defRPr/>
              </a:pPr>
              <a:endParaRPr lang="en-US" altLang="fa-IR">
                <a:effectLst>
                  <a:outerShdw blurRad="38100" dist="38100" dir="2700000" algn="tl">
                    <a:srgbClr val="000000"/>
                  </a:outerShdw>
                </a:effectLst>
              </a:endParaRPr>
            </a:p>
          </p:txBody>
        </p:sp>
        <p:sp>
          <p:nvSpPr>
            <p:cNvPr id="40987"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defRPr/>
              </a:pPr>
              <a:endParaRPr lang="en-US" altLang="fa-IR">
                <a:effectLst>
                  <a:outerShdw blurRad="38100" dist="38100" dir="2700000" algn="tl">
                    <a:srgbClr val="000000"/>
                  </a:outerShdw>
                </a:effectLst>
              </a:endParaRPr>
            </a:p>
          </p:txBody>
        </p:sp>
        <p:sp>
          <p:nvSpPr>
            <p:cNvPr id="40988"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defRPr/>
              </a:pPr>
              <a:endParaRPr lang="en-US" altLang="fa-IR">
                <a:effectLst>
                  <a:outerShdw blurRad="38100" dist="38100" dir="2700000" algn="tl">
                    <a:srgbClr val="000000"/>
                  </a:outerShdw>
                </a:effectLst>
              </a:endParaRPr>
            </a:p>
          </p:txBody>
        </p:sp>
        <p:sp>
          <p:nvSpPr>
            <p:cNvPr id="40989"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defRPr/>
              </a:pPr>
              <a:endParaRPr lang="en-US" altLang="fa-IR">
                <a:effectLst>
                  <a:outerShdw blurRad="38100" dist="38100" dir="2700000" algn="tl">
                    <a:srgbClr val="000000"/>
                  </a:outerShdw>
                </a:effectLst>
              </a:endParaRPr>
            </a:p>
          </p:txBody>
        </p:sp>
        <p:sp>
          <p:nvSpPr>
            <p:cNvPr id="40990"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en-US" altLang="fa-IR">
                <a:effectLst>
                  <a:outerShdw blurRad="38100" dist="38100" dir="2700000" algn="tl">
                    <a:srgbClr val="000000"/>
                  </a:outerShdw>
                </a:effectLst>
              </a:endParaRPr>
            </a:p>
          </p:txBody>
        </p:sp>
        <p:sp>
          <p:nvSpPr>
            <p:cNvPr id="40991"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en-US" altLang="fa-IR">
                <a:effectLst>
                  <a:outerShdw blurRad="38100" dist="38100" dir="2700000" algn="tl">
                    <a:srgbClr val="000000"/>
                  </a:outerShdw>
                </a:effectLst>
              </a:endParaRPr>
            </a:p>
          </p:txBody>
        </p:sp>
        <p:sp>
          <p:nvSpPr>
            <p:cNvPr id="40992"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en-US" altLang="fa-IR">
                <a:effectLst>
                  <a:outerShdw blurRad="38100" dist="38100" dir="2700000" algn="tl">
                    <a:srgbClr val="000000"/>
                  </a:outerShdw>
                </a:effectLst>
              </a:endParaRPr>
            </a:p>
          </p:txBody>
        </p:sp>
        <p:sp>
          <p:nvSpPr>
            <p:cNvPr id="40993"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en-US" altLang="fa-IR">
                <a:effectLst>
                  <a:outerShdw blurRad="38100" dist="38100" dir="2700000" algn="tl">
                    <a:srgbClr val="000000"/>
                  </a:outerShdw>
                </a:effectLst>
              </a:endParaRPr>
            </a:p>
          </p:txBody>
        </p:sp>
        <p:sp>
          <p:nvSpPr>
            <p:cNvPr id="40994"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en-US" altLang="fa-IR">
                <a:effectLst>
                  <a:outerShdw blurRad="38100" dist="38100" dir="2700000" algn="tl">
                    <a:srgbClr val="000000"/>
                  </a:outerShdw>
                </a:effectLst>
              </a:endParaRPr>
            </a:p>
          </p:txBody>
        </p:sp>
        <p:sp>
          <p:nvSpPr>
            <p:cNvPr id="40995"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0996"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0997"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0998"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0999"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000"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001"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002"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003"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004"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005"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006"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007"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008"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009"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010"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011"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012"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013"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014"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015"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016"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017"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018"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019"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020"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021"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022"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023"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024"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025"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026"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027"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028"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029"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030"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031"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032"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033"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034"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035"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036"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037"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038"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039"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040"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041"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042"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043"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044"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045"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046"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047"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048"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049"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050"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051"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052"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053"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054"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055"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056"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057"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058"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059"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060"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061"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062"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063"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064"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065"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066"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067"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068"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069"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070"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071"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072"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073"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074"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075"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076"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077"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078"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079"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080"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081"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082"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083"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084"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085"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086"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087"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088"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089"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090"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091"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092"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093"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094"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095"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096"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097"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098"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099"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100"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101"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102"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103"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104"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105"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106"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107"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108"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109"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110"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111"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112"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113"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114"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115"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116"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117"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118"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119"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120"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121"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122"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123"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124"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125"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126"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127"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128"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129"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130"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131"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132"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133"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134"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135"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136"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137"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138"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139"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140"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141"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142"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143"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144"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145"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146"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147"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148"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149"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150"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151"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152"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153"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154"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155"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156" name="Oval 196"/>
            <p:cNvSpPr>
              <a:spLocks noChangeArrowheads="1"/>
            </p:cNvSpPr>
            <p:nvPr/>
          </p:nvSpPr>
          <p:spPr bwMode="hidden">
            <a:xfrm>
              <a:off x="3255" y="4071"/>
              <a:ext cx="196" cy="106"/>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157" name="Oval 197"/>
            <p:cNvSpPr>
              <a:spLocks noChangeArrowheads="1"/>
            </p:cNvSpPr>
            <p:nvPr/>
          </p:nvSpPr>
          <p:spPr bwMode="hidden">
            <a:xfrm>
              <a:off x="3651" y="3693"/>
              <a:ext cx="196" cy="111"/>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158" name="Oval 198"/>
            <p:cNvSpPr>
              <a:spLocks noChangeArrowheads="1"/>
            </p:cNvSpPr>
            <p:nvPr/>
          </p:nvSpPr>
          <p:spPr bwMode="hidden">
            <a:xfrm>
              <a:off x="4773" y="3705"/>
              <a:ext cx="201" cy="106"/>
            </a:xfrm>
            <a:prstGeom prst="ellipse">
              <a:avLst/>
            </a:prstGeom>
            <a:gradFill rotWithShape="0">
              <a:gsLst>
                <a:gs pos="0">
                  <a:schemeClr val="accent2"/>
                </a:gs>
                <a:gs pos="100000">
                  <a:schemeClr val="accent2">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159" name="Oval 199"/>
            <p:cNvSpPr>
              <a:spLocks noChangeArrowheads="1"/>
            </p:cNvSpPr>
            <p:nvPr/>
          </p:nvSpPr>
          <p:spPr bwMode="hidden">
            <a:xfrm>
              <a:off x="4491" y="4049"/>
              <a:ext cx="196" cy="105"/>
            </a:xfrm>
            <a:prstGeom prst="ellipse">
              <a:avLst/>
            </a:prstGeom>
            <a:gradFill rotWithShape="0">
              <a:gsLst>
                <a:gs pos="0">
                  <a:schemeClr val="accent2"/>
                </a:gs>
                <a:gs pos="100000">
                  <a:schemeClr val="accent2">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160" name="Oval 200"/>
            <p:cNvSpPr>
              <a:spLocks noChangeArrowheads="1"/>
            </p:cNvSpPr>
            <p:nvPr/>
          </p:nvSpPr>
          <p:spPr bwMode="hidden">
            <a:xfrm>
              <a:off x="3989" y="3396"/>
              <a:ext cx="168" cy="96"/>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161" name="Oval 201"/>
            <p:cNvSpPr>
              <a:spLocks noChangeArrowheads="1"/>
            </p:cNvSpPr>
            <p:nvPr/>
          </p:nvSpPr>
          <p:spPr bwMode="hidden">
            <a:xfrm>
              <a:off x="4263" y="3141"/>
              <a:ext cx="167" cy="95"/>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162" name="Oval 202"/>
            <p:cNvSpPr>
              <a:spLocks noChangeArrowheads="1"/>
            </p:cNvSpPr>
            <p:nvPr/>
          </p:nvSpPr>
          <p:spPr bwMode="hidden">
            <a:xfrm>
              <a:off x="5044" y="3418"/>
              <a:ext cx="167" cy="95"/>
            </a:xfrm>
            <a:prstGeom prst="ellipse">
              <a:avLst/>
            </a:prstGeom>
            <a:gradFill rotWithShape="0">
              <a:gsLst>
                <a:gs pos="0">
                  <a:schemeClr val="accent2"/>
                </a:gs>
                <a:gs pos="100000">
                  <a:schemeClr val="accent2">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163" name="Oval 203"/>
            <p:cNvSpPr>
              <a:spLocks noChangeArrowheads="1"/>
            </p:cNvSpPr>
            <p:nvPr/>
          </p:nvSpPr>
          <p:spPr bwMode="hidden">
            <a:xfrm>
              <a:off x="4553" y="2873"/>
              <a:ext cx="156" cy="83"/>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164" name="Oval 204"/>
            <p:cNvSpPr>
              <a:spLocks noChangeArrowheads="1"/>
            </p:cNvSpPr>
            <p:nvPr/>
          </p:nvSpPr>
          <p:spPr bwMode="hidden">
            <a:xfrm>
              <a:off x="5293" y="3116"/>
              <a:ext cx="168" cy="95"/>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165" name="Oval 205"/>
            <p:cNvSpPr>
              <a:spLocks noChangeArrowheads="1"/>
            </p:cNvSpPr>
            <p:nvPr/>
          </p:nvSpPr>
          <p:spPr bwMode="hidden">
            <a:xfrm>
              <a:off x="5497" y="2879"/>
              <a:ext cx="156" cy="89"/>
            </a:xfrm>
            <a:prstGeom prst="ellipse">
              <a:avLst/>
            </a:prstGeom>
            <a:gradFill rotWithShape="0">
              <a:gsLst>
                <a:gs pos="0">
                  <a:schemeClr val="accent2"/>
                </a:gs>
                <a:gs pos="100000">
                  <a:schemeClr val="accent2">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166" name="Oval 206"/>
            <p:cNvSpPr>
              <a:spLocks noChangeArrowheads="1"/>
            </p:cNvSpPr>
            <p:nvPr/>
          </p:nvSpPr>
          <p:spPr bwMode="hidden">
            <a:xfrm>
              <a:off x="4772" y="2673"/>
              <a:ext cx="156" cy="83"/>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167" name="Oval 207"/>
            <p:cNvSpPr>
              <a:spLocks noChangeArrowheads="1"/>
            </p:cNvSpPr>
            <p:nvPr/>
          </p:nvSpPr>
          <p:spPr bwMode="hidden">
            <a:xfrm>
              <a:off x="4966" y="2488"/>
              <a:ext cx="156" cy="84"/>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168" name="Oval 208"/>
            <p:cNvSpPr>
              <a:spLocks noChangeArrowheads="1"/>
            </p:cNvSpPr>
            <p:nvPr/>
          </p:nvSpPr>
          <p:spPr bwMode="hidden">
            <a:xfrm>
              <a:off x="5444" y="2052"/>
              <a:ext cx="134" cy="73"/>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169" name="Oval 209"/>
            <p:cNvSpPr>
              <a:spLocks noChangeArrowheads="1"/>
            </p:cNvSpPr>
            <p:nvPr/>
          </p:nvSpPr>
          <p:spPr bwMode="hidden">
            <a:xfrm>
              <a:off x="5161" y="2314"/>
              <a:ext cx="140" cy="73"/>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170" name="Oval 210"/>
            <p:cNvSpPr>
              <a:spLocks noChangeArrowheads="1"/>
            </p:cNvSpPr>
            <p:nvPr/>
          </p:nvSpPr>
          <p:spPr bwMode="hidden">
            <a:xfrm>
              <a:off x="5318" y="2176"/>
              <a:ext cx="134" cy="61"/>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171" name="Oval 211"/>
            <p:cNvSpPr>
              <a:spLocks noChangeArrowheads="1"/>
            </p:cNvSpPr>
            <p:nvPr/>
          </p:nvSpPr>
          <p:spPr bwMode="hidden">
            <a:xfrm>
              <a:off x="5581" y="1933"/>
              <a:ext cx="128" cy="61"/>
            </a:xfrm>
            <a:prstGeom prst="ellipse">
              <a:avLst/>
            </a:prstGeom>
            <a:gradFill rotWithShape="0">
              <a:gsLst>
                <a:gs pos="0">
                  <a:schemeClr val="accent2"/>
                </a:gs>
                <a:gs pos="100000">
                  <a:schemeClr val="accent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172" name="Oval 212"/>
            <p:cNvSpPr>
              <a:spLocks noChangeArrowheads="1"/>
            </p:cNvSpPr>
            <p:nvPr/>
          </p:nvSpPr>
          <p:spPr bwMode="hidden">
            <a:xfrm>
              <a:off x="5689" y="1811"/>
              <a:ext cx="128" cy="61"/>
            </a:xfrm>
            <a:prstGeom prst="ellipse">
              <a:avLst/>
            </a:prstGeom>
            <a:gradFill rotWithShape="0">
              <a:gsLst>
                <a:gs pos="0">
                  <a:schemeClr val="accent2"/>
                </a:gs>
                <a:gs pos="100000">
                  <a:schemeClr val="accent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173" name="Oval 213"/>
            <p:cNvSpPr>
              <a:spLocks noChangeArrowheads="1"/>
            </p:cNvSpPr>
            <p:nvPr/>
          </p:nvSpPr>
          <p:spPr bwMode="hidden">
            <a:xfrm>
              <a:off x="5663" y="2680"/>
              <a:ext cx="156" cy="83"/>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174"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175"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176"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sp>
          <p:nvSpPr>
            <p:cNvPr id="41177" name="Oval 217"/>
            <p:cNvSpPr>
              <a:spLocks noChangeArrowheads="1"/>
            </p:cNvSpPr>
            <p:nvPr/>
          </p:nvSpPr>
          <p:spPr bwMode="hidden">
            <a:xfrm>
              <a:off x="5624" y="4010"/>
              <a:ext cx="201" cy="106"/>
            </a:xfrm>
            <a:prstGeom prst="ellipse">
              <a:avLst/>
            </a:prstGeom>
            <a:gradFill rotWithShape="0">
              <a:gsLst>
                <a:gs pos="0">
                  <a:schemeClr val="accent2"/>
                </a:gs>
                <a:gs pos="100000">
                  <a:schemeClr val="accent2">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eaLnBrk="1" hangingPunct="1">
                <a:defRPr/>
              </a:pPr>
              <a:endParaRPr lang="fa-IR"/>
            </a:p>
          </p:txBody>
        </p:sp>
      </p:grpSp>
      <p:sp>
        <p:nvSpPr>
          <p:cNvPr id="41178" name="Rectangle 218"/>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rtl="0" eaLnBrk="1" hangingPunct="1">
              <a:defRPr sz="1200">
                <a:effectLst>
                  <a:outerShdw blurRad="38100" dist="38100" dir="2700000" algn="tl">
                    <a:srgbClr val="000000"/>
                  </a:outerShdw>
                </a:effectLst>
              </a:defRPr>
            </a:lvl1pPr>
          </a:lstStyle>
          <a:p>
            <a:pPr>
              <a:defRPr/>
            </a:pPr>
            <a:fld id="{B576EFD4-D6FB-4F1B-85FC-72059211FC0F}" type="slidenum">
              <a:rPr lang="ar-SA" altLang="fa-IR"/>
              <a:pPr>
                <a:defRPr/>
              </a:pPr>
              <a:t>‹#›</a:t>
            </a:fld>
            <a:endParaRPr lang="en-US" altLang="fa-IR"/>
          </a:p>
        </p:txBody>
      </p:sp>
      <p:sp>
        <p:nvSpPr>
          <p:cNvPr id="41179" name="Rectangle 219"/>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hangingPunct="1">
              <a:defRPr sz="1200">
                <a:effectLst>
                  <a:outerShdw blurRad="38100" dist="38100" dir="2700000" algn="tl">
                    <a:srgbClr val="000000"/>
                  </a:outerShdw>
                </a:effectLst>
              </a:defRPr>
            </a:lvl1pPr>
          </a:lstStyle>
          <a:p>
            <a:pPr>
              <a:defRPr/>
            </a:pPr>
            <a:endParaRPr lang="en-US" altLang="fa-IR"/>
          </a:p>
        </p:txBody>
      </p:sp>
      <p:sp>
        <p:nvSpPr>
          <p:cNvPr id="41180" name="Rectangle 220"/>
          <p:cNvSpPr>
            <a:spLocks noGrp="1" noChangeArrowheads="1"/>
          </p:cNvSpPr>
          <p:nvPr>
            <p:ph type="ftr" sz="quarter" idx="3"/>
          </p:nvPr>
        </p:nvSpPr>
        <p:spPr bwMode="auto">
          <a:xfrm>
            <a:off x="3124200" y="624363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eaLnBrk="1" hangingPunct="1">
              <a:defRPr sz="1200">
                <a:effectLst>
                  <a:outerShdw blurRad="38100" dist="38100" dir="2700000" algn="tl">
                    <a:srgbClr val="000000"/>
                  </a:outerShdw>
                </a:effectLst>
              </a:defRPr>
            </a:lvl1pPr>
          </a:lstStyle>
          <a:p>
            <a:pPr>
              <a:defRPr/>
            </a:pPr>
            <a:endParaRPr lang="en-US" altLang="fa-IR"/>
          </a:p>
        </p:txBody>
      </p:sp>
      <p:sp>
        <p:nvSpPr>
          <p:cNvPr id="41181" name="Rectangle 221"/>
          <p:cNvSpPr>
            <a:spLocks noGrp="1" noChangeArrowheads="1"/>
          </p:cNvSpPr>
          <p:nvPr>
            <p:ph type="body" idx="1"/>
          </p:nvPr>
        </p:nvSpPr>
        <p:spPr bwMode="auto">
          <a:xfrm>
            <a:off x="457200" y="1600200"/>
            <a:ext cx="8229600" cy="453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fa-IR" smtClean="0"/>
              <a:t>Click to edit Master text styles</a:t>
            </a:r>
          </a:p>
          <a:p>
            <a:pPr lvl="1"/>
            <a:r>
              <a:rPr lang="en-US" altLang="fa-IR" smtClean="0"/>
              <a:t>Second level</a:t>
            </a:r>
          </a:p>
          <a:p>
            <a:pPr lvl="2"/>
            <a:r>
              <a:rPr lang="en-US" altLang="fa-IR" smtClean="0"/>
              <a:t>Third level</a:t>
            </a:r>
          </a:p>
          <a:p>
            <a:pPr lvl="3"/>
            <a:r>
              <a:rPr lang="en-US" altLang="fa-IR" smtClean="0"/>
              <a:t>Fourth level</a:t>
            </a:r>
          </a:p>
          <a:p>
            <a:pPr lvl="4"/>
            <a:r>
              <a:rPr lang="en-US" altLang="fa-IR" smtClean="0"/>
              <a:t>Fifth level</a:t>
            </a:r>
          </a:p>
        </p:txBody>
      </p:sp>
      <p:sp>
        <p:nvSpPr>
          <p:cNvPr id="41182" name="Rectangle 22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fa-IR" smtClean="0"/>
              <a:t>Click to edit Master title style</a:t>
            </a:r>
          </a:p>
        </p:txBody>
      </p:sp>
    </p:spTree>
  </p:cSld>
  <p:clrMap bg1="dk2" tx1="lt1" bg2="dk1" tx2="lt2" accent1="accent1" accent2="accent2" accent3="accent3" accent4="accent4" accent5="accent5" accent6="accent6" hlink="hlink" folHlink="folHlink"/>
  <p:sldLayoutIdLst>
    <p:sldLayoutId id="2147483724"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Lst>
  <p:txStyles>
    <p:titleStyle>
      <a:lvl1pPr algn="ctr" rtl="1"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9pPr>
    </p:titleStyle>
    <p:bodyStyle>
      <a:lvl1pPr marL="342900" indent="-342900" algn="r" rtl="1" eaLnBrk="0" fontAlgn="base" hangingPunct="0">
        <a:spcBef>
          <a:spcPct val="20000"/>
        </a:spcBef>
        <a:spcAft>
          <a:spcPct val="0"/>
        </a:spcAft>
        <a:buClr>
          <a:schemeClr val="hlink"/>
        </a:buClr>
        <a:buFont typeface="Wingdings" panose="05000000000000000000" pitchFamily="2" charset="2"/>
        <a:buBlip>
          <a:blip r:embed="rId15"/>
        </a:buBlip>
        <a:defRPr sz="3200" kern="1200">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Clr>
          <a:schemeClr val="folHlink"/>
        </a:buClr>
        <a:buSzPct val="50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r" rtl="1" eaLnBrk="0" fontAlgn="base" hangingPunct="0">
        <a:spcBef>
          <a:spcPct val="20000"/>
        </a:spcBef>
        <a:spcAft>
          <a:spcPct val="0"/>
        </a:spcAft>
        <a:buClr>
          <a:schemeClr val="hlink"/>
        </a:buClr>
        <a:buFont typeface="Wingdings" panose="05000000000000000000" pitchFamily="2" charset="2"/>
        <a:buBlip>
          <a:blip r:embed="rId15"/>
        </a:buBlip>
        <a:defRPr sz="2400" kern="1200">
          <a:solidFill>
            <a:schemeClr val="tx1"/>
          </a:solidFill>
          <a:effectLst>
            <a:outerShdw blurRad="38100" dist="38100" dir="2700000" algn="tl">
              <a:srgbClr val="000000"/>
            </a:outerShdw>
          </a:effectLst>
          <a:latin typeface="+mn-lt"/>
          <a:ea typeface="+mn-ea"/>
          <a:cs typeface="+mn-cs"/>
        </a:defRPr>
      </a:lvl3pPr>
      <a:lvl4pPr marL="1600200" indent="-228600" algn="r" rtl="1" eaLnBrk="0" fontAlgn="base" hangingPunct="0">
        <a:spcBef>
          <a:spcPct val="20000"/>
        </a:spcBef>
        <a:spcAft>
          <a:spcPct val="0"/>
        </a:spcAft>
        <a:buClr>
          <a:schemeClr val="folHlink"/>
        </a:buClr>
        <a:buSzPct val="5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r" rtl="1" eaLnBrk="0" fontAlgn="base" hangingPunct="0">
        <a:spcBef>
          <a:spcPct val="20000"/>
        </a:spcBef>
        <a:spcAft>
          <a:spcPct val="0"/>
        </a:spcAft>
        <a:buClr>
          <a:schemeClr val="hlink"/>
        </a:buClr>
        <a:buFont typeface="Wingdings" panose="05000000000000000000" pitchFamily="2" charset="2"/>
        <a:buBlip>
          <a:blip r:embed="rId15"/>
        </a:buBlip>
        <a:defRPr sz="2000" kern="1200">
          <a:solidFill>
            <a:schemeClr val="tx1"/>
          </a:solidFill>
          <a:effectLst>
            <a:outerShdw blurRad="38100" dist="38100" dir="2700000" algn="tl">
              <a:srgbClr val="000000"/>
            </a:outerShdw>
          </a:effectLst>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8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8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8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8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9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9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ctrTitle"/>
          </p:nvPr>
        </p:nvSpPr>
        <p:spPr>
          <a:xfrm>
            <a:off x="539552" y="692696"/>
            <a:ext cx="7772400" cy="1736725"/>
          </a:xfrm>
        </p:spPr>
        <p:txBody>
          <a:bodyPr/>
          <a:lstStyle/>
          <a:p>
            <a:pPr eaLnBrk="1" hangingPunct="1">
              <a:defRPr/>
            </a:pPr>
            <a:r>
              <a:rPr lang="fa-IR" altLang="fa-IR" dirty="0" smtClean="0"/>
              <a:t>مقدمه ای بردرمان های اقامتی وبازتوانی معتادان</a:t>
            </a:r>
            <a:endParaRPr lang="en-US" altLang="fa-IR"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defRPr/>
            </a:pPr>
            <a:r>
              <a:rPr lang="fa-IR" altLang="fa-IR" b="1" smtClean="0"/>
              <a:t>مراحل درمان</a:t>
            </a:r>
            <a:endParaRPr lang="en-US" altLang="fa-IR" b="1" smtClean="0"/>
          </a:p>
        </p:txBody>
      </p:sp>
      <p:sp>
        <p:nvSpPr>
          <p:cNvPr id="55299" name="Rectangle 3"/>
          <p:cNvSpPr>
            <a:spLocks noGrp="1" noChangeArrowheads="1"/>
          </p:cNvSpPr>
          <p:nvPr>
            <p:ph type="body" idx="1"/>
          </p:nvPr>
        </p:nvSpPr>
        <p:spPr/>
        <p:txBody>
          <a:bodyPr/>
          <a:lstStyle/>
          <a:p>
            <a:pPr eaLnBrk="1" hangingPunct="1">
              <a:lnSpc>
                <a:spcPct val="80000"/>
              </a:lnSpc>
              <a:defRPr/>
            </a:pPr>
            <a:r>
              <a:rPr lang="fa-IR" altLang="fa-IR" sz="2800" smtClean="0"/>
              <a:t>مرحله جهت یابی:</a:t>
            </a:r>
          </a:p>
          <a:p>
            <a:pPr algn="just" eaLnBrk="1" hangingPunct="1">
              <a:lnSpc>
                <a:spcPct val="80000"/>
              </a:lnSpc>
              <a:defRPr/>
            </a:pPr>
            <a:r>
              <a:rPr lang="fa-IR" altLang="fa-IR" sz="2800" smtClean="0"/>
              <a:t>پس از اینکه درمانجو پذیرفت که وارد اجتماع درمانی گردد و مصاحبه ها تیم درمان مجوز حضور وی را صادر نمودند مراجع وارد این مرحله می گردد.</a:t>
            </a:r>
          </a:p>
          <a:p>
            <a:pPr algn="just" eaLnBrk="1" hangingPunct="1">
              <a:lnSpc>
                <a:spcPct val="80000"/>
              </a:lnSpc>
              <a:defRPr/>
            </a:pPr>
            <a:r>
              <a:rPr lang="fa-IR" altLang="fa-IR" sz="2800" smtClean="0"/>
              <a:t>در این مرحله تکالیف بسیار ساده می باشد.که هدف از آن ماندگاری مقیم در درمان می باشد.</a:t>
            </a:r>
          </a:p>
          <a:p>
            <a:pPr algn="just" eaLnBrk="1" hangingPunct="1">
              <a:lnSpc>
                <a:spcPct val="80000"/>
              </a:lnSpc>
              <a:defRPr/>
            </a:pPr>
            <a:r>
              <a:rPr lang="fa-IR" altLang="fa-IR" sz="2800" smtClean="0"/>
              <a:t>مطالب آموزشی در این بخش بیشتر تاکید برفلسفه و قوانین جاری مرکز می باشد.</a:t>
            </a:r>
          </a:p>
          <a:p>
            <a:pPr algn="just" eaLnBrk="1" hangingPunct="1">
              <a:lnSpc>
                <a:spcPct val="80000"/>
              </a:lnSpc>
              <a:defRPr/>
            </a:pPr>
            <a:r>
              <a:rPr lang="fa-IR" altLang="fa-IR" sz="2800" smtClean="0"/>
              <a:t>در این مرحله مقیم عملاً به طور جدی وارد درمان نگشته است.</a:t>
            </a:r>
          </a:p>
          <a:p>
            <a:pPr algn="just" eaLnBrk="1" hangingPunct="1">
              <a:lnSpc>
                <a:spcPct val="80000"/>
              </a:lnSpc>
              <a:defRPr/>
            </a:pPr>
            <a:r>
              <a:rPr lang="fa-IR" altLang="fa-IR" sz="2800" smtClean="0"/>
              <a:t>مقیم در این مرحله اجازه تماس تلفنی و ملاقات با خانواده خود را ندارد.</a:t>
            </a:r>
            <a:endParaRPr lang="en-US" altLang="fa-IR" sz="2800" smtClean="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pPr eaLnBrk="1" hangingPunct="1">
              <a:defRPr/>
            </a:pPr>
            <a:r>
              <a:rPr lang="fa-IR" altLang="fa-IR" b="1" smtClean="0"/>
              <a:t>ابزارهای شکل دهی رفتار</a:t>
            </a:r>
            <a:endParaRPr lang="en-US" altLang="fa-IR" b="1" smtClean="0"/>
          </a:p>
        </p:txBody>
      </p:sp>
      <p:sp>
        <p:nvSpPr>
          <p:cNvPr id="152579" name="Rectangle 3"/>
          <p:cNvSpPr>
            <a:spLocks noGrp="1" noChangeArrowheads="1"/>
          </p:cNvSpPr>
          <p:nvPr>
            <p:ph type="body" idx="1"/>
          </p:nvPr>
        </p:nvSpPr>
        <p:spPr/>
        <p:txBody>
          <a:bodyPr/>
          <a:lstStyle/>
          <a:p>
            <a:pPr eaLnBrk="1" hangingPunct="1">
              <a:defRPr/>
            </a:pPr>
            <a:r>
              <a:rPr lang="fa-IR" altLang="fa-IR" u="sng" smtClean="0"/>
              <a:t>گروه رویاروی</a:t>
            </a:r>
            <a:r>
              <a:rPr lang="en-US" altLang="fa-IR" smtClean="0"/>
              <a:t> </a:t>
            </a:r>
            <a:r>
              <a:rPr lang="fa-IR" altLang="fa-IR" smtClean="0"/>
              <a:t>:</a:t>
            </a:r>
          </a:p>
          <a:p>
            <a:pPr algn="just" eaLnBrk="1" hangingPunct="1">
              <a:defRPr/>
            </a:pPr>
            <a:r>
              <a:rPr lang="fa-IR" altLang="fa-IR" smtClean="0"/>
              <a:t>یک گروه درمانی و یک ابزار مهم شکل دهی رفتار دربرنامه </a:t>
            </a:r>
            <a:r>
              <a:rPr lang="en-US" altLang="fa-IR" smtClean="0"/>
              <a:t>TC</a:t>
            </a:r>
            <a:r>
              <a:rPr lang="fa-IR" altLang="fa-IR" smtClean="0"/>
              <a:t> می باشد. به عبارت دیگر گروه رویارویی بعنوان یک سوپاپ اطمینان در </a:t>
            </a:r>
            <a:r>
              <a:rPr lang="en-US" altLang="fa-IR" smtClean="0"/>
              <a:t>TC</a:t>
            </a:r>
            <a:r>
              <a:rPr lang="fa-IR" altLang="fa-IR" smtClean="0"/>
              <a:t> می باشد.</a:t>
            </a:r>
            <a:r>
              <a:rPr lang="en-US" altLang="fa-IR" smtClean="0"/>
              <a:t> </a:t>
            </a:r>
            <a:endParaRPr lang="fa-IR" altLang="fa-IR" smtClean="0"/>
          </a:p>
          <a:p>
            <a:pPr algn="just" eaLnBrk="1" hangingPunct="1">
              <a:defRPr/>
            </a:pPr>
            <a:r>
              <a:rPr lang="fa-IR" altLang="fa-IR" smtClean="0"/>
              <a:t>افراد درباره نگرشها و رفتارهای مخرب و منفی یکدیگر را مورد مواجهه قرار می دهند.</a:t>
            </a:r>
          </a:p>
          <a:p>
            <a:pPr algn="just" eaLnBrk="1" hangingPunct="1">
              <a:defRPr/>
            </a:pPr>
            <a:r>
              <a:rPr lang="fa-IR" altLang="fa-IR" smtClean="0"/>
              <a:t>هدف گروه رویارویی</a:t>
            </a:r>
            <a:r>
              <a:rPr lang="en-US" altLang="fa-IR" smtClean="0"/>
              <a:t> </a:t>
            </a:r>
            <a:r>
              <a:rPr lang="fa-IR" altLang="fa-IR" smtClean="0"/>
              <a:t>:</a:t>
            </a:r>
            <a:endParaRPr lang="en-US" altLang="fa-IR" smtClean="0"/>
          </a:p>
          <a:p>
            <a:pPr algn="just" eaLnBrk="1" hangingPunct="1">
              <a:defRPr/>
            </a:pPr>
            <a:endParaRPr lang="en-US" altLang="fa-IR" smtClean="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pPr eaLnBrk="1" hangingPunct="1">
              <a:defRPr/>
            </a:pPr>
            <a:r>
              <a:rPr lang="fa-IR" altLang="fa-IR" b="1" smtClean="0"/>
              <a:t>ابزارهای شکل دهی رفتار</a:t>
            </a:r>
            <a:endParaRPr lang="en-US" altLang="fa-IR" b="1" smtClean="0"/>
          </a:p>
        </p:txBody>
      </p:sp>
      <p:sp>
        <p:nvSpPr>
          <p:cNvPr id="153603" name="Rectangle 3"/>
          <p:cNvSpPr>
            <a:spLocks noGrp="1" noChangeArrowheads="1"/>
          </p:cNvSpPr>
          <p:nvPr>
            <p:ph type="body" idx="1"/>
          </p:nvPr>
        </p:nvSpPr>
        <p:spPr/>
        <p:txBody>
          <a:bodyPr/>
          <a:lstStyle/>
          <a:p>
            <a:pPr algn="just" eaLnBrk="1" hangingPunct="1">
              <a:defRPr/>
            </a:pPr>
            <a:r>
              <a:rPr lang="fa-IR" altLang="fa-IR" smtClean="0"/>
              <a:t>تغییر رفتارها ، نگرشها و افکار منفی</a:t>
            </a:r>
            <a:r>
              <a:rPr lang="en-US" altLang="fa-IR" smtClean="0"/>
              <a:t> </a:t>
            </a:r>
            <a:endParaRPr lang="fa-IR" altLang="fa-IR" smtClean="0"/>
          </a:p>
          <a:p>
            <a:pPr algn="just" eaLnBrk="1" hangingPunct="1">
              <a:defRPr/>
            </a:pPr>
            <a:r>
              <a:rPr lang="fa-IR" altLang="fa-IR" smtClean="0"/>
              <a:t>متمرکز شدن بر روی احساسات شدید و تشویق برای بیان آنها</a:t>
            </a:r>
          </a:p>
          <a:p>
            <a:pPr algn="just" eaLnBrk="1" hangingPunct="1">
              <a:defRPr/>
            </a:pPr>
            <a:r>
              <a:rPr lang="fa-IR" altLang="fa-IR" smtClean="0"/>
              <a:t>اجازه بیان خشم در محلی امن</a:t>
            </a:r>
            <a:r>
              <a:rPr lang="en-US" altLang="fa-IR" smtClean="0"/>
              <a:t> </a:t>
            </a:r>
            <a:endParaRPr lang="fa-IR" altLang="fa-IR" smtClean="0"/>
          </a:p>
          <a:p>
            <a:pPr algn="just" eaLnBrk="1" hangingPunct="1">
              <a:defRPr/>
            </a:pPr>
            <a:r>
              <a:rPr lang="fa-IR" altLang="fa-IR" smtClean="0"/>
              <a:t>به چالش کشیدن افراد برای غمخواری،انضباط،جوابگویی و پیشرفت</a:t>
            </a:r>
            <a:r>
              <a:rPr lang="en-US" altLang="fa-IR" smtClean="0"/>
              <a:t> </a:t>
            </a:r>
            <a:endParaRPr lang="fa-IR" altLang="fa-IR" smtClean="0"/>
          </a:p>
          <a:p>
            <a:pPr algn="just" eaLnBrk="1" hangingPunct="1">
              <a:defRPr/>
            </a:pPr>
            <a:r>
              <a:rPr lang="fa-IR" altLang="fa-IR" smtClean="0"/>
              <a:t>حل درگیری های بین فردی، بهبود روابط بین گروه های نژادی و قومی و حل تعارضات شغلی مقیمان</a:t>
            </a:r>
            <a:r>
              <a:rPr lang="en-US" altLang="fa-IR" smtClean="0"/>
              <a:t> </a:t>
            </a:r>
          </a:p>
          <a:p>
            <a:pPr algn="just" eaLnBrk="1" hangingPunct="1">
              <a:defRPr/>
            </a:pPr>
            <a:endParaRPr lang="en-US" altLang="fa-IR" smtClean="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pPr eaLnBrk="1" hangingPunct="1">
              <a:defRPr/>
            </a:pPr>
            <a:r>
              <a:rPr lang="fa-IR" altLang="fa-IR" b="1" smtClean="0"/>
              <a:t>ابزارهای شکل دهی رفتار</a:t>
            </a:r>
            <a:endParaRPr lang="en-US" altLang="fa-IR" b="1" smtClean="0"/>
          </a:p>
        </p:txBody>
      </p:sp>
      <p:sp>
        <p:nvSpPr>
          <p:cNvPr id="154627" name="Rectangle 3"/>
          <p:cNvSpPr>
            <a:spLocks noGrp="1" noChangeArrowheads="1"/>
          </p:cNvSpPr>
          <p:nvPr>
            <p:ph type="body" idx="1"/>
          </p:nvPr>
        </p:nvSpPr>
        <p:spPr/>
        <p:txBody>
          <a:bodyPr/>
          <a:lstStyle/>
          <a:p>
            <a:pPr algn="just" eaLnBrk="1" hangingPunct="1">
              <a:defRPr/>
            </a:pPr>
            <a:r>
              <a:rPr lang="fa-IR" altLang="fa-IR" u="sng" smtClean="0"/>
              <a:t>تعداد افراد:</a:t>
            </a:r>
            <a:r>
              <a:rPr lang="fa-IR" altLang="fa-IR" smtClean="0"/>
              <a:t> گروه رویارویی معمولاً ترکیب شده است از 8 – 12 که دریک دایره می نشینند.</a:t>
            </a:r>
            <a:r>
              <a:rPr lang="en-US" altLang="fa-IR" smtClean="0"/>
              <a:t> </a:t>
            </a:r>
            <a:endParaRPr lang="fa-IR" altLang="fa-IR" smtClean="0"/>
          </a:p>
          <a:p>
            <a:pPr algn="just" eaLnBrk="1" hangingPunct="1">
              <a:defRPr/>
            </a:pPr>
            <a:r>
              <a:rPr lang="fa-IR" altLang="fa-IR" u="sng" smtClean="0"/>
              <a:t>مدت:</a:t>
            </a:r>
            <a:r>
              <a:rPr lang="fa-IR" altLang="fa-IR" smtClean="0"/>
              <a:t> مدت آن یک تا یک ساعت و نیم و دوتا سه بار در هفته می باشد.</a:t>
            </a:r>
          </a:p>
          <a:p>
            <a:pPr algn="just" eaLnBrk="1" hangingPunct="1">
              <a:defRPr/>
            </a:pPr>
            <a:r>
              <a:rPr lang="fa-IR" altLang="fa-IR" u="sng" smtClean="0"/>
              <a:t>تسهیل گر:</a:t>
            </a:r>
            <a:r>
              <a:rPr lang="fa-IR" altLang="fa-IR" smtClean="0"/>
              <a:t> حضور درمانگر بعنوان ناظر الزامی است، اما می توان از یاور بعنوان تسهیل گر استفاده کرد.</a:t>
            </a:r>
            <a:r>
              <a:rPr lang="en-US" altLang="fa-IR" smtClean="0"/>
              <a:t> </a:t>
            </a:r>
            <a:endParaRPr lang="fa-IR" altLang="fa-IR" smtClean="0"/>
          </a:p>
          <a:p>
            <a:pPr algn="just" eaLnBrk="1" hangingPunct="1">
              <a:defRPr/>
            </a:pPr>
            <a:r>
              <a:rPr lang="fa-IR" altLang="fa-IR" smtClean="0"/>
              <a:t>موارد که در یک جلسه رویاروی قابل بیان کردن است عبارت است از:</a:t>
            </a:r>
            <a:endParaRPr lang="en-US" altLang="fa-IR" smtClean="0"/>
          </a:p>
          <a:p>
            <a:pPr algn="just" eaLnBrk="1" hangingPunct="1">
              <a:defRPr/>
            </a:pPr>
            <a:endParaRPr lang="en-US" altLang="fa-IR" smtClean="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pPr eaLnBrk="1" hangingPunct="1">
              <a:defRPr/>
            </a:pPr>
            <a:r>
              <a:rPr lang="fa-IR" altLang="fa-IR" b="1" smtClean="0"/>
              <a:t>ابزارهای شکل دهی رفتار</a:t>
            </a:r>
            <a:endParaRPr lang="en-US" altLang="fa-IR" b="1" smtClean="0"/>
          </a:p>
        </p:txBody>
      </p:sp>
      <p:sp>
        <p:nvSpPr>
          <p:cNvPr id="155651" name="Rectangle 3"/>
          <p:cNvSpPr>
            <a:spLocks noGrp="1" noChangeArrowheads="1"/>
          </p:cNvSpPr>
          <p:nvPr>
            <p:ph type="body" idx="1"/>
          </p:nvPr>
        </p:nvSpPr>
        <p:spPr/>
        <p:txBody>
          <a:bodyPr/>
          <a:lstStyle/>
          <a:p>
            <a:pPr algn="just" eaLnBrk="1" hangingPunct="1">
              <a:defRPr/>
            </a:pPr>
            <a:r>
              <a:rPr lang="fa-IR" altLang="fa-IR" smtClean="0"/>
              <a:t>خود افشایی، و گفتن درباره خود</a:t>
            </a:r>
          </a:p>
          <a:p>
            <a:pPr algn="just" eaLnBrk="1" hangingPunct="1">
              <a:defRPr/>
            </a:pPr>
            <a:r>
              <a:rPr lang="fa-IR" altLang="fa-IR" smtClean="0"/>
              <a:t>همانند سازی و همدلی با دیگران</a:t>
            </a:r>
          </a:p>
          <a:p>
            <a:pPr algn="just" eaLnBrk="1" hangingPunct="1">
              <a:defRPr/>
            </a:pPr>
            <a:r>
              <a:rPr lang="fa-IR" altLang="fa-IR" smtClean="0"/>
              <a:t>نگاه دقیق به دیگری و بیان آن بدون هیچگونه تظاهر</a:t>
            </a:r>
          </a:p>
          <a:p>
            <a:pPr algn="just" eaLnBrk="1" hangingPunct="1">
              <a:defRPr/>
            </a:pPr>
            <a:r>
              <a:rPr lang="fa-IR" altLang="fa-IR" smtClean="0"/>
              <a:t>کار بر روی راستگویی وبیان حقیقت</a:t>
            </a:r>
          </a:p>
          <a:p>
            <a:pPr algn="just" eaLnBrk="1" hangingPunct="1">
              <a:defRPr/>
            </a:pPr>
            <a:r>
              <a:rPr lang="fa-IR" altLang="fa-IR" smtClean="0"/>
              <a:t>دیدن خود همانطور که می باشد و همچنین پذیرش خود</a:t>
            </a:r>
            <a:r>
              <a:rPr lang="en-US" altLang="fa-IR" smtClean="0"/>
              <a:t> </a:t>
            </a:r>
            <a:endParaRPr lang="fa-IR" altLang="fa-IR" smtClean="0"/>
          </a:p>
          <a:p>
            <a:pPr algn="just" eaLnBrk="1" hangingPunct="1">
              <a:defRPr/>
            </a:pPr>
            <a:r>
              <a:rPr lang="fa-IR" altLang="fa-IR" smtClean="0"/>
              <a:t>نشان دادن برابری نه مقام</a:t>
            </a:r>
          </a:p>
          <a:p>
            <a:pPr algn="just" eaLnBrk="1" hangingPunct="1">
              <a:defRPr/>
            </a:pPr>
            <a:r>
              <a:rPr lang="fa-IR" altLang="fa-IR" smtClean="0"/>
              <a:t>مشاهده آنچه را که فرد می گوید و همچنین عملکرد وی</a:t>
            </a:r>
            <a:endParaRPr lang="en-US" altLang="fa-IR" smtClean="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pPr eaLnBrk="1" hangingPunct="1">
              <a:defRPr/>
            </a:pPr>
            <a:r>
              <a:rPr lang="fa-IR" altLang="fa-IR" b="1" smtClean="0"/>
              <a:t>ابزارهای شکل دهی رفتار</a:t>
            </a:r>
            <a:endParaRPr lang="en-US" altLang="fa-IR" b="1" smtClean="0"/>
          </a:p>
        </p:txBody>
      </p:sp>
      <p:sp>
        <p:nvSpPr>
          <p:cNvPr id="156675" name="Rectangle 3"/>
          <p:cNvSpPr>
            <a:spLocks noGrp="1" noChangeArrowheads="1"/>
          </p:cNvSpPr>
          <p:nvPr>
            <p:ph type="body" idx="1"/>
          </p:nvPr>
        </p:nvSpPr>
        <p:spPr/>
        <p:txBody>
          <a:bodyPr/>
          <a:lstStyle/>
          <a:p>
            <a:pPr algn="just" eaLnBrk="1" hangingPunct="1">
              <a:defRPr/>
            </a:pPr>
            <a:r>
              <a:rPr lang="fa-IR" altLang="fa-IR" smtClean="0"/>
              <a:t>شکستن موانع ارتباطی فردی و بین فردی مانند پنداره ها، ترسها،غرض ورزی و غیره</a:t>
            </a:r>
          </a:p>
          <a:p>
            <a:pPr algn="just" eaLnBrk="1" hangingPunct="1">
              <a:defRPr/>
            </a:pPr>
            <a:r>
              <a:rPr lang="fa-IR" altLang="fa-IR" smtClean="0"/>
              <a:t>رویارویی رفتار و نگرش دیگری</a:t>
            </a:r>
          </a:p>
          <a:p>
            <a:pPr algn="just" eaLnBrk="1" hangingPunct="1">
              <a:defRPr/>
            </a:pPr>
            <a:r>
              <a:rPr lang="fa-IR" altLang="fa-IR" smtClean="0"/>
              <a:t>تلطیف احساسات</a:t>
            </a:r>
            <a:r>
              <a:rPr lang="en-US" altLang="fa-IR" smtClean="0"/>
              <a:t> </a:t>
            </a:r>
            <a:endParaRPr lang="fa-IR" altLang="fa-IR" smtClean="0"/>
          </a:p>
          <a:p>
            <a:pPr algn="just" eaLnBrk="1" hangingPunct="1">
              <a:defRPr/>
            </a:pPr>
            <a:r>
              <a:rPr lang="fa-IR" altLang="fa-IR" smtClean="0"/>
              <a:t>قوانین در یک گروه رویارویی:( هر جلسه توسط تسهیل گر خوانده می شود)</a:t>
            </a:r>
            <a:r>
              <a:rPr lang="en-US" altLang="fa-IR" smtClean="0"/>
              <a:t> </a:t>
            </a:r>
            <a:endParaRPr lang="fa-IR" altLang="fa-IR" smtClean="0"/>
          </a:p>
          <a:p>
            <a:pPr algn="just" eaLnBrk="1" hangingPunct="1">
              <a:defRPr/>
            </a:pPr>
            <a:r>
              <a:rPr lang="fa-IR" altLang="fa-IR" smtClean="0"/>
              <a:t>پرخاشگری و تهدید به پرخاشگری ممنوع</a:t>
            </a:r>
            <a:endParaRPr lang="en-US" altLang="fa-IR" smtClean="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pPr eaLnBrk="1" hangingPunct="1">
              <a:defRPr/>
            </a:pPr>
            <a:r>
              <a:rPr lang="fa-IR" altLang="fa-IR" b="1" smtClean="0"/>
              <a:t>ابزارهای شکل دهی رفتار</a:t>
            </a:r>
            <a:endParaRPr lang="en-US" altLang="fa-IR" b="1" smtClean="0"/>
          </a:p>
        </p:txBody>
      </p:sp>
      <p:sp>
        <p:nvSpPr>
          <p:cNvPr id="157699" name="Rectangle 3"/>
          <p:cNvSpPr>
            <a:spLocks noGrp="1" noChangeArrowheads="1"/>
          </p:cNvSpPr>
          <p:nvPr>
            <p:ph type="body" idx="1"/>
          </p:nvPr>
        </p:nvSpPr>
        <p:spPr/>
        <p:txBody>
          <a:bodyPr/>
          <a:lstStyle/>
          <a:p>
            <a:pPr algn="just" eaLnBrk="1" hangingPunct="1">
              <a:defRPr/>
            </a:pPr>
            <a:r>
              <a:rPr lang="fa-IR" altLang="fa-IR" smtClean="0"/>
              <a:t>هیچ مقیمی نمی تواند از روی صندلی برخیزد</a:t>
            </a:r>
            <a:r>
              <a:rPr lang="en-US" altLang="fa-IR" smtClean="0"/>
              <a:t> </a:t>
            </a:r>
            <a:endParaRPr lang="fa-IR" altLang="fa-IR" smtClean="0"/>
          </a:p>
          <a:p>
            <a:pPr algn="just" eaLnBrk="1" hangingPunct="1">
              <a:defRPr/>
            </a:pPr>
            <a:r>
              <a:rPr lang="fa-IR" altLang="fa-IR" smtClean="0"/>
              <a:t>هرگونه هتک شان فردی ممنوع می باشد.</a:t>
            </a:r>
            <a:r>
              <a:rPr lang="en-US" altLang="fa-IR" smtClean="0"/>
              <a:t> </a:t>
            </a:r>
            <a:endParaRPr lang="fa-IR" altLang="fa-IR" smtClean="0"/>
          </a:p>
          <a:p>
            <a:pPr algn="just" eaLnBrk="1" hangingPunct="1">
              <a:defRPr/>
            </a:pPr>
            <a:r>
              <a:rPr lang="fa-IR" altLang="fa-IR" smtClean="0"/>
              <a:t>حمله کلامی جمعی بر روی یک فرد ممنوع می باشد.</a:t>
            </a:r>
          </a:p>
          <a:p>
            <a:pPr algn="just" eaLnBrk="1" hangingPunct="1">
              <a:defRPr/>
            </a:pPr>
            <a:r>
              <a:rPr lang="fa-IR" altLang="fa-IR" smtClean="0"/>
              <a:t>هیچ فردی اجازه ندارد بدون مجوز از جلسه برای نوشیدن و خوردن خارج گردد.</a:t>
            </a:r>
            <a:r>
              <a:rPr lang="en-US" altLang="fa-IR" smtClean="0"/>
              <a:t> </a:t>
            </a:r>
            <a:endParaRPr lang="fa-IR" altLang="fa-IR" smtClean="0"/>
          </a:p>
          <a:p>
            <a:pPr algn="just" eaLnBrk="1" hangingPunct="1">
              <a:defRPr/>
            </a:pPr>
            <a:r>
              <a:rPr lang="fa-IR" altLang="fa-IR" smtClean="0"/>
              <a:t>هرگونه اشاره به نژاد،قوم،فرهنگ،جنس یا خانواده اعضاء ممنوع می باشد.</a:t>
            </a:r>
            <a:endParaRPr lang="en-US" altLang="fa-IR" smtClean="0"/>
          </a:p>
          <a:p>
            <a:pPr algn="just" eaLnBrk="1" hangingPunct="1">
              <a:defRPr/>
            </a:pPr>
            <a:endParaRPr lang="en-US" altLang="fa-IR" smtClean="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pPr eaLnBrk="1" hangingPunct="1">
              <a:defRPr/>
            </a:pPr>
            <a:r>
              <a:rPr lang="fa-IR" altLang="fa-IR" b="1" smtClean="0"/>
              <a:t>ابزارهای شکل دهی رفتار</a:t>
            </a:r>
            <a:endParaRPr lang="en-US" altLang="fa-IR" b="1" smtClean="0"/>
          </a:p>
        </p:txBody>
      </p:sp>
      <p:sp>
        <p:nvSpPr>
          <p:cNvPr id="158723" name="Rectangle 3"/>
          <p:cNvSpPr>
            <a:spLocks noGrp="1" noChangeArrowheads="1"/>
          </p:cNvSpPr>
          <p:nvPr>
            <p:ph type="body" idx="1"/>
          </p:nvPr>
        </p:nvSpPr>
        <p:spPr/>
        <p:txBody>
          <a:bodyPr/>
          <a:lstStyle/>
          <a:p>
            <a:pPr algn="just" eaLnBrk="1" hangingPunct="1">
              <a:lnSpc>
                <a:spcPct val="90000"/>
              </a:lnSpc>
              <a:defRPr/>
            </a:pPr>
            <a:r>
              <a:rPr lang="fa-IR" altLang="fa-IR" smtClean="0"/>
              <a:t>مقیمان به طور معمول به 3 یا 4 گروه 8 تا 12 نفری تقسیم می گردند.</a:t>
            </a:r>
          </a:p>
          <a:p>
            <a:pPr algn="just" eaLnBrk="1" hangingPunct="1">
              <a:lnSpc>
                <a:spcPct val="90000"/>
              </a:lnSpc>
              <a:defRPr/>
            </a:pPr>
            <a:r>
              <a:rPr lang="fa-IR" altLang="fa-IR" smtClean="0"/>
              <a:t>گروه ها بر اساس برگه های که در طول هفته در صندوقی انداخته شده است شکل می گیرد.</a:t>
            </a:r>
          </a:p>
          <a:p>
            <a:pPr algn="just" eaLnBrk="1" hangingPunct="1">
              <a:lnSpc>
                <a:spcPct val="90000"/>
              </a:lnSpc>
              <a:defRPr/>
            </a:pPr>
            <a:r>
              <a:rPr lang="fa-IR" altLang="fa-IR" smtClean="0"/>
              <a:t>منظور از</a:t>
            </a:r>
            <a:r>
              <a:rPr lang="fa-IR" altLang="fa-IR" b="1" smtClean="0"/>
              <a:t> برگه </a:t>
            </a:r>
            <a:r>
              <a:rPr lang="fa-IR" altLang="fa-IR" smtClean="0"/>
              <a:t>تکه کاغذی می باشد که هر مقیم می بایست برای مواجهه بر روی آن یادداشت نماید.</a:t>
            </a:r>
          </a:p>
          <a:p>
            <a:pPr algn="just" eaLnBrk="1" hangingPunct="1">
              <a:lnSpc>
                <a:spcPct val="90000"/>
              </a:lnSpc>
              <a:defRPr/>
            </a:pPr>
            <a:r>
              <a:rPr lang="fa-IR" altLang="fa-IR" smtClean="0"/>
              <a:t>شکل برگه بدین صورت می باشد:</a:t>
            </a:r>
          </a:p>
          <a:p>
            <a:pPr algn="just" eaLnBrk="1" hangingPunct="1">
              <a:lnSpc>
                <a:spcPct val="90000"/>
              </a:lnSpc>
              <a:defRPr/>
            </a:pPr>
            <a:r>
              <a:rPr lang="fa-IR" altLang="fa-IR" smtClean="0"/>
              <a:t>به:                                            از:</a:t>
            </a:r>
          </a:p>
          <a:p>
            <a:pPr algn="just" eaLnBrk="1" hangingPunct="1">
              <a:lnSpc>
                <a:spcPct val="90000"/>
              </a:lnSpc>
              <a:defRPr/>
            </a:pPr>
            <a:r>
              <a:rPr lang="fa-IR" altLang="fa-IR" smtClean="0"/>
              <a:t>علت:                                         تاریخ:</a:t>
            </a:r>
            <a:endParaRPr lang="en-US" altLang="fa-IR" smtClean="0"/>
          </a:p>
          <a:p>
            <a:pPr algn="just" eaLnBrk="1" hangingPunct="1">
              <a:lnSpc>
                <a:spcPct val="90000"/>
              </a:lnSpc>
              <a:defRPr/>
            </a:pPr>
            <a:endParaRPr lang="en-US" altLang="fa-IR" smtClean="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pPr eaLnBrk="1" hangingPunct="1">
              <a:defRPr/>
            </a:pPr>
            <a:r>
              <a:rPr lang="fa-IR" altLang="fa-IR" b="1" smtClean="0"/>
              <a:t>ابزارهای شکل دهی رفتار</a:t>
            </a:r>
            <a:endParaRPr lang="en-US" altLang="fa-IR" b="1" smtClean="0"/>
          </a:p>
        </p:txBody>
      </p:sp>
      <p:sp>
        <p:nvSpPr>
          <p:cNvPr id="159747" name="Rectangle 3"/>
          <p:cNvSpPr>
            <a:spLocks noGrp="1" noChangeArrowheads="1"/>
          </p:cNvSpPr>
          <p:nvPr>
            <p:ph type="body" idx="1"/>
          </p:nvPr>
        </p:nvSpPr>
        <p:spPr/>
        <p:txBody>
          <a:bodyPr/>
          <a:lstStyle/>
          <a:p>
            <a:pPr algn="just" eaLnBrk="1" hangingPunct="1">
              <a:lnSpc>
                <a:spcPct val="90000"/>
              </a:lnSpc>
              <a:defRPr/>
            </a:pPr>
            <a:r>
              <a:rPr lang="fa-IR" altLang="fa-IR" smtClean="0"/>
              <a:t>به: منظور فردی که می خواهد در گروه با وی رویارویی کند.</a:t>
            </a:r>
            <a:r>
              <a:rPr lang="en-US" altLang="fa-IR" smtClean="0"/>
              <a:t> </a:t>
            </a:r>
            <a:endParaRPr lang="fa-IR" altLang="fa-IR" smtClean="0"/>
          </a:p>
          <a:p>
            <a:pPr algn="just" eaLnBrk="1" hangingPunct="1">
              <a:lnSpc>
                <a:spcPct val="90000"/>
              </a:lnSpc>
              <a:defRPr/>
            </a:pPr>
            <a:r>
              <a:rPr lang="fa-IR" altLang="fa-IR" smtClean="0"/>
              <a:t>از: فردی که تصمیم دارد رویارویی کند.</a:t>
            </a:r>
          </a:p>
          <a:p>
            <a:pPr algn="just" eaLnBrk="1" hangingPunct="1">
              <a:lnSpc>
                <a:spcPct val="90000"/>
              </a:lnSpc>
              <a:defRPr/>
            </a:pPr>
            <a:r>
              <a:rPr lang="fa-IR" altLang="fa-IR" smtClean="0"/>
              <a:t>علت: احساسی که در این موقعیت درگیر است. آن می تواند هر احساسی باشد مانند: خشم ،صدمه،نگرانی</a:t>
            </a:r>
          </a:p>
          <a:p>
            <a:pPr algn="just" eaLnBrk="1" hangingPunct="1">
              <a:lnSpc>
                <a:spcPct val="90000"/>
              </a:lnSpc>
              <a:defRPr/>
            </a:pPr>
            <a:r>
              <a:rPr lang="fa-IR" altLang="fa-IR" smtClean="0"/>
              <a:t>زمان: زمانیکه برگه درصندوقی انداخته می شود.</a:t>
            </a:r>
          </a:p>
          <a:p>
            <a:pPr algn="just" eaLnBrk="1" hangingPunct="1">
              <a:lnSpc>
                <a:spcPct val="90000"/>
              </a:lnSpc>
              <a:defRPr/>
            </a:pPr>
            <a:r>
              <a:rPr lang="fa-IR" altLang="fa-IR" smtClean="0"/>
              <a:t>در اجتماع درمان مدار صندوقی وجود دارد که به آن صندوق رویا رویی می گویند. که مقیمان می بایست برگه های خود را در آن قرار دهند.</a:t>
            </a:r>
            <a:endParaRPr lang="en-US" altLang="fa-IR" smtClean="0"/>
          </a:p>
          <a:p>
            <a:pPr algn="just" eaLnBrk="1" hangingPunct="1">
              <a:lnSpc>
                <a:spcPct val="90000"/>
              </a:lnSpc>
              <a:defRPr/>
            </a:pPr>
            <a:endParaRPr lang="en-US" altLang="fa-IR" smtClean="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pPr eaLnBrk="1" hangingPunct="1">
              <a:defRPr/>
            </a:pPr>
            <a:r>
              <a:rPr lang="fa-IR" altLang="fa-IR" b="1" smtClean="0"/>
              <a:t>ابزارهای شکل دهی رفتار</a:t>
            </a:r>
            <a:endParaRPr lang="en-US" altLang="fa-IR" b="1" smtClean="0"/>
          </a:p>
        </p:txBody>
      </p:sp>
      <p:sp>
        <p:nvSpPr>
          <p:cNvPr id="160771" name="Rectangle 3"/>
          <p:cNvSpPr>
            <a:spLocks noGrp="1" noChangeArrowheads="1"/>
          </p:cNvSpPr>
          <p:nvPr>
            <p:ph type="body" idx="1"/>
          </p:nvPr>
        </p:nvSpPr>
        <p:spPr/>
        <p:txBody>
          <a:bodyPr/>
          <a:lstStyle/>
          <a:p>
            <a:pPr algn="just" eaLnBrk="1" hangingPunct="1">
              <a:defRPr/>
            </a:pPr>
            <a:r>
              <a:rPr lang="fa-IR" altLang="fa-IR" smtClean="0"/>
              <a:t>مقیمان ارشدتر گروه ها را شکل می دهند. آنها برگه ها را جمع آوری می نمایند و براساس اینکه چه کسی فردی را مورد خطاب قرار داده است گروه ها را شکل می دهند.</a:t>
            </a:r>
          </a:p>
          <a:p>
            <a:pPr algn="just" eaLnBrk="1" hangingPunct="1">
              <a:defRPr/>
            </a:pPr>
            <a:r>
              <a:rPr lang="fa-IR" altLang="fa-IR" smtClean="0"/>
              <a:t>هر گروه متشکل از مقیمان ارشد ، مقیمان میانی و مقیمان تازه وارد تر است.</a:t>
            </a:r>
          </a:p>
          <a:p>
            <a:pPr algn="just" eaLnBrk="1" hangingPunct="1">
              <a:defRPr/>
            </a:pPr>
            <a:r>
              <a:rPr lang="fa-IR" altLang="fa-IR" smtClean="0"/>
              <a:t>گروه بایستی براساس نژاد، جنس،سن، مدت اقامت در درمان متوازن گردد.</a:t>
            </a:r>
            <a:endParaRPr lang="en-US" altLang="fa-IR" smtClean="0"/>
          </a:p>
          <a:p>
            <a:pPr eaLnBrk="1" hangingPunct="1">
              <a:defRPr/>
            </a:pPr>
            <a:endParaRPr lang="en-US" altLang="fa-IR" smtClean="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pPr eaLnBrk="1" hangingPunct="1">
              <a:defRPr/>
            </a:pPr>
            <a:r>
              <a:rPr lang="fa-IR" altLang="fa-IR" b="1" smtClean="0"/>
              <a:t>ابزارهای شکل دهی رفتار</a:t>
            </a:r>
            <a:endParaRPr lang="en-US" altLang="fa-IR" b="1" smtClean="0"/>
          </a:p>
        </p:txBody>
      </p:sp>
      <p:sp>
        <p:nvSpPr>
          <p:cNvPr id="161795" name="Rectangle 3"/>
          <p:cNvSpPr>
            <a:spLocks noGrp="1" noChangeArrowheads="1"/>
          </p:cNvSpPr>
          <p:nvPr>
            <p:ph type="body" idx="1"/>
          </p:nvPr>
        </p:nvSpPr>
        <p:spPr/>
        <p:txBody>
          <a:bodyPr/>
          <a:lstStyle/>
          <a:p>
            <a:pPr algn="just" eaLnBrk="1" hangingPunct="1">
              <a:defRPr/>
            </a:pPr>
            <a:r>
              <a:rPr lang="fa-IR" altLang="fa-IR" smtClean="0"/>
              <a:t>مقیمانی که برگه ای جهت گروه های رویارویی نینداخته اند امتیازات خود را از دست می دهند و نامشان در </a:t>
            </a:r>
            <a:r>
              <a:rPr lang="fa-IR" altLang="fa-IR" b="1" smtClean="0"/>
              <a:t>لیست مرده</a:t>
            </a:r>
            <a:r>
              <a:rPr lang="fa-IR" altLang="fa-IR" smtClean="0"/>
              <a:t> قرار می گیرد.</a:t>
            </a:r>
          </a:p>
          <a:p>
            <a:pPr algn="just" eaLnBrk="1" hangingPunct="1">
              <a:defRPr/>
            </a:pPr>
            <a:r>
              <a:rPr lang="fa-IR" altLang="fa-IR" smtClean="0"/>
              <a:t>شرکت کنندگان در گروه رویارویی در یک دایره بر روی صندلی می نشینند. صندلی ها نبایستی خیلی راحت باشد که اشخاص بتوانند لم دهند.</a:t>
            </a:r>
          </a:p>
          <a:p>
            <a:pPr algn="just" eaLnBrk="1" hangingPunct="1">
              <a:defRPr/>
            </a:pPr>
            <a:r>
              <a:rPr lang="fa-IR" altLang="fa-IR" smtClean="0"/>
              <a:t>کسانی که می خواهند با یکدیگر مواجهه نمایند می بایست صندلی ها را روبروی یکدیگر قرار دهند.</a:t>
            </a:r>
            <a:endParaRPr lang="en-US" altLang="fa-IR" smtClean="0"/>
          </a:p>
          <a:p>
            <a:pPr algn="just" eaLnBrk="1" hangingPunct="1">
              <a:defRPr/>
            </a:pPr>
            <a:endParaRPr lang="en-US" altLang="fa-IR"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defRPr/>
            </a:pPr>
            <a:r>
              <a:rPr lang="fa-IR" altLang="fa-IR" b="1" smtClean="0"/>
              <a:t>مراحل درمان</a:t>
            </a:r>
            <a:endParaRPr lang="en-US" altLang="fa-IR" b="1" smtClean="0"/>
          </a:p>
        </p:txBody>
      </p:sp>
      <p:sp>
        <p:nvSpPr>
          <p:cNvPr id="56323" name="Rectangle 3"/>
          <p:cNvSpPr>
            <a:spLocks noGrp="1" noChangeArrowheads="1"/>
          </p:cNvSpPr>
          <p:nvPr>
            <p:ph type="body" idx="1"/>
          </p:nvPr>
        </p:nvSpPr>
        <p:spPr/>
        <p:txBody>
          <a:bodyPr/>
          <a:lstStyle/>
          <a:p>
            <a:pPr eaLnBrk="1" hangingPunct="1">
              <a:lnSpc>
                <a:spcPct val="80000"/>
              </a:lnSpc>
              <a:defRPr/>
            </a:pPr>
            <a:r>
              <a:rPr lang="fa-IR" altLang="fa-IR" sz="2800" smtClean="0"/>
              <a:t>مرحله درمان:</a:t>
            </a:r>
          </a:p>
          <a:p>
            <a:pPr algn="just" eaLnBrk="1" hangingPunct="1">
              <a:lnSpc>
                <a:spcPct val="80000"/>
              </a:lnSpc>
              <a:defRPr/>
            </a:pPr>
            <a:r>
              <a:rPr lang="fa-IR" altLang="fa-IR" smtClean="0"/>
              <a:t>در مرکز درمانی "اجتماع " به عنوان  یک "روش" مورد استفاده قرار می گیرد(</a:t>
            </a:r>
            <a:r>
              <a:rPr lang="en-US" altLang="fa-IR" smtClean="0"/>
              <a:t>Deleon,1997</a:t>
            </a:r>
            <a:r>
              <a:rPr lang="fa-IR" altLang="fa-IR" smtClean="0"/>
              <a:t> )</a:t>
            </a:r>
            <a:r>
              <a:rPr lang="en-US" altLang="fa-IR" smtClean="0"/>
              <a:t> </a:t>
            </a:r>
            <a:endParaRPr lang="fa-IR" altLang="fa-IR" smtClean="0"/>
          </a:p>
          <a:p>
            <a:pPr algn="just" eaLnBrk="1" hangingPunct="1">
              <a:lnSpc>
                <a:spcPct val="80000"/>
              </a:lnSpc>
              <a:defRPr/>
            </a:pPr>
            <a:r>
              <a:rPr lang="fa-IR" altLang="fa-IR" smtClean="0"/>
              <a:t>دریک محیط سلسله مراتبی ساختار یافته، و در یک فضای امن ، مقیم یاد خواهد گرفت که عواطفش را بیان نماید و رفتارش را بوسیله ابزارهای گروه های رویارویی و سایر ابزارهای درمانی تغییر دهد.</a:t>
            </a:r>
            <a:r>
              <a:rPr lang="en-US" altLang="fa-IR" smtClean="0"/>
              <a:t> </a:t>
            </a:r>
            <a:endParaRPr lang="fa-IR" altLang="fa-IR" smtClean="0"/>
          </a:p>
          <a:p>
            <a:pPr algn="just" eaLnBrk="1" hangingPunct="1">
              <a:lnSpc>
                <a:spcPct val="80000"/>
              </a:lnSpc>
              <a:defRPr/>
            </a:pPr>
            <a:r>
              <a:rPr lang="fa-IR" altLang="fa-IR" smtClean="0"/>
              <a:t>اعتقاد بر این است که بواسطه این ابزارها مقیم به یک مرحله جدیدی از هویت فردی خواهد رسید و خود بینشی بهتری را بدست می آورد.</a:t>
            </a:r>
            <a:endParaRPr lang="en-US" altLang="fa-IR" smtClean="0"/>
          </a:p>
          <a:p>
            <a:pPr eaLnBrk="1" hangingPunct="1">
              <a:lnSpc>
                <a:spcPct val="80000"/>
              </a:lnSpc>
              <a:defRPr/>
            </a:pPr>
            <a:endParaRPr lang="en-US" altLang="fa-IR" sz="2800" smtClean="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pPr eaLnBrk="1" hangingPunct="1">
              <a:defRPr/>
            </a:pPr>
            <a:r>
              <a:rPr lang="fa-IR" altLang="fa-IR" b="1" smtClean="0"/>
              <a:t>ابزارهای شکل دهی رفتار</a:t>
            </a:r>
            <a:endParaRPr lang="en-US" altLang="fa-IR" b="1" smtClean="0"/>
          </a:p>
        </p:txBody>
      </p:sp>
      <p:sp>
        <p:nvSpPr>
          <p:cNvPr id="162819" name="Rectangle 3"/>
          <p:cNvSpPr>
            <a:spLocks noGrp="1" noChangeArrowheads="1"/>
          </p:cNvSpPr>
          <p:nvPr>
            <p:ph type="body" idx="1"/>
          </p:nvPr>
        </p:nvSpPr>
        <p:spPr/>
        <p:txBody>
          <a:bodyPr/>
          <a:lstStyle/>
          <a:p>
            <a:pPr algn="just" eaLnBrk="1" hangingPunct="1">
              <a:lnSpc>
                <a:spcPct val="90000"/>
              </a:lnSpc>
              <a:defRPr/>
            </a:pPr>
            <a:r>
              <a:rPr lang="fa-IR" altLang="fa-IR" sz="2900" smtClean="0"/>
              <a:t>ترکیب همه گروه های رویارویی مرتباً تغییر می کند برای اینکه همه مقیمان این فرصت را برای با مواجهه با یکدیگر داشته باشند.</a:t>
            </a:r>
          </a:p>
          <a:p>
            <a:pPr algn="just" eaLnBrk="1" hangingPunct="1">
              <a:lnSpc>
                <a:spcPct val="90000"/>
              </a:lnSpc>
              <a:defRPr/>
            </a:pPr>
            <a:r>
              <a:rPr lang="fa-IR" altLang="fa-IR" sz="2900" smtClean="0"/>
              <a:t>بعد از اینکه گروه رویارویی به پایان می رسد، مقیمان می توانند در یک شرایط دوستانه با یکدیگر ملاقات و در مورد موضوعاتی که در گروه فرصت کافی نبوده برای حل مشکلات صحبت نمایند.</a:t>
            </a:r>
          </a:p>
          <a:p>
            <a:pPr algn="just" eaLnBrk="1" hangingPunct="1">
              <a:lnSpc>
                <a:spcPct val="90000"/>
              </a:lnSpc>
              <a:defRPr/>
            </a:pPr>
            <a:r>
              <a:rPr lang="fa-IR" altLang="fa-IR" sz="2900" smtClean="0"/>
              <a:t>در طول این نوع از گروه نقش تسهیل گر به صورت حداقل می باشد. رویارویی یک گروه همتا هدایتگر می باشد، که بدین معنی است شرکت کنندگان تمام فرایند رویارویی را مدیریت می نمایند.</a:t>
            </a:r>
            <a:endParaRPr lang="en-US" altLang="fa-IR" sz="2900" smtClean="0"/>
          </a:p>
          <a:p>
            <a:pPr algn="just" eaLnBrk="1" hangingPunct="1">
              <a:lnSpc>
                <a:spcPct val="90000"/>
              </a:lnSpc>
              <a:defRPr/>
            </a:pPr>
            <a:endParaRPr lang="en-US" altLang="fa-IR" sz="2800" smtClean="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pPr eaLnBrk="1" hangingPunct="1">
              <a:defRPr/>
            </a:pPr>
            <a:r>
              <a:rPr lang="fa-IR" altLang="fa-IR" b="1" smtClean="0"/>
              <a:t>ابزارهای شکل دهی رفتار</a:t>
            </a:r>
            <a:endParaRPr lang="en-US" altLang="fa-IR" b="1" smtClean="0"/>
          </a:p>
        </p:txBody>
      </p:sp>
      <p:sp>
        <p:nvSpPr>
          <p:cNvPr id="163843" name="Rectangle 3"/>
          <p:cNvSpPr>
            <a:spLocks noGrp="1" noChangeArrowheads="1"/>
          </p:cNvSpPr>
          <p:nvPr>
            <p:ph type="body" idx="1"/>
          </p:nvPr>
        </p:nvSpPr>
        <p:spPr/>
        <p:txBody>
          <a:bodyPr/>
          <a:lstStyle/>
          <a:p>
            <a:pPr algn="just" eaLnBrk="1" hangingPunct="1">
              <a:defRPr/>
            </a:pPr>
            <a:r>
              <a:rPr lang="fa-IR" altLang="fa-IR" smtClean="0"/>
              <a:t>تسهیل گر می بایست پس از پایان هر رویارویی از اجرا کنندگان بخواهد که نتیجه که بدست آورده اند را بیان نمایند ویا به عبارتی تسهیل گر موظف حتی الامکان موضوع را حل نماید.</a:t>
            </a:r>
          </a:p>
          <a:p>
            <a:pPr algn="just" eaLnBrk="1" hangingPunct="1">
              <a:defRPr/>
            </a:pPr>
            <a:r>
              <a:rPr lang="fa-IR" altLang="fa-IR" smtClean="0"/>
              <a:t>در گروه رویارویی اعضاء می توانند عواطفی مانند خشم، نگرانی و جریحه دار شدن را بیان نمایند.</a:t>
            </a:r>
          </a:p>
          <a:p>
            <a:pPr algn="just" eaLnBrk="1" hangingPunct="1">
              <a:defRPr/>
            </a:pPr>
            <a:r>
              <a:rPr lang="fa-IR" altLang="fa-IR" smtClean="0"/>
              <a:t>تاکید در جلسه رویارویی بر "اینجا و اکنون" می باشد.</a:t>
            </a:r>
            <a:endParaRPr lang="en-US" altLang="fa-IR" smtClean="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pPr eaLnBrk="1" hangingPunct="1">
              <a:defRPr/>
            </a:pPr>
            <a:r>
              <a:rPr lang="fa-IR" altLang="fa-IR" b="1" smtClean="0"/>
              <a:t>ابزارهای شکل دهی رفتار</a:t>
            </a:r>
            <a:endParaRPr lang="en-US" altLang="fa-IR" b="1" smtClean="0"/>
          </a:p>
        </p:txBody>
      </p:sp>
      <p:sp>
        <p:nvSpPr>
          <p:cNvPr id="164867" name="Rectangle 3"/>
          <p:cNvSpPr>
            <a:spLocks noGrp="1" noChangeArrowheads="1"/>
          </p:cNvSpPr>
          <p:nvPr>
            <p:ph type="body" idx="1"/>
          </p:nvPr>
        </p:nvSpPr>
        <p:spPr/>
        <p:txBody>
          <a:bodyPr/>
          <a:lstStyle/>
          <a:p>
            <a:pPr eaLnBrk="1" hangingPunct="1">
              <a:defRPr/>
            </a:pPr>
            <a:r>
              <a:rPr lang="en-US" altLang="fa-IR" u="sng" smtClean="0"/>
              <a:t>Hair Cut</a:t>
            </a:r>
            <a:r>
              <a:rPr lang="fa-IR" altLang="fa-IR" u="sng" smtClean="0"/>
              <a:t>:</a:t>
            </a:r>
          </a:p>
          <a:p>
            <a:pPr algn="just" eaLnBrk="1" hangingPunct="1">
              <a:defRPr/>
            </a:pPr>
            <a:r>
              <a:rPr lang="fa-IR" altLang="fa-IR" smtClean="0"/>
              <a:t>یک تذکر کلامی ساختار یافته می باشد که توسط یاور و همتایان اجرا می گردد.</a:t>
            </a:r>
          </a:p>
          <a:p>
            <a:pPr algn="just" eaLnBrk="1" hangingPunct="1">
              <a:defRPr/>
            </a:pPr>
            <a:r>
              <a:rPr lang="fa-IR" altLang="fa-IR" smtClean="0"/>
              <a:t>لحن در این ابزار جدی تر است و حداکثر اضطراب جهت وادار نمودن به تغییر استفاده می گردد.</a:t>
            </a:r>
            <a:r>
              <a:rPr lang="en-US" altLang="fa-IR" smtClean="0"/>
              <a:t> </a:t>
            </a:r>
            <a:endParaRPr lang="fa-IR" altLang="fa-IR" smtClean="0"/>
          </a:p>
          <a:p>
            <a:pPr algn="just" eaLnBrk="1" hangingPunct="1">
              <a:defRPr/>
            </a:pPr>
            <a:r>
              <a:rPr lang="fa-IR" altLang="fa-IR" smtClean="0"/>
              <a:t>استفاده همتایان برای تامین انتظارات اجتماع از عناصر کلیدی </a:t>
            </a:r>
            <a:r>
              <a:rPr lang="en-US" altLang="fa-IR" smtClean="0"/>
              <a:t>Hair Cut</a:t>
            </a:r>
            <a:r>
              <a:rPr lang="fa-IR" altLang="fa-IR" smtClean="0"/>
              <a:t> می باشد.</a:t>
            </a:r>
            <a:r>
              <a:rPr lang="en-US" altLang="fa-IR" smtClean="0"/>
              <a:t> </a:t>
            </a:r>
          </a:p>
          <a:p>
            <a:pPr eaLnBrk="1" hangingPunct="1">
              <a:defRPr/>
            </a:pPr>
            <a:endParaRPr lang="en-US" altLang="fa-IR" smtClean="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pPr eaLnBrk="1" hangingPunct="1">
              <a:defRPr/>
            </a:pPr>
            <a:r>
              <a:rPr lang="fa-IR" altLang="fa-IR" b="1" smtClean="0"/>
              <a:t>ابزارهای شکل دهی رفتار</a:t>
            </a:r>
            <a:endParaRPr lang="en-US" altLang="fa-IR" b="1" smtClean="0"/>
          </a:p>
        </p:txBody>
      </p:sp>
      <p:sp>
        <p:nvSpPr>
          <p:cNvPr id="165891" name="Rectangle 3"/>
          <p:cNvSpPr>
            <a:spLocks noGrp="1" noChangeArrowheads="1"/>
          </p:cNvSpPr>
          <p:nvPr>
            <p:ph type="body" idx="1"/>
          </p:nvPr>
        </p:nvSpPr>
        <p:spPr/>
        <p:txBody>
          <a:bodyPr/>
          <a:lstStyle/>
          <a:p>
            <a:pPr algn="just" eaLnBrk="1" hangingPunct="1">
              <a:defRPr/>
            </a:pPr>
            <a:r>
              <a:rPr lang="fa-IR" altLang="fa-IR" smtClean="0"/>
              <a:t>افراد کمتر احتمال دارد آنچه را همتایان ارائه می نمایند، نادیده بگیرند.</a:t>
            </a:r>
          </a:p>
          <a:p>
            <a:pPr algn="just" eaLnBrk="1" hangingPunct="1">
              <a:defRPr/>
            </a:pPr>
            <a:r>
              <a:rPr lang="fa-IR" altLang="fa-IR" smtClean="0"/>
              <a:t>اطلاعات می تواند با اغراق و مزاح ارائه گردد.</a:t>
            </a:r>
          </a:p>
          <a:p>
            <a:pPr algn="just" eaLnBrk="1" hangingPunct="1">
              <a:defRPr/>
            </a:pPr>
            <a:r>
              <a:rPr lang="en-US" altLang="fa-IR" u="sng" smtClean="0"/>
              <a:t>Hair cut</a:t>
            </a:r>
            <a:r>
              <a:rPr lang="fa-IR" altLang="fa-IR" u="sng" smtClean="0"/>
              <a:t> بسیار با اهمیت می باشد برای اینکه:</a:t>
            </a:r>
          </a:p>
          <a:p>
            <a:pPr algn="just" eaLnBrk="1" hangingPunct="1">
              <a:defRPr/>
            </a:pPr>
            <a:r>
              <a:rPr lang="fa-IR" altLang="fa-IR" smtClean="0"/>
              <a:t>موضوعات ، هدف و نتیجه دلخواه را روشن می نماید.</a:t>
            </a:r>
            <a:r>
              <a:rPr lang="en-US" altLang="fa-IR" smtClean="0"/>
              <a:t> </a:t>
            </a:r>
            <a:endParaRPr lang="fa-IR" altLang="fa-IR" smtClean="0"/>
          </a:p>
          <a:p>
            <a:pPr algn="just" eaLnBrk="1" hangingPunct="1">
              <a:defRPr/>
            </a:pPr>
            <a:r>
              <a:rPr lang="fa-IR" altLang="fa-IR" smtClean="0"/>
              <a:t>رفتارهای منفی عمده را مشخص می نماید.</a:t>
            </a:r>
            <a:r>
              <a:rPr lang="en-US" altLang="fa-IR" smtClean="0"/>
              <a:t> </a:t>
            </a:r>
            <a:endParaRPr lang="fa-IR" altLang="fa-IR" smtClean="0"/>
          </a:p>
          <a:p>
            <a:pPr algn="just" eaLnBrk="1" hangingPunct="1">
              <a:defRPr/>
            </a:pPr>
            <a:r>
              <a:rPr lang="fa-IR" altLang="fa-IR" smtClean="0"/>
              <a:t>نتایج رفتار را در زندگی واقعی در جامعه مشخص می نماید.</a:t>
            </a:r>
            <a:endParaRPr lang="en-US" altLang="fa-IR" smtClean="0"/>
          </a:p>
          <a:p>
            <a:pPr eaLnBrk="1" hangingPunct="1">
              <a:defRPr/>
            </a:pPr>
            <a:endParaRPr lang="en-US" altLang="fa-IR" smtClean="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pPr eaLnBrk="1" hangingPunct="1">
              <a:defRPr/>
            </a:pPr>
            <a:r>
              <a:rPr lang="fa-IR" altLang="fa-IR" b="1" smtClean="0"/>
              <a:t>ابزارهای شکل دهی رفتار</a:t>
            </a:r>
            <a:endParaRPr lang="en-US" altLang="fa-IR" b="1" smtClean="0"/>
          </a:p>
        </p:txBody>
      </p:sp>
      <p:sp>
        <p:nvSpPr>
          <p:cNvPr id="166915" name="Rectangle 3"/>
          <p:cNvSpPr>
            <a:spLocks noGrp="1" noChangeArrowheads="1"/>
          </p:cNvSpPr>
          <p:nvPr>
            <p:ph type="body" idx="1"/>
          </p:nvPr>
        </p:nvSpPr>
        <p:spPr/>
        <p:txBody>
          <a:bodyPr/>
          <a:lstStyle/>
          <a:p>
            <a:pPr algn="just" eaLnBrk="1" hangingPunct="1">
              <a:defRPr/>
            </a:pPr>
            <a:r>
              <a:rPr lang="fa-IR" altLang="fa-IR" smtClean="0"/>
              <a:t>به مقیمان راههای مختلف رفتار نمودن را در موقعیت های مشابه را آموزش می دهد.</a:t>
            </a:r>
          </a:p>
          <a:p>
            <a:pPr algn="just" eaLnBrk="1" hangingPunct="1">
              <a:defRPr/>
            </a:pPr>
            <a:r>
              <a:rPr lang="fa-IR" altLang="fa-IR" smtClean="0"/>
              <a:t>رویداد مورد نظر در جلسه </a:t>
            </a:r>
            <a:r>
              <a:rPr lang="en-US" altLang="fa-IR" smtClean="0"/>
              <a:t>Hair Cut</a:t>
            </a:r>
            <a:r>
              <a:rPr lang="fa-IR" altLang="fa-IR" smtClean="0"/>
              <a:t> را با مصرف مواد و تاثیر منفی آن شرح می دهد.</a:t>
            </a:r>
          </a:p>
          <a:p>
            <a:pPr algn="just" eaLnBrk="1" hangingPunct="1">
              <a:defRPr/>
            </a:pPr>
            <a:r>
              <a:rPr lang="fa-IR" altLang="fa-IR" u="sng" smtClean="0"/>
              <a:t>تشریفات مربوط به </a:t>
            </a:r>
            <a:r>
              <a:rPr lang="en-US" altLang="fa-IR" u="sng" smtClean="0"/>
              <a:t>Hair Cut</a:t>
            </a:r>
            <a:r>
              <a:rPr lang="fa-IR" altLang="fa-IR" u="sng" smtClean="0"/>
              <a:t> :</a:t>
            </a:r>
            <a:endParaRPr lang="en-US" altLang="fa-IR" u="sng" smtClean="0"/>
          </a:p>
          <a:p>
            <a:pPr algn="just" eaLnBrk="1" hangingPunct="1">
              <a:defRPr/>
            </a:pPr>
            <a:r>
              <a:rPr lang="en-US" altLang="fa-IR" smtClean="0"/>
              <a:t>Hair Cut</a:t>
            </a:r>
            <a:r>
              <a:rPr lang="fa-IR" altLang="fa-IR" smtClean="0"/>
              <a:t> توسط تیم درمان برای مقیم درخواست می</a:t>
            </a:r>
            <a:r>
              <a:rPr lang="fa-IR" altLang="fa-IR" u="sng" smtClean="0"/>
              <a:t> </a:t>
            </a:r>
            <a:r>
              <a:rPr lang="fa-IR" altLang="fa-IR" smtClean="0"/>
              <a:t>گردد.</a:t>
            </a:r>
          </a:p>
          <a:p>
            <a:pPr eaLnBrk="1" hangingPunct="1">
              <a:defRPr/>
            </a:pPr>
            <a:r>
              <a:rPr lang="fa-IR" altLang="fa-IR" smtClean="0"/>
              <a:t>صندلی ها به صورت نعلی شکل چیده می شود.</a:t>
            </a:r>
          </a:p>
          <a:p>
            <a:pPr algn="just" eaLnBrk="1" hangingPunct="1">
              <a:defRPr/>
            </a:pPr>
            <a:endParaRPr lang="en-US" altLang="fa-IR" smtClean="0"/>
          </a:p>
          <a:p>
            <a:pPr eaLnBrk="1" hangingPunct="1">
              <a:defRPr/>
            </a:pPr>
            <a:endParaRPr lang="en-US" altLang="fa-IR" smtClean="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pPr eaLnBrk="1" hangingPunct="1">
              <a:defRPr/>
            </a:pPr>
            <a:r>
              <a:rPr lang="fa-IR" altLang="fa-IR" b="1" smtClean="0"/>
              <a:t>ابزارهای شکل دهی رفتار</a:t>
            </a:r>
            <a:endParaRPr lang="en-US" altLang="fa-IR" b="1" smtClean="0"/>
          </a:p>
        </p:txBody>
      </p:sp>
      <p:sp>
        <p:nvSpPr>
          <p:cNvPr id="167939" name="Rectangle 3"/>
          <p:cNvSpPr>
            <a:spLocks noGrp="1" noChangeArrowheads="1"/>
          </p:cNvSpPr>
          <p:nvPr>
            <p:ph type="body" idx="1"/>
          </p:nvPr>
        </p:nvSpPr>
        <p:spPr/>
        <p:txBody>
          <a:bodyPr/>
          <a:lstStyle/>
          <a:p>
            <a:pPr algn="just" eaLnBrk="1" hangingPunct="1">
              <a:defRPr/>
            </a:pPr>
            <a:r>
              <a:rPr lang="fa-IR" altLang="fa-IR" sz="2800" smtClean="0"/>
              <a:t>مقیمان شرکت کننده در جلسه برای </a:t>
            </a:r>
            <a:r>
              <a:rPr lang="en-US" altLang="fa-IR" sz="2800" smtClean="0"/>
              <a:t>Hair Cut</a:t>
            </a:r>
            <a:r>
              <a:rPr lang="fa-IR" altLang="fa-IR" sz="2800" smtClean="0"/>
              <a:t> شامل 5 نفر می باشد: یکی از درمانگران(بعنوان ناظر)1) یک یاور2) مدیر مقیمان/سرپرست انتظامات3) سرپرست گروه کاری وی 4و5 ) دونفر از همتایان (هم رتبه ای های وی)</a:t>
            </a:r>
          </a:p>
          <a:p>
            <a:pPr algn="just" eaLnBrk="1" hangingPunct="1">
              <a:defRPr/>
            </a:pPr>
            <a:r>
              <a:rPr lang="fa-IR" altLang="fa-IR" sz="2800" smtClean="0"/>
              <a:t>با توجه به دفعات و نوع نقض قوانین که مقیم انجام داده است لحن و شدت بازخورد می تواند متغییر باشد.</a:t>
            </a:r>
          </a:p>
          <a:p>
            <a:pPr algn="just" eaLnBrk="1" hangingPunct="1">
              <a:defRPr/>
            </a:pPr>
            <a:r>
              <a:rPr lang="fa-IR" altLang="fa-IR" sz="2800" smtClean="0"/>
              <a:t>مقیمی که قرار است </a:t>
            </a:r>
            <a:r>
              <a:rPr lang="en-US" altLang="fa-IR" sz="2800" smtClean="0"/>
              <a:t>Hair Cut</a:t>
            </a:r>
            <a:r>
              <a:rPr lang="fa-IR" altLang="fa-IR" sz="2800" smtClean="0"/>
              <a:t> گردد، 15 تا 20 دقیقه قبل از </a:t>
            </a:r>
            <a:r>
              <a:rPr lang="en-US" altLang="fa-IR" sz="2800" smtClean="0"/>
              <a:t>Hair Cut </a:t>
            </a:r>
            <a:r>
              <a:rPr lang="fa-IR" altLang="fa-IR" sz="2800" smtClean="0"/>
              <a:t>بر روی یک صندلی خاصی می نشیند و در زمان شروع  </a:t>
            </a:r>
            <a:r>
              <a:rPr lang="en-US" altLang="fa-IR" sz="2800" smtClean="0"/>
              <a:t>Hair Cut  </a:t>
            </a:r>
            <a:r>
              <a:rPr lang="fa-IR" altLang="fa-IR" sz="2800" smtClean="0"/>
              <a:t> صندلی را با خود به سالن می برد. </a:t>
            </a:r>
            <a:endParaRPr lang="en-US" altLang="fa-IR" sz="2800" smtClean="0"/>
          </a:p>
          <a:p>
            <a:pPr eaLnBrk="1" hangingPunct="1">
              <a:defRPr/>
            </a:pPr>
            <a:endParaRPr lang="en-US" altLang="fa-IR" sz="2800" smtClean="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pPr eaLnBrk="1" hangingPunct="1">
              <a:defRPr/>
            </a:pPr>
            <a:r>
              <a:rPr lang="fa-IR" altLang="fa-IR" b="1" smtClean="0"/>
              <a:t>ابزارهای شکل دهی رفتار</a:t>
            </a:r>
            <a:endParaRPr lang="en-US" altLang="fa-IR" b="1" smtClean="0"/>
          </a:p>
        </p:txBody>
      </p:sp>
      <p:sp>
        <p:nvSpPr>
          <p:cNvPr id="168963" name="Rectangle 3"/>
          <p:cNvSpPr>
            <a:spLocks noGrp="1" noChangeArrowheads="1"/>
          </p:cNvSpPr>
          <p:nvPr>
            <p:ph type="body" idx="1"/>
          </p:nvPr>
        </p:nvSpPr>
        <p:spPr/>
        <p:txBody>
          <a:bodyPr/>
          <a:lstStyle/>
          <a:p>
            <a:pPr algn="just" eaLnBrk="1" hangingPunct="1">
              <a:lnSpc>
                <a:spcPct val="90000"/>
              </a:lnSpc>
              <a:defRPr/>
            </a:pPr>
            <a:r>
              <a:rPr lang="fa-IR" altLang="fa-IR" sz="2800" smtClean="0"/>
              <a:t>پس از پایان </a:t>
            </a:r>
            <a:r>
              <a:rPr lang="en-US" altLang="fa-IR" sz="2800" smtClean="0"/>
              <a:t>Hair Cut</a:t>
            </a:r>
            <a:r>
              <a:rPr lang="fa-IR" altLang="fa-IR" sz="2800" smtClean="0"/>
              <a:t> فرد به مدت یکساعت بر روی صندلی می نشیند بدون اینکه با سایر مقیمان ارتباط برقرار نماید ،تا در مورد اتفاقاتی که در حین جلسه افتاده فکر نماید و در طول این یکساعت مواردی که در جلسه </a:t>
            </a:r>
            <a:r>
              <a:rPr lang="en-US" altLang="fa-IR" sz="2800" smtClean="0"/>
              <a:t>Hair cut </a:t>
            </a:r>
            <a:r>
              <a:rPr lang="fa-IR" altLang="fa-IR" sz="2800" smtClean="0"/>
              <a:t> به وی گفته شده است و بر روی برگه ای نوشته شده به وی داده می شود تا مطالعه و فکر کند. </a:t>
            </a:r>
          </a:p>
          <a:p>
            <a:pPr algn="just" eaLnBrk="1" hangingPunct="1">
              <a:lnSpc>
                <a:spcPct val="90000"/>
              </a:lnSpc>
              <a:defRPr/>
            </a:pPr>
            <a:r>
              <a:rPr lang="fa-IR" altLang="fa-IR" sz="2800" smtClean="0"/>
              <a:t>بعد از </a:t>
            </a:r>
            <a:r>
              <a:rPr lang="en-US" altLang="fa-IR" sz="2800" smtClean="0"/>
              <a:t>Hair Cut</a:t>
            </a:r>
            <a:r>
              <a:rPr lang="fa-IR" altLang="fa-IR" sz="2800" smtClean="0"/>
              <a:t> معمولاً فرد بر اساس نوع عمل و تکرار آن،تجربه یادگیری می گیرد که غالباً شامل شستن ظروف غذا در سه نوبت ، کم شدن تعداد سیگارها، از دست دادن امتیازات مانند ملاقات ، تلفن و مرخصی، ویا کارهای که مربوط به محوطه مرکز می باشد و جزء کارهای سخت است مانند کندن علفهای هرز،کندن زمین، پارو کردن برف ها و غیره</a:t>
            </a:r>
            <a:endParaRPr lang="en-US" altLang="fa-IR" sz="2800" smtClean="0"/>
          </a:p>
          <a:p>
            <a:pPr eaLnBrk="1" hangingPunct="1">
              <a:lnSpc>
                <a:spcPct val="90000"/>
              </a:lnSpc>
              <a:defRPr/>
            </a:pPr>
            <a:endParaRPr lang="en-US" altLang="fa-IR" sz="2800" smtClean="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pPr eaLnBrk="1" hangingPunct="1">
              <a:defRPr/>
            </a:pPr>
            <a:r>
              <a:rPr lang="fa-IR" altLang="fa-IR" b="1" smtClean="0"/>
              <a:t>ابزارهای شکل دهی رفتار</a:t>
            </a:r>
            <a:endParaRPr lang="en-US" altLang="fa-IR" b="1" smtClean="0"/>
          </a:p>
        </p:txBody>
      </p:sp>
      <p:sp>
        <p:nvSpPr>
          <p:cNvPr id="169987" name="Rectangle 3"/>
          <p:cNvSpPr>
            <a:spLocks noGrp="1" noChangeArrowheads="1"/>
          </p:cNvSpPr>
          <p:nvPr>
            <p:ph type="body" idx="1"/>
          </p:nvPr>
        </p:nvSpPr>
        <p:spPr/>
        <p:txBody>
          <a:bodyPr/>
          <a:lstStyle/>
          <a:p>
            <a:pPr eaLnBrk="1" hangingPunct="1">
              <a:defRPr/>
            </a:pPr>
            <a:r>
              <a:rPr lang="fa-IR" altLang="fa-IR" u="sng" smtClean="0"/>
              <a:t>تجربه یادگیری:</a:t>
            </a:r>
          </a:p>
          <a:p>
            <a:pPr algn="just" eaLnBrk="1" hangingPunct="1">
              <a:defRPr/>
            </a:pPr>
            <a:r>
              <a:rPr lang="fa-IR" altLang="fa-IR" smtClean="0"/>
              <a:t>اغلب با </a:t>
            </a:r>
            <a:r>
              <a:rPr lang="en-US" altLang="fa-IR" smtClean="0"/>
              <a:t>Hair Cut</a:t>
            </a:r>
            <a:r>
              <a:rPr lang="fa-IR" altLang="fa-IR" smtClean="0"/>
              <a:t> و </a:t>
            </a:r>
            <a:r>
              <a:rPr lang="en-US" altLang="fa-IR" smtClean="0"/>
              <a:t>Tight House</a:t>
            </a:r>
            <a:r>
              <a:rPr lang="fa-IR" altLang="fa-IR" smtClean="0"/>
              <a:t> همراه است، تجربه یادگیری عمل یا تکلیفی است برای کسانی که در عدم قبول انتظارات اجتماع اصرار می ورزند.</a:t>
            </a:r>
          </a:p>
          <a:p>
            <a:pPr algn="just" eaLnBrk="1" hangingPunct="1">
              <a:defRPr/>
            </a:pPr>
            <a:r>
              <a:rPr lang="fa-IR" altLang="fa-IR" smtClean="0"/>
              <a:t>تجربه یادگیری بدست آوردن رفتارها و نگرش مورد هدف را در بر می گیرد.</a:t>
            </a:r>
          </a:p>
          <a:p>
            <a:pPr algn="just" eaLnBrk="1" hangingPunct="1">
              <a:defRPr/>
            </a:pPr>
            <a:r>
              <a:rPr lang="fa-IR" altLang="fa-IR" smtClean="0"/>
              <a:t>دامنه اعمال از نوشتن تکلیف برای افزایش آگاهی تا تکالیف بدنی و کارشدید می باشد.</a:t>
            </a:r>
            <a:r>
              <a:rPr lang="en-US" altLang="fa-IR" smtClean="0"/>
              <a:t> </a:t>
            </a:r>
          </a:p>
          <a:p>
            <a:pPr eaLnBrk="1" hangingPunct="1">
              <a:defRPr/>
            </a:pPr>
            <a:endParaRPr lang="en-US" altLang="fa-IR" smtClean="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pPr eaLnBrk="1" hangingPunct="1">
              <a:defRPr/>
            </a:pPr>
            <a:r>
              <a:rPr lang="fa-IR" altLang="fa-IR" b="1" smtClean="0"/>
              <a:t>ابزارهای شکل دهی رفتار</a:t>
            </a:r>
            <a:endParaRPr lang="en-US" altLang="fa-IR" b="1" smtClean="0"/>
          </a:p>
        </p:txBody>
      </p:sp>
      <p:sp>
        <p:nvSpPr>
          <p:cNvPr id="171011" name="Rectangle 3"/>
          <p:cNvSpPr>
            <a:spLocks noGrp="1" noChangeArrowheads="1"/>
          </p:cNvSpPr>
          <p:nvPr>
            <p:ph type="body" idx="1"/>
          </p:nvPr>
        </p:nvSpPr>
        <p:spPr/>
        <p:txBody>
          <a:bodyPr/>
          <a:lstStyle/>
          <a:p>
            <a:pPr algn="just" eaLnBrk="1" hangingPunct="1">
              <a:defRPr/>
            </a:pPr>
            <a:r>
              <a:rPr lang="fa-IR" altLang="fa-IR" smtClean="0"/>
              <a:t>از تجربه یادگیری یک نتیجه رفتاری و نگرشی مدنظر می باشد.</a:t>
            </a:r>
          </a:p>
          <a:p>
            <a:pPr algn="just" eaLnBrk="1" hangingPunct="1">
              <a:defRPr/>
            </a:pPr>
            <a:r>
              <a:rPr lang="fa-IR" altLang="fa-IR" smtClean="0"/>
              <a:t>عموماً، تجربه یادگیری شامل محدودیت بر روی تعامل اجتماعی با همتایان و یا اجتماع می باشد.</a:t>
            </a:r>
          </a:p>
          <a:p>
            <a:pPr algn="just" eaLnBrk="1" hangingPunct="1">
              <a:defRPr/>
            </a:pPr>
            <a:r>
              <a:rPr lang="fa-IR" altLang="fa-IR" smtClean="0"/>
              <a:t>زمان: 1 تا 7 روز</a:t>
            </a:r>
          </a:p>
          <a:p>
            <a:pPr algn="just" eaLnBrk="1" hangingPunct="1">
              <a:defRPr/>
            </a:pPr>
            <a:r>
              <a:rPr lang="fa-IR" altLang="fa-IR" u="sng" smtClean="0"/>
              <a:t>مراحل تجربه یادگیری:</a:t>
            </a:r>
          </a:p>
          <a:p>
            <a:pPr algn="just" eaLnBrk="1" hangingPunct="1">
              <a:defRPr/>
            </a:pPr>
            <a:r>
              <a:rPr lang="fa-IR" altLang="fa-IR" smtClean="0"/>
              <a:t>سرایش درباره یک موضوع در جلسات عمومی اجتماع</a:t>
            </a:r>
            <a:endParaRPr lang="en-US" altLang="fa-IR" smtClean="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pPr eaLnBrk="1" hangingPunct="1">
              <a:defRPr/>
            </a:pPr>
            <a:r>
              <a:rPr lang="fa-IR" altLang="fa-IR" b="1" smtClean="0"/>
              <a:t>ابزارهای شکل دهی رفتار</a:t>
            </a:r>
            <a:endParaRPr lang="en-US" altLang="fa-IR" b="1" smtClean="0"/>
          </a:p>
        </p:txBody>
      </p:sp>
      <p:sp>
        <p:nvSpPr>
          <p:cNvPr id="172035" name="Rectangle 3"/>
          <p:cNvSpPr>
            <a:spLocks noGrp="1" noChangeArrowheads="1"/>
          </p:cNvSpPr>
          <p:nvPr>
            <p:ph type="body" idx="1"/>
          </p:nvPr>
        </p:nvSpPr>
        <p:spPr/>
        <p:txBody>
          <a:bodyPr/>
          <a:lstStyle/>
          <a:p>
            <a:pPr algn="just" eaLnBrk="1" hangingPunct="1">
              <a:defRPr/>
            </a:pPr>
            <a:r>
              <a:rPr lang="fa-IR" altLang="fa-IR" smtClean="0"/>
              <a:t>شستن دیگ و قابلمه </a:t>
            </a:r>
          </a:p>
          <a:p>
            <a:pPr algn="just" eaLnBrk="1" hangingPunct="1">
              <a:defRPr/>
            </a:pPr>
            <a:r>
              <a:rPr lang="fa-IR" altLang="fa-IR" smtClean="0"/>
              <a:t>شستن بشقاب</a:t>
            </a:r>
            <a:r>
              <a:rPr lang="en-US" altLang="fa-IR" smtClean="0"/>
              <a:t> </a:t>
            </a:r>
            <a:endParaRPr lang="fa-IR" altLang="fa-IR" smtClean="0"/>
          </a:p>
          <a:p>
            <a:pPr algn="just" eaLnBrk="1" hangingPunct="1">
              <a:defRPr/>
            </a:pPr>
            <a:r>
              <a:rPr lang="fa-IR" altLang="fa-IR" smtClean="0"/>
              <a:t>کارهای نظافت محوطه</a:t>
            </a:r>
          </a:p>
          <a:p>
            <a:pPr algn="just" eaLnBrk="1" hangingPunct="1">
              <a:defRPr/>
            </a:pPr>
            <a:r>
              <a:rPr lang="fa-IR" altLang="fa-IR" smtClean="0"/>
              <a:t>وهر کاری که در مرکز موجود است</a:t>
            </a:r>
            <a:endParaRPr lang="en-US" altLang="fa-IR"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defRPr/>
            </a:pPr>
            <a:r>
              <a:rPr lang="fa-IR" altLang="fa-IR" smtClean="0"/>
              <a:t>مراحل درمان</a:t>
            </a:r>
            <a:endParaRPr lang="en-US" altLang="fa-IR" smtClean="0"/>
          </a:p>
        </p:txBody>
      </p:sp>
      <p:sp>
        <p:nvSpPr>
          <p:cNvPr id="57347" name="Rectangle 3"/>
          <p:cNvSpPr>
            <a:spLocks noGrp="1" noChangeArrowheads="1"/>
          </p:cNvSpPr>
          <p:nvPr>
            <p:ph type="body" idx="1"/>
          </p:nvPr>
        </p:nvSpPr>
        <p:spPr/>
        <p:txBody>
          <a:bodyPr/>
          <a:lstStyle/>
          <a:p>
            <a:pPr eaLnBrk="1" hangingPunct="1">
              <a:lnSpc>
                <a:spcPct val="90000"/>
              </a:lnSpc>
              <a:defRPr/>
            </a:pPr>
            <a:r>
              <a:rPr lang="fa-IR" altLang="fa-IR" smtClean="0"/>
              <a:t>مرحله پیگیری:</a:t>
            </a:r>
          </a:p>
          <a:p>
            <a:pPr algn="just" eaLnBrk="1" hangingPunct="1">
              <a:lnSpc>
                <a:spcPct val="90000"/>
              </a:lnSpc>
              <a:defRPr/>
            </a:pPr>
            <a:r>
              <a:rPr lang="fa-IR" altLang="fa-IR" smtClean="0"/>
              <a:t>در طول بیش از 6 ماه ، مقیم به تدریج از خانه های بین راهی به خانه خودش نقل مکان خواهد کرد. </a:t>
            </a:r>
          </a:p>
          <a:p>
            <a:pPr algn="just" eaLnBrk="1" hangingPunct="1">
              <a:lnSpc>
                <a:spcPct val="90000"/>
              </a:lnSpc>
              <a:defRPr/>
            </a:pPr>
            <a:r>
              <a:rPr lang="fa-IR" altLang="fa-IR" smtClean="0"/>
              <a:t>اکنون رویکرد بسیار بیشتر به صورت فردی درآمده است و مقیم به آهستگی اما به طور مطمئن ارتباط با دنیای بیرون را از سر می گیرد.</a:t>
            </a:r>
            <a:r>
              <a:rPr lang="en-US" altLang="fa-IR" smtClean="0"/>
              <a:t> </a:t>
            </a:r>
            <a:endParaRPr lang="fa-IR" altLang="fa-IR" smtClean="0"/>
          </a:p>
          <a:p>
            <a:pPr algn="just" eaLnBrk="1" hangingPunct="1">
              <a:lnSpc>
                <a:spcPct val="90000"/>
              </a:lnSpc>
              <a:defRPr/>
            </a:pPr>
            <a:r>
              <a:rPr lang="fa-IR" altLang="fa-IR" smtClean="0"/>
              <a:t>پس از فارغ التحصیلی از برنامه، مقیم به یک مرحله از هویت اجتماعی که همراه با بینش بهتر از جایگاه خود در دنیا می باشد می رسد.</a:t>
            </a:r>
            <a:endParaRPr lang="en-US" altLang="fa-IR" smtClean="0"/>
          </a:p>
          <a:p>
            <a:pPr eaLnBrk="1" hangingPunct="1">
              <a:lnSpc>
                <a:spcPct val="90000"/>
              </a:lnSpc>
              <a:defRPr/>
            </a:pPr>
            <a:endParaRPr lang="en-US" altLang="fa-IR" smtClean="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pPr eaLnBrk="1" hangingPunct="1">
              <a:defRPr/>
            </a:pPr>
            <a:r>
              <a:rPr lang="fa-IR" altLang="fa-IR" b="1" smtClean="0"/>
              <a:t>ابزارهای شکل دهی رفتار</a:t>
            </a:r>
            <a:endParaRPr lang="en-US" altLang="fa-IR" b="1" smtClean="0"/>
          </a:p>
        </p:txBody>
      </p:sp>
      <p:sp>
        <p:nvSpPr>
          <p:cNvPr id="173059" name="Rectangle 3"/>
          <p:cNvSpPr>
            <a:spLocks noGrp="1" noChangeArrowheads="1"/>
          </p:cNvSpPr>
          <p:nvPr>
            <p:ph type="body" idx="1"/>
          </p:nvPr>
        </p:nvSpPr>
        <p:spPr/>
        <p:txBody>
          <a:bodyPr/>
          <a:lstStyle/>
          <a:p>
            <a:pPr algn="just" eaLnBrk="1" hangingPunct="1">
              <a:defRPr/>
            </a:pPr>
            <a:r>
              <a:rPr lang="fa-IR" altLang="fa-IR" u="sng" smtClean="0"/>
              <a:t>مواجهه</a:t>
            </a:r>
            <a:r>
              <a:rPr lang="fa-IR" altLang="fa-IR" smtClean="0"/>
              <a:t>:</a:t>
            </a:r>
          </a:p>
          <a:p>
            <a:pPr algn="just" eaLnBrk="1" hangingPunct="1">
              <a:defRPr/>
            </a:pPr>
            <a:r>
              <a:rPr lang="fa-IR" altLang="fa-IR" smtClean="0"/>
              <a:t>یکی از ابزارهای مهم در </a:t>
            </a:r>
            <a:r>
              <a:rPr lang="en-US" altLang="fa-IR" smtClean="0"/>
              <a:t>TC</a:t>
            </a:r>
            <a:r>
              <a:rPr lang="fa-IR" altLang="fa-IR" smtClean="0"/>
              <a:t> می باشد ، و بسیار محتاطانه باید از آن استفاده نمود.</a:t>
            </a:r>
            <a:r>
              <a:rPr lang="en-US" altLang="fa-IR" smtClean="0"/>
              <a:t> </a:t>
            </a:r>
            <a:endParaRPr lang="fa-IR" altLang="fa-IR" smtClean="0"/>
          </a:p>
          <a:p>
            <a:pPr algn="just" eaLnBrk="1" hangingPunct="1">
              <a:defRPr/>
            </a:pPr>
            <a:r>
              <a:rPr lang="fa-IR" altLang="fa-IR" smtClean="0"/>
              <a:t>مواجهه روشی است که در آن درباره مسائل، نگرشها، رفتارها، درگیری در برنامه، پند روز و غیره سئوال پرسیده می شود.</a:t>
            </a:r>
          </a:p>
          <a:p>
            <a:pPr algn="just" eaLnBrk="1" hangingPunct="1">
              <a:defRPr/>
            </a:pPr>
            <a:r>
              <a:rPr lang="fa-IR" altLang="fa-IR" u="sng" smtClean="0"/>
              <a:t>مواجهه ساختار مشخصی دارد که بدین صورت می بایست دنبال شود:</a:t>
            </a:r>
            <a:r>
              <a:rPr lang="en-US" altLang="fa-IR" smtClean="0"/>
              <a:t> </a:t>
            </a:r>
          </a:p>
          <a:p>
            <a:pPr eaLnBrk="1" hangingPunct="1">
              <a:defRPr/>
            </a:pPr>
            <a:endParaRPr lang="en-US" altLang="fa-IR" smtClean="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pPr eaLnBrk="1" hangingPunct="1">
              <a:defRPr/>
            </a:pPr>
            <a:r>
              <a:rPr lang="fa-IR" altLang="fa-IR" b="1" smtClean="0"/>
              <a:t>ابزارهای شکل دهی رفتار</a:t>
            </a:r>
            <a:endParaRPr lang="en-US" altLang="fa-IR" b="1" smtClean="0"/>
          </a:p>
        </p:txBody>
      </p:sp>
      <p:sp>
        <p:nvSpPr>
          <p:cNvPr id="174083" name="Rectangle 3"/>
          <p:cNvSpPr>
            <a:spLocks noGrp="1" noChangeArrowheads="1"/>
          </p:cNvSpPr>
          <p:nvPr>
            <p:ph type="body" idx="1"/>
          </p:nvPr>
        </p:nvSpPr>
        <p:spPr/>
        <p:txBody>
          <a:bodyPr/>
          <a:lstStyle/>
          <a:p>
            <a:pPr algn="just" eaLnBrk="1" hangingPunct="1">
              <a:defRPr/>
            </a:pPr>
            <a:r>
              <a:rPr lang="fa-IR" altLang="fa-IR" sz="2800" smtClean="0"/>
              <a:t>یکی از مقیمان می تواند از فرد دیگری بپرسد:" می خواهم با شما مواجهه کنم" یا " می توانم با شما مواجهه کنم؟”</a:t>
            </a:r>
          </a:p>
          <a:p>
            <a:pPr algn="just" eaLnBrk="1" hangingPunct="1">
              <a:defRPr/>
            </a:pPr>
            <a:r>
              <a:rPr lang="fa-IR" altLang="fa-IR" sz="2800" smtClean="0"/>
              <a:t> فرد مورد مواجهه می بایست بایستد و پاسخ سئوال را به صورت صادقانه و جدی بدهد.</a:t>
            </a:r>
          </a:p>
          <a:p>
            <a:pPr algn="just" eaLnBrk="1" hangingPunct="1">
              <a:defRPr/>
            </a:pPr>
            <a:r>
              <a:rPr lang="fa-IR" altLang="fa-IR" sz="2800" smtClean="0"/>
              <a:t>پاسخها می بایست موضوع مورد پرسش را مشخص نماید، بایستی مستقیم و نبایستی از بیان موضوع اصلی اجتناب نماید.</a:t>
            </a:r>
          </a:p>
          <a:p>
            <a:pPr algn="just" eaLnBrk="1" hangingPunct="1">
              <a:defRPr/>
            </a:pPr>
            <a:r>
              <a:rPr lang="fa-IR" altLang="fa-IR" sz="2800" smtClean="0"/>
              <a:t>اگر مقیمی که مواجهه شده است نخواهد درباره موضوع صحبت نماید و پاسخهای مبهم بدهد، وی در گروه در خصوص نگرشش ورفتار مورد مواجهه قرار می گیرد.</a:t>
            </a:r>
            <a:endParaRPr lang="en-US" altLang="fa-IR" sz="2800" smtClean="0"/>
          </a:p>
          <a:p>
            <a:pPr eaLnBrk="1" hangingPunct="1">
              <a:defRPr/>
            </a:pPr>
            <a:endParaRPr lang="en-US" altLang="fa-IR" sz="2800" smtClean="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pPr eaLnBrk="1" hangingPunct="1">
              <a:defRPr/>
            </a:pPr>
            <a:r>
              <a:rPr lang="fa-IR" altLang="fa-IR" b="1" smtClean="0"/>
              <a:t>ابزارهای شکل دهی رفتار</a:t>
            </a:r>
            <a:endParaRPr lang="en-US" altLang="fa-IR" b="1" smtClean="0"/>
          </a:p>
        </p:txBody>
      </p:sp>
      <p:sp>
        <p:nvSpPr>
          <p:cNvPr id="175107" name="Rectangle 3"/>
          <p:cNvSpPr>
            <a:spLocks noGrp="1" noChangeArrowheads="1"/>
          </p:cNvSpPr>
          <p:nvPr>
            <p:ph type="body" idx="1"/>
          </p:nvPr>
        </p:nvSpPr>
        <p:spPr/>
        <p:txBody>
          <a:bodyPr/>
          <a:lstStyle/>
          <a:p>
            <a:pPr algn="just" eaLnBrk="1" hangingPunct="1">
              <a:lnSpc>
                <a:spcPct val="80000"/>
              </a:lnSpc>
              <a:defRPr/>
            </a:pPr>
            <a:r>
              <a:rPr lang="fa-IR" altLang="fa-IR" sz="2800" u="sng" smtClean="0"/>
              <a:t>مواجهه های اصلی</a:t>
            </a:r>
            <a:r>
              <a:rPr lang="fa-IR" altLang="fa-IR" sz="2800" smtClean="0"/>
              <a:t>:</a:t>
            </a:r>
          </a:p>
          <a:p>
            <a:pPr algn="just" eaLnBrk="1" hangingPunct="1">
              <a:lnSpc>
                <a:spcPct val="80000"/>
              </a:lnSpc>
              <a:defRPr/>
            </a:pPr>
            <a:r>
              <a:rPr lang="fa-IR" altLang="fa-IR" sz="2800" smtClean="0"/>
              <a:t>چه کارهای در کنار کار کردن در مرکز انجام می دهی؟</a:t>
            </a:r>
          </a:p>
          <a:p>
            <a:pPr algn="just" eaLnBrk="1" hangingPunct="1">
              <a:lnSpc>
                <a:spcPct val="80000"/>
              </a:lnSpc>
              <a:defRPr/>
            </a:pPr>
            <a:r>
              <a:rPr lang="fa-IR" altLang="fa-IR" sz="2800" smtClean="0"/>
              <a:t>چه چیزهای از آن زمان که به درمان آمده ای گرفته ای؟</a:t>
            </a:r>
          </a:p>
          <a:p>
            <a:pPr algn="just" eaLnBrk="1" hangingPunct="1">
              <a:lnSpc>
                <a:spcPct val="80000"/>
              </a:lnSpc>
              <a:defRPr/>
            </a:pPr>
            <a:r>
              <a:rPr lang="fa-IR" altLang="fa-IR" sz="2800" smtClean="0"/>
              <a:t>چه تغییراتی کرده ای؟</a:t>
            </a:r>
            <a:r>
              <a:rPr lang="en-US" altLang="fa-IR" sz="2800" smtClean="0"/>
              <a:t> </a:t>
            </a:r>
            <a:endParaRPr lang="fa-IR" altLang="fa-IR" sz="2800" smtClean="0"/>
          </a:p>
          <a:p>
            <a:pPr algn="just" eaLnBrk="1" hangingPunct="1">
              <a:lnSpc>
                <a:spcPct val="80000"/>
              </a:lnSpc>
              <a:defRPr/>
            </a:pPr>
            <a:r>
              <a:rPr lang="fa-IR" altLang="fa-IR" sz="2800" smtClean="0"/>
              <a:t>امروز که چه کارهای انجام دادی که برای تو سخت بوده است؟</a:t>
            </a:r>
          </a:p>
          <a:p>
            <a:pPr algn="just" eaLnBrk="1" hangingPunct="1">
              <a:lnSpc>
                <a:spcPct val="80000"/>
              </a:lnSpc>
              <a:defRPr/>
            </a:pPr>
            <a:r>
              <a:rPr lang="fa-IR" altLang="fa-IR" sz="2800" smtClean="0"/>
              <a:t>نزدیک ترین دوستانت در درمان چه کسانی می باشند؟</a:t>
            </a:r>
            <a:r>
              <a:rPr lang="en-US" altLang="fa-IR" sz="2800" smtClean="0"/>
              <a:t> </a:t>
            </a:r>
            <a:endParaRPr lang="fa-IR" altLang="fa-IR" sz="2800" smtClean="0"/>
          </a:p>
          <a:p>
            <a:pPr algn="just" eaLnBrk="1" hangingPunct="1">
              <a:lnSpc>
                <a:spcPct val="80000"/>
              </a:lnSpc>
              <a:defRPr/>
            </a:pPr>
            <a:r>
              <a:rPr lang="fa-IR" altLang="fa-IR" sz="2800" smtClean="0"/>
              <a:t>آیا با آنان مواجهه کرده ای؟</a:t>
            </a:r>
          </a:p>
          <a:p>
            <a:pPr algn="just" eaLnBrk="1" hangingPunct="1">
              <a:lnSpc>
                <a:spcPct val="80000"/>
              </a:lnSpc>
              <a:defRPr/>
            </a:pPr>
            <a:r>
              <a:rPr lang="fa-IR" altLang="fa-IR" sz="2800" smtClean="0"/>
              <a:t>چقدر به خوبی آنان را می شناسی؟</a:t>
            </a:r>
          </a:p>
          <a:p>
            <a:pPr algn="just" eaLnBrk="1" hangingPunct="1">
              <a:lnSpc>
                <a:spcPct val="80000"/>
              </a:lnSpc>
              <a:defRPr/>
            </a:pPr>
            <a:r>
              <a:rPr lang="fa-IR" altLang="fa-IR" sz="2800" smtClean="0"/>
              <a:t>می دانی چه زمانی آنها ضعیف می شوند؟</a:t>
            </a:r>
          </a:p>
          <a:p>
            <a:pPr algn="just" eaLnBrk="1" hangingPunct="1">
              <a:lnSpc>
                <a:spcPct val="80000"/>
              </a:lnSpc>
              <a:defRPr/>
            </a:pPr>
            <a:r>
              <a:rPr lang="fa-IR" altLang="fa-IR" sz="2800" smtClean="0"/>
              <a:t>کدام ازیک اعضای تازه وارد را زیر بال و پر داری؟</a:t>
            </a:r>
            <a:endParaRPr lang="en-US" altLang="fa-IR" sz="2800" smtClean="0"/>
          </a:p>
          <a:p>
            <a:pPr eaLnBrk="1" hangingPunct="1">
              <a:lnSpc>
                <a:spcPct val="80000"/>
              </a:lnSpc>
              <a:defRPr/>
            </a:pPr>
            <a:endParaRPr lang="en-US" altLang="fa-IR" sz="2800" smtClean="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pPr eaLnBrk="1" hangingPunct="1">
              <a:defRPr/>
            </a:pPr>
            <a:r>
              <a:rPr lang="fa-IR" altLang="fa-IR" b="1" smtClean="0"/>
              <a:t>ابزارهای شکل دهی رفتار</a:t>
            </a:r>
            <a:endParaRPr lang="en-US" altLang="fa-IR" b="1" smtClean="0"/>
          </a:p>
        </p:txBody>
      </p:sp>
      <p:sp>
        <p:nvSpPr>
          <p:cNvPr id="176131" name="Rectangle 3"/>
          <p:cNvSpPr>
            <a:spLocks noGrp="1" noChangeArrowheads="1"/>
          </p:cNvSpPr>
          <p:nvPr>
            <p:ph type="body" idx="1"/>
          </p:nvPr>
        </p:nvSpPr>
        <p:spPr/>
        <p:txBody>
          <a:bodyPr/>
          <a:lstStyle/>
          <a:p>
            <a:pPr algn="just" eaLnBrk="1" hangingPunct="1">
              <a:lnSpc>
                <a:spcPct val="90000"/>
              </a:lnSpc>
              <a:defRPr/>
            </a:pPr>
            <a:r>
              <a:rPr lang="fa-IR" altLang="fa-IR" u="sng" smtClean="0"/>
              <a:t>نشست عمومی</a:t>
            </a:r>
            <a:r>
              <a:rPr lang="en-US" altLang="fa-IR" smtClean="0"/>
              <a:t> </a:t>
            </a:r>
            <a:r>
              <a:rPr lang="fa-IR" altLang="fa-IR" smtClean="0"/>
              <a:t>:</a:t>
            </a:r>
          </a:p>
          <a:p>
            <a:pPr algn="just" eaLnBrk="1" hangingPunct="1">
              <a:lnSpc>
                <a:spcPct val="90000"/>
              </a:lnSpc>
              <a:defRPr/>
            </a:pPr>
            <a:r>
              <a:rPr lang="fa-IR" altLang="fa-IR" smtClean="0"/>
              <a:t>نشست عمومی در پاسخ به یک رفتار غالباً ممنوع (تابو) جدی می باشد که کل اجتماع را در معرض خطر قرار می دهد.مانند خشونت،مصرف مواد،دزدی و ترک درمان</a:t>
            </a:r>
          </a:p>
          <a:p>
            <a:pPr algn="just" eaLnBrk="1" hangingPunct="1">
              <a:lnSpc>
                <a:spcPct val="90000"/>
              </a:lnSpc>
              <a:defRPr/>
            </a:pPr>
            <a:r>
              <a:rPr lang="fa-IR" altLang="fa-IR" smtClean="0"/>
              <a:t>اهداف نشست عمومی بیان آشکارانه عدم رضایت از رفتار می باشد. </a:t>
            </a:r>
          </a:p>
          <a:p>
            <a:pPr algn="just" eaLnBrk="1" hangingPunct="1">
              <a:lnSpc>
                <a:spcPct val="90000"/>
              </a:lnSpc>
              <a:defRPr/>
            </a:pPr>
            <a:r>
              <a:rPr lang="fa-IR" altLang="fa-IR" smtClean="0"/>
              <a:t>ماحصل نشست می بایست شامل : اصلاح  و جبران اشتباه اجتماع،تغییر فردی،رشد،حرکت مثبت و برنامه ریزی برای استقرار مجدد نظم وامنیت در اجتماع باشد.</a:t>
            </a:r>
            <a:endParaRPr lang="en-US" altLang="fa-IR" smtClean="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lstStyle/>
          <a:p>
            <a:pPr eaLnBrk="1" hangingPunct="1">
              <a:defRPr/>
            </a:pPr>
            <a:r>
              <a:rPr lang="fa-IR" altLang="fa-IR" b="1" smtClean="0"/>
              <a:t>ابزارهای شکل دهی رفتار</a:t>
            </a:r>
            <a:endParaRPr lang="en-US" altLang="fa-IR" b="1" smtClean="0"/>
          </a:p>
        </p:txBody>
      </p:sp>
      <p:sp>
        <p:nvSpPr>
          <p:cNvPr id="187395" name="Rectangle 3"/>
          <p:cNvSpPr>
            <a:spLocks noGrp="1" noChangeArrowheads="1"/>
          </p:cNvSpPr>
          <p:nvPr>
            <p:ph type="body" idx="1"/>
          </p:nvPr>
        </p:nvSpPr>
        <p:spPr/>
        <p:txBody>
          <a:bodyPr/>
          <a:lstStyle/>
          <a:p>
            <a:pPr algn="just" eaLnBrk="1" hangingPunct="1">
              <a:defRPr/>
            </a:pPr>
            <a:r>
              <a:rPr lang="fa-IR" altLang="fa-IR" u="sng" smtClean="0"/>
              <a:t>تذکر کلامی:</a:t>
            </a:r>
            <a:r>
              <a:rPr lang="en-US" altLang="fa-IR" smtClean="0"/>
              <a:t> </a:t>
            </a:r>
            <a:endParaRPr lang="fa-IR" altLang="fa-IR" smtClean="0"/>
          </a:p>
          <a:p>
            <a:pPr algn="just" eaLnBrk="1" hangingPunct="1">
              <a:defRPr/>
            </a:pPr>
            <a:r>
              <a:rPr lang="fa-IR" altLang="fa-IR" smtClean="0"/>
              <a:t>یک اصلاح کلامی می باشد راجع به نگرش و رفتاری که دیده شده است. به شکل مثبت اطلاعاتی درباره اینکه چطور از افراد انتظار می رود در اجتماع رفتار نمایند در اختیار فرد قرار داده می شود. این اولین مداخله اصلاحی برای شکل دهی و کنترل رفتار می باشد.</a:t>
            </a:r>
          </a:p>
          <a:p>
            <a:pPr algn="just" eaLnBrk="1" hangingPunct="1">
              <a:defRPr/>
            </a:pPr>
            <a:r>
              <a:rPr lang="fa-IR" altLang="fa-IR" smtClean="0"/>
              <a:t>برای رفتارهای منفی جزئی بکار می رود. کمتر تهاجمی می باشد و برای اعضای تازه واردتر اجتماع می باشد.</a:t>
            </a:r>
            <a:r>
              <a:rPr lang="en-US" altLang="fa-IR" smtClean="0"/>
              <a:t> </a:t>
            </a:r>
            <a:endParaRPr lang="fa-IR" altLang="fa-IR" smtClean="0"/>
          </a:p>
          <a:p>
            <a:pPr eaLnBrk="1" hangingPunct="1">
              <a:buFont typeface="Wingdings" panose="05000000000000000000" pitchFamily="2" charset="2"/>
              <a:buNone/>
              <a:defRPr/>
            </a:pPr>
            <a:endParaRPr lang="en-US" altLang="fa-IR" smtClean="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pPr eaLnBrk="1" hangingPunct="1">
              <a:defRPr/>
            </a:pPr>
            <a:r>
              <a:rPr lang="fa-IR" altLang="fa-IR" b="1" smtClean="0"/>
              <a:t>ابزارهای شکل دهی رفتار</a:t>
            </a:r>
            <a:endParaRPr lang="en-US" altLang="fa-IR" b="1" smtClean="0"/>
          </a:p>
        </p:txBody>
      </p:sp>
      <p:sp>
        <p:nvSpPr>
          <p:cNvPr id="188419" name="Rectangle 3"/>
          <p:cNvSpPr>
            <a:spLocks noGrp="1" noChangeArrowheads="1"/>
          </p:cNvSpPr>
          <p:nvPr>
            <p:ph type="body" idx="1"/>
          </p:nvPr>
        </p:nvSpPr>
        <p:spPr/>
        <p:txBody>
          <a:bodyPr/>
          <a:lstStyle/>
          <a:p>
            <a:pPr algn="just" eaLnBrk="1" hangingPunct="1">
              <a:defRPr/>
            </a:pPr>
            <a:r>
              <a:rPr lang="fa-IR" altLang="fa-IR" smtClean="0"/>
              <a:t>هدف اصلی این ابزار آگاه ساختن فرد درباره رفتار منفی و اصلاح آن با نشان دادن روش درست عمل کردن می باشد.</a:t>
            </a:r>
          </a:p>
          <a:p>
            <a:pPr algn="just" eaLnBrk="1" hangingPunct="1">
              <a:defRPr/>
            </a:pPr>
            <a:r>
              <a:rPr lang="fa-IR" altLang="fa-IR" smtClean="0"/>
              <a:t>اعضای شرکت کننده تذکر کلامی 2 نفر می باشند:</a:t>
            </a:r>
          </a:p>
          <a:p>
            <a:pPr algn="just" eaLnBrk="1" hangingPunct="1">
              <a:defRPr/>
            </a:pPr>
            <a:r>
              <a:rPr lang="fa-IR" altLang="fa-IR" smtClean="0"/>
              <a:t>1)یاور/مدیر مقیمان</a:t>
            </a:r>
          </a:p>
          <a:p>
            <a:pPr algn="just" eaLnBrk="1" hangingPunct="1">
              <a:defRPr/>
            </a:pPr>
            <a:r>
              <a:rPr lang="fa-IR" altLang="fa-IR" smtClean="0"/>
              <a:t>2)یک مقیم(همتا)</a:t>
            </a:r>
          </a:p>
          <a:p>
            <a:pPr eaLnBrk="1" hangingPunct="1">
              <a:buFont typeface="Wingdings" panose="05000000000000000000" pitchFamily="2" charset="2"/>
              <a:buNone/>
              <a:defRPr/>
            </a:pPr>
            <a:endParaRPr lang="en-US" altLang="fa-IR" smtClean="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pPr eaLnBrk="1" hangingPunct="1">
              <a:defRPr/>
            </a:pPr>
            <a:r>
              <a:rPr lang="fa-IR" altLang="fa-IR" b="1" smtClean="0"/>
              <a:t>ابزارهای شکل دهی رفتار</a:t>
            </a:r>
            <a:endParaRPr lang="en-US" altLang="fa-IR" b="1" smtClean="0"/>
          </a:p>
        </p:txBody>
      </p:sp>
      <p:sp>
        <p:nvSpPr>
          <p:cNvPr id="189443" name="Rectangle 3"/>
          <p:cNvSpPr>
            <a:spLocks noGrp="1" noChangeArrowheads="1"/>
          </p:cNvSpPr>
          <p:nvPr>
            <p:ph type="body" idx="1"/>
          </p:nvPr>
        </p:nvSpPr>
        <p:spPr>
          <a:xfrm>
            <a:off x="457200" y="1600200"/>
            <a:ext cx="8229600" cy="4781550"/>
          </a:xfrm>
        </p:spPr>
        <p:txBody>
          <a:bodyPr/>
          <a:lstStyle/>
          <a:p>
            <a:pPr algn="just" eaLnBrk="1" hangingPunct="1">
              <a:lnSpc>
                <a:spcPct val="90000"/>
              </a:lnSpc>
              <a:defRPr/>
            </a:pPr>
            <a:r>
              <a:rPr lang="fa-IR" altLang="fa-IR" sz="2800" u="sng" smtClean="0"/>
              <a:t>صندلی مواجهه</a:t>
            </a:r>
            <a:r>
              <a:rPr lang="en-US" altLang="fa-IR" sz="2800" smtClean="0"/>
              <a:t> </a:t>
            </a:r>
            <a:r>
              <a:rPr lang="fa-IR" altLang="fa-IR" sz="2800" smtClean="0"/>
              <a:t>:</a:t>
            </a:r>
          </a:p>
          <a:p>
            <a:pPr algn="just" eaLnBrk="1" hangingPunct="1">
              <a:lnSpc>
                <a:spcPct val="90000"/>
              </a:lnSpc>
              <a:defRPr/>
            </a:pPr>
            <a:r>
              <a:rPr lang="fa-IR" altLang="fa-IR" sz="2800" smtClean="0"/>
              <a:t>صندلی مواجهه ابزاری است در محیط که برای مقیمانی که قادر نیستند مسائل مربوط به خودشان در زمان </a:t>
            </a:r>
            <a:r>
              <a:rPr lang="fa-IR" altLang="fa-IR" sz="2800" b="1" i="1" smtClean="0"/>
              <a:t>مواجهه </a:t>
            </a:r>
            <a:r>
              <a:rPr lang="fa-IR" altLang="fa-IR" sz="2800" smtClean="0"/>
              <a:t>با سایر همتاها  یا اعضای خانواده حل نمایند، مورد استفاده قرار می گیرد.</a:t>
            </a:r>
          </a:p>
          <a:p>
            <a:pPr algn="just" eaLnBrk="1" hangingPunct="1">
              <a:lnSpc>
                <a:spcPct val="90000"/>
              </a:lnSpc>
              <a:defRPr/>
            </a:pPr>
            <a:r>
              <a:rPr lang="fa-IR" altLang="fa-IR" sz="2800" smtClean="0"/>
              <a:t>معمولاً تیم درمان در خصوص قرار دادن مقیم در صندلی مواجهه تصمیم گیری می نماید.</a:t>
            </a:r>
          </a:p>
          <a:p>
            <a:pPr algn="just" eaLnBrk="1" hangingPunct="1">
              <a:lnSpc>
                <a:spcPct val="90000"/>
              </a:lnSpc>
              <a:defRPr/>
            </a:pPr>
            <a:r>
              <a:rPr lang="fa-IR" altLang="fa-IR" sz="2800" smtClean="0"/>
              <a:t>صندلی مواجهه  در راهروی اصلی جای که هر کسی از میان مقیمان قادر باشد وی را ببیند ، قرار می گیرد. صندلی دوم در مقابل صندلی اول قرار می گیرد. این بدان معنی است که هر یک از اعضای خانواده در کنار وی بنشیند و درباره مشکل فرد مقیم با وی مواجهه نماید.</a:t>
            </a:r>
            <a:endParaRPr lang="en-US" altLang="fa-IR" sz="2800" smtClean="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lstStyle/>
          <a:p>
            <a:pPr eaLnBrk="1" hangingPunct="1">
              <a:defRPr/>
            </a:pPr>
            <a:r>
              <a:rPr lang="fa-IR" altLang="fa-IR" b="1" smtClean="0"/>
              <a:t>ابزارهای شکل دهی رفتار</a:t>
            </a:r>
            <a:endParaRPr lang="en-US" altLang="fa-IR" b="1" smtClean="0"/>
          </a:p>
        </p:txBody>
      </p:sp>
      <p:sp>
        <p:nvSpPr>
          <p:cNvPr id="190467" name="Rectangle 3"/>
          <p:cNvSpPr>
            <a:spLocks noGrp="1" noChangeArrowheads="1"/>
          </p:cNvSpPr>
          <p:nvPr>
            <p:ph type="body" idx="1"/>
          </p:nvPr>
        </p:nvSpPr>
        <p:spPr/>
        <p:txBody>
          <a:bodyPr/>
          <a:lstStyle/>
          <a:p>
            <a:pPr algn="just" eaLnBrk="1" hangingPunct="1">
              <a:defRPr/>
            </a:pPr>
            <a:r>
              <a:rPr lang="fa-IR" altLang="fa-IR" smtClean="0"/>
              <a:t>مقیمی را می توان بر روی صندلی مواجهه قرار داد که وی در برنامه درگیر نمی گردد و مشکلاتی در زمینه صحبت کردن درباره مشکلاتش با سایر مقیمان یا در گروه های درمانی دارد.</a:t>
            </a:r>
            <a:r>
              <a:rPr lang="en-US" altLang="fa-IR" smtClean="0"/>
              <a:t> </a:t>
            </a:r>
            <a:endParaRPr lang="fa-IR" altLang="fa-IR" smtClean="0"/>
          </a:p>
          <a:p>
            <a:pPr algn="just" eaLnBrk="1" hangingPunct="1">
              <a:defRPr/>
            </a:pPr>
            <a:r>
              <a:rPr lang="fa-IR" altLang="fa-IR" smtClean="0"/>
              <a:t>مقیم می بایست در طول روز بر روی این صندلی بنشیند بجز در زمانهای صرف غذا و حدوداً 5 دقیقه استراحت</a:t>
            </a:r>
            <a:r>
              <a:rPr lang="en-US" altLang="fa-IR" smtClean="0"/>
              <a:t> </a:t>
            </a: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pPr eaLnBrk="1" hangingPunct="1">
              <a:defRPr/>
            </a:pPr>
            <a:r>
              <a:rPr lang="fa-IR" altLang="fa-IR" b="1" smtClean="0"/>
              <a:t>ابزارهای شکل دهی رفتار</a:t>
            </a:r>
            <a:endParaRPr lang="en-US" altLang="fa-IR" b="1" smtClean="0"/>
          </a:p>
        </p:txBody>
      </p:sp>
      <p:sp>
        <p:nvSpPr>
          <p:cNvPr id="191491" name="Rectangle 3"/>
          <p:cNvSpPr>
            <a:spLocks noGrp="1" noChangeArrowheads="1"/>
          </p:cNvSpPr>
          <p:nvPr>
            <p:ph type="body" idx="1"/>
          </p:nvPr>
        </p:nvSpPr>
        <p:spPr/>
        <p:txBody>
          <a:bodyPr/>
          <a:lstStyle/>
          <a:p>
            <a:pPr algn="just" eaLnBrk="1" hangingPunct="1">
              <a:lnSpc>
                <a:spcPct val="90000"/>
              </a:lnSpc>
              <a:defRPr/>
            </a:pPr>
            <a:r>
              <a:rPr lang="fa-IR" altLang="fa-IR" sz="2800" u="sng" smtClean="0"/>
              <a:t>نشست بامدادی</a:t>
            </a:r>
            <a:r>
              <a:rPr lang="en-US" altLang="fa-IR" sz="2800" smtClean="0"/>
              <a:t> </a:t>
            </a:r>
            <a:r>
              <a:rPr lang="fa-IR" altLang="fa-IR" sz="2800" smtClean="0"/>
              <a:t>:</a:t>
            </a:r>
          </a:p>
          <a:p>
            <a:pPr algn="just" eaLnBrk="1" hangingPunct="1">
              <a:lnSpc>
                <a:spcPct val="90000"/>
              </a:lnSpc>
              <a:defRPr/>
            </a:pPr>
            <a:r>
              <a:rPr lang="fa-IR" altLang="fa-IR" sz="2800" smtClean="0"/>
              <a:t>در </a:t>
            </a:r>
            <a:r>
              <a:rPr lang="en-US" altLang="fa-IR" sz="2800" smtClean="0"/>
              <a:t>TC</a:t>
            </a:r>
            <a:r>
              <a:rPr lang="fa-IR" altLang="fa-IR" sz="2800" smtClean="0"/>
              <a:t> ، روز با نشست بامدادی شروع می شود. و یک آیین روزانه می باشد. </a:t>
            </a:r>
          </a:p>
          <a:p>
            <a:pPr algn="just" eaLnBrk="1" hangingPunct="1">
              <a:lnSpc>
                <a:spcPct val="90000"/>
              </a:lnSpc>
              <a:defRPr/>
            </a:pPr>
            <a:r>
              <a:rPr lang="fa-IR" altLang="fa-IR" sz="2800" smtClean="0"/>
              <a:t>بخش اول جلسه شامل اعلان های عمومی می باشد، در این بخش توجه اجتماع به رویدادهای مهمی که اتفاق خواهد افتاد، مانند فعالیتها یا امورمهمی که مقیمان می بایست شرکت نمایند، یا اطلاعات عمومی که مقیمان می بایست آگاه گردند، جلب می گردد. </a:t>
            </a:r>
          </a:p>
          <a:p>
            <a:pPr algn="just" eaLnBrk="1" hangingPunct="1">
              <a:lnSpc>
                <a:spcPct val="90000"/>
              </a:lnSpc>
              <a:defRPr/>
            </a:pPr>
            <a:r>
              <a:rPr lang="fa-IR" altLang="fa-IR" sz="2800" smtClean="0"/>
              <a:t>نشست بامدادی اولین فعالیت مهم روز می باشد و متمرکز بر مرور اینکه اجتماع به عنوان یک کل در خصوص کارهایش در روز قبل چطور عمل نموده است. </a:t>
            </a:r>
            <a:endParaRPr lang="en-US" altLang="fa-IR" sz="2800" smtClean="0"/>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pPr eaLnBrk="1" hangingPunct="1">
              <a:defRPr/>
            </a:pPr>
            <a:r>
              <a:rPr lang="fa-IR" altLang="fa-IR" b="1" smtClean="0"/>
              <a:t>ابزارهای شکل دهی رفتار</a:t>
            </a:r>
            <a:endParaRPr lang="en-US" altLang="fa-IR" b="1" smtClean="0"/>
          </a:p>
        </p:txBody>
      </p:sp>
      <p:sp>
        <p:nvSpPr>
          <p:cNvPr id="192515" name="Rectangle 3"/>
          <p:cNvSpPr>
            <a:spLocks noGrp="1" noChangeArrowheads="1"/>
          </p:cNvSpPr>
          <p:nvPr>
            <p:ph type="body" idx="1"/>
          </p:nvPr>
        </p:nvSpPr>
        <p:spPr/>
        <p:txBody>
          <a:bodyPr/>
          <a:lstStyle/>
          <a:p>
            <a:pPr algn="just" eaLnBrk="1" hangingPunct="1">
              <a:lnSpc>
                <a:spcPct val="90000"/>
              </a:lnSpc>
              <a:defRPr/>
            </a:pPr>
            <a:r>
              <a:rPr lang="fa-IR" altLang="fa-IR" sz="2800" smtClean="0"/>
              <a:t>یک تمرین مهم در طول این بخش از جلسه خواندن </a:t>
            </a:r>
            <a:r>
              <a:rPr lang="en-US" altLang="fa-IR" sz="2800" smtClean="0"/>
              <a:t>Pull up</a:t>
            </a:r>
            <a:r>
              <a:rPr lang="fa-IR" altLang="fa-IR" sz="2800" smtClean="0"/>
              <a:t> ها می باشد، بیان اظهار دلواپسی در خصوص خطاهای رفتاری اعضای اجتماع بوسیله مقیمان، ودعوت به پذیرفتن خطاها در حضور عموم می باشد. </a:t>
            </a:r>
          </a:p>
          <a:p>
            <a:pPr algn="just" eaLnBrk="1" hangingPunct="1">
              <a:lnSpc>
                <a:spcPct val="90000"/>
              </a:lnSpc>
              <a:defRPr/>
            </a:pPr>
            <a:r>
              <a:rPr lang="fa-IR" altLang="fa-IR" sz="2800" smtClean="0"/>
              <a:t>اجتماع یک مطلب روزانه (پند روزانه) را پیشنهاد می کند، که مسیری که اجتماع می بایست تلاش نماید تا آنرا بدست بیاورد، بیان شده است.</a:t>
            </a:r>
            <a:r>
              <a:rPr lang="en-US" altLang="fa-IR" sz="2800" smtClean="0"/>
              <a:t> </a:t>
            </a:r>
            <a:endParaRPr lang="fa-IR" altLang="fa-IR" sz="2800" smtClean="0"/>
          </a:p>
          <a:p>
            <a:pPr algn="just" eaLnBrk="1" hangingPunct="1">
              <a:lnSpc>
                <a:spcPct val="90000"/>
              </a:lnSpc>
              <a:defRPr/>
            </a:pPr>
            <a:r>
              <a:rPr lang="fa-IR" altLang="fa-IR" sz="2800" smtClean="0"/>
              <a:t>بخش دوم نشست، معمولاً سرزنده ،با نشاط و سرگرم کننده می باشد، که عملاً برای افزایش روحیه اجتماع می باشد، به طوریکه هرکس نشست بامدادی را ترک می نماید، بتواند روز را بانشاط شروع نماید.</a:t>
            </a:r>
            <a:endParaRPr lang="en-US" altLang="fa-IR" sz="280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defRPr/>
            </a:pPr>
            <a:r>
              <a:rPr lang="fa-IR" altLang="fa-IR" b="1" smtClean="0"/>
              <a:t>خصوصیات درمان</a:t>
            </a:r>
            <a:endParaRPr lang="en-US" altLang="fa-IR" b="1" smtClean="0"/>
          </a:p>
        </p:txBody>
      </p:sp>
      <p:sp>
        <p:nvSpPr>
          <p:cNvPr id="58371" name="Rectangle 3"/>
          <p:cNvSpPr>
            <a:spLocks noGrp="1" noChangeArrowheads="1"/>
          </p:cNvSpPr>
          <p:nvPr>
            <p:ph type="body" idx="1"/>
          </p:nvPr>
        </p:nvSpPr>
        <p:spPr/>
        <p:txBody>
          <a:bodyPr/>
          <a:lstStyle/>
          <a:p>
            <a:pPr eaLnBrk="1" hangingPunct="1">
              <a:lnSpc>
                <a:spcPct val="90000"/>
              </a:lnSpc>
              <a:defRPr/>
            </a:pPr>
            <a:r>
              <a:rPr lang="fa-IR" altLang="fa-IR" b="1" smtClean="0"/>
              <a:t>امنیت و پذیرش</a:t>
            </a:r>
            <a:r>
              <a:rPr lang="fa-IR" altLang="fa-IR" sz="2800" smtClean="0"/>
              <a:t>:</a:t>
            </a:r>
            <a:r>
              <a:rPr lang="fa-IR" altLang="fa-IR" sz="2800" u="sng" smtClean="0"/>
              <a:t> </a:t>
            </a:r>
          </a:p>
          <a:p>
            <a:pPr algn="just" eaLnBrk="1" hangingPunct="1">
              <a:lnSpc>
                <a:spcPct val="90000"/>
              </a:lnSpc>
              <a:defRPr/>
            </a:pPr>
            <a:r>
              <a:rPr lang="fa-IR" altLang="fa-IR" sz="2800" smtClean="0"/>
              <a:t>در اجتماع درمانی دیگرسوء مصرف کنندگان مواد توسط خطرات بیرون مانند، مواد ، دلالهای محبت، مجرمین و قاچاقچیان تهدید نمی گردند.</a:t>
            </a:r>
            <a:r>
              <a:rPr lang="en-US" altLang="fa-IR" sz="2800" smtClean="0"/>
              <a:t> </a:t>
            </a:r>
            <a:endParaRPr lang="fa-IR" altLang="fa-IR" sz="2800" smtClean="0"/>
          </a:p>
          <a:p>
            <a:pPr algn="just" eaLnBrk="1" hangingPunct="1">
              <a:lnSpc>
                <a:spcPct val="90000"/>
              </a:lnSpc>
              <a:defRPr/>
            </a:pPr>
            <a:r>
              <a:rPr lang="fa-IR" altLang="fa-IR" sz="2800" smtClean="0"/>
              <a:t>در درون اجتماع ،مقیمان با مهربانی و خونگرمی استف ها روبرو می گردند و تجارب مشابه ای که دارند بین خود تقسیم می نمایند.</a:t>
            </a:r>
            <a:r>
              <a:rPr lang="en-US" altLang="fa-IR" sz="2800" smtClean="0"/>
              <a:t> </a:t>
            </a:r>
            <a:endParaRPr lang="fa-IR" altLang="fa-IR" sz="2800" smtClean="0"/>
          </a:p>
          <a:p>
            <a:pPr algn="just" eaLnBrk="1" hangingPunct="1">
              <a:lnSpc>
                <a:spcPct val="90000"/>
              </a:lnSpc>
              <a:defRPr/>
            </a:pPr>
            <a:r>
              <a:rPr lang="fa-IR" altLang="fa-IR" sz="2800" smtClean="0"/>
              <a:t>درآنجا مقیمانی وجود دارند که آنها را بواسطه اینکه چی استفاده کرده اند و چه کارهایی مرتکب شده اند درک می نمایند زیرا آنها نیز خودشان تمامی آنها را انجام داده اند. این شناسایی تجارب مشترک است که رشد صداقت را تسهیل می بخشد.</a:t>
            </a:r>
          </a:p>
          <a:p>
            <a:pPr eaLnBrk="1" hangingPunct="1">
              <a:lnSpc>
                <a:spcPct val="90000"/>
              </a:lnSpc>
              <a:defRPr/>
            </a:pPr>
            <a:endParaRPr lang="en-US" altLang="fa-IR" sz="2800" smtClean="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pPr eaLnBrk="1" hangingPunct="1">
              <a:defRPr/>
            </a:pPr>
            <a:r>
              <a:rPr lang="fa-IR" altLang="fa-IR" b="1" smtClean="0"/>
              <a:t>ابزارهای شکل دهی رفتار</a:t>
            </a:r>
            <a:endParaRPr lang="en-US" altLang="fa-IR" b="1" smtClean="0"/>
          </a:p>
        </p:txBody>
      </p:sp>
      <p:sp>
        <p:nvSpPr>
          <p:cNvPr id="193539" name="Rectangle 3"/>
          <p:cNvSpPr>
            <a:spLocks noGrp="1" noChangeArrowheads="1"/>
          </p:cNvSpPr>
          <p:nvPr>
            <p:ph type="body" idx="1"/>
          </p:nvPr>
        </p:nvSpPr>
        <p:spPr/>
        <p:txBody>
          <a:bodyPr/>
          <a:lstStyle/>
          <a:p>
            <a:pPr eaLnBrk="1" hangingPunct="1">
              <a:defRPr/>
            </a:pPr>
            <a:r>
              <a:rPr lang="fa-IR" altLang="fa-IR" u="sng" smtClean="0"/>
              <a:t>نشست شامگاهی</a:t>
            </a:r>
            <a:r>
              <a:rPr lang="fa-IR" altLang="fa-IR" smtClean="0"/>
              <a:t>:</a:t>
            </a:r>
          </a:p>
          <a:p>
            <a:pPr eaLnBrk="1" hangingPunct="1">
              <a:defRPr/>
            </a:pPr>
            <a:r>
              <a:rPr lang="fa-IR" altLang="fa-IR" b="1" i="1" smtClean="0"/>
              <a:t>یادداشت شبانه</a:t>
            </a:r>
            <a:r>
              <a:rPr lang="en-US" altLang="fa-IR" smtClean="0"/>
              <a:t> </a:t>
            </a:r>
            <a:endParaRPr lang="fa-IR" altLang="fa-IR" smtClean="0"/>
          </a:p>
          <a:p>
            <a:pPr eaLnBrk="1" hangingPunct="1">
              <a:defRPr/>
            </a:pPr>
            <a:r>
              <a:rPr lang="fa-IR" altLang="fa-IR" b="1" i="1" smtClean="0"/>
              <a:t>شب شعر</a:t>
            </a:r>
            <a:r>
              <a:rPr lang="en-US" altLang="fa-IR" smtClean="0"/>
              <a:t> </a:t>
            </a:r>
            <a:endParaRPr lang="fa-IR" altLang="fa-IR" smtClean="0"/>
          </a:p>
          <a:p>
            <a:pPr eaLnBrk="1" hangingPunct="1">
              <a:defRPr/>
            </a:pPr>
            <a:r>
              <a:rPr lang="fa-IR" altLang="fa-IR" b="1" i="1" smtClean="0"/>
              <a:t>بیان احساس و شادباش شبانه</a:t>
            </a:r>
          </a:p>
          <a:p>
            <a:pPr eaLnBrk="1" hangingPunct="1">
              <a:defRPr/>
            </a:pPr>
            <a:r>
              <a:rPr lang="fa-IR" altLang="fa-IR" i="1" smtClean="0"/>
              <a:t>مقیمان جشن تولد، اعیاد ملی ، مذهبی و تولد بزرگان ملی و مذهبی را شادباش می گویند</a:t>
            </a:r>
            <a:r>
              <a:rPr lang="fa-IR" altLang="fa-IR" b="1" i="1" smtClean="0"/>
              <a:t>.</a:t>
            </a:r>
            <a:endParaRPr lang="en-US" altLang="fa-IR" b="1" i="1" smtClean="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4" name="Rectangle 4"/>
          <p:cNvSpPr>
            <a:spLocks noGrp="1" noChangeArrowheads="1"/>
          </p:cNvSpPr>
          <p:nvPr>
            <p:ph type="ctrTitle"/>
          </p:nvPr>
        </p:nvSpPr>
        <p:spPr/>
        <p:txBody>
          <a:bodyPr/>
          <a:lstStyle/>
          <a:p>
            <a:pPr eaLnBrk="1" hangingPunct="1">
              <a:defRPr/>
            </a:pPr>
            <a:r>
              <a:rPr lang="fa-IR" altLang="fa-IR" b="1" smtClean="0"/>
              <a:t>جوانب روانی و عاطفی درمان</a:t>
            </a:r>
            <a:r>
              <a:rPr lang="fa-IR" altLang="fa-IR" smtClean="0"/>
              <a:t> </a:t>
            </a:r>
            <a:endParaRPr lang="en-US" altLang="fa-IR" smtClean="0"/>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pPr eaLnBrk="1" hangingPunct="1">
              <a:defRPr/>
            </a:pPr>
            <a:r>
              <a:rPr lang="fa-IR" altLang="fa-IR" b="1" smtClean="0"/>
              <a:t>جوانب روانی و عاطفی درمان</a:t>
            </a:r>
            <a:endParaRPr lang="en-US" altLang="fa-IR" b="1" smtClean="0"/>
          </a:p>
        </p:txBody>
      </p:sp>
      <p:sp>
        <p:nvSpPr>
          <p:cNvPr id="196611" name="Rectangle 3"/>
          <p:cNvSpPr>
            <a:spLocks noGrp="1" noChangeArrowheads="1"/>
          </p:cNvSpPr>
          <p:nvPr>
            <p:ph type="body" idx="1"/>
          </p:nvPr>
        </p:nvSpPr>
        <p:spPr/>
        <p:txBody>
          <a:bodyPr/>
          <a:lstStyle/>
          <a:p>
            <a:pPr algn="just" eaLnBrk="1" hangingPunct="1">
              <a:defRPr/>
            </a:pPr>
            <a:r>
              <a:rPr lang="en-US" altLang="fa-IR" smtClean="0"/>
              <a:t>TC</a:t>
            </a:r>
            <a:r>
              <a:rPr lang="fa-IR" altLang="fa-IR" smtClean="0"/>
              <a:t> همانطور که قبلاً گفته شد به اعتیاد به عنوان یک اختلالی در کل فرد می نگرد. و بنابراین ، بهبودی نیازمند تغییرات رفتاری ، شناختی ، و عاطفی می باشد.</a:t>
            </a:r>
            <a:r>
              <a:rPr lang="en-US" altLang="fa-IR" smtClean="0"/>
              <a:t> </a:t>
            </a:r>
            <a:endParaRPr lang="fa-IR" altLang="fa-IR" smtClean="0"/>
          </a:p>
          <a:p>
            <a:pPr algn="just" eaLnBrk="1" hangingPunct="1">
              <a:defRPr/>
            </a:pPr>
            <a:r>
              <a:rPr lang="fa-IR" altLang="fa-IR" smtClean="0"/>
              <a:t>مشاوره فردی و گروهی برای کمک نمودن مقیمان در مرور مجدد اطلاعات فردی و تاریخچه ای انجام می گردد، و کمک می نماید که مسائل فردآشکار گردد و استراتژی جدیدی برای اصلاح نمودن مشکلات گذشته ایجاد گردد.</a:t>
            </a:r>
            <a:r>
              <a:rPr lang="en-US" altLang="fa-IR" smtClean="0"/>
              <a:t> </a:t>
            </a:r>
            <a:endParaRPr lang="fa-IR" altLang="fa-IR" smtClean="0"/>
          </a:p>
          <a:p>
            <a:pPr algn="just" eaLnBrk="1" hangingPunct="1">
              <a:defRPr/>
            </a:pPr>
            <a:endParaRPr lang="en-US" altLang="fa-IR" smtClean="0"/>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lstStyle/>
          <a:p>
            <a:pPr eaLnBrk="1" hangingPunct="1">
              <a:defRPr/>
            </a:pPr>
            <a:r>
              <a:rPr lang="fa-IR" altLang="fa-IR" b="1" smtClean="0"/>
              <a:t>جوانب روانی و عاطفی درمان</a:t>
            </a:r>
            <a:endParaRPr lang="en-US" altLang="fa-IR" b="1" smtClean="0"/>
          </a:p>
        </p:txBody>
      </p:sp>
      <p:sp>
        <p:nvSpPr>
          <p:cNvPr id="197635" name="Rectangle 3"/>
          <p:cNvSpPr>
            <a:spLocks noGrp="1" noChangeArrowheads="1"/>
          </p:cNvSpPr>
          <p:nvPr>
            <p:ph type="body" idx="1"/>
          </p:nvPr>
        </p:nvSpPr>
        <p:spPr/>
        <p:txBody>
          <a:bodyPr/>
          <a:lstStyle/>
          <a:p>
            <a:pPr algn="just" eaLnBrk="1" hangingPunct="1">
              <a:lnSpc>
                <a:spcPct val="90000"/>
              </a:lnSpc>
              <a:defRPr/>
            </a:pPr>
            <a:r>
              <a:rPr lang="fa-IR" altLang="fa-IR" smtClean="0"/>
              <a:t>اجتماع درمانی تئوریها وروشهای مختلف مانند: شناختی، رفتاری،روانی وغیره را دردرون یک محیط سخت جمع آوری نمود.</a:t>
            </a:r>
            <a:r>
              <a:rPr lang="en-US" altLang="fa-IR" smtClean="0"/>
              <a:t> </a:t>
            </a:r>
            <a:endParaRPr lang="fa-IR" altLang="fa-IR" smtClean="0"/>
          </a:p>
          <a:p>
            <a:pPr algn="just" eaLnBrk="1" hangingPunct="1">
              <a:lnSpc>
                <a:spcPct val="90000"/>
              </a:lnSpc>
              <a:defRPr/>
            </a:pPr>
            <a:r>
              <a:rPr lang="fa-IR" altLang="fa-IR" smtClean="0"/>
              <a:t>تئوریهای مشاوره، همانطور که در بالا اشاره شد، اعتقاد دارند که افراد در مشکلات و رنج عاطفی دارای تفاوت می باشند،اما با وجود این تفاوتها، همه آنها تلاش می نمایند مشکلات درمانجو را حل نمایند یا عملکرد سالم فرد را به حال اول دربیاورند و در نتیجه فرد بتواند به جلو بدون فشارها ی روانی حرکت نماید.</a:t>
            </a:r>
            <a:r>
              <a:rPr lang="en-US" altLang="fa-IR" smtClean="0"/>
              <a:t> </a:t>
            </a: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p:txBody>
          <a:bodyPr/>
          <a:lstStyle/>
          <a:p>
            <a:pPr eaLnBrk="1" hangingPunct="1">
              <a:defRPr/>
            </a:pPr>
            <a:r>
              <a:rPr lang="fa-IR" altLang="fa-IR" b="1" smtClean="0"/>
              <a:t>جوانب روانی و عاطفی درمان</a:t>
            </a:r>
            <a:endParaRPr lang="en-US" altLang="fa-IR" b="1" smtClean="0"/>
          </a:p>
        </p:txBody>
      </p:sp>
      <p:sp>
        <p:nvSpPr>
          <p:cNvPr id="198659" name="Rectangle 3"/>
          <p:cNvSpPr>
            <a:spLocks noGrp="1" noChangeArrowheads="1"/>
          </p:cNvSpPr>
          <p:nvPr>
            <p:ph type="body" idx="1"/>
          </p:nvPr>
        </p:nvSpPr>
        <p:spPr/>
        <p:txBody>
          <a:bodyPr/>
          <a:lstStyle/>
          <a:p>
            <a:pPr algn="just" eaLnBrk="1" hangingPunct="1">
              <a:defRPr/>
            </a:pPr>
            <a:r>
              <a:rPr lang="fa-IR" altLang="fa-IR" u="sng" smtClean="0"/>
              <a:t>مشاوره فرد به فرد:</a:t>
            </a:r>
          </a:p>
          <a:p>
            <a:pPr algn="just" eaLnBrk="1" hangingPunct="1">
              <a:defRPr/>
            </a:pPr>
            <a:r>
              <a:rPr lang="fa-IR" altLang="fa-IR" u="sng" smtClean="0"/>
              <a:t>مشاوره فردی در </a:t>
            </a:r>
            <a:r>
              <a:rPr lang="en-US" altLang="fa-IR" u="sng" smtClean="0"/>
              <a:t>TC </a:t>
            </a:r>
            <a:r>
              <a:rPr lang="fa-IR" altLang="fa-IR" u="sng" smtClean="0"/>
              <a:t>برای موارد زیر فراهم شده است:</a:t>
            </a:r>
          </a:p>
          <a:p>
            <a:pPr algn="just" eaLnBrk="1" hangingPunct="1">
              <a:defRPr/>
            </a:pPr>
            <a:r>
              <a:rPr lang="fa-IR" altLang="fa-IR" smtClean="0"/>
              <a:t>بدست آوردن یک منبع ثابت از اطلاعات </a:t>
            </a:r>
          </a:p>
          <a:p>
            <a:pPr algn="just" eaLnBrk="1" hangingPunct="1">
              <a:defRPr/>
            </a:pPr>
            <a:r>
              <a:rPr lang="fa-IR" altLang="fa-IR" smtClean="0"/>
              <a:t>فراهم نمودن یک منبع ثابت از مشاوره راهنمایی</a:t>
            </a:r>
          </a:p>
          <a:p>
            <a:pPr algn="just" eaLnBrk="1" hangingPunct="1">
              <a:defRPr/>
            </a:pPr>
            <a:r>
              <a:rPr lang="fa-IR" altLang="fa-IR" smtClean="0"/>
              <a:t>کمک به احساسات پیچیده، سطحی و مشکل دار</a:t>
            </a:r>
          </a:p>
          <a:p>
            <a:pPr algn="just" eaLnBrk="1" hangingPunct="1">
              <a:defRPr/>
            </a:pPr>
            <a:r>
              <a:rPr lang="fa-IR" altLang="fa-IR" smtClean="0"/>
              <a:t>فراهم نمودن راهنمایی و کمک در حل مشکل</a:t>
            </a:r>
          </a:p>
          <a:p>
            <a:pPr algn="just" eaLnBrk="1" hangingPunct="1">
              <a:defRPr/>
            </a:pPr>
            <a:r>
              <a:rPr lang="fa-IR" altLang="fa-IR" smtClean="0"/>
              <a:t>عمل بعنوان حمایت از درمانجو</a:t>
            </a:r>
            <a:endParaRPr lang="en-US" altLang="fa-IR" smtClean="0"/>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lstStyle/>
          <a:p>
            <a:pPr eaLnBrk="1" hangingPunct="1">
              <a:defRPr/>
            </a:pPr>
            <a:r>
              <a:rPr lang="fa-IR" altLang="fa-IR" b="1" smtClean="0"/>
              <a:t>جوانب روانی و عاطفی درمان</a:t>
            </a:r>
            <a:endParaRPr lang="en-US" altLang="fa-IR" b="1" smtClean="0"/>
          </a:p>
        </p:txBody>
      </p:sp>
      <p:sp>
        <p:nvSpPr>
          <p:cNvPr id="199683" name="Rectangle 3"/>
          <p:cNvSpPr>
            <a:spLocks noGrp="1" noChangeArrowheads="1"/>
          </p:cNvSpPr>
          <p:nvPr>
            <p:ph type="body" idx="1"/>
          </p:nvPr>
        </p:nvSpPr>
        <p:spPr/>
        <p:txBody>
          <a:bodyPr/>
          <a:lstStyle/>
          <a:p>
            <a:pPr marL="609600" indent="-609600" algn="just" eaLnBrk="1" hangingPunct="1">
              <a:lnSpc>
                <a:spcPct val="80000"/>
              </a:lnSpc>
              <a:defRPr/>
            </a:pPr>
            <a:r>
              <a:rPr lang="fa-IR" altLang="fa-IR" sz="2800" u="sng" smtClean="0"/>
              <a:t>فرایند گروه در اجتماع درمانی چطور عمل می نماید:</a:t>
            </a:r>
          </a:p>
          <a:p>
            <a:pPr marL="609600" indent="-609600" algn="just" eaLnBrk="1" hangingPunct="1">
              <a:lnSpc>
                <a:spcPct val="80000"/>
              </a:lnSpc>
              <a:defRPr/>
            </a:pPr>
            <a:r>
              <a:rPr lang="fa-IR" altLang="fa-IR" sz="2800" smtClean="0"/>
              <a:t>استفاده از مواجهه</a:t>
            </a:r>
          </a:p>
          <a:p>
            <a:pPr marL="609600" indent="-609600" algn="just" eaLnBrk="1" hangingPunct="1">
              <a:lnSpc>
                <a:spcPct val="80000"/>
              </a:lnSpc>
              <a:defRPr/>
            </a:pPr>
            <a:r>
              <a:rPr lang="fa-IR" altLang="fa-IR" sz="2800" smtClean="0"/>
              <a:t>استفاده از قدرت گروه در حفظ تمرکز وتوجه بر "اینجا واکنون" یا استفاده از تجربه مهارتهای اعضای گروه برای حفظ فرد در صندلی داغ و تمرکز بر موضوع در درست</a:t>
            </a:r>
          </a:p>
          <a:p>
            <a:pPr marL="609600" indent="-609600" algn="just" eaLnBrk="1" hangingPunct="1">
              <a:lnSpc>
                <a:spcPct val="80000"/>
              </a:lnSpc>
              <a:defRPr/>
            </a:pPr>
            <a:r>
              <a:rPr lang="fa-IR" altLang="fa-IR" sz="2800" smtClean="0"/>
              <a:t>باقی ماندن با موضوع ارائه شده در گروه</a:t>
            </a:r>
          </a:p>
          <a:p>
            <a:pPr marL="609600" indent="-609600" algn="just" eaLnBrk="1" hangingPunct="1">
              <a:lnSpc>
                <a:spcPct val="80000"/>
              </a:lnSpc>
              <a:defRPr/>
            </a:pPr>
            <a:r>
              <a:rPr lang="fa-IR" altLang="fa-IR" sz="2800" smtClean="0"/>
              <a:t>هدایت تعامل بین افراد</a:t>
            </a:r>
          </a:p>
          <a:p>
            <a:pPr marL="609600" indent="-609600" algn="just" eaLnBrk="1" hangingPunct="1">
              <a:lnSpc>
                <a:spcPct val="80000"/>
              </a:lnSpc>
              <a:defRPr/>
            </a:pPr>
            <a:r>
              <a:rPr lang="fa-IR" altLang="fa-IR" sz="2800" smtClean="0"/>
              <a:t>حرکت به سوی راه حل در درون گروه یا بوجود آوردن گروه به عنوان بخشی از فرایند دستیابی راه حل تا اینکه فرد را رها گردد تا خود پاسخ را بیابد.</a:t>
            </a:r>
          </a:p>
          <a:p>
            <a:pPr marL="609600" indent="-609600" algn="just" eaLnBrk="1" hangingPunct="1">
              <a:lnSpc>
                <a:spcPct val="80000"/>
              </a:lnSpc>
              <a:defRPr/>
            </a:pPr>
            <a:r>
              <a:rPr lang="fa-IR" altLang="fa-IR" sz="2800" smtClean="0"/>
              <a:t>توجه به طرح ها و موضوعات قابل رسیدگی</a:t>
            </a:r>
            <a:r>
              <a:rPr lang="en-US" altLang="fa-IR" sz="2800" smtClean="0"/>
              <a:t> </a:t>
            </a: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lstStyle/>
          <a:p>
            <a:pPr eaLnBrk="1" hangingPunct="1">
              <a:defRPr/>
            </a:pPr>
            <a:r>
              <a:rPr lang="fa-IR" altLang="fa-IR" b="1" smtClean="0"/>
              <a:t>جوانب روانی و عاطفی درمان</a:t>
            </a:r>
            <a:endParaRPr lang="en-US" altLang="fa-IR" b="1" smtClean="0"/>
          </a:p>
        </p:txBody>
      </p:sp>
      <p:sp>
        <p:nvSpPr>
          <p:cNvPr id="200707" name="Rectangle 3"/>
          <p:cNvSpPr>
            <a:spLocks noGrp="1" noChangeArrowheads="1"/>
          </p:cNvSpPr>
          <p:nvPr>
            <p:ph type="body" idx="1"/>
          </p:nvPr>
        </p:nvSpPr>
        <p:spPr/>
        <p:txBody>
          <a:bodyPr/>
          <a:lstStyle/>
          <a:p>
            <a:pPr algn="just" eaLnBrk="1" hangingPunct="1">
              <a:defRPr/>
            </a:pPr>
            <a:r>
              <a:rPr lang="fa-IR" altLang="fa-IR" sz="2800" b="1" smtClean="0"/>
              <a:t>انواع گروه ها</a:t>
            </a:r>
            <a:r>
              <a:rPr lang="fa-IR" altLang="fa-IR" sz="2800" smtClean="0"/>
              <a:t> :</a:t>
            </a:r>
          </a:p>
          <a:p>
            <a:pPr algn="just" eaLnBrk="1" hangingPunct="1">
              <a:defRPr/>
            </a:pPr>
            <a:r>
              <a:rPr lang="fa-IR" altLang="fa-IR" sz="2800" smtClean="0"/>
              <a:t>1) گروه های سنتی </a:t>
            </a:r>
            <a:r>
              <a:rPr lang="en-US" altLang="fa-IR" sz="2800" smtClean="0"/>
              <a:t>TC</a:t>
            </a:r>
            <a:endParaRPr lang="fa-IR" altLang="fa-IR" sz="2800" smtClean="0"/>
          </a:p>
          <a:p>
            <a:pPr algn="just" eaLnBrk="1" hangingPunct="1">
              <a:defRPr/>
            </a:pPr>
            <a:r>
              <a:rPr lang="fa-IR" altLang="fa-IR" sz="2800" smtClean="0"/>
              <a:t>2) گروه های ویژه</a:t>
            </a:r>
          </a:p>
          <a:p>
            <a:pPr algn="just" eaLnBrk="1" hangingPunct="1">
              <a:defRPr/>
            </a:pPr>
            <a:r>
              <a:rPr lang="fa-IR" altLang="fa-IR" sz="2800" u="sng" smtClean="0"/>
              <a:t>گروه های سنتی </a:t>
            </a:r>
            <a:r>
              <a:rPr lang="en-US" altLang="fa-IR" sz="2800" u="sng" smtClean="0"/>
              <a:t>TC</a:t>
            </a:r>
            <a:r>
              <a:rPr lang="fa-IR" altLang="fa-IR" sz="2800" smtClean="0"/>
              <a:t> </a:t>
            </a:r>
          </a:p>
          <a:p>
            <a:pPr algn="just" eaLnBrk="1" hangingPunct="1">
              <a:defRPr/>
            </a:pPr>
            <a:r>
              <a:rPr lang="fa-IR" altLang="fa-IR" sz="2800" smtClean="0"/>
              <a:t>گروه های سنتی </a:t>
            </a:r>
            <a:r>
              <a:rPr lang="en-US" altLang="fa-IR" sz="2800" smtClean="0"/>
              <a:t>TC</a:t>
            </a:r>
            <a:r>
              <a:rPr lang="fa-IR" altLang="fa-IR" sz="2800" smtClean="0"/>
              <a:t> منحصربفرد به </a:t>
            </a:r>
            <a:r>
              <a:rPr lang="en-US" altLang="fa-IR" sz="2800" smtClean="0"/>
              <a:t>TC</a:t>
            </a:r>
            <a:r>
              <a:rPr lang="fa-IR" altLang="fa-IR" sz="2800" smtClean="0"/>
              <a:t> می باشند و به طور کلی توسط درمانگران تجربی یا در برخی از موارد توسط مقیمان ارشد که هنوز در درمان می باشند اداره می گردند. این گروه ها بسیار فرایند مدار می باشند و از مواجهه و سایر تکنیک ها در فرایند گروه استفاده می نمایند.</a:t>
            </a:r>
            <a:endParaRPr lang="en-US" altLang="fa-IR" sz="2800" smtClean="0"/>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lstStyle/>
          <a:p>
            <a:pPr eaLnBrk="1" hangingPunct="1">
              <a:defRPr/>
            </a:pPr>
            <a:r>
              <a:rPr lang="fa-IR" altLang="fa-IR" b="1" smtClean="0"/>
              <a:t>جوانب روانی و عاطفی درمان</a:t>
            </a:r>
            <a:endParaRPr lang="en-US" altLang="fa-IR" b="1" smtClean="0"/>
          </a:p>
        </p:txBody>
      </p:sp>
      <p:sp>
        <p:nvSpPr>
          <p:cNvPr id="201731" name="Rectangle 3"/>
          <p:cNvSpPr>
            <a:spLocks noGrp="1" noChangeArrowheads="1"/>
          </p:cNvSpPr>
          <p:nvPr>
            <p:ph type="body" idx="1"/>
          </p:nvPr>
        </p:nvSpPr>
        <p:spPr/>
        <p:txBody>
          <a:bodyPr/>
          <a:lstStyle/>
          <a:p>
            <a:pPr eaLnBrk="1" hangingPunct="1">
              <a:defRPr/>
            </a:pPr>
            <a:r>
              <a:rPr lang="fa-IR" altLang="fa-IR" u="sng" smtClean="0"/>
              <a:t>گروه ایستا:</a:t>
            </a:r>
          </a:p>
          <a:p>
            <a:pPr algn="just" eaLnBrk="1" hangingPunct="1">
              <a:defRPr/>
            </a:pPr>
            <a:r>
              <a:rPr lang="fa-IR" altLang="fa-IR" smtClean="0"/>
              <a:t>گروه ایستا یک گروه مداوم و منظم از همتایان  و راهنماها می باشد که در سراسر دوره درمان یکدیگر را درنشست ها ملاقات می نمایند.</a:t>
            </a:r>
            <a:endParaRPr lang="en-US" altLang="fa-IR" smtClean="0"/>
          </a:p>
          <a:p>
            <a:pPr algn="just" eaLnBrk="1" hangingPunct="1">
              <a:defRPr/>
            </a:pPr>
            <a:r>
              <a:rPr lang="en-US" altLang="fa-IR" smtClean="0"/>
              <a:t> </a:t>
            </a:r>
            <a:r>
              <a:rPr lang="fa-IR" altLang="fa-IR" smtClean="0"/>
              <a:t>این گروه یک نوع از گروه "خانه" برای مقیم و همراستا با گروه کلاسیک رواندرمانی می باشد. اعضاء براساس یک زمان توافق شده در نشست ها حضور می یابند و گروه ممکن است براساس موضوع یا سطح همتاها شکل بگیرد.</a:t>
            </a:r>
            <a:endParaRPr lang="en-US" altLang="fa-IR" smtClean="0"/>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lstStyle/>
          <a:p>
            <a:pPr eaLnBrk="1" hangingPunct="1">
              <a:defRPr/>
            </a:pPr>
            <a:r>
              <a:rPr lang="fa-IR" altLang="fa-IR" b="1" smtClean="0"/>
              <a:t>جوانب روانی و عاطفی درمان</a:t>
            </a:r>
            <a:endParaRPr lang="en-US" altLang="fa-IR" b="1" smtClean="0"/>
          </a:p>
        </p:txBody>
      </p:sp>
      <p:sp>
        <p:nvSpPr>
          <p:cNvPr id="202755" name="Rectangle 3"/>
          <p:cNvSpPr>
            <a:spLocks noGrp="1" noChangeArrowheads="1"/>
          </p:cNvSpPr>
          <p:nvPr>
            <p:ph type="body" idx="1"/>
          </p:nvPr>
        </p:nvSpPr>
        <p:spPr/>
        <p:txBody>
          <a:bodyPr/>
          <a:lstStyle/>
          <a:p>
            <a:pPr algn="just" eaLnBrk="1" hangingPunct="1">
              <a:defRPr/>
            </a:pPr>
            <a:r>
              <a:rPr lang="fa-IR" altLang="fa-IR" sz="2800" smtClean="0"/>
              <a:t>در گروه ایستا اطلاعات درمیان گذاشته شده ممکن است موجب کشف و جمع آوری اطلاعات بیشتر از تاریخچه و رویدادهای گذشته مقیم گردد، اما تمرکز بر روی این است که چطور این اطلاعات ورویدادها بر"اینجا واکنون " تاثیر گذاشته است. </a:t>
            </a:r>
            <a:endParaRPr lang="en-US" altLang="fa-IR" sz="2800" smtClean="0"/>
          </a:p>
          <a:p>
            <a:pPr algn="just" eaLnBrk="1" hangingPunct="1">
              <a:defRPr/>
            </a:pPr>
            <a:r>
              <a:rPr lang="fa-IR" altLang="fa-IR" sz="2800" smtClean="0"/>
              <a:t>رهبری یا تسهیل گری گروه ایستا عموماً توسط استف یا درمانگر اصلی انجام می گردد.</a:t>
            </a:r>
            <a:endParaRPr lang="en-US" altLang="fa-IR" sz="2800" smtClean="0"/>
          </a:p>
          <a:p>
            <a:pPr algn="just" eaLnBrk="1" hangingPunct="1">
              <a:defRPr/>
            </a:pPr>
            <a:r>
              <a:rPr lang="fa-IR" altLang="fa-IR" sz="2800" smtClean="0"/>
              <a:t>به طور کلی ، در تمامی گروه های </a:t>
            </a:r>
            <a:r>
              <a:rPr lang="en-US" altLang="fa-IR" sz="2800" smtClean="0"/>
              <a:t>TC</a:t>
            </a:r>
            <a:r>
              <a:rPr lang="fa-IR" altLang="fa-IR" sz="2800" smtClean="0"/>
              <a:t> ، قواعدی خاصی وجود دارد. گروه ها محلی برای خودافشایی و بیان فرد طراحی شده است.</a:t>
            </a:r>
            <a:r>
              <a:rPr lang="en-US" altLang="fa-IR" sz="2800" smtClean="0"/>
              <a:t> </a:t>
            </a: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p:txBody>
          <a:bodyPr/>
          <a:lstStyle/>
          <a:p>
            <a:pPr eaLnBrk="1" hangingPunct="1">
              <a:defRPr/>
            </a:pPr>
            <a:r>
              <a:rPr lang="fa-IR" altLang="fa-IR" b="1" smtClean="0"/>
              <a:t>جوانب روانی و عاطفی درمان</a:t>
            </a:r>
            <a:endParaRPr lang="en-US" altLang="fa-IR" b="1" smtClean="0"/>
          </a:p>
        </p:txBody>
      </p:sp>
      <p:sp>
        <p:nvSpPr>
          <p:cNvPr id="203779" name="Rectangle 3"/>
          <p:cNvSpPr>
            <a:spLocks noGrp="1" noChangeArrowheads="1"/>
          </p:cNvSpPr>
          <p:nvPr>
            <p:ph type="body" idx="1"/>
          </p:nvPr>
        </p:nvSpPr>
        <p:spPr/>
        <p:txBody>
          <a:bodyPr/>
          <a:lstStyle/>
          <a:p>
            <a:pPr eaLnBrk="1" hangingPunct="1">
              <a:defRPr/>
            </a:pPr>
            <a:r>
              <a:rPr lang="fa-IR" altLang="fa-IR" u="sng" smtClean="0"/>
              <a:t>گروه کاوش:</a:t>
            </a:r>
          </a:p>
          <a:p>
            <a:pPr algn="just" eaLnBrk="1" hangingPunct="1">
              <a:defRPr/>
            </a:pPr>
            <a:r>
              <a:rPr lang="en-US" altLang="fa-IR" smtClean="0"/>
              <a:t> </a:t>
            </a:r>
            <a:r>
              <a:rPr lang="fa-IR" altLang="fa-IR" smtClean="0"/>
              <a:t>کاوش، گروهی است که به موضوع های جنسیتی، سیستم های خانواده الکلی، یا سوء استفاده جنسی، غیره می پردازد. گروه ممکن است 6 تا 8 ساعت به طول بینجامد.</a:t>
            </a:r>
            <a:r>
              <a:rPr lang="en-US" altLang="fa-IR" smtClean="0"/>
              <a:t> </a:t>
            </a:r>
            <a:endParaRPr lang="fa-IR" altLang="fa-IR" smtClean="0"/>
          </a:p>
          <a:p>
            <a:pPr algn="just" eaLnBrk="1" hangingPunct="1">
              <a:defRPr/>
            </a:pPr>
            <a:r>
              <a:rPr lang="fa-IR" altLang="fa-IR" smtClean="0"/>
              <a:t>هدف از گروه کاوش به سطح رساندن تجربه های متقابل و مهم میان اعضاء می باشد. هدفش نزدیک تر کردن اعضاء بواسطه درمیان گذاشتن های  مسائل متقابلی که ممکن است تاکنون هرگز آنها را فاش نکرده اند.</a:t>
            </a:r>
            <a:endParaRPr lang="en-US" altLang="fa-IR"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defRPr/>
            </a:pPr>
            <a:r>
              <a:rPr lang="fa-IR" altLang="fa-IR" b="1" smtClean="0"/>
              <a:t>خصوصیات درمان</a:t>
            </a:r>
            <a:endParaRPr lang="en-US" altLang="fa-IR" b="1" smtClean="0"/>
          </a:p>
        </p:txBody>
      </p:sp>
      <p:sp>
        <p:nvSpPr>
          <p:cNvPr id="59395" name="Rectangle 3"/>
          <p:cNvSpPr>
            <a:spLocks noGrp="1" noChangeArrowheads="1"/>
          </p:cNvSpPr>
          <p:nvPr>
            <p:ph type="body" idx="1"/>
          </p:nvPr>
        </p:nvSpPr>
        <p:spPr/>
        <p:txBody>
          <a:bodyPr/>
          <a:lstStyle/>
          <a:p>
            <a:pPr algn="just" eaLnBrk="1" hangingPunct="1">
              <a:defRPr/>
            </a:pPr>
            <a:r>
              <a:rPr lang="fa-IR" altLang="fa-IR" sz="2800" smtClean="0"/>
              <a:t>قواعد صریح و آشکاری در اجتماع وجود دارد که مصرف هرگونه مواد در اجتماع ، پرخاشگری فیزیکی و ارتباط جنسی را ممنوع می کند و این نیز به فضای امن اجتماع می افزاید.</a:t>
            </a:r>
          </a:p>
          <a:p>
            <a:pPr algn="just" eaLnBrk="1" hangingPunct="1">
              <a:defRPr/>
            </a:pPr>
            <a:r>
              <a:rPr lang="fa-IR" altLang="fa-IR" sz="2800" smtClean="0"/>
              <a:t>اگر این قواعد شکسته شود و هرگونه موادی در خانه مصرف گردد، یک قاعده غیر قابل برگشت را می شکند و درنتیجه آن، مقیم می بایست اجتماع را ترک نماید.</a:t>
            </a:r>
            <a:r>
              <a:rPr lang="en-US" altLang="fa-IR" sz="2800" smtClean="0"/>
              <a:t> </a:t>
            </a:r>
            <a:endParaRPr lang="fa-IR" altLang="fa-IR" sz="2800" smtClean="0"/>
          </a:p>
          <a:p>
            <a:pPr algn="just" eaLnBrk="1" hangingPunct="1">
              <a:defRPr/>
            </a:pPr>
            <a:r>
              <a:rPr lang="fa-IR" altLang="fa-IR" sz="2800" smtClean="0"/>
              <a:t>البته جایگزینهای مختلفی وجود دارد بطوریکه وی مرکز را ترک نماید و در صورتیکه پاک بماند دوباره می تواند در اجتماع پذیرش گردد، یا می تواند با راهنمایی های که صورت می گیرد وارد درمانهای  دیگری گردد.</a:t>
            </a:r>
            <a:r>
              <a:rPr lang="en-US" altLang="fa-IR" sz="2800" smtClean="0"/>
              <a:t> </a:t>
            </a:r>
          </a:p>
          <a:p>
            <a:pPr eaLnBrk="1" hangingPunct="1">
              <a:defRPr/>
            </a:pPr>
            <a:endParaRPr lang="en-US" altLang="fa-IR" sz="2400" smtClean="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lstStyle/>
          <a:p>
            <a:pPr eaLnBrk="1" hangingPunct="1">
              <a:defRPr/>
            </a:pPr>
            <a:r>
              <a:rPr lang="fa-IR" altLang="fa-IR" b="1" smtClean="0"/>
              <a:t>جوانب روانی و عاطفی درمان</a:t>
            </a:r>
            <a:endParaRPr lang="en-US" altLang="fa-IR" b="1" smtClean="0"/>
          </a:p>
        </p:txBody>
      </p:sp>
      <p:sp>
        <p:nvSpPr>
          <p:cNvPr id="204803" name="Rectangle 3"/>
          <p:cNvSpPr>
            <a:spLocks noGrp="1" noChangeArrowheads="1"/>
          </p:cNvSpPr>
          <p:nvPr>
            <p:ph type="body" idx="1"/>
          </p:nvPr>
        </p:nvSpPr>
        <p:spPr/>
        <p:txBody>
          <a:bodyPr/>
          <a:lstStyle/>
          <a:p>
            <a:pPr algn="just" eaLnBrk="1" hangingPunct="1">
              <a:lnSpc>
                <a:spcPct val="90000"/>
              </a:lnSpc>
              <a:defRPr/>
            </a:pPr>
            <a:r>
              <a:rPr lang="fa-IR" altLang="fa-IR" smtClean="0"/>
              <a:t>گروه های وارسی و ماراتن</a:t>
            </a:r>
            <a:r>
              <a:rPr lang="en-US" altLang="fa-IR" smtClean="0"/>
              <a:t> </a:t>
            </a:r>
            <a:r>
              <a:rPr lang="fa-IR" altLang="fa-IR" smtClean="0"/>
              <a:t>:</a:t>
            </a:r>
          </a:p>
          <a:p>
            <a:pPr algn="just" eaLnBrk="1" hangingPunct="1">
              <a:lnSpc>
                <a:spcPct val="90000"/>
              </a:lnSpc>
              <a:defRPr/>
            </a:pPr>
            <a:r>
              <a:rPr lang="fa-IR" altLang="fa-IR" smtClean="0"/>
              <a:t>گروه هایی هستند که از عناصر و روشهای همه گروه ها در </a:t>
            </a:r>
            <a:r>
              <a:rPr lang="en-US" altLang="fa-IR" smtClean="0"/>
              <a:t>TC</a:t>
            </a:r>
            <a:r>
              <a:rPr lang="fa-IR" altLang="fa-IR" smtClean="0"/>
              <a:t> استفاده می نمایند. ممکن است مدت 72 ساعت بطول بیانجامد و برای 2 تا 3 مرتبه در طول سال طراحی گردد.</a:t>
            </a:r>
            <a:r>
              <a:rPr lang="en-US" altLang="fa-IR" smtClean="0"/>
              <a:t> </a:t>
            </a:r>
            <a:endParaRPr lang="fa-IR" altLang="fa-IR" smtClean="0"/>
          </a:p>
          <a:p>
            <a:pPr algn="just" eaLnBrk="1" hangingPunct="1">
              <a:lnSpc>
                <a:spcPct val="90000"/>
              </a:lnSpc>
              <a:defRPr/>
            </a:pPr>
            <a:r>
              <a:rPr lang="fa-IR" altLang="fa-IR" smtClean="0"/>
              <a:t>تعداد نفرات 12 تا 15 نفر می باشد.</a:t>
            </a:r>
            <a:r>
              <a:rPr lang="en-US" altLang="fa-IR" smtClean="0"/>
              <a:t> </a:t>
            </a:r>
          </a:p>
          <a:p>
            <a:pPr algn="just" eaLnBrk="1" hangingPunct="1">
              <a:lnSpc>
                <a:spcPct val="90000"/>
              </a:lnSpc>
              <a:defRPr/>
            </a:pPr>
            <a:r>
              <a:rPr lang="fa-IR" altLang="fa-IR" smtClean="0"/>
              <a:t>در گروه های وارسی و ماراتن از سایکو دراما و تاتر اغلب برای تاکید بر برخی از موضوعات یا بدست آوردن حداکثر تاثیر عاطفی استفاده می گردد.</a:t>
            </a:r>
            <a:r>
              <a:rPr lang="en-US" altLang="fa-IR" smtClean="0"/>
              <a:t> </a:t>
            </a:r>
            <a:endParaRPr lang="fa-IR" altLang="fa-IR" smtClean="0"/>
          </a:p>
          <a:p>
            <a:pPr algn="just" eaLnBrk="1" hangingPunct="1">
              <a:lnSpc>
                <a:spcPct val="90000"/>
              </a:lnSpc>
              <a:defRPr/>
            </a:pPr>
            <a:endParaRPr lang="en-US" altLang="fa-IR" smtClean="0"/>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p:txBody>
          <a:bodyPr/>
          <a:lstStyle/>
          <a:p>
            <a:pPr eaLnBrk="1" hangingPunct="1">
              <a:defRPr/>
            </a:pPr>
            <a:r>
              <a:rPr lang="fa-IR" altLang="fa-IR" b="1" smtClean="0"/>
              <a:t>جوانب روانی و عاطفی درمان</a:t>
            </a:r>
            <a:endParaRPr lang="en-US" altLang="fa-IR" b="1" smtClean="0"/>
          </a:p>
        </p:txBody>
      </p:sp>
      <p:sp>
        <p:nvSpPr>
          <p:cNvPr id="205827" name="Rectangle 3"/>
          <p:cNvSpPr>
            <a:spLocks noGrp="1" noChangeArrowheads="1"/>
          </p:cNvSpPr>
          <p:nvPr>
            <p:ph type="body" idx="1"/>
          </p:nvPr>
        </p:nvSpPr>
        <p:spPr/>
        <p:txBody>
          <a:bodyPr/>
          <a:lstStyle/>
          <a:p>
            <a:pPr algn="just" eaLnBrk="1" hangingPunct="1">
              <a:defRPr/>
            </a:pPr>
            <a:r>
              <a:rPr lang="fa-IR" altLang="fa-IR" sz="2800" smtClean="0"/>
              <a:t>دراین گروه ها نسبت به سایر گروه های عادی استفاده بیشتری از گشتالت، تکنیکهای برانگیزنده اولیه، و تصویرسازی هدایت شده صورت می پذیرد.</a:t>
            </a:r>
            <a:r>
              <a:rPr lang="en-US" altLang="fa-IR" sz="2800" smtClean="0"/>
              <a:t> </a:t>
            </a:r>
          </a:p>
          <a:p>
            <a:pPr algn="just" eaLnBrk="1" hangingPunct="1">
              <a:defRPr/>
            </a:pPr>
            <a:r>
              <a:rPr lang="fa-IR" altLang="fa-IR" sz="2800" smtClean="0"/>
              <a:t>رویکردی که در این گروه ها مورد استفاده قرار می گیرد برای ازهم پاشیدن مقاومتها و دفاعها از طریق استفاده از تکنیکهای فیزیکی، روانی، واجتماعی می باشد.</a:t>
            </a:r>
            <a:r>
              <a:rPr lang="en-US" altLang="fa-IR" sz="2800" smtClean="0"/>
              <a:t> </a:t>
            </a:r>
          </a:p>
          <a:p>
            <a:pPr algn="just" eaLnBrk="1" hangingPunct="1">
              <a:defRPr/>
            </a:pPr>
            <a:r>
              <a:rPr lang="fa-IR" altLang="fa-IR" sz="2800" smtClean="0"/>
              <a:t>محرومیت از خواب، سیگارکشیدن، و محرکهای ویژه محیطی، مانند موسیقی و کنترل نور از مواردی است که برای بوجود آوردن اوج تجربه و بالا بردن آگاهی به کارگرفته می شود.</a:t>
            </a:r>
            <a:r>
              <a:rPr lang="en-US" altLang="fa-IR" sz="2800" smtClean="0"/>
              <a:t> </a:t>
            </a: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lstStyle/>
          <a:p>
            <a:pPr eaLnBrk="1" hangingPunct="1">
              <a:defRPr/>
            </a:pPr>
            <a:r>
              <a:rPr lang="fa-IR" altLang="fa-IR" b="1" smtClean="0"/>
              <a:t>جوانب روانی و عاطفی درمان</a:t>
            </a:r>
            <a:endParaRPr lang="en-US" altLang="fa-IR" b="1" smtClean="0"/>
          </a:p>
        </p:txBody>
      </p:sp>
      <p:sp>
        <p:nvSpPr>
          <p:cNvPr id="206851" name="Rectangle 3"/>
          <p:cNvSpPr>
            <a:spLocks noGrp="1" noChangeArrowheads="1"/>
          </p:cNvSpPr>
          <p:nvPr>
            <p:ph type="body" idx="1"/>
          </p:nvPr>
        </p:nvSpPr>
        <p:spPr/>
        <p:txBody>
          <a:bodyPr/>
          <a:lstStyle/>
          <a:p>
            <a:pPr algn="just" eaLnBrk="1" hangingPunct="1">
              <a:defRPr/>
            </a:pPr>
            <a:r>
              <a:rPr lang="fa-IR" altLang="fa-IR" smtClean="0"/>
              <a:t>این گروهها نیازمند تسهیل گرانی هستند که کاملاً آموزش دیده باشند و آمادگی این امر را داشته باشند که با عواطف عمیقی که ممکن است تخلیه گردد رسیدگی و اقدام نمایند.</a:t>
            </a:r>
            <a:r>
              <a:rPr lang="en-US" altLang="fa-IR" smtClean="0"/>
              <a:t> </a:t>
            </a:r>
          </a:p>
          <a:p>
            <a:pPr algn="just" eaLnBrk="1" hangingPunct="1">
              <a:defRPr/>
            </a:pPr>
            <a:r>
              <a:rPr lang="fa-IR" altLang="fa-IR" smtClean="0"/>
              <a:t>قبل از اینکه ماراتن آغاز گردد، ضروری است یک توضیح ابتدایی در مورد اصول ، انتظارات و چارچوب های فوق به شرکت کنندگان ارائه گردد.</a:t>
            </a:r>
            <a:r>
              <a:rPr lang="en-US" altLang="fa-IR" smtClean="0"/>
              <a:t> </a:t>
            </a:r>
          </a:p>
          <a:p>
            <a:pPr eaLnBrk="1" hangingPunct="1">
              <a:defRPr/>
            </a:pPr>
            <a:endParaRPr lang="en-US" altLang="fa-IR" smtClean="0"/>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lstStyle/>
          <a:p>
            <a:pPr eaLnBrk="1" hangingPunct="1">
              <a:defRPr/>
            </a:pPr>
            <a:r>
              <a:rPr lang="fa-IR" altLang="fa-IR" b="1" smtClean="0"/>
              <a:t>جوانب روانی و عاطفی درمان</a:t>
            </a:r>
            <a:endParaRPr lang="en-US" altLang="fa-IR" b="1" smtClean="0"/>
          </a:p>
        </p:txBody>
      </p:sp>
      <p:sp>
        <p:nvSpPr>
          <p:cNvPr id="207875" name="Rectangle 3"/>
          <p:cNvSpPr>
            <a:spLocks noGrp="1" noChangeArrowheads="1"/>
          </p:cNvSpPr>
          <p:nvPr>
            <p:ph type="body" idx="1"/>
          </p:nvPr>
        </p:nvSpPr>
        <p:spPr/>
        <p:txBody>
          <a:bodyPr/>
          <a:lstStyle/>
          <a:p>
            <a:pPr eaLnBrk="1" hangingPunct="1">
              <a:lnSpc>
                <a:spcPct val="80000"/>
              </a:lnSpc>
              <a:defRPr/>
            </a:pPr>
            <a:r>
              <a:rPr lang="fa-IR" altLang="fa-IR" sz="2400" b="1" smtClean="0"/>
              <a:t>گروه های ویژه</a:t>
            </a:r>
            <a:r>
              <a:rPr lang="en-US" altLang="fa-IR" sz="2400" b="1" smtClean="0"/>
              <a:t>:</a:t>
            </a:r>
            <a:endParaRPr lang="fa-IR" altLang="fa-IR" sz="2400" b="1" smtClean="0"/>
          </a:p>
          <a:p>
            <a:pPr algn="just" eaLnBrk="1" hangingPunct="1">
              <a:lnSpc>
                <a:spcPct val="80000"/>
              </a:lnSpc>
              <a:defRPr/>
            </a:pPr>
            <a:r>
              <a:rPr lang="fa-IR" altLang="fa-IR" sz="2600" u="sng" smtClean="0"/>
              <a:t>فرزندان الکلیها:</a:t>
            </a:r>
          </a:p>
          <a:p>
            <a:pPr algn="just" eaLnBrk="1" hangingPunct="1">
              <a:lnSpc>
                <a:spcPct val="80000"/>
              </a:lnSpc>
              <a:defRPr/>
            </a:pPr>
            <a:r>
              <a:rPr lang="fa-IR" altLang="fa-IR" sz="2600" smtClean="0"/>
              <a:t>این گروه برای 8-12 جلسه برنامه ریزی شده است ، و هرهفته برای حداقل 90 دقیقه یکدیگر را ملاقات می نمایند. تمامی ارجاعات به گروه در نتیجه ارزیابی کامل و بخشی از برنامه درمانی می باشد.</a:t>
            </a:r>
          </a:p>
          <a:p>
            <a:pPr algn="just" eaLnBrk="1" hangingPunct="1">
              <a:lnSpc>
                <a:spcPct val="80000"/>
              </a:lnSpc>
              <a:defRPr/>
            </a:pPr>
            <a:r>
              <a:rPr lang="fa-IR" altLang="fa-IR" sz="2600" u="sng" smtClean="0"/>
              <a:t>گروه های آگاهی جنسی</a:t>
            </a:r>
            <a:r>
              <a:rPr lang="en-US" altLang="fa-IR" sz="2600" smtClean="0"/>
              <a:t> </a:t>
            </a:r>
            <a:r>
              <a:rPr lang="fa-IR" altLang="fa-IR" sz="2600" smtClean="0"/>
              <a:t>:</a:t>
            </a:r>
          </a:p>
          <a:p>
            <a:pPr algn="just" eaLnBrk="1" hangingPunct="1">
              <a:lnSpc>
                <a:spcPct val="80000"/>
              </a:lnSpc>
              <a:defRPr/>
            </a:pPr>
            <a:r>
              <a:rPr lang="fa-IR" altLang="fa-IR" sz="2600" smtClean="0"/>
              <a:t>هدف ازاین گروه حمایتی/ متمرکز کمک به درمانجویان برای تعریف مسائل ویژه جنسی و نیازهای آنان در درمان سوء مصرف مواد می باشد.</a:t>
            </a:r>
            <a:endParaRPr lang="en-US" altLang="fa-IR" sz="2600" smtClean="0"/>
          </a:p>
          <a:p>
            <a:pPr algn="just" eaLnBrk="1" hangingPunct="1">
              <a:lnSpc>
                <a:spcPct val="80000"/>
              </a:lnSpc>
              <a:defRPr/>
            </a:pPr>
            <a:r>
              <a:rPr lang="en-US" altLang="fa-IR" sz="2600" smtClean="0"/>
              <a:t> </a:t>
            </a:r>
            <a:r>
              <a:rPr lang="fa-IR" altLang="fa-IR" sz="2600" smtClean="0"/>
              <a:t>نقش های مردان/زنان در خانواده ها و گروه ها، انتظارات اجتماع، وتاثیر خانواده بر روی هویت جنسی و سوء مصرف مواد مورد بحث قرار می گیرد.</a:t>
            </a:r>
            <a:endParaRPr lang="en-US" altLang="fa-IR" sz="2600" smtClean="0"/>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lstStyle/>
          <a:p>
            <a:pPr eaLnBrk="1" hangingPunct="1">
              <a:defRPr/>
            </a:pPr>
            <a:r>
              <a:rPr lang="fa-IR" altLang="fa-IR" b="1" smtClean="0"/>
              <a:t>جوانب روانی و عاطفی درمان</a:t>
            </a:r>
            <a:endParaRPr lang="en-US" altLang="fa-IR" b="1" smtClean="0"/>
          </a:p>
        </p:txBody>
      </p:sp>
      <p:sp>
        <p:nvSpPr>
          <p:cNvPr id="208899" name="Rectangle 3"/>
          <p:cNvSpPr>
            <a:spLocks noGrp="1" noChangeArrowheads="1"/>
          </p:cNvSpPr>
          <p:nvPr>
            <p:ph type="body" idx="1"/>
          </p:nvPr>
        </p:nvSpPr>
        <p:spPr/>
        <p:txBody>
          <a:bodyPr/>
          <a:lstStyle/>
          <a:p>
            <a:pPr eaLnBrk="1" hangingPunct="1">
              <a:lnSpc>
                <a:spcPct val="90000"/>
              </a:lnSpc>
              <a:defRPr/>
            </a:pPr>
            <a:r>
              <a:rPr lang="fa-IR" altLang="fa-IR" u="sng" smtClean="0"/>
              <a:t>گروه حمایتی </a:t>
            </a:r>
            <a:r>
              <a:rPr lang="en-US" altLang="fa-IR" u="sng" smtClean="0"/>
              <a:t>HIV</a:t>
            </a:r>
            <a:r>
              <a:rPr lang="en-US" altLang="fa-IR" smtClean="0"/>
              <a:t> </a:t>
            </a:r>
            <a:r>
              <a:rPr lang="fa-IR" altLang="fa-IR" smtClean="0"/>
              <a:t>:</a:t>
            </a:r>
          </a:p>
          <a:p>
            <a:pPr eaLnBrk="1" hangingPunct="1">
              <a:lnSpc>
                <a:spcPct val="90000"/>
              </a:lnSpc>
              <a:defRPr/>
            </a:pPr>
            <a:r>
              <a:rPr lang="fa-IR" altLang="fa-IR" smtClean="0"/>
              <a:t>در خصوص ترسها و دلواپسی های مربوط به داشتن  یک زندگی عادی مسائل خود را بیان می نمایند. </a:t>
            </a:r>
          </a:p>
          <a:p>
            <a:pPr eaLnBrk="1" hangingPunct="1">
              <a:lnSpc>
                <a:spcPct val="90000"/>
              </a:lnSpc>
              <a:defRPr/>
            </a:pPr>
            <a:r>
              <a:rPr lang="fa-IR" altLang="fa-IR" u="sng" smtClean="0"/>
              <a:t>گروه های آسیب زنان و مردان ( گروه های بهره کشی):</a:t>
            </a:r>
          </a:p>
          <a:p>
            <a:pPr algn="just" eaLnBrk="1" hangingPunct="1">
              <a:lnSpc>
                <a:spcPct val="90000"/>
              </a:lnSpc>
              <a:defRPr/>
            </a:pPr>
            <a:r>
              <a:rPr lang="fa-IR" altLang="fa-IR" smtClean="0"/>
              <a:t>ارتباط بین آسیب و سوء مصرف مواد در این گروه ها بیان می گردد. در درون </a:t>
            </a:r>
            <a:r>
              <a:rPr lang="en-US" altLang="fa-IR" smtClean="0"/>
              <a:t>TC</a:t>
            </a:r>
            <a:r>
              <a:rPr lang="fa-IR" altLang="fa-IR" smtClean="0"/>
              <a:t> ، مقیمان بسیاری وجود دارد که در زمان رشد در خانواده هاشان شدیداً مورد آسیب قرار گرفته اند.این افراد معمولاً مشکلاتی برای ماندن در درمان دارد بنابراین نیاز به کمک اضافی گروه ویژه دارند.</a:t>
            </a:r>
            <a:endParaRPr lang="en-US" altLang="fa-IR" smtClean="0"/>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p:txBody>
          <a:bodyPr/>
          <a:lstStyle/>
          <a:p>
            <a:pPr eaLnBrk="1" hangingPunct="1">
              <a:defRPr/>
            </a:pPr>
            <a:r>
              <a:rPr lang="fa-IR" altLang="fa-IR" b="1" smtClean="0"/>
              <a:t>جوانب روانی و عاطفی درمان</a:t>
            </a:r>
            <a:endParaRPr lang="en-US" altLang="fa-IR" b="1" smtClean="0"/>
          </a:p>
        </p:txBody>
      </p:sp>
      <p:sp>
        <p:nvSpPr>
          <p:cNvPr id="209923" name="Rectangle 3"/>
          <p:cNvSpPr>
            <a:spLocks noGrp="1" noChangeArrowheads="1"/>
          </p:cNvSpPr>
          <p:nvPr>
            <p:ph type="body" idx="1"/>
          </p:nvPr>
        </p:nvSpPr>
        <p:spPr/>
        <p:txBody>
          <a:bodyPr/>
          <a:lstStyle/>
          <a:p>
            <a:pPr algn="just" eaLnBrk="1" hangingPunct="1">
              <a:lnSpc>
                <a:spcPct val="90000"/>
              </a:lnSpc>
              <a:defRPr/>
            </a:pPr>
            <a:r>
              <a:rPr lang="fa-IR" altLang="fa-IR" sz="2800" smtClean="0"/>
              <a:t>این گروه های ویژه جنسی به افراد کمک می نماید یک مکان امن را برای شناسایی و بیان احساسات شان را بیابند. مدیتیشن و تصویر سازی هدایت شده برای کمک به این افراد در فرایند بهبودی به کار گرفته می شود.</a:t>
            </a:r>
            <a:r>
              <a:rPr lang="en-US" altLang="fa-IR" sz="2800" smtClean="0"/>
              <a:t> </a:t>
            </a:r>
            <a:endParaRPr lang="fa-IR" altLang="fa-IR" sz="2800" smtClean="0"/>
          </a:p>
          <a:p>
            <a:pPr algn="just" eaLnBrk="1" hangingPunct="1">
              <a:lnSpc>
                <a:spcPct val="90000"/>
              </a:lnSpc>
              <a:defRPr/>
            </a:pPr>
            <a:r>
              <a:rPr lang="fa-IR" altLang="fa-IR" sz="2800" u="sng" smtClean="0"/>
              <a:t>گروه کنترل خشم:</a:t>
            </a:r>
          </a:p>
          <a:p>
            <a:pPr algn="just" eaLnBrk="1" hangingPunct="1">
              <a:lnSpc>
                <a:spcPct val="90000"/>
              </a:lnSpc>
              <a:defRPr/>
            </a:pPr>
            <a:r>
              <a:rPr lang="fa-IR" altLang="fa-IR" sz="2800" smtClean="0"/>
              <a:t>احساسی که اغلب سوء مصرف کنندگان مواد و الکلیها در زمان قطع مواد و الکل نشان می دهند خشم می باشد.</a:t>
            </a:r>
            <a:r>
              <a:rPr lang="en-US" altLang="fa-IR" sz="2800" smtClean="0"/>
              <a:t> </a:t>
            </a:r>
          </a:p>
          <a:p>
            <a:pPr algn="just" eaLnBrk="1" hangingPunct="1">
              <a:lnSpc>
                <a:spcPct val="90000"/>
              </a:lnSpc>
              <a:defRPr/>
            </a:pPr>
            <a:r>
              <a:rPr lang="fa-IR" altLang="fa-IR" sz="2800" smtClean="0"/>
              <a:t>در درون محیط درمان ابزارهایی وجود دارد که به افراد کمک می نماید که خشم خود را کنترل نمایند، با این وجود خشم اغلب می تواند از کنترل خارج گردد.</a:t>
            </a:r>
            <a:r>
              <a:rPr lang="en-US" altLang="fa-IR" sz="2800" smtClean="0"/>
              <a:t> </a:t>
            </a: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p:txBody>
          <a:bodyPr/>
          <a:lstStyle/>
          <a:p>
            <a:pPr eaLnBrk="1" hangingPunct="1">
              <a:defRPr/>
            </a:pPr>
            <a:r>
              <a:rPr lang="fa-IR" altLang="fa-IR" b="1" smtClean="0"/>
              <a:t>جوانب روانی و عاطفی درمان</a:t>
            </a:r>
            <a:endParaRPr lang="en-US" altLang="fa-IR" b="1" smtClean="0"/>
          </a:p>
        </p:txBody>
      </p:sp>
      <p:sp>
        <p:nvSpPr>
          <p:cNvPr id="210947" name="Rectangle 3"/>
          <p:cNvSpPr>
            <a:spLocks noGrp="1" noChangeArrowheads="1"/>
          </p:cNvSpPr>
          <p:nvPr>
            <p:ph type="body" idx="1"/>
          </p:nvPr>
        </p:nvSpPr>
        <p:spPr/>
        <p:txBody>
          <a:bodyPr/>
          <a:lstStyle/>
          <a:p>
            <a:pPr algn="just" eaLnBrk="1" hangingPunct="1">
              <a:defRPr/>
            </a:pPr>
            <a:r>
              <a:rPr lang="fa-IR" altLang="fa-IR" smtClean="0"/>
              <a:t>این گروه از ایفای نقش، سایکو دراما، و تصویرسازی هدایت شده برای کمک و حمایت در بیان احساسات و بدست آوردن این  بینش که چطورخشم می تواند نامناسب باشد، استفاده می کند.</a:t>
            </a:r>
            <a:r>
              <a:rPr lang="en-US" altLang="fa-IR" smtClean="0"/>
              <a:t> </a:t>
            </a:r>
          </a:p>
          <a:p>
            <a:pPr algn="just" eaLnBrk="1" hangingPunct="1">
              <a:defRPr/>
            </a:pPr>
            <a:r>
              <a:rPr lang="fa-IR" altLang="fa-IR" u="sng" smtClean="0"/>
              <a:t>گروه فقدان و داغدیدگی</a:t>
            </a:r>
            <a:r>
              <a:rPr lang="fa-IR" altLang="fa-IR" smtClean="0"/>
              <a:t> </a:t>
            </a:r>
            <a:r>
              <a:rPr lang="en-US" altLang="fa-IR" smtClean="0"/>
              <a:t>:</a:t>
            </a:r>
          </a:p>
          <a:p>
            <a:pPr algn="just" eaLnBrk="1" hangingPunct="1">
              <a:defRPr/>
            </a:pPr>
            <a:r>
              <a:rPr lang="fa-IR" altLang="fa-IR" smtClean="0"/>
              <a:t>این گروه تلاش می نماید به افراد در درک فرایند و مراحل سوگ و از سوی دیگر در پذیرش فقدان شخص محبوب فرد ،کمک نماید. </a:t>
            </a:r>
            <a:endParaRPr lang="en-US" altLang="fa-IR" smtClean="0"/>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p:txBody>
          <a:bodyPr/>
          <a:lstStyle/>
          <a:p>
            <a:pPr eaLnBrk="1" hangingPunct="1">
              <a:defRPr/>
            </a:pPr>
            <a:r>
              <a:rPr lang="fa-IR" altLang="fa-IR" b="1" smtClean="0"/>
              <a:t>جوانب روانی و عاطفی درمان</a:t>
            </a:r>
            <a:endParaRPr lang="en-US" altLang="fa-IR" b="1" smtClean="0"/>
          </a:p>
        </p:txBody>
      </p:sp>
      <p:sp>
        <p:nvSpPr>
          <p:cNvPr id="211971" name="Rectangle 3"/>
          <p:cNvSpPr>
            <a:spLocks noGrp="1" noChangeArrowheads="1"/>
          </p:cNvSpPr>
          <p:nvPr>
            <p:ph type="body" idx="1"/>
          </p:nvPr>
        </p:nvSpPr>
        <p:spPr/>
        <p:txBody>
          <a:bodyPr/>
          <a:lstStyle/>
          <a:p>
            <a:pPr eaLnBrk="1" hangingPunct="1">
              <a:lnSpc>
                <a:spcPct val="90000"/>
              </a:lnSpc>
              <a:defRPr/>
            </a:pPr>
            <a:r>
              <a:rPr lang="fa-IR" altLang="fa-IR" u="sng" smtClean="0"/>
              <a:t>پیشگیری از عود</a:t>
            </a:r>
            <a:r>
              <a:rPr lang="en-US" altLang="fa-IR" u="sng" smtClean="0"/>
              <a:t>:</a:t>
            </a:r>
          </a:p>
          <a:p>
            <a:pPr algn="just" eaLnBrk="1" hangingPunct="1">
              <a:lnSpc>
                <a:spcPct val="90000"/>
              </a:lnSpc>
              <a:defRPr/>
            </a:pPr>
            <a:r>
              <a:rPr lang="fa-IR" altLang="fa-IR" smtClean="0"/>
              <a:t>این گروه اغلب به شکل مجموعه سمینارهایی می باشد که مقیمان می توانند با اطلاعات پایه ای درباره عود و تکنیکهای پیشگیری از عود آشنا گردند.</a:t>
            </a:r>
            <a:r>
              <a:rPr lang="en-US" altLang="fa-IR" smtClean="0"/>
              <a:t> </a:t>
            </a:r>
            <a:endParaRPr lang="fa-IR" altLang="fa-IR" smtClean="0"/>
          </a:p>
          <a:p>
            <a:pPr algn="just" eaLnBrk="1" hangingPunct="1">
              <a:lnSpc>
                <a:spcPct val="90000"/>
              </a:lnSpc>
              <a:defRPr/>
            </a:pPr>
            <a:r>
              <a:rPr lang="fa-IR" altLang="fa-IR" smtClean="0"/>
              <a:t>به مقیمان کمک می گردد در طول تمرین های مختلف  عوامل خطرهای فردی و محرکهای که می تواند آنها را به عود سوق دهد شناسایی نمایند.</a:t>
            </a:r>
            <a:r>
              <a:rPr lang="en-US" altLang="fa-IR" smtClean="0"/>
              <a:t> </a:t>
            </a:r>
            <a:endParaRPr lang="fa-IR" altLang="fa-IR" smtClean="0"/>
          </a:p>
          <a:p>
            <a:pPr algn="just" eaLnBrk="1" hangingPunct="1">
              <a:lnSpc>
                <a:spcPct val="90000"/>
              </a:lnSpc>
              <a:defRPr/>
            </a:pPr>
            <a:r>
              <a:rPr lang="fa-IR" altLang="fa-IR" smtClean="0"/>
              <a:t>مقیمان همچنین تکنیکهای ویژه ای را مربوط به جلوگیری یا کنترل عود می آموزند.</a:t>
            </a:r>
            <a:endParaRPr lang="en-US" altLang="fa-IR" smtClean="0"/>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6" name="Rectangle 4"/>
          <p:cNvSpPr>
            <a:spLocks noGrp="1" noChangeArrowheads="1"/>
          </p:cNvSpPr>
          <p:nvPr>
            <p:ph type="ctrTitle"/>
          </p:nvPr>
        </p:nvSpPr>
        <p:spPr>
          <a:xfrm>
            <a:off x="685800" y="2700338"/>
            <a:ext cx="7772400" cy="1736725"/>
          </a:xfrm>
        </p:spPr>
        <p:txBody>
          <a:bodyPr/>
          <a:lstStyle/>
          <a:p>
            <a:pPr eaLnBrk="1" hangingPunct="1">
              <a:defRPr/>
            </a:pPr>
            <a:r>
              <a:rPr lang="fa-IR" altLang="fa-IR" b="1" smtClean="0"/>
              <a:t>ابزارهای عقلانی و معنوی در </a:t>
            </a:r>
            <a:r>
              <a:rPr lang="en-US" altLang="fa-IR" b="1" smtClean="0"/>
              <a:t>TC</a:t>
            </a:r>
            <a:r>
              <a:rPr lang="en-US" altLang="fa-IR" smtClean="0"/>
              <a:t> </a:t>
            </a: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lstStyle/>
          <a:p>
            <a:pPr eaLnBrk="1" hangingPunct="1">
              <a:defRPr/>
            </a:pPr>
            <a:r>
              <a:rPr lang="fa-IR" altLang="fa-IR" b="1" smtClean="0"/>
              <a:t>ابزارهای عقلانی و معنوی در </a:t>
            </a:r>
            <a:r>
              <a:rPr lang="en-US" altLang="fa-IR" b="1" smtClean="0"/>
              <a:t>TC</a:t>
            </a:r>
          </a:p>
        </p:txBody>
      </p:sp>
      <p:sp>
        <p:nvSpPr>
          <p:cNvPr id="215043" name="Rectangle 3"/>
          <p:cNvSpPr>
            <a:spLocks noGrp="1" noChangeArrowheads="1"/>
          </p:cNvSpPr>
          <p:nvPr>
            <p:ph type="body" idx="1"/>
          </p:nvPr>
        </p:nvSpPr>
        <p:spPr/>
        <p:txBody>
          <a:bodyPr/>
          <a:lstStyle/>
          <a:p>
            <a:pPr algn="just" eaLnBrk="1" hangingPunct="1">
              <a:defRPr/>
            </a:pPr>
            <a:r>
              <a:rPr lang="fa-IR" altLang="fa-IR" sz="2800" smtClean="0"/>
              <a:t>اهمیت بعد معنوی در بهبودی بطور قاطعی محرز و مشخص شده است. از آغاز برنامه های دوازده قدمی ، نقش جنبش معنویت نه تنها در بهبودی بلکه در گستره بزرگی از مردم طرفداران زیادی را پیدا نموده است.</a:t>
            </a:r>
            <a:r>
              <a:rPr lang="en-US" altLang="fa-IR" sz="2800" smtClean="0"/>
              <a:t> </a:t>
            </a:r>
          </a:p>
          <a:p>
            <a:pPr algn="just" eaLnBrk="1" hangingPunct="1">
              <a:defRPr/>
            </a:pPr>
            <a:r>
              <a:rPr lang="fa-IR" altLang="fa-IR" sz="2800" smtClean="0"/>
              <a:t>درمان نه تنها به افراد کمک می نماید تا رفتار هایشان را تغییر دهند، و مسائل عاطفی و روانی و ترسها را آشکار نمایند، بلکه  یک مکانی را برای التیام و شفای روح نیز فراهم می نماید. </a:t>
            </a:r>
            <a:endParaRPr lang="en-US" altLang="fa-IR" sz="2800" smtClean="0"/>
          </a:p>
          <a:p>
            <a:pPr algn="just" eaLnBrk="1" hangingPunct="1">
              <a:defRPr/>
            </a:pPr>
            <a:r>
              <a:rPr lang="fa-IR" altLang="fa-IR" sz="2800" smtClean="0"/>
              <a:t>از طرفی دیگر مولفه های درمان عقلانی بر خصوصیات مهم انسانی مانند توانایی و اشتیاق، "دانستن" متکی می باشند.</a:t>
            </a:r>
            <a:r>
              <a:rPr lang="en-US" altLang="fa-IR" sz="2800" smtClean="0"/>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defRPr/>
            </a:pPr>
            <a:r>
              <a:rPr lang="fa-IR" altLang="fa-IR" b="1" smtClean="0"/>
              <a:t>خصوصیات درمان</a:t>
            </a:r>
            <a:endParaRPr lang="en-US" altLang="fa-IR" b="1" smtClean="0"/>
          </a:p>
        </p:txBody>
      </p:sp>
      <p:sp>
        <p:nvSpPr>
          <p:cNvPr id="60419" name="Rectangle 3"/>
          <p:cNvSpPr>
            <a:spLocks noGrp="1" noChangeArrowheads="1"/>
          </p:cNvSpPr>
          <p:nvPr>
            <p:ph type="body" idx="1"/>
          </p:nvPr>
        </p:nvSpPr>
        <p:spPr/>
        <p:txBody>
          <a:bodyPr/>
          <a:lstStyle/>
          <a:p>
            <a:pPr algn="just" eaLnBrk="1" hangingPunct="1">
              <a:lnSpc>
                <a:spcPct val="80000"/>
              </a:lnSpc>
              <a:defRPr/>
            </a:pPr>
            <a:r>
              <a:rPr lang="fa-IR" altLang="fa-IR" sz="2900" smtClean="0"/>
              <a:t>برپایه نیازهای فرد درگیر ، اجتماع درمانی یک شکل جایگزین درمان را  مانند </a:t>
            </a:r>
            <a:r>
              <a:rPr lang="en-US" altLang="fa-IR" sz="2900" smtClean="0"/>
              <a:t>MMT</a:t>
            </a:r>
            <a:r>
              <a:rPr lang="fa-IR" altLang="fa-IR" sz="2900" smtClean="0"/>
              <a:t> ، مشاوره یا بیمارستان روانپزشکی پیشنهاد می کند.</a:t>
            </a:r>
            <a:r>
              <a:rPr lang="en-US" altLang="fa-IR" sz="2900" smtClean="0"/>
              <a:t> </a:t>
            </a:r>
          </a:p>
          <a:p>
            <a:pPr algn="just" eaLnBrk="1" hangingPunct="1">
              <a:lnSpc>
                <a:spcPct val="80000"/>
              </a:lnSpc>
              <a:defRPr/>
            </a:pPr>
            <a:r>
              <a:rPr lang="fa-IR" altLang="fa-IR" sz="2900" smtClean="0"/>
              <a:t>پرخاشگری بدنی نیز کاملاً قدغن می باشد وبا توجه به اینکه بسیاری از مقیمان با سوابق محکومیت و پرخاشگری در زندگی گذشته خود می باشند، پرخاشگری می تواند به سرعت و با قدرت فوران نماید.</a:t>
            </a:r>
            <a:r>
              <a:rPr lang="en-US" altLang="fa-IR" sz="2900" smtClean="0"/>
              <a:t> </a:t>
            </a:r>
            <a:endParaRPr lang="fa-IR" altLang="fa-IR" sz="2900" smtClean="0"/>
          </a:p>
          <a:p>
            <a:pPr algn="just" eaLnBrk="1" hangingPunct="1">
              <a:lnSpc>
                <a:spcPct val="80000"/>
              </a:lnSpc>
              <a:defRPr/>
            </a:pPr>
            <a:r>
              <a:rPr lang="fa-IR" altLang="fa-IR" sz="2900" smtClean="0"/>
              <a:t>روابط جنسی نیز اجازه داده نمی شود بواسطه اینکه می تواند منجر به قرار دادها  و ارتباط های منفی بین برخی از مقیمان گردد و اضطرابهایی را درمقیمانی که با سوابق فاحشه گری و سوء استفاده جنسی می باشند را برانگیزاند.</a:t>
            </a:r>
          </a:p>
          <a:p>
            <a:pPr eaLnBrk="1" hangingPunct="1">
              <a:lnSpc>
                <a:spcPct val="80000"/>
              </a:lnSpc>
              <a:defRPr/>
            </a:pPr>
            <a:endParaRPr lang="en-US" altLang="fa-IR" sz="2800" smtClean="0"/>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p:txBody>
          <a:bodyPr/>
          <a:lstStyle/>
          <a:p>
            <a:pPr eaLnBrk="1" hangingPunct="1">
              <a:defRPr/>
            </a:pPr>
            <a:r>
              <a:rPr lang="fa-IR" altLang="fa-IR" b="1" smtClean="0"/>
              <a:t>ابزارهای عقلانی و معنوی در </a:t>
            </a:r>
            <a:r>
              <a:rPr lang="en-US" altLang="fa-IR" b="1" smtClean="0"/>
              <a:t>TC</a:t>
            </a:r>
          </a:p>
        </p:txBody>
      </p:sp>
      <p:sp>
        <p:nvSpPr>
          <p:cNvPr id="216067" name="Rectangle 3"/>
          <p:cNvSpPr>
            <a:spLocks noGrp="1" noChangeArrowheads="1"/>
          </p:cNvSpPr>
          <p:nvPr>
            <p:ph type="body" idx="1"/>
          </p:nvPr>
        </p:nvSpPr>
        <p:spPr/>
        <p:txBody>
          <a:bodyPr/>
          <a:lstStyle/>
          <a:p>
            <a:pPr algn="just" eaLnBrk="1" hangingPunct="1">
              <a:lnSpc>
                <a:spcPct val="90000"/>
              </a:lnSpc>
              <a:defRPr/>
            </a:pPr>
            <a:r>
              <a:rPr lang="fa-IR" altLang="fa-IR" smtClean="0"/>
              <a:t>در جوانب عقلانی این فرایند، تمرکز بر آگاهی، ایده ها، توانایی حل مسئله و البته توانایی تصمیم درست گرفتن می باشد.</a:t>
            </a:r>
            <a:r>
              <a:rPr lang="en-US" altLang="fa-IR" smtClean="0"/>
              <a:t> </a:t>
            </a:r>
          </a:p>
          <a:p>
            <a:pPr algn="just" eaLnBrk="1" hangingPunct="1">
              <a:lnSpc>
                <a:spcPct val="90000"/>
              </a:lnSpc>
              <a:defRPr/>
            </a:pPr>
            <a:r>
              <a:rPr lang="fa-IR" altLang="fa-IR" smtClean="0"/>
              <a:t>رشد مهارت شناختی مستلزم این است که یک فرد بتواند خود را ، دیگران را، و موقعیتش را به طور دقیق بیازماید.</a:t>
            </a:r>
            <a:r>
              <a:rPr lang="en-US" altLang="fa-IR" smtClean="0"/>
              <a:t> </a:t>
            </a:r>
          </a:p>
          <a:p>
            <a:pPr algn="just" eaLnBrk="1" hangingPunct="1">
              <a:lnSpc>
                <a:spcPct val="90000"/>
              </a:lnSpc>
              <a:defRPr/>
            </a:pPr>
            <a:r>
              <a:rPr lang="fa-IR" altLang="fa-IR" smtClean="0"/>
              <a:t> دفاعهای که به طور مشخص ادراک فرد را می پوشانند می بایست قبل از اینکه بینش بتواند رشد نماید زدوده شود.</a:t>
            </a:r>
            <a:r>
              <a:rPr lang="en-US" altLang="fa-IR" smtClean="0"/>
              <a:t> </a:t>
            </a:r>
          </a:p>
          <a:p>
            <a:pPr algn="just" eaLnBrk="1" hangingPunct="1">
              <a:lnSpc>
                <a:spcPct val="90000"/>
              </a:lnSpc>
              <a:defRPr/>
            </a:pPr>
            <a:r>
              <a:rPr lang="fa-IR" altLang="fa-IR" smtClean="0"/>
              <a:t>هنگامیکه قضاوت، بهبود می یابد در نتیجه فرد قادر می گردد تاثیر عملکرد خود را ببیند.</a:t>
            </a:r>
            <a:r>
              <a:rPr lang="en-US" altLang="fa-IR" smtClean="0"/>
              <a:t> </a:t>
            </a:r>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pPr eaLnBrk="1" hangingPunct="1">
              <a:defRPr/>
            </a:pPr>
            <a:r>
              <a:rPr lang="fa-IR" altLang="fa-IR" b="1" smtClean="0"/>
              <a:t>ابزارهای عقلانی و معنوی در </a:t>
            </a:r>
            <a:r>
              <a:rPr lang="en-US" altLang="fa-IR" b="1" smtClean="0"/>
              <a:t>TC</a:t>
            </a:r>
          </a:p>
        </p:txBody>
      </p:sp>
      <p:sp>
        <p:nvSpPr>
          <p:cNvPr id="217091" name="Rectangle 3"/>
          <p:cNvSpPr>
            <a:spLocks noGrp="1" noChangeArrowheads="1"/>
          </p:cNvSpPr>
          <p:nvPr>
            <p:ph type="body" idx="1"/>
          </p:nvPr>
        </p:nvSpPr>
        <p:spPr/>
        <p:txBody>
          <a:bodyPr/>
          <a:lstStyle/>
          <a:p>
            <a:pPr algn="just" eaLnBrk="1" hangingPunct="1">
              <a:defRPr/>
            </a:pPr>
            <a:r>
              <a:rPr lang="fa-IR" altLang="fa-IR" smtClean="0"/>
              <a:t>قدرت حل مسئله و تصمیم گیری درست همچنین می تواند به طور مرتب در این فرایند رشد نماید.</a:t>
            </a:r>
            <a:endParaRPr lang="en-US" altLang="fa-IR" smtClean="0"/>
          </a:p>
          <a:p>
            <a:pPr eaLnBrk="1" hangingPunct="1">
              <a:buFont typeface="Wingdings" panose="05000000000000000000" pitchFamily="2" charset="2"/>
              <a:buNone/>
              <a:defRPr/>
            </a:pPr>
            <a:endParaRPr lang="en-US" altLang="fa-IR" smtClean="0"/>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p:txBody>
          <a:bodyPr/>
          <a:lstStyle/>
          <a:p>
            <a:pPr eaLnBrk="1" hangingPunct="1">
              <a:defRPr/>
            </a:pPr>
            <a:r>
              <a:rPr lang="fa-IR" altLang="fa-IR" b="1" smtClean="0"/>
              <a:t>ابزارهای عقلانی و معنوی در </a:t>
            </a:r>
            <a:r>
              <a:rPr lang="en-US" altLang="fa-IR" b="1" smtClean="0"/>
              <a:t>TC</a:t>
            </a:r>
            <a:r>
              <a:rPr lang="en-US" altLang="fa-IR" smtClean="0"/>
              <a:t> </a:t>
            </a:r>
          </a:p>
        </p:txBody>
      </p:sp>
      <p:sp>
        <p:nvSpPr>
          <p:cNvPr id="218115" name="Rectangle 3"/>
          <p:cNvSpPr>
            <a:spLocks noGrp="1" noChangeArrowheads="1"/>
          </p:cNvSpPr>
          <p:nvPr>
            <p:ph type="body" idx="1"/>
          </p:nvPr>
        </p:nvSpPr>
        <p:spPr/>
        <p:txBody>
          <a:bodyPr/>
          <a:lstStyle/>
          <a:p>
            <a:pPr algn="just" eaLnBrk="1" hangingPunct="1">
              <a:defRPr/>
            </a:pPr>
            <a:r>
              <a:rPr lang="fa-IR" altLang="fa-IR" b="1" smtClean="0"/>
              <a:t>سمینار:</a:t>
            </a:r>
          </a:p>
          <a:p>
            <a:pPr algn="just" eaLnBrk="1" hangingPunct="1">
              <a:defRPr/>
            </a:pPr>
            <a:r>
              <a:rPr lang="fa-IR" altLang="fa-IR" smtClean="0"/>
              <a:t> سمینارها ، مانند سایر فعالیتهای اجتماع، به اجتماع کمک می نمایند. آنها ارزش آموزشی و بالینی دارند.</a:t>
            </a:r>
            <a:endParaRPr lang="en-US" altLang="fa-IR" smtClean="0"/>
          </a:p>
          <a:p>
            <a:pPr algn="just" eaLnBrk="1" hangingPunct="1">
              <a:defRPr/>
            </a:pPr>
            <a:r>
              <a:rPr lang="fa-IR" altLang="fa-IR" smtClean="0"/>
              <a:t>بواسطه ضعف های تحصیلی و مشکلات یادگیری که بسیاری از مقیمان تجربه می کنند، سمینار یک روشی برای کاهش این تجربه می باشد،و از طریق افزایش توانایی فرد در گوش دادن ، صحبت کردن و توجه نمودن این امر صورت می پذیرد.</a:t>
            </a:r>
            <a:r>
              <a:rPr lang="en-US" altLang="fa-IR" smtClean="0"/>
              <a:t> </a:t>
            </a:r>
          </a:p>
          <a:p>
            <a:pPr eaLnBrk="1" hangingPunct="1">
              <a:buFont typeface="Wingdings" panose="05000000000000000000" pitchFamily="2" charset="2"/>
              <a:buNone/>
              <a:defRPr/>
            </a:pPr>
            <a:endParaRPr lang="en-US" altLang="fa-IR" smtClean="0"/>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p:txBody>
          <a:bodyPr/>
          <a:lstStyle/>
          <a:p>
            <a:pPr eaLnBrk="1" hangingPunct="1">
              <a:defRPr/>
            </a:pPr>
            <a:r>
              <a:rPr lang="fa-IR" altLang="fa-IR" b="1" smtClean="0"/>
              <a:t>ابزارهای عقلانی و معنوی در </a:t>
            </a:r>
            <a:r>
              <a:rPr lang="en-US" altLang="fa-IR" b="1" smtClean="0"/>
              <a:t>TC</a:t>
            </a:r>
          </a:p>
        </p:txBody>
      </p:sp>
      <p:sp>
        <p:nvSpPr>
          <p:cNvPr id="219139" name="Rectangle 3"/>
          <p:cNvSpPr>
            <a:spLocks noGrp="1" noChangeArrowheads="1"/>
          </p:cNvSpPr>
          <p:nvPr>
            <p:ph type="body" idx="1"/>
          </p:nvPr>
        </p:nvSpPr>
        <p:spPr/>
        <p:txBody>
          <a:bodyPr/>
          <a:lstStyle/>
          <a:p>
            <a:pPr eaLnBrk="1" hangingPunct="1">
              <a:defRPr/>
            </a:pPr>
            <a:r>
              <a:rPr lang="fa-IR" altLang="fa-IR" sz="2800" u="sng" smtClean="0"/>
              <a:t>اهداف سمینار</a:t>
            </a:r>
            <a:r>
              <a:rPr lang="en-US" altLang="fa-IR" sz="2800" smtClean="0"/>
              <a:t> :</a:t>
            </a:r>
          </a:p>
          <a:p>
            <a:pPr algn="just" eaLnBrk="1" hangingPunct="1">
              <a:defRPr/>
            </a:pPr>
            <a:r>
              <a:rPr lang="fa-IR" altLang="fa-IR" sz="2800" smtClean="0"/>
              <a:t>1) فرا گرفتن تفکر</a:t>
            </a:r>
          </a:p>
          <a:p>
            <a:pPr algn="just" eaLnBrk="1" hangingPunct="1">
              <a:defRPr/>
            </a:pPr>
            <a:r>
              <a:rPr lang="fa-IR" altLang="fa-IR" sz="2800" smtClean="0"/>
              <a:t>2) به تاخیر انداختن تکانه ها کلامی</a:t>
            </a:r>
          </a:p>
          <a:p>
            <a:pPr algn="just" eaLnBrk="1" hangingPunct="1">
              <a:defRPr/>
            </a:pPr>
            <a:r>
              <a:rPr lang="fa-IR" altLang="fa-IR" sz="2800" smtClean="0"/>
              <a:t>3) تفکر در عالم و نقش ما در توسعه مفهوم خود</a:t>
            </a:r>
          </a:p>
          <a:p>
            <a:pPr algn="just" eaLnBrk="1" hangingPunct="1">
              <a:defRPr/>
            </a:pPr>
            <a:r>
              <a:rPr lang="fa-IR" altLang="fa-IR" sz="2800" smtClean="0"/>
              <a:t>4) شکوفا نمودن اجتماع، معنویت، و مهارتهای عقلانی خود</a:t>
            </a:r>
          </a:p>
          <a:p>
            <a:pPr algn="just" eaLnBrk="1" hangingPunct="1">
              <a:defRPr/>
            </a:pPr>
            <a:r>
              <a:rPr lang="fa-IR" altLang="fa-IR" sz="2800" smtClean="0"/>
              <a:t>5) کشف پتانسیل های معنوی</a:t>
            </a:r>
          </a:p>
          <a:p>
            <a:pPr algn="just" eaLnBrk="1" hangingPunct="1">
              <a:defRPr/>
            </a:pPr>
            <a:r>
              <a:rPr lang="fa-IR" altLang="fa-IR" sz="2800" smtClean="0"/>
              <a:t> سمینار تحرک عقلانی را فراهم می نماید،و درگیری فرد را در برنامه می طلبد، و نهایتاً اینکه  وسیله ای را برای یکپارچگی اجتماعی عرضه می نماید.</a:t>
            </a:r>
            <a:r>
              <a:rPr lang="en-US" altLang="fa-IR" sz="2800" smtClean="0"/>
              <a:t> </a:t>
            </a:r>
            <a:endParaRPr lang="fa-IR" altLang="fa-IR" sz="2800" smtClean="0"/>
          </a:p>
          <a:p>
            <a:pPr eaLnBrk="1" hangingPunct="1">
              <a:defRPr/>
            </a:pPr>
            <a:endParaRPr lang="en-US" altLang="fa-IR" sz="2800" smtClean="0"/>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p:txBody>
          <a:bodyPr/>
          <a:lstStyle/>
          <a:p>
            <a:pPr eaLnBrk="1" hangingPunct="1">
              <a:defRPr/>
            </a:pPr>
            <a:r>
              <a:rPr lang="fa-IR" altLang="fa-IR" b="1" smtClean="0"/>
              <a:t>ابزارهای عقلانی و معنوی در </a:t>
            </a:r>
            <a:r>
              <a:rPr lang="en-US" altLang="fa-IR" b="1" smtClean="0"/>
              <a:t>TC</a:t>
            </a:r>
          </a:p>
        </p:txBody>
      </p:sp>
      <p:sp>
        <p:nvSpPr>
          <p:cNvPr id="220163" name="Rectangle 3"/>
          <p:cNvSpPr>
            <a:spLocks noGrp="1" noChangeArrowheads="1"/>
          </p:cNvSpPr>
          <p:nvPr>
            <p:ph type="body" idx="1"/>
          </p:nvPr>
        </p:nvSpPr>
        <p:spPr/>
        <p:txBody>
          <a:bodyPr/>
          <a:lstStyle/>
          <a:p>
            <a:pPr algn="just" eaLnBrk="1" hangingPunct="1">
              <a:defRPr/>
            </a:pPr>
            <a:r>
              <a:rPr lang="fa-IR" altLang="fa-IR" sz="2800" smtClean="0"/>
              <a:t>انتخاب موضوع ، براساس ملاحظات درمانی صورت می گیرد. موضوعات سمینارها به مقیمان کمک می نماید تا فرایند </a:t>
            </a:r>
            <a:r>
              <a:rPr lang="en-US" altLang="fa-IR" sz="2800" smtClean="0"/>
              <a:t>TC</a:t>
            </a:r>
            <a:r>
              <a:rPr lang="fa-IR" altLang="fa-IR" sz="2800" smtClean="0"/>
              <a:t> را بفهمند و فرصتهایی را برای چالش ایده ها بدون اینکه از بیان خود بترسند فراهم نماید.</a:t>
            </a:r>
          </a:p>
          <a:p>
            <a:pPr algn="just" eaLnBrk="1" hangingPunct="1">
              <a:defRPr/>
            </a:pPr>
            <a:r>
              <a:rPr lang="fa-IR" altLang="fa-IR" sz="2800" smtClean="0"/>
              <a:t>انواع مختلفی از سمینارها وجود دارد به عنوان مثال </a:t>
            </a:r>
            <a:r>
              <a:rPr lang="fa-IR" altLang="fa-IR" sz="2800" i="1" smtClean="0"/>
              <a:t>بحث و گفتگو، </a:t>
            </a:r>
            <a:r>
              <a:rPr lang="fa-IR" altLang="fa-IR" sz="2800" smtClean="0"/>
              <a:t>که یک شکل بازی است و اجازه می دهد که تمامی مقیمان شرکت نمایند، </a:t>
            </a:r>
            <a:r>
              <a:rPr lang="fa-IR" altLang="fa-IR" sz="2800" i="1" smtClean="0"/>
              <a:t>گفتگو و بحث درباره داده ها و اطلاعات،</a:t>
            </a:r>
            <a:r>
              <a:rPr lang="fa-IR" altLang="fa-IR" sz="2800" smtClean="0"/>
              <a:t> که برای دادن اطلاعات خاصی طراحی شده است، و </a:t>
            </a:r>
            <a:r>
              <a:rPr lang="fa-IR" altLang="fa-IR" sz="2800" i="1" smtClean="0"/>
              <a:t>بازیها</a:t>
            </a:r>
            <a:r>
              <a:rPr lang="fa-IR" altLang="fa-IR" sz="2800" smtClean="0"/>
              <a:t>، که برای فراخواندن افکار ، تصورات و خلاقیت ساختاربندی و طراحی شده است.</a:t>
            </a:r>
            <a:endParaRPr lang="en-US" altLang="fa-IR" sz="2800" smtClean="0"/>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lstStyle/>
          <a:p>
            <a:pPr eaLnBrk="1" hangingPunct="1">
              <a:defRPr/>
            </a:pPr>
            <a:r>
              <a:rPr lang="en-US" altLang="fa-IR" sz="4000" smtClean="0"/>
              <a:t/>
            </a:r>
            <a:br>
              <a:rPr lang="en-US" altLang="fa-IR" sz="4000" smtClean="0"/>
            </a:br>
            <a:r>
              <a:rPr lang="en-US" altLang="fa-IR" sz="4000" smtClean="0"/>
              <a:t> </a:t>
            </a:r>
            <a:r>
              <a:rPr lang="fa-IR" altLang="fa-IR" sz="4000" b="1" smtClean="0"/>
              <a:t>ابزارهای عقلانی و معنوی در </a:t>
            </a:r>
            <a:r>
              <a:rPr lang="en-US" altLang="fa-IR" sz="4000" b="1" smtClean="0"/>
              <a:t>TC</a:t>
            </a:r>
          </a:p>
        </p:txBody>
      </p:sp>
      <p:sp>
        <p:nvSpPr>
          <p:cNvPr id="221187" name="Rectangle 3"/>
          <p:cNvSpPr>
            <a:spLocks noGrp="1" noChangeArrowheads="1"/>
          </p:cNvSpPr>
          <p:nvPr>
            <p:ph type="body" idx="1"/>
          </p:nvPr>
        </p:nvSpPr>
        <p:spPr/>
        <p:txBody>
          <a:bodyPr/>
          <a:lstStyle/>
          <a:p>
            <a:pPr eaLnBrk="1" hangingPunct="1">
              <a:defRPr/>
            </a:pPr>
            <a:r>
              <a:rPr lang="fa-IR" altLang="fa-IR" b="1" smtClean="0"/>
              <a:t>آموزش</a:t>
            </a:r>
            <a:r>
              <a:rPr lang="en-US" altLang="fa-IR" b="1" smtClean="0"/>
              <a:t>:</a:t>
            </a:r>
          </a:p>
          <a:p>
            <a:pPr algn="just" eaLnBrk="1" hangingPunct="1">
              <a:defRPr/>
            </a:pPr>
            <a:r>
              <a:rPr lang="en-US" altLang="fa-IR" smtClean="0"/>
              <a:t> </a:t>
            </a:r>
            <a:r>
              <a:rPr lang="fa-IR" altLang="fa-IR" smtClean="0"/>
              <a:t>آموزش یکی از مولفه های مهم دردرمان وتوانبخشی می باشد.</a:t>
            </a:r>
          </a:p>
          <a:p>
            <a:pPr algn="just" eaLnBrk="1" hangingPunct="1">
              <a:defRPr/>
            </a:pPr>
            <a:r>
              <a:rPr lang="fa-IR" altLang="fa-IR" smtClean="0"/>
              <a:t>در طراحی خدمات آموزشی برای مقیمان </a:t>
            </a:r>
            <a:r>
              <a:rPr lang="en-US" altLang="fa-IR" smtClean="0"/>
              <a:t>TC</a:t>
            </a:r>
            <a:r>
              <a:rPr lang="fa-IR" altLang="fa-IR" smtClean="0"/>
              <a:t> ، مدرسین می بایست از مشکلات معمول یادگیری وابستگان به مواد آگاه باشند که ممکن است با سایر مشکلات آنان همراه باشد.</a:t>
            </a:r>
            <a:r>
              <a:rPr lang="en-US" altLang="fa-IR" smtClean="0"/>
              <a:t> </a:t>
            </a:r>
            <a:endParaRPr lang="fa-IR" altLang="fa-IR" smtClean="0"/>
          </a:p>
          <a:p>
            <a:pPr algn="just" eaLnBrk="1" hangingPunct="1">
              <a:defRPr/>
            </a:pPr>
            <a:r>
              <a:rPr lang="fa-IR" altLang="fa-IR" smtClean="0"/>
              <a:t>فعالیتهای کلاس آموزشی بایستی بخشی از ساختار اجتماع درمانی باشد.</a:t>
            </a:r>
            <a:r>
              <a:rPr lang="en-US" altLang="fa-IR" smtClean="0"/>
              <a:t> </a:t>
            </a:r>
            <a:endParaRPr lang="fa-IR" altLang="fa-IR" smtClean="0"/>
          </a:p>
          <a:p>
            <a:pPr eaLnBrk="1" hangingPunct="1">
              <a:defRPr/>
            </a:pPr>
            <a:endParaRPr lang="en-US" altLang="fa-IR" smtClean="0"/>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lstStyle/>
          <a:p>
            <a:pPr eaLnBrk="1" hangingPunct="1">
              <a:defRPr/>
            </a:pPr>
            <a:r>
              <a:rPr lang="fa-IR" altLang="fa-IR" b="1" smtClean="0"/>
              <a:t>معنویت در اجتماع درمانی</a:t>
            </a:r>
            <a:r>
              <a:rPr lang="en-US" altLang="fa-IR" smtClean="0"/>
              <a:t> </a:t>
            </a:r>
          </a:p>
        </p:txBody>
      </p:sp>
      <p:sp>
        <p:nvSpPr>
          <p:cNvPr id="222211" name="Rectangle 3"/>
          <p:cNvSpPr>
            <a:spLocks noGrp="1" noChangeArrowheads="1"/>
          </p:cNvSpPr>
          <p:nvPr>
            <p:ph type="body" idx="1"/>
          </p:nvPr>
        </p:nvSpPr>
        <p:spPr/>
        <p:txBody>
          <a:bodyPr/>
          <a:lstStyle/>
          <a:p>
            <a:pPr algn="just" eaLnBrk="1" hangingPunct="1">
              <a:defRPr/>
            </a:pPr>
            <a:r>
              <a:rPr lang="fa-IR" altLang="fa-IR" smtClean="0"/>
              <a:t>بحث معنویت در رسوم و سبک زندگی امروزه اجتماع درمانی، بعنوان یک روش درمان برای اعتیاد می باشد.</a:t>
            </a:r>
            <a:r>
              <a:rPr lang="en-US" altLang="fa-IR" smtClean="0"/>
              <a:t> </a:t>
            </a:r>
            <a:endParaRPr lang="fa-IR" altLang="fa-IR" smtClean="0"/>
          </a:p>
          <a:p>
            <a:pPr algn="just" eaLnBrk="1" hangingPunct="1">
              <a:defRPr/>
            </a:pPr>
            <a:r>
              <a:rPr lang="fa-IR" altLang="fa-IR" smtClean="0"/>
              <a:t> در ابتدا، قابل ذکر است که معنویت در </a:t>
            </a:r>
            <a:r>
              <a:rPr lang="en-US" altLang="fa-IR" smtClean="0"/>
              <a:t>TC</a:t>
            </a:r>
            <a:r>
              <a:rPr lang="fa-IR" altLang="fa-IR" smtClean="0"/>
              <a:t> به طور طبیعی رشد و نمو نموده به جای اینکه طراحی گردد.</a:t>
            </a:r>
            <a:r>
              <a:rPr lang="en-US" altLang="fa-IR" smtClean="0"/>
              <a:t> </a:t>
            </a:r>
          </a:p>
          <a:p>
            <a:pPr algn="just" eaLnBrk="1" hangingPunct="1">
              <a:defRPr/>
            </a:pPr>
            <a:r>
              <a:rPr lang="fa-IR" altLang="fa-IR" smtClean="0"/>
              <a:t>و پاسخی است برای میل درونی فرد وابسته به مواد به سوی بهبودی با هدف یافتن اعتقاد و ایمان بیشتر که موجب گردد به باور جدیدی دست یابد تا بتواند در یک زندگی مثبت به آن تکیه نماید.</a:t>
            </a:r>
          </a:p>
          <a:p>
            <a:pPr eaLnBrk="1" hangingPunct="1">
              <a:defRPr/>
            </a:pPr>
            <a:endParaRPr lang="en-US" altLang="fa-IR" smtClean="0"/>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pPr eaLnBrk="1" hangingPunct="1">
              <a:defRPr/>
            </a:pPr>
            <a:r>
              <a:rPr lang="fa-IR" altLang="fa-IR" b="1" smtClean="0"/>
              <a:t>معنویت در اجتماع درمانی</a:t>
            </a:r>
            <a:endParaRPr lang="en-US" altLang="fa-IR" b="1" smtClean="0"/>
          </a:p>
        </p:txBody>
      </p:sp>
      <p:sp>
        <p:nvSpPr>
          <p:cNvPr id="223235" name="Rectangle 3"/>
          <p:cNvSpPr>
            <a:spLocks noGrp="1" noChangeArrowheads="1"/>
          </p:cNvSpPr>
          <p:nvPr>
            <p:ph type="body" idx="1"/>
          </p:nvPr>
        </p:nvSpPr>
        <p:spPr/>
        <p:txBody>
          <a:bodyPr/>
          <a:lstStyle/>
          <a:p>
            <a:pPr algn="just" eaLnBrk="1" hangingPunct="1">
              <a:lnSpc>
                <a:spcPct val="90000"/>
              </a:lnSpc>
              <a:defRPr/>
            </a:pPr>
            <a:r>
              <a:rPr lang="fa-IR" altLang="fa-IR" smtClean="0"/>
              <a:t>در بازبینی زندگی گذشته که اکثر وابستگان به مواد داشته اند، براحتی مواردی را می توان یافت که آنها زندگی سراسر بیهوده و پوچی داشته اند، و خود را وقف خواسته های خودخواهانه ای که از کنترل خارج شده بود می نمودند.</a:t>
            </a:r>
            <a:r>
              <a:rPr lang="en-US" altLang="fa-IR" smtClean="0"/>
              <a:t> </a:t>
            </a:r>
          </a:p>
          <a:p>
            <a:pPr algn="just" eaLnBrk="1" hangingPunct="1">
              <a:lnSpc>
                <a:spcPct val="90000"/>
              </a:lnSpc>
              <a:defRPr/>
            </a:pPr>
            <a:r>
              <a:rPr lang="fa-IR" altLang="fa-IR" smtClean="0"/>
              <a:t>در کاستن ازاحساسات گناه و شرم که به طور عادی با سبک زندگی وابستگان به مواد همراه است ، وی در انکار کامل از واقعیت بی پناهی خود و دنباله روی های بیهوده زندگی می باشد.</a:t>
            </a:r>
            <a:r>
              <a:rPr lang="en-US" altLang="fa-IR" smtClean="0"/>
              <a:t> </a:t>
            </a:r>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eaLnBrk="1" hangingPunct="1">
              <a:defRPr/>
            </a:pPr>
            <a:r>
              <a:rPr lang="fa-IR" altLang="fa-IR" b="1" smtClean="0"/>
              <a:t>معنویت در اجتماع درمانی</a:t>
            </a:r>
            <a:endParaRPr lang="en-US" altLang="fa-IR" b="1" smtClean="0"/>
          </a:p>
        </p:txBody>
      </p:sp>
      <p:sp>
        <p:nvSpPr>
          <p:cNvPr id="224259" name="Rectangle 3"/>
          <p:cNvSpPr>
            <a:spLocks noGrp="1" noChangeArrowheads="1"/>
          </p:cNvSpPr>
          <p:nvPr>
            <p:ph type="body" idx="1"/>
          </p:nvPr>
        </p:nvSpPr>
        <p:spPr/>
        <p:txBody>
          <a:bodyPr/>
          <a:lstStyle/>
          <a:p>
            <a:pPr eaLnBrk="1" hangingPunct="1">
              <a:lnSpc>
                <a:spcPct val="80000"/>
              </a:lnSpc>
              <a:defRPr/>
            </a:pPr>
            <a:r>
              <a:rPr lang="fa-IR" altLang="fa-IR" sz="2400" b="1" smtClean="0"/>
              <a:t>فلسفه </a:t>
            </a:r>
            <a:r>
              <a:rPr lang="en-US" altLang="fa-IR" sz="2400" b="1" smtClean="0"/>
              <a:t>TC</a:t>
            </a:r>
          </a:p>
          <a:p>
            <a:pPr algn="l" rtl="0" eaLnBrk="1" hangingPunct="1">
              <a:lnSpc>
                <a:spcPct val="80000"/>
              </a:lnSpc>
              <a:defRPr/>
            </a:pPr>
            <a:r>
              <a:rPr lang="en-US" altLang="fa-IR" sz="2400" b="1" smtClean="0"/>
              <a:t>I am here because there is no refuge, finally, from myself... Until I confront myself in the eyes and hearts of others, I am running. Until I suffer them to share my secrets, I have no safety from them. Afraid to be known, I can know neither myself nor any other; I will be alone. Where else but in our common ground, can I find such a mirror? Here, together, I can at least appear clearly to myself, not as the giant of my dreams, nor the dwarf of my fears. But as a person, part of the whole, with my share in its purpose. In this ground, I can take root and grow. Not alone anymore, as in death, but alive to myself and to others.</a:t>
            </a:r>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p:txBody>
          <a:bodyPr/>
          <a:lstStyle/>
          <a:p>
            <a:pPr eaLnBrk="1" hangingPunct="1">
              <a:defRPr/>
            </a:pPr>
            <a:r>
              <a:rPr lang="fa-IR" altLang="fa-IR" b="1" smtClean="0"/>
              <a:t>معنویت در اجتماع درمانی</a:t>
            </a:r>
            <a:endParaRPr lang="en-US" altLang="fa-IR" b="1" smtClean="0"/>
          </a:p>
        </p:txBody>
      </p:sp>
      <p:sp>
        <p:nvSpPr>
          <p:cNvPr id="225283" name="Rectangle 3"/>
          <p:cNvSpPr>
            <a:spLocks noGrp="1" noChangeArrowheads="1"/>
          </p:cNvSpPr>
          <p:nvPr>
            <p:ph type="body" idx="1"/>
          </p:nvPr>
        </p:nvSpPr>
        <p:spPr/>
        <p:txBody>
          <a:bodyPr/>
          <a:lstStyle/>
          <a:p>
            <a:pPr eaLnBrk="1" hangingPunct="1">
              <a:lnSpc>
                <a:spcPct val="80000"/>
              </a:lnSpc>
              <a:defRPr/>
            </a:pPr>
            <a:r>
              <a:rPr lang="fa-IR" altLang="fa-IR" sz="2800" smtClean="0"/>
              <a:t>ما در اینجا هستیم چون نهایتاً راه گریزی از خود وجود ندارد.در اینجا هستیم تا در چشم ها و قلب های دیگران با خود رویارو شویم و آنها را در تحمل اسرار دردناکی که ما را می آزارند با ما همراه شوند.می دانیم که اگر، از آشکار شدن خود بترسیم، نخواهیم توانست که خود یا دیگران را بشناسیم و تنها خواهیم ماند. چنین آینه ای را جزء در میان همانندهای خود کجا می توانیم یافت. نهایتاً در همین جاست که ما با هم خواهیم توانست خود را به روشنی دریابیم نه آنچنان بزرگ که در رویا هایمان آرزو می کنیم و نه آن چنان حقیر که در نگرانیهایمان اندیشیده ایم بلکه به عنوان یک فرد به صورت جزیی از یک کل، با شعور، و با هدف در این بستر ریشه خواهیم دواند و رشد خواهیم کرد اما دیگر تنها، هرگز، مثل مرده ها نه، زنده و پویا برای خود ودیگران.</a:t>
            </a:r>
            <a:endParaRPr lang="en-US" altLang="fa-IR" sz="280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defRPr/>
            </a:pPr>
            <a:r>
              <a:rPr lang="fa-IR" altLang="fa-IR" b="1" smtClean="0"/>
              <a:t>خصوصیات درمان</a:t>
            </a:r>
            <a:endParaRPr lang="en-US" altLang="fa-IR" b="1" smtClean="0"/>
          </a:p>
        </p:txBody>
      </p:sp>
      <p:sp>
        <p:nvSpPr>
          <p:cNvPr id="61443" name="Rectangle 3"/>
          <p:cNvSpPr>
            <a:spLocks noGrp="1" noChangeArrowheads="1"/>
          </p:cNvSpPr>
          <p:nvPr>
            <p:ph type="body" idx="1"/>
          </p:nvPr>
        </p:nvSpPr>
        <p:spPr/>
        <p:txBody>
          <a:bodyPr/>
          <a:lstStyle/>
          <a:p>
            <a:pPr eaLnBrk="1" hangingPunct="1">
              <a:defRPr/>
            </a:pPr>
            <a:r>
              <a:rPr lang="fa-IR" altLang="fa-IR" sz="2800" b="1" smtClean="0"/>
              <a:t>ساختار سلسله مراتب</a:t>
            </a:r>
            <a:r>
              <a:rPr lang="fa-IR" altLang="fa-IR" sz="2800" smtClean="0"/>
              <a:t>:</a:t>
            </a:r>
          </a:p>
          <a:p>
            <a:pPr eaLnBrk="1" hangingPunct="1">
              <a:defRPr/>
            </a:pPr>
            <a:r>
              <a:rPr lang="fa-IR" altLang="fa-IR" sz="2800" smtClean="0"/>
              <a:t>یک اجتماع درمانی شامل بخش های متعددی ، مانند زیر مجموعه خدمات، آشپزخانه ، اداری ، روابط عمومی و غیره می باشد.</a:t>
            </a:r>
            <a:r>
              <a:rPr lang="en-US" altLang="fa-IR" sz="2800" smtClean="0"/>
              <a:t> </a:t>
            </a:r>
            <a:endParaRPr lang="fa-IR" altLang="fa-IR" sz="2800" smtClean="0"/>
          </a:p>
          <a:p>
            <a:pPr eaLnBrk="1" hangingPunct="1">
              <a:defRPr/>
            </a:pPr>
            <a:r>
              <a:rPr lang="fa-IR" altLang="fa-IR" sz="2800" smtClean="0"/>
              <a:t>مقیمان جدید به تدریج از پایین ترین رده های بخش خدمات به رده های بالاتر بخش روابط عمومی ارتقاء و ترفیع می یابند.</a:t>
            </a:r>
            <a:r>
              <a:rPr lang="en-US" altLang="fa-IR" sz="2800" smtClean="0"/>
              <a:t> </a:t>
            </a:r>
            <a:endParaRPr lang="fa-IR" altLang="fa-IR" sz="2800" smtClean="0"/>
          </a:p>
          <a:p>
            <a:pPr eaLnBrk="1" hangingPunct="1">
              <a:defRPr/>
            </a:pPr>
            <a:r>
              <a:rPr lang="fa-IR" altLang="fa-IR" sz="2800" smtClean="0"/>
              <a:t>مقیمان جدید به عنوان کمک کننده ها آغاز می نمایند، آنها فرامین را اجرا می نمایند و مسئولیت ها را بدون اجازه انجام نمی دهند.</a:t>
            </a:r>
            <a:r>
              <a:rPr lang="en-US" altLang="fa-IR" sz="2800" smtClean="0"/>
              <a:t> </a:t>
            </a:r>
            <a:endParaRPr lang="fa-IR" altLang="fa-IR" sz="2800" smtClean="0"/>
          </a:p>
          <a:p>
            <a:pPr eaLnBrk="1" hangingPunct="1">
              <a:defRPr/>
            </a:pPr>
            <a:endParaRPr lang="en-US" altLang="fa-IR" sz="2800" smtClean="0"/>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p:txBody>
          <a:bodyPr/>
          <a:lstStyle/>
          <a:p>
            <a:pPr eaLnBrk="1" hangingPunct="1">
              <a:defRPr/>
            </a:pPr>
            <a:r>
              <a:rPr lang="fa-IR" altLang="fa-IR" b="1" smtClean="0"/>
              <a:t>معنویت در اجتماع درمانی</a:t>
            </a:r>
            <a:endParaRPr lang="en-US" altLang="fa-IR" b="1" smtClean="0"/>
          </a:p>
        </p:txBody>
      </p:sp>
      <p:sp>
        <p:nvSpPr>
          <p:cNvPr id="226307" name="Rectangle 3"/>
          <p:cNvSpPr>
            <a:spLocks noGrp="1" noChangeArrowheads="1"/>
          </p:cNvSpPr>
          <p:nvPr>
            <p:ph type="body" idx="1"/>
          </p:nvPr>
        </p:nvSpPr>
        <p:spPr/>
        <p:txBody>
          <a:bodyPr/>
          <a:lstStyle/>
          <a:p>
            <a:pPr algn="just" eaLnBrk="1" hangingPunct="1">
              <a:defRPr/>
            </a:pPr>
            <a:r>
              <a:rPr lang="fa-IR" altLang="fa-IR" smtClean="0"/>
              <a:t>در اکثر اجتماع های درمانی در سراسر دنیا ما می توانیم مشابه این فلسفه را مشاهده نمائیم.</a:t>
            </a:r>
            <a:r>
              <a:rPr lang="en-US" altLang="fa-IR" smtClean="0"/>
              <a:t> </a:t>
            </a:r>
          </a:p>
          <a:p>
            <a:pPr algn="just" eaLnBrk="1" hangingPunct="1">
              <a:defRPr/>
            </a:pPr>
            <a:r>
              <a:rPr lang="fa-IR" altLang="fa-IR" smtClean="0"/>
              <a:t>این متن توسط ریچارد بوویاس نوشته شده است و تاکنون به 12 زبان ترجمه شده است، و در اجتماع های درمانی بسیاری در بخش های مختلف دنیا مطابقت داده شده است.</a:t>
            </a:r>
            <a:r>
              <a:rPr lang="en-US" altLang="fa-IR" smtClean="0"/>
              <a:t> </a:t>
            </a:r>
          </a:p>
          <a:p>
            <a:pPr algn="just" eaLnBrk="1" hangingPunct="1">
              <a:defRPr/>
            </a:pPr>
            <a:r>
              <a:rPr lang="fa-IR" altLang="fa-IR" smtClean="0"/>
              <a:t>بعلاوه، در طول روز و در طول نشست های بامدادی ، سمینارها ، و گروه های رویارویی "فلسفه" مورد بحث قرار می گیرد تا اینکه بخشی از شخصیت فرد گردد.</a:t>
            </a:r>
            <a:r>
              <a:rPr lang="en-US" altLang="fa-IR" smtClean="0"/>
              <a:t> </a:t>
            </a:r>
          </a:p>
          <a:p>
            <a:pPr eaLnBrk="1" hangingPunct="1">
              <a:defRPr/>
            </a:pPr>
            <a:endParaRPr lang="en-US" altLang="fa-IR" smtClean="0"/>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lstStyle/>
          <a:p>
            <a:pPr eaLnBrk="1" hangingPunct="1">
              <a:defRPr/>
            </a:pPr>
            <a:r>
              <a:rPr lang="fa-IR" altLang="fa-IR" b="1" smtClean="0"/>
              <a:t>معنویت در اجتماع درمانی</a:t>
            </a:r>
            <a:endParaRPr lang="en-US" altLang="fa-IR" b="1" smtClean="0"/>
          </a:p>
        </p:txBody>
      </p:sp>
      <p:sp>
        <p:nvSpPr>
          <p:cNvPr id="227331" name="Rectangle 3"/>
          <p:cNvSpPr>
            <a:spLocks noGrp="1" noChangeArrowheads="1"/>
          </p:cNvSpPr>
          <p:nvPr>
            <p:ph type="body" idx="1"/>
          </p:nvPr>
        </p:nvSpPr>
        <p:spPr/>
        <p:txBody>
          <a:bodyPr/>
          <a:lstStyle/>
          <a:p>
            <a:pPr algn="just" eaLnBrk="1" hangingPunct="1">
              <a:defRPr/>
            </a:pPr>
            <a:r>
              <a:rPr lang="fa-IR" altLang="fa-IR" smtClean="0"/>
              <a:t> این شعر تعهد فرد وابسته به مواد را در بر می گیرد، و هرآنچه وی امید دارد با تلاشش در موقعیتهای ناخوشایند نائل آید.</a:t>
            </a:r>
            <a:r>
              <a:rPr lang="en-US" altLang="fa-IR" smtClean="0"/>
              <a:t> </a:t>
            </a:r>
          </a:p>
          <a:p>
            <a:pPr algn="just" eaLnBrk="1" hangingPunct="1">
              <a:defRPr/>
            </a:pPr>
            <a:r>
              <a:rPr lang="fa-IR" altLang="fa-IR" smtClean="0"/>
              <a:t>این یک بیان مجدد بزرگی و عظمت انسان بدون توجه به گناه های وی و ضعف هایش می باشد.</a:t>
            </a:r>
            <a:endParaRPr lang="en-US" altLang="fa-IR" smtClean="0"/>
          </a:p>
          <a:p>
            <a:pPr eaLnBrk="1" hangingPunct="1">
              <a:buFont typeface="Wingdings" panose="05000000000000000000" pitchFamily="2" charset="2"/>
              <a:buNone/>
              <a:defRPr/>
            </a:pPr>
            <a:endParaRPr lang="en-US" altLang="fa-IR" smtClean="0"/>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p:txBody>
          <a:bodyPr/>
          <a:lstStyle/>
          <a:p>
            <a:pPr eaLnBrk="1" hangingPunct="1">
              <a:defRPr/>
            </a:pPr>
            <a:r>
              <a:rPr lang="fa-IR" altLang="fa-IR" b="1" smtClean="0"/>
              <a:t>معنویت در اجتماع درمانی</a:t>
            </a:r>
            <a:endParaRPr lang="en-US" altLang="fa-IR" b="1" smtClean="0"/>
          </a:p>
        </p:txBody>
      </p:sp>
      <p:sp>
        <p:nvSpPr>
          <p:cNvPr id="228355" name="Rectangle 3"/>
          <p:cNvSpPr>
            <a:spLocks noGrp="1" noChangeArrowheads="1"/>
          </p:cNvSpPr>
          <p:nvPr>
            <p:ph type="body" idx="1"/>
          </p:nvPr>
        </p:nvSpPr>
        <p:spPr/>
        <p:txBody>
          <a:bodyPr/>
          <a:lstStyle/>
          <a:p>
            <a:pPr eaLnBrk="1" hangingPunct="1">
              <a:defRPr/>
            </a:pPr>
            <a:r>
              <a:rPr lang="fa-IR" altLang="fa-IR" b="1" smtClean="0"/>
              <a:t>14 بخش معنویت </a:t>
            </a:r>
            <a:r>
              <a:rPr lang="en-US" altLang="fa-IR" b="1" smtClean="0"/>
              <a:t>TC </a:t>
            </a:r>
            <a:r>
              <a:rPr lang="fa-IR" altLang="fa-IR" b="1" smtClean="0"/>
              <a:t>:</a:t>
            </a:r>
          </a:p>
          <a:p>
            <a:pPr algn="just" eaLnBrk="1" hangingPunct="1">
              <a:defRPr/>
            </a:pPr>
            <a:r>
              <a:rPr lang="fa-IR" altLang="fa-IR" smtClean="0"/>
              <a:t>کاربرد مکرر آنان کمک می نماید که انگاره و سیستم باور مقیمان </a:t>
            </a:r>
            <a:r>
              <a:rPr lang="en-US" altLang="fa-IR" smtClean="0"/>
              <a:t>TC </a:t>
            </a:r>
            <a:r>
              <a:rPr lang="fa-IR" altLang="fa-IR" smtClean="0"/>
              <a:t>را تحت تاثیر خود قرار دهد. 14 بخش معنویت مجموعه ای از بیانات یا گفته ها از گستره فراوانی از منابع شرقی ، غربی ، روانشناسان، و زبان جهانی کوچه بازاری است که ساده و مستقیم می باشد.</a:t>
            </a:r>
          </a:p>
          <a:p>
            <a:pPr algn="just" eaLnBrk="1" hangingPunct="1">
              <a:defRPr/>
            </a:pPr>
            <a:r>
              <a:rPr lang="fa-IR" altLang="fa-IR" smtClean="0"/>
              <a:t>بخش های معنویت عبارتند از:</a:t>
            </a:r>
          </a:p>
          <a:p>
            <a:pPr algn="just" eaLnBrk="1" hangingPunct="1">
              <a:defRPr/>
            </a:pPr>
            <a:r>
              <a:rPr lang="fa-IR" altLang="fa-IR" smtClean="0"/>
              <a:t>غذا مجاني نيست</a:t>
            </a:r>
            <a:endParaRPr lang="en-US" altLang="fa-IR" smtClean="0"/>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p:txBody>
          <a:bodyPr/>
          <a:lstStyle/>
          <a:p>
            <a:pPr eaLnBrk="1" hangingPunct="1">
              <a:defRPr/>
            </a:pPr>
            <a:r>
              <a:rPr lang="fa-IR" altLang="fa-IR" b="1" smtClean="0"/>
              <a:t>معنویت در اجتماع درمانی</a:t>
            </a:r>
            <a:endParaRPr lang="en-US" altLang="fa-IR" b="1" smtClean="0"/>
          </a:p>
        </p:txBody>
      </p:sp>
      <p:sp>
        <p:nvSpPr>
          <p:cNvPr id="229379" name="Rectangle 3"/>
          <p:cNvSpPr>
            <a:spLocks noGrp="1" noChangeArrowheads="1"/>
          </p:cNvSpPr>
          <p:nvPr>
            <p:ph type="body" idx="1"/>
          </p:nvPr>
        </p:nvSpPr>
        <p:spPr/>
        <p:txBody>
          <a:bodyPr/>
          <a:lstStyle/>
          <a:p>
            <a:pPr eaLnBrk="1" hangingPunct="1">
              <a:lnSpc>
                <a:spcPct val="90000"/>
              </a:lnSpc>
              <a:defRPr/>
            </a:pPr>
            <a:r>
              <a:rPr lang="fa-IR" altLang="fa-IR" smtClean="0"/>
              <a:t>شما نمي توانيد چيزي را نگه داريد، مگر اينکه به کس ديگري هم ببخشيد.</a:t>
            </a:r>
            <a:endParaRPr lang="en-US" altLang="fa-IR" smtClean="0"/>
          </a:p>
          <a:p>
            <a:pPr eaLnBrk="1" hangingPunct="1">
              <a:lnSpc>
                <a:spcPct val="90000"/>
              </a:lnSpc>
              <a:defRPr/>
            </a:pPr>
            <a:r>
              <a:rPr lang="en-US" altLang="fa-IR" smtClean="0"/>
              <a:t> </a:t>
            </a:r>
            <a:r>
              <a:rPr lang="fa-IR" altLang="fa-IR" smtClean="0"/>
              <a:t>تنها تو مي تواني انجام دهي، ولي به تنهایی نمی توانی.</a:t>
            </a:r>
          </a:p>
          <a:p>
            <a:pPr eaLnBrk="1" hangingPunct="1">
              <a:lnSpc>
                <a:spcPct val="90000"/>
              </a:lnSpc>
              <a:defRPr/>
            </a:pPr>
            <a:r>
              <a:rPr lang="fa-IR" altLang="fa-IR" smtClean="0"/>
              <a:t>عشق و توجه مسئولانه به ديگران</a:t>
            </a:r>
          </a:p>
          <a:p>
            <a:pPr eaLnBrk="1" hangingPunct="1">
              <a:lnSpc>
                <a:spcPct val="90000"/>
              </a:lnSpc>
              <a:defRPr/>
            </a:pPr>
            <a:r>
              <a:rPr lang="fa-IR" altLang="fa-IR" smtClean="0"/>
              <a:t>صداقت و راستگويي</a:t>
            </a:r>
            <a:r>
              <a:rPr lang="en-US" altLang="fa-IR" smtClean="0"/>
              <a:t> </a:t>
            </a:r>
            <a:endParaRPr lang="fa-IR" altLang="fa-IR" smtClean="0"/>
          </a:p>
          <a:p>
            <a:pPr eaLnBrk="1" hangingPunct="1">
              <a:lnSpc>
                <a:spcPct val="90000"/>
              </a:lnSpc>
              <a:defRPr/>
            </a:pPr>
            <a:r>
              <a:rPr lang="fa-IR" altLang="fa-IR" smtClean="0"/>
              <a:t>به محيط خود اعتماد کنيد</a:t>
            </a:r>
            <a:r>
              <a:rPr lang="en-US" altLang="fa-IR" smtClean="0"/>
              <a:t> </a:t>
            </a:r>
            <a:endParaRPr lang="fa-IR" altLang="fa-IR" smtClean="0"/>
          </a:p>
          <a:p>
            <a:pPr eaLnBrk="1" hangingPunct="1">
              <a:lnSpc>
                <a:spcPct val="90000"/>
              </a:lnSpc>
              <a:defRPr/>
            </a:pPr>
            <a:r>
              <a:rPr lang="fa-IR" altLang="fa-IR" smtClean="0"/>
              <a:t>فروتني</a:t>
            </a:r>
            <a:r>
              <a:rPr lang="en-US" altLang="fa-IR" smtClean="0"/>
              <a:t> </a:t>
            </a:r>
            <a:endParaRPr lang="fa-IR" altLang="fa-IR" smtClean="0"/>
          </a:p>
          <a:p>
            <a:pPr eaLnBrk="1" hangingPunct="1">
              <a:lnSpc>
                <a:spcPct val="90000"/>
              </a:lnSpc>
              <a:defRPr/>
            </a:pPr>
            <a:r>
              <a:rPr lang="fa-IR" altLang="fa-IR" smtClean="0"/>
              <a:t>بهترين در کيفيت</a:t>
            </a:r>
            <a:r>
              <a:rPr lang="en-US" altLang="fa-IR" smtClean="0"/>
              <a:t> </a:t>
            </a:r>
            <a:endParaRPr lang="fa-IR" altLang="fa-IR" smtClean="0"/>
          </a:p>
          <a:p>
            <a:pPr eaLnBrk="1" hangingPunct="1">
              <a:lnSpc>
                <a:spcPct val="90000"/>
              </a:lnSpc>
              <a:defRPr/>
            </a:pPr>
            <a:endParaRPr lang="fa-IR" altLang="fa-IR" smtClean="0"/>
          </a:p>
          <a:p>
            <a:pPr eaLnBrk="1" hangingPunct="1">
              <a:lnSpc>
                <a:spcPct val="90000"/>
              </a:lnSpc>
              <a:defRPr/>
            </a:pPr>
            <a:endParaRPr lang="fa-IR" altLang="fa-IR" smtClean="0"/>
          </a:p>
          <a:p>
            <a:pPr eaLnBrk="1" hangingPunct="1">
              <a:lnSpc>
                <a:spcPct val="90000"/>
              </a:lnSpc>
              <a:defRPr/>
            </a:pPr>
            <a:endParaRPr lang="en-US" altLang="fa-IR" smtClean="0"/>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lstStyle/>
          <a:p>
            <a:pPr eaLnBrk="1" hangingPunct="1">
              <a:defRPr/>
            </a:pPr>
            <a:r>
              <a:rPr lang="fa-IR" altLang="fa-IR" b="1" smtClean="0"/>
              <a:t>معنویت در اجتماع درمانی</a:t>
            </a:r>
            <a:endParaRPr lang="en-US" altLang="fa-IR" b="1" smtClean="0"/>
          </a:p>
        </p:txBody>
      </p:sp>
      <p:sp>
        <p:nvSpPr>
          <p:cNvPr id="230403" name="Rectangle 3"/>
          <p:cNvSpPr>
            <a:spLocks noGrp="1" noChangeArrowheads="1"/>
          </p:cNvSpPr>
          <p:nvPr>
            <p:ph type="body" idx="1"/>
          </p:nvPr>
        </p:nvSpPr>
        <p:spPr/>
        <p:txBody>
          <a:bodyPr/>
          <a:lstStyle/>
          <a:p>
            <a:pPr eaLnBrk="1" hangingPunct="1">
              <a:defRPr/>
            </a:pPr>
            <a:r>
              <a:rPr lang="fa-IR" altLang="fa-IR" smtClean="0"/>
              <a:t>از هر دستي بدهي از همان دست هم مي گيري</a:t>
            </a:r>
          </a:p>
          <a:p>
            <a:pPr eaLnBrk="1" hangingPunct="1">
              <a:defRPr/>
            </a:pPr>
            <a:r>
              <a:rPr lang="fa-IR" altLang="fa-IR" smtClean="0"/>
              <a:t>هوشيار باش تا زنده بماني</a:t>
            </a:r>
          </a:p>
          <a:p>
            <a:pPr eaLnBrk="1" hangingPunct="1">
              <a:defRPr/>
            </a:pPr>
            <a:r>
              <a:rPr lang="fa-IR" altLang="fa-IR" smtClean="0"/>
              <a:t>بفهم تا اينکه فهميده بشوي</a:t>
            </a:r>
            <a:r>
              <a:rPr lang="en-US" altLang="fa-IR" smtClean="0"/>
              <a:t> </a:t>
            </a:r>
            <a:endParaRPr lang="fa-IR" altLang="fa-IR" smtClean="0"/>
          </a:p>
          <a:p>
            <a:pPr eaLnBrk="1" hangingPunct="1">
              <a:defRPr/>
            </a:pPr>
            <a:r>
              <a:rPr lang="fa-IR" altLang="fa-IR" smtClean="0"/>
              <a:t>رشد قبل از اينکه چيزي را در خواست کني</a:t>
            </a:r>
            <a:r>
              <a:rPr lang="en-US" altLang="fa-IR" smtClean="0"/>
              <a:t> </a:t>
            </a:r>
            <a:endParaRPr lang="fa-IR" altLang="fa-IR" smtClean="0"/>
          </a:p>
          <a:p>
            <a:pPr eaLnBrk="1" hangingPunct="1">
              <a:defRPr/>
            </a:pPr>
            <a:r>
              <a:rPr lang="fa-IR" altLang="fa-IR" smtClean="0"/>
              <a:t>طوري عمل کن انگار که</a:t>
            </a:r>
            <a:r>
              <a:rPr lang="en-US" altLang="fa-IR" smtClean="0"/>
              <a:t> </a:t>
            </a:r>
            <a:endParaRPr lang="fa-IR" altLang="fa-IR" smtClean="0"/>
          </a:p>
          <a:p>
            <a:pPr eaLnBrk="1" hangingPunct="1">
              <a:defRPr/>
            </a:pPr>
            <a:r>
              <a:rPr lang="fa-IR" altLang="fa-IR" smtClean="0"/>
              <a:t>جبران عملي درست است</a:t>
            </a:r>
            <a:r>
              <a:rPr lang="en-US" altLang="fa-IR" smtClean="0"/>
              <a:t> </a:t>
            </a:r>
            <a:endParaRPr lang="fa-IR" altLang="fa-IR" smtClean="0"/>
          </a:p>
          <a:p>
            <a:pPr eaLnBrk="1" hangingPunct="1">
              <a:defRPr/>
            </a:pPr>
            <a:endParaRPr lang="en-US" altLang="fa-IR" smtClean="0"/>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p:txBody>
          <a:bodyPr/>
          <a:lstStyle/>
          <a:p>
            <a:pPr eaLnBrk="1" hangingPunct="1">
              <a:defRPr/>
            </a:pPr>
            <a:r>
              <a:rPr lang="fa-IR" altLang="fa-IR" b="1" smtClean="0"/>
              <a:t>معنویت در اجتماع درمانی</a:t>
            </a:r>
            <a:endParaRPr lang="en-US" altLang="fa-IR" b="1" smtClean="0"/>
          </a:p>
        </p:txBody>
      </p:sp>
      <p:sp>
        <p:nvSpPr>
          <p:cNvPr id="231427" name="Rectangle 3"/>
          <p:cNvSpPr>
            <a:spLocks noGrp="1" noChangeArrowheads="1"/>
          </p:cNvSpPr>
          <p:nvPr>
            <p:ph type="body" idx="1"/>
          </p:nvPr>
        </p:nvSpPr>
        <p:spPr/>
        <p:txBody>
          <a:bodyPr/>
          <a:lstStyle/>
          <a:p>
            <a:pPr eaLnBrk="1" hangingPunct="1">
              <a:defRPr/>
            </a:pPr>
            <a:r>
              <a:rPr lang="fa-IR" altLang="fa-IR" b="1" smtClean="0"/>
              <a:t>سیستم اعتقادی اجتماع درمانی</a:t>
            </a:r>
            <a:r>
              <a:rPr lang="en-US" altLang="fa-IR" smtClean="0"/>
              <a:t> </a:t>
            </a:r>
            <a:r>
              <a:rPr lang="fa-IR" altLang="fa-IR" smtClean="0"/>
              <a:t>:</a:t>
            </a:r>
          </a:p>
          <a:p>
            <a:pPr eaLnBrk="1" hangingPunct="1">
              <a:defRPr/>
            </a:pPr>
            <a:r>
              <a:rPr lang="fa-IR" altLang="fa-IR" u="sng" smtClean="0"/>
              <a:t>باوربه اینکه نیکی در انسان ذاتی است</a:t>
            </a:r>
            <a:r>
              <a:rPr lang="en-US" altLang="fa-IR" smtClean="0"/>
              <a:t> </a:t>
            </a:r>
            <a:endParaRPr lang="fa-IR" altLang="fa-IR" smtClean="0"/>
          </a:p>
          <a:p>
            <a:pPr eaLnBrk="1" hangingPunct="1">
              <a:defRPr/>
            </a:pPr>
            <a:r>
              <a:rPr lang="fa-IR" altLang="fa-IR" u="sng" smtClean="0"/>
              <a:t>باور به توانایی انسان برای بهتر نمودن خود</a:t>
            </a:r>
          </a:p>
          <a:p>
            <a:pPr eaLnBrk="1" hangingPunct="1">
              <a:defRPr/>
            </a:pPr>
            <a:r>
              <a:rPr lang="fa-IR" altLang="fa-IR" u="sng" smtClean="0"/>
              <a:t>باور به اینکه کمک به دیگری کمک به خود می باشد.</a:t>
            </a:r>
            <a:r>
              <a:rPr lang="en-US" altLang="fa-IR" smtClean="0"/>
              <a:t> </a:t>
            </a:r>
            <a:endParaRPr lang="fa-IR" altLang="fa-IR" smtClean="0"/>
          </a:p>
          <a:p>
            <a:pPr eaLnBrk="1" hangingPunct="1">
              <a:defRPr/>
            </a:pPr>
            <a:r>
              <a:rPr lang="fa-IR" altLang="fa-IR" u="sng" smtClean="0"/>
              <a:t>باور به چیزی بزرگتر از خود شخص</a:t>
            </a:r>
            <a:r>
              <a:rPr lang="fa-IR" altLang="fa-IR" smtClean="0"/>
              <a:t> </a:t>
            </a:r>
          </a:p>
          <a:p>
            <a:pPr eaLnBrk="1" hangingPunct="1">
              <a:defRPr/>
            </a:pPr>
            <a:r>
              <a:rPr lang="fa-IR" altLang="fa-IR" u="sng" smtClean="0"/>
              <a:t>باور به ارزشهای انسانی</a:t>
            </a:r>
            <a:r>
              <a:rPr lang="en-US" altLang="fa-IR" smtClean="0"/>
              <a:t> </a:t>
            </a:r>
            <a:endParaRPr lang="fa-IR" altLang="fa-IR" smtClean="0"/>
          </a:p>
          <a:p>
            <a:pPr eaLnBrk="1" hangingPunct="1">
              <a:buFont typeface="Wingdings" panose="05000000000000000000" pitchFamily="2" charset="2"/>
              <a:buNone/>
              <a:defRPr/>
            </a:pPr>
            <a:endParaRPr lang="en-US" altLang="fa-IR" smtClean="0"/>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2" name="Rectangle 4"/>
          <p:cNvSpPr>
            <a:spLocks noGrp="1" noChangeArrowheads="1"/>
          </p:cNvSpPr>
          <p:nvPr>
            <p:ph type="ctrTitle"/>
          </p:nvPr>
        </p:nvSpPr>
        <p:spPr/>
        <p:txBody>
          <a:bodyPr/>
          <a:lstStyle/>
          <a:p>
            <a:pPr eaLnBrk="1" hangingPunct="1">
              <a:defRPr/>
            </a:pPr>
            <a:r>
              <a:rPr lang="fa-IR" altLang="fa-IR" b="1" smtClean="0"/>
              <a:t>مهارتهای شغلی در </a:t>
            </a:r>
            <a:r>
              <a:rPr lang="en-US" altLang="fa-IR" b="1" smtClean="0"/>
              <a:t>TC</a:t>
            </a:r>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p:txBody>
          <a:bodyPr/>
          <a:lstStyle/>
          <a:p>
            <a:pPr eaLnBrk="1" hangingPunct="1">
              <a:defRPr/>
            </a:pPr>
            <a:r>
              <a:rPr lang="fa-IR" altLang="fa-IR" b="1" smtClean="0"/>
              <a:t>مهارتهای شغلی در </a:t>
            </a:r>
            <a:r>
              <a:rPr lang="en-US" altLang="fa-IR" b="1" smtClean="0"/>
              <a:t>TC</a:t>
            </a:r>
          </a:p>
        </p:txBody>
      </p:sp>
      <p:sp>
        <p:nvSpPr>
          <p:cNvPr id="234499" name="Rectangle 3"/>
          <p:cNvSpPr>
            <a:spLocks noGrp="1" noChangeArrowheads="1"/>
          </p:cNvSpPr>
          <p:nvPr>
            <p:ph type="body" idx="1"/>
          </p:nvPr>
        </p:nvSpPr>
        <p:spPr/>
        <p:txBody>
          <a:bodyPr/>
          <a:lstStyle/>
          <a:p>
            <a:pPr algn="just" eaLnBrk="1" hangingPunct="1">
              <a:defRPr/>
            </a:pPr>
            <a:r>
              <a:rPr lang="fa-IR" altLang="fa-IR" smtClean="0"/>
              <a:t>بدون شک سوءمصرف کنندگان مواد مشکلات بسیاری در حفظ موفقیت آمیز تجارب کاری دارند. </a:t>
            </a:r>
          </a:p>
          <a:p>
            <a:pPr algn="just" eaLnBrk="1" hangingPunct="1">
              <a:defRPr/>
            </a:pPr>
            <a:r>
              <a:rPr lang="fa-IR" altLang="fa-IR" smtClean="0"/>
              <a:t>برخلاف سایر رویکردهای درمانی، </a:t>
            </a:r>
            <a:r>
              <a:rPr lang="en-US" altLang="fa-IR" smtClean="0"/>
              <a:t>TC</a:t>
            </a:r>
            <a:r>
              <a:rPr lang="fa-IR" altLang="fa-IR" smtClean="0"/>
              <a:t> به کار به عنوان یک بخش ضروری از فرایند درمان نگاه می نماید.</a:t>
            </a:r>
            <a:r>
              <a:rPr lang="en-US" altLang="fa-IR" smtClean="0"/>
              <a:t> </a:t>
            </a:r>
            <a:endParaRPr lang="fa-IR" altLang="fa-IR" smtClean="0"/>
          </a:p>
          <a:p>
            <a:pPr algn="just" eaLnBrk="1" hangingPunct="1">
              <a:defRPr/>
            </a:pPr>
            <a:r>
              <a:rPr lang="fa-IR" altLang="fa-IR" smtClean="0"/>
              <a:t>سوابق افرادی که وارد برنامه درمانی می گردند تجارب کاری متغیر و متفاوتی را آشکار می نماید. افرادی که از نظر اجتماعی بی بهره می باشند اغلب مهارتهای شغلی کم ،عزت نفس پایین را نشان می دهند</a:t>
            </a:r>
            <a:r>
              <a:rPr lang="en-US" altLang="fa-IR" smtClean="0"/>
              <a:t> </a:t>
            </a:r>
            <a:endParaRPr lang="fa-IR" altLang="fa-IR" smtClean="0"/>
          </a:p>
          <a:p>
            <a:pPr eaLnBrk="1" hangingPunct="1">
              <a:defRPr/>
            </a:pPr>
            <a:endParaRPr lang="en-US" altLang="fa-IR" smtClean="0"/>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p:txBody>
          <a:bodyPr/>
          <a:lstStyle/>
          <a:p>
            <a:pPr eaLnBrk="1" hangingPunct="1">
              <a:defRPr/>
            </a:pPr>
            <a:r>
              <a:rPr lang="fa-IR" altLang="fa-IR" b="1" smtClean="0"/>
              <a:t>مهارتهای شغلی در </a:t>
            </a:r>
            <a:r>
              <a:rPr lang="en-US" altLang="fa-IR" b="1" smtClean="0"/>
              <a:t>TC</a:t>
            </a:r>
          </a:p>
        </p:txBody>
      </p:sp>
      <p:sp>
        <p:nvSpPr>
          <p:cNvPr id="235523" name="Rectangle 3"/>
          <p:cNvSpPr>
            <a:spLocks noGrp="1" noChangeArrowheads="1"/>
          </p:cNvSpPr>
          <p:nvPr>
            <p:ph type="body" idx="1"/>
          </p:nvPr>
        </p:nvSpPr>
        <p:spPr/>
        <p:txBody>
          <a:bodyPr/>
          <a:lstStyle/>
          <a:p>
            <a:pPr algn="just" eaLnBrk="1" hangingPunct="1">
              <a:lnSpc>
                <a:spcPct val="90000"/>
              </a:lnSpc>
              <a:defRPr/>
            </a:pPr>
            <a:r>
              <a:rPr lang="fa-IR" altLang="fa-IR" smtClean="0"/>
              <a:t>مقوله مهارتهای شغلی، رشد نگرشها، چطور آنها تغییر کرده اند، و مدل مورد استفاده برای آموزش مهارتها و مسئولیتها را بررسی می نماید.</a:t>
            </a:r>
            <a:r>
              <a:rPr lang="en-US" altLang="fa-IR" smtClean="0"/>
              <a:t> </a:t>
            </a:r>
            <a:endParaRPr lang="fa-IR" altLang="fa-IR" smtClean="0"/>
          </a:p>
          <a:p>
            <a:pPr algn="just" eaLnBrk="1" hangingPunct="1">
              <a:lnSpc>
                <a:spcPct val="90000"/>
              </a:lnSpc>
              <a:defRPr/>
            </a:pPr>
            <a:r>
              <a:rPr lang="fa-IR" altLang="fa-IR" smtClean="0"/>
              <a:t>ساختار عملکردهای شغلی در این مدل درمانی، یک مکانیسمی را برای رشد فردی در دسته بندی نیروی کار برای اجتماع فراهم می نماید.</a:t>
            </a:r>
            <a:r>
              <a:rPr lang="en-US" altLang="fa-IR" smtClean="0"/>
              <a:t> </a:t>
            </a:r>
            <a:endParaRPr lang="fa-IR" altLang="fa-IR" smtClean="0"/>
          </a:p>
          <a:p>
            <a:pPr algn="just" eaLnBrk="1" hangingPunct="1">
              <a:lnSpc>
                <a:spcPct val="90000"/>
              </a:lnSpc>
              <a:defRPr/>
            </a:pPr>
            <a:r>
              <a:rPr lang="fa-IR" altLang="fa-IR" smtClean="0"/>
              <a:t>عملکردهای شغلی تجارب یادگیری را ارائه می نماید و به مقیمان کمک می نماید خصوصیات روانی و اجتماعی را که مانع رشد فردی می گردد بهبود ببخشند.</a:t>
            </a:r>
            <a:r>
              <a:rPr lang="en-US" altLang="fa-IR" smtClean="0"/>
              <a:t> </a:t>
            </a:r>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p:txBody>
          <a:bodyPr/>
          <a:lstStyle/>
          <a:p>
            <a:pPr eaLnBrk="1" hangingPunct="1">
              <a:defRPr/>
            </a:pPr>
            <a:r>
              <a:rPr lang="fa-IR" altLang="fa-IR" b="1" smtClean="0"/>
              <a:t>کار و ویژگیهای مقیمان</a:t>
            </a:r>
            <a:endParaRPr lang="en-US" altLang="fa-IR" b="1" smtClean="0"/>
          </a:p>
        </p:txBody>
      </p:sp>
      <p:sp>
        <p:nvSpPr>
          <p:cNvPr id="236547" name="Rectangle 3"/>
          <p:cNvSpPr>
            <a:spLocks noGrp="1" noChangeArrowheads="1"/>
          </p:cNvSpPr>
          <p:nvPr>
            <p:ph type="body" idx="1"/>
          </p:nvPr>
        </p:nvSpPr>
        <p:spPr/>
        <p:txBody>
          <a:bodyPr/>
          <a:lstStyle/>
          <a:p>
            <a:pPr algn="just" eaLnBrk="1" hangingPunct="1">
              <a:defRPr/>
            </a:pPr>
            <a:r>
              <a:rPr lang="fa-IR" altLang="fa-IR" smtClean="0"/>
              <a:t>کار در </a:t>
            </a:r>
            <a:r>
              <a:rPr lang="en-US" altLang="fa-IR" smtClean="0"/>
              <a:t>TC</a:t>
            </a:r>
            <a:r>
              <a:rPr lang="fa-IR" altLang="fa-IR" smtClean="0"/>
              <a:t> ویژگیهای شخص مقیم و اختلال مصرف مواد را نشان می دهد. امکان دارد که این ویژگیها نتیجه سالها مصرف مواد یا نمایانگر صفات شخصیتی پیش از اختلال باشد.</a:t>
            </a:r>
            <a:r>
              <a:rPr lang="en-US" altLang="fa-IR" smtClean="0"/>
              <a:t> </a:t>
            </a:r>
            <a:endParaRPr lang="fa-IR" altLang="fa-IR" smtClean="0"/>
          </a:p>
          <a:p>
            <a:pPr algn="just" eaLnBrk="1" hangingPunct="1">
              <a:defRPr/>
            </a:pPr>
            <a:r>
              <a:rPr lang="fa-IR" altLang="fa-IR" smtClean="0"/>
              <a:t>این ویژگیها را می توان در پنج مقوله مربوط به هم طبقه بندی کرد:</a:t>
            </a:r>
            <a:r>
              <a:rPr lang="en-US" altLang="fa-IR" smtClean="0"/>
              <a:t> </a:t>
            </a:r>
            <a:endParaRPr lang="fa-IR" altLang="fa-IR" smtClean="0"/>
          </a:p>
          <a:p>
            <a:pPr algn="just" eaLnBrk="1" hangingPunct="1">
              <a:defRPr/>
            </a:pPr>
            <a:r>
              <a:rPr lang="fa-IR" altLang="fa-IR" u="sng" smtClean="0"/>
              <a:t>عادات شخصی</a:t>
            </a:r>
          </a:p>
          <a:p>
            <a:pPr algn="just" eaLnBrk="1" hangingPunct="1">
              <a:defRPr/>
            </a:pPr>
            <a:r>
              <a:rPr lang="fa-IR" altLang="fa-IR" smtClean="0"/>
              <a:t>وقت شناسی، لباس پوشیدن، توجه و حضور به موقع</a:t>
            </a:r>
            <a:endParaRPr lang="en-US" altLang="fa-IR"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defRPr/>
            </a:pPr>
            <a:r>
              <a:rPr lang="fa-IR" altLang="fa-IR" b="1" smtClean="0"/>
              <a:t>خصوصیات درمان</a:t>
            </a:r>
            <a:endParaRPr lang="en-US" altLang="fa-IR" b="1" smtClean="0"/>
          </a:p>
        </p:txBody>
      </p:sp>
      <p:sp>
        <p:nvSpPr>
          <p:cNvPr id="62467" name="Rectangle 3"/>
          <p:cNvSpPr>
            <a:spLocks noGrp="1" noChangeArrowheads="1"/>
          </p:cNvSpPr>
          <p:nvPr>
            <p:ph type="body" idx="1"/>
          </p:nvPr>
        </p:nvSpPr>
        <p:spPr/>
        <p:txBody>
          <a:bodyPr/>
          <a:lstStyle/>
          <a:p>
            <a:pPr algn="just" eaLnBrk="1" hangingPunct="1">
              <a:defRPr/>
            </a:pPr>
            <a:r>
              <a:rPr lang="fa-IR" altLang="fa-IR" smtClean="0"/>
              <a:t>مقیمان قدیمی تر سرپرست بخشها می گردند، آنها کارها را مورد بازرسی قرار می دهند .</a:t>
            </a:r>
          </a:p>
          <a:p>
            <a:pPr algn="just" eaLnBrk="1" hangingPunct="1">
              <a:defRPr/>
            </a:pPr>
            <a:r>
              <a:rPr lang="fa-IR" altLang="fa-IR" smtClean="0"/>
              <a:t>اکثریت عضو ارشد این سلسله مراتب مقیمان  هماهنگ کننده می باشند. کسی که مسئول برنامه ریزی فعالیتهای روزانه تمامی بخشهای مختلف می باشد.</a:t>
            </a:r>
            <a:r>
              <a:rPr lang="en-US" altLang="fa-IR" smtClean="0"/>
              <a:t> </a:t>
            </a:r>
            <a:endParaRPr lang="fa-IR" altLang="fa-IR" smtClean="0"/>
          </a:p>
          <a:p>
            <a:pPr algn="just" eaLnBrk="1" hangingPunct="1">
              <a:defRPr/>
            </a:pPr>
            <a:r>
              <a:rPr lang="fa-IR" altLang="fa-IR" smtClean="0"/>
              <a:t>هماهنگ کننده همچنین اطلاعات لازم را به استف ها ارائه می دهد و به عنوان پلی بین آنها و مقیمان می باشد.</a:t>
            </a:r>
            <a:endParaRPr lang="en-US" altLang="fa-IR" smtClean="0"/>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p:txBody>
          <a:bodyPr/>
          <a:lstStyle/>
          <a:p>
            <a:pPr eaLnBrk="1" hangingPunct="1">
              <a:defRPr/>
            </a:pPr>
            <a:r>
              <a:rPr lang="fa-IR" altLang="fa-IR" b="1" smtClean="0"/>
              <a:t>کار و ویژگیهای مقیمان</a:t>
            </a:r>
            <a:endParaRPr lang="en-US" altLang="fa-IR" b="1" smtClean="0"/>
          </a:p>
        </p:txBody>
      </p:sp>
      <p:sp>
        <p:nvSpPr>
          <p:cNvPr id="237571" name="Rectangle 3"/>
          <p:cNvSpPr>
            <a:spLocks noGrp="1" noChangeArrowheads="1"/>
          </p:cNvSpPr>
          <p:nvPr>
            <p:ph type="body" idx="1"/>
          </p:nvPr>
        </p:nvSpPr>
        <p:spPr/>
        <p:txBody>
          <a:bodyPr/>
          <a:lstStyle/>
          <a:p>
            <a:pPr eaLnBrk="1" hangingPunct="1">
              <a:lnSpc>
                <a:spcPct val="90000"/>
              </a:lnSpc>
              <a:defRPr/>
            </a:pPr>
            <a:r>
              <a:rPr lang="fa-IR" altLang="fa-IR" smtClean="0"/>
              <a:t>مدیریت بر زمان و کارهای روزمره</a:t>
            </a:r>
          </a:p>
          <a:p>
            <a:pPr eaLnBrk="1" hangingPunct="1">
              <a:lnSpc>
                <a:spcPct val="90000"/>
              </a:lnSpc>
              <a:defRPr/>
            </a:pPr>
            <a:r>
              <a:rPr lang="fa-IR" altLang="fa-IR" smtClean="0"/>
              <a:t>هدف گزینی (تعیین اهداف)</a:t>
            </a:r>
          </a:p>
          <a:p>
            <a:pPr eaLnBrk="1" hangingPunct="1">
              <a:lnSpc>
                <a:spcPct val="90000"/>
              </a:lnSpc>
              <a:defRPr/>
            </a:pPr>
            <a:r>
              <a:rPr lang="fa-IR" altLang="fa-IR" u="sng" smtClean="0"/>
              <a:t>عادات کاری</a:t>
            </a:r>
            <a:r>
              <a:rPr lang="en-US" altLang="fa-IR" smtClean="0"/>
              <a:t> </a:t>
            </a:r>
            <a:endParaRPr lang="fa-IR" altLang="fa-IR" smtClean="0"/>
          </a:p>
          <a:p>
            <a:pPr eaLnBrk="1" hangingPunct="1">
              <a:lnSpc>
                <a:spcPct val="90000"/>
              </a:lnSpc>
              <a:defRPr/>
            </a:pPr>
            <a:r>
              <a:rPr lang="fa-IR" altLang="fa-IR" smtClean="0"/>
              <a:t>مسئولیت پذیری، صداقت و پاسخگویی</a:t>
            </a:r>
          </a:p>
          <a:p>
            <a:pPr eaLnBrk="1" hangingPunct="1">
              <a:lnSpc>
                <a:spcPct val="90000"/>
              </a:lnSpc>
              <a:defRPr/>
            </a:pPr>
            <a:r>
              <a:rPr lang="fa-IR" altLang="fa-IR" smtClean="0"/>
              <a:t>مهارتهای حل مساله ضعیف</a:t>
            </a:r>
          </a:p>
          <a:p>
            <a:pPr eaLnBrk="1" hangingPunct="1">
              <a:lnSpc>
                <a:spcPct val="90000"/>
              </a:lnSpc>
              <a:defRPr/>
            </a:pPr>
            <a:r>
              <a:rPr lang="fa-IR" altLang="fa-IR" smtClean="0"/>
              <a:t>فریبکاری و استثمار افراد و نظامها</a:t>
            </a:r>
          </a:p>
          <a:p>
            <a:pPr eaLnBrk="1" hangingPunct="1">
              <a:lnSpc>
                <a:spcPct val="90000"/>
              </a:lnSpc>
              <a:defRPr/>
            </a:pPr>
            <a:r>
              <a:rPr lang="fa-IR" altLang="fa-IR" u="sng" smtClean="0"/>
              <a:t>روابط کاری</a:t>
            </a:r>
            <a:r>
              <a:rPr lang="en-US" altLang="fa-IR" smtClean="0"/>
              <a:t> </a:t>
            </a:r>
            <a:endParaRPr lang="fa-IR" altLang="fa-IR" smtClean="0"/>
          </a:p>
          <a:p>
            <a:pPr eaLnBrk="1" hangingPunct="1">
              <a:lnSpc>
                <a:spcPct val="90000"/>
              </a:lnSpc>
              <a:defRPr/>
            </a:pPr>
            <a:r>
              <a:rPr lang="fa-IR" altLang="fa-IR" smtClean="0"/>
              <a:t>طغیان گری، مشکل با مراجع قدرت</a:t>
            </a:r>
            <a:endParaRPr lang="en-US" altLang="fa-IR" smtClean="0"/>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p:txBody>
          <a:bodyPr/>
          <a:lstStyle/>
          <a:p>
            <a:pPr eaLnBrk="1" hangingPunct="1">
              <a:defRPr/>
            </a:pPr>
            <a:r>
              <a:rPr lang="fa-IR" altLang="fa-IR" b="1" smtClean="0"/>
              <a:t>کار و ویژگیهای مقیمان</a:t>
            </a:r>
            <a:endParaRPr lang="en-US" altLang="fa-IR" b="1" smtClean="0"/>
          </a:p>
        </p:txBody>
      </p:sp>
      <p:sp>
        <p:nvSpPr>
          <p:cNvPr id="238595" name="Rectangle 3"/>
          <p:cNvSpPr>
            <a:spLocks noGrp="1" noChangeArrowheads="1"/>
          </p:cNvSpPr>
          <p:nvPr>
            <p:ph type="body" idx="1"/>
          </p:nvPr>
        </p:nvSpPr>
        <p:spPr/>
        <p:txBody>
          <a:bodyPr/>
          <a:lstStyle/>
          <a:p>
            <a:pPr algn="just" eaLnBrk="1" hangingPunct="1">
              <a:lnSpc>
                <a:spcPct val="90000"/>
              </a:lnSpc>
              <a:defRPr/>
            </a:pPr>
            <a:r>
              <a:rPr lang="fa-IR" altLang="fa-IR" sz="2800" smtClean="0"/>
              <a:t>مشارکت و رقابت با همکاران</a:t>
            </a:r>
          </a:p>
          <a:p>
            <a:pPr algn="just" eaLnBrk="1" hangingPunct="1">
              <a:lnSpc>
                <a:spcPct val="90000"/>
              </a:lnSpc>
              <a:defRPr/>
            </a:pPr>
            <a:r>
              <a:rPr lang="fa-IR" altLang="fa-IR" sz="2800" smtClean="0"/>
              <a:t>گرفتن و دادن نظارت، تشویق و انتقاد</a:t>
            </a:r>
          </a:p>
          <a:p>
            <a:pPr algn="just" eaLnBrk="1" hangingPunct="1">
              <a:lnSpc>
                <a:spcPct val="90000"/>
              </a:lnSpc>
              <a:defRPr/>
            </a:pPr>
            <a:r>
              <a:rPr lang="fa-IR" altLang="fa-IR" sz="2800" smtClean="0"/>
              <a:t>مهارتهای بین فردی و ارتباطی</a:t>
            </a:r>
          </a:p>
          <a:p>
            <a:pPr algn="just" eaLnBrk="1" hangingPunct="1">
              <a:lnSpc>
                <a:spcPct val="90000"/>
              </a:lnSpc>
              <a:defRPr/>
            </a:pPr>
            <a:r>
              <a:rPr lang="fa-IR" altLang="fa-IR" sz="2800" smtClean="0"/>
              <a:t>ابراز وجود، پرخاشگری و یا حالت انفعالی داشتن</a:t>
            </a:r>
          </a:p>
          <a:p>
            <a:pPr algn="just" eaLnBrk="1" hangingPunct="1">
              <a:lnSpc>
                <a:spcPct val="90000"/>
              </a:lnSpc>
              <a:defRPr/>
            </a:pPr>
            <a:r>
              <a:rPr lang="fa-IR" altLang="fa-IR" sz="2800" u="sng" smtClean="0"/>
              <a:t>خود راهبری</a:t>
            </a:r>
          </a:p>
          <a:p>
            <a:pPr algn="just" eaLnBrk="1" hangingPunct="1">
              <a:lnSpc>
                <a:spcPct val="90000"/>
              </a:lnSpc>
              <a:defRPr/>
            </a:pPr>
            <a:r>
              <a:rPr lang="fa-IR" altLang="fa-IR" sz="2800" smtClean="0"/>
              <a:t>تحمل برای سازش و مقابله با نارضایتی و انتقاد از سوی زیردستان وجود ندارد.</a:t>
            </a:r>
          </a:p>
          <a:p>
            <a:pPr algn="just" eaLnBrk="1" hangingPunct="1">
              <a:lnSpc>
                <a:spcPct val="90000"/>
              </a:lnSpc>
              <a:defRPr/>
            </a:pPr>
            <a:r>
              <a:rPr lang="fa-IR" altLang="fa-IR" sz="2800" smtClean="0"/>
              <a:t>تحمل برای ناکامی، به تاخیر انداختن ارضاء و پاداشهای فوری.</a:t>
            </a:r>
          </a:p>
          <a:p>
            <a:pPr algn="just" eaLnBrk="1" hangingPunct="1">
              <a:lnSpc>
                <a:spcPct val="90000"/>
              </a:lnSpc>
              <a:defRPr/>
            </a:pPr>
            <a:r>
              <a:rPr lang="fa-IR" altLang="fa-IR" sz="2800" smtClean="0"/>
              <a:t>مقابله با تنیدگی و خواسته های مربوط به کار: ارتقاء افت و تغییرات افقی.</a:t>
            </a:r>
            <a:endParaRPr lang="en-US" altLang="fa-IR" sz="2800" smtClean="0"/>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p:txBody>
          <a:bodyPr/>
          <a:lstStyle/>
          <a:p>
            <a:pPr eaLnBrk="1" hangingPunct="1">
              <a:defRPr/>
            </a:pPr>
            <a:r>
              <a:rPr lang="fa-IR" altLang="fa-IR" b="1" smtClean="0"/>
              <a:t>کار و ویژگیهای مقیمان</a:t>
            </a:r>
            <a:endParaRPr lang="en-US" altLang="fa-IR" b="1" smtClean="0"/>
          </a:p>
        </p:txBody>
      </p:sp>
      <p:sp>
        <p:nvSpPr>
          <p:cNvPr id="239619" name="Rectangle 3"/>
          <p:cNvSpPr>
            <a:spLocks noGrp="1" noChangeArrowheads="1"/>
          </p:cNvSpPr>
          <p:nvPr>
            <p:ph type="body" idx="1"/>
          </p:nvPr>
        </p:nvSpPr>
        <p:spPr/>
        <p:txBody>
          <a:bodyPr/>
          <a:lstStyle/>
          <a:p>
            <a:pPr eaLnBrk="1" hangingPunct="1">
              <a:defRPr/>
            </a:pPr>
            <a:r>
              <a:rPr lang="fa-IR" altLang="fa-IR" u="sng" smtClean="0"/>
              <a:t>ارزشهای کاری</a:t>
            </a:r>
          </a:p>
          <a:p>
            <a:pPr eaLnBrk="1" hangingPunct="1">
              <a:defRPr/>
            </a:pPr>
            <a:r>
              <a:rPr lang="fa-IR" altLang="fa-IR" smtClean="0"/>
              <a:t>یادگیری اصول اخلاقی کار</a:t>
            </a:r>
          </a:p>
          <a:p>
            <a:pPr eaLnBrk="1" hangingPunct="1">
              <a:defRPr/>
            </a:pPr>
            <a:r>
              <a:rPr lang="fa-IR" altLang="fa-IR" smtClean="0"/>
              <a:t>یادگیری خود اتکائی، برتری، غرور و مهارت داشتن در عملکرد.</a:t>
            </a:r>
          </a:p>
          <a:p>
            <a:pPr eaLnBrk="1" hangingPunct="1">
              <a:defRPr/>
            </a:pPr>
            <a:r>
              <a:rPr lang="fa-IR" altLang="fa-IR" smtClean="0"/>
              <a:t>تعهد کاری: تلاش فوق العاده کردن</a:t>
            </a:r>
          </a:p>
          <a:p>
            <a:pPr eaLnBrk="1" hangingPunct="1">
              <a:defRPr/>
            </a:pPr>
            <a:endParaRPr lang="en-US" altLang="fa-IR" smtClean="0"/>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p:txBody>
          <a:bodyPr/>
          <a:lstStyle/>
          <a:p>
            <a:pPr eaLnBrk="1" hangingPunct="1">
              <a:defRPr/>
            </a:pPr>
            <a:r>
              <a:rPr lang="fa-IR" altLang="fa-IR" b="1" smtClean="0"/>
              <a:t>مرحله سیستم و عملکردهای شغلی</a:t>
            </a:r>
            <a:r>
              <a:rPr lang="en-US" altLang="fa-IR" smtClean="0"/>
              <a:t> </a:t>
            </a:r>
          </a:p>
        </p:txBody>
      </p:sp>
      <p:sp>
        <p:nvSpPr>
          <p:cNvPr id="240643" name="Rectangle 3"/>
          <p:cNvSpPr>
            <a:spLocks noGrp="1" noChangeArrowheads="1"/>
          </p:cNvSpPr>
          <p:nvPr>
            <p:ph type="body" idx="1"/>
          </p:nvPr>
        </p:nvSpPr>
        <p:spPr/>
        <p:txBody>
          <a:bodyPr/>
          <a:lstStyle/>
          <a:p>
            <a:pPr eaLnBrk="1" hangingPunct="1">
              <a:lnSpc>
                <a:spcPct val="90000"/>
              </a:lnSpc>
              <a:defRPr/>
            </a:pPr>
            <a:r>
              <a:rPr lang="fa-IR" altLang="fa-IR" u="sng" smtClean="0"/>
              <a:t>ورود:0-4 ماه</a:t>
            </a:r>
            <a:r>
              <a:rPr lang="fa-IR" altLang="fa-IR" smtClean="0"/>
              <a:t> </a:t>
            </a:r>
          </a:p>
          <a:p>
            <a:pPr algn="just" eaLnBrk="1" hangingPunct="1">
              <a:lnSpc>
                <a:spcPct val="90000"/>
              </a:lnSpc>
              <a:defRPr/>
            </a:pPr>
            <a:r>
              <a:rPr lang="fa-IR" altLang="fa-IR" smtClean="0"/>
              <a:t>تکالیف ساده و راحت برای به انجام رساندن آن و تجربه نمودن موفقیت</a:t>
            </a:r>
            <a:r>
              <a:rPr lang="fa-IR" altLang="fa-IR" u="sng" smtClean="0"/>
              <a:t> </a:t>
            </a:r>
            <a:r>
              <a:rPr lang="fa-IR" altLang="fa-IR" smtClean="0"/>
              <a:t>ارائه می گردد.</a:t>
            </a:r>
          </a:p>
          <a:p>
            <a:pPr algn="just" eaLnBrk="1" hangingPunct="1">
              <a:lnSpc>
                <a:spcPct val="90000"/>
              </a:lnSpc>
              <a:defRPr/>
            </a:pPr>
            <a:r>
              <a:rPr lang="fa-IR" altLang="fa-IR" smtClean="0"/>
              <a:t>وظایفی ارائه می گردد که حاکی از موقعیت در اجتماع و سلسله مراتب می باشد</a:t>
            </a:r>
          </a:p>
          <a:p>
            <a:pPr algn="just" eaLnBrk="1" hangingPunct="1">
              <a:lnSpc>
                <a:spcPct val="90000"/>
              </a:lnSpc>
              <a:defRPr/>
            </a:pPr>
            <a:r>
              <a:rPr lang="fa-IR" altLang="fa-IR" smtClean="0"/>
              <a:t>تکالیفی که فرد را به عنوان یکی از اعضای گروه نشان دهد.</a:t>
            </a:r>
          </a:p>
          <a:p>
            <a:pPr algn="just" eaLnBrk="1" hangingPunct="1">
              <a:lnSpc>
                <a:spcPct val="90000"/>
              </a:lnSpc>
              <a:defRPr/>
            </a:pPr>
            <a:r>
              <a:rPr lang="fa-IR" altLang="fa-IR" smtClean="0"/>
              <a:t>درسی که موجب همکاری و همیاری وی در اجتماع گردد.</a:t>
            </a:r>
          </a:p>
          <a:p>
            <a:pPr algn="just" eaLnBrk="1" hangingPunct="1">
              <a:lnSpc>
                <a:spcPct val="90000"/>
              </a:lnSpc>
              <a:defRPr/>
            </a:pPr>
            <a:r>
              <a:rPr lang="fa-IR" altLang="fa-IR" smtClean="0"/>
              <a:t>کمک در آموزش انتظارات اجتماع به سایر افراد</a:t>
            </a:r>
            <a:r>
              <a:rPr lang="en-US" altLang="fa-IR" smtClean="0"/>
              <a:t> </a:t>
            </a:r>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p:txBody>
          <a:bodyPr/>
          <a:lstStyle/>
          <a:p>
            <a:pPr eaLnBrk="1" hangingPunct="1">
              <a:defRPr/>
            </a:pPr>
            <a:r>
              <a:rPr lang="fa-IR" altLang="fa-IR" b="1" smtClean="0"/>
              <a:t>مرحله سیستم و عملکردهای شغلی</a:t>
            </a:r>
            <a:endParaRPr lang="en-US" altLang="fa-IR" b="1" smtClean="0"/>
          </a:p>
        </p:txBody>
      </p:sp>
      <p:sp>
        <p:nvSpPr>
          <p:cNvPr id="241667" name="Rectangle 3"/>
          <p:cNvSpPr>
            <a:spLocks noGrp="1" noChangeArrowheads="1"/>
          </p:cNvSpPr>
          <p:nvPr>
            <p:ph type="body" idx="1"/>
          </p:nvPr>
        </p:nvSpPr>
        <p:spPr/>
        <p:txBody>
          <a:bodyPr/>
          <a:lstStyle/>
          <a:p>
            <a:pPr eaLnBrk="1" hangingPunct="1">
              <a:defRPr/>
            </a:pPr>
            <a:r>
              <a:rPr lang="fa-IR" altLang="fa-IR" u="sng" smtClean="0"/>
              <a:t>هسته اصلی درمان:2-6</a:t>
            </a:r>
          </a:p>
          <a:p>
            <a:pPr algn="just" eaLnBrk="1" hangingPunct="1">
              <a:defRPr/>
            </a:pPr>
            <a:r>
              <a:rPr lang="fa-IR" altLang="fa-IR" smtClean="0"/>
              <a:t>همانطور که یک مقیم بسوی هسته ابتدایی درمان حرکت می نماید، تکالیف آهسته و آهسته مشکل تر و پیچیده تر می گردد.</a:t>
            </a:r>
            <a:r>
              <a:rPr lang="en-US" altLang="fa-IR" smtClean="0"/>
              <a:t> </a:t>
            </a:r>
            <a:endParaRPr lang="fa-IR" altLang="fa-IR" smtClean="0"/>
          </a:p>
          <a:p>
            <a:pPr algn="just" eaLnBrk="1" hangingPunct="1">
              <a:defRPr/>
            </a:pPr>
            <a:r>
              <a:rPr lang="fa-IR" altLang="fa-IR" smtClean="0"/>
              <a:t>تکالیف در این دوره منعکس کننده مسئولیت و رهبری بیشتری می باشد.</a:t>
            </a:r>
            <a:r>
              <a:rPr lang="en-US" altLang="fa-IR" smtClean="0"/>
              <a:t> </a:t>
            </a:r>
            <a:endParaRPr lang="fa-IR" altLang="fa-IR" smtClean="0"/>
          </a:p>
          <a:p>
            <a:pPr algn="just" eaLnBrk="1" hangingPunct="1">
              <a:defRPr/>
            </a:pPr>
            <a:r>
              <a:rPr lang="fa-IR" altLang="fa-IR" smtClean="0"/>
              <a:t>نظارت کمتری از تکالیف وجود دارد و مقیمان بیشتر نقش مربی دارند تا یک تازه وارد.</a:t>
            </a:r>
            <a:r>
              <a:rPr lang="en-US" altLang="fa-IR" smtClean="0"/>
              <a:t> </a:t>
            </a:r>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pPr eaLnBrk="1" hangingPunct="1">
              <a:defRPr/>
            </a:pPr>
            <a:r>
              <a:rPr lang="fa-IR" altLang="fa-IR" b="1" smtClean="0"/>
              <a:t>مرحله سیستم و عملکردهای شغلی</a:t>
            </a:r>
            <a:endParaRPr lang="en-US" altLang="fa-IR" b="1" smtClean="0"/>
          </a:p>
        </p:txBody>
      </p:sp>
      <p:sp>
        <p:nvSpPr>
          <p:cNvPr id="242691" name="Rectangle 3"/>
          <p:cNvSpPr>
            <a:spLocks noGrp="1" noChangeArrowheads="1"/>
          </p:cNvSpPr>
          <p:nvPr>
            <p:ph type="body" idx="1"/>
          </p:nvPr>
        </p:nvSpPr>
        <p:spPr/>
        <p:txBody>
          <a:bodyPr/>
          <a:lstStyle/>
          <a:p>
            <a:pPr algn="just" eaLnBrk="1" hangingPunct="1">
              <a:defRPr/>
            </a:pPr>
            <a:r>
              <a:rPr lang="fa-IR" altLang="fa-IR" u="sng" smtClean="0"/>
              <a:t>دوره پیگیری:12-18ماه</a:t>
            </a:r>
          </a:p>
          <a:p>
            <a:pPr algn="just" eaLnBrk="1" hangingPunct="1">
              <a:defRPr/>
            </a:pPr>
            <a:r>
              <a:rPr lang="fa-IR" altLang="fa-IR" smtClean="0"/>
              <a:t>در طول دوره پیگیری، انتظار می رود ابتکار و جوابگویی افراد کاملاً رشد کرده باشد.</a:t>
            </a:r>
            <a:endParaRPr lang="en-US" altLang="fa-IR" smtClean="0"/>
          </a:p>
          <a:p>
            <a:pPr algn="just" eaLnBrk="1" hangingPunct="1">
              <a:defRPr/>
            </a:pPr>
            <a:r>
              <a:rPr lang="en-US" altLang="fa-IR" smtClean="0"/>
              <a:t> </a:t>
            </a:r>
            <a:r>
              <a:rPr lang="fa-IR" altLang="fa-IR" smtClean="0"/>
              <a:t>طرح ها ونقشه ها توسط خود فرد طراحی گردد و انجام کارها با حداقل نظارت صورت پذیرد.</a:t>
            </a:r>
            <a:r>
              <a:rPr lang="en-US" altLang="fa-IR" smtClean="0"/>
              <a:t> </a:t>
            </a:r>
          </a:p>
          <a:p>
            <a:pPr algn="just" eaLnBrk="1" hangingPunct="1">
              <a:defRPr/>
            </a:pPr>
            <a:r>
              <a:rPr lang="fa-IR" altLang="fa-IR" smtClean="0"/>
              <a:t>مقیم کاری را در بیرون اجتماع درمانی بدست آورده باشد، درون اجتماع، نیز مقیم بالاترین نقشهای رهبری و رفتاری مورد انتظار را برای مقیمان سطح پایین تر ایفا می نماید.</a:t>
            </a:r>
            <a:endParaRPr lang="en-US" altLang="fa-IR" smtClean="0"/>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p:txBody>
          <a:bodyPr/>
          <a:lstStyle/>
          <a:p>
            <a:pPr eaLnBrk="1" hangingPunct="1">
              <a:defRPr/>
            </a:pPr>
            <a:r>
              <a:rPr lang="fa-IR" altLang="fa-IR" b="1" smtClean="0"/>
              <a:t>ابزارهای شغلی</a:t>
            </a:r>
            <a:r>
              <a:rPr lang="fa-IR" altLang="fa-IR" smtClean="0"/>
              <a:t> </a:t>
            </a:r>
            <a:endParaRPr lang="en-US" altLang="fa-IR" smtClean="0"/>
          </a:p>
        </p:txBody>
      </p:sp>
      <p:sp>
        <p:nvSpPr>
          <p:cNvPr id="244739" name="Rectangle 3"/>
          <p:cNvSpPr>
            <a:spLocks noGrp="1" noChangeArrowheads="1"/>
          </p:cNvSpPr>
          <p:nvPr>
            <p:ph type="body" idx="1"/>
          </p:nvPr>
        </p:nvSpPr>
        <p:spPr/>
        <p:txBody>
          <a:bodyPr/>
          <a:lstStyle/>
          <a:p>
            <a:pPr eaLnBrk="1" hangingPunct="1">
              <a:defRPr/>
            </a:pPr>
            <a:r>
              <a:rPr lang="fa-IR" altLang="fa-IR" sz="2800" b="1" smtClean="0"/>
              <a:t>ساختار خانه(گروه های کاری)</a:t>
            </a:r>
            <a:r>
              <a:rPr lang="en-US" altLang="fa-IR" sz="2800" smtClean="0"/>
              <a:t> </a:t>
            </a:r>
          </a:p>
          <a:p>
            <a:pPr eaLnBrk="1" hangingPunct="1">
              <a:defRPr/>
            </a:pPr>
            <a:r>
              <a:rPr lang="fa-IR" altLang="fa-IR" sz="2800" u="sng" smtClean="0"/>
              <a:t>خانه داری (نظافت)/گروه جهت یابی</a:t>
            </a:r>
            <a:r>
              <a:rPr lang="en-US" altLang="fa-IR" sz="2800" smtClean="0"/>
              <a:t> </a:t>
            </a:r>
          </a:p>
          <a:p>
            <a:pPr algn="just" eaLnBrk="1" hangingPunct="1">
              <a:defRPr/>
            </a:pPr>
            <a:r>
              <a:rPr lang="fa-IR" altLang="fa-IR" sz="2800" smtClean="0"/>
              <a:t>زمانیکه مقیمان ابتدا برای درمان به مرکز می آیند آنها به گروه خانه داری ارجاع می گردند. این گروه مسئول نظافت محلهای معمول مرکز مانند اتاق های نشیمن، اتاق ناهار خوری  و حمام و دستشویی می باشند.</a:t>
            </a:r>
            <a:endParaRPr lang="en-US" altLang="fa-IR" sz="2800" smtClean="0"/>
          </a:p>
          <a:p>
            <a:pPr algn="just" eaLnBrk="1" hangingPunct="1">
              <a:defRPr/>
            </a:pPr>
            <a:r>
              <a:rPr lang="fa-IR" altLang="fa-IR" sz="2800" smtClean="0"/>
              <a:t>آنها همچنین در گروه ها و جلسات مربوط به  اعضای تازه وارد حضور می یابند، که به موضوعات مختلفی از قبیل فلسفه </a:t>
            </a:r>
            <a:r>
              <a:rPr lang="en-US" altLang="fa-IR" sz="2800" smtClean="0"/>
              <a:t>TC</a:t>
            </a:r>
            <a:r>
              <a:rPr lang="fa-IR" altLang="fa-IR" sz="2800" smtClean="0"/>
              <a:t> ، بخش های معنویت، قوانین و اصول پرداخته می شود.</a:t>
            </a:r>
            <a:r>
              <a:rPr lang="en-US" altLang="fa-IR" sz="2800" smtClean="0"/>
              <a:t> </a:t>
            </a:r>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p:txBody>
          <a:bodyPr/>
          <a:lstStyle/>
          <a:p>
            <a:pPr eaLnBrk="1" hangingPunct="1">
              <a:defRPr/>
            </a:pPr>
            <a:r>
              <a:rPr lang="fa-IR" altLang="fa-IR" b="1" smtClean="0"/>
              <a:t>ابزارهای شغلی</a:t>
            </a:r>
            <a:endParaRPr lang="en-US" altLang="fa-IR" b="1" smtClean="0"/>
          </a:p>
        </p:txBody>
      </p:sp>
      <p:sp>
        <p:nvSpPr>
          <p:cNvPr id="245763" name="Rectangle 3"/>
          <p:cNvSpPr>
            <a:spLocks noGrp="1" noChangeArrowheads="1"/>
          </p:cNvSpPr>
          <p:nvPr>
            <p:ph type="body" idx="1"/>
          </p:nvPr>
        </p:nvSpPr>
        <p:spPr/>
        <p:txBody>
          <a:bodyPr/>
          <a:lstStyle/>
          <a:p>
            <a:pPr eaLnBrk="1" hangingPunct="1">
              <a:lnSpc>
                <a:spcPct val="90000"/>
              </a:lnSpc>
              <a:defRPr/>
            </a:pPr>
            <a:r>
              <a:rPr lang="fa-IR" altLang="fa-IR" u="sng" smtClean="0"/>
              <a:t>گروه آشپزخانه</a:t>
            </a:r>
            <a:r>
              <a:rPr lang="en-US" altLang="fa-IR" smtClean="0"/>
              <a:t> </a:t>
            </a:r>
            <a:endParaRPr lang="fa-IR" altLang="fa-IR" smtClean="0"/>
          </a:p>
          <a:p>
            <a:pPr algn="just" eaLnBrk="1" hangingPunct="1">
              <a:lnSpc>
                <a:spcPct val="90000"/>
              </a:lnSpc>
              <a:defRPr/>
            </a:pPr>
            <a:r>
              <a:rPr lang="fa-IR" altLang="fa-IR" smtClean="0"/>
              <a:t>این گروه مسئول نگهداری از آشپز خانه می باشد، آنها تمامی وعده های غذایی درطول هفته را آماده می نمایند</a:t>
            </a:r>
          </a:p>
          <a:p>
            <a:pPr algn="just" eaLnBrk="1" hangingPunct="1">
              <a:lnSpc>
                <a:spcPct val="90000"/>
              </a:lnSpc>
              <a:defRPr/>
            </a:pPr>
            <a:r>
              <a:rPr lang="fa-IR" altLang="fa-IR" u="sng" smtClean="0"/>
              <a:t>دفتر کار(گروه </a:t>
            </a:r>
            <a:r>
              <a:rPr lang="en-US" altLang="fa-IR" u="sng" smtClean="0"/>
              <a:t>Business</a:t>
            </a:r>
            <a:r>
              <a:rPr lang="fa-IR" altLang="fa-IR" u="sng" smtClean="0"/>
              <a:t> )</a:t>
            </a:r>
            <a:endParaRPr lang="en-US" altLang="fa-IR" u="sng" smtClean="0"/>
          </a:p>
          <a:p>
            <a:pPr algn="just" eaLnBrk="1" hangingPunct="1">
              <a:lnSpc>
                <a:spcPct val="90000"/>
              </a:lnSpc>
              <a:defRPr/>
            </a:pPr>
            <a:r>
              <a:rPr lang="en-US" altLang="fa-IR" smtClean="0"/>
              <a:t> </a:t>
            </a:r>
            <a:r>
              <a:rPr lang="fa-IR" altLang="fa-IR" smtClean="0"/>
              <a:t>این گروه مسئول به روز کردن امور اداری خانه مانند برگه جمعیت خانه، ساختار گروه های کاری، گروه ایستا، شغل های جدید، تمامی فرمهای خالی می باشد. آنها همچنین می بایست برگه ارزیابی شخصی ، برنامه سمینارها و موضوع پند را تهیه و چاپ نمایند.</a:t>
            </a:r>
            <a:endParaRPr lang="en-US" altLang="fa-IR" smtClean="0"/>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p:txBody>
          <a:bodyPr/>
          <a:lstStyle/>
          <a:p>
            <a:pPr eaLnBrk="1" hangingPunct="1">
              <a:defRPr/>
            </a:pPr>
            <a:r>
              <a:rPr lang="fa-IR" altLang="fa-IR" b="1" smtClean="0"/>
              <a:t>ابزارهای شغلی</a:t>
            </a:r>
            <a:endParaRPr lang="en-US" altLang="fa-IR" b="1" smtClean="0"/>
          </a:p>
        </p:txBody>
      </p:sp>
      <p:sp>
        <p:nvSpPr>
          <p:cNvPr id="246787" name="Rectangle 3"/>
          <p:cNvSpPr>
            <a:spLocks noGrp="1" noChangeArrowheads="1"/>
          </p:cNvSpPr>
          <p:nvPr>
            <p:ph type="body" idx="1"/>
          </p:nvPr>
        </p:nvSpPr>
        <p:spPr/>
        <p:txBody>
          <a:bodyPr/>
          <a:lstStyle/>
          <a:p>
            <a:pPr eaLnBrk="1" hangingPunct="1">
              <a:defRPr/>
            </a:pPr>
            <a:r>
              <a:rPr lang="fa-IR" altLang="fa-IR" sz="2800" u="sng" smtClean="0"/>
              <a:t>گروه </a:t>
            </a:r>
            <a:r>
              <a:rPr lang="en-US" altLang="fa-IR" sz="2800" u="sng" smtClean="0"/>
              <a:t>Expeditor</a:t>
            </a:r>
            <a:r>
              <a:rPr lang="fa-IR" altLang="fa-IR" sz="2800" u="sng" smtClean="0"/>
              <a:t> (انتظامات)</a:t>
            </a:r>
          </a:p>
          <a:p>
            <a:pPr algn="just" eaLnBrk="1" hangingPunct="1">
              <a:defRPr/>
            </a:pPr>
            <a:r>
              <a:rPr lang="fa-IR" altLang="fa-IR" sz="3000" smtClean="0"/>
              <a:t>این گروه مسئول سرکشی روزانه عملکرد خانه می باشد. </a:t>
            </a:r>
            <a:r>
              <a:rPr lang="en-US" altLang="fa-IR" sz="3000" smtClean="0"/>
              <a:t>Expeditor</a:t>
            </a:r>
            <a:r>
              <a:rPr lang="fa-IR" altLang="fa-IR" sz="3000" smtClean="0"/>
              <a:t> معروف به چشمها و گوشهای محیط می باشند.</a:t>
            </a:r>
            <a:r>
              <a:rPr lang="en-US" altLang="fa-IR" sz="3000" smtClean="0"/>
              <a:t> </a:t>
            </a:r>
            <a:endParaRPr lang="fa-IR" altLang="fa-IR" sz="3000" smtClean="0"/>
          </a:p>
          <a:p>
            <a:pPr algn="just" eaLnBrk="1" hangingPunct="1">
              <a:defRPr/>
            </a:pPr>
            <a:r>
              <a:rPr lang="fa-IR" altLang="fa-IR" sz="3000" smtClean="0"/>
              <a:t>آنها مسئول چک کردن مقیمان در خصوص کارها که می بایست انجام دهند و جاهائیکه در طول روز می بایست باشند می باشند.</a:t>
            </a:r>
            <a:r>
              <a:rPr lang="en-US" altLang="fa-IR" sz="3000" smtClean="0"/>
              <a:t> </a:t>
            </a:r>
            <a:endParaRPr lang="fa-IR" altLang="fa-IR" sz="3000" smtClean="0"/>
          </a:p>
          <a:p>
            <a:pPr algn="just" eaLnBrk="1" hangingPunct="1">
              <a:defRPr/>
            </a:pPr>
            <a:r>
              <a:rPr lang="fa-IR" altLang="fa-IR" sz="3000" smtClean="0"/>
              <a:t>آنها مقیمان را مواجهه و مورد چالش قرار می دهند که در درمان چه کاری را انجام دهند و چطور در خانه خود را پیش می برند.</a:t>
            </a:r>
            <a:endParaRPr lang="en-US" altLang="fa-IR" sz="3000" smtClean="0"/>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p:txBody>
          <a:bodyPr/>
          <a:lstStyle/>
          <a:p>
            <a:pPr eaLnBrk="1" hangingPunct="1">
              <a:defRPr/>
            </a:pPr>
            <a:r>
              <a:rPr lang="fa-IR" altLang="fa-IR" b="1" smtClean="0"/>
              <a:t>ابزارهای شغلی</a:t>
            </a:r>
            <a:endParaRPr lang="en-US" altLang="fa-IR" b="1" smtClean="0"/>
          </a:p>
        </p:txBody>
      </p:sp>
      <p:sp>
        <p:nvSpPr>
          <p:cNvPr id="247811" name="Rectangle 3"/>
          <p:cNvSpPr>
            <a:spLocks noGrp="1" noChangeArrowheads="1"/>
          </p:cNvSpPr>
          <p:nvPr>
            <p:ph type="body" idx="1"/>
          </p:nvPr>
        </p:nvSpPr>
        <p:spPr/>
        <p:txBody>
          <a:bodyPr/>
          <a:lstStyle/>
          <a:p>
            <a:pPr algn="just" eaLnBrk="1" hangingPunct="1">
              <a:defRPr/>
            </a:pPr>
            <a:r>
              <a:rPr lang="fa-IR" altLang="fa-IR" smtClean="0"/>
              <a:t>این سمت معمولاً پس از 2 تا 4 ماه از درمان بدست می آید و زمانی این سمت به آنها داده می شود که مسئولیت پذیری در خانه را از خود نشان دهند .</a:t>
            </a:r>
            <a:r>
              <a:rPr lang="en-US" altLang="fa-IR" smtClean="0"/>
              <a:t> </a:t>
            </a:r>
            <a:endParaRPr lang="fa-IR" altLang="fa-IR" smtClean="0"/>
          </a:p>
          <a:p>
            <a:pPr algn="just" eaLnBrk="1" hangingPunct="1">
              <a:defRPr/>
            </a:pPr>
            <a:r>
              <a:rPr lang="fa-IR" altLang="fa-IR" u="sng" smtClean="0"/>
              <a:t>گروه باغبانی و نگهداری</a:t>
            </a:r>
            <a:r>
              <a:rPr lang="en-US" altLang="fa-IR" smtClean="0"/>
              <a:t> </a:t>
            </a:r>
            <a:endParaRPr lang="fa-IR" altLang="fa-IR" smtClean="0"/>
          </a:p>
          <a:p>
            <a:pPr algn="just" eaLnBrk="1" hangingPunct="1">
              <a:defRPr/>
            </a:pPr>
            <a:r>
              <a:rPr lang="fa-IR" altLang="fa-IR" smtClean="0"/>
              <a:t>این گروه مسئول تعمیر و نگهداری محوطه و محیط فیزیکی مرکز می باشد. آنها تمامی تعمیرات و نگهداری ها را انجام می دهند.</a:t>
            </a:r>
          </a:p>
          <a:p>
            <a:pPr algn="just" eaLnBrk="1" hangingPunct="1">
              <a:defRPr/>
            </a:pPr>
            <a:r>
              <a:rPr lang="fa-IR" altLang="fa-IR" u="sng" smtClean="0"/>
              <a:t>گروه عملیاتی</a:t>
            </a:r>
            <a:endParaRPr lang="en-US" altLang="fa-IR" u="sng"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defRPr/>
            </a:pPr>
            <a:r>
              <a:rPr lang="fa-IR" altLang="fa-IR" b="1" smtClean="0"/>
              <a:t>خصوصیات درمان</a:t>
            </a:r>
            <a:endParaRPr lang="en-US" altLang="fa-IR" b="1" smtClean="0"/>
          </a:p>
        </p:txBody>
      </p:sp>
      <p:sp>
        <p:nvSpPr>
          <p:cNvPr id="63491" name="Rectangle 3"/>
          <p:cNvSpPr>
            <a:spLocks noGrp="1" noChangeArrowheads="1"/>
          </p:cNvSpPr>
          <p:nvPr>
            <p:ph type="body" idx="1"/>
          </p:nvPr>
        </p:nvSpPr>
        <p:spPr/>
        <p:txBody>
          <a:bodyPr/>
          <a:lstStyle/>
          <a:p>
            <a:pPr algn="just" eaLnBrk="1" hangingPunct="1">
              <a:defRPr/>
            </a:pPr>
            <a:r>
              <a:rPr lang="fa-IR" altLang="fa-IR" smtClean="0"/>
              <a:t>هماهنگ کننده ها همراه با استف، گروه رویارویی را آماده می نمایند و شیوه و روش مناسب برخورد با هر یک از مقیمان را ارائه می نمایند.</a:t>
            </a:r>
            <a:r>
              <a:rPr lang="en-US" altLang="fa-IR" smtClean="0"/>
              <a:t> </a:t>
            </a:r>
            <a:endParaRPr lang="fa-IR" altLang="fa-IR" smtClean="0"/>
          </a:p>
          <a:p>
            <a:pPr algn="just" eaLnBrk="1" hangingPunct="1">
              <a:defRPr/>
            </a:pPr>
            <a:r>
              <a:rPr lang="fa-IR" altLang="fa-IR" smtClean="0"/>
              <a:t>استف ها تصمیم گیرندگان اصلی هستند و کسانی که مسئولیت عملکرد درمانی و آموزشی اجتماع را بر عهده دارند.</a:t>
            </a:r>
          </a:p>
          <a:p>
            <a:pPr algn="just" eaLnBrk="1" hangingPunct="1">
              <a:defRPr/>
            </a:pPr>
            <a:r>
              <a:rPr lang="fa-IR" altLang="fa-IR" smtClean="0"/>
              <a:t>مسئولیتهای مقیمان به صورت سلسله مراتبی، برای ایجاد یک موقعیتی است برای تطبیق تکامل درمانی می باشد.</a:t>
            </a:r>
            <a:endParaRPr lang="en-US" altLang="fa-IR" smtClean="0"/>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p:txBody>
          <a:bodyPr/>
          <a:lstStyle/>
          <a:p>
            <a:pPr eaLnBrk="1" hangingPunct="1">
              <a:defRPr/>
            </a:pPr>
            <a:r>
              <a:rPr lang="fa-IR" altLang="fa-IR" b="1" smtClean="0"/>
              <a:t>ابزارهای شغلی</a:t>
            </a:r>
            <a:endParaRPr lang="en-US" altLang="fa-IR" b="1" smtClean="0"/>
          </a:p>
        </p:txBody>
      </p:sp>
      <p:sp>
        <p:nvSpPr>
          <p:cNvPr id="248835" name="Rectangle 3"/>
          <p:cNvSpPr>
            <a:spLocks noGrp="1" noChangeArrowheads="1"/>
          </p:cNvSpPr>
          <p:nvPr>
            <p:ph type="body" idx="1"/>
          </p:nvPr>
        </p:nvSpPr>
        <p:spPr/>
        <p:txBody>
          <a:bodyPr/>
          <a:lstStyle/>
          <a:p>
            <a:pPr algn="just" eaLnBrk="1" hangingPunct="1">
              <a:defRPr/>
            </a:pPr>
            <a:r>
              <a:rPr lang="fa-IR" altLang="fa-IR" smtClean="0"/>
              <a:t>این گروه مسئول ایاب و ذهاب مقیمان می باشد.</a:t>
            </a:r>
          </a:p>
          <a:p>
            <a:pPr algn="just" eaLnBrk="1" hangingPunct="1">
              <a:defRPr/>
            </a:pPr>
            <a:r>
              <a:rPr lang="fa-IR" altLang="fa-IR" smtClean="0"/>
              <a:t> آنها تمامی سفرهای مربوط به امور پزشکی ، دادگاهی و مقیمان و هم چنین سفرهای مختلف دیگر را هماهنگ می نمایند. </a:t>
            </a:r>
          </a:p>
          <a:p>
            <a:pPr algn="just" eaLnBrk="1" hangingPunct="1">
              <a:defRPr/>
            </a:pPr>
            <a:r>
              <a:rPr lang="fa-IR" altLang="fa-IR" smtClean="0"/>
              <a:t>مسئولیت اصلی این گروه تنظیم برنامه سفرها و انتخاب رانندگان می باشد.</a:t>
            </a:r>
          </a:p>
          <a:p>
            <a:pPr algn="just" eaLnBrk="1" hangingPunct="1">
              <a:defRPr/>
            </a:pPr>
            <a:r>
              <a:rPr lang="fa-IR" altLang="fa-IR" u="sng" smtClean="0"/>
              <a:t>گروه رختشویخانه</a:t>
            </a:r>
          </a:p>
          <a:p>
            <a:pPr algn="just" eaLnBrk="1" hangingPunct="1">
              <a:defRPr/>
            </a:pPr>
            <a:r>
              <a:rPr lang="fa-IR" altLang="fa-IR" smtClean="0"/>
              <a:t>این گروه امور مربوط به رختشویخانه را انجام می دهند</a:t>
            </a:r>
            <a:r>
              <a:rPr lang="en-US" altLang="fa-IR" smtClean="0"/>
              <a:t> </a:t>
            </a:r>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p:txBody>
          <a:bodyPr/>
          <a:lstStyle/>
          <a:p>
            <a:pPr eaLnBrk="1" hangingPunct="1">
              <a:defRPr/>
            </a:pPr>
            <a:r>
              <a:rPr lang="fa-IR" altLang="fa-IR" b="1" smtClean="0"/>
              <a:t>ابزارهای شغلی</a:t>
            </a:r>
            <a:endParaRPr lang="en-US" altLang="fa-IR" b="1" smtClean="0"/>
          </a:p>
        </p:txBody>
      </p:sp>
      <p:sp>
        <p:nvSpPr>
          <p:cNvPr id="249859" name="Rectangle 3"/>
          <p:cNvSpPr>
            <a:spLocks noGrp="1" noChangeArrowheads="1"/>
          </p:cNvSpPr>
          <p:nvPr>
            <p:ph type="body" idx="1"/>
          </p:nvPr>
        </p:nvSpPr>
        <p:spPr/>
        <p:txBody>
          <a:bodyPr/>
          <a:lstStyle/>
          <a:p>
            <a:pPr eaLnBrk="1" hangingPunct="1">
              <a:defRPr/>
            </a:pPr>
            <a:r>
              <a:rPr lang="fa-IR" altLang="fa-IR" u="sng" smtClean="0"/>
              <a:t>نشست گروه های کاری </a:t>
            </a:r>
          </a:p>
          <a:p>
            <a:pPr algn="just" eaLnBrk="1" hangingPunct="1">
              <a:defRPr/>
            </a:pPr>
            <a:r>
              <a:rPr lang="fa-IR" altLang="fa-IR" smtClean="0"/>
              <a:t>هر روز پس از نشست بامدادی هر گروه کاری ، نشست گروهی به جز روزهای پنج شنبه و جمعه دارد.</a:t>
            </a:r>
          </a:p>
          <a:p>
            <a:pPr algn="just" eaLnBrk="1" hangingPunct="1">
              <a:defRPr/>
            </a:pPr>
            <a:r>
              <a:rPr lang="fa-IR" altLang="fa-IR" smtClean="0"/>
              <a:t>این نشست در زمینه برنامه روزانه و وظایف شغلی اعضا می باشد و معمولاً اعضا درباره احساس روزانه خودشان صحبت می نمایند.</a:t>
            </a:r>
          </a:p>
          <a:p>
            <a:pPr algn="just" eaLnBrk="1" hangingPunct="1">
              <a:defRPr/>
            </a:pPr>
            <a:r>
              <a:rPr lang="fa-IR" altLang="fa-IR" smtClean="0"/>
              <a:t>نشست گروه کاری یک راهی برای صحبت کردن درباره مسئولیتهای گروه کاری در خانه می باشد.</a:t>
            </a:r>
            <a:endParaRPr lang="en-US" altLang="fa-IR" smtClean="0"/>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p:txBody>
          <a:bodyPr/>
          <a:lstStyle/>
          <a:p>
            <a:pPr eaLnBrk="1" hangingPunct="1">
              <a:defRPr/>
            </a:pPr>
            <a:r>
              <a:rPr lang="fa-IR" altLang="fa-IR" b="1" smtClean="0"/>
              <a:t>ابزارهای شغلی</a:t>
            </a:r>
            <a:endParaRPr lang="en-US" altLang="fa-IR" b="1" smtClean="0"/>
          </a:p>
        </p:txBody>
      </p:sp>
      <p:sp>
        <p:nvSpPr>
          <p:cNvPr id="250883" name="Rectangle 3"/>
          <p:cNvSpPr>
            <a:spLocks noGrp="1" noChangeArrowheads="1"/>
          </p:cNvSpPr>
          <p:nvPr>
            <p:ph type="body" idx="1"/>
          </p:nvPr>
        </p:nvSpPr>
        <p:spPr/>
        <p:txBody>
          <a:bodyPr/>
          <a:lstStyle/>
          <a:p>
            <a:pPr eaLnBrk="1" hangingPunct="1">
              <a:lnSpc>
                <a:spcPct val="90000"/>
              </a:lnSpc>
              <a:defRPr/>
            </a:pPr>
            <a:r>
              <a:rPr lang="fa-IR" altLang="fa-IR" b="1" smtClean="0"/>
              <a:t>ارزشیابی شغلی و تغییرات</a:t>
            </a:r>
            <a:r>
              <a:rPr lang="fa-IR" altLang="fa-IR" smtClean="0"/>
              <a:t> </a:t>
            </a:r>
          </a:p>
          <a:p>
            <a:pPr algn="just" eaLnBrk="1" hangingPunct="1">
              <a:lnSpc>
                <a:spcPct val="90000"/>
              </a:lnSpc>
              <a:defRPr/>
            </a:pPr>
            <a:r>
              <a:rPr lang="fa-IR" altLang="fa-IR" smtClean="0"/>
              <a:t>موقعیت شغلی به عنوان یک سیستم پاداش برای رفتار مثبت مورد ملاحظه قرار می گیرد.</a:t>
            </a:r>
            <a:r>
              <a:rPr lang="en-US" altLang="fa-IR" smtClean="0"/>
              <a:t> </a:t>
            </a:r>
            <a:endParaRPr lang="fa-IR" altLang="fa-IR" smtClean="0"/>
          </a:p>
          <a:p>
            <a:pPr algn="just" eaLnBrk="1" hangingPunct="1">
              <a:lnSpc>
                <a:spcPct val="90000"/>
              </a:lnSpc>
              <a:defRPr/>
            </a:pPr>
            <a:r>
              <a:rPr lang="fa-IR" altLang="fa-IR" smtClean="0"/>
              <a:t>تغییرات و ارتقاء شغلی بر پایه زیر اجرا می گردد:</a:t>
            </a:r>
          </a:p>
          <a:p>
            <a:pPr algn="just" eaLnBrk="1" hangingPunct="1">
              <a:lnSpc>
                <a:spcPct val="90000"/>
              </a:lnSpc>
              <a:defRPr/>
            </a:pPr>
            <a:r>
              <a:rPr lang="fa-IR" altLang="fa-IR" smtClean="0"/>
              <a:t>طبق درخواست هر فرد، به سلسله مراتب بالاتر به سرپرست گروه کاری مربوطه برای رسیدگی تقدیم می گردد.</a:t>
            </a:r>
            <a:r>
              <a:rPr lang="en-US" altLang="fa-IR" smtClean="0"/>
              <a:t> </a:t>
            </a:r>
            <a:endParaRPr lang="fa-IR" altLang="fa-IR" smtClean="0"/>
          </a:p>
          <a:p>
            <a:pPr algn="just" eaLnBrk="1" hangingPunct="1">
              <a:lnSpc>
                <a:spcPct val="90000"/>
              </a:lnSpc>
              <a:defRPr/>
            </a:pPr>
            <a:r>
              <a:rPr lang="fa-IR" altLang="fa-IR" smtClean="0"/>
              <a:t>در صورتیکه ضروری به نظر برسد توسط سلسله مراتب بالاتر پیشنهاد می گردد.</a:t>
            </a:r>
            <a:endParaRPr lang="en-US" altLang="fa-IR" smtClean="0"/>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p:txBody>
          <a:bodyPr/>
          <a:lstStyle/>
          <a:p>
            <a:pPr eaLnBrk="1" hangingPunct="1">
              <a:defRPr/>
            </a:pPr>
            <a:r>
              <a:rPr lang="fa-IR" altLang="fa-IR" b="1" smtClean="0"/>
              <a:t>ابزارهای شغلی</a:t>
            </a:r>
            <a:endParaRPr lang="en-US" altLang="fa-IR" b="1" smtClean="0"/>
          </a:p>
        </p:txBody>
      </p:sp>
      <p:sp>
        <p:nvSpPr>
          <p:cNvPr id="251907" name="Rectangle 3"/>
          <p:cNvSpPr>
            <a:spLocks noGrp="1" noChangeArrowheads="1"/>
          </p:cNvSpPr>
          <p:nvPr>
            <p:ph type="body" idx="1"/>
          </p:nvPr>
        </p:nvSpPr>
        <p:spPr/>
        <p:txBody>
          <a:bodyPr/>
          <a:lstStyle/>
          <a:p>
            <a:pPr marL="609600" indent="-609600" algn="just" eaLnBrk="1" hangingPunct="1">
              <a:defRPr/>
            </a:pPr>
            <a:r>
              <a:rPr lang="fa-IR" altLang="fa-IR" sz="2800" smtClean="0"/>
              <a:t>در زیر برخی از مواردی از توان گذاری در اجتماع  که در تغییر شغل مورد ملاحظه قرار می گیرد اشاره شده است:</a:t>
            </a:r>
          </a:p>
          <a:p>
            <a:pPr marL="609600" indent="-609600" algn="just" eaLnBrk="1" hangingPunct="1">
              <a:defRPr/>
            </a:pPr>
            <a:r>
              <a:rPr lang="fa-IR" altLang="fa-IR" sz="2800" smtClean="0"/>
              <a:t>مواجهه ها</a:t>
            </a:r>
          </a:p>
          <a:p>
            <a:pPr marL="609600" indent="-609600" algn="just" eaLnBrk="1" hangingPunct="1">
              <a:defRPr/>
            </a:pPr>
            <a:r>
              <a:rPr lang="fa-IR" altLang="fa-IR" sz="2800" smtClean="0"/>
              <a:t>نسبت به همتایان مسئول بودن</a:t>
            </a:r>
          </a:p>
          <a:p>
            <a:pPr marL="609600" indent="-609600" algn="just" eaLnBrk="1" hangingPunct="1">
              <a:defRPr/>
            </a:pPr>
            <a:r>
              <a:rPr lang="fa-IR" altLang="fa-IR" sz="2800" smtClean="0"/>
              <a:t>خود را </a:t>
            </a:r>
            <a:r>
              <a:rPr lang="en-US" altLang="fa-IR" sz="2800" smtClean="0"/>
              <a:t>Book</a:t>
            </a:r>
            <a:r>
              <a:rPr lang="fa-IR" altLang="fa-IR" sz="2800" smtClean="0"/>
              <a:t> نمودن</a:t>
            </a:r>
          </a:p>
          <a:p>
            <a:pPr marL="609600" indent="-609600" algn="just" eaLnBrk="1" hangingPunct="1">
              <a:defRPr/>
            </a:pPr>
            <a:r>
              <a:rPr lang="fa-IR" altLang="fa-IR" sz="2800" smtClean="0"/>
              <a:t>شرکت فعال در سمینارها و نشست ها </a:t>
            </a:r>
          </a:p>
          <a:p>
            <a:pPr marL="609600" indent="-609600" algn="just" eaLnBrk="1" hangingPunct="1">
              <a:defRPr/>
            </a:pPr>
            <a:r>
              <a:rPr lang="fa-IR" altLang="fa-IR" sz="2800" smtClean="0"/>
              <a:t>باز بودن وسهیم بودن در امور مختلف، توانایی و مهارتهایی که از عملکرد شغلی قبلی و پیشرفت درمانی بدست آورده است.</a:t>
            </a:r>
          </a:p>
          <a:p>
            <a:pPr marL="609600" indent="-609600" algn="just" eaLnBrk="1" hangingPunct="1">
              <a:defRPr/>
            </a:pPr>
            <a:r>
              <a:rPr lang="fa-IR" altLang="fa-IR" sz="2800" smtClean="0"/>
              <a:t>مدت زمانی که سمت قبلی را سپری نموده است.</a:t>
            </a:r>
            <a:endParaRPr lang="en-US" altLang="fa-IR" sz="2800" smtClean="0"/>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p:txBody>
          <a:bodyPr/>
          <a:lstStyle/>
          <a:p>
            <a:pPr eaLnBrk="1" hangingPunct="1">
              <a:defRPr/>
            </a:pPr>
            <a:r>
              <a:rPr lang="fa-IR" altLang="fa-IR" b="1" smtClean="0"/>
              <a:t>ابزارهای شغلی</a:t>
            </a:r>
            <a:endParaRPr lang="en-US" altLang="fa-IR" b="1" smtClean="0"/>
          </a:p>
        </p:txBody>
      </p:sp>
      <p:sp>
        <p:nvSpPr>
          <p:cNvPr id="252931" name="Rectangle 3"/>
          <p:cNvSpPr>
            <a:spLocks noGrp="1" noChangeArrowheads="1"/>
          </p:cNvSpPr>
          <p:nvPr>
            <p:ph type="body" idx="1"/>
          </p:nvPr>
        </p:nvSpPr>
        <p:spPr/>
        <p:txBody>
          <a:bodyPr/>
          <a:lstStyle/>
          <a:p>
            <a:pPr eaLnBrk="1" hangingPunct="1">
              <a:defRPr/>
            </a:pPr>
            <a:r>
              <a:rPr lang="fa-IR" altLang="fa-IR" b="1" smtClean="0"/>
              <a:t>سمت های شغلی</a:t>
            </a:r>
          </a:p>
          <a:p>
            <a:pPr eaLnBrk="1" hangingPunct="1">
              <a:defRPr/>
            </a:pPr>
            <a:r>
              <a:rPr lang="fa-IR" altLang="fa-IR" u="sng" smtClean="0"/>
              <a:t>کارکنان عادی(عمومی)</a:t>
            </a:r>
          </a:p>
          <a:p>
            <a:pPr eaLnBrk="1" hangingPunct="1">
              <a:defRPr/>
            </a:pPr>
            <a:r>
              <a:rPr lang="en-US" altLang="fa-IR" u="sng" smtClean="0"/>
              <a:t>Expeditor</a:t>
            </a:r>
            <a:endParaRPr lang="fa-IR" altLang="fa-IR" u="sng" smtClean="0"/>
          </a:p>
          <a:p>
            <a:pPr eaLnBrk="1" hangingPunct="1">
              <a:defRPr/>
            </a:pPr>
            <a:r>
              <a:rPr lang="fa-IR" altLang="fa-IR" u="sng" smtClean="0"/>
              <a:t>سرپرست گروه های کاری</a:t>
            </a:r>
            <a:r>
              <a:rPr lang="en-US" altLang="fa-IR" smtClean="0"/>
              <a:t> </a:t>
            </a:r>
            <a:endParaRPr lang="fa-IR" altLang="fa-IR" smtClean="0"/>
          </a:p>
          <a:p>
            <a:pPr eaLnBrk="1" hangingPunct="1">
              <a:defRPr/>
            </a:pPr>
            <a:r>
              <a:rPr lang="en-US" altLang="fa-IR" u="sng" smtClean="0"/>
              <a:t>Chief Expeditor</a:t>
            </a:r>
            <a:r>
              <a:rPr lang="en-US" altLang="fa-IR" smtClean="0"/>
              <a:t> </a:t>
            </a:r>
            <a:endParaRPr lang="fa-IR" altLang="fa-IR" smtClean="0"/>
          </a:p>
          <a:p>
            <a:pPr eaLnBrk="1" hangingPunct="1">
              <a:defRPr/>
            </a:pPr>
            <a:r>
              <a:rPr lang="fa-IR" altLang="fa-IR" u="sng" smtClean="0"/>
              <a:t>هماهنگ کننده</a:t>
            </a:r>
            <a:r>
              <a:rPr lang="fa-IR" altLang="fa-IR" smtClean="0"/>
              <a:t> </a:t>
            </a:r>
          </a:p>
          <a:p>
            <a:pPr eaLnBrk="1" hangingPunct="1">
              <a:defRPr/>
            </a:pPr>
            <a:r>
              <a:rPr lang="fa-IR" altLang="fa-IR" u="sng" smtClean="0"/>
              <a:t>ارشد/مربی</a:t>
            </a:r>
            <a:endParaRPr lang="en-US" altLang="fa-IR" u="sng" smtClean="0"/>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1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350"/>
            <a:ext cx="9144000" cy="689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3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58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63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5888"/>
            <a:ext cx="8785225" cy="660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defRPr/>
            </a:pPr>
            <a:r>
              <a:rPr lang="fa-IR" altLang="fa-IR" b="1" smtClean="0"/>
              <a:t>خصوصیات درمان</a:t>
            </a:r>
            <a:endParaRPr lang="en-US" altLang="fa-IR" b="1" smtClean="0"/>
          </a:p>
        </p:txBody>
      </p:sp>
      <p:sp>
        <p:nvSpPr>
          <p:cNvPr id="64515" name="Rectangle 3"/>
          <p:cNvSpPr>
            <a:spLocks noGrp="1" noChangeArrowheads="1"/>
          </p:cNvSpPr>
          <p:nvPr>
            <p:ph type="body" idx="1"/>
          </p:nvPr>
        </p:nvSpPr>
        <p:spPr/>
        <p:txBody>
          <a:bodyPr/>
          <a:lstStyle/>
          <a:p>
            <a:pPr eaLnBrk="1" hangingPunct="1">
              <a:defRPr/>
            </a:pPr>
            <a:r>
              <a:rPr lang="fa-IR" altLang="fa-IR" smtClean="0"/>
              <a:t>حرکت روبه بالا در سلسله مراتب و تقبل مسئولیت بیشتر احساس ترقی را در درمان بوجود می آورد.</a:t>
            </a:r>
            <a:r>
              <a:rPr lang="en-US" altLang="fa-IR" smtClean="0"/>
              <a:t> </a:t>
            </a:r>
            <a:endParaRPr lang="fa-IR" altLang="fa-IR" smtClean="0"/>
          </a:p>
          <a:p>
            <a:pPr eaLnBrk="1" hangingPunct="1">
              <a:defRPr/>
            </a:pPr>
            <a:endParaRPr lang="en-US" altLang="fa-IR" smtClean="0"/>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58" name="Content Placeholder 4"/>
          <p:cNvPicPr>
            <a:picLocks noGrp="1" noChangeAspect="1"/>
          </p:cNvPicPr>
          <p:nvPr>
            <p:ph/>
          </p:nvPr>
        </p:nvPicPr>
        <p:blipFill>
          <a:blip r:embed="rId2">
            <a:extLst>
              <a:ext uri="{28A0092B-C50C-407E-A947-70E740481C1C}">
                <a14:useLocalDpi xmlns:a14="http://schemas.microsoft.com/office/drawing/2010/main" val="0"/>
              </a:ext>
            </a:extLst>
          </a:blip>
          <a:srcRect/>
          <a:stretch>
            <a:fillRect/>
          </a:stretch>
        </p:blipFill>
        <p:spPr>
          <a:xfrm>
            <a:off x="323850" y="188913"/>
            <a:ext cx="8569325" cy="6416675"/>
          </a:xfrm>
        </p:spPr>
      </p:pic>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682" name="Content Placeholder 4"/>
          <p:cNvPicPr>
            <a:picLocks noGrp="1" noChangeAspect="1"/>
          </p:cNvPicPr>
          <p:nvPr>
            <p:ph/>
          </p:nvPr>
        </p:nvPicPr>
        <p:blipFill>
          <a:blip r:embed="rId2">
            <a:extLst>
              <a:ext uri="{28A0092B-C50C-407E-A947-70E740481C1C}">
                <a14:useLocalDpi xmlns:a14="http://schemas.microsoft.com/office/drawing/2010/main" val="0"/>
              </a:ext>
            </a:extLst>
          </a:blip>
          <a:srcRect/>
          <a:stretch>
            <a:fillRect/>
          </a:stretch>
        </p:blipFill>
        <p:spPr>
          <a:xfrm>
            <a:off x="179388" y="188913"/>
            <a:ext cx="8640762" cy="6364287"/>
          </a:xfrm>
        </p:spPr>
      </p:pic>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706" name="Content Placeholder 4"/>
          <p:cNvPicPr>
            <a:picLocks noGrp="1" noChangeAspect="1"/>
          </p:cNvPicPr>
          <p:nvPr>
            <p:ph/>
          </p:nvPr>
        </p:nvPicPr>
        <p:blipFill>
          <a:blip r:embed="rId2">
            <a:extLst>
              <a:ext uri="{28A0092B-C50C-407E-A947-70E740481C1C}">
                <a14:useLocalDpi xmlns:a14="http://schemas.microsoft.com/office/drawing/2010/main" val="0"/>
              </a:ext>
            </a:extLst>
          </a:blip>
          <a:srcRect/>
          <a:stretch>
            <a:fillRect/>
          </a:stretch>
        </p:blipFill>
        <p:spPr>
          <a:xfrm>
            <a:off x="179388" y="188913"/>
            <a:ext cx="8785225" cy="647065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606425"/>
            <a:ext cx="7200900" cy="542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defRPr/>
            </a:pPr>
            <a:r>
              <a:rPr lang="fa-IR" altLang="fa-IR" b="1" smtClean="0"/>
              <a:t>خصوصیات درمان</a:t>
            </a:r>
            <a:endParaRPr lang="en-US" altLang="fa-IR" b="1" smtClean="0"/>
          </a:p>
        </p:txBody>
      </p:sp>
      <p:sp>
        <p:nvSpPr>
          <p:cNvPr id="65539" name="Rectangle 3"/>
          <p:cNvSpPr>
            <a:spLocks noGrp="1" noChangeArrowheads="1"/>
          </p:cNvSpPr>
          <p:nvPr>
            <p:ph type="body" idx="1"/>
          </p:nvPr>
        </p:nvSpPr>
        <p:spPr/>
        <p:txBody>
          <a:bodyPr/>
          <a:lstStyle/>
          <a:p>
            <a:pPr eaLnBrk="1" hangingPunct="1">
              <a:lnSpc>
                <a:spcPct val="90000"/>
              </a:lnSpc>
              <a:defRPr/>
            </a:pPr>
            <a:r>
              <a:rPr lang="fa-IR" altLang="fa-IR" b="1" smtClean="0"/>
              <a:t>توبیخهای کلامی و تجربه یادگیری:</a:t>
            </a:r>
          </a:p>
          <a:p>
            <a:pPr algn="just" eaLnBrk="1" hangingPunct="1">
              <a:lnSpc>
                <a:spcPct val="90000"/>
              </a:lnSpc>
              <a:defRPr/>
            </a:pPr>
            <a:r>
              <a:rPr lang="fa-IR" altLang="fa-IR" smtClean="0"/>
              <a:t>در اجتماع درمانی ازاینکه مقیمان در طول روز احساسات و عواطفشان را برون ریزی نمایند، امری غیر طبیعی نمی باشد.</a:t>
            </a:r>
            <a:r>
              <a:rPr lang="en-US" altLang="fa-IR" smtClean="0"/>
              <a:t> </a:t>
            </a:r>
          </a:p>
          <a:p>
            <a:pPr algn="just" eaLnBrk="1" hangingPunct="1">
              <a:lnSpc>
                <a:spcPct val="90000"/>
              </a:lnSpc>
              <a:defRPr/>
            </a:pPr>
            <a:r>
              <a:rPr lang="fa-IR" altLang="fa-IR" smtClean="0"/>
              <a:t>آنها از طریق نمایش بی علاقگی خود ، بوسیله اشتباه نمودن، یا بوسیله واکنش بر علیه فرایند بهبودی جلب توجه می نمایند. </a:t>
            </a:r>
            <a:endParaRPr lang="en-US" altLang="fa-IR" smtClean="0"/>
          </a:p>
          <a:p>
            <a:pPr algn="just" eaLnBrk="1" hangingPunct="1">
              <a:lnSpc>
                <a:spcPct val="90000"/>
              </a:lnSpc>
              <a:defRPr/>
            </a:pPr>
            <a:r>
              <a:rPr lang="fa-IR" altLang="fa-IR" smtClean="0"/>
              <a:t>دلیل اصلی برای این اعمال این است که آنها تحت تاثیر هیجان ، اضطراب، درد و وسوسه می باشند.</a:t>
            </a:r>
            <a:r>
              <a:rPr lang="en-US" altLang="fa-IR" smtClean="0"/>
              <a:t> </a:t>
            </a:r>
          </a:p>
          <a:p>
            <a:pPr eaLnBrk="1" hangingPunct="1">
              <a:lnSpc>
                <a:spcPct val="90000"/>
              </a:lnSpc>
              <a:defRPr/>
            </a:pPr>
            <a:endParaRPr lang="en-US" altLang="fa-IR"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defRPr/>
            </a:pPr>
            <a:r>
              <a:rPr lang="fa-IR" altLang="fa-IR" b="1" smtClean="0"/>
              <a:t>خصوصیات درمان</a:t>
            </a:r>
            <a:endParaRPr lang="en-US" altLang="fa-IR" b="1" smtClean="0"/>
          </a:p>
        </p:txBody>
      </p:sp>
      <p:sp>
        <p:nvSpPr>
          <p:cNvPr id="66563" name="Rectangle 3"/>
          <p:cNvSpPr>
            <a:spLocks noGrp="1" noChangeArrowheads="1"/>
          </p:cNvSpPr>
          <p:nvPr>
            <p:ph type="body" idx="1"/>
          </p:nvPr>
        </p:nvSpPr>
        <p:spPr/>
        <p:txBody>
          <a:bodyPr/>
          <a:lstStyle/>
          <a:p>
            <a:pPr algn="just" eaLnBrk="1" hangingPunct="1">
              <a:defRPr/>
            </a:pPr>
            <a:r>
              <a:rPr lang="fa-IR" altLang="fa-IR" smtClean="0"/>
              <a:t>منظور از توبیخ کلامی این است که استف ها یا هماهنگ کننده ها  تلاش نمایند از این طریق  رفتار مقیم متخلف را اصلاح نمایند.</a:t>
            </a:r>
            <a:r>
              <a:rPr lang="en-US" altLang="fa-IR" smtClean="0"/>
              <a:t> </a:t>
            </a:r>
            <a:endParaRPr lang="fa-IR" altLang="fa-IR" smtClean="0"/>
          </a:p>
          <a:p>
            <a:pPr algn="just" eaLnBrk="1" hangingPunct="1">
              <a:defRPr/>
            </a:pPr>
            <a:r>
              <a:rPr lang="fa-IR" altLang="fa-IR" smtClean="0"/>
              <a:t>یک تجربه یادگیری مستلزم این است که استف به دنبال طرح معینی یا فعالیت فردی باشد که بتواند به مقیم کمک نماید و مهم است که مقیم احساس احترام نماید و بفهمد چرا این اصلاح صورت گرفته است.</a:t>
            </a:r>
          </a:p>
          <a:p>
            <a:pPr eaLnBrk="1" hangingPunct="1">
              <a:defRPr/>
            </a:pPr>
            <a:endParaRPr lang="en-US" altLang="fa-IR"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defRPr/>
            </a:pPr>
            <a:r>
              <a:rPr lang="fa-IR" altLang="fa-IR" b="1" smtClean="0"/>
              <a:t>خصوصیات درمان</a:t>
            </a:r>
            <a:endParaRPr lang="en-US" altLang="fa-IR" b="1" smtClean="0"/>
          </a:p>
        </p:txBody>
      </p:sp>
      <p:sp>
        <p:nvSpPr>
          <p:cNvPr id="70659" name="Rectangle 3"/>
          <p:cNvSpPr>
            <a:spLocks noGrp="1" noChangeArrowheads="1"/>
          </p:cNvSpPr>
          <p:nvPr>
            <p:ph type="body" idx="1"/>
          </p:nvPr>
        </p:nvSpPr>
        <p:spPr/>
        <p:txBody>
          <a:bodyPr/>
          <a:lstStyle/>
          <a:p>
            <a:pPr eaLnBrk="1" hangingPunct="1">
              <a:defRPr/>
            </a:pPr>
            <a:r>
              <a:rPr lang="fa-IR" altLang="fa-IR" b="1" u="sng" smtClean="0"/>
              <a:t>کار خانواده:</a:t>
            </a:r>
          </a:p>
          <a:p>
            <a:pPr algn="just" eaLnBrk="1" hangingPunct="1">
              <a:defRPr/>
            </a:pPr>
            <a:r>
              <a:rPr lang="fa-IR" altLang="fa-IR" smtClean="0"/>
              <a:t>خانواده به عنوان یک ضرورت در جهت بهبود عملکرد مقیم در اجتماع درمانی مورد ملاحظه قرار گرفته است.</a:t>
            </a:r>
            <a:r>
              <a:rPr lang="en-US" altLang="fa-IR" smtClean="0"/>
              <a:t> </a:t>
            </a:r>
            <a:endParaRPr lang="fa-IR" altLang="fa-IR" smtClean="0"/>
          </a:p>
          <a:p>
            <a:pPr algn="just" eaLnBrk="1" hangingPunct="1">
              <a:defRPr/>
            </a:pPr>
            <a:r>
              <a:rPr lang="fa-IR" altLang="fa-IR" smtClean="0"/>
              <a:t>در زمان پذیرش، اولین ارتباط با خانواده صورت می گیرد، جایی که امکان دارد اطلاعات مربوط به تاریخچه خانوادگی و موقعیت و شرایط مقیم جمع آوری گردد. </a:t>
            </a:r>
          </a:p>
          <a:p>
            <a:pPr algn="just" eaLnBrk="1" hangingPunct="1">
              <a:defRPr/>
            </a:pPr>
            <a:r>
              <a:rPr lang="fa-IR" altLang="fa-IR" smtClean="0"/>
              <a:t>پس از پذیرش و همچنین درطول اقامت آنان در اجتماع درمانی ، گفتگوهای حمایتی با خانواده ترتیب داده می شود.</a:t>
            </a:r>
            <a:endParaRPr lang="en-US" altLang="fa-IR"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defRPr/>
            </a:pPr>
            <a:r>
              <a:rPr lang="fa-IR" altLang="fa-IR" b="1" smtClean="0"/>
              <a:t>خصوصیات درمان</a:t>
            </a:r>
            <a:endParaRPr lang="en-US" altLang="fa-IR" b="1" smtClean="0"/>
          </a:p>
        </p:txBody>
      </p:sp>
      <p:sp>
        <p:nvSpPr>
          <p:cNvPr id="71683" name="Rectangle 3"/>
          <p:cNvSpPr>
            <a:spLocks noGrp="1" noChangeArrowheads="1"/>
          </p:cNvSpPr>
          <p:nvPr>
            <p:ph type="body" idx="1"/>
          </p:nvPr>
        </p:nvSpPr>
        <p:spPr/>
        <p:txBody>
          <a:bodyPr/>
          <a:lstStyle/>
          <a:p>
            <a:pPr algn="just" eaLnBrk="1" hangingPunct="1">
              <a:defRPr/>
            </a:pPr>
            <a:r>
              <a:rPr lang="fa-IR" altLang="fa-IR" smtClean="0"/>
              <a:t>مقیمان با دقت برای ملاقات با خانواده اشان آماده می گردند ، بواسطه اینکه تاثیر زیادی بر کاردرمانی دارد.</a:t>
            </a:r>
          </a:p>
          <a:p>
            <a:pPr algn="just" eaLnBrk="1" hangingPunct="1">
              <a:defRPr/>
            </a:pPr>
            <a:r>
              <a:rPr lang="fa-IR" altLang="fa-IR" smtClean="0"/>
              <a:t> خانواده ها می توانند خانواده های سایر مقیمان را برای بحث در خصوص مشکلات مشترک ملاقات نمایند. </a:t>
            </a:r>
          </a:p>
          <a:p>
            <a:pPr algn="just" eaLnBrk="1" hangingPunct="1">
              <a:defRPr/>
            </a:pPr>
            <a:r>
              <a:rPr lang="fa-IR" altLang="fa-IR" smtClean="0"/>
              <a:t>درزمانهای مشخص خانواده ها به جشنها و رویدادهای خاص در مرکز دعوت می شوند.</a:t>
            </a:r>
            <a:endParaRPr lang="en-US" altLang="fa-IR"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4"/>
          <p:cNvSpPr>
            <a:spLocks noGrp="1" noChangeArrowheads="1"/>
          </p:cNvSpPr>
          <p:nvPr>
            <p:ph type="ctrTitle"/>
          </p:nvPr>
        </p:nvSpPr>
        <p:spPr>
          <a:xfrm>
            <a:off x="468313" y="2492375"/>
            <a:ext cx="7989887" cy="1736725"/>
          </a:xfrm>
        </p:spPr>
        <p:txBody>
          <a:bodyPr/>
          <a:lstStyle/>
          <a:p>
            <a:pPr eaLnBrk="1" hangingPunct="1">
              <a:defRPr/>
            </a:pPr>
            <a:r>
              <a:rPr lang="fa-IR" altLang="fa-IR" b="1" smtClean="0"/>
              <a:t>تاریخچه و آشنایی با انواع اجتماع های درمانی</a:t>
            </a:r>
            <a:endParaRPr lang="en-US" altLang="fa-IR" b="1"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defRPr/>
            </a:pPr>
            <a:r>
              <a:rPr lang="fa-IR" altLang="fa-IR" smtClean="0"/>
              <a:t>اجتماع درمانی مفهوم مدار</a:t>
            </a:r>
            <a:endParaRPr lang="en-US" altLang="fa-IR" smtClean="0"/>
          </a:p>
        </p:txBody>
      </p:sp>
      <p:sp>
        <p:nvSpPr>
          <p:cNvPr id="74756" name="Rectangle 4"/>
          <p:cNvSpPr>
            <a:spLocks noGrp="1" noChangeArrowheads="1"/>
          </p:cNvSpPr>
          <p:nvPr>
            <p:ph type="body" sz="half" idx="1"/>
          </p:nvPr>
        </p:nvSpPr>
        <p:spPr/>
        <p:txBody>
          <a:bodyPr/>
          <a:lstStyle/>
          <a:p>
            <a:pPr algn="just" eaLnBrk="1" hangingPunct="1">
              <a:lnSpc>
                <a:spcPct val="90000"/>
              </a:lnSpc>
              <a:defRPr/>
            </a:pPr>
            <a:r>
              <a:rPr lang="fa-IR" altLang="fa-IR" sz="2400" smtClean="0"/>
              <a:t>در سال 1958، در سانتا مونیکای، کالیفرنیا آمریکا </a:t>
            </a:r>
            <a:r>
              <a:rPr lang="en-US" altLang="fa-IR" sz="2400" smtClean="0"/>
              <a:t>Charles Dederich</a:t>
            </a:r>
            <a:r>
              <a:rPr lang="fa-IR" altLang="fa-IR" sz="2400" smtClean="0"/>
              <a:t> سینانون را آغاز نمود.</a:t>
            </a:r>
            <a:r>
              <a:rPr lang="en-US" altLang="fa-IR" sz="2400" smtClean="0"/>
              <a:t> </a:t>
            </a:r>
            <a:endParaRPr lang="fa-IR" altLang="fa-IR" sz="2400" smtClean="0"/>
          </a:p>
          <a:p>
            <a:pPr algn="just" eaLnBrk="1" hangingPunct="1">
              <a:lnSpc>
                <a:spcPct val="90000"/>
              </a:lnSpc>
              <a:defRPr/>
            </a:pPr>
            <a:r>
              <a:rPr lang="fa-IR" altLang="fa-IR" sz="2400" smtClean="0"/>
              <a:t>وی یک الکلی ، ویک شخصی با کاریزمای قوی بود، که  تجربه الکلیهای گمنام (</a:t>
            </a:r>
            <a:r>
              <a:rPr lang="en-US" altLang="fa-IR" sz="2400" smtClean="0"/>
              <a:t>AA</a:t>
            </a:r>
            <a:r>
              <a:rPr lang="fa-IR" altLang="fa-IR" sz="2400" smtClean="0"/>
              <a:t>) و مفهوم خودیاری را به همراه داشت.</a:t>
            </a:r>
            <a:r>
              <a:rPr lang="en-US" altLang="fa-IR" sz="2400" smtClean="0"/>
              <a:t> </a:t>
            </a:r>
            <a:endParaRPr lang="fa-IR" altLang="fa-IR" sz="2400" smtClean="0"/>
          </a:p>
          <a:p>
            <a:pPr algn="just" eaLnBrk="1" hangingPunct="1">
              <a:lnSpc>
                <a:spcPct val="90000"/>
              </a:lnSpc>
              <a:defRPr/>
            </a:pPr>
            <a:r>
              <a:rPr lang="fa-IR" altLang="fa-IR" sz="2400" smtClean="0"/>
              <a:t>در اواخر دهه 50 میلادی در آمریکا اکثریت بر این باور بودند که فرد وابسته قابل تغییر و درمان نمی باشد وهمچنین هر درمان دیگری به غیر از درمانهای دارویی کاملاً مردود بود.</a:t>
            </a:r>
            <a:endParaRPr lang="en-US" altLang="fa-IR" sz="2400" smtClean="0"/>
          </a:p>
          <a:p>
            <a:pPr eaLnBrk="1" hangingPunct="1">
              <a:lnSpc>
                <a:spcPct val="90000"/>
              </a:lnSpc>
              <a:defRPr/>
            </a:pPr>
            <a:endParaRPr lang="en-US" altLang="fa-IR" sz="2400" smtClean="0"/>
          </a:p>
        </p:txBody>
      </p:sp>
      <p:pic>
        <p:nvPicPr>
          <p:cNvPr id="28676"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363" y="1700213"/>
            <a:ext cx="3355975" cy="405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defRPr/>
            </a:pPr>
            <a:r>
              <a:rPr lang="fa-IR" altLang="fa-IR" smtClean="0"/>
              <a:t>اجتماع درمانی مفهوم مدار</a:t>
            </a:r>
            <a:endParaRPr lang="en-US" altLang="fa-IR" smtClean="0"/>
          </a:p>
        </p:txBody>
      </p:sp>
      <p:sp>
        <p:nvSpPr>
          <p:cNvPr id="76803" name="Rectangle 3"/>
          <p:cNvSpPr>
            <a:spLocks noGrp="1" noChangeArrowheads="1"/>
          </p:cNvSpPr>
          <p:nvPr>
            <p:ph type="body" sz="half" idx="1"/>
          </p:nvPr>
        </p:nvSpPr>
        <p:spPr/>
        <p:txBody>
          <a:bodyPr/>
          <a:lstStyle/>
          <a:p>
            <a:pPr algn="just" eaLnBrk="1" hangingPunct="1">
              <a:defRPr/>
            </a:pPr>
            <a:r>
              <a:rPr lang="fa-IR" altLang="fa-IR" sz="2700" smtClean="0"/>
              <a:t>این باور توسط سینانون شکسته شد و دلایل و شواهد آن نیز تعداد زیادی از کسانی بود که مدتها مبادرت به مصرف مواد نموده بودند ولی مدتها بود که  بواسطه سینانون پاک بودند.</a:t>
            </a:r>
          </a:p>
          <a:p>
            <a:pPr algn="just" eaLnBrk="1" hangingPunct="1">
              <a:defRPr/>
            </a:pPr>
            <a:r>
              <a:rPr lang="fa-IR" altLang="fa-IR" sz="2700" smtClean="0"/>
              <a:t>رهبران اولیه سینانون به قدرت پویایی گروه برای شکل دهی رفتار و ترغیب و تشویق نرمها آگاهی داشتند.</a:t>
            </a:r>
            <a:endParaRPr lang="en-US" altLang="fa-IR" sz="2700" smtClean="0"/>
          </a:p>
          <a:p>
            <a:pPr eaLnBrk="1" hangingPunct="1">
              <a:buFont typeface="Wingdings" panose="05000000000000000000" pitchFamily="2" charset="2"/>
              <a:buNone/>
              <a:defRPr/>
            </a:pPr>
            <a:endParaRPr lang="en-US" altLang="fa-IR" sz="2700" smtClean="0"/>
          </a:p>
          <a:p>
            <a:pPr eaLnBrk="1" hangingPunct="1">
              <a:defRPr/>
            </a:pPr>
            <a:endParaRPr lang="fa-IR" altLang="fa-IR" sz="2700" smtClean="0"/>
          </a:p>
        </p:txBody>
      </p:sp>
      <p:pic>
        <p:nvPicPr>
          <p:cNvPr id="2970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1670050"/>
            <a:ext cx="3529013" cy="341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defRPr/>
            </a:pPr>
            <a:r>
              <a:rPr lang="fa-IR" altLang="fa-IR" smtClean="0"/>
              <a:t>اجتماع درمانی مفهوم مدار</a:t>
            </a:r>
            <a:endParaRPr lang="en-US" altLang="fa-IR" smtClean="0"/>
          </a:p>
        </p:txBody>
      </p:sp>
      <p:sp>
        <p:nvSpPr>
          <p:cNvPr id="77827" name="Rectangle 3"/>
          <p:cNvSpPr>
            <a:spLocks noGrp="1" noChangeArrowheads="1"/>
          </p:cNvSpPr>
          <p:nvPr>
            <p:ph type="body" sz="half" idx="1"/>
          </p:nvPr>
        </p:nvSpPr>
        <p:spPr/>
        <p:txBody>
          <a:bodyPr/>
          <a:lstStyle/>
          <a:p>
            <a:pPr algn="just" eaLnBrk="1" hangingPunct="1">
              <a:defRPr/>
            </a:pPr>
            <a:r>
              <a:rPr lang="fa-IR" altLang="fa-IR" sz="2400" smtClean="0"/>
              <a:t>در نتیجه این رویکرد خودیاری به درمان، گرایش مقیم را برای وابسته شدن به درمانگر حرفه ای را به حداقل می رساند.</a:t>
            </a:r>
          </a:p>
          <a:p>
            <a:pPr algn="just" eaLnBrk="1" hangingPunct="1">
              <a:defRPr/>
            </a:pPr>
            <a:r>
              <a:rPr lang="fa-IR" altLang="fa-IR" sz="2400" smtClean="0"/>
              <a:t>در این رویکرد جدید روابط سازمانی و کلینیکی مانند درمانجو – درمانگر وجود نداشت. در موقعیتهای مختلف هر فرد می تواند نقش یک درمانگر را ایفا نماید و یا یک درمانجو را.</a:t>
            </a:r>
          </a:p>
          <a:p>
            <a:pPr eaLnBrk="1" hangingPunct="1">
              <a:defRPr/>
            </a:pPr>
            <a:endParaRPr lang="fa-IR" altLang="fa-IR" sz="2400" smtClean="0"/>
          </a:p>
          <a:p>
            <a:pPr eaLnBrk="1" hangingPunct="1">
              <a:defRPr/>
            </a:pPr>
            <a:endParaRPr lang="en-US" altLang="fa-IR" sz="2400" smtClean="0"/>
          </a:p>
        </p:txBody>
      </p:sp>
      <p:pic>
        <p:nvPicPr>
          <p:cNvPr id="3072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2038" y="1557338"/>
            <a:ext cx="4021137" cy="388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Rectangle 4"/>
          <p:cNvSpPr>
            <a:spLocks noGrp="1" noChangeArrowheads="1"/>
          </p:cNvSpPr>
          <p:nvPr>
            <p:ph type="title"/>
          </p:nvPr>
        </p:nvSpPr>
        <p:spPr/>
        <p:txBody>
          <a:bodyPr/>
          <a:lstStyle/>
          <a:p>
            <a:pPr eaLnBrk="1" hangingPunct="1">
              <a:defRPr/>
            </a:pPr>
            <a:r>
              <a:rPr lang="fa-IR" altLang="fa-IR" smtClean="0"/>
              <a:t>اجتماع درمانی مفهوم مدار</a:t>
            </a:r>
            <a:endParaRPr lang="en-US" altLang="fa-IR" smtClean="0"/>
          </a:p>
        </p:txBody>
      </p:sp>
      <p:sp>
        <p:nvSpPr>
          <p:cNvPr id="78853" name="Rectangle 5"/>
          <p:cNvSpPr>
            <a:spLocks noGrp="1" noChangeArrowheads="1"/>
          </p:cNvSpPr>
          <p:nvPr>
            <p:ph type="body" sz="half" idx="1"/>
          </p:nvPr>
        </p:nvSpPr>
        <p:spPr/>
        <p:txBody>
          <a:bodyPr/>
          <a:lstStyle/>
          <a:p>
            <a:pPr algn="just" eaLnBrk="1" hangingPunct="1">
              <a:lnSpc>
                <a:spcPct val="90000"/>
              </a:lnSpc>
              <a:defRPr/>
            </a:pPr>
            <a:r>
              <a:rPr lang="fa-IR" altLang="fa-IR" sz="2400" smtClean="0"/>
              <a:t>این نوع اجتماع های درمانی تلاش می نمایند تا از تاثیرات موسساتی نمودن </a:t>
            </a:r>
            <a:r>
              <a:rPr lang="en-US" altLang="fa-IR" sz="2400" smtClean="0"/>
              <a:t>institutionalization</a:t>
            </a:r>
            <a:r>
              <a:rPr lang="fa-IR" altLang="fa-IR" sz="2400" smtClean="0"/>
              <a:t> درمانجویان که منجر می گردد  که آنها به درمانگران و موسسات درمانی برای تغییرات وابسته گردند پرهیز نماید. به جای آن بر اجتماع به عنوان عامل اصلی شفا و یا به عبارت دیگر:</a:t>
            </a:r>
          </a:p>
          <a:p>
            <a:pPr algn="just" eaLnBrk="1" hangingPunct="1">
              <a:lnSpc>
                <a:spcPct val="90000"/>
              </a:lnSpc>
              <a:buFont typeface="Wingdings" panose="05000000000000000000" pitchFamily="2" charset="2"/>
              <a:buNone/>
              <a:defRPr/>
            </a:pPr>
            <a:r>
              <a:rPr lang="en-US" altLang="fa-IR" sz="2400" smtClean="0"/>
              <a:t>“Community as a Doctor” or   </a:t>
            </a:r>
          </a:p>
          <a:p>
            <a:pPr algn="just" eaLnBrk="1" hangingPunct="1">
              <a:lnSpc>
                <a:spcPct val="90000"/>
              </a:lnSpc>
              <a:buFont typeface="Wingdings" panose="05000000000000000000" pitchFamily="2" charset="2"/>
              <a:buNone/>
              <a:defRPr/>
            </a:pPr>
            <a:r>
              <a:rPr lang="en-US" altLang="fa-IR" sz="2400" smtClean="0"/>
              <a:t>Community as a Method”     </a:t>
            </a:r>
          </a:p>
          <a:p>
            <a:pPr algn="just" eaLnBrk="1" hangingPunct="1">
              <a:lnSpc>
                <a:spcPct val="90000"/>
              </a:lnSpc>
              <a:defRPr/>
            </a:pPr>
            <a:endParaRPr lang="en-US" altLang="fa-IR" sz="2400" smtClean="0"/>
          </a:p>
        </p:txBody>
      </p:sp>
      <p:pic>
        <p:nvPicPr>
          <p:cNvPr id="3174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6100" y="1628775"/>
            <a:ext cx="4468813"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defRPr/>
            </a:pPr>
            <a:r>
              <a:rPr lang="fa-IR" altLang="fa-IR" smtClean="0"/>
              <a:t>اجتماع درمانی دمکراتیک</a:t>
            </a:r>
            <a:endParaRPr lang="en-US" altLang="fa-IR" smtClean="0"/>
          </a:p>
        </p:txBody>
      </p:sp>
      <p:sp>
        <p:nvSpPr>
          <p:cNvPr id="82947" name="Rectangle 3"/>
          <p:cNvSpPr>
            <a:spLocks noGrp="1" noChangeArrowheads="1"/>
          </p:cNvSpPr>
          <p:nvPr>
            <p:ph type="body" sz="half" idx="1"/>
          </p:nvPr>
        </p:nvSpPr>
        <p:spPr/>
        <p:txBody>
          <a:bodyPr/>
          <a:lstStyle/>
          <a:p>
            <a:pPr algn="just" eaLnBrk="1" hangingPunct="1">
              <a:lnSpc>
                <a:spcPct val="90000"/>
              </a:lnSpc>
              <a:defRPr/>
            </a:pPr>
            <a:r>
              <a:rPr lang="fa-IR" altLang="fa-IR" sz="2800" smtClean="0"/>
              <a:t>زمانیکه ما در خصوص اجتماع درمانی دمکراتیک صحبت می کنیم ما معمولاً منظورمان مدل پیشرفته روانپزشکی می باشد.</a:t>
            </a:r>
          </a:p>
          <a:p>
            <a:pPr algn="just" eaLnBrk="1" hangingPunct="1">
              <a:lnSpc>
                <a:spcPct val="90000"/>
              </a:lnSpc>
              <a:defRPr/>
            </a:pPr>
            <a:r>
              <a:rPr lang="en-US" altLang="fa-IR" sz="2800" smtClean="0"/>
              <a:t>Maxwell Jones</a:t>
            </a:r>
            <a:r>
              <a:rPr lang="fa-IR" altLang="fa-IR" sz="2800" smtClean="0"/>
              <a:t> در واحد بلمونت در انگلستان در دهه 1940 کار می کرد، که بعدها به بیمارستان هندرسون تبدیل شد، اولین اجتماع درمانی دمکراتیک را بنا نهاد.</a:t>
            </a:r>
          </a:p>
          <a:p>
            <a:pPr eaLnBrk="1" hangingPunct="1">
              <a:lnSpc>
                <a:spcPct val="90000"/>
              </a:lnSpc>
              <a:defRPr/>
            </a:pPr>
            <a:endParaRPr lang="en-US" altLang="fa-IR" sz="2800" smtClean="0"/>
          </a:p>
          <a:p>
            <a:pPr eaLnBrk="1" hangingPunct="1">
              <a:lnSpc>
                <a:spcPct val="90000"/>
              </a:lnSpc>
              <a:defRPr/>
            </a:pPr>
            <a:endParaRPr lang="en-US" altLang="fa-IR" sz="2800" smtClean="0"/>
          </a:p>
        </p:txBody>
      </p:sp>
      <p:pic>
        <p:nvPicPr>
          <p:cNvPr id="32772" name="Picture 5" descr="jones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572000" y="1773238"/>
            <a:ext cx="3816350" cy="41036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p:cNvSpPr>
            <a:spLocks noGrp="1" noChangeArrowheads="1"/>
          </p:cNvSpPr>
          <p:nvPr>
            <p:ph type="ctrTitle"/>
          </p:nvPr>
        </p:nvSpPr>
        <p:spPr>
          <a:xfrm>
            <a:off x="685800" y="2492375"/>
            <a:ext cx="7772400" cy="1736725"/>
          </a:xfrm>
        </p:spPr>
        <p:txBody>
          <a:bodyPr/>
          <a:lstStyle/>
          <a:p>
            <a:pPr eaLnBrk="1" hangingPunct="1">
              <a:defRPr/>
            </a:pPr>
            <a:r>
              <a:rPr lang="fa-IR" altLang="fa-IR" sz="6600" b="1" smtClean="0"/>
              <a:t>مفاهیم و تعاریف</a:t>
            </a:r>
            <a:endParaRPr lang="en-US" altLang="fa-IR" sz="6600" b="1"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defRPr/>
            </a:pPr>
            <a:r>
              <a:rPr lang="fa-IR" altLang="fa-IR" smtClean="0"/>
              <a:t>اجتماع درمانی دمکراتیک</a:t>
            </a:r>
            <a:endParaRPr lang="en-US" altLang="fa-IR" smtClean="0"/>
          </a:p>
        </p:txBody>
      </p:sp>
      <p:sp>
        <p:nvSpPr>
          <p:cNvPr id="83971" name="Rectangle 3"/>
          <p:cNvSpPr>
            <a:spLocks noGrp="1" noChangeArrowheads="1"/>
          </p:cNvSpPr>
          <p:nvPr>
            <p:ph type="body" idx="1"/>
          </p:nvPr>
        </p:nvSpPr>
        <p:spPr/>
        <p:txBody>
          <a:bodyPr/>
          <a:lstStyle/>
          <a:p>
            <a:pPr algn="just" eaLnBrk="1" hangingPunct="1">
              <a:defRPr/>
            </a:pPr>
            <a:r>
              <a:rPr lang="fa-IR" altLang="fa-IR" sz="2800" smtClean="0"/>
              <a:t>وی تاکید می نمود که بیماران می بایستی در تصمیم گیری هایی که مربوط به روش درمانی و محیط آنان می باشد، شرکت نمایند. و نام این روش  را ”دمکراتیک درمانی“ گذاشته بود.</a:t>
            </a:r>
          </a:p>
          <a:p>
            <a:pPr algn="just" eaLnBrk="1" hangingPunct="1">
              <a:defRPr/>
            </a:pPr>
            <a:r>
              <a:rPr lang="fa-IR" altLang="fa-IR" sz="2800" smtClean="0"/>
              <a:t>پس از مدتی بنا به خواست مسئولین از روانپزشکان، محیطی در بیمارستان بوجود آمد که بیماران می توانستند طی جلساتی دور هم جمع شوند ونقطه نظرات خود را بگویند.</a:t>
            </a:r>
          </a:p>
          <a:p>
            <a:pPr algn="just" eaLnBrk="1" hangingPunct="1">
              <a:defRPr/>
            </a:pPr>
            <a:r>
              <a:rPr lang="fa-IR" altLang="fa-IR" smtClean="0"/>
              <a:t>استفها و مقیمان ترغیب می گردند تا به یکدیگر بیشتر نزدیک شوند، و از طرفی به مقیمان قدرت تصمیم گیری در زمان رای گیری داده شد.</a:t>
            </a:r>
            <a:endParaRPr lang="en-US" altLang="fa-IR" sz="2800" smtClean="0"/>
          </a:p>
          <a:p>
            <a:pPr eaLnBrk="1" hangingPunct="1">
              <a:defRPr/>
            </a:pPr>
            <a:endParaRPr lang="en-US" altLang="fa-IR" sz="280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defRPr/>
            </a:pPr>
            <a:r>
              <a:rPr lang="fa-IR" altLang="fa-IR" smtClean="0"/>
              <a:t>اجتماع درمانی دمکراتیک</a:t>
            </a:r>
            <a:endParaRPr lang="en-US" altLang="fa-IR" smtClean="0"/>
          </a:p>
        </p:txBody>
      </p:sp>
      <p:sp>
        <p:nvSpPr>
          <p:cNvPr id="86019" name="Rectangle 3"/>
          <p:cNvSpPr>
            <a:spLocks noGrp="1" noChangeArrowheads="1"/>
          </p:cNvSpPr>
          <p:nvPr>
            <p:ph type="body" idx="1"/>
          </p:nvPr>
        </p:nvSpPr>
        <p:spPr/>
        <p:txBody>
          <a:bodyPr/>
          <a:lstStyle/>
          <a:p>
            <a:pPr algn="justLow" eaLnBrk="1" hangingPunct="1">
              <a:lnSpc>
                <a:spcPct val="80000"/>
              </a:lnSpc>
              <a:defRPr/>
            </a:pPr>
            <a:r>
              <a:rPr lang="fa-IR" altLang="fa-IR" sz="2700" smtClean="0"/>
              <a:t>مسائل اجتماع روزانه در گروه های بزرگ مورد بحث قرار می گرفت، هرکسی می توانست صحبت نماید. گروه،بیش از یک روانپزشک نقش درمانگری را ایفا می نمود.(</a:t>
            </a:r>
            <a:r>
              <a:rPr lang="en-US" altLang="fa-IR" sz="2700" smtClean="0"/>
              <a:t>Main 1946; Rapoport, 1960</a:t>
            </a:r>
            <a:r>
              <a:rPr lang="fa-IR" altLang="fa-IR" sz="2700" smtClean="0"/>
              <a:t>).</a:t>
            </a:r>
          </a:p>
          <a:p>
            <a:pPr algn="justLow" eaLnBrk="1" hangingPunct="1">
              <a:lnSpc>
                <a:spcPct val="80000"/>
              </a:lnSpc>
              <a:defRPr/>
            </a:pPr>
            <a:r>
              <a:rPr lang="fa-IR" altLang="fa-IR" sz="2700" smtClean="0"/>
              <a:t>این تغییر بزرگ توسط به اصطلاح رویکرد دمکراتیک ارائه شد که بر پایه به رسمیت شناختن بیمار به عنوان یک فرد ونه یک حیوان کوچک که بایستی درون کلینیک برای محافظت از وی و جامعه زندانی گردد.</a:t>
            </a:r>
            <a:r>
              <a:rPr lang="en-US" altLang="fa-IR" sz="2700" smtClean="0"/>
              <a:t> </a:t>
            </a:r>
          </a:p>
          <a:p>
            <a:pPr algn="justLow" eaLnBrk="1" hangingPunct="1">
              <a:lnSpc>
                <a:spcPct val="80000"/>
              </a:lnSpc>
              <a:defRPr/>
            </a:pPr>
            <a:r>
              <a:rPr lang="fa-IR" altLang="fa-IR" sz="2700" smtClean="0"/>
              <a:t>این فرایند نه تنها درمان را تغییر داد بلکه سازمان بیمارستان را هم تحت تاثیر خود قرار داد، برای اینکه براصول تقسیم مسئولیت و تقسیم قدرت تاکید داشت. این درک، نقشهای استف ها راتغییر داد و شرح کار و وظایف آنها را نیز دستخوش تغییر نمود. آنها حامیان فرایند درمانی گردیدند، نه قیم و محافظ انسانهای بیمار.</a:t>
            </a:r>
            <a:r>
              <a:rPr lang="fa-IR" altLang="fa-IR" sz="2400" smtClean="0"/>
              <a:t> </a:t>
            </a:r>
            <a:endParaRPr lang="en-US" altLang="fa-IR" sz="2400" smtClean="0"/>
          </a:p>
          <a:p>
            <a:pPr eaLnBrk="1" hangingPunct="1">
              <a:lnSpc>
                <a:spcPct val="80000"/>
              </a:lnSpc>
              <a:defRPr/>
            </a:pPr>
            <a:endParaRPr lang="en-US" altLang="fa-IR" sz="200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defRPr/>
            </a:pPr>
            <a:r>
              <a:rPr lang="fa-IR" altLang="fa-IR" smtClean="0"/>
              <a:t>اجتماع درمانی دمکراتیک</a:t>
            </a:r>
            <a:endParaRPr lang="en-US" altLang="fa-IR" smtClean="0"/>
          </a:p>
        </p:txBody>
      </p:sp>
      <p:sp>
        <p:nvSpPr>
          <p:cNvPr id="87043" name="Rectangle 3"/>
          <p:cNvSpPr>
            <a:spLocks noGrp="1" noChangeArrowheads="1"/>
          </p:cNvSpPr>
          <p:nvPr>
            <p:ph type="body" idx="1"/>
          </p:nvPr>
        </p:nvSpPr>
        <p:spPr/>
        <p:txBody>
          <a:bodyPr/>
          <a:lstStyle/>
          <a:p>
            <a:pPr algn="just" eaLnBrk="1" hangingPunct="1">
              <a:lnSpc>
                <a:spcPct val="80000"/>
              </a:lnSpc>
              <a:defRPr/>
            </a:pPr>
            <a:r>
              <a:rPr lang="fa-IR" altLang="fa-IR" sz="2800" smtClean="0"/>
              <a:t>در حال حاضر برخلاف بسیاری از </a:t>
            </a:r>
            <a:r>
              <a:rPr lang="en-US" altLang="fa-IR" sz="2800" smtClean="0"/>
              <a:t>TC</a:t>
            </a:r>
            <a:r>
              <a:rPr lang="fa-IR" altLang="fa-IR" sz="2800" smtClean="0"/>
              <a:t> ها که در خارج از اروپا دارای ساختار بالا با سلسه مراتب کارکنان و مقیمان می باشد، بسیاری از </a:t>
            </a:r>
            <a:r>
              <a:rPr lang="en-US" altLang="fa-IR" sz="2800" smtClean="0"/>
              <a:t>TC</a:t>
            </a:r>
            <a:r>
              <a:rPr lang="fa-IR" altLang="fa-IR" sz="2800" smtClean="0"/>
              <a:t> ها در اروپا از اجتماع درمانی استفاده می نمایند که اصول و مبانی حقوق مساوی را دارد.البته این روش بیشتر در مورد بیماران روانپزشکی صدق می نماید. به عبارت دیگر مراکزی که بیشتر از 25 مقیم دارند از روش سلسله مراتبی و یا روش آمریکایی استفاده می نمایند.</a:t>
            </a:r>
          </a:p>
          <a:p>
            <a:pPr algn="just" eaLnBrk="1" hangingPunct="1">
              <a:lnSpc>
                <a:spcPct val="80000"/>
              </a:lnSpc>
              <a:defRPr/>
            </a:pPr>
            <a:r>
              <a:rPr lang="fa-IR" altLang="fa-IR" sz="2800" smtClean="0"/>
              <a:t> از طرف دیگر </a:t>
            </a:r>
            <a:r>
              <a:rPr lang="en-US" altLang="fa-IR" sz="2800" smtClean="0"/>
              <a:t>TC</a:t>
            </a:r>
            <a:r>
              <a:rPr lang="fa-IR" altLang="fa-IR" sz="2800" smtClean="0"/>
              <a:t> های اروپایی نیز تاثیرات خود رانیز بر </a:t>
            </a:r>
            <a:r>
              <a:rPr lang="en-US" altLang="fa-IR" sz="2800" smtClean="0"/>
              <a:t>TC</a:t>
            </a:r>
            <a:r>
              <a:rPr lang="fa-IR" altLang="fa-IR" sz="2800" smtClean="0"/>
              <a:t> های آمریکا داشته اند از جمله آشنا نمودن آنها نسبت به ایجاد خلاقیت در برنامه و یا اینکه می توان به مقیمان مهارتهایی مانند باغبانی ، کشاورزی و نقاشی ساختمان در دوره اقامتشان در مرکز آموزش داد.</a:t>
            </a:r>
            <a:endParaRPr lang="en-US" altLang="fa-IR" sz="2800" smtClean="0"/>
          </a:p>
          <a:p>
            <a:pPr eaLnBrk="1" hangingPunct="1">
              <a:lnSpc>
                <a:spcPct val="80000"/>
              </a:lnSpc>
              <a:defRPr/>
            </a:pPr>
            <a:endParaRPr lang="en-US" altLang="fa-IR" sz="280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defRPr/>
            </a:pPr>
            <a:r>
              <a:rPr lang="fa-IR" altLang="fa-IR" sz="4000" smtClean="0"/>
              <a:t>تفاوتهای بین </a:t>
            </a:r>
            <a:r>
              <a:rPr lang="en-US" altLang="fa-IR" sz="4000" smtClean="0"/>
              <a:t>TC</a:t>
            </a:r>
            <a:r>
              <a:rPr lang="fa-IR" altLang="fa-IR" sz="4000" smtClean="0"/>
              <a:t> های مفهوم مدار و دمکراتیک</a:t>
            </a:r>
            <a:endParaRPr lang="en-US" altLang="fa-IR" sz="4000" smtClean="0"/>
          </a:p>
        </p:txBody>
      </p:sp>
      <p:sp>
        <p:nvSpPr>
          <p:cNvPr id="88067" name="Rectangle 3"/>
          <p:cNvSpPr>
            <a:spLocks noGrp="1" noChangeArrowheads="1"/>
          </p:cNvSpPr>
          <p:nvPr>
            <p:ph type="body" idx="1"/>
          </p:nvPr>
        </p:nvSpPr>
        <p:spPr/>
        <p:txBody>
          <a:bodyPr/>
          <a:lstStyle/>
          <a:p>
            <a:pPr algn="just" eaLnBrk="1" hangingPunct="1">
              <a:defRPr/>
            </a:pPr>
            <a:r>
              <a:rPr lang="en-US" altLang="fa-IR" sz="2800" smtClean="0"/>
              <a:t>TC</a:t>
            </a:r>
            <a:r>
              <a:rPr lang="fa-IR" altLang="fa-IR" sz="2800" smtClean="0"/>
              <a:t> های مفهوم مدار تقریباً همیشه برای افراد با مشکلات وابستگی به مواد طراحی شده اند. در صورتیکه در دمکراتیک ها بیشتر به درمان افرادی که اختلالات روانی و یا شخصیت دارند پرداخته می شود.</a:t>
            </a:r>
          </a:p>
          <a:p>
            <a:pPr algn="just" eaLnBrk="1" hangingPunct="1">
              <a:defRPr/>
            </a:pPr>
            <a:r>
              <a:rPr lang="fa-IR" altLang="fa-IR" sz="2800" smtClean="0"/>
              <a:t>در </a:t>
            </a:r>
            <a:r>
              <a:rPr lang="en-US" altLang="fa-IR" sz="2800" smtClean="0"/>
              <a:t>TC</a:t>
            </a:r>
            <a:r>
              <a:rPr lang="fa-IR" altLang="fa-IR" sz="2800" smtClean="0"/>
              <a:t> های دمکراتیک کلیه پرسنل افراد حرفه ای می باشند در صورتیکه در مفهوم مدار ها اکثر کارکنان افراد در حال بهبودی هستند.</a:t>
            </a:r>
          </a:p>
          <a:p>
            <a:pPr algn="just" eaLnBrk="1" hangingPunct="1">
              <a:defRPr/>
            </a:pPr>
            <a:r>
              <a:rPr lang="fa-IR" altLang="fa-IR" sz="2800" smtClean="0"/>
              <a:t>با این وجود امروزه این دو رویکرد ارتباط نزدیکی با هم دارند و در بسیاری از کشورها به صورت نزدیک با یکدیگر فعالیت می نمایند</a:t>
            </a:r>
            <a:endParaRPr lang="en-US" altLang="fa-IR" sz="280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Rectangle 4"/>
          <p:cNvSpPr>
            <a:spLocks noGrp="1" noChangeArrowheads="1"/>
          </p:cNvSpPr>
          <p:nvPr>
            <p:ph type="ctrTitle"/>
          </p:nvPr>
        </p:nvSpPr>
        <p:spPr/>
        <p:txBody>
          <a:bodyPr/>
          <a:lstStyle/>
          <a:p>
            <a:pPr eaLnBrk="1" hangingPunct="1">
              <a:defRPr/>
            </a:pPr>
            <a:r>
              <a:rPr lang="fa-IR" altLang="fa-IR" b="1" smtClean="0"/>
              <a:t>تئوریها و روشهای کاربردی </a:t>
            </a:r>
            <a:r>
              <a:rPr lang="en-US" altLang="fa-IR" b="1" smtClean="0"/>
              <a:t>TC</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defRPr/>
            </a:pPr>
            <a:r>
              <a:rPr lang="fa-IR" altLang="fa-IR" b="1" smtClean="0"/>
              <a:t>رویکرد</a:t>
            </a:r>
            <a:endParaRPr lang="en-US" altLang="fa-IR" b="1" smtClean="0"/>
          </a:p>
        </p:txBody>
      </p:sp>
      <p:sp>
        <p:nvSpPr>
          <p:cNvPr id="91139" name="Rectangle 3"/>
          <p:cNvSpPr>
            <a:spLocks noGrp="1" noChangeArrowheads="1"/>
          </p:cNvSpPr>
          <p:nvPr>
            <p:ph type="body" idx="1"/>
          </p:nvPr>
        </p:nvSpPr>
        <p:spPr/>
        <p:txBody>
          <a:bodyPr/>
          <a:lstStyle/>
          <a:p>
            <a:pPr eaLnBrk="1" hangingPunct="1">
              <a:lnSpc>
                <a:spcPct val="90000"/>
              </a:lnSpc>
              <a:defRPr/>
            </a:pPr>
            <a:r>
              <a:rPr lang="fa-IR" altLang="fa-IR" smtClean="0"/>
              <a:t>1) </a:t>
            </a:r>
            <a:r>
              <a:rPr lang="fa-IR" altLang="fa-IR" b="1" smtClean="0"/>
              <a:t>نگاه به اعتیاد:</a:t>
            </a:r>
          </a:p>
          <a:p>
            <a:pPr algn="just" eaLnBrk="1" hangingPunct="1">
              <a:lnSpc>
                <a:spcPct val="90000"/>
              </a:lnSpc>
              <a:defRPr/>
            </a:pPr>
            <a:r>
              <a:rPr lang="fa-IR" altLang="fa-IR" smtClean="0"/>
              <a:t>1)سوء مصرف مواد اختلالی در کل فرد می باشد.</a:t>
            </a:r>
          </a:p>
          <a:p>
            <a:pPr algn="just" eaLnBrk="1" hangingPunct="1">
              <a:lnSpc>
                <a:spcPct val="90000"/>
              </a:lnSpc>
              <a:defRPr/>
            </a:pPr>
            <a:r>
              <a:rPr lang="fa-IR" altLang="fa-IR" smtClean="0"/>
              <a:t>دیدگاه </a:t>
            </a:r>
            <a:r>
              <a:rPr lang="en-US" altLang="fa-IR" smtClean="0"/>
              <a:t>TC</a:t>
            </a:r>
            <a:r>
              <a:rPr lang="fa-IR" altLang="fa-IR" smtClean="0"/>
              <a:t> به اعتیاد یک دیدگاه همه جانبه می باشد. طبق این نظر ، اعتیاد اغلب شامل کاهش عملکرد رفتاری ، شناختی و همچنین خلقی و یا عاطفی فرد می باشد.</a:t>
            </a:r>
          </a:p>
          <a:p>
            <a:pPr algn="just" eaLnBrk="1" hangingPunct="1">
              <a:lnSpc>
                <a:spcPct val="90000"/>
              </a:lnSpc>
              <a:defRPr/>
            </a:pPr>
            <a:r>
              <a:rPr lang="fa-IR" altLang="fa-IR" smtClean="0"/>
              <a:t>دراین دیدگاه سم زدایی ، درمان اصلی برای ریشه اختلال نمی باشد بلکه آن زمینه را برای فرایند توانبخشی روانی – اجتماعی آماده می نماید.</a:t>
            </a:r>
          </a:p>
          <a:p>
            <a:pPr eaLnBrk="1" hangingPunct="1">
              <a:lnSpc>
                <a:spcPct val="90000"/>
              </a:lnSpc>
              <a:defRPr/>
            </a:pPr>
            <a:r>
              <a:rPr lang="fa-IR" altLang="fa-IR" u="sng" smtClean="0"/>
              <a:t>2)اعتیاد یک رفتار آموخته شده می باشد.</a:t>
            </a:r>
            <a:r>
              <a:rPr lang="en-US" altLang="fa-IR" smtClean="0"/>
              <a:t> </a:t>
            </a:r>
            <a:endParaRPr lang="fa-IR" altLang="fa-IR" smtClean="0"/>
          </a:p>
          <a:p>
            <a:pPr eaLnBrk="1" hangingPunct="1">
              <a:lnSpc>
                <a:spcPct val="90000"/>
              </a:lnSpc>
              <a:defRPr/>
            </a:pPr>
            <a:endParaRPr lang="en-US" altLang="fa-IR"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defRPr/>
            </a:pPr>
            <a:r>
              <a:rPr lang="fa-IR" altLang="fa-IR" b="1" smtClean="0"/>
              <a:t>رویکرد</a:t>
            </a:r>
            <a:endParaRPr lang="en-US" altLang="fa-IR" b="1" smtClean="0"/>
          </a:p>
        </p:txBody>
      </p:sp>
      <p:sp>
        <p:nvSpPr>
          <p:cNvPr id="92163" name="Rectangle 3"/>
          <p:cNvSpPr>
            <a:spLocks noGrp="1" noChangeArrowheads="1"/>
          </p:cNvSpPr>
          <p:nvPr>
            <p:ph type="body" idx="1"/>
          </p:nvPr>
        </p:nvSpPr>
        <p:spPr/>
        <p:txBody>
          <a:bodyPr/>
          <a:lstStyle/>
          <a:p>
            <a:pPr algn="just" eaLnBrk="1" hangingPunct="1">
              <a:defRPr/>
            </a:pPr>
            <a:r>
              <a:rPr lang="fa-IR" altLang="fa-IR" smtClean="0"/>
              <a:t>2) </a:t>
            </a:r>
            <a:r>
              <a:rPr lang="fa-IR" altLang="fa-IR" u="sng" smtClean="0"/>
              <a:t>اعتیاد به عنوان یک نشانه از اختلال تمامی فردی می باشد .</a:t>
            </a:r>
            <a:r>
              <a:rPr lang="en-US" altLang="fa-IR" smtClean="0"/>
              <a:t> </a:t>
            </a:r>
            <a:endParaRPr lang="fa-IR" altLang="fa-IR" smtClean="0"/>
          </a:p>
          <a:p>
            <a:pPr algn="just" eaLnBrk="1" hangingPunct="1">
              <a:defRPr/>
            </a:pPr>
            <a:r>
              <a:rPr lang="en-US" altLang="fa-IR" smtClean="0"/>
              <a:t> </a:t>
            </a:r>
            <a:r>
              <a:rPr lang="fa-IR" altLang="fa-IR" smtClean="0"/>
              <a:t>که اغلب با سایر اختلالات بهداشتی روانی همراه می باشد.</a:t>
            </a:r>
            <a:r>
              <a:rPr lang="en-US" altLang="fa-IR" smtClean="0"/>
              <a:t> </a:t>
            </a:r>
          </a:p>
          <a:p>
            <a:pPr algn="just" eaLnBrk="1" hangingPunct="1">
              <a:defRPr/>
            </a:pPr>
            <a:endParaRPr lang="en-US" altLang="fa-IR" smtClean="0"/>
          </a:p>
          <a:p>
            <a:pPr eaLnBrk="1" hangingPunct="1">
              <a:defRPr/>
            </a:pPr>
            <a:endParaRPr lang="en-US" altLang="fa-IR"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defRPr/>
            </a:pPr>
            <a:r>
              <a:rPr lang="fa-IR" altLang="fa-IR" b="1" smtClean="0"/>
              <a:t>رویکرد</a:t>
            </a:r>
            <a:endParaRPr lang="en-US" altLang="fa-IR" b="1" smtClean="0"/>
          </a:p>
        </p:txBody>
      </p:sp>
      <p:sp>
        <p:nvSpPr>
          <p:cNvPr id="93187" name="Rectangle 3"/>
          <p:cNvSpPr>
            <a:spLocks noGrp="1" noChangeArrowheads="1"/>
          </p:cNvSpPr>
          <p:nvPr>
            <p:ph type="body" idx="1"/>
          </p:nvPr>
        </p:nvSpPr>
        <p:spPr/>
        <p:txBody>
          <a:bodyPr/>
          <a:lstStyle/>
          <a:p>
            <a:pPr eaLnBrk="1" hangingPunct="1">
              <a:lnSpc>
                <a:spcPct val="80000"/>
              </a:lnSpc>
              <a:defRPr/>
            </a:pPr>
            <a:r>
              <a:rPr lang="fa-IR" altLang="fa-IR" sz="2800" smtClean="0"/>
              <a:t>2) </a:t>
            </a:r>
            <a:r>
              <a:rPr lang="fa-IR" altLang="fa-IR" sz="2800" b="1" smtClean="0"/>
              <a:t>نگاه به معتاد:</a:t>
            </a:r>
          </a:p>
          <a:p>
            <a:pPr algn="just" eaLnBrk="1" hangingPunct="1">
              <a:lnSpc>
                <a:spcPct val="80000"/>
              </a:lnSpc>
              <a:defRPr/>
            </a:pPr>
            <a:r>
              <a:rPr lang="fa-IR" altLang="fa-IR" sz="2800" smtClean="0"/>
              <a:t>1) </a:t>
            </a:r>
            <a:r>
              <a:rPr lang="fa-IR" altLang="fa-IR" sz="2800" u="sng" smtClean="0"/>
              <a:t>مصرف کننده مواد ، خصوصیات رفتاری ،شناختی ،روانی ،اجتماعی و اخلاقی را نشان می دهد که برای یک سبک زندگی هوشیارانه و کارآمد ناکافی می باشد.</a:t>
            </a:r>
            <a:r>
              <a:rPr lang="en-US" altLang="fa-IR" sz="2800" smtClean="0"/>
              <a:t> </a:t>
            </a:r>
            <a:endParaRPr lang="fa-IR" altLang="fa-IR" sz="2800" smtClean="0"/>
          </a:p>
          <a:p>
            <a:pPr algn="just" eaLnBrk="1" hangingPunct="1">
              <a:lnSpc>
                <a:spcPct val="80000"/>
              </a:lnSpc>
              <a:defRPr/>
            </a:pPr>
            <a:r>
              <a:rPr lang="fa-IR" altLang="fa-IR" sz="2800" smtClean="0"/>
              <a:t>سینانون مشکل اصلی فرد وابسته را مواد نمی دانست، اگرچه مصرف مواد به طور معنی داری بر مشکلات شخصیتی ،عاطفی،شناختی و اجتماعی فرد کمک می نماید.</a:t>
            </a:r>
            <a:r>
              <a:rPr lang="en-US" altLang="fa-IR" sz="2800" smtClean="0"/>
              <a:t> </a:t>
            </a:r>
            <a:endParaRPr lang="fa-IR" altLang="fa-IR" sz="2800" smtClean="0"/>
          </a:p>
          <a:p>
            <a:pPr algn="just" eaLnBrk="1" hangingPunct="1">
              <a:lnSpc>
                <a:spcPct val="80000"/>
              </a:lnSpc>
              <a:defRPr/>
            </a:pPr>
            <a:r>
              <a:rPr lang="fa-IR" altLang="fa-IR" sz="2800" smtClean="0"/>
              <a:t>مصرف کنندگان مواد اغلب یک بخشی از خصوصیات شناختی را که شامل فقدان آگاهی ، قضاوت ضعیف ،فقدان بینش، آزمایش ضعیف واقعیت و ضعف در مهارتهای تصمیم گیری را از خود نشان می دهند.</a:t>
            </a:r>
            <a:r>
              <a:rPr lang="en-US" altLang="fa-IR" sz="2800" smtClean="0"/>
              <a:t> </a:t>
            </a:r>
          </a:p>
          <a:p>
            <a:pPr eaLnBrk="1" hangingPunct="1">
              <a:lnSpc>
                <a:spcPct val="80000"/>
              </a:lnSpc>
              <a:defRPr/>
            </a:pPr>
            <a:endParaRPr lang="en-US" altLang="fa-IR" sz="280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defRPr/>
            </a:pPr>
            <a:r>
              <a:rPr lang="fa-IR" altLang="fa-IR" b="1" smtClean="0"/>
              <a:t>رویکرد</a:t>
            </a:r>
            <a:endParaRPr lang="en-US" altLang="fa-IR" b="1" smtClean="0"/>
          </a:p>
        </p:txBody>
      </p:sp>
      <p:sp>
        <p:nvSpPr>
          <p:cNvPr id="94211" name="Rectangle 3"/>
          <p:cNvSpPr>
            <a:spLocks noGrp="1" noChangeArrowheads="1"/>
          </p:cNvSpPr>
          <p:nvPr>
            <p:ph type="body" idx="1"/>
          </p:nvPr>
        </p:nvSpPr>
        <p:spPr/>
        <p:txBody>
          <a:bodyPr/>
          <a:lstStyle/>
          <a:p>
            <a:pPr algn="just" eaLnBrk="1" hangingPunct="1">
              <a:defRPr/>
            </a:pPr>
            <a:r>
              <a:rPr lang="fa-IR" altLang="fa-IR" smtClean="0"/>
              <a:t>آنها همچنین از درک ضعیف خود رنج می برند که گواه آن عزت نفس پایین و هویت منفی فردی و اجتماعی می باشد.</a:t>
            </a:r>
            <a:r>
              <a:rPr lang="en-US" altLang="fa-IR" smtClean="0"/>
              <a:t> </a:t>
            </a:r>
            <a:endParaRPr lang="fa-IR" altLang="fa-IR" smtClean="0"/>
          </a:p>
          <a:p>
            <a:pPr algn="just" eaLnBrk="1" hangingPunct="1">
              <a:defRPr/>
            </a:pPr>
            <a:r>
              <a:rPr lang="fa-IR" altLang="fa-IR" smtClean="0"/>
              <a:t>آنها مشکلاتی را در مقابله ،تجربه ، شناخت و بیان احساسات به طور مناسب را نشان می دهند. </a:t>
            </a:r>
          </a:p>
          <a:p>
            <a:pPr algn="just" eaLnBrk="1" hangingPunct="1">
              <a:defRPr/>
            </a:pPr>
            <a:r>
              <a:rPr lang="fa-IR" altLang="fa-IR" smtClean="0"/>
              <a:t>آنها تحمل پایین برای مشکلات، و مشکلات زیادی در تاخیر ارضای نیازهایشان دارند. آنها از احساسات متعددی از قبیل شرم و گناه،خشم و دشمنی رنج می برند.</a:t>
            </a:r>
            <a:r>
              <a:rPr lang="en-US" altLang="fa-IR" smtClean="0"/>
              <a:t> </a:t>
            </a:r>
          </a:p>
          <a:p>
            <a:pPr eaLnBrk="1" hangingPunct="1">
              <a:defRPr/>
            </a:pPr>
            <a:endParaRPr lang="en-US" altLang="fa-IR"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defRPr/>
            </a:pPr>
            <a:r>
              <a:rPr lang="fa-IR" altLang="fa-IR" b="1" smtClean="0"/>
              <a:t>رویکرد</a:t>
            </a:r>
            <a:endParaRPr lang="en-US" altLang="fa-IR" b="1" smtClean="0"/>
          </a:p>
        </p:txBody>
      </p:sp>
      <p:sp>
        <p:nvSpPr>
          <p:cNvPr id="95235" name="Rectangle 3"/>
          <p:cNvSpPr>
            <a:spLocks noGrp="1" noChangeArrowheads="1"/>
          </p:cNvSpPr>
          <p:nvPr>
            <p:ph type="body" idx="1"/>
          </p:nvPr>
        </p:nvSpPr>
        <p:spPr/>
        <p:txBody>
          <a:bodyPr/>
          <a:lstStyle/>
          <a:p>
            <a:pPr algn="just" eaLnBrk="1" hangingPunct="1">
              <a:defRPr/>
            </a:pPr>
            <a:r>
              <a:rPr lang="fa-IR" altLang="fa-IR" sz="2800" smtClean="0"/>
              <a:t>2) </a:t>
            </a:r>
            <a:r>
              <a:rPr lang="fa-IR" altLang="fa-IR" sz="2800" u="sng" smtClean="0"/>
              <a:t>مصرف کنندگان مواد قادرند بر ضعفهای خود فائق آیند و می توانند سیستمهای ارزشی کارآمد، مهارتهای رفتاری،شناختی ،روانی ،اجتماعی و شغلی را برای یک سبک زندگی سازنده بدست آورند.</a:t>
            </a:r>
          </a:p>
          <a:p>
            <a:pPr algn="just" eaLnBrk="1" hangingPunct="1">
              <a:defRPr/>
            </a:pPr>
            <a:r>
              <a:rPr lang="fa-IR" altLang="fa-IR" sz="2800" smtClean="0"/>
              <a:t>یادگیری الگوهای جدید،تغییر دادن عادتها یا یادگیری مهارتهای مقابله ای ، فائق آمدن بر الگوهای روانی یا شناختی که مربوط به تجارب مواد می باشد، و بدست آوردن ارزشهای اجتماعی که برای اهداف درمان فرد وابسته مهم است از الویتها می باشد.</a:t>
            </a:r>
          </a:p>
          <a:p>
            <a:pPr algn="just" eaLnBrk="1" hangingPunct="1">
              <a:defRPr/>
            </a:pPr>
            <a:r>
              <a:rPr lang="en-US" altLang="fa-IR" sz="2800" smtClean="0"/>
              <a:t>TC</a:t>
            </a:r>
            <a:r>
              <a:rPr lang="fa-IR" altLang="fa-IR" sz="2800" smtClean="0"/>
              <a:t> اعتقاد دارد که توانایی فرد وابسته برای پاک ماندن و یک زندگی سازنده را داشتن، در توانایی وی در یادگرفتن یک سبک زندگی که زندگی سالم را کمک کند نهفته است.</a:t>
            </a:r>
            <a:endParaRPr lang="en-US" altLang="fa-IR" sz="2800" smtClean="0"/>
          </a:p>
          <a:p>
            <a:pPr eaLnBrk="1" hangingPunct="1">
              <a:defRPr/>
            </a:pPr>
            <a:endParaRPr lang="en-US" altLang="fa-IR" sz="280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defRPr/>
            </a:pPr>
            <a:r>
              <a:rPr lang="fa-IR" altLang="fa-IR" smtClean="0"/>
              <a:t>تعریف اجتماع درمانی</a:t>
            </a:r>
            <a:endParaRPr lang="en-US" altLang="fa-IR" smtClean="0"/>
          </a:p>
        </p:txBody>
      </p:sp>
      <p:sp>
        <p:nvSpPr>
          <p:cNvPr id="46083" name="Rectangle 3"/>
          <p:cNvSpPr>
            <a:spLocks noGrp="1" noChangeArrowheads="1"/>
          </p:cNvSpPr>
          <p:nvPr>
            <p:ph type="body" idx="1"/>
          </p:nvPr>
        </p:nvSpPr>
        <p:spPr>
          <a:xfrm>
            <a:off x="457200" y="1600200"/>
            <a:ext cx="8229600" cy="4852988"/>
          </a:xfrm>
        </p:spPr>
        <p:txBody>
          <a:bodyPr/>
          <a:lstStyle/>
          <a:p>
            <a:pPr algn="just" eaLnBrk="1" hangingPunct="1">
              <a:lnSpc>
                <a:spcPct val="90000"/>
              </a:lnSpc>
              <a:defRPr/>
            </a:pPr>
            <a:r>
              <a:rPr lang="fa-IR" altLang="fa-IR" sz="2500" smtClean="0"/>
              <a:t>در سال 1991 در </a:t>
            </a:r>
            <a:r>
              <a:rPr lang="en-US" altLang="fa-IR" sz="2500" smtClean="0"/>
              <a:t>"De Haan"</a:t>
            </a:r>
            <a:r>
              <a:rPr lang="fa-IR" altLang="fa-IR" sz="2500" smtClean="0"/>
              <a:t> بلژیک در یک نشست عمومی فدراسیون اروپایی اجتماع های درمانی، مفهوم اجتماع درمانی بدون مواد به ترتیب ذیل تعریف شد.</a:t>
            </a:r>
            <a:r>
              <a:rPr lang="en-US" altLang="fa-IR" sz="2500" smtClean="0"/>
              <a:t> </a:t>
            </a:r>
            <a:endParaRPr lang="fa-IR" altLang="fa-IR" sz="2500" smtClean="0"/>
          </a:p>
          <a:p>
            <a:pPr algn="just" eaLnBrk="1" hangingPunct="1">
              <a:lnSpc>
                <a:spcPct val="90000"/>
              </a:lnSpc>
              <a:defRPr/>
            </a:pPr>
            <a:r>
              <a:rPr lang="fa-IR" altLang="fa-IR" sz="2500" smtClean="0"/>
              <a:t>اجتماع درمانی یک محیط بدون مواد است که در آن افراد با مشکلات اعتیادی(و سایر مشکلات) در یک روش سازمان یافته و ساختار یافته برای افزایش تغییرات و امکان دهی برای یک زندگی بدون مواد در جامعه بیرونی با هم زندگی می نمایند. اجتماع درمانی یک جامعه کوچکی را شکل می دهد که در آن مقیمان ، و استف ها در نقش تسهیل گر ، نقشهای مشخصی را انجام می دهند </a:t>
            </a:r>
          </a:p>
          <a:p>
            <a:pPr algn="just" eaLnBrk="1" hangingPunct="1">
              <a:lnSpc>
                <a:spcPct val="90000"/>
              </a:lnSpc>
              <a:defRPr/>
            </a:pPr>
            <a:r>
              <a:rPr lang="fa-IR" altLang="fa-IR" sz="2500" smtClean="0"/>
              <a:t>خودیاری و خودیاری متقابل ستون های فرایند درمانی می باشند که در آن مقیم بازیگر اصلی مسئولیت بدست آوردن رشد فردی، تحقق بخشیدن به یک زندگی با معناتر و مسئولانه تر وهچنین حمایت ازسعادت و رفاه اجتماع می باشد. (</a:t>
            </a:r>
            <a:r>
              <a:rPr lang="en-US" altLang="fa-IR" sz="2500" smtClean="0"/>
              <a:t>Ottenberg et al, 1993</a:t>
            </a:r>
            <a:r>
              <a:rPr lang="fa-IR" altLang="fa-IR" sz="2500" smtClean="0"/>
              <a:t>)</a:t>
            </a:r>
            <a:endParaRPr lang="en-US" altLang="fa-IR" sz="2500" smtClean="0"/>
          </a:p>
          <a:p>
            <a:pPr algn="just" eaLnBrk="1" hangingPunct="1">
              <a:lnSpc>
                <a:spcPct val="90000"/>
              </a:lnSpc>
              <a:defRPr/>
            </a:pPr>
            <a:endParaRPr lang="en-US" altLang="fa-IR" sz="250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defRPr/>
            </a:pPr>
            <a:r>
              <a:rPr lang="fa-IR" altLang="fa-IR" b="1" smtClean="0"/>
              <a:t>رویکرد</a:t>
            </a:r>
            <a:endParaRPr lang="en-US" altLang="fa-IR" b="1" smtClean="0"/>
          </a:p>
        </p:txBody>
      </p:sp>
      <p:sp>
        <p:nvSpPr>
          <p:cNvPr id="96259" name="Rectangle 3"/>
          <p:cNvSpPr>
            <a:spLocks noGrp="1" noChangeArrowheads="1"/>
          </p:cNvSpPr>
          <p:nvPr>
            <p:ph type="body" idx="1"/>
          </p:nvPr>
        </p:nvSpPr>
        <p:spPr/>
        <p:txBody>
          <a:bodyPr/>
          <a:lstStyle/>
          <a:p>
            <a:pPr eaLnBrk="1" hangingPunct="1">
              <a:defRPr/>
            </a:pPr>
            <a:r>
              <a:rPr lang="fa-IR" altLang="fa-IR" smtClean="0"/>
              <a:t>3) </a:t>
            </a:r>
            <a:r>
              <a:rPr lang="fa-IR" altLang="fa-IR" b="1" smtClean="0"/>
              <a:t>نگاه به بهبودی و هوشیاری:</a:t>
            </a:r>
          </a:p>
          <a:p>
            <a:pPr algn="just" eaLnBrk="1" hangingPunct="1">
              <a:defRPr/>
            </a:pPr>
            <a:r>
              <a:rPr lang="fa-IR" altLang="fa-IR" u="sng" smtClean="0"/>
              <a:t>1)بهبودی یک تغییری در سبک زندگی و هویت فرد می باشد که فراتر از پرهیز از مواد است.</a:t>
            </a:r>
            <a:r>
              <a:rPr lang="en-US" altLang="fa-IR" smtClean="0"/>
              <a:t> </a:t>
            </a:r>
            <a:endParaRPr lang="fa-IR" altLang="fa-IR" smtClean="0"/>
          </a:p>
          <a:p>
            <a:pPr algn="just" eaLnBrk="1" hangingPunct="1">
              <a:defRPr/>
            </a:pPr>
            <a:r>
              <a:rPr lang="fa-IR" altLang="fa-IR" smtClean="0"/>
              <a:t>به طور تحت الفظی یک فرد وابسته به مواد که درحال بهبودی می باشد بایستی خود را دوباره بسازد.</a:t>
            </a:r>
            <a:r>
              <a:rPr lang="en-US" altLang="fa-IR" smtClean="0"/>
              <a:t> </a:t>
            </a:r>
            <a:endParaRPr lang="fa-IR" altLang="fa-IR" smtClean="0"/>
          </a:p>
          <a:p>
            <a:pPr algn="just" eaLnBrk="1" hangingPunct="1">
              <a:defRPr/>
            </a:pPr>
            <a:r>
              <a:rPr lang="fa-IR" altLang="fa-IR" smtClean="0"/>
              <a:t>گذشته از ترک مواد، وی می بایست بسیاری از راهها و یا عادتهایی که هم پیوند با زندگی اعتیاد گونه قبلی است را ترک نماید.</a:t>
            </a:r>
            <a:r>
              <a:rPr lang="en-US" altLang="fa-IR" smtClean="0"/>
              <a:t> </a:t>
            </a:r>
          </a:p>
          <a:p>
            <a:pPr eaLnBrk="1" hangingPunct="1">
              <a:defRPr/>
            </a:pPr>
            <a:endParaRPr lang="en-US" altLang="fa-IR"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defRPr/>
            </a:pPr>
            <a:r>
              <a:rPr lang="fa-IR" altLang="fa-IR" b="1" smtClean="0"/>
              <a:t>رویکرد</a:t>
            </a:r>
            <a:endParaRPr lang="en-US" altLang="fa-IR" b="1" smtClean="0"/>
          </a:p>
        </p:txBody>
      </p:sp>
      <p:sp>
        <p:nvSpPr>
          <p:cNvPr id="97283" name="Rectangle 3"/>
          <p:cNvSpPr>
            <a:spLocks noGrp="1" noChangeArrowheads="1"/>
          </p:cNvSpPr>
          <p:nvPr>
            <p:ph type="body" idx="1"/>
          </p:nvPr>
        </p:nvSpPr>
        <p:spPr/>
        <p:txBody>
          <a:bodyPr/>
          <a:lstStyle/>
          <a:p>
            <a:pPr algn="just" eaLnBrk="1" hangingPunct="1">
              <a:defRPr/>
            </a:pPr>
            <a:r>
              <a:rPr lang="fa-IR" altLang="fa-IR" sz="2800" smtClean="0"/>
              <a:t>فرایند درمان در </a:t>
            </a:r>
            <a:r>
              <a:rPr lang="en-US" altLang="fa-IR" sz="2800" smtClean="0"/>
              <a:t>TC</a:t>
            </a:r>
            <a:r>
              <a:rPr lang="fa-IR" altLang="fa-IR" sz="2800" smtClean="0"/>
              <a:t> خودآگاهی وی را افزایش می دهد و به وی کمک می کند که نگاه سالم تری به خودش داشته باشد، وی می بایست تصورات قدیمی که هم پیوند با عزت نفس ضعیف و خرده فرهنگ مصرف می باشد را از خود جدا نماید.</a:t>
            </a:r>
            <a:r>
              <a:rPr lang="en-US" altLang="fa-IR" sz="2800" smtClean="0"/>
              <a:t> </a:t>
            </a:r>
            <a:endParaRPr lang="fa-IR" altLang="fa-IR" sz="2800" smtClean="0"/>
          </a:p>
          <a:p>
            <a:pPr algn="just" eaLnBrk="1" hangingPunct="1">
              <a:defRPr/>
            </a:pPr>
            <a:r>
              <a:rPr lang="fa-IR" altLang="fa-IR" sz="2800" smtClean="0"/>
              <a:t>2) </a:t>
            </a:r>
            <a:r>
              <a:rPr lang="fa-IR" altLang="fa-IR" sz="2800" u="sng" smtClean="0"/>
              <a:t>عامل انگیزه، آمادگی برای تغییر و تعهد به هوشیاری عوامل برجسته برای فرایند بهبودی می باشند.</a:t>
            </a:r>
            <a:r>
              <a:rPr lang="en-US" altLang="fa-IR" sz="2800" smtClean="0"/>
              <a:t> </a:t>
            </a:r>
            <a:endParaRPr lang="fa-IR" altLang="fa-IR" sz="2800" smtClean="0"/>
          </a:p>
          <a:p>
            <a:pPr algn="just" eaLnBrk="1" hangingPunct="1">
              <a:defRPr/>
            </a:pPr>
            <a:r>
              <a:rPr lang="fa-IR" altLang="fa-IR" sz="2800" smtClean="0"/>
              <a:t>آمادگی برای تغییر یک عامل قطعی است در اینکه چه میزان یک فرد مصرف کننده مواد می خواهد در فرایند ترک مواد و تغییر دادن سبک زندگی برای حمایت از بهبودی سرمایه گذاری نماید.</a:t>
            </a:r>
            <a:endParaRPr lang="en-US" altLang="fa-IR" sz="2800" smtClean="0"/>
          </a:p>
          <a:p>
            <a:pPr eaLnBrk="1" hangingPunct="1">
              <a:defRPr/>
            </a:pPr>
            <a:endParaRPr lang="en-US" altLang="fa-IR" sz="280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defRPr/>
            </a:pPr>
            <a:r>
              <a:rPr lang="fa-IR" altLang="fa-IR" b="1" smtClean="0"/>
              <a:t>رویکرد</a:t>
            </a:r>
            <a:endParaRPr lang="en-US" altLang="fa-IR" b="1" smtClean="0"/>
          </a:p>
        </p:txBody>
      </p:sp>
      <p:sp>
        <p:nvSpPr>
          <p:cNvPr id="98307" name="Rectangle 3"/>
          <p:cNvSpPr>
            <a:spLocks noGrp="1" noChangeArrowheads="1"/>
          </p:cNvSpPr>
          <p:nvPr>
            <p:ph type="body" idx="1"/>
          </p:nvPr>
        </p:nvSpPr>
        <p:spPr/>
        <p:txBody>
          <a:bodyPr/>
          <a:lstStyle/>
          <a:p>
            <a:pPr algn="just" eaLnBrk="1" hangingPunct="1">
              <a:lnSpc>
                <a:spcPct val="90000"/>
              </a:lnSpc>
              <a:defRPr/>
            </a:pPr>
            <a:r>
              <a:rPr lang="fa-IR" altLang="fa-IR" smtClean="0"/>
              <a:t>درمانجویانی که به سوی درمان می آیند بواسطه عوامل انگیزشی بیرونی و یا درونی می بایست میل، توانایی و آمادگی را برای درمان بکار گیرند .</a:t>
            </a:r>
            <a:r>
              <a:rPr lang="en-US" altLang="fa-IR" smtClean="0"/>
              <a:t> </a:t>
            </a:r>
            <a:endParaRPr lang="fa-IR" altLang="fa-IR" smtClean="0"/>
          </a:p>
          <a:p>
            <a:pPr algn="just" eaLnBrk="1" hangingPunct="1">
              <a:lnSpc>
                <a:spcPct val="90000"/>
              </a:lnSpc>
              <a:defRPr/>
            </a:pPr>
            <a:r>
              <a:rPr lang="fa-IR" altLang="fa-IR" smtClean="0"/>
              <a:t>داده های پژوهشی از درمانجویان </a:t>
            </a:r>
            <a:r>
              <a:rPr lang="en-US" altLang="fa-IR" smtClean="0"/>
              <a:t>TC</a:t>
            </a:r>
            <a:r>
              <a:rPr lang="fa-IR" altLang="fa-IR" smtClean="0"/>
              <a:t> ها در زندان یا </a:t>
            </a:r>
            <a:r>
              <a:rPr lang="en-US" altLang="fa-IR" smtClean="0"/>
              <a:t>TC</a:t>
            </a:r>
            <a:r>
              <a:rPr lang="fa-IR" altLang="fa-IR" smtClean="0"/>
              <a:t> های دادگاه محور نشان می دهد که وضعیت پذیرش (داوطلبانه در مقابل اجباری) تنها عامل ضروری برای موفقیت درمان نیست، ممکن است که رویکرد درمانی </a:t>
            </a:r>
            <a:r>
              <a:rPr lang="en-US" altLang="fa-IR" smtClean="0"/>
              <a:t>TC</a:t>
            </a:r>
            <a:r>
              <a:rPr lang="fa-IR" altLang="fa-IR" smtClean="0"/>
              <a:t> سطح انگیزشی درمانجویان را با افزایش زمان در درمان را بدون در نظر گرفتن وضعیت پذیرش بهبود بخشد.</a:t>
            </a:r>
            <a:endParaRPr lang="en-US" altLang="fa-IR" smtClean="0"/>
          </a:p>
          <a:p>
            <a:pPr eaLnBrk="1" hangingPunct="1">
              <a:lnSpc>
                <a:spcPct val="90000"/>
              </a:lnSpc>
              <a:defRPr/>
            </a:pPr>
            <a:endParaRPr lang="en-US" altLang="fa-IR"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defRPr/>
            </a:pPr>
            <a:r>
              <a:rPr lang="fa-IR" altLang="fa-IR" b="1" smtClean="0"/>
              <a:t>رویکرد</a:t>
            </a:r>
            <a:endParaRPr lang="en-US" altLang="fa-IR" b="1" smtClean="0"/>
          </a:p>
        </p:txBody>
      </p:sp>
      <p:sp>
        <p:nvSpPr>
          <p:cNvPr id="99331" name="Rectangle 3"/>
          <p:cNvSpPr>
            <a:spLocks noGrp="1" noChangeArrowheads="1"/>
          </p:cNvSpPr>
          <p:nvPr>
            <p:ph type="body" idx="1"/>
          </p:nvPr>
        </p:nvSpPr>
        <p:spPr/>
        <p:txBody>
          <a:bodyPr/>
          <a:lstStyle/>
          <a:p>
            <a:pPr algn="just" eaLnBrk="1" hangingPunct="1">
              <a:lnSpc>
                <a:spcPct val="90000"/>
              </a:lnSpc>
              <a:defRPr/>
            </a:pPr>
            <a:r>
              <a:rPr lang="fa-IR" altLang="fa-IR" smtClean="0"/>
              <a:t>3) </a:t>
            </a:r>
            <a:r>
              <a:rPr lang="fa-IR" altLang="fa-IR" u="sng" smtClean="0"/>
              <a:t>بهبودی از اعتیاد یک فرایند پیچیده یادگیری می باشد که شامل تغییرات رفتاری،روانی، اجتماعی، اخلاقی و معنوی می باشد.</a:t>
            </a:r>
            <a:r>
              <a:rPr lang="en-US" altLang="fa-IR" smtClean="0"/>
              <a:t> </a:t>
            </a:r>
            <a:endParaRPr lang="fa-IR" altLang="fa-IR" smtClean="0"/>
          </a:p>
          <a:p>
            <a:pPr algn="just" eaLnBrk="1" hangingPunct="1">
              <a:lnSpc>
                <a:spcPct val="90000"/>
              </a:lnSpc>
              <a:defRPr/>
            </a:pPr>
            <a:r>
              <a:rPr lang="fa-IR" altLang="fa-IR" smtClean="0"/>
              <a:t>هدف کلی عبارت است از اهداف اصلی روانی و اجتماعی می باشد که می بایست برای بهبودی پایدار یکپارچه گردد.</a:t>
            </a:r>
            <a:r>
              <a:rPr lang="en-US" altLang="fa-IR" smtClean="0"/>
              <a:t> </a:t>
            </a:r>
            <a:endParaRPr lang="fa-IR" altLang="fa-IR" smtClean="0"/>
          </a:p>
          <a:p>
            <a:pPr algn="just" eaLnBrk="1" hangingPunct="1">
              <a:lnSpc>
                <a:spcPct val="90000"/>
              </a:lnSpc>
              <a:defRPr/>
            </a:pPr>
            <a:r>
              <a:rPr lang="fa-IR" altLang="fa-IR" smtClean="0"/>
              <a:t>هدف اصلی روانی انجام تغییرات در الگوهای رفتار،تفکر و احساس می باشد که زمینه ساز مصرف مواد می باشد.</a:t>
            </a:r>
          </a:p>
          <a:p>
            <a:pPr algn="just" eaLnBrk="1" hangingPunct="1">
              <a:lnSpc>
                <a:spcPct val="90000"/>
              </a:lnSpc>
              <a:defRPr/>
            </a:pPr>
            <a:r>
              <a:rPr lang="fa-IR" altLang="fa-IR" smtClean="0"/>
              <a:t>حال آنکه هدف اصلی اجتماعی یادگیری یک سبک زندگی همراه با مسولیت پذیری ، زندگی مولد و هوشیار می باشد.</a:t>
            </a:r>
            <a:r>
              <a:rPr lang="en-US" altLang="fa-IR" smtClean="0"/>
              <a:t> </a:t>
            </a:r>
          </a:p>
          <a:p>
            <a:pPr algn="just" eaLnBrk="1" hangingPunct="1">
              <a:lnSpc>
                <a:spcPct val="90000"/>
              </a:lnSpc>
              <a:defRPr/>
            </a:pPr>
            <a:endParaRPr lang="en-US" altLang="fa-IR"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defRPr/>
            </a:pPr>
            <a:r>
              <a:rPr lang="fa-IR" altLang="fa-IR" b="1" smtClean="0"/>
              <a:t>رویکرد</a:t>
            </a:r>
            <a:endParaRPr lang="en-US" altLang="fa-IR" b="1" smtClean="0"/>
          </a:p>
        </p:txBody>
      </p:sp>
      <p:sp>
        <p:nvSpPr>
          <p:cNvPr id="100355" name="Rectangle 3"/>
          <p:cNvSpPr>
            <a:spLocks noGrp="1" noChangeArrowheads="1"/>
          </p:cNvSpPr>
          <p:nvPr>
            <p:ph type="body" idx="1"/>
          </p:nvPr>
        </p:nvSpPr>
        <p:spPr/>
        <p:txBody>
          <a:bodyPr/>
          <a:lstStyle/>
          <a:p>
            <a:pPr algn="just" eaLnBrk="1" hangingPunct="1">
              <a:defRPr/>
            </a:pPr>
            <a:r>
              <a:rPr lang="fa-IR" altLang="fa-IR" sz="2800" smtClean="0"/>
              <a:t>برای به انجام رساندن این اهداف ، </a:t>
            </a:r>
            <a:r>
              <a:rPr lang="en-US" altLang="fa-IR" sz="2800" smtClean="0"/>
              <a:t>TC </a:t>
            </a:r>
            <a:r>
              <a:rPr lang="fa-IR" altLang="fa-IR" sz="2800" smtClean="0"/>
              <a:t> می بایست یک برنامه درمانی جامع که شامل مداخلات رفتاری،روانی ، شناختی ، اجتماعی ، شغلی و معنوی که مطابق یک محیط یادگیری اجتماعی است بوجود بیاورد.</a:t>
            </a:r>
          </a:p>
          <a:p>
            <a:pPr algn="just" eaLnBrk="1" hangingPunct="1">
              <a:defRPr/>
            </a:pPr>
            <a:r>
              <a:rPr lang="fa-IR" altLang="fa-IR" sz="2800" smtClean="0"/>
              <a:t>4) </a:t>
            </a:r>
            <a:r>
              <a:rPr lang="fa-IR" altLang="fa-IR" sz="2800" u="sng" smtClean="0"/>
              <a:t>بهبودی یک فرایند رشد می باشد که شامل گذر از میان مراحل و در گیر شدن در فرایند تغییر است.</a:t>
            </a:r>
            <a:r>
              <a:rPr lang="en-US" altLang="fa-IR" sz="2800" smtClean="0"/>
              <a:t> </a:t>
            </a:r>
            <a:endParaRPr lang="fa-IR" altLang="fa-IR" sz="2800" smtClean="0"/>
          </a:p>
          <a:p>
            <a:pPr algn="just" eaLnBrk="1" hangingPunct="1">
              <a:defRPr/>
            </a:pPr>
            <a:r>
              <a:rPr lang="fa-IR" altLang="fa-IR" sz="2800" smtClean="0"/>
              <a:t>فرایند بهبودی از اعتیاد به عنوان یکی از تغییرات یا یادگیرهای افزاینده نگاه شده است، که به موجب آن پیشرفت در درمان بوسیله مراحل تغییر یا مراحل درمان علامت گذاری شده است.</a:t>
            </a:r>
            <a:r>
              <a:rPr lang="en-US" altLang="fa-IR" sz="2800" smtClean="0"/>
              <a:t> </a:t>
            </a:r>
          </a:p>
          <a:p>
            <a:pPr eaLnBrk="1" hangingPunct="1">
              <a:defRPr/>
            </a:pPr>
            <a:endParaRPr lang="en-US" altLang="fa-IR" sz="280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defRPr/>
            </a:pPr>
            <a:r>
              <a:rPr lang="fa-IR" altLang="fa-IR" b="1" smtClean="0"/>
              <a:t>رویکرد</a:t>
            </a:r>
            <a:endParaRPr lang="en-US" altLang="fa-IR" b="1" smtClean="0"/>
          </a:p>
        </p:txBody>
      </p:sp>
      <p:sp>
        <p:nvSpPr>
          <p:cNvPr id="101379" name="Rectangle 3"/>
          <p:cNvSpPr>
            <a:spLocks noGrp="1" noChangeArrowheads="1"/>
          </p:cNvSpPr>
          <p:nvPr>
            <p:ph type="body" idx="1"/>
          </p:nvPr>
        </p:nvSpPr>
        <p:spPr/>
        <p:txBody>
          <a:bodyPr/>
          <a:lstStyle/>
          <a:p>
            <a:pPr algn="just" eaLnBrk="1" hangingPunct="1">
              <a:defRPr/>
            </a:pPr>
            <a:r>
              <a:rPr lang="fa-IR" altLang="fa-IR" smtClean="0"/>
              <a:t>هر مرحله مستلزم یک سری وظایف یا فرایند است که در آن فرد می بایست برای حرکت کردن به مرحله بعدی درگیر شود.</a:t>
            </a:r>
            <a:r>
              <a:rPr lang="en-US" altLang="fa-IR" smtClean="0"/>
              <a:t> </a:t>
            </a:r>
            <a:endParaRPr lang="fa-IR" altLang="fa-IR" smtClean="0"/>
          </a:p>
          <a:p>
            <a:pPr algn="just" eaLnBrk="1" hangingPunct="1">
              <a:defRPr/>
            </a:pPr>
            <a:r>
              <a:rPr lang="fa-IR" altLang="fa-IR" smtClean="0"/>
              <a:t>5) </a:t>
            </a:r>
            <a:r>
              <a:rPr lang="fa-IR" altLang="fa-IR" u="sng" smtClean="0"/>
              <a:t>عود یک مشخصه متعارف در اعتیاد می باشد، اپیزودهای چندگانه  قبل از اینکه یک فرد وابسته به یک زندگی هوشیار روی بیاورد، در درمان امری عادی است</a:t>
            </a:r>
            <a:r>
              <a:rPr lang="fa-IR" altLang="fa-IR" smtClean="0"/>
              <a:t>.</a:t>
            </a:r>
          </a:p>
          <a:p>
            <a:pPr algn="just" eaLnBrk="1" hangingPunct="1">
              <a:defRPr/>
            </a:pPr>
            <a:endParaRPr lang="en-US" altLang="fa-IR"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defRPr/>
            </a:pPr>
            <a:r>
              <a:rPr lang="fa-IR" altLang="fa-IR" b="1" smtClean="0"/>
              <a:t>رویکرد</a:t>
            </a:r>
            <a:endParaRPr lang="en-US" altLang="fa-IR" b="1" smtClean="0"/>
          </a:p>
        </p:txBody>
      </p:sp>
      <p:sp>
        <p:nvSpPr>
          <p:cNvPr id="102403" name="Rectangle 3"/>
          <p:cNvSpPr>
            <a:spLocks noGrp="1" noChangeArrowheads="1"/>
          </p:cNvSpPr>
          <p:nvPr>
            <p:ph type="body" idx="1"/>
          </p:nvPr>
        </p:nvSpPr>
        <p:spPr/>
        <p:txBody>
          <a:bodyPr/>
          <a:lstStyle/>
          <a:p>
            <a:pPr eaLnBrk="1" hangingPunct="1">
              <a:lnSpc>
                <a:spcPct val="90000"/>
              </a:lnSpc>
              <a:defRPr/>
            </a:pPr>
            <a:r>
              <a:rPr lang="fa-IR" altLang="fa-IR" smtClean="0"/>
              <a:t>4) </a:t>
            </a:r>
            <a:r>
              <a:rPr lang="fa-IR" altLang="fa-IR" b="1" smtClean="0"/>
              <a:t>نگاه به روش به کار گرفته شده برای بهبودی:</a:t>
            </a:r>
          </a:p>
          <a:p>
            <a:pPr algn="just" eaLnBrk="1" hangingPunct="1">
              <a:lnSpc>
                <a:spcPct val="90000"/>
              </a:lnSpc>
              <a:defRPr/>
            </a:pPr>
            <a:r>
              <a:rPr lang="fa-IR" altLang="fa-IR" smtClean="0"/>
              <a:t>1) </a:t>
            </a:r>
            <a:r>
              <a:rPr lang="fa-IR" altLang="fa-IR" u="sng" smtClean="0"/>
              <a:t>اعتیاد و بدکاریهای رفتاری،روانی ،شناختی و اجتماعی همراه که با آن همبسته شده اند به طور موثری در </a:t>
            </a:r>
            <a:r>
              <a:rPr lang="en-US" altLang="fa-IR" u="sng" smtClean="0"/>
              <a:t>TC</a:t>
            </a:r>
            <a:r>
              <a:rPr lang="fa-IR" altLang="fa-IR" u="sng" smtClean="0"/>
              <a:t> های خودیاری کنترل می گردند تا بتواند فرایند یادگیری اجتماعی را تسهیل ببخشد.</a:t>
            </a:r>
            <a:r>
              <a:rPr lang="en-US" altLang="fa-IR" smtClean="0"/>
              <a:t> </a:t>
            </a:r>
            <a:endParaRPr lang="fa-IR" altLang="fa-IR" smtClean="0"/>
          </a:p>
          <a:p>
            <a:pPr algn="just" eaLnBrk="1" hangingPunct="1">
              <a:lnSpc>
                <a:spcPct val="90000"/>
              </a:lnSpc>
              <a:defRPr/>
            </a:pPr>
            <a:r>
              <a:rPr lang="fa-IR" altLang="fa-IR" smtClean="0"/>
              <a:t>تا حد زیادی فرایند یادگیری اجتماعی در </a:t>
            </a:r>
            <a:r>
              <a:rPr lang="en-US" altLang="fa-IR" smtClean="0"/>
              <a:t>TC</a:t>
            </a:r>
            <a:r>
              <a:rPr lang="fa-IR" altLang="fa-IR" smtClean="0"/>
              <a:t>در خصوص سوءمصرف مواد شامل گستره ای از مداخلات روانی یا بهداشت روان، تحصیلی، شغلی، اجتماعی و معنوی می باشد</a:t>
            </a:r>
            <a:r>
              <a:rPr lang="en-US" altLang="fa-IR" smtClean="0"/>
              <a:t> </a:t>
            </a:r>
          </a:p>
          <a:p>
            <a:pPr eaLnBrk="1" hangingPunct="1">
              <a:lnSpc>
                <a:spcPct val="90000"/>
              </a:lnSpc>
              <a:defRPr/>
            </a:pPr>
            <a:endParaRPr lang="en-US" altLang="fa-IR"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defRPr/>
            </a:pPr>
            <a:r>
              <a:rPr lang="fa-IR" altLang="fa-IR" b="1" smtClean="0"/>
              <a:t>رویکرد</a:t>
            </a:r>
            <a:endParaRPr lang="en-US" altLang="fa-IR" b="1" smtClean="0"/>
          </a:p>
        </p:txBody>
      </p:sp>
      <p:sp>
        <p:nvSpPr>
          <p:cNvPr id="103427" name="Rectangle 3"/>
          <p:cNvSpPr>
            <a:spLocks noGrp="1" noChangeArrowheads="1"/>
          </p:cNvSpPr>
          <p:nvPr>
            <p:ph type="body" idx="1"/>
          </p:nvPr>
        </p:nvSpPr>
        <p:spPr/>
        <p:txBody>
          <a:bodyPr/>
          <a:lstStyle/>
          <a:p>
            <a:pPr algn="just" eaLnBrk="1" hangingPunct="1">
              <a:defRPr/>
            </a:pPr>
            <a:r>
              <a:rPr lang="fa-IR" altLang="fa-IR" sz="2800" smtClean="0"/>
              <a:t>از سوی دیگرمقولات همپوشی شده با مداخلات درمانی که به رفتار، احساس و فکر مربوط می گردد برای به انجام رساندن اهداف تغییر روانی و اجتماعی در داخل بافت یادگیری اجتماعی </a:t>
            </a:r>
            <a:r>
              <a:rPr lang="en-US" altLang="fa-IR" sz="2800" smtClean="0"/>
              <a:t>TC </a:t>
            </a:r>
            <a:r>
              <a:rPr lang="fa-IR" altLang="fa-IR" sz="2800" smtClean="0"/>
              <a:t>مورد  استفاده قرار می گیرد.</a:t>
            </a:r>
            <a:r>
              <a:rPr lang="en-US" altLang="fa-IR" sz="2800" smtClean="0"/>
              <a:t> </a:t>
            </a:r>
            <a:endParaRPr lang="fa-IR" altLang="fa-IR" sz="2800" smtClean="0"/>
          </a:p>
          <a:p>
            <a:pPr algn="just" eaLnBrk="1" hangingPunct="1">
              <a:defRPr/>
            </a:pPr>
            <a:r>
              <a:rPr lang="fa-IR" altLang="fa-IR" sz="2800" smtClean="0"/>
              <a:t>2) </a:t>
            </a:r>
            <a:r>
              <a:rPr lang="fa-IR" altLang="fa-IR" sz="2800" u="sng" smtClean="0"/>
              <a:t>خودیاری وخود یاری متقابل عناصر ضروری در فرایند بهبودی می باشند.</a:t>
            </a:r>
            <a:r>
              <a:rPr lang="en-US" altLang="fa-IR" sz="2800" smtClean="0"/>
              <a:t> </a:t>
            </a:r>
            <a:endParaRPr lang="fa-IR" altLang="fa-IR" sz="2800" smtClean="0"/>
          </a:p>
          <a:p>
            <a:pPr algn="just" eaLnBrk="1" hangingPunct="1">
              <a:defRPr/>
            </a:pPr>
            <a:r>
              <a:rPr lang="en-US" altLang="fa-IR" sz="2800" smtClean="0"/>
              <a:t>TC </a:t>
            </a:r>
            <a:r>
              <a:rPr lang="fa-IR" altLang="fa-IR" sz="2800" smtClean="0"/>
              <a:t>تلاش می نماید محیط درمانی بوسیله استف ، اعضاء، ساختار روزانه و سلسله مراتب اجتماعی برای افراد فراهم نماید اما این موضوع بستگی به هر فرد دارد که تا چه میزان خودش را در فعالیتهای اجتماع و فرایند درمانی درگیر نماید. </a:t>
            </a:r>
            <a:endParaRPr lang="en-US" altLang="fa-IR" sz="2800" smtClean="0"/>
          </a:p>
          <a:p>
            <a:pPr eaLnBrk="1" hangingPunct="1">
              <a:defRPr/>
            </a:pPr>
            <a:endParaRPr lang="en-US" altLang="fa-IR" sz="280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defRPr/>
            </a:pPr>
            <a:r>
              <a:rPr lang="fa-IR" altLang="fa-IR" b="1" smtClean="0"/>
              <a:t>رویکرد</a:t>
            </a:r>
            <a:endParaRPr lang="en-US" altLang="fa-IR" b="1" smtClean="0"/>
          </a:p>
        </p:txBody>
      </p:sp>
      <p:sp>
        <p:nvSpPr>
          <p:cNvPr id="104451" name="Rectangle 3"/>
          <p:cNvSpPr>
            <a:spLocks noGrp="1" noChangeArrowheads="1"/>
          </p:cNvSpPr>
          <p:nvPr>
            <p:ph type="body" idx="1"/>
          </p:nvPr>
        </p:nvSpPr>
        <p:spPr/>
        <p:txBody>
          <a:bodyPr/>
          <a:lstStyle/>
          <a:p>
            <a:pPr algn="just" eaLnBrk="1" hangingPunct="1">
              <a:lnSpc>
                <a:spcPct val="80000"/>
              </a:lnSpc>
              <a:defRPr/>
            </a:pPr>
            <a:r>
              <a:rPr lang="fa-IR" altLang="fa-IR" sz="2800" smtClean="0"/>
              <a:t>خود یاری و خود یاری متقابل نیاز بدان دارد که فرد با شوق و علاقه درمان خود را پیگیری نماید و همین حال به فرایند تغییر دیگران نیزکمک نماید.</a:t>
            </a:r>
            <a:r>
              <a:rPr lang="en-US" altLang="fa-IR" sz="2800" smtClean="0"/>
              <a:t> </a:t>
            </a:r>
            <a:endParaRPr lang="fa-IR" altLang="fa-IR" sz="2800" smtClean="0"/>
          </a:p>
          <a:p>
            <a:pPr algn="just" eaLnBrk="1" hangingPunct="1">
              <a:lnSpc>
                <a:spcPct val="80000"/>
              </a:lnSpc>
              <a:defRPr/>
            </a:pPr>
            <a:r>
              <a:rPr lang="fa-IR" altLang="fa-IR" sz="2800" smtClean="0"/>
              <a:t>سینانون و نسلهای بعدی  </a:t>
            </a:r>
            <a:r>
              <a:rPr lang="en-US" altLang="fa-IR" sz="2800" smtClean="0"/>
              <a:t>TC</a:t>
            </a:r>
            <a:r>
              <a:rPr lang="fa-IR" altLang="fa-IR" sz="2800" smtClean="0"/>
              <a:t> ها اعتقاد داشتند که مقیمان در </a:t>
            </a:r>
            <a:r>
              <a:rPr lang="en-US" altLang="fa-IR" sz="2800" smtClean="0"/>
              <a:t>TC</a:t>
            </a:r>
            <a:r>
              <a:rPr lang="fa-IR" altLang="fa-IR" sz="2800" smtClean="0"/>
              <a:t> بدون درمان حرفه ای می توانند بهبود یابند و می توانند رشد فردی را بدست آورند و می توانند به اعتیادشان بوسیله خودیاری و خود یاری متقابل چیره شوند.</a:t>
            </a:r>
            <a:r>
              <a:rPr lang="en-US" altLang="fa-IR" sz="2800" smtClean="0"/>
              <a:t> </a:t>
            </a:r>
            <a:endParaRPr lang="fa-IR" altLang="fa-IR" sz="2800" smtClean="0"/>
          </a:p>
          <a:p>
            <a:pPr algn="just" eaLnBrk="1" hangingPunct="1">
              <a:lnSpc>
                <a:spcPct val="80000"/>
              </a:lnSpc>
              <a:defRPr/>
            </a:pPr>
            <a:r>
              <a:rPr lang="fa-IR" altLang="fa-IR" sz="2800" smtClean="0"/>
              <a:t>سازمان </a:t>
            </a:r>
            <a:r>
              <a:rPr lang="en-US" altLang="fa-IR" sz="2800" smtClean="0"/>
              <a:t>TC</a:t>
            </a:r>
            <a:r>
              <a:rPr lang="fa-IR" altLang="fa-IR" sz="2800" smtClean="0"/>
              <a:t> برخلاف ساختار بیمارستان می باشد که در آن درمانجویان گیرنده منفعل درمان فراهم شده توسط درمانگران می باشند ، بلکه سازمان اجتماعی </a:t>
            </a:r>
            <a:r>
              <a:rPr lang="en-US" altLang="fa-IR" sz="2800" smtClean="0"/>
              <a:t>TC </a:t>
            </a:r>
            <a:r>
              <a:rPr lang="fa-IR" altLang="fa-IR" sz="2800" smtClean="0"/>
              <a:t>بر پایه اجتماع به عنوان شبکه فرایندهای درمانی، کمک کردن به درمان جویان و کمک کردن به خودشان می باشد.</a:t>
            </a:r>
            <a:endParaRPr lang="en-US" altLang="fa-IR" sz="2800" smtClean="0"/>
          </a:p>
          <a:p>
            <a:pPr eaLnBrk="1" hangingPunct="1">
              <a:lnSpc>
                <a:spcPct val="80000"/>
              </a:lnSpc>
              <a:defRPr/>
            </a:pPr>
            <a:endParaRPr lang="en-US" altLang="fa-IR" sz="240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Rectangle 4"/>
          <p:cNvSpPr>
            <a:spLocks noGrp="1" noChangeArrowheads="1"/>
          </p:cNvSpPr>
          <p:nvPr>
            <p:ph type="ctrTitle"/>
          </p:nvPr>
        </p:nvSpPr>
        <p:spPr>
          <a:xfrm>
            <a:off x="685800" y="3492500"/>
            <a:ext cx="7772400" cy="1736725"/>
          </a:xfrm>
        </p:spPr>
        <p:txBody>
          <a:bodyPr/>
          <a:lstStyle/>
          <a:p>
            <a:pPr eaLnBrk="1" hangingPunct="1">
              <a:defRPr/>
            </a:pPr>
            <a:r>
              <a:rPr lang="fa-IR" altLang="fa-IR" sz="8000" b="1" smtClean="0"/>
              <a:t>تئوری ها</a:t>
            </a:r>
            <a:r>
              <a:rPr lang="en-US" altLang="fa-IR" sz="8000" b="1" smtClean="0"/>
              <a:t/>
            </a:r>
            <a:br>
              <a:rPr lang="en-US" altLang="fa-IR" sz="8000" b="1" smtClean="0"/>
            </a:br>
            <a:endParaRPr lang="en-US" altLang="fa-IR" sz="8000" b="1"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defRPr/>
            </a:pPr>
            <a:r>
              <a:rPr lang="fa-IR" altLang="fa-IR" smtClean="0"/>
              <a:t>تعریف اجتماع درمانی</a:t>
            </a:r>
            <a:endParaRPr lang="en-US" altLang="fa-IR" smtClean="0"/>
          </a:p>
        </p:txBody>
      </p:sp>
      <p:sp>
        <p:nvSpPr>
          <p:cNvPr id="47107" name="Rectangle 3"/>
          <p:cNvSpPr>
            <a:spLocks noGrp="1" noChangeArrowheads="1"/>
          </p:cNvSpPr>
          <p:nvPr>
            <p:ph type="body" idx="1"/>
          </p:nvPr>
        </p:nvSpPr>
        <p:spPr/>
        <p:txBody>
          <a:bodyPr/>
          <a:lstStyle/>
          <a:p>
            <a:pPr algn="just" eaLnBrk="1" hangingPunct="1">
              <a:defRPr/>
            </a:pPr>
            <a:r>
              <a:rPr lang="fa-IR" altLang="fa-IR" sz="2800" smtClean="0"/>
              <a:t>هر اجتماع درمانی در صورتیکه در عمده مسائل با هم متفاوت باشند، با اینحال  می بایست اصول اساسی را رعایت نمایند.</a:t>
            </a:r>
            <a:r>
              <a:rPr lang="en-US" altLang="fa-IR" sz="2800" smtClean="0"/>
              <a:t> </a:t>
            </a:r>
            <a:endParaRPr lang="fa-IR" altLang="fa-IR" sz="2800" smtClean="0"/>
          </a:p>
          <a:p>
            <a:pPr algn="just" eaLnBrk="1" hangingPunct="1">
              <a:defRPr/>
            </a:pPr>
            <a:r>
              <a:rPr lang="fa-IR" altLang="fa-IR" sz="2800" smtClean="0"/>
              <a:t>هر اجتماع درمانی می بایست برای یکپارچگی با جامعه بزرگتر تلاش نماید، و شرایط را برای یک اقامت بلند مدت مناسب در درمان برای مقیمانش فراهم نماید.</a:t>
            </a:r>
          </a:p>
          <a:p>
            <a:pPr algn="just" eaLnBrk="1" hangingPunct="1">
              <a:defRPr/>
            </a:pPr>
            <a:r>
              <a:rPr lang="fa-IR" altLang="fa-IR" sz="2800" smtClean="0"/>
              <a:t>معتادین پیشین اهمیت ویژه ای به عنوان سرمشق دارند، استف ها باید به استانداردهای اخلاقی احترام بگذارند، و اجتماع های درمانی می بایست به طور مداوم علت وجودی خود را مرور نماید.</a:t>
            </a:r>
            <a:endParaRPr lang="en-US" altLang="fa-IR" sz="2800" smtClean="0"/>
          </a:p>
          <a:p>
            <a:pPr eaLnBrk="1" hangingPunct="1">
              <a:defRPr/>
            </a:pPr>
            <a:endParaRPr lang="en-US" altLang="fa-IR" sz="280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defRPr/>
            </a:pPr>
            <a:r>
              <a:rPr lang="fa-IR" altLang="fa-IR" b="1" smtClean="0"/>
              <a:t>تئوریهای بومی</a:t>
            </a:r>
            <a:endParaRPr lang="en-US" altLang="fa-IR" b="1" smtClean="0"/>
          </a:p>
        </p:txBody>
      </p:sp>
      <p:sp>
        <p:nvSpPr>
          <p:cNvPr id="107523" name="Rectangle 3"/>
          <p:cNvSpPr>
            <a:spLocks noGrp="1" noChangeArrowheads="1"/>
          </p:cNvSpPr>
          <p:nvPr>
            <p:ph type="body" idx="1"/>
          </p:nvPr>
        </p:nvSpPr>
        <p:spPr/>
        <p:txBody>
          <a:bodyPr/>
          <a:lstStyle/>
          <a:p>
            <a:pPr eaLnBrk="1" hangingPunct="1">
              <a:lnSpc>
                <a:spcPct val="80000"/>
              </a:lnSpc>
              <a:defRPr/>
            </a:pPr>
            <a:r>
              <a:rPr lang="fa-IR" altLang="fa-IR" sz="2800" smtClean="0"/>
              <a:t>1) </a:t>
            </a:r>
            <a:r>
              <a:rPr lang="fa-IR" altLang="fa-IR" sz="2800" u="sng" smtClean="0"/>
              <a:t>پنداره ها و نیاز به ریشه کن کردن آنها</a:t>
            </a:r>
            <a:r>
              <a:rPr lang="fa-IR" altLang="fa-IR" sz="2800" smtClean="0"/>
              <a:t>:</a:t>
            </a:r>
          </a:p>
          <a:p>
            <a:pPr algn="just" eaLnBrk="1" hangingPunct="1">
              <a:lnSpc>
                <a:spcPct val="80000"/>
              </a:lnSpc>
              <a:defRPr/>
            </a:pPr>
            <a:r>
              <a:rPr lang="fa-IR" altLang="fa-IR" sz="2800" smtClean="0"/>
              <a:t>پنداره ها وسیله مناسب و راحتی است که وابستگان به مواد و سایر افراد با خود پنداره ضعیف می توانند خود را در پشت آن پنهان نمایند.</a:t>
            </a:r>
            <a:r>
              <a:rPr lang="en-US" altLang="fa-IR" sz="2800" smtClean="0"/>
              <a:t> </a:t>
            </a:r>
            <a:endParaRPr lang="fa-IR" altLang="fa-IR" sz="2800" smtClean="0"/>
          </a:p>
          <a:p>
            <a:pPr algn="just" eaLnBrk="1" hangingPunct="1">
              <a:lnSpc>
                <a:spcPct val="80000"/>
              </a:lnSpc>
              <a:defRPr/>
            </a:pPr>
            <a:r>
              <a:rPr lang="fa-IR" altLang="fa-IR" sz="2800" smtClean="0"/>
              <a:t>برخی از پنداره های معمول عبارتند از "انسان محکم"، "روشنفکر"،" پاپ استار"،"انسان نجیب" و غیره.</a:t>
            </a:r>
            <a:r>
              <a:rPr lang="en-US" altLang="fa-IR" sz="2800" smtClean="0"/>
              <a:t> </a:t>
            </a:r>
            <a:endParaRPr lang="fa-IR" altLang="fa-IR" sz="2800" smtClean="0"/>
          </a:p>
          <a:p>
            <a:pPr algn="just" eaLnBrk="1" hangingPunct="1">
              <a:lnSpc>
                <a:spcPct val="80000"/>
              </a:lnSpc>
              <a:defRPr/>
            </a:pPr>
            <a:r>
              <a:rPr lang="fa-IR" altLang="fa-IR" sz="2800" smtClean="0"/>
              <a:t>این ها پنداره هایی می باشند که توسط افرادی مورد استفاده قرار می گیرند که به شدت درباره ادراک خویشتن احساس ناراحتی می کنند و بدنبال لذت و کامروایهای بیرونی خودشان می گردند، سخنانشان، اطورشان، لباس پوشیدن وسیله ای شده است برای پوشاندن ترس و احساسات نابسندگی خود. </a:t>
            </a:r>
            <a:endParaRPr lang="en-US" altLang="fa-IR" sz="2800" smtClean="0"/>
          </a:p>
          <a:p>
            <a:pPr eaLnBrk="1" hangingPunct="1">
              <a:lnSpc>
                <a:spcPct val="80000"/>
              </a:lnSpc>
              <a:defRPr/>
            </a:pPr>
            <a:endParaRPr lang="en-US" altLang="fa-IR" sz="280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defRPr/>
            </a:pPr>
            <a:r>
              <a:rPr lang="fa-IR" altLang="fa-IR" b="1" smtClean="0"/>
              <a:t>تئوریهای بومی</a:t>
            </a:r>
            <a:endParaRPr lang="en-US" altLang="fa-IR" b="1" smtClean="0"/>
          </a:p>
        </p:txBody>
      </p:sp>
      <p:sp>
        <p:nvSpPr>
          <p:cNvPr id="108547" name="Rectangle 3"/>
          <p:cNvSpPr>
            <a:spLocks noGrp="1" noChangeArrowheads="1"/>
          </p:cNvSpPr>
          <p:nvPr>
            <p:ph type="body" idx="1"/>
          </p:nvPr>
        </p:nvSpPr>
        <p:spPr/>
        <p:txBody>
          <a:bodyPr/>
          <a:lstStyle/>
          <a:p>
            <a:pPr algn="just" eaLnBrk="1" hangingPunct="1">
              <a:defRPr/>
            </a:pPr>
            <a:r>
              <a:rPr lang="fa-IR" altLang="fa-IR" sz="2800" smtClean="0"/>
              <a:t>زمانیکه یک داوطلب حضور در </a:t>
            </a:r>
            <a:r>
              <a:rPr lang="en-US" altLang="fa-IR" sz="2800" smtClean="0"/>
              <a:t>TC</a:t>
            </a:r>
            <a:r>
              <a:rPr lang="fa-IR" altLang="fa-IR" sz="2800" smtClean="0"/>
              <a:t> مصاحبه عاطفی می گردد، یکی از اولین چیزهایی که مورد رسیدگی قرار می گیرد پنداره یا پنداره هایی است که وی از خود نشان می دهد وهمچنین آنچه را زیر ماسک نگه داشته است.</a:t>
            </a:r>
          </a:p>
          <a:p>
            <a:pPr algn="just" eaLnBrk="1" hangingPunct="1">
              <a:defRPr/>
            </a:pPr>
            <a:r>
              <a:rPr lang="fa-IR" altLang="fa-IR" sz="2800" smtClean="0"/>
              <a:t>خلع سلاح نمودن وی از حائل های روانی  که مانع می گردد فرد وابسته به خود و موقعیتش صادقانه نگاه کند  هدف اصلی مصاحبه است.</a:t>
            </a:r>
            <a:r>
              <a:rPr lang="en-US" altLang="fa-IR" sz="2800" smtClean="0"/>
              <a:t> </a:t>
            </a:r>
            <a:endParaRPr lang="fa-IR" altLang="fa-IR" sz="2800" smtClean="0"/>
          </a:p>
          <a:p>
            <a:pPr algn="just" eaLnBrk="1" hangingPunct="1">
              <a:defRPr/>
            </a:pPr>
            <a:r>
              <a:rPr lang="fa-IR" altLang="fa-IR" sz="2800" smtClean="0"/>
              <a:t>این یک قدم ضروری قبل از اینکه وی بتواند به طور صادقانه به نیازش  درخصوص نیرو گذاری عاطفی  برای درمان پاسخ دهد می باشد.</a:t>
            </a:r>
            <a:r>
              <a:rPr lang="en-US" altLang="fa-IR" sz="2800" smtClean="0"/>
              <a:t> </a:t>
            </a:r>
          </a:p>
          <a:p>
            <a:pPr eaLnBrk="1" hangingPunct="1">
              <a:defRPr/>
            </a:pPr>
            <a:endParaRPr lang="en-US" altLang="fa-IR" sz="280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hangingPunct="1">
              <a:defRPr/>
            </a:pPr>
            <a:r>
              <a:rPr lang="fa-IR" altLang="fa-IR" b="1" smtClean="0"/>
              <a:t>تئوریهای بومی</a:t>
            </a:r>
            <a:endParaRPr lang="en-US" altLang="fa-IR" b="1" smtClean="0"/>
          </a:p>
        </p:txBody>
      </p:sp>
      <p:sp>
        <p:nvSpPr>
          <p:cNvPr id="109571" name="Rectangle 3"/>
          <p:cNvSpPr>
            <a:spLocks noGrp="1" noChangeArrowheads="1"/>
          </p:cNvSpPr>
          <p:nvPr>
            <p:ph type="body" idx="1"/>
          </p:nvPr>
        </p:nvSpPr>
        <p:spPr/>
        <p:txBody>
          <a:bodyPr/>
          <a:lstStyle/>
          <a:p>
            <a:pPr algn="just" eaLnBrk="1" hangingPunct="1">
              <a:lnSpc>
                <a:spcPct val="90000"/>
              </a:lnSpc>
              <a:defRPr/>
            </a:pPr>
            <a:r>
              <a:rPr lang="fa-IR" altLang="fa-IR" smtClean="0"/>
              <a:t>پس از یک مصاحبه موفق چیزی که دنبال می گردد تشریفات مربوط به جدا نمودن وسایلی و چیزهایی است که با پنداره وی همبسته می باشد، مانند، در آوردن گوشواره، تراشیدن ریش، کوتاه کردن موهای بلند و غیره می باشد.</a:t>
            </a:r>
            <a:r>
              <a:rPr lang="en-US" altLang="fa-IR" smtClean="0"/>
              <a:t> </a:t>
            </a:r>
            <a:endParaRPr lang="fa-IR" altLang="fa-IR" smtClean="0"/>
          </a:p>
          <a:p>
            <a:pPr algn="just" eaLnBrk="1" hangingPunct="1">
              <a:lnSpc>
                <a:spcPct val="90000"/>
              </a:lnSpc>
              <a:defRPr/>
            </a:pPr>
            <a:r>
              <a:rPr lang="fa-IR" altLang="fa-IR" smtClean="0"/>
              <a:t>البته این چیزها به تنهایی پنداره ها نمی باشند. صراحت و قاطعیت </a:t>
            </a:r>
            <a:r>
              <a:rPr lang="en-US" altLang="fa-IR" smtClean="0"/>
              <a:t>TC </a:t>
            </a:r>
            <a:r>
              <a:rPr lang="fa-IR" altLang="fa-IR" smtClean="0"/>
              <a:t>در خلاص نمودن فرد از این شیوه های جبرانی واز سوی دیگر حمایت اجتماعی که بوسیله اعضا و محیط </a:t>
            </a:r>
            <a:r>
              <a:rPr lang="en-US" altLang="fa-IR" smtClean="0"/>
              <a:t>TC </a:t>
            </a:r>
            <a:r>
              <a:rPr lang="fa-IR" altLang="fa-IR" smtClean="0"/>
              <a:t>صورت می گیرد کمک می نماید که مقیم بتواند خود را بهتر با محیط یکپارچه نماید.</a:t>
            </a:r>
            <a:endParaRPr lang="en-US" altLang="fa-IR" smtClean="0"/>
          </a:p>
          <a:p>
            <a:pPr eaLnBrk="1" hangingPunct="1">
              <a:lnSpc>
                <a:spcPct val="90000"/>
              </a:lnSpc>
              <a:defRPr/>
            </a:pPr>
            <a:endParaRPr lang="en-US" altLang="fa-IR"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eaLnBrk="1" hangingPunct="1">
              <a:defRPr/>
            </a:pPr>
            <a:r>
              <a:rPr lang="fa-IR" altLang="fa-IR" b="1" smtClean="0"/>
              <a:t>تئوریهای بومی</a:t>
            </a:r>
            <a:endParaRPr lang="en-US" altLang="fa-IR" b="1" smtClean="0"/>
          </a:p>
        </p:txBody>
      </p:sp>
      <p:sp>
        <p:nvSpPr>
          <p:cNvPr id="110595" name="Rectangle 3"/>
          <p:cNvSpPr>
            <a:spLocks noGrp="1" noChangeArrowheads="1"/>
          </p:cNvSpPr>
          <p:nvPr>
            <p:ph type="body" idx="1"/>
          </p:nvPr>
        </p:nvSpPr>
        <p:spPr/>
        <p:txBody>
          <a:bodyPr/>
          <a:lstStyle/>
          <a:p>
            <a:pPr algn="just" eaLnBrk="1" hangingPunct="1">
              <a:defRPr/>
            </a:pPr>
            <a:r>
              <a:rPr lang="fa-IR" altLang="fa-IR" smtClean="0"/>
              <a:t>2) </a:t>
            </a:r>
            <a:r>
              <a:rPr lang="fa-IR" altLang="fa-IR" u="sng" smtClean="0"/>
              <a:t>رسیدگی به احساسات:</a:t>
            </a:r>
          </a:p>
          <a:p>
            <a:pPr algn="just" eaLnBrk="1" hangingPunct="1">
              <a:defRPr/>
            </a:pPr>
            <a:r>
              <a:rPr lang="fa-IR" altLang="fa-IR" smtClean="0"/>
              <a:t>یک مدل روانشناختی یکسان برای شناخت و توضیح احساسات و عواطف اولیه تمامی فرهنگ ها ، مانند: خشم، جریحه دار شدن ، ترس و تنهایی مورد استفاده قرار می گیرد.</a:t>
            </a:r>
          </a:p>
          <a:p>
            <a:pPr algn="just" eaLnBrk="1" hangingPunct="1">
              <a:defRPr/>
            </a:pPr>
            <a:r>
              <a:rPr lang="en-US" altLang="fa-IR" smtClean="0"/>
              <a:t> </a:t>
            </a:r>
            <a:r>
              <a:rPr lang="fa-IR" altLang="fa-IR" smtClean="0"/>
              <a:t>در این مدل ، افراد بر اساس اینکه چطور احساساتشان را کنترل می نماید در سه طبقه طبقه بندی می گردند.</a:t>
            </a:r>
            <a:r>
              <a:rPr lang="en-US" altLang="fa-IR" smtClean="0"/>
              <a:t> </a:t>
            </a:r>
          </a:p>
          <a:p>
            <a:pPr eaLnBrk="1" hangingPunct="1">
              <a:defRPr/>
            </a:pPr>
            <a:endParaRPr lang="en-US" altLang="fa-IR"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eaLnBrk="1" hangingPunct="1">
              <a:defRPr/>
            </a:pPr>
            <a:r>
              <a:rPr lang="fa-IR" altLang="fa-IR" b="1" smtClean="0"/>
              <a:t>تئوریهای بومی</a:t>
            </a:r>
            <a:endParaRPr lang="en-US" altLang="fa-IR" b="1" smtClean="0"/>
          </a:p>
        </p:txBody>
      </p:sp>
      <p:sp>
        <p:nvSpPr>
          <p:cNvPr id="111619" name="Rectangle 3"/>
          <p:cNvSpPr>
            <a:spLocks noGrp="1" noChangeArrowheads="1"/>
          </p:cNvSpPr>
          <p:nvPr>
            <p:ph type="body" idx="1"/>
          </p:nvPr>
        </p:nvSpPr>
        <p:spPr/>
        <p:txBody>
          <a:bodyPr/>
          <a:lstStyle/>
          <a:p>
            <a:pPr algn="just" eaLnBrk="1" hangingPunct="1">
              <a:defRPr/>
            </a:pPr>
            <a:r>
              <a:rPr lang="fa-IR" altLang="fa-IR" smtClean="0"/>
              <a:t>نوع اول فردی است که احساساتش هر زمان که آنها را تجربه کند با کمترین ملاحظه نسبت به نتایجی که برای خود ودیگران دارد برون ریزی می نماید این افراد بیشتر از عواطف خود استفاده می نمایند تا نیروی عقلانی خود.</a:t>
            </a:r>
            <a:r>
              <a:rPr lang="en-US" altLang="fa-IR" smtClean="0"/>
              <a:t> </a:t>
            </a:r>
          </a:p>
          <a:p>
            <a:pPr algn="just" eaLnBrk="1" hangingPunct="1">
              <a:defRPr/>
            </a:pPr>
            <a:r>
              <a:rPr lang="fa-IR" altLang="fa-IR" smtClean="0"/>
              <a:t>در نوع دوم  فرد احساسات منفی خودرا در زمانیکه بوجود می آید، سرکوب می کند. اغلب تجارب خود را انکار یا توجیه می نماید. وی بوسیله کله اش اداره می گردد تا بوسیله هیجاناتش اما در یک مسیر ناکارآمد.</a:t>
            </a:r>
            <a:r>
              <a:rPr lang="en-US" altLang="fa-IR" smtClean="0"/>
              <a:t> </a:t>
            </a:r>
          </a:p>
          <a:p>
            <a:pPr eaLnBrk="1" hangingPunct="1">
              <a:defRPr/>
            </a:pPr>
            <a:endParaRPr lang="en-US" altLang="fa-IR"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eaLnBrk="1" hangingPunct="1">
              <a:defRPr/>
            </a:pPr>
            <a:r>
              <a:rPr lang="fa-IR" altLang="fa-IR" b="1" smtClean="0"/>
              <a:t>تئوریهای بومی</a:t>
            </a:r>
            <a:endParaRPr lang="en-US" altLang="fa-IR" b="1" smtClean="0"/>
          </a:p>
        </p:txBody>
      </p:sp>
      <p:sp>
        <p:nvSpPr>
          <p:cNvPr id="112643" name="Rectangle 3"/>
          <p:cNvSpPr>
            <a:spLocks noGrp="1" noChangeArrowheads="1"/>
          </p:cNvSpPr>
          <p:nvPr>
            <p:ph type="body" idx="1"/>
          </p:nvPr>
        </p:nvSpPr>
        <p:spPr/>
        <p:txBody>
          <a:bodyPr/>
          <a:lstStyle/>
          <a:p>
            <a:pPr algn="just" eaLnBrk="1" hangingPunct="1">
              <a:defRPr/>
            </a:pPr>
            <a:r>
              <a:rPr lang="fa-IR" altLang="fa-IR" smtClean="0"/>
              <a:t>نوع سوم فرد به احساساتش آگاه است، به آنها اعتراف می کند و تصدیق می کند که آنها نتیجه اقدام نامناسب خود با توجه به زمان ، مکان و فرد می باشد. وی واکنش احساساتش را کنترل می کند بدون اینکه وجودشان را انکار نماید و به آنها به طور نامناسب و ناکافی رسیدگی نمی نماید.</a:t>
            </a:r>
            <a:r>
              <a:rPr lang="en-US" altLang="fa-IR" smtClean="0"/>
              <a:t> </a:t>
            </a:r>
          </a:p>
          <a:p>
            <a:pPr algn="just" eaLnBrk="1" hangingPunct="1">
              <a:defRPr/>
            </a:pPr>
            <a:r>
              <a:rPr lang="fa-IR" altLang="fa-IR" smtClean="0"/>
              <a:t>فرد سوم دست یابی به هدف روانشناختی فرایند درمان </a:t>
            </a:r>
            <a:r>
              <a:rPr lang="en-US" altLang="fa-IR" smtClean="0"/>
              <a:t>TC</a:t>
            </a:r>
            <a:r>
              <a:rPr lang="fa-IR" altLang="fa-IR" smtClean="0"/>
              <a:t> را تضمین می نماید.</a:t>
            </a:r>
            <a:endParaRPr lang="en-US" altLang="fa-IR" smtClean="0"/>
          </a:p>
          <a:p>
            <a:pPr eaLnBrk="1" hangingPunct="1">
              <a:defRPr/>
            </a:pPr>
            <a:endParaRPr lang="en-US" altLang="fa-IR"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eaLnBrk="1" hangingPunct="1">
              <a:defRPr/>
            </a:pPr>
            <a:r>
              <a:rPr lang="fa-IR" altLang="fa-IR" b="1" smtClean="0"/>
              <a:t>تئوریهای بومی</a:t>
            </a:r>
            <a:endParaRPr lang="en-US" altLang="fa-IR" b="1" smtClean="0"/>
          </a:p>
        </p:txBody>
      </p:sp>
      <p:sp>
        <p:nvSpPr>
          <p:cNvPr id="113667" name="Rectangle 3"/>
          <p:cNvSpPr>
            <a:spLocks noGrp="1" noChangeArrowheads="1"/>
          </p:cNvSpPr>
          <p:nvPr>
            <p:ph type="body" idx="1"/>
          </p:nvPr>
        </p:nvSpPr>
        <p:spPr/>
        <p:txBody>
          <a:bodyPr/>
          <a:lstStyle/>
          <a:p>
            <a:pPr algn="just" eaLnBrk="1" hangingPunct="1">
              <a:lnSpc>
                <a:spcPct val="90000"/>
              </a:lnSpc>
              <a:defRPr/>
            </a:pPr>
            <a:r>
              <a:rPr lang="fa-IR" altLang="fa-IR" sz="2800" smtClean="0"/>
              <a:t>3) </a:t>
            </a:r>
            <a:r>
              <a:rPr lang="fa-IR" altLang="fa-IR" sz="2800" u="sng" smtClean="0"/>
              <a:t>پیکار، پرواز و گوشه گیری</a:t>
            </a:r>
            <a:r>
              <a:rPr lang="fa-IR" altLang="fa-IR" sz="2800" smtClean="0"/>
              <a:t>:</a:t>
            </a:r>
          </a:p>
          <a:p>
            <a:pPr algn="just" eaLnBrk="1" hangingPunct="1">
              <a:lnSpc>
                <a:spcPct val="90000"/>
              </a:lnSpc>
              <a:defRPr/>
            </a:pPr>
            <a:r>
              <a:rPr lang="fa-IR" altLang="fa-IR" sz="2800" smtClean="0"/>
              <a:t>پاسخ های فرد به موقعیتهای استرس زا یا تهدید کننده می تواند در سه طبقه طبقه بندی شود:</a:t>
            </a:r>
            <a:r>
              <a:rPr lang="en-US" altLang="fa-IR" sz="2800" smtClean="0"/>
              <a:t> </a:t>
            </a:r>
            <a:endParaRPr lang="fa-IR" altLang="fa-IR" sz="2800" smtClean="0"/>
          </a:p>
          <a:p>
            <a:pPr algn="just" eaLnBrk="1" hangingPunct="1">
              <a:lnSpc>
                <a:spcPct val="90000"/>
              </a:lnSpc>
              <a:defRPr/>
            </a:pPr>
            <a:r>
              <a:rPr lang="fa-IR" altLang="fa-IR" sz="2800" smtClean="0"/>
              <a:t>خشم و پیکار،ترس و گریختن، و نهایتاً گوشه گیری که پاسخ معمول فرد وابسته می باشد.</a:t>
            </a:r>
            <a:r>
              <a:rPr lang="en-US" altLang="fa-IR" sz="2800" smtClean="0"/>
              <a:t> </a:t>
            </a:r>
            <a:endParaRPr lang="fa-IR" altLang="fa-IR" sz="2800" smtClean="0"/>
          </a:p>
          <a:p>
            <a:pPr algn="just" eaLnBrk="1" hangingPunct="1">
              <a:lnSpc>
                <a:spcPct val="90000"/>
              </a:lnSpc>
              <a:defRPr/>
            </a:pPr>
            <a:r>
              <a:rPr lang="fa-IR" altLang="fa-IR" sz="2800" smtClean="0"/>
              <a:t>مکانسیم دفاعی جدا سازی یا گوشه گیری شیوه ارجح مقابله با تحول زندگی فرد وابسته می باشد.</a:t>
            </a:r>
            <a:r>
              <a:rPr lang="en-US" altLang="fa-IR" sz="2800" smtClean="0"/>
              <a:t> </a:t>
            </a:r>
            <a:endParaRPr lang="fa-IR" altLang="fa-IR" sz="2800" smtClean="0"/>
          </a:p>
          <a:p>
            <a:pPr algn="just" eaLnBrk="1" hangingPunct="1">
              <a:lnSpc>
                <a:spcPct val="90000"/>
              </a:lnSpc>
              <a:defRPr/>
            </a:pPr>
            <a:r>
              <a:rPr lang="fa-IR" altLang="fa-IR" sz="2800" smtClean="0"/>
              <a:t>اثرات بیحس کننده مواد و درنتیجه جدا سازی حسی از همه اتفاقاتی که در اطراف وی می افتند وی را از احساسات ناراحت کننده یادرد محافظت می نماید.</a:t>
            </a:r>
            <a:r>
              <a:rPr lang="en-US" altLang="fa-IR" sz="2800" smtClean="0"/>
              <a:t> </a:t>
            </a:r>
          </a:p>
          <a:p>
            <a:pPr eaLnBrk="1" hangingPunct="1">
              <a:lnSpc>
                <a:spcPct val="90000"/>
              </a:lnSpc>
              <a:defRPr/>
            </a:pPr>
            <a:endParaRPr lang="en-US" altLang="fa-IR" sz="280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eaLnBrk="1" hangingPunct="1">
              <a:defRPr/>
            </a:pPr>
            <a:r>
              <a:rPr lang="fa-IR" altLang="fa-IR" b="1" smtClean="0"/>
              <a:t>تئوریهای بومی</a:t>
            </a:r>
            <a:endParaRPr lang="en-US" altLang="fa-IR" b="1" smtClean="0"/>
          </a:p>
        </p:txBody>
      </p:sp>
      <p:sp>
        <p:nvSpPr>
          <p:cNvPr id="114691" name="Rectangle 3"/>
          <p:cNvSpPr>
            <a:spLocks noGrp="1" noChangeArrowheads="1"/>
          </p:cNvSpPr>
          <p:nvPr>
            <p:ph type="body" idx="1"/>
          </p:nvPr>
        </p:nvSpPr>
        <p:spPr/>
        <p:txBody>
          <a:bodyPr/>
          <a:lstStyle/>
          <a:p>
            <a:pPr algn="just" eaLnBrk="1" hangingPunct="1">
              <a:lnSpc>
                <a:spcPct val="90000"/>
              </a:lnSpc>
              <a:defRPr/>
            </a:pPr>
            <a:r>
              <a:rPr lang="fa-IR" altLang="fa-IR" smtClean="0"/>
              <a:t>زمانیکه مواد به فرد وابسته یک پناهگاه موقت از رنج عاطفی و گوشه گیری می دهد ،موجب می گردد این روش بعنوان یک سنگر و یک شیوه مقابله ای معمول برای  جلوگیری از تجربه کامل فرداز هیجاناتی که برای سلامت روان و هر رابطه معنا داری با دیگران ضروری می باشد، گردد.</a:t>
            </a:r>
            <a:r>
              <a:rPr lang="en-US" altLang="fa-IR" smtClean="0"/>
              <a:t> </a:t>
            </a:r>
            <a:endParaRPr lang="fa-IR" altLang="fa-IR" smtClean="0"/>
          </a:p>
          <a:p>
            <a:pPr algn="just" eaLnBrk="1" hangingPunct="1">
              <a:lnSpc>
                <a:spcPct val="90000"/>
              </a:lnSpc>
              <a:defRPr/>
            </a:pPr>
            <a:r>
              <a:rPr lang="fa-IR" altLang="fa-IR" smtClean="0"/>
              <a:t>این پاسخ های ناکافی به موقعیت های استرس زا دردرمان، از طریق ابزارهای شکل دهی رفتار، مداخلات و همچنین قواعد مرکز مورد رسیدگی قرار می گیرد.</a:t>
            </a:r>
            <a:r>
              <a:rPr lang="en-US" altLang="fa-IR" smtClean="0"/>
              <a:t> </a:t>
            </a:r>
          </a:p>
          <a:p>
            <a:pPr eaLnBrk="1" hangingPunct="1">
              <a:lnSpc>
                <a:spcPct val="90000"/>
              </a:lnSpc>
              <a:defRPr/>
            </a:pPr>
            <a:endParaRPr lang="en-US" altLang="fa-IR"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eaLnBrk="1" hangingPunct="1">
              <a:defRPr/>
            </a:pPr>
            <a:r>
              <a:rPr lang="fa-IR" altLang="fa-IR" b="1" smtClean="0"/>
              <a:t>تئوریهای بومی</a:t>
            </a:r>
            <a:endParaRPr lang="en-US" altLang="fa-IR" b="1" smtClean="0"/>
          </a:p>
        </p:txBody>
      </p:sp>
      <p:sp>
        <p:nvSpPr>
          <p:cNvPr id="115715" name="Rectangle 3"/>
          <p:cNvSpPr>
            <a:spLocks noGrp="1" noChangeArrowheads="1"/>
          </p:cNvSpPr>
          <p:nvPr>
            <p:ph type="body" idx="1"/>
          </p:nvPr>
        </p:nvSpPr>
        <p:spPr/>
        <p:txBody>
          <a:bodyPr/>
          <a:lstStyle/>
          <a:p>
            <a:pPr algn="just" eaLnBrk="1" hangingPunct="1">
              <a:defRPr/>
            </a:pPr>
            <a:r>
              <a:rPr lang="fa-IR" altLang="fa-IR" smtClean="0"/>
              <a:t>گرایش فرد وابسته به گوشه گیری درزمانی که با استرس مواجهه می شود ممکن است در ترجیح وی برای انزوا، به جای تعامل در فعالیتهای اجتماع یا با همتایانش آشکار شود.</a:t>
            </a:r>
            <a:r>
              <a:rPr lang="en-US" altLang="fa-IR" smtClean="0"/>
              <a:t> </a:t>
            </a:r>
            <a:endParaRPr lang="fa-IR" altLang="fa-IR" smtClean="0"/>
          </a:p>
          <a:p>
            <a:pPr algn="just" eaLnBrk="1" hangingPunct="1">
              <a:defRPr/>
            </a:pPr>
            <a:r>
              <a:rPr lang="fa-IR" altLang="fa-IR" smtClean="0"/>
              <a:t>ساختار </a:t>
            </a:r>
            <a:r>
              <a:rPr lang="en-US" altLang="fa-IR" smtClean="0"/>
              <a:t>TC</a:t>
            </a:r>
            <a:r>
              <a:rPr lang="fa-IR" altLang="fa-IR" smtClean="0"/>
              <a:t> و محیط اجتماعی آن برای مقیمانی که می خواهند گوشه گیری نمایند یا منزوی شوند کار را سخت می نماید.</a:t>
            </a:r>
            <a:r>
              <a:rPr lang="en-US" altLang="fa-IR" smtClean="0"/>
              <a:t> </a:t>
            </a:r>
          </a:p>
          <a:p>
            <a:pPr eaLnBrk="1" hangingPunct="1">
              <a:defRPr/>
            </a:pPr>
            <a:endParaRPr lang="en-US" altLang="fa-IR"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eaLnBrk="1" hangingPunct="1">
              <a:defRPr/>
            </a:pPr>
            <a:r>
              <a:rPr lang="fa-IR" altLang="fa-IR" b="1" smtClean="0"/>
              <a:t>تئوریهای بومی</a:t>
            </a:r>
            <a:endParaRPr lang="en-US" altLang="fa-IR" b="1" smtClean="0"/>
          </a:p>
        </p:txBody>
      </p:sp>
      <p:sp>
        <p:nvSpPr>
          <p:cNvPr id="116739" name="Rectangle 3"/>
          <p:cNvSpPr>
            <a:spLocks noGrp="1" noChangeArrowheads="1"/>
          </p:cNvSpPr>
          <p:nvPr>
            <p:ph type="body" idx="1"/>
          </p:nvPr>
        </p:nvSpPr>
        <p:spPr/>
        <p:txBody>
          <a:bodyPr/>
          <a:lstStyle/>
          <a:p>
            <a:pPr algn="just" eaLnBrk="1" hangingPunct="1">
              <a:defRPr/>
            </a:pPr>
            <a:r>
              <a:rPr lang="fa-IR" altLang="fa-IR" smtClean="0"/>
              <a:t>4) </a:t>
            </a:r>
            <a:r>
              <a:rPr lang="fa-IR" altLang="fa-IR" u="sng" smtClean="0"/>
              <a:t>کپسول سازی</a:t>
            </a:r>
            <a:r>
              <a:rPr lang="fa-IR" altLang="fa-IR" smtClean="0"/>
              <a:t>:</a:t>
            </a:r>
          </a:p>
          <a:p>
            <a:pPr algn="just" eaLnBrk="1" hangingPunct="1">
              <a:defRPr/>
            </a:pPr>
            <a:r>
              <a:rPr lang="fa-IR" altLang="fa-IR" smtClean="0"/>
              <a:t>یک مفهوم موازی برای گوشه گیری می باشد، واز آن به عنوان یک حالتی از کناره گیری یا درگیرنشدن با هرچیزی که به طور مستقیم یا غیرمستقیم مربوط به اشتغال های ذهنی اصلی فرد وابسته می باشد، توصیف شده است.</a:t>
            </a:r>
            <a:r>
              <a:rPr lang="en-US" altLang="fa-IR" smtClean="0"/>
              <a:t> </a:t>
            </a:r>
            <a:endParaRPr lang="fa-IR" altLang="fa-IR" smtClean="0"/>
          </a:p>
          <a:p>
            <a:pPr algn="just" eaLnBrk="1" hangingPunct="1">
              <a:defRPr/>
            </a:pPr>
            <a:r>
              <a:rPr lang="fa-IR" altLang="fa-IR" smtClean="0"/>
              <a:t>فرد کپسول شده از کارهای معمول اطراف خود سرباز زده وبه طور کامل درگیر یا وصل به تمام زندگی یا اجتماع نشده است.</a:t>
            </a:r>
            <a:endParaRPr lang="en-US" altLang="fa-IR" smtClean="0"/>
          </a:p>
          <a:p>
            <a:pPr eaLnBrk="1" hangingPunct="1">
              <a:defRPr/>
            </a:pPr>
            <a:endParaRPr lang="en-US" altLang="fa-IR"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defRPr/>
            </a:pPr>
            <a:r>
              <a:rPr lang="fa-IR" altLang="fa-IR" b="1" smtClean="0"/>
              <a:t>مقیمان</a:t>
            </a:r>
            <a:endParaRPr lang="en-US" altLang="fa-IR" b="1" smtClean="0"/>
          </a:p>
        </p:txBody>
      </p:sp>
      <p:sp>
        <p:nvSpPr>
          <p:cNvPr id="51203" name="Rectangle 3"/>
          <p:cNvSpPr>
            <a:spLocks noGrp="1" noChangeArrowheads="1"/>
          </p:cNvSpPr>
          <p:nvPr>
            <p:ph type="body" idx="1"/>
          </p:nvPr>
        </p:nvSpPr>
        <p:spPr/>
        <p:txBody>
          <a:bodyPr/>
          <a:lstStyle/>
          <a:p>
            <a:pPr algn="just" eaLnBrk="1" hangingPunct="1">
              <a:defRPr/>
            </a:pPr>
            <a:r>
              <a:rPr lang="fa-IR" altLang="fa-IR" smtClean="0"/>
              <a:t>اجتماع درمانی، مقیمان را به عنوان افرادی که از نظر عاطفی انسانهای نابالغی می باشند و نیاز به آموزش در طول برنامه دارند مورد ملاحظه قرار می دهد.</a:t>
            </a:r>
          </a:p>
          <a:p>
            <a:pPr algn="just" eaLnBrk="1" hangingPunct="1">
              <a:defRPr/>
            </a:pPr>
            <a:r>
              <a:rPr lang="fa-IR" altLang="fa-IR" smtClean="0"/>
              <a:t>آنها را همچنین به عنوان کسانی که از اضطراب ها و ترسها رنج می برند و از پرخاشگری برای پنهان ساختن ضعفهایشان استفاده می کنند تعریف می نمایند.</a:t>
            </a:r>
            <a:r>
              <a:rPr lang="en-US" altLang="fa-IR" smtClean="0"/>
              <a:t> </a:t>
            </a:r>
            <a:endParaRPr lang="fa-IR" altLang="fa-IR" smtClean="0"/>
          </a:p>
          <a:p>
            <a:pPr algn="just" eaLnBrk="1" hangingPunct="1">
              <a:defRPr/>
            </a:pPr>
            <a:r>
              <a:rPr lang="fa-IR" altLang="fa-IR" smtClean="0"/>
              <a:t>از سوی دیگر، </a:t>
            </a:r>
            <a:r>
              <a:rPr lang="en-US" altLang="fa-IR" smtClean="0"/>
              <a:t>TC</a:t>
            </a:r>
            <a:r>
              <a:rPr lang="fa-IR" altLang="fa-IR" smtClean="0"/>
              <a:t> ها این ویژگی را به مقیمان به عنوان کسانی که پتانسیل تغییر مثبت را دارند نیز می دهند.</a:t>
            </a:r>
            <a:endParaRPr lang="en-US" altLang="fa-IR"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defRPr/>
            </a:pPr>
            <a:r>
              <a:rPr lang="fa-IR" altLang="fa-IR" b="1" smtClean="0"/>
              <a:t>تئوریهای بومی</a:t>
            </a:r>
            <a:endParaRPr lang="en-US" altLang="fa-IR" b="1" smtClean="0"/>
          </a:p>
        </p:txBody>
      </p:sp>
      <p:sp>
        <p:nvSpPr>
          <p:cNvPr id="117763" name="Rectangle 3"/>
          <p:cNvSpPr>
            <a:spLocks noGrp="1" noChangeArrowheads="1"/>
          </p:cNvSpPr>
          <p:nvPr>
            <p:ph type="body" idx="1"/>
          </p:nvPr>
        </p:nvSpPr>
        <p:spPr/>
        <p:txBody>
          <a:bodyPr/>
          <a:lstStyle/>
          <a:p>
            <a:pPr algn="just" eaLnBrk="1" hangingPunct="1">
              <a:defRPr/>
            </a:pPr>
            <a:r>
              <a:rPr lang="fa-IR" altLang="fa-IR" sz="2800" smtClean="0"/>
              <a:t>نشانه های رفتاری مانند فراموشی ، میزان زیادی از عدم آگاهی ، فقدان تفکر نتیجه گرا، عدم کنترل تکانه اغلب با کپسول سازی همبسته می باشند.</a:t>
            </a:r>
            <a:r>
              <a:rPr lang="en-US" altLang="fa-IR" sz="2800" smtClean="0"/>
              <a:t> </a:t>
            </a:r>
            <a:endParaRPr lang="fa-IR" altLang="fa-IR" sz="2800" smtClean="0"/>
          </a:p>
          <a:p>
            <a:pPr algn="just" eaLnBrk="1" hangingPunct="1">
              <a:defRPr/>
            </a:pPr>
            <a:r>
              <a:rPr lang="fa-IR" altLang="fa-IR" sz="2800" smtClean="0"/>
              <a:t>اغلب رویاروی تند و شدید یا بازخواست کلامی برای شکل دهی رفتارهای منفی و نامناسب به کار گرفته می شود تا دیوارهای ضخیمی که در آن یک فرد وابسته، روان خود را احاطه نموده است و یا به عبارتی سپر تزیینی آهنی که وی از آن استفاده می کند تا از نفوذ  واقعیت های ناخوشایند را محافظت کند را از بین ببریم.</a:t>
            </a:r>
            <a:r>
              <a:rPr lang="en-US" altLang="fa-IR" sz="2800" smtClean="0"/>
              <a:t> </a:t>
            </a:r>
            <a:endParaRPr lang="fa-IR" altLang="fa-IR" sz="2800" smtClean="0"/>
          </a:p>
          <a:p>
            <a:pPr algn="just" eaLnBrk="1" hangingPunct="1">
              <a:defRPr/>
            </a:pPr>
            <a:r>
              <a:rPr lang="fa-IR" altLang="fa-IR" sz="2800" smtClean="0"/>
              <a:t>به عبارت دیگر، یک فرد کپسول شده." می شنود ولی گوش نمی کند، می تواند ببیند اما آگاه نمی باشد".</a:t>
            </a:r>
            <a:endParaRPr lang="en-US" altLang="fa-IR" sz="2800" smtClean="0"/>
          </a:p>
          <a:p>
            <a:pPr eaLnBrk="1" hangingPunct="1">
              <a:defRPr/>
            </a:pPr>
            <a:endParaRPr lang="en-US" altLang="fa-IR" sz="280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eaLnBrk="1" hangingPunct="1">
              <a:defRPr/>
            </a:pPr>
            <a:r>
              <a:rPr lang="fa-IR" altLang="fa-IR" b="1" smtClean="0"/>
              <a:t>تئوریهای بومی</a:t>
            </a:r>
            <a:endParaRPr lang="en-US" altLang="fa-IR" b="1" smtClean="0"/>
          </a:p>
        </p:txBody>
      </p:sp>
      <p:sp>
        <p:nvSpPr>
          <p:cNvPr id="118787" name="Rectangle 3"/>
          <p:cNvSpPr>
            <a:spLocks noGrp="1" noChangeArrowheads="1"/>
          </p:cNvSpPr>
          <p:nvPr>
            <p:ph type="body" idx="1"/>
          </p:nvPr>
        </p:nvSpPr>
        <p:spPr/>
        <p:txBody>
          <a:bodyPr/>
          <a:lstStyle/>
          <a:p>
            <a:pPr algn="just" eaLnBrk="1" hangingPunct="1">
              <a:defRPr/>
            </a:pPr>
            <a:r>
              <a:rPr lang="fa-IR" altLang="fa-IR" sz="2800" smtClean="0"/>
              <a:t>5) </a:t>
            </a:r>
            <a:r>
              <a:rPr lang="fa-IR" altLang="fa-IR" sz="2800" u="sng" smtClean="0"/>
              <a:t>عمل کن انگار که...   (</a:t>
            </a:r>
            <a:r>
              <a:rPr lang="en-US" altLang="fa-IR" sz="2800" u="sng" smtClean="0"/>
              <a:t>Act as if</a:t>
            </a:r>
            <a:r>
              <a:rPr lang="fa-IR" altLang="fa-IR" sz="2800" u="sng" smtClean="0"/>
              <a:t> ):</a:t>
            </a:r>
          </a:p>
          <a:p>
            <a:pPr algn="just" eaLnBrk="1" hangingPunct="1">
              <a:defRPr/>
            </a:pPr>
            <a:r>
              <a:rPr lang="fa-IR" altLang="fa-IR" sz="2800" smtClean="0"/>
              <a:t>این رویکرد بر پایه این فرض اساسی که انسان سرانجام به کمال می رسد، قرار دارد و اعتقاد دارد که تمرین مداوم رفتار مثبت سرانجام بر سازگاری روانی درونی تاثیر می گذارد. امروزه عمل کن انگار که (</a:t>
            </a:r>
            <a:r>
              <a:rPr lang="en-US" altLang="fa-IR" sz="2800" smtClean="0"/>
              <a:t>act as if </a:t>
            </a:r>
            <a:r>
              <a:rPr lang="fa-IR" altLang="fa-IR" sz="2800" smtClean="0"/>
              <a:t> ) یکی از مهمترین مفاهیم در </a:t>
            </a:r>
            <a:r>
              <a:rPr lang="en-US" altLang="fa-IR" sz="2800" smtClean="0"/>
              <a:t>TC</a:t>
            </a:r>
            <a:r>
              <a:rPr lang="fa-IR" altLang="fa-IR" sz="2800" smtClean="0"/>
              <a:t> می باشد، و دوزهای روزانه به طور کلامی به افراد جدید الورود تجویز می گردد.</a:t>
            </a:r>
            <a:r>
              <a:rPr lang="en-US" altLang="fa-IR" sz="2800" smtClean="0"/>
              <a:t>  </a:t>
            </a:r>
          </a:p>
          <a:p>
            <a:pPr algn="just" eaLnBrk="1" hangingPunct="1">
              <a:defRPr/>
            </a:pPr>
            <a:r>
              <a:rPr lang="fa-IR" altLang="fa-IR" sz="2800" smtClean="0"/>
              <a:t>زمانیکه </a:t>
            </a:r>
            <a:r>
              <a:rPr lang="en-US" altLang="fa-IR" sz="2800" smtClean="0"/>
              <a:t>act as if</a:t>
            </a:r>
            <a:r>
              <a:rPr lang="fa-IR" altLang="fa-IR" sz="2800" smtClean="0"/>
              <a:t> به طور مرتب تمرین شد، درمانجو درمی یابد فکرش و احساسش در حال همتراز شدن با آنچه  را که در ابتدا برای وی شیوه غریب بیان کردن بود، می باشد.</a:t>
            </a:r>
            <a:r>
              <a:rPr lang="en-US" altLang="fa-IR" sz="2800" smtClean="0"/>
              <a:t> </a:t>
            </a:r>
          </a:p>
          <a:p>
            <a:pPr algn="just" eaLnBrk="1" hangingPunct="1">
              <a:defRPr/>
            </a:pPr>
            <a:endParaRPr lang="en-US" altLang="fa-IR" sz="2800" smtClean="0"/>
          </a:p>
          <a:p>
            <a:pPr eaLnBrk="1" hangingPunct="1">
              <a:defRPr/>
            </a:pPr>
            <a:endParaRPr lang="en-US" altLang="fa-IR" sz="2800"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eaLnBrk="1" hangingPunct="1">
              <a:defRPr/>
            </a:pPr>
            <a:r>
              <a:rPr lang="fa-IR" altLang="fa-IR" b="1" smtClean="0"/>
              <a:t>تئوریهای بومی</a:t>
            </a:r>
            <a:endParaRPr lang="en-US" altLang="fa-IR" b="1" smtClean="0"/>
          </a:p>
        </p:txBody>
      </p:sp>
      <p:sp>
        <p:nvSpPr>
          <p:cNvPr id="120835" name="Rectangle 3"/>
          <p:cNvSpPr>
            <a:spLocks noGrp="1" noChangeArrowheads="1"/>
          </p:cNvSpPr>
          <p:nvPr>
            <p:ph type="body" idx="1"/>
          </p:nvPr>
        </p:nvSpPr>
        <p:spPr/>
        <p:txBody>
          <a:bodyPr/>
          <a:lstStyle/>
          <a:p>
            <a:pPr eaLnBrk="1" hangingPunct="1">
              <a:lnSpc>
                <a:spcPct val="90000"/>
              </a:lnSpc>
              <a:defRPr/>
            </a:pPr>
            <a:r>
              <a:rPr lang="fa-IR" altLang="fa-IR" smtClean="0"/>
              <a:t>6) </a:t>
            </a:r>
            <a:r>
              <a:rPr lang="fa-IR" altLang="fa-IR" u="sng" smtClean="0"/>
              <a:t>حمله درمانی (</a:t>
            </a:r>
            <a:r>
              <a:rPr lang="en-US" altLang="fa-IR" u="sng" smtClean="0"/>
              <a:t>Attack Therapy </a:t>
            </a:r>
            <a:r>
              <a:rPr lang="fa-IR" altLang="fa-IR" u="sng" smtClean="0"/>
              <a:t>)</a:t>
            </a:r>
            <a:r>
              <a:rPr lang="en-US" altLang="fa-IR" smtClean="0"/>
              <a:t> </a:t>
            </a:r>
            <a:r>
              <a:rPr lang="fa-IR" altLang="fa-IR" smtClean="0"/>
              <a:t>:</a:t>
            </a:r>
          </a:p>
          <a:p>
            <a:pPr algn="just" eaLnBrk="1" hangingPunct="1">
              <a:lnSpc>
                <a:spcPct val="90000"/>
              </a:lnSpc>
              <a:defRPr/>
            </a:pPr>
            <a:r>
              <a:rPr lang="fa-IR" altLang="fa-IR" smtClean="0"/>
              <a:t>این رویکرد که وابستگان به مواد از نظر هیجانی افراد شکننده ای نمی باشند در آن زمان توسط بنیاد سینانون ارائه شد.</a:t>
            </a:r>
            <a:r>
              <a:rPr lang="en-US" altLang="fa-IR" smtClean="0"/>
              <a:t> </a:t>
            </a:r>
            <a:endParaRPr lang="fa-IR" altLang="fa-IR" smtClean="0"/>
          </a:p>
          <a:p>
            <a:pPr algn="just" eaLnBrk="1" hangingPunct="1">
              <a:lnSpc>
                <a:spcPct val="90000"/>
              </a:lnSpc>
              <a:defRPr/>
            </a:pPr>
            <a:r>
              <a:rPr lang="fa-IR" altLang="fa-IR" smtClean="0"/>
              <a:t>اما از سوی دیگر سینانون اعتقاد داشت که بیشتراین افراد نابالغ و غیر منطقی می باشند، که این خصوصیات نهایتاً منجر به رفتارهای مخرب درجهت بدست آوردن و استفاده ازمواد می گردد.</a:t>
            </a:r>
            <a:r>
              <a:rPr lang="en-US" altLang="fa-IR" smtClean="0"/>
              <a:t> </a:t>
            </a:r>
          </a:p>
          <a:p>
            <a:pPr algn="just" eaLnBrk="1" hangingPunct="1">
              <a:lnSpc>
                <a:spcPct val="90000"/>
              </a:lnSpc>
              <a:defRPr/>
            </a:pPr>
            <a:r>
              <a:rPr lang="fa-IR" altLang="fa-IR" smtClean="0"/>
              <a:t>حمله اغلب در سطح رفتار شخص بود تا خود شخص</a:t>
            </a:r>
            <a:endParaRPr lang="en-US" altLang="fa-IR"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eaLnBrk="1" hangingPunct="1">
              <a:defRPr/>
            </a:pPr>
            <a:r>
              <a:rPr lang="fa-IR" altLang="fa-IR" b="1" smtClean="0"/>
              <a:t>تئوری های رسمی</a:t>
            </a:r>
            <a:endParaRPr lang="en-US" altLang="fa-IR" b="1" smtClean="0"/>
          </a:p>
        </p:txBody>
      </p:sp>
      <p:sp>
        <p:nvSpPr>
          <p:cNvPr id="121859" name="Rectangle 3"/>
          <p:cNvSpPr>
            <a:spLocks noGrp="1" noChangeArrowheads="1"/>
          </p:cNvSpPr>
          <p:nvPr>
            <p:ph type="body" idx="1"/>
          </p:nvPr>
        </p:nvSpPr>
        <p:spPr/>
        <p:txBody>
          <a:bodyPr/>
          <a:lstStyle/>
          <a:p>
            <a:pPr eaLnBrk="1" hangingPunct="1">
              <a:defRPr/>
            </a:pPr>
            <a:r>
              <a:rPr lang="fa-IR" altLang="fa-IR" sz="2800" smtClean="0"/>
              <a:t>1) </a:t>
            </a:r>
            <a:r>
              <a:rPr lang="fa-IR" altLang="fa-IR" sz="2800" u="sng" smtClean="0"/>
              <a:t>تئوری روانکاوی</a:t>
            </a:r>
            <a:r>
              <a:rPr lang="fa-IR" altLang="fa-IR" sz="2800" smtClean="0"/>
              <a:t>:</a:t>
            </a:r>
          </a:p>
          <a:p>
            <a:pPr algn="just" eaLnBrk="1" hangingPunct="1">
              <a:defRPr/>
            </a:pPr>
            <a:r>
              <a:rPr lang="fa-IR" altLang="fa-IR" sz="2800" smtClean="0"/>
              <a:t>مفاهیم کلیدی روانکاوی "نهاد "،"ناخودآگاه"،</a:t>
            </a:r>
            <a:r>
              <a:rPr lang="en-US" altLang="fa-IR" sz="2800" smtClean="0"/>
              <a:t>" </a:t>
            </a:r>
            <a:r>
              <a:rPr lang="fa-IR" altLang="fa-IR" sz="2800" smtClean="0"/>
              <a:t>فراخود " برای توضیح رفتار و انگیزه انسان در </a:t>
            </a:r>
            <a:r>
              <a:rPr lang="en-US" altLang="fa-IR" sz="2800" smtClean="0"/>
              <a:t>TC </a:t>
            </a:r>
            <a:r>
              <a:rPr lang="fa-IR" altLang="fa-IR" sz="2800" smtClean="0"/>
              <a:t>مورد استفاده قرار گرفت، اما با این وجود </a:t>
            </a:r>
            <a:r>
              <a:rPr lang="en-US" altLang="fa-IR" sz="2800" smtClean="0"/>
              <a:t>TC </a:t>
            </a:r>
            <a:r>
              <a:rPr lang="fa-IR" altLang="fa-IR" sz="2800" smtClean="0"/>
              <a:t> به طور ریشه ای از تکنیکهای سنتی روانکاوی جدا شد.</a:t>
            </a:r>
            <a:r>
              <a:rPr lang="en-US" altLang="fa-IR" sz="2800" smtClean="0"/>
              <a:t> </a:t>
            </a:r>
            <a:endParaRPr lang="fa-IR" altLang="fa-IR" sz="2800" smtClean="0"/>
          </a:p>
          <a:p>
            <a:pPr algn="just" eaLnBrk="1" hangingPunct="1">
              <a:defRPr/>
            </a:pPr>
            <a:r>
              <a:rPr lang="en-US" altLang="fa-IR" sz="2800" smtClean="0"/>
              <a:t>Dederich</a:t>
            </a:r>
            <a:r>
              <a:rPr lang="fa-IR" altLang="fa-IR" sz="2800" smtClean="0"/>
              <a:t> ، توضیح داد که بخشی از موفقیت وی در نفوذ به بخش زیادی از وابستگان مجرم مقیم سینانون وماندن آنها و زندگی کردن مطابق با ارزشهای سختگیرانه ضد جنایی و ضد مواد "انتقال" بود که مقیمان به طرف وی داشتند.</a:t>
            </a:r>
            <a:r>
              <a:rPr lang="en-US" altLang="fa-IR" sz="2800" smtClean="0"/>
              <a:t> </a:t>
            </a:r>
          </a:p>
          <a:p>
            <a:pPr eaLnBrk="1" hangingPunct="1">
              <a:defRPr/>
            </a:pPr>
            <a:endParaRPr lang="en-US" altLang="fa-IR" sz="280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eaLnBrk="1" hangingPunct="1">
              <a:defRPr/>
            </a:pPr>
            <a:r>
              <a:rPr lang="fa-IR" altLang="fa-IR" b="1" smtClean="0"/>
              <a:t>تئوری های رسمی</a:t>
            </a:r>
            <a:endParaRPr lang="en-US" altLang="fa-IR" b="1" smtClean="0"/>
          </a:p>
        </p:txBody>
      </p:sp>
      <p:sp>
        <p:nvSpPr>
          <p:cNvPr id="122883" name="Rectangle 3"/>
          <p:cNvSpPr>
            <a:spLocks noGrp="1" noChangeArrowheads="1"/>
          </p:cNvSpPr>
          <p:nvPr>
            <p:ph type="body" idx="1"/>
          </p:nvPr>
        </p:nvSpPr>
        <p:spPr/>
        <p:txBody>
          <a:bodyPr/>
          <a:lstStyle/>
          <a:p>
            <a:pPr algn="just" eaLnBrk="1" hangingPunct="1">
              <a:defRPr/>
            </a:pPr>
            <a:r>
              <a:rPr lang="fa-IR" altLang="fa-IR" smtClean="0"/>
              <a:t>همچنین یکی از نظریه پردازان </a:t>
            </a:r>
            <a:r>
              <a:rPr lang="en-US" altLang="fa-IR" smtClean="0"/>
              <a:t>TC</a:t>
            </a:r>
            <a:r>
              <a:rPr lang="fa-IR" altLang="fa-IR" smtClean="0"/>
              <a:t> های سنتی دکتر </a:t>
            </a:r>
            <a:r>
              <a:rPr lang="en-US" altLang="fa-IR" smtClean="0"/>
              <a:t>Deitch</a:t>
            </a:r>
            <a:r>
              <a:rPr lang="fa-IR" altLang="fa-IR" smtClean="0"/>
              <a:t> بود که با استناد به مفاهیم روانکاوی مکانیسمهای دفاعی پاسخهای رفتاری و استراتژی در گروه ها و مشاوره را توضیح داد.</a:t>
            </a:r>
            <a:r>
              <a:rPr lang="en-US" altLang="fa-IR" smtClean="0"/>
              <a:t> </a:t>
            </a:r>
            <a:endParaRPr lang="fa-IR" altLang="fa-IR" smtClean="0"/>
          </a:p>
          <a:p>
            <a:pPr algn="just" eaLnBrk="1" hangingPunct="1">
              <a:defRPr/>
            </a:pPr>
            <a:r>
              <a:rPr lang="fa-IR" altLang="fa-IR" smtClean="0"/>
              <a:t>مفاهیمی مانند فرافکنی ، همانند سازی ، واپس روی ، انکار ، دلیل تراشی، انتقال، انتقال متقابل و غیره به طور عادی برای مشخص نمودن پاسخهای رفتاری در گروه ها و سایر رفتارهای درمانی مورد استفاده قرار گرفت.</a:t>
            </a:r>
            <a:endParaRPr lang="en-US" altLang="fa-IR"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eaLnBrk="1" hangingPunct="1">
              <a:defRPr/>
            </a:pPr>
            <a:r>
              <a:rPr lang="fa-IR" altLang="fa-IR" b="1" smtClean="0"/>
              <a:t>تئوری های رسمی</a:t>
            </a:r>
            <a:endParaRPr lang="en-US" altLang="fa-IR" b="1" smtClean="0"/>
          </a:p>
        </p:txBody>
      </p:sp>
      <p:sp>
        <p:nvSpPr>
          <p:cNvPr id="123907" name="Rectangle 3"/>
          <p:cNvSpPr>
            <a:spLocks noGrp="1" noChangeArrowheads="1"/>
          </p:cNvSpPr>
          <p:nvPr>
            <p:ph type="body" idx="1"/>
          </p:nvPr>
        </p:nvSpPr>
        <p:spPr/>
        <p:txBody>
          <a:bodyPr/>
          <a:lstStyle/>
          <a:p>
            <a:pPr algn="just" eaLnBrk="1" hangingPunct="1">
              <a:defRPr/>
            </a:pPr>
            <a:r>
              <a:rPr lang="fa-IR" altLang="fa-IR" sz="3000" smtClean="0"/>
              <a:t>در موضوعات کاربردی،</a:t>
            </a:r>
            <a:r>
              <a:rPr lang="en-US" altLang="fa-IR" sz="3000" smtClean="0"/>
              <a:t>TC</a:t>
            </a:r>
            <a:r>
              <a:rPr lang="fa-IR" altLang="fa-IR" sz="3000" smtClean="0"/>
              <a:t> به کاربرد روانکاوی سنتی وفادار نبود. اما از فرافکنی یا جابجایی در زمان جنرال متینگ یا گروه رویاروی برای احساسات مخفی شده و سرکوب شده بوسیله یک رفتار یا واقعه ناراحت کننده یا اضطراب زا استفاده می نمود.</a:t>
            </a:r>
          </a:p>
          <a:p>
            <a:pPr algn="just" eaLnBrk="1" hangingPunct="1">
              <a:defRPr/>
            </a:pPr>
            <a:r>
              <a:rPr lang="fa-IR" altLang="fa-IR" sz="3000" smtClean="0"/>
              <a:t>تئوری روانکاوی چارچوبی برای </a:t>
            </a:r>
            <a:r>
              <a:rPr lang="en-US" altLang="fa-IR" sz="3000" smtClean="0"/>
              <a:t>TC</a:t>
            </a:r>
            <a:r>
              <a:rPr lang="fa-IR" altLang="fa-IR" sz="3000" smtClean="0"/>
              <a:t> فراهم نمود تا تعیین کننده های داخلی رفتار انسان درک و توضیح داده شود. از سوی دیگر همچنین نیاز بود تعیین کننده های بیرونی رفتارنیز فهمیده و توضیح داده شوند. به همین منظور </a:t>
            </a:r>
            <a:r>
              <a:rPr lang="en-US" altLang="fa-IR" sz="3000" smtClean="0"/>
              <a:t>TC</a:t>
            </a:r>
            <a:r>
              <a:rPr lang="fa-IR" altLang="fa-IR" sz="3000" smtClean="0"/>
              <a:t> به مفاهیم تئوری رفتاری توجه نمود.</a:t>
            </a:r>
            <a:endParaRPr lang="en-US" altLang="fa-IR" sz="3000" smtClean="0"/>
          </a:p>
          <a:p>
            <a:pPr algn="just" eaLnBrk="1" hangingPunct="1">
              <a:defRPr/>
            </a:pPr>
            <a:endParaRPr lang="fa-IR" altLang="fa-IR" sz="3000" smtClean="0"/>
          </a:p>
          <a:p>
            <a:pPr eaLnBrk="1" hangingPunct="1">
              <a:defRPr/>
            </a:pPr>
            <a:endParaRPr lang="en-US" altLang="fa-IR" sz="3000"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eaLnBrk="1" hangingPunct="1">
              <a:defRPr/>
            </a:pPr>
            <a:r>
              <a:rPr lang="fa-IR" altLang="fa-IR" b="1" smtClean="0"/>
              <a:t>تئوری های رسمی</a:t>
            </a:r>
            <a:endParaRPr lang="en-US" altLang="fa-IR" b="1" smtClean="0"/>
          </a:p>
        </p:txBody>
      </p:sp>
      <p:sp>
        <p:nvSpPr>
          <p:cNvPr id="125955" name="Rectangle 3"/>
          <p:cNvSpPr>
            <a:spLocks noGrp="1" noChangeArrowheads="1"/>
          </p:cNvSpPr>
          <p:nvPr>
            <p:ph type="body" idx="1"/>
          </p:nvPr>
        </p:nvSpPr>
        <p:spPr/>
        <p:txBody>
          <a:bodyPr/>
          <a:lstStyle/>
          <a:p>
            <a:pPr eaLnBrk="1" hangingPunct="1">
              <a:defRPr/>
            </a:pPr>
            <a:r>
              <a:rPr lang="fa-IR" altLang="fa-IR" smtClean="0"/>
              <a:t>2) </a:t>
            </a:r>
            <a:r>
              <a:rPr lang="fa-IR" altLang="fa-IR" u="sng" smtClean="0"/>
              <a:t>تئوری رفتاری</a:t>
            </a:r>
            <a:r>
              <a:rPr lang="fa-IR" altLang="fa-IR" smtClean="0"/>
              <a:t>:</a:t>
            </a:r>
          </a:p>
          <a:p>
            <a:pPr algn="just" eaLnBrk="1" hangingPunct="1">
              <a:defRPr/>
            </a:pPr>
            <a:r>
              <a:rPr lang="fa-IR" altLang="fa-IR" smtClean="0"/>
              <a:t>لیست تغییر رفتار در برگیرنده بیشتر ابزارهای شکل دهی رفتار </a:t>
            </a:r>
            <a:r>
              <a:rPr lang="en-US" altLang="fa-IR" smtClean="0"/>
              <a:t>TC</a:t>
            </a:r>
            <a:r>
              <a:rPr lang="fa-IR" altLang="fa-IR" smtClean="0"/>
              <a:t> (هرکات ، تجربه یادگیری ،پول آپ و غیره) می باشد و اهمیت بافتی یا محیط مبنایی در تئوری رفتار دارد.</a:t>
            </a:r>
            <a:r>
              <a:rPr lang="en-US" altLang="fa-IR" smtClean="0"/>
              <a:t> </a:t>
            </a:r>
            <a:endParaRPr lang="fa-IR" altLang="fa-IR" smtClean="0"/>
          </a:p>
          <a:p>
            <a:pPr algn="just" eaLnBrk="1" hangingPunct="1">
              <a:defRPr/>
            </a:pPr>
            <a:r>
              <a:rPr lang="fa-IR" altLang="fa-IR" smtClean="0"/>
              <a:t>در </a:t>
            </a:r>
            <a:r>
              <a:rPr lang="en-US" altLang="fa-IR" smtClean="0"/>
              <a:t>TC</a:t>
            </a:r>
            <a:r>
              <a:rPr lang="fa-IR" altLang="fa-IR" smtClean="0"/>
              <a:t> رفتارها بوسیله پیامد، کنترل وشکل می یابد.</a:t>
            </a:r>
          </a:p>
          <a:p>
            <a:pPr algn="just" eaLnBrk="1" hangingPunct="1">
              <a:defRPr/>
            </a:pPr>
            <a:r>
              <a:rPr lang="fa-IR" altLang="fa-IR" smtClean="0"/>
              <a:t>در ابزارهای </a:t>
            </a:r>
            <a:r>
              <a:rPr lang="en-US" altLang="fa-IR" smtClean="0"/>
              <a:t>TC</a:t>
            </a:r>
            <a:r>
              <a:rPr lang="fa-IR" altLang="fa-IR" smtClean="0"/>
              <a:t> برای شکل دهی رفتارها اساساً روش کلاسیک محرک و پاسخ استفاده شده است.</a:t>
            </a:r>
            <a:endParaRPr lang="en-US" altLang="fa-IR"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eaLnBrk="1" hangingPunct="1">
              <a:defRPr/>
            </a:pPr>
            <a:r>
              <a:rPr lang="fa-IR" altLang="fa-IR" b="1" smtClean="0"/>
              <a:t>تئوری های رسمی</a:t>
            </a:r>
            <a:endParaRPr lang="en-US" altLang="fa-IR" b="1" smtClean="0"/>
          </a:p>
        </p:txBody>
      </p:sp>
      <p:sp>
        <p:nvSpPr>
          <p:cNvPr id="126979" name="Rectangle 3"/>
          <p:cNvSpPr>
            <a:spLocks noGrp="1" noChangeArrowheads="1"/>
          </p:cNvSpPr>
          <p:nvPr>
            <p:ph type="body" idx="1"/>
          </p:nvPr>
        </p:nvSpPr>
        <p:spPr/>
        <p:txBody>
          <a:bodyPr/>
          <a:lstStyle/>
          <a:p>
            <a:pPr algn="just" eaLnBrk="1" hangingPunct="1">
              <a:lnSpc>
                <a:spcPct val="90000"/>
              </a:lnSpc>
              <a:defRPr/>
            </a:pPr>
            <a:r>
              <a:rPr lang="fa-IR" altLang="fa-IR" smtClean="0"/>
              <a:t>رفتارهایی که با نرم هایی اجتماعی اجتماع همنوایی ندارد از طریق استفاده از تجربه های یادگیری یا مجازات دشوار اجتماع، شکل می یابد.</a:t>
            </a:r>
            <a:r>
              <a:rPr lang="en-US" altLang="fa-IR" smtClean="0"/>
              <a:t> </a:t>
            </a:r>
          </a:p>
          <a:p>
            <a:pPr algn="just" eaLnBrk="1" hangingPunct="1">
              <a:lnSpc>
                <a:spcPct val="90000"/>
              </a:lnSpc>
              <a:defRPr/>
            </a:pPr>
            <a:r>
              <a:rPr lang="fa-IR" altLang="fa-IR" smtClean="0"/>
              <a:t>پاداش ها مانند امتیاز و سمت درسلسله مراتب اجتماع </a:t>
            </a:r>
            <a:r>
              <a:rPr lang="en-US" altLang="fa-IR" smtClean="0"/>
              <a:t>TC</a:t>
            </a:r>
            <a:r>
              <a:rPr lang="fa-IR" altLang="fa-IR" smtClean="0"/>
              <a:t> به عنوان تقویت کننده بر رفتارهای مطلوب مورد استفاده قرار می گیرد.</a:t>
            </a:r>
            <a:r>
              <a:rPr lang="en-US" altLang="fa-IR" smtClean="0"/>
              <a:t> </a:t>
            </a:r>
            <a:endParaRPr lang="fa-IR" altLang="fa-IR" smtClean="0"/>
          </a:p>
          <a:p>
            <a:pPr algn="just" eaLnBrk="1" hangingPunct="1">
              <a:lnSpc>
                <a:spcPct val="90000"/>
              </a:lnSpc>
              <a:defRPr/>
            </a:pPr>
            <a:r>
              <a:rPr lang="fa-IR" altLang="fa-IR" smtClean="0"/>
              <a:t>برای آموزش رفتارهای پیچیده، مانند مسئولیت پذیری، یک بخشی از رفتار هدف آموزش داده می شود، تمرین می شود و تقویت می گردد.</a:t>
            </a:r>
            <a:endParaRPr lang="en-US" altLang="fa-IR"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pPr eaLnBrk="1" hangingPunct="1">
              <a:defRPr/>
            </a:pPr>
            <a:r>
              <a:rPr lang="fa-IR" altLang="fa-IR" b="1" smtClean="0"/>
              <a:t>تئوری های رسمی</a:t>
            </a:r>
            <a:endParaRPr lang="en-US" altLang="fa-IR" b="1" smtClean="0"/>
          </a:p>
        </p:txBody>
      </p:sp>
      <p:sp>
        <p:nvSpPr>
          <p:cNvPr id="128003" name="Rectangle 3"/>
          <p:cNvSpPr>
            <a:spLocks noGrp="1" noChangeArrowheads="1"/>
          </p:cNvSpPr>
          <p:nvPr>
            <p:ph type="body" idx="1"/>
          </p:nvPr>
        </p:nvSpPr>
        <p:spPr/>
        <p:txBody>
          <a:bodyPr/>
          <a:lstStyle/>
          <a:p>
            <a:pPr algn="just" eaLnBrk="1" hangingPunct="1">
              <a:lnSpc>
                <a:spcPct val="90000"/>
              </a:lnSpc>
              <a:defRPr/>
            </a:pPr>
            <a:r>
              <a:rPr lang="fa-IR" altLang="fa-IR" smtClean="0"/>
              <a:t>مقیم از همتای ارشد ترش در زمانیکه کارش را "با بهترین کیفیت" انجام می دهد تاییدیه می گیرد و از طرفی  اجتماع نیز پیشرفت وی را بواسطه دادن کارهای پیچیده تر یا سمت های بالاتر پاداش می دهد.</a:t>
            </a:r>
            <a:r>
              <a:rPr lang="en-US" altLang="fa-IR" smtClean="0"/>
              <a:t> </a:t>
            </a:r>
            <a:endParaRPr lang="fa-IR" altLang="fa-IR" smtClean="0"/>
          </a:p>
          <a:p>
            <a:pPr algn="just" eaLnBrk="1" hangingPunct="1">
              <a:lnSpc>
                <a:spcPct val="90000"/>
              </a:lnSpc>
              <a:defRPr/>
            </a:pPr>
            <a:r>
              <a:rPr lang="fa-IR" altLang="fa-IR" smtClean="0"/>
              <a:t>تا حد امکان </a:t>
            </a:r>
            <a:r>
              <a:rPr lang="en-US" altLang="fa-IR" smtClean="0"/>
              <a:t>TC </a:t>
            </a:r>
            <a:r>
              <a:rPr lang="fa-IR" altLang="fa-IR" smtClean="0"/>
              <a:t> استفاده از تنیبه برای خاموش کردن رفتارهای نامطلوب اجتناب می نماید. و به جای آن تکنیک تجربه یادگیری به کار می گیرد که ترکیبی است از عناصر آزار دهنده (انجام وظایف ذهنی یا فیزیکی) با یادگیری یا کسب بینش نسبت به پیامد رفتار ناخواسته می باشد.</a:t>
            </a:r>
            <a:r>
              <a:rPr lang="en-US" altLang="fa-IR" smtClean="0"/>
              <a:t> </a:t>
            </a:r>
          </a:p>
          <a:p>
            <a:pPr eaLnBrk="1" hangingPunct="1">
              <a:lnSpc>
                <a:spcPct val="90000"/>
              </a:lnSpc>
              <a:defRPr/>
            </a:pPr>
            <a:endParaRPr lang="en-US" altLang="fa-IR"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pPr eaLnBrk="1" hangingPunct="1">
              <a:defRPr/>
            </a:pPr>
            <a:r>
              <a:rPr lang="fa-IR" altLang="fa-IR" b="1" smtClean="0"/>
              <a:t>تئوری های رسمی</a:t>
            </a:r>
            <a:endParaRPr lang="en-US" altLang="fa-IR" b="1" smtClean="0"/>
          </a:p>
        </p:txBody>
      </p:sp>
      <p:sp>
        <p:nvSpPr>
          <p:cNvPr id="129027" name="Rectangle 3"/>
          <p:cNvSpPr>
            <a:spLocks noGrp="1" noChangeArrowheads="1"/>
          </p:cNvSpPr>
          <p:nvPr>
            <p:ph type="body" idx="1"/>
          </p:nvPr>
        </p:nvSpPr>
        <p:spPr/>
        <p:txBody>
          <a:bodyPr/>
          <a:lstStyle/>
          <a:p>
            <a:pPr algn="just" eaLnBrk="1" hangingPunct="1">
              <a:defRPr/>
            </a:pPr>
            <a:r>
              <a:rPr lang="fa-IR" altLang="fa-IR" smtClean="0"/>
              <a:t>مفهوم "تعمیم" رفتار فرض </a:t>
            </a:r>
            <a:r>
              <a:rPr lang="en-US" altLang="fa-IR" smtClean="0"/>
              <a:t>TC</a:t>
            </a:r>
            <a:r>
              <a:rPr lang="fa-IR" altLang="fa-IR" smtClean="0"/>
              <a:t> را تایید می کند که رفتارهای کارآمد که توسط مقیمان در </a:t>
            </a:r>
            <a:r>
              <a:rPr lang="en-US" altLang="fa-IR" smtClean="0"/>
              <a:t>TC</a:t>
            </a:r>
            <a:r>
              <a:rPr lang="fa-IR" altLang="fa-IR" smtClean="0"/>
              <a:t> کسب شده است به طرف سبک زندگی مثبت در زمانیکه به جامعه بزرگتر بازمی گردند تعمیم داده می شود.</a:t>
            </a:r>
            <a:r>
              <a:rPr lang="en-US" altLang="fa-IR" smtClean="0"/>
              <a:t> </a:t>
            </a:r>
            <a:endParaRPr lang="fa-IR" altLang="fa-IR" smtClean="0"/>
          </a:p>
          <a:p>
            <a:pPr algn="just" eaLnBrk="1" hangingPunct="1">
              <a:defRPr/>
            </a:pPr>
            <a:r>
              <a:rPr lang="fa-IR" altLang="fa-IR" smtClean="0"/>
              <a:t>استفاده از طرح های درمان و قرارداد درمانی یا رفتاری ، که بخشی از استراتژی از مدیریت موردی در </a:t>
            </a:r>
            <a:r>
              <a:rPr lang="en-US" altLang="fa-IR" smtClean="0"/>
              <a:t>TC</a:t>
            </a:r>
            <a:r>
              <a:rPr lang="fa-IR" altLang="fa-IR" smtClean="0"/>
              <a:t> است، ریشه در تئوری رفتاری دارد.</a:t>
            </a:r>
            <a:r>
              <a:rPr lang="en-US" altLang="fa-IR" smtClean="0"/>
              <a:t> </a:t>
            </a:r>
          </a:p>
          <a:p>
            <a:pPr eaLnBrk="1" hangingPunct="1">
              <a:defRPr/>
            </a:pPr>
            <a:endParaRPr lang="en-US" altLang="fa-IR"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defRPr/>
            </a:pPr>
            <a:r>
              <a:rPr lang="fa-IR" altLang="fa-IR" b="1" smtClean="0"/>
              <a:t>مقیمان</a:t>
            </a:r>
            <a:endParaRPr lang="en-US" altLang="fa-IR" b="1" smtClean="0"/>
          </a:p>
        </p:txBody>
      </p:sp>
      <p:sp>
        <p:nvSpPr>
          <p:cNvPr id="52227" name="Rectangle 3"/>
          <p:cNvSpPr>
            <a:spLocks noGrp="1" noChangeArrowheads="1"/>
          </p:cNvSpPr>
          <p:nvPr>
            <p:ph type="body" idx="1"/>
          </p:nvPr>
        </p:nvSpPr>
        <p:spPr/>
        <p:txBody>
          <a:bodyPr/>
          <a:lstStyle/>
          <a:p>
            <a:pPr algn="justLow" eaLnBrk="1" hangingPunct="1">
              <a:defRPr/>
            </a:pPr>
            <a:r>
              <a:rPr lang="fa-IR" altLang="fa-IR" smtClean="0"/>
              <a:t>مقیمان در اجتماع های درمانی اغلب درمانهای قبلی را مورد انتقاد قرار می دهند، بواسطه اینکه از آنها انتظار می رفت که به صورت منفعلانه عمل نمایند.</a:t>
            </a:r>
          </a:p>
          <a:p>
            <a:pPr algn="justLow" eaLnBrk="1" hangingPunct="1">
              <a:defRPr/>
            </a:pPr>
            <a:r>
              <a:rPr lang="fa-IR" altLang="fa-IR" smtClean="0"/>
              <a:t>کسریل اعتقاد داشت ،مقیمان از اضطرابها و درد هایی که موجب می گردد که نه بتوانند بجنگند و نه فرارکنند رنج می برند، ودر عوض، آنها عواطفشان را منجمد می نمایند. </a:t>
            </a:r>
          </a:p>
          <a:p>
            <a:pPr eaLnBrk="1" hangingPunct="1">
              <a:defRPr/>
            </a:pPr>
            <a:endParaRPr lang="en-US" altLang="fa-IR"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pPr eaLnBrk="1" hangingPunct="1">
              <a:defRPr/>
            </a:pPr>
            <a:r>
              <a:rPr lang="fa-IR" altLang="fa-IR" b="1" smtClean="0"/>
              <a:t>تئوری های رسمی</a:t>
            </a:r>
            <a:endParaRPr lang="en-US" altLang="fa-IR" b="1" smtClean="0"/>
          </a:p>
        </p:txBody>
      </p:sp>
      <p:sp>
        <p:nvSpPr>
          <p:cNvPr id="130051" name="Rectangle 3"/>
          <p:cNvSpPr>
            <a:spLocks noGrp="1" noChangeArrowheads="1"/>
          </p:cNvSpPr>
          <p:nvPr>
            <p:ph type="body" idx="1"/>
          </p:nvPr>
        </p:nvSpPr>
        <p:spPr/>
        <p:txBody>
          <a:bodyPr/>
          <a:lstStyle/>
          <a:p>
            <a:pPr eaLnBrk="1" hangingPunct="1">
              <a:defRPr/>
            </a:pPr>
            <a:r>
              <a:rPr lang="fa-IR" altLang="fa-IR" smtClean="0"/>
              <a:t>3) </a:t>
            </a:r>
            <a:r>
              <a:rPr lang="fa-IR" altLang="fa-IR" u="sng" smtClean="0"/>
              <a:t>نظریه یادگیری اجتماعی</a:t>
            </a:r>
            <a:r>
              <a:rPr lang="en-US" altLang="fa-IR" smtClean="0"/>
              <a:t> </a:t>
            </a:r>
            <a:r>
              <a:rPr lang="fa-IR" altLang="fa-IR" smtClean="0"/>
              <a:t>:</a:t>
            </a:r>
          </a:p>
          <a:p>
            <a:pPr algn="just" eaLnBrk="1" hangingPunct="1">
              <a:defRPr/>
            </a:pPr>
            <a:r>
              <a:rPr lang="fa-IR" altLang="fa-IR" smtClean="0"/>
              <a:t>نظر </a:t>
            </a:r>
            <a:r>
              <a:rPr lang="en-US" altLang="fa-IR" smtClean="0"/>
              <a:t>TC</a:t>
            </a:r>
            <a:r>
              <a:rPr lang="fa-IR" altLang="fa-IR" smtClean="0"/>
              <a:t> که وابستگی به مواد- شامل تمام مسائل نامطلوب همراه خود- یک رفتار آموخته شده است با ادعا یادگیری اجتماعی همسان و سازگار می باشد. </a:t>
            </a:r>
          </a:p>
          <a:p>
            <a:pPr algn="just" eaLnBrk="1" hangingPunct="1">
              <a:defRPr/>
            </a:pPr>
            <a:r>
              <a:rPr lang="fa-IR" altLang="fa-IR" smtClean="0"/>
              <a:t>مانند نظریه یادگیری اجتماعی، </a:t>
            </a:r>
            <a:r>
              <a:rPr lang="en-US" altLang="fa-IR" smtClean="0"/>
              <a:t>TC </a:t>
            </a:r>
            <a:r>
              <a:rPr lang="fa-IR" altLang="fa-IR" smtClean="0"/>
              <a:t>نیز مفاهیم مهمی را از نظر فرویدی به </a:t>
            </a:r>
            <a:r>
              <a:rPr lang="en-US" altLang="fa-IR" smtClean="0"/>
              <a:t>TC</a:t>
            </a:r>
            <a:r>
              <a:rPr lang="fa-IR" altLang="fa-IR" smtClean="0"/>
              <a:t> وارد کرده است. وابستگی یک از این مثالها است، اما </a:t>
            </a:r>
            <a:r>
              <a:rPr lang="en-US" altLang="fa-IR" smtClean="0"/>
              <a:t>TC</a:t>
            </a:r>
            <a:r>
              <a:rPr lang="fa-IR" altLang="fa-IR" smtClean="0"/>
              <a:t> منظور معنایی خود را مانند این شعار بیان می کند"تنها تو می توانی، اما به تنهایی نمی توانی".</a:t>
            </a:r>
            <a:r>
              <a:rPr lang="en-US" altLang="fa-IR" smtClean="0"/>
              <a:t> </a:t>
            </a:r>
          </a:p>
          <a:p>
            <a:pPr eaLnBrk="1" hangingPunct="1">
              <a:defRPr/>
            </a:pPr>
            <a:endParaRPr lang="en-US" altLang="fa-IR"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pPr eaLnBrk="1" hangingPunct="1">
              <a:defRPr/>
            </a:pPr>
            <a:r>
              <a:rPr lang="fa-IR" altLang="fa-IR" b="1" smtClean="0"/>
              <a:t>تئوری های رسمی</a:t>
            </a:r>
            <a:endParaRPr lang="en-US" altLang="fa-IR" b="1" smtClean="0"/>
          </a:p>
        </p:txBody>
      </p:sp>
      <p:sp>
        <p:nvSpPr>
          <p:cNvPr id="131075" name="Rectangle 3"/>
          <p:cNvSpPr>
            <a:spLocks noGrp="1" noChangeArrowheads="1"/>
          </p:cNvSpPr>
          <p:nvPr>
            <p:ph type="body" idx="1"/>
          </p:nvPr>
        </p:nvSpPr>
        <p:spPr/>
        <p:txBody>
          <a:bodyPr/>
          <a:lstStyle/>
          <a:p>
            <a:pPr algn="just" eaLnBrk="1" hangingPunct="1">
              <a:lnSpc>
                <a:spcPct val="90000"/>
              </a:lnSpc>
              <a:defRPr/>
            </a:pPr>
            <a:r>
              <a:rPr lang="fa-IR" altLang="fa-IR" sz="2800" smtClean="0"/>
              <a:t>از سوی دیگر </a:t>
            </a:r>
            <a:r>
              <a:rPr lang="en-US" altLang="fa-IR" sz="2800" smtClean="0"/>
              <a:t>TC</a:t>
            </a:r>
            <a:r>
              <a:rPr lang="fa-IR" altLang="fa-IR" sz="2800" smtClean="0"/>
              <a:t> همچنین مفاهیم پرخاشگری، همانند سازی، مکانیسم دفاعی را داخل </a:t>
            </a:r>
            <a:r>
              <a:rPr lang="en-US" altLang="fa-IR" sz="2800" smtClean="0"/>
              <a:t>TC</a:t>
            </a:r>
            <a:r>
              <a:rPr lang="fa-IR" altLang="fa-IR" sz="2800" smtClean="0"/>
              <a:t> نمود. اصول یادگیری محرک- پاسخ برای توضیح رفتارهای آشکار مورد استفاده قرار گرفت.</a:t>
            </a:r>
          </a:p>
          <a:p>
            <a:pPr algn="just" eaLnBrk="1" hangingPunct="1">
              <a:lnSpc>
                <a:spcPct val="90000"/>
              </a:lnSpc>
              <a:defRPr/>
            </a:pPr>
            <a:r>
              <a:rPr lang="fa-IR" altLang="fa-IR" sz="2800" smtClean="0"/>
              <a:t>بندورا باور داشت که تقلید یک منبع موثر یادگیری است. که این ایده در </a:t>
            </a:r>
            <a:r>
              <a:rPr lang="en-US" altLang="fa-IR" sz="2800" smtClean="0"/>
              <a:t>TC</a:t>
            </a:r>
            <a:r>
              <a:rPr lang="fa-IR" altLang="fa-IR" sz="2800" smtClean="0"/>
              <a:t> اساس مفهوم سرمشق شد.</a:t>
            </a:r>
          </a:p>
          <a:p>
            <a:pPr algn="just" eaLnBrk="1" hangingPunct="1">
              <a:lnSpc>
                <a:spcPct val="90000"/>
              </a:lnSpc>
              <a:defRPr/>
            </a:pPr>
            <a:r>
              <a:rPr lang="fa-IR" altLang="fa-IR" sz="2800" smtClean="0"/>
              <a:t>یک مفهوم رایج و آموزشی در </a:t>
            </a:r>
            <a:r>
              <a:rPr lang="en-US" altLang="fa-IR" sz="2800" smtClean="0"/>
              <a:t>TC </a:t>
            </a:r>
            <a:r>
              <a:rPr lang="fa-IR" altLang="fa-IR" sz="2800" smtClean="0"/>
              <a:t>که بندورا و والترز (1963) به نام ایده  تقویت جانشین ارائه دادند ،توضیح می دهد که چطور یک کودک زمانیکه  می بیند یک همکلاسی سخت کوش خود توسط معلمش تحسین می گردد، تلاش می نماید تا همان رفتار را یاد بگیرد. تنبیه و یا تقویت رفتار سرمشق تاثیر مشابه ای هم بر مشاهده گر دارد و هم بر مدل</a:t>
            </a:r>
            <a:r>
              <a:rPr lang="en-US" altLang="fa-IR" sz="2800" smtClean="0"/>
              <a:t> </a:t>
            </a:r>
          </a:p>
          <a:p>
            <a:pPr eaLnBrk="1" hangingPunct="1">
              <a:lnSpc>
                <a:spcPct val="90000"/>
              </a:lnSpc>
              <a:defRPr/>
            </a:pPr>
            <a:endParaRPr lang="en-US" altLang="fa-IR" sz="2800"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pPr eaLnBrk="1" hangingPunct="1">
              <a:defRPr/>
            </a:pPr>
            <a:r>
              <a:rPr lang="fa-IR" altLang="fa-IR" b="1" smtClean="0"/>
              <a:t>تئوری های رسمی</a:t>
            </a:r>
            <a:endParaRPr lang="en-US" altLang="fa-IR" b="1" smtClean="0"/>
          </a:p>
        </p:txBody>
      </p:sp>
      <p:sp>
        <p:nvSpPr>
          <p:cNvPr id="132099" name="Rectangle 3"/>
          <p:cNvSpPr>
            <a:spLocks noGrp="1" noChangeArrowheads="1"/>
          </p:cNvSpPr>
          <p:nvPr>
            <p:ph type="body" idx="1"/>
          </p:nvPr>
        </p:nvSpPr>
        <p:spPr/>
        <p:txBody>
          <a:bodyPr/>
          <a:lstStyle/>
          <a:p>
            <a:pPr algn="just" eaLnBrk="1" hangingPunct="1">
              <a:lnSpc>
                <a:spcPct val="90000"/>
              </a:lnSpc>
              <a:defRPr/>
            </a:pPr>
            <a:r>
              <a:rPr lang="fa-IR" altLang="fa-IR" smtClean="0"/>
              <a:t>بندورا(1986 ) استدلال نمود که در کنار شرطی سازی کلاسیک و کنش گر، یادگیری مشاهده ای معمولیترین نوع یادگیری می باشد. بدست آوردن مهارتها یا اطلاعات جدید یا تغییر رفتارهای گذشته صرفاً بوسیله مشاهده دیگران صورت می پذیرد.</a:t>
            </a:r>
          </a:p>
          <a:p>
            <a:pPr algn="just" eaLnBrk="1" hangingPunct="1">
              <a:lnSpc>
                <a:spcPct val="90000"/>
              </a:lnSpc>
              <a:defRPr/>
            </a:pPr>
            <a:r>
              <a:rPr lang="fa-IR" altLang="fa-IR" smtClean="0"/>
              <a:t>محیط ،کنترل روی رفتار انسان را اعمال می نماید، اما به همان میزان خصوصیات  و رفتار فرد نیز اهمیت دارد. این سه عامل ، که بسیار به یکدیگر وابسته می باشند، تمامی مفاد یادگیری را تشکیل می دهند.</a:t>
            </a:r>
            <a:r>
              <a:rPr lang="en-US" altLang="fa-IR" smtClean="0"/>
              <a:t> </a:t>
            </a:r>
          </a:p>
          <a:p>
            <a:pPr eaLnBrk="1" hangingPunct="1">
              <a:lnSpc>
                <a:spcPct val="90000"/>
              </a:lnSpc>
              <a:defRPr/>
            </a:pPr>
            <a:endParaRPr lang="en-US" altLang="fa-IR" smtClean="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pPr eaLnBrk="1" hangingPunct="1">
              <a:defRPr/>
            </a:pPr>
            <a:r>
              <a:rPr lang="fa-IR" altLang="fa-IR" b="1" smtClean="0"/>
              <a:t>تئوری های رسمی</a:t>
            </a:r>
            <a:endParaRPr lang="en-US" altLang="fa-IR" b="1" smtClean="0"/>
          </a:p>
        </p:txBody>
      </p:sp>
      <p:sp>
        <p:nvSpPr>
          <p:cNvPr id="133123" name="Rectangle 3"/>
          <p:cNvSpPr>
            <a:spLocks noGrp="1" noChangeArrowheads="1"/>
          </p:cNvSpPr>
          <p:nvPr>
            <p:ph type="body" idx="1"/>
          </p:nvPr>
        </p:nvSpPr>
        <p:spPr/>
        <p:txBody>
          <a:bodyPr/>
          <a:lstStyle/>
          <a:p>
            <a:pPr algn="just" eaLnBrk="1" hangingPunct="1">
              <a:defRPr/>
            </a:pPr>
            <a:r>
              <a:rPr lang="fa-IR" altLang="fa-IR" sz="2800" smtClean="0"/>
              <a:t>بندورا 1986بیان نمود که چطور رفتار فرد بر روی محیط تاثیر می گذارد و به عبارتی دیگر محیط اش را "خلق می کند" دلالت قوی در فرایند ساختن </a:t>
            </a:r>
            <a:r>
              <a:rPr lang="en-US" altLang="fa-IR" sz="2800" smtClean="0"/>
              <a:t>TC</a:t>
            </a:r>
            <a:r>
              <a:rPr lang="fa-IR" altLang="fa-IR" sz="2800" smtClean="0"/>
              <a:t> دارد.</a:t>
            </a:r>
            <a:r>
              <a:rPr lang="en-US" altLang="fa-IR" sz="2800" smtClean="0"/>
              <a:t> </a:t>
            </a:r>
            <a:endParaRPr lang="fa-IR" altLang="fa-IR" sz="2800" smtClean="0"/>
          </a:p>
          <a:p>
            <a:pPr algn="just" eaLnBrk="1" hangingPunct="1">
              <a:defRPr/>
            </a:pPr>
            <a:r>
              <a:rPr lang="fa-IR" altLang="fa-IR" sz="2800" smtClean="0"/>
              <a:t>برای مثال، در تمرین مستحکم نمودن "توجه مسئولانه" برای سایر اعضای </a:t>
            </a:r>
            <a:r>
              <a:rPr lang="en-US" altLang="fa-IR" sz="2800" smtClean="0"/>
              <a:t>TC</a:t>
            </a:r>
            <a:r>
              <a:rPr lang="fa-IR" altLang="fa-IR" sz="2800" smtClean="0"/>
              <a:t> ،یک مقیم ملایمت  و قدردانی از دیگران می گیرد، بنابراین کمک کردن، یک محیط حمایتی  و مثبت برای خودش و اجتماع خلق می کند. عکس آن نیز همچنین درست است. زمانیکه یک مقیم به طور ناشایست رفتار می کند، یک محیط خصومت آمیز برای خودش و دیگران بوجود می آورد، دیگران نیز به آن واکنش منفی نشان می دهند.</a:t>
            </a:r>
            <a:endParaRPr lang="en-US" altLang="fa-IR" sz="2800" smtClean="0"/>
          </a:p>
          <a:p>
            <a:pPr eaLnBrk="1" hangingPunct="1">
              <a:defRPr/>
            </a:pPr>
            <a:endParaRPr lang="en-US" altLang="fa-IR" sz="2800"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pPr eaLnBrk="1" hangingPunct="1">
              <a:defRPr/>
            </a:pPr>
            <a:r>
              <a:rPr lang="fa-IR" altLang="fa-IR" b="1" smtClean="0"/>
              <a:t>تئوری های رسمی</a:t>
            </a:r>
            <a:endParaRPr lang="en-US" altLang="fa-IR" b="1" smtClean="0"/>
          </a:p>
        </p:txBody>
      </p:sp>
      <p:sp>
        <p:nvSpPr>
          <p:cNvPr id="134147" name="Rectangle 3"/>
          <p:cNvSpPr>
            <a:spLocks noGrp="1" noChangeArrowheads="1"/>
          </p:cNvSpPr>
          <p:nvPr>
            <p:ph type="body" idx="1"/>
          </p:nvPr>
        </p:nvSpPr>
        <p:spPr/>
        <p:txBody>
          <a:bodyPr/>
          <a:lstStyle/>
          <a:p>
            <a:pPr eaLnBrk="1" hangingPunct="1">
              <a:lnSpc>
                <a:spcPct val="90000"/>
              </a:lnSpc>
              <a:defRPr/>
            </a:pPr>
            <a:r>
              <a:rPr lang="fa-IR" altLang="fa-IR" smtClean="0"/>
              <a:t>4) </a:t>
            </a:r>
            <a:r>
              <a:rPr lang="fa-IR" altLang="fa-IR" u="sng" smtClean="0">
                <a:solidFill>
                  <a:schemeClr val="accent1"/>
                </a:solidFill>
              </a:rPr>
              <a:t>گشتالت درمانی</a:t>
            </a:r>
            <a:r>
              <a:rPr lang="fa-IR" altLang="fa-IR" smtClean="0">
                <a:solidFill>
                  <a:schemeClr val="accent1"/>
                </a:solidFill>
              </a:rPr>
              <a:t>:</a:t>
            </a:r>
          </a:p>
          <a:p>
            <a:pPr algn="just" eaLnBrk="1" hangingPunct="1">
              <a:lnSpc>
                <a:spcPct val="90000"/>
              </a:lnSpc>
              <a:defRPr/>
            </a:pPr>
            <a:r>
              <a:rPr lang="fa-IR" altLang="fa-IR" smtClean="0"/>
              <a:t>نظریه گشتالت بر تجربه "اینجا و اکنون" تاکید می کند.</a:t>
            </a:r>
            <a:r>
              <a:rPr lang="en-US" altLang="fa-IR" smtClean="0"/>
              <a:t>TC </a:t>
            </a:r>
            <a:r>
              <a:rPr lang="fa-IR" altLang="fa-IR" smtClean="0"/>
              <a:t>نیز یک وضعیت مشابه گشتالت درمانی  در همه فرایندهای درمان گروهی اتخاذ کرده است.</a:t>
            </a:r>
            <a:r>
              <a:rPr lang="en-US" altLang="fa-IR" smtClean="0"/>
              <a:t> </a:t>
            </a:r>
            <a:endParaRPr lang="fa-IR" altLang="fa-IR" smtClean="0"/>
          </a:p>
          <a:p>
            <a:pPr algn="just" eaLnBrk="1" hangingPunct="1">
              <a:lnSpc>
                <a:spcPct val="90000"/>
              </a:lnSpc>
              <a:defRPr/>
            </a:pPr>
            <a:r>
              <a:rPr lang="fa-IR" altLang="fa-IR" smtClean="0"/>
              <a:t>نظریه گشتالت (</a:t>
            </a:r>
            <a:r>
              <a:rPr lang="en-US" altLang="fa-IR" smtClean="0"/>
              <a:t>Norlin &amp; Chess,1997</a:t>
            </a:r>
            <a:r>
              <a:rPr lang="fa-IR" altLang="fa-IR" smtClean="0"/>
              <a:t> )  فرض می کند که مردم "بازیها " را ایجاد می کنند که از مواجهه شدن یا زندگی کردن در "اینجا و اکنون" اجتناب نمایند و یا اینکه با بازی کردن از قبول نمودن مسئولیت در زندگی فعلی شان سرباز می زنند.</a:t>
            </a:r>
            <a:r>
              <a:rPr lang="en-US" altLang="fa-IR" smtClean="0"/>
              <a:t> </a:t>
            </a:r>
          </a:p>
          <a:p>
            <a:pPr eaLnBrk="1" hangingPunct="1">
              <a:lnSpc>
                <a:spcPct val="90000"/>
              </a:lnSpc>
              <a:defRPr/>
            </a:pPr>
            <a:endParaRPr lang="en-US" altLang="fa-IR"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pPr eaLnBrk="1" hangingPunct="1">
              <a:defRPr/>
            </a:pPr>
            <a:r>
              <a:rPr lang="fa-IR" altLang="fa-IR" b="1" smtClean="0"/>
              <a:t>تئوری های رسمی</a:t>
            </a:r>
            <a:endParaRPr lang="en-US" altLang="fa-IR" b="1" smtClean="0"/>
          </a:p>
        </p:txBody>
      </p:sp>
      <p:sp>
        <p:nvSpPr>
          <p:cNvPr id="135171" name="Rectangle 3"/>
          <p:cNvSpPr>
            <a:spLocks noGrp="1" noChangeArrowheads="1"/>
          </p:cNvSpPr>
          <p:nvPr>
            <p:ph type="body" idx="1"/>
          </p:nvPr>
        </p:nvSpPr>
        <p:spPr/>
        <p:txBody>
          <a:bodyPr/>
          <a:lstStyle/>
          <a:p>
            <a:pPr algn="just" eaLnBrk="1" hangingPunct="1">
              <a:defRPr/>
            </a:pPr>
            <a:r>
              <a:rPr lang="fa-IR" altLang="fa-IR" smtClean="0"/>
              <a:t>چنین بازیهایی شامل پنداره "ساختگی "، اجتناب از درد عاطفی بوسیله انکار نمودن جوانبی از خود واقعی ، دستکاری محیط و استفاده از دیگران برای انجام چیزهایی که "بازی کننده" از آن می ترسد، می باشد.</a:t>
            </a:r>
            <a:r>
              <a:rPr lang="en-US" altLang="fa-IR" smtClean="0"/>
              <a:t> </a:t>
            </a:r>
            <a:endParaRPr lang="fa-IR" altLang="fa-IR" smtClean="0"/>
          </a:p>
          <a:p>
            <a:pPr algn="just" eaLnBrk="1" hangingPunct="1">
              <a:defRPr/>
            </a:pPr>
            <a:r>
              <a:rPr lang="fa-IR" altLang="fa-IR" smtClean="0"/>
              <a:t>اینها تمام راهکارهای است که اجازه می دهد انسانها از انجام ریسکهایی که می تواند تجارب ناخوشایند برای وی به باربیاورد اما برای رشد عاطفی وی ضروری می باشد اجتناب نمایند.</a:t>
            </a:r>
            <a:r>
              <a:rPr lang="en-US" altLang="fa-IR" smtClean="0"/>
              <a:t> </a:t>
            </a:r>
          </a:p>
          <a:p>
            <a:pPr eaLnBrk="1" hangingPunct="1">
              <a:defRPr/>
            </a:pPr>
            <a:endParaRPr lang="en-US" altLang="fa-IR" smtClean="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pPr eaLnBrk="1" hangingPunct="1">
              <a:defRPr/>
            </a:pPr>
            <a:r>
              <a:rPr lang="fa-IR" altLang="fa-IR" b="1" smtClean="0"/>
              <a:t>تئوری های رسمی</a:t>
            </a:r>
            <a:endParaRPr lang="en-US" altLang="fa-IR" b="1" smtClean="0"/>
          </a:p>
        </p:txBody>
      </p:sp>
      <p:sp>
        <p:nvSpPr>
          <p:cNvPr id="136195" name="Rectangle 3"/>
          <p:cNvSpPr>
            <a:spLocks noGrp="1" noChangeArrowheads="1"/>
          </p:cNvSpPr>
          <p:nvPr>
            <p:ph type="body" idx="1"/>
          </p:nvPr>
        </p:nvSpPr>
        <p:spPr/>
        <p:txBody>
          <a:bodyPr/>
          <a:lstStyle/>
          <a:p>
            <a:pPr algn="just" eaLnBrk="1" hangingPunct="1">
              <a:defRPr/>
            </a:pPr>
            <a:r>
              <a:rPr lang="fa-IR" altLang="fa-IR" sz="2800" smtClean="0"/>
              <a:t>مفهوم ارائه شده، نظر مشابه </a:t>
            </a:r>
            <a:r>
              <a:rPr lang="en-US" altLang="fa-IR" sz="2800" smtClean="0"/>
              <a:t>TC</a:t>
            </a:r>
            <a:r>
              <a:rPr lang="fa-IR" altLang="fa-IR" sz="2800" smtClean="0"/>
              <a:t> درباره مشکلات عاطفی فرد وابسته به مواد می باشد که در روبرو شدن با واقعیت هاو پنداره های نادرست خود که وی را مجبور می کند با بخشی از خود مواجهه نماید ، اجتناب یا انکار می نماید.</a:t>
            </a:r>
            <a:endParaRPr lang="en-US" altLang="fa-IR" sz="2800" smtClean="0"/>
          </a:p>
          <a:p>
            <a:pPr algn="just" eaLnBrk="1" hangingPunct="1">
              <a:defRPr/>
            </a:pPr>
            <a:r>
              <a:rPr lang="en-US" altLang="fa-IR" sz="2800" smtClean="0"/>
              <a:t> </a:t>
            </a:r>
            <a:r>
              <a:rPr lang="fa-IR" altLang="fa-IR" sz="2800" smtClean="0"/>
              <a:t>اهداف درمانی گشتالت در افزایش رشد و خودمختاری فرد بواسطه گسترش خود آگاهی یا بینش، پذیرش مسئولیت شخصی بر تغییر، آگاه شدن بیشتر از محیط فرد، افزایش توانایی برای بخشیدن و دریافت از دیگران، وافزایش اعتبار به واسطه عمل، فعالیتهایی است که در  نرمهای اجتماعی </a:t>
            </a:r>
            <a:r>
              <a:rPr lang="en-US" altLang="fa-IR" sz="2800" smtClean="0"/>
              <a:t>TC</a:t>
            </a:r>
            <a:r>
              <a:rPr lang="fa-IR" altLang="fa-IR" sz="2800" smtClean="0"/>
              <a:t> و ارزشهای اجتماعی آن منعکس شده است.</a:t>
            </a:r>
            <a:endParaRPr lang="en-US" altLang="fa-IR" sz="2800" smtClean="0"/>
          </a:p>
          <a:p>
            <a:pPr eaLnBrk="1" hangingPunct="1">
              <a:defRPr/>
            </a:pPr>
            <a:endParaRPr lang="en-US" altLang="fa-IR" sz="2800" smtClean="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pPr eaLnBrk="1" hangingPunct="1">
              <a:defRPr/>
            </a:pPr>
            <a:r>
              <a:rPr lang="fa-IR" altLang="fa-IR" b="1" smtClean="0"/>
              <a:t>تئوری های رسمی</a:t>
            </a:r>
            <a:endParaRPr lang="en-US" altLang="fa-IR" b="1" smtClean="0"/>
          </a:p>
        </p:txBody>
      </p:sp>
      <p:sp>
        <p:nvSpPr>
          <p:cNvPr id="137219" name="Rectangle 3"/>
          <p:cNvSpPr>
            <a:spLocks noGrp="1" noChangeArrowheads="1"/>
          </p:cNvSpPr>
          <p:nvPr>
            <p:ph type="body" idx="1"/>
          </p:nvPr>
        </p:nvSpPr>
        <p:spPr/>
        <p:txBody>
          <a:bodyPr/>
          <a:lstStyle/>
          <a:p>
            <a:pPr algn="just" eaLnBrk="1" hangingPunct="1">
              <a:defRPr/>
            </a:pPr>
            <a:r>
              <a:rPr lang="fa-IR" altLang="fa-IR" smtClean="0"/>
              <a:t>تاکید گشتالت درمانی در حل مسائل بواسطه افزایش کنترل شخصی و مسئولیت بسیار، با تاکید </a:t>
            </a:r>
            <a:r>
              <a:rPr lang="en-US" altLang="fa-IR" smtClean="0"/>
              <a:t>TC</a:t>
            </a:r>
            <a:r>
              <a:rPr lang="fa-IR" altLang="fa-IR" smtClean="0"/>
              <a:t> بر روی رویکرد خودیاری "</a:t>
            </a:r>
            <a:r>
              <a:rPr lang="en-US" altLang="fa-IR" smtClean="0"/>
              <a:t>Self help</a:t>
            </a:r>
            <a:r>
              <a:rPr lang="fa-IR" altLang="fa-IR" smtClean="0"/>
              <a:t> " نزدیک است. اما برخلاف </a:t>
            </a:r>
            <a:r>
              <a:rPr lang="en-US" altLang="fa-IR" smtClean="0"/>
              <a:t>TC</a:t>
            </a:r>
            <a:r>
              <a:rPr lang="fa-IR" altLang="fa-IR" smtClean="0"/>
              <a:t> ، گشتالت اهمیت بیشتری بر روی کاوش شخصی مسائل درمانی قرار می دهد تا تغییر مستقیم رفتار.</a:t>
            </a:r>
            <a:endParaRPr lang="en-US" altLang="fa-IR" smtClean="0"/>
          </a:p>
          <a:p>
            <a:pPr algn="just" eaLnBrk="1" hangingPunct="1">
              <a:defRPr/>
            </a:pPr>
            <a:endParaRPr lang="en-US" altLang="fa-IR" smtClean="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pPr eaLnBrk="1" hangingPunct="1">
              <a:defRPr/>
            </a:pPr>
            <a:r>
              <a:rPr lang="fa-IR" altLang="fa-IR" b="1" smtClean="0"/>
              <a:t>تئوری های رسمی</a:t>
            </a:r>
            <a:endParaRPr lang="en-US" altLang="fa-IR" b="1" smtClean="0"/>
          </a:p>
        </p:txBody>
      </p:sp>
      <p:sp>
        <p:nvSpPr>
          <p:cNvPr id="138243" name="Rectangle 3"/>
          <p:cNvSpPr>
            <a:spLocks noGrp="1" noChangeArrowheads="1"/>
          </p:cNvSpPr>
          <p:nvPr>
            <p:ph type="body" idx="1"/>
          </p:nvPr>
        </p:nvSpPr>
        <p:spPr/>
        <p:txBody>
          <a:bodyPr/>
          <a:lstStyle/>
          <a:p>
            <a:pPr eaLnBrk="1" hangingPunct="1">
              <a:lnSpc>
                <a:spcPct val="90000"/>
              </a:lnSpc>
              <a:defRPr/>
            </a:pPr>
            <a:r>
              <a:rPr lang="fa-IR" altLang="fa-IR" smtClean="0"/>
              <a:t>5) </a:t>
            </a:r>
            <a:r>
              <a:rPr lang="fa-IR" altLang="fa-IR" u="sng" smtClean="0"/>
              <a:t>روانشناسی بشردوستانه</a:t>
            </a:r>
            <a:r>
              <a:rPr lang="fa-IR" altLang="fa-IR" smtClean="0"/>
              <a:t> :</a:t>
            </a:r>
          </a:p>
          <a:p>
            <a:pPr algn="just" eaLnBrk="1" hangingPunct="1">
              <a:lnSpc>
                <a:spcPct val="90000"/>
              </a:lnSpc>
              <a:defRPr/>
            </a:pPr>
            <a:r>
              <a:rPr lang="fa-IR" altLang="fa-IR" smtClean="0"/>
              <a:t>روانشناسی بشر دوستانه بر خصوصیات منحصر بفرد انسان تاکید می کند، به جای شباهتهای که انسانها با سایر حیوانات دارند.</a:t>
            </a:r>
            <a:r>
              <a:rPr lang="en-US" altLang="fa-IR" smtClean="0"/>
              <a:t> </a:t>
            </a:r>
            <a:endParaRPr lang="fa-IR" altLang="fa-IR" smtClean="0"/>
          </a:p>
          <a:p>
            <a:pPr algn="just" eaLnBrk="1" hangingPunct="1">
              <a:lnSpc>
                <a:spcPct val="90000"/>
              </a:lnSpc>
              <a:defRPr/>
            </a:pPr>
            <a:r>
              <a:rPr lang="fa-IR" altLang="fa-IR" smtClean="0"/>
              <a:t>این رویکرد بر روی تمامیت فرد متمرکز است نه برروی بخش مشخصی از خصیصه متمایز مانند رشد شناختی</a:t>
            </a:r>
            <a:r>
              <a:rPr lang="en-US" altLang="fa-IR" smtClean="0"/>
              <a:t> </a:t>
            </a:r>
            <a:endParaRPr lang="fa-IR" altLang="fa-IR" smtClean="0"/>
          </a:p>
          <a:p>
            <a:pPr algn="just" eaLnBrk="1" hangingPunct="1">
              <a:lnSpc>
                <a:spcPct val="90000"/>
              </a:lnSpc>
              <a:defRPr/>
            </a:pPr>
            <a:r>
              <a:rPr lang="fa-IR" altLang="fa-IR" smtClean="0"/>
              <a:t>یکی از تئوریسینهای برجسته این رویکرد آبراهام مازلو بود که استدلال می کرد که مطالعه روانشناسی رفتار انسان می بایست از مطالعه سالم ترین انسانها شروع شود.</a:t>
            </a:r>
            <a:r>
              <a:rPr lang="en-US" altLang="fa-IR" smtClean="0"/>
              <a:t> </a:t>
            </a:r>
          </a:p>
          <a:p>
            <a:pPr eaLnBrk="1" hangingPunct="1">
              <a:lnSpc>
                <a:spcPct val="90000"/>
              </a:lnSpc>
              <a:defRPr/>
            </a:pPr>
            <a:endParaRPr lang="en-US" altLang="fa-IR" smtClean="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pPr eaLnBrk="1" hangingPunct="1">
              <a:defRPr/>
            </a:pPr>
            <a:r>
              <a:rPr lang="fa-IR" altLang="fa-IR" b="1" smtClean="0"/>
              <a:t>تئوری های رسمی</a:t>
            </a:r>
            <a:endParaRPr lang="en-US" altLang="fa-IR" b="1" smtClean="0"/>
          </a:p>
        </p:txBody>
      </p:sp>
      <p:sp>
        <p:nvSpPr>
          <p:cNvPr id="139267" name="Rectangle 3"/>
          <p:cNvSpPr>
            <a:spLocks noGrp="1" noChangeArrowheads="1"/>
          </p:cNvSpPr>
          <p:nvPr>
            <p:ph type="body" idx="1"/>
          </p:nvPr>
        </p:nvSpPr>
        <p:spPr/>
        <p:txBody>
          <a:bodyPr/>
          <a:lstStyle/>
          <a:p>
            <a:pPr algn="just" eaLnBrk="1" hangingPunct="1">
              <a:defRPr/>
            </a:pPr>
            <a:r>
              <a:rPr lang="fa-IR" altLang="fa-IR" smtClean="0"/>
              <a:t>مهمترین بخش نظریه وی این فرض است که طبیعت درون انسان خوب یا حداقل خنثی می باشد، ونه بد یا این باورکه بوسیله پرخاشگری حیوانی یا تکانه های جنسی گرداننده می شود.</a:t>
            </a:r>
            <a:r>
              <a:rPr lang="en-US" altLang="fa-IR" smtClean="0"/>
              <a:t> </a:t>
            </a:r>
            <a:endParaRPr lang="fa-IR" altLang="fa-IR" smtClean="0"/>
          </a:p>
          <a:p>
            <a:pPr algn="just" eaLnBrk="1" hangingPunct="1">
              <a:defRPr/>
            </a:pPr>
            <a:r>
              <a:rPr lang="fa-IR" altLang="fa-IR" smtClean="0"/>
              <a:t>مازلو(1976 ) که از </a:t>
            </a:r>
            <a:r>
              <a:rPr lang="en-US" altLang="fa-IR" smtClean="0"/>
              <a:t>TC</a:t>
            </a:r>
            <a:r>
              <a:rPr lang="fa-IR" altLang="fa-IR" smtClean="0"/>
              <a:t> در دهه 60 بازدید نمود (</a:t>
            </a:r>
            <a:r>
              <a:rPr lang="en-US" altLang="fa-IR" smtClean="0"/>
              <a:t>O'Brien &amp; Henican,1993</a:t>
            </a:r>
            <a:r>
              <a:rPr lang="fa-IR" altLang="fa-IR" smtClean="0"/>
              <a:t> ) مشاهداتش را در مورد </a:t>
            </a:r>
            <a:r>
              <a:rPr lang="en-US" altLang="fa-IR" smtClean="0"/>
              <a:t>TC</a:t>
            </a:r>
            <a:r>
              <a:rPr lang="fa-IR" altLang="fa-IR" smtClean="0"/>
              <a:t> در کتاب </a:t>
            </a:r>
            <a:r>
              <a:rPr lang="en-US" altLang="fa-IR" smtClean="0"/>
              <a:t>The future reaches of human nature</a:t>
            </a:r>
            <a:r>
              <a:rPr lang="fa-IR" altLang="fa-IR" smtClean="0"/>
              <a:t> نوشت.</a:t>
            </a:r>
            <a:r>
              <a:rPr lang="en-US" altLang="fa-IR" smtClean="0"/>
              <a:t> </a:t>
            </a:r>
          </a:p>
          <a:p>
            <a:pPr eaLnBrk="1" hangingPunct="1">
              <a:defRPr/>
            </a:pPr>
            <a:endParaRPr lang="en-US" altLang="fa-IR"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defRPr/>
            </a:pPr>
            <a:r>
              <a:rPr lang="fa-IR" altLang="fa-IR" b="1" smtClean="0"/>
              <a:t>مقیمان</a:t>
            </a:r>
            <a:endParaRPr lang="en-US" altLang="fa-IR" b="1" smtClean="0"/>
          </a:p>
        </p:txBody>
      </p:sp>
      <p:sp>
        <p:nvSpPr>
          <p:cNvPr id="53251" name="Rectangle 3"/>
          <p:cNvSpPr>
            <a:spLocks noGrp="1" noChangeArrowheads="1"/>
          </p:cNvSpPr>
          <p:nvPr>
            <p:ph type="body" idx="1"/>
          </p:nvPr>
        </p:nvSpPr>
        <p:spPr/>
        <p:txBody>
          <a:bodyPr/>
          <a:lstStyle/>
          <a:p>
            <a:pPr algn="justLow" eaLnBrk="1" hangingPunct="1">
              <a:lnSpc>
                <a:spcPct val="90000"/>
              </a:lnSpc>
              <a:defRPr/>
            </a:pPr>
            <a:r>
              <a:rPr lang="fa-IR" altLang="fa-IR" sz="2900" smtClean="0"/>
              <a:t>به جای اینکه عواطف ضروری اولیه خود را به صورت تغییر یافته بیان نمایند، شخصیت های که با خصوصیات معتاد گونه می باشند تمامی عواطفشان را با هم سرکوب می نمایند و احساساتش را از خود آگاهی جدا می نماید، وآنها را دریک پوسته از ناخودآگاهی کپسول سازی می نماید، و نهایتاً به طور ناخود آگاه یک عاطفه منزوی و ایزوله را خلق می نماید. (</a:t>
            </a:r>
            <a:r>
              <a:rPr lang="en-US" altLang="fa-IR" sz="2900" smtClean="0"/>
              <a:t>Casriel,1976</a:t>
            </a:r>
            <a:r>
              <a:rPr lang="fa-IR" altLang="fa-IR" sz="2900" smtClean="0"/>
              <a:t>)</a:t>
            </a:r>
          </a:p>
          <a:p>
            <a:pPr algn="justLow" eaLnBrk="1" hangingPunct="1">
              <a:lnSpc>
                <a:spcPct val="90000"/>
              </a:lnSpc>
              <a:defRPr/>
            </a:pPr>
            <a:r>
              <a:rPr lang="fa-IR" altLang="fa-IR" sz="2900" smtClean="0"/>
              <a:t>ابزارهای درمانی کلاسیک قادر نمی باشند که به این شخصیتهای یخ زده نفوذ پیدا کنند و به نظر می رسد این جایی است که اجتماع درمانی قادر است وارد گردد.</a:t>
            </a:r>
            <a:endParaRPr lang="en-US" altLang="fa-IR" sz="2900" smtClean="0"/>
          </a:p>
          <a:p>
            <a:pPr eaLnBrk="1" hangingPunct="1">
              <a:lnSpc>
                <a:spcPct val="90000"/>
              </a:lnSpc>
              <a:defRPr/>
            </a:pPr>
            <a:endParaRPr lang="en-US" altLang="fa-IR" sz="2800" smtClean="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pPr eaLnBrk="1" hangingPunct="1">
              <a:defRPr/>
            </a:pPr>
            <a:r>
              <a:rPr lang="fa-IR" altLang="fa-IR" b="1" smtClean="0"/>
              <a:t>تئوری های رسمی</a:t>
            </a:r>
            <a:endParaRPr lang="en-US" altLang="fa-IR" b="1" smtClean="0"/>
          </a:p>
        </p:txBody>
      </p:sp>
      <p:sp>
        <p:nvSpPr>
          <p:cNvPr id="140291" name="Rectangle 3"/>
          <p:cNvSpPr>
            <a:spLocks noGrp="1" noChangeArrowheads="1"/>
          </p:cNvSpPr>
          <p:nvPr>
            <p:ph type="body" idx="1"/>
          </p:nvPr>
        </p:nvSpPr>
        <p:spPr/>
        <p:txBody>
          <a:bodyPr/>
          <a:lstStyle/>
          <a:p>
            <a:pPr algn="just" eaLnBrk="1" hangingPunct="1">
              <a:defRPr/>
            </a:pPr>
            <a:r>
              <a:rPr lang="fa-IR" altLang="fa-IR" smtClean="0"/>
              <a:t>وی اظهار داشت که فرایند </a:t>
            </a:r>
            <a:r>
              <a:rPr lang="en-US" altLang="fa-IR" smtClean="0"/>
              <a:t>TC</a:t>
            </a:r>
            <a:r>
              <a:rPr lang="fa-IR" altLang="fa-IR" smtClean="0"/>
              <a:t> این موضوع را که انسانها چه نیازهای اساسی دارند بنا نمود.</a:t>
            </a:r>
          </a:p>
          <a:p>
            <a:pPr algn="just" eaLnBrk="1" hangingPunct="1">
              <a:defRPr/>
            </a:pPr>
            <a:r>
              <a:rPr lang="fa-IR" altLang="fa-IR" smtClean="0"/>
              <a:t>برای اینکه یک </a:t>
            </a:r>
            <a:r>
              <a:rPr lang="en-US" altLang="fa-IR" smtClean="0"/>
              <a:t>TC</a:t>
            </a:r>
            <a:r>
              <a:rPr lang="fa-IR" altLang="fa-IR" smtClean="0"/>
              <a:t> یک محیط درمانی واقعی برای مقیمانش فراهم نماید، ابتدا بایستی قادر باشد نیازهای اساسی آنها را همانطور که مازلو مشخص نموده است فراهم نماید.</a:t>
            </a:r>
            <a:r>
              <a:rPr lang="en-US" altLang="fa-IR" smtClean="0"/>
              <a:t> </a:t>
            </a:r>
            <a:endParaRPr lang="fa-IR" altLang="fa-IR" smtClean="0"/>
          </a:p>
          <a:p>
            <a:pPr eaLnBrk="1" hangingPunct="1">
              <a:defRPr/>
            </a:pPr>
            <a:endParaRPr lang="en-US" altLang="fa-IR" smtClean="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pPr eaLnBrk="1" hangingPunct="1">
              <a:defRPr/>
            </a:pPr>
            <a:r>
              <a:rPr lang="fa-IR" altLang="fa-IR" b="1" smtClean="0"/>
              <a:t>تئوری های رسمی</a:t>
            </a:r>
            <a:endParaRPr lang="en-US" altLang="fa-IR" b="1" smtClean="0"/>
          </a:p>
        </p:txBody>
      </p:sp>
      <p:sp>
        <p:nvSpPr>
          <p:cNvPr id="141315" name="Rectangle 3"/>
          <p:cNvSpPr>
            <a:spLocks noGrp="1" noChangeArrowheads="1"/>
          </p:cNvSpPr>
          <p:nvPr>
            <p:ph type="body" idx="1"/>
          </p:nvPr>
        </p:nvSpPr>
        <p:spPr/>
        <p:txBody>
          <a:bodyPr/>
          <a:lstStyle/>
          <a:p>
            <a:pPr algn="just" eaLnBrk="1" hangingPunct="1">
              <a:lnSpc>
                <a:spcPct val="90000"/>
              </a:lnSpc>
              <a:defRPr/>
            </a:pPr>
            <a:r>
              <a:rPr lang="fa-IR" altLang="fa-IR" smtClean="0"/>
              <a:t>یک مشاهده رایج دردرون </a:t>
            </a:r>
            <a:r>
              <a:rPr lang="en-US" altLang="fa-IR" smtClean="0"/>
              <a:t>TC </a:t>
            </a:r>
            <a:r>
              <a:rPr lang="fa-IR" altLang="fa-IR" smtClean="0"/>
              <a:t>این است که پس از آنکه مقیمان خودشان را دردرون اجتماع یکپارچه نمودند(احساس امنیت کرده اند و یک بخشی از خانواده </a:t>
            </a:r>
            <a:r>
              <a:rPr lang="en-US" altLang="fa-IR" smtClean="0"/>
              <a:t>TC</a:t>
            </a:r>
            <a:r>
              <a:rPr lang="fa-IR" altLang="fa-IR" smtClean="0"/>
              <a:t> شدند ) آنها اقدام به درخواست سمت دردرون سیستم اجتماعی </a:t>
            </a:r>
            <a:r>
              <a:rPr lang="en-US" altLang="fa-IR" smtClean="0"/>
              <a:t>TC</a:t>
            </a:r>
            <a:r>
              <a:rPr lang="fa-IR" altLang="fa-IR" smtClean="0"/>
              <a:t> بوسیله همنوایی با نرم های اجتماعی و ارزشهای </a:t>
            </a:r>
            <a:r>
              <a:rPr lang="en-US" altLang="fa-IR" smtClean="0"/>
              <a:t>TC</a:t>
            </a:r>
            <a:r>
              <a:rPr lang="fa-IR" altLang="fa-IR" smtClean="0"/>
              <a:t> می کنند.</a:t>
            </a:r>
            <a:r>
              <a:rPr lang="en-US" altLang="fa-IR" smtClean="0"/>
              <a:t> </a:t>
            </a:r>
            <a:endParaRPr lang="fa-IR" altLang="fa-IR" smtClean="0"/>
          </a:p>
          <a:p>
            <a:pPr algn="just" eaLnBrk="1" hangingPunct="1">
              <a:lnSpc>
                <a:spcPct val="90000"/>
              </a:lnSpc>
              <a:defRPr/>
            </a:pPr>
            <a:r>
              <a:rPr lang="fa-IR" altLang="fa-IR" smtClean="0"/>
              <a:t>رفتار درخواست سمت در واقع یکی از قویترین عوامل برانگیزاننده برای کمک به مقیمان برای بالیده شدن در </a:t>
            </a:r>
            <a:r>
              <a:rPr lang="en-US" altLang="fa-IR" smtClean="0"/>
              <a:t>TC</a:t>
            </a:r>
            <a:r>
              <a:rPr lang="fa-IR" altLang="fa-IR" smtClean="0"/>
              <a:t> می باشد(</a:t>
            </a:r>
            <a:r>
              <a:rPr lang="en-US" altLang="fa-IR" smtClean="0"/>
              <a:t>Casriel.1963</a:t>
            </a:r>
            <a:r>
              <a:rPr lang="fa-IR" altLang="fa-IR" smtClean="0"/>
              <a:t> ).</a:t>
            </a:r>
            <a:r>
              <a:rPr lang="en-US" altLang="fa-IR" smtClean="0"/>
              <a:t> </a:t>
            </a:r>
          </a:p>
          <a:p>
            <a:pPr algn="just" eaLnBrk="1" hangingPunct="1">
              <a:lnSpc>
                <a:spcPct val="90000"/>
              </a:lnSpc>
              <a:defRPr/>
            </a:pPr>
            <a:endParaRPr lang="en-US" altLang="fa-IR" smtClean="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40" name="Rectangle 4"/>
          <p:cNvSpPr>
            <a:spLocks noGrp="1" noChangeArrowheads="1"/>
          </p:cNvSpPr>
          <p:nvPr>
            <p:ph type="ctrTitle"/>
          </p:nvPr>
        </p:nvSpPr>
        <p:spPr/>
        <p:txBody>
          <a:bodyPr/>
          <a:lstStyle/>
          <a:p>
            <a:pPr eaLnBrk="1" hangingPunct="1">
              <a:defRPr/>
            </a:pPr>
            <a:r>
              <a:rPr lang="fa-IR" altLang="fa-IR" sz="6600" b="1" smtClean="0"/>
              <a:t>کنترل و شکل دهی رفتار</a:t>
            </a:r>
            <a:endParaRPr lang="en-US" altLang="fa-IR" sz="6600" b="1" smtClean="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pPr eaLnBrk="1" hangingPunct="1">
              <a:defRPr/>
            </a:pPr>
            <a:r>
              <a:rPr lang="fa-IR" altLang="fa-IR" b="1" smtClean="0"/>
              <a:t>کنترل و شکل دهی رفتار</a:t>
            </a:r>
            <a:endParaRPr lang="en-US" altLang="fa-IR" b="1" smtClean="0"/>
          </a:p>
        </p:txBody>
      </p:sp>
      <p:sp>
        <p:nvSpPr>
          <p:cNvPr id="144387" name="Rectangle 3"/>
          <p:cNvSpPr>
            <a:spLocks noGrp="1" noChangeArrowheads="1"/>
          </p:cNvSpPr>
          <p:nvPr>
            <p:ph type="body" idx="1"/>
          </p:nvPr>
        </p:nvSpPr>
        <p:spPr/>
        <p:txBody>
          <a:bodyPr/>
          <a:lstStyle/>
          <a:p>
            <a:pPr algn="just" eaLnBrk="1" hangingPunct="1">
              <a:defRPr/>
            </a:pPr>
            <a:r>
              <a:rPr lang="fa-IR" altLang="fa-IR" smtClean="0"/>
              <a:t>ابزارهای کنترل وشکل دهی رفتار ابزارهای اصلی برای کنترل رفتار مقیمان می باشد. </a:t>
            </a:r>
            <a:endParaRPr lang="en-US" altLang="fa-IR" smtClean="0"/>
          </a:p>
          <a:p>
            <a:pPr algn="just" eaLnBrk="1" hangingPunct="1">
              <a:defRPr/>
            </a:pPr>
            <a:r>
              <a:rPr lang="fa-IR" altLang="fa-IR" smtClean="0"/>
              <a:t>اثربخشی آن بستگی به تنبیهاتی دارد که بوسیله اجتماع اجرا می گردد، وتاثیر آنان بر رفتارها فقط در بافت </a:t>
            </a:r>
            <a:r>
              <a:rPr lang="en-US" altLang="fa-IR" smtClean="0"/>
              <a:t>TC</a:t>
            </a:r>
            <a:r>
              <a:rPr lang="fa-IR" altLang="fa-IR" smtClean="0"/>
              <a:t> فراگیر و نافذ می باشد. بنابراین، تاثیرات آنان زود گذر می باشد.</a:t>
            </a:r>
            <a:r>
              <a:rPr lang="en-US" altLang="fa-IR" smtClean="0"/>
              <a:t> </a:t>
            </a:r>
          </a:p>
          <a:p>
            <a:pPr algn="just" eaLnBrk="1" hangingPunct="1">
              <a:defRPr/>
            </a:pPr>
            <a:r>
              <a:rPr lang="fa-IR" altLang="fa-IR" smtClean="0"/>
              <a:t>برای عملی کردن یک تغییر رفتار مثبت طولانی ، تغییر می بایست درونی گردد.</a:t>
            </a:r>
            <a:r>
              <a:rPr lang="en-US" altLang="fa-IR" smtClean="0"/>
              <a:t> </a:t>
            </a:r>
          </a:p>
          <a:p>
            <a:pPr eaLnBrk="1" hangingPunct="1">
              <a:defRPr/>
            </a:pPr>
            <a:endParaRPr lang="en-US" altLang="fa-IR" smtClean="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pPr eaLnBrk="1" hangingPunct="1">
              <a:defRPr/>
            </a:pPr>
            <a:r>
              <a:rPr lang="fa-IR" altLang="fa-IR" b="1" smtClean="0"/>
              <a:t>کنترل و شکل دهی رفتار</a:t>
            </a:r>
            <a:endParaRPr lang="en-US" altLang="fa-IR" b="1" smtClean="0"/>
          </a:p>
        </p:txBody>
      </p:sp>
      <p:sp>
        <p:nvSpPr>
          <p:cNvPr id="145411" name="Rectangle 3"/>
          <p:cNvSpPr>
            <a:spLocks noGrp="1" noChangeArrowheads="1"/>
          </p:cNvSpPr>
          <p:nvPr>
            <p:ph type="body" idx="1"/>
          </p:nvPr>
        </p:nvSpPr>
        <p:spPr/>
        <p:txBody>
          <a:bodyPr/>
          <a:lstStyle/>
          <a:p>
            <a:pPr algn="just" eaLnBrk="1" hangingPunct="1">
              <a:defRPr/>
            </a:pPr>
            <a:r>
              <a:rPr lang="fa-IR" altLang="fa-IR" smtClean="0"/>
              <a:t>بینش می بایست برای فراهم نمودن پیوند ضروری بین ارزش رفتار جدید و هدف فرد در جهت هوشیاری به انجام برسد.</a:t>
            </a:r>
            <a:r>
              <a:rPr lang="en-US" altLang="fa-IR" smtClean="0"/>
              <a:t> </a:t>
            </a:r>
          </a:p>
          <a:p>
            <a:pPr algn="just" eaLnBrk="1" hangingPunct="1">
              <a:defRPr/>
            </a:pPr>
            <a:r>
              <a:rPr lang="fa-IR" altLang="fa-IR" smtClean="0"/>
              <a:t>ابزارهای شکل دهی رفتار </a:t>
            </a:r>
            <a:r>
              <a:rPr lang="en-US" altLang="fa-IR" smtClean="0"/>
              <a:t>TC</a:t>
            </a:r>
            <a:r>
              <a:rPr lang="fa-IR" altLang="fa-IR" smtClean="0"/>
              <a:t> ، مانند پولاپ ، بازخواست نمودن،هرکات کلامی، نشست بامدادی ،گروه رویارویی، نشست خانه، نشست عمومی و غیره به عنوان ابزارهای برای تصحیح رفتارهایی که نرمهای </a:t>
            </a:r>
            <a:r>
              <a:rPr lang="en-US" altLang="fa-IR" smtClean="0"/>
              <a:t>TC</a:t>
            </a:r>
            <a:r>
              <a:rPr lang="fa-IR" altLang="fa-IR" smtClean="0"/>
              <a:t> را نقض کرده ایجاد شده است.</a:t>
            </a:r>
            <a:r>
              <a:rPr lang="en-US" altLang="fa-IR" smtClean="0"/>
              <a:t> </a:t>
            </a:r>
          </a:p>
          <a:p>
            <a:pPr eaLnBrk="1" hangingPunct="1">
              <a:defRPr/>
            </a:pPr>
            <a:endParaRPr lang="en-US" altLang="fa-IR" smtClean="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pPr eaLnBrk="1" hangingPunct="1">
              <a:defRPr/>
            </a:pPr>
            <a:r>
              <a:rPr lang="fa-IR" altLang="fa-IR" b="1" smtClean="0"/>
              <a:t>کنترل و شکل دهی رفتار</a:t>
            </a:r>
            <a:endParaRPr lang="en-US" altLang="fa-IR" b="1" smtClean="0"/>
          </a:p>
        </p:txBody>
      </p:sp>
      <p:sp>
        <p:nvSpPr>
          <p:cNvPr id="146435" name="Rectangle 3"/>
          <p:cNvSpPr>
            <a:spLocks noGrp="1" noChangeArrowheads="1"/>
          </p:cNvSpPr>
          <p:nvPr>
            <p:ph type="body" idx="1"/>
          </p:nvPr>
        </p:nvSpPr>
        <p:spPr/>
        <p:txBody>
          <a:bodyPr/>
          <a:lstStyle/>
          <a:p>
            <a:pPr algn="just" eaLnBrk="1" hangingPunct="1">
              <a:defRPr/>
            </a:pPr>
            <a:r>
              <a:rPr lang="fa-IR" altLang="fa-IR" smtClean="0"/>
              <a:t>آنها برای تاثیر بر یادگیری و تمرین بیشتر رفتارهای انطباقی در درون محیط یادگیری اجتماعی </a:t>
            </a:r>
            <a:r>
              <a:rPr lang="en-US" altLang="fa-IR" smtClean="0"/>
              <a:t>TC</a:t>
            </a:r>
            <a:r>
              <a:rPr lang="fa-IR" altLang="fa-IR" smtClean="0"/>
              <a:t> به کار گرفته می شود.</a:t>
            </a:r>
            <a:r>
              <a:rPr lang="en-US" altLang="fa-IR" smtClean="0"/>
              <a:t> </a:t>
            </a:r>
          </a:p>
          <a:p>
            <a:pPr algn="just" eaLnBrk="1" hangingPunct="1">
              <a:defRPr/>
            </a:pPr>
            <a:r>
              <a:rPr lang="fa-IR" altLang="fa-IR" smtClean="0"/>
              <a:t>تبعیت و اجرا سختگیرانه و هنجارهای اجتماع، به عنوان مثال اصول اساسی مصرف مواد ممنوع، خشونت یا تهدید به خشونت ممنوع، تظاهر یا عمل جنسی ممنوع، سرقت و دزدی ممنوع، در حفظ یکپارچگی اجتماع و پرورش دادن یک محیط امن بسیار مهم هستند.</a:t>
            </a:r>
            <a:endParaRPr lang="en-US" altLang="fa-IR" smtClean="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pPr eaLnBrk="1" hangingPunct="1">
              <a:defRPr/>
            </a:pPr>
            <a:r>
              <a:rPr lang="fa-IR" altLang="fa-IR" b="1" smtClean="0"/>
              <a:t>کنترل و شکل دهی رفتار</a:t>
            </a:r>
            <a:endParaRPr lang="en-US" altLang="fa-IR" b="1" smtClean="0"/>
          </a:p>
        </p:txBody>
      </p:sp>
      <p:sp>
        <p:nvSpPr>
          <p:cNvPr id="147459" name="Rectangle 3"/>
          <p:cNvSpPr>
            <a:spLocks noGrp="1" noChangeArrowheads="1"/>
          </p:cNvSpPr>
          <p:nvPr>
            <p:ph type="body" idx="1"/>
          </p:nvPr>
        </p:nvSpPr>
        <p:spPr/>
        <p:txBody>
          <a:bodyPr/>
          <a:lstStyle/>
          <a:p>
            <a:pPr algn="just" eaLnBrk="1" hangingPunct="1">
              <a:lnSpc>
                <a:spcPct val="90000"/>
              </a:lnSpc>
              <a:defRPr/>
            </a:pPr>
            <a:r>
              <a:rPr lang="fa-IR" altLang="fa-IR" smtClean="0"/>
              <a:t>فرد وابسته به مواد یک نگرش و رفتار بسیار احتیاط آمیز و دفاعی از خود نشان می دهد و یکی از شاخصه های مهم این ابزارها شکستن این زره دفاعی و این نگرش احتیاط آمیز می باشد.</a:t>
            </a:r>
            <a:r>
              <a:rPr lang="en-US" altLang="fa-IR" smtClean="0"/>
              <a:t> </a:t>
            </a:r>
          </a:p>
          <a:p>
            <a:pPr algn="just" eaLnBrk="1" hangingPunct="1">
              <a:lnSpc>
                <a:spcPct val="90000"/>
              </a:lnSpc>
              <a:defRPr/>
            </a:pPr>
            <a:r>
              <a:rPr lang="fa-IR" altLang="fa-IR" smtClean="0"/>
              <a:t>تاثیر ابزارهای شکل دهی رفتار بستگی به زمینه کاربردشان دارد. آنها می توانند به طور نامناسب مورد استفاده قرار گیرند، دادن این ابزارها به کسانی که نیروی درونی و پویایی </a:t>
            </a:r>
            <a:r>
              <a:rPr lang="en-US" altLang="fa-IR" smtClean="0"/>
              <a:t>TC </a:t>
            </a:r>
            <a:r>
              <a:rPr lang="fa-IR" altLang="fa-IR" smtClean="0"/>
              <a:t>را نشناخته اند موجب ناکار آمدی  ودر مواردی بدست آوردن نتیجه معکوس می گردد.</a:t>
            </a:r>
            <a:r>
              <a:rPr lang="en-US" altLang="fa-IR" smtClean="0"/>
              <a:t> </a:t>
            </a:r>
          </a:p>
          <a:p>
            <a:pPr eaLnBrk="1" hangingPunct="1">
              <a:lnSpc>
                <a:spcPct val="90000"/>
              </a:lnSpc>
              <a:defRPr/>
            </a:pPr>
            <a:endParaRPr lang="en-US" altLang="fa-IR" smtClean="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pPr eaLnBrk="1" hangingPunct="1">
              <a:defRPr/>
            </a:pPr>
            <a:r>
              <a:rPr lang="fa-IR" altLang="fa-IR" b="1" smtClean="0"/>
              <a:t>کنترل و شکل دهی رفتار</a:t>
            </a:r>
            <a:endParaRPr lang="en-US" altLang="fa-IR" b="1" smtClean="0"/>
          </a:p>
        </p:txBody>
      </p:sp>
      <p:sp>
        <p:nvSpPr>
          <p:cNvPr id="148483" name="Rectangle 3"/>
          <p:cNvSpPr>
            <a:spLocks noGrp="1" noChangeArrowheads="1"/>
          </p:cNvSpPr>
          <p:nvPr>
            <p:ph type="body" idx="1"/>
          </p:nvPr>
        </p:nvSpPr>
        <p:spPr/>
        <p:txBody>
          <a:bodyPr/>
          <a:lstStyle/>
          <a:p>
            <a:pPr algn="just" eaLnBrk="1" hangingPunct="1">
              <a:defRPr/>
            </a:pPr>
            <a:r>
              <a:rPr lang="fa-IR" altLang="fa-IR" sz="2800" smtClean="0"/>
              <a:t>بویژه درزمانی که محیط واقعی </a:t>
            </a:r>
            <a:r>
              <a:rPr lang="en-US" altLang="fa-IR" sz="2800" smtClean="0"/>
              <a:t>TC</a:t>
            </a:r>
            <a:r>
              <a:rPr lang="fa-IR" altLang="fa-IR" sz="2800" smtClean="0"/>
              <a:t> و روحیه عشق و توجه مسئولانه وجود ندارد، ابزار </a:t>
            </a:r>
            <a:r>
              <a:rPr lang="en-US" altLang="fa-IR" sz="2800" smtClean="0"/>
              <a:t> TC</a:t>
            </a:r>
            <a:r>
              <a:rPr lang="fa-IR" altLang="fa-IR" sz="2800" smtClean="0"/>
              <a:t> می تواند زیان آور باشد تا اینکه به افراد کمک نماید.</a:t>
            </a:r>
            <a:r>
              <a:rPr lang="en-US" altLang="fa-IR" sz="2800" smtClean="0"/>
              <a:t> </a:t>
            </a:r>
            <a:endParaRPr lang="fa-IR" altLang="fa-IR" sz="2800" smtClean="0"/>
          </a:p>
          <a:p>
            <a:pPr algn="just" eaLnBrk="1" hangingPunct="1">
              <a:defRPr/>
            </a:pPr>
            <a:r>
              <a:rPr lang="fa-IR" altLang="fa-IR" sz="2800" smtClean="0"/>
              <a:t>رویه بسیار آیینی که در ابزارها به کارگرفته می شود کمک می کند نتایج دلخواه به انجام برسد.</a:t>
            </a:r>
            <a:r>
              <a:rPr lang="en-US" altLang="fa-IR" sz="2800" smtClean="0"/>
              <a:t> </a:t>
            </a:r>
            <a:endParaRPr lang="fa-IR" altLang="fa-IR" sz="2800" smtClean="0"/>
          </a:p>
          <a:p>
            <a:pPr algn="just" eaLnBrk="1" hangingPunct="1">
              <a:defRPr/>
            </a:pPr>
            <a:r>
              <a:rPr lang="fa-IR" altLang="fa-IR" sz="2800" smtClean="0"/>
              <a:t>استفاده از ابزارهای با شدت کمتر مانند پولاپ و بازخواست کلامی (یک تذکر و راهنمای دوستانه و یکطرفه) برای تخلفات رفتاری جزیی می باشد، در حالیکه  نوع بسیار حمله ای ، شبیه هرکات کلامی  یا نشست عمومی برای تخلفات جدی به کار گرفته می شوند.</a:t>
            </a:r>
            <a:r>
              <a:rPr lang="en-US" altLang="fa-IR" sz="2800" smtClean="0"/>
              <a:t> </a:t>
            </a:r>
          </a:p>
          <a:p>
            <a:pPr eaLnBrk="1" hangingPunct="1">
              <a:defRPr/>
            </a:pPr>
            <a:endParaRPr lang="en-US" altLang="fa-IR" sz="2800" smtClean="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pPr eaLnBrk="1" hangingPunct="1">
              <a:defRPr/>
            </a:pPr>
            <a:r>
              <a:rPr lang="fa-IR" altLang="fa-IR" b="1" smtClean="0"/>
              <a:t>کنترل و شکل دهی رفتار</a:t>
            </a:r>
            <a:endParaRPr lang="en-US" altLang="fa-IR" b="1" smtClean="0"/>
          </a:p>
        </p:txBody>
      </p:sp>
      <p:sp>
        <p:nvSpPr>
          <p:cNvPr id="149507" name="Rectangle 3"/>
          <p:cNvSpPr>
            <a:spLocks noGrp="1" noChangeArrowheads="1"/>
          </p:cNvSpPr>
          <p:nvPr>
            <p:ph type="body" idx="1"/>
          </p:nvPr>
        </p:nvSpPr>
        <p:spPr/>
        <p:txBody>
          <a:bodyPr/>
          <a:lstStyle/>
          <a:p>
            <a:pPr algn="just" eaLnBrk="1" hangingPunct="1">
              <a:defRPr/>
            </a:pPr>
            <a:r>
              <a:rPr lang="fa-IR" altLang="fa-IR" smtClean="0"/>
              <a:t>در یک </a:t>
            </a:r>
            <a:r>
              <a:rPr lang="en-US" altLang="fa-IR" smtClean="0"/>
              <a:t>TC</a:t>
            </a:r>
            <a:r>
              <a:rPr lang="fa-IR" altLang="fa-IR" smtClean="0"/>
              <a:t> که عملکرد خوبی دارد، اجتماع ندرتاً متوسل  به ابزارهای شدید می گردد.</a:t>
            </a:r>
            <a:r>
              <a:rPr lang="en-US" altLang="fa-IR" smtClean="0"/>
              <a:t> </a:t>
            </a:r>
            <a:endParaRPr lang="fa-IR" altLang="fa-IR" smtClean="0"/>
          </a:p>
          <a:p>
            <a:pPr algn="just" eaLnBrk="1" hangingPunct="1">
              <a:defRPr/>
            </a:pPr>
            <a:r>
              <a:rPr lang="fa-IR" altLang="fa-IR" smtClean="0"/>
              <a:t>تکرار و فراوانی رفتارها و رویدادهای که نیازمند کاربرد ابزارهای شکل دهی شدید می باشد، نشانه این است که </a:t>
            </a:r>
            <a:r>
              <a:rPr lang="en-US" altLang="fa-IR" smtClean="0"/>
              <a:t>TC</a:t>
            </a:r>
            <a:r>
              <a:rPr lang="fa-IR" altLang="fa-IR" smtClean="0"/>
              <a:t> در یک خطر یا مسئله بغرنج جدی است. و دلالت بر آن دارد که تعهد متزلزل شده مقیمان به هنجارها و استاندارها اجتماع می بایست مورد رسیدگی قرار گیرد.</a:t>
            </a:r>
            <a:endParaRPr lang="en-US" altLang="fa-IR" smtClean="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pPr eaLnBrk="1" hangingPunct="1">
              <a:defRPr/>
            </a:pPr>
            <a:r>
              <a:rPr lang="fa-IR" altLang="fa-IR" b="1" smtClean="0"/>
              <a:t>کنترل و شکل دهی رفتار</a:t>
            </a:r>
            <a:endParaRPr lang="en-US" altLang="fa-IR" b="1" smtClean="0"/>
          </a:p>
        </p:txBody>
      </p:sp>
      <p:sp>
        <p:nvSpPr>
          <p:cNvPr id="150531" name="Rectangle 3"/>
          <p:cNvSpPr>
            <a:spLocks noGrp="1" noChangeArrowheads="1"/>
          </p:cNvSpPr>
          <p:nvPr>
            <p:ph type="body" idx="1"/>
          </p:nvPr>
        </p:nvSpPr>
        <p:spPr/>
        <p:txBody>
          <a:bodyPr/>
          <a:lstStyle/>
          <a:p>
            <a:pPr algn="just" eaLnBrk="1" hangingPunct="1">
              <a:defRPr/>
            </a:pPr>
            <a:r>
              <a:rPr lang="en-US" altLang="fa-IR" smtClean="0"/>
              <a:t>TC</a:t>
            </a:r>
            <a:r>
              <a:rPr lang="fa-IR" altLang="fa-IR" smtClean="0"/>
              <a:t> این نگاه را دارد که وضعیت مناسب اجتماع در تلاش های جمعی مقیمان برای کمک به خودشان و یکدیگر منعکس شده است.</a:t>
            </a:r>
            <a:r>
              <a:rPr lang="en-US" altLang="fa-IR" smtClean="0"/>
              <a:t> </a:t>
            </a:r>
            <a:endParaRPr lang="fa-IR" altLang="fa-IR" smtClean="0"/>
          </a:p>
          <a:p>
            <a:pPr algn="just" eaLnBrk="1" hangingPunct="1">
              <a:defRPr/>
            </a:pPr>
            <a:r>
              <a:rPr lang="fa-IR" altLang="fa-IR" smtClean="0"/>
              <a:t>اگر فردی قادر گردید پنهانی موادی را به اجتماع بیاورد،</a:t>
            </a:r>
            <a:r>
              <a:rPr lang="en-US" altLang="fa-IR" smtClean="0"/>
              <a:t>TC</a:t>
            </a:r>
            <a:r>
              <a:rPr lang="fa-IR" altLang="fa-IR" smtClean="0"/>
              <a:t> معتقد است در این وضعیت هیچ کس تلاش مناسبی برای صحبت کردن یا مواجهه با آن فرد برای یافتن علت این عمل ننموده است، بنابراین فرد برای این تخلف و سایر اعضای اجتماع بواسطه غفلت گناهکار می باشند.</a:t>
            </a:r>
            <a:endParaRPr lang="en-US" altLang="fa-IR"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defRPr/>
            </a:pPr>
            <a:r>
              <a:rPr lang="fa-IR" altLang="fa-IR" b="1" smtClean="0"/>
              <a:t>مراحل درمان</a:t>
            </a:r>
            <a:endParaRPr lang="en-US" altLang="fa-IR" b="1" smtClean="0"/>
          </a:p>
        </p:txBody>
      </p:sp>
      <p:sp>
        <p:nvSpPr>
          <p:cNvPr id="54275" name="Rectangle 3"/>
          <p:cNvSpPr>
            <a:spLocks noGrp="1" noChangeArrowheads="1"/>
          </p:cNvSpPr>
          <p:nvPr>
            <p:ph type="body" idx="1"/>
          </p:nvPr>
        </p:nvSpPr>
        <p:spPr/>
        <p:txBody>
          <a:bodyPr/>
          <a:lstStyle/>
          <a:p>
            <a:pPr eaLnBrk="1" hangingPunct="1">
              <a:defRPr/>
            </a:pPr>
            <a:r>
              <a:rPr lang="fa-IR" altLang="fa-IR" smtClean="0"/>
              <a:t>پذیرش:</a:t>
            </a:r>
          </a:p>
          <a:p>
            <a:pPr algn="just" eaLnBrk="1" hangingPunct="1">
              <a:defRPr/>
            </a:pPr>
            <a:r>
              <a:rPr lang="fa-IR" altLang="fa-IR" smtClean="0"/>
              <a:t>در این مرحله مصاحبه ها و ارزیابی های روانی توسط روانشناس، روانپزشک، مددکار، پزشک و کاردرمانگر صورت می پذیرد.</a:t>
            </a:r>
          </a:p>
          <a:p>
            <a:pPr algn="just" eaLnBrk="1" hangingPunct="1">
              <a:defRPr/>
            </a:pPr>
            <a:r>
              <a:rPr lang="fa-IR" altLang="fa-IR" smtClean="0"/>
              <a:t>اطلاعاتی کامل از فلسفه و مراحل درمان از اجتماع درمانی به درمانجو ارائه می گردد.</a:t>
            </a:r>
            <a:endParaRPr lang="en-US" altLang="fa-IR" smtClean="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pPr eaLnBrk="1" hangingPunct="1">
              <a:defRPr/>
            </a:pPr>
            <a:r>
              <a:rPr lang="fa-IR" altLang="fa-IR" b="1" smtClean="0"/>
              <a:t>کنترل و شکل دهی رفتار</a:t>
            </a:r>
            <a:endParaRPr lang="en-US" altLang="fa-IR" b="1" smtClean="0"/>
          </a:p>
        </p:txBody>
      </p:sp>
      <p:sp>
        <p:nvSpPr>
          <p:cNvPr id="151555" name="Rectangle 3"/>
          <p:cNvSpPr>
            <a:spLocks noGrp="1" noChangeArrowheads="1"/>
          </p:cNvSpPr>
          <p:nvPr>
            <p:ph type="body" idx="1"/>
          </p:nvPr>
        </p:nvSpPr>
        <p:spPr/>
        <p:txBody>
          <a:bodyPr/>
          <a:lstStyle/>
          <a:p>
            <a:pPr algn="just" eaLnBrk="1" hangingPunct="1">
              <a:defRPr/>
            </a:pPr>
            <a:r>
              <a:rPr lang="fa-IR" altLang="fa-IR" smtClean="0"/>
              <a:t>این استدلال در زمانیکه یک نشست عمومی یا نشست خانه در اجتماع برای رسیدگی به یک نقض جدی مانند مصرف مواد برگزار می گردد ارائه می شود. قبل از اینکه اجتماع و سایر اعضا خانواده درنشست عمومی نارضایتی شان را به مقیمان گناهکار ابراز نمایند در ابتدا خود مسئول تخلفشان شناخته می شوند.</a:t>
            </a:r>
            <a:r>
              <a:rPr lang="en-US" altLang="fa-IR" smtClean="0"/>
              <a:t> </a:t>
            </a:r>
            <a:endParaRPr lang="fa-IR" altLang="fa-IR" smtClean="0"/>
          </a:p>
          <a:p>
            <a:pPr eaLnBrk="1" hangingPunct="1">
              <a:defRPr/>
            </a:pPr>
            <a:endParaRPr lang="en-US" altLang="fa-IR" smtClean="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pPr eaLnBrk="1" hangingPunct="1">
              <a:defRPr/>
            </a:pPr>
            <a:r>
              <a:rPr lang="fa-IR" altLang="fa-IR" b="1" smtClean="0"/>
              <a:t>تشویق ها و تنبیه ها</a:t>
            </a:r>
            <a:endParaRPr lang="en-US" altLang="fa-IR" b="1" smtClean="0"/>
          </a:p>
        </p:txBody>
      </p:sp>
      <p:sp>
        <p:nvSpPr>
          <p:cNvPr id="177155" name="Rectangle 3"/>
          <p:cNvSpPr>
            <a:spLocks noGrp="1" noChangeArrowheads="1"/>
          </p:cNvSpPr>
          <p:nvPr>
            <p:ph type="body" idx="1"/>
          </p:nvPr>
        </p:nvSpPr>
        <p:spPr/>
        <p:txBody>
          <a:bodyPr/>
          <a:lstStyle/>
          <a:p>
            <a:pPr algn="just" eaLnBrk="1" hangingPunct="1">
              <a:lnSpc>
                <a:spcPct val="90000"/>
              </a:lnSpc>
              <a:defRPr/>
            </a:pPr>
            <a:r>
              <a:rPr lang="fa-IR" altLang="fa-IR" sz="2800" dirty="0" smtClean="0"/>
              <a:t>تشویق ها و تنبیهات ، پاسخ اجتماع به فرد برای چگونه برآورده کردن انتظارات اجتماع است.</a:t>
            </a:r>
            <a:r>
              <a:rPr lang="en-US" altLang="fa-IR" sz="2800" dirty="0" smtClean="0"/>
              <a:t> </a:t>
            </a:r>
            <a:endParaRPr lang="fa-IR" altLang="fa-IR" sz="2800" dirty="0" smtClean="0"/>
          </a:p>
          <a:p>
            <a:pPr algn="just" eaLnBrk="1" hangingPunct="1">
              <a:lnSpc>
                <a:spcPct val="90000"/>
              </a:lnSpc>
              <a:defRPr/>
            </a:pPr>
            <a:r>
              <a:rPr lang="fa-IR" altLang="fa-IR" sz="2800" dirty="0" smtClean="0"/>
              <a:t>جستجوی تشویق نمایانگر پیوند جویی فرد با برنامه است. برعکس، پذیرش تنبیه انضباطی و یادگیری ناشی از آن نمایانگر تاثیر زیربنایی جدا شدن از اجتماع است که درنهایت باعث ترک درمان و یا اخراج فرد می گردد.</a:t>
            </a:r>
            <a:r>
              <a:rPr lang="en-US" altLang="fa-IR" sz="2800" dirty="0" smtClean="0"/>
              <a:t> </a:t>
            </a:r>
            <a:endParaRPr lang="fa-IR" altLang="fa-IR" sz="2800" dirty="0" smtClean="0"/>
          </a:p>
          <a:p>
            <a:pPr algn="just" eaLnBrk="1" hangingPunct="1">
              <a:lnSpc>
                <a:spcPct val="90000"/>
              </a:lnSpc>
              <a:defRPr/>
            </a:pPr>
            <a:r>
              <a:rPr lang="fa-IR" altLang="fa-IR" sz="2800" dirty="0" smtClean="0"/>
              <a:t>تشویق و تنبیه شامل نظام بهم وابسته ای از راهبری اجتماع و راهبری بالینی از طریق آموزش رفتاری است.</a:t>
            </a:r>
            <a:r>
              <a:rPr lang="en-US" altLang="fa-IR" sz="2800" dirty="0" smtClean="0"/>
              <a:t> </a:t>
            </a:r>
            <a:endParaRPr lang="fa-IR" altLang="fa-IR" sz="2800" dirty="0" smtClean="0"/>
          </a:p>
          <a:p>
            <a:pPr algn="just" eaLnBrk="1" hangingPunct="1">
              <a:lnSpc>
                <a:spcPct val="90000"/>
              </a:lnSpc>
              <a:defRPr/>
            </a:pPr>
            <a:r>
              <a:rPr lang="fa-IR" altLang="fa-IR" sz="2800" dirty="0" smtClean="0"/>
              <a:t>کارآمدی خود این نظام بستگی مستقیم به مشارکت مقیمان </a:t>
            </a:r>
            <a:r>
              <a:rPr lang="fa-IR" altLang="fa-IR" sz="2800" dirty="0" err="1" smtClean="0"/>
              <a:t>دربکارگیری</a:t>
            </a:r>
            <a:r>
              <a:rPr lang="fa-IR" altLang="fa-IR" sz="2800" dirty="0" smtClean="0"/>
              <a:t> آن دارد.</a:t>
            </a:r>
            <a:r>
              <a:rPr lang="en-US" altLang="fa-IR" sz="2800" dirty="0" smtClean="0"/>
              <a:t> </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pPr eaLnBrk="1" hangingPunct="1">
              <a:defRPr/>
            </a:pPr>
            <a:r>
              <a:rPr lang="fa-IR" altLang="fa-IR" b="1" smtClean="0"/>
              <a:t>تشویق ها و تنبیه ها</a:t>
            </a:r>
            <a:endParaRPr lang="en-US" altLang="fa-IR" b="1" smtClean="0"/>
          </a:p>
        </p:txBody>
      </p:sp>
      <p:sp>
        <p:nvSpPr>
          <p:cNvPr id="178179" name="Rectangle 3"/>
          <p:cNvSpPr>
            <a:spLocks noGrp="1" noChangeArrowheads="1"/>
          </p:cNvSpPr>
          <p:nvPr>
            <p:ph type="body" idx="1"/>
          </p:nvPr>
        </p:nvSpPr>
        <p:spPr/>
        <p:txBody>
          <a:bodyPr/>
          <a:lstStyle/>
          <a:p>
            <a:pPr algn="just" eaLnBrk="1" hangingPunct="1">
              <a:lnSpc>
                <a:spcPct val="90000"/>
              </a:lnSpc>
              <a:defRPr/>
            </a:pPr>
            <a:r>
              <a:rPr lang="fa-IR" altLang="fa-IR" smtClean="0"/>
              <a:t>تنبیه و تشویق اجزاء خاص اجتماع به عنوان روش هستند. هردو پاسخهای آشکار اجتماع به این است که فرد چگونه انتظاراتش را برآورده می کند.</a:t>
            </a:r>
            <a:r>
              <a:rPr lang="en-US" altLang="fa-IR" smtClean="0"/>
              <a:t> </a:t>
            </a:r>
            <a:endParaRPr lang="fa-IR" altLang="fa-IR" smtClean="0"/>
          </a:p>
          <a:p>
            <a:pPr algn="just" eaLnBrk="1" hangingPunct="1">
              <a:lnSpc>
                <a:spcPct val="90000"/>
              </a:lnSpc>
              <a:defRPr/>
            </a:pPr>
            <a:r>
              <a:rPr lang="fa-IR" altLang="fa-IR" smtClean="0"/>
              <a:t>این پاسخهای اجتماع نمایانگر تایید یا عدم تایید اجتماع از رفتارها و نگرشهای فردی با توجه به هنجارهای زندگی روزمره، بهبودی و آموزه های زندگی درست </a:t>
            </a:r>
            <a:r>
              <a:rPr lang="en-US" altLang="fa-IR" smtClean="0"/>
              <a:t>TC</a:t>
            </a:r>
            <a:r>
              <a:rPr lang="fa-IR" altLang="fa-IR" smtClean="0"/>
              <a:t> است. تایید اجتماعی، به شکل حمایت مثبت مقیمان و تایید کلامی، وعدم تایید، به شکل انتقاد و تصحیح، درتعامل روزمره مقیمان با همدیگر اتفاق می افتد.</a:t>
            </a:r>
            <a:r>
              <a:rPr lang="en-US" altLang="fa-IR" smtClean="0"/>
              <a:t> </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pPr eaLnBrk="1" hangingPunct="1">
              <a:defRPr/>
            </a:pPr>
            <a:r>
              <a:rPr lang="fa-IR" altLang="fa-IR" b="1" smtClean="0"/>
              <a:t>تشویق ها و تنبیه ها</a:t>
            </a:r>
            <a:endParaRPr lang="en-US" altLang="fa-IR" b="1" smtClean="0"/>
          </a:p>
        </p:txBody>
      </p:sp>
      <p:sp>
        <p:nvSpPr>
          <p:cNvPr id="179203" name="Rectangle 3"/>
          <p:cNvSpPr>
            <a:spLocks noGrp="1" noChangeArrowheads="1"/>
          </p:cNvSpPr>
          <p:nvPr>
            <p:ph type="body" idx="1"/>
          </p:nvPr>
        </p:nvSpPr>
        <p:spPr/>
        <p:txBody>
          <a:bodyPr/>
          <a:lstStyle/>
          <a:p>
            <a:pPr eaLnBrk="1" hangingPunct="1">
              <a:defRPr/>
            </a:pPr>
            <a:r>
              <a:rPr lang="fa-IR" altLang="fa-IR" sz="2800" b="1" smtClean="0"/>
              <a:t>انواع تشویقها</a:t>
            </a:r>
            <a:r>
              <a:rPr lang="en-US" altLang="fa-IR" sz="2800" smtClean="0"/>
              <a:t> :</a:t>
            </a:r>
          </a:p>
          <a:p>
            <a:pPr algn="just" eaLnBrk="1" hangingPunct="1">
              <a:defRPr/>
            </a:pPr>
            <a:r>
              <a:rPr lang="fa-IR" altLang="fa-IR" sz="2800" smtClean="0"/>
              <a:t>انواع تشویقها نمایانگر سطوح فزاینده خودمختاری فرد و موقعیت اجتماعی اوست. با حرکت موفقیت آمیز فرد در طی هر مرحله برنامه، او تشویقهایی بدست می آورد که حوزه فردی وسیع تر و مسئولیت بیشتری را در قبال خود و دیگران به او اعطاء می کند.</a:t>
            </a:r>
            <a:r>
              <a:rPr lang="en-US" altLang="fa-IR" sz="2800" smtClean="0"/>
              <a:t> </a:t>
            </a:r>
          </a:p>
          <a:p>
            <a:pPr algn="just" eaLnBrk="1" hangingPunct="1">
              <a:defRPr/>
            </a:pPr>
            <a:r>
              <a:rPr lang="fa-IR" altLang="fa-IR" sz="2800" smtClean="0"/>
              <a:t>در همان زمان، هر سطح تشویق فرد را با چالشهای جدید خود راهبری روبرو می سازد.</a:t>
            </a:r>
            <a:r>
              <a:rPr lang="en-US" altLang="fa-IR" sz="2800" smtClean="0"/>
              <a:t> </a:t>
            </a:r>
          </a:p>
          <a:p>
            <a:pPr algn="just" eaLnBrk="1" hangingPunct="1">
              <a:defRPr/>
            </a:pPr>
            <a:r>
              <a:rPr lang="fa-IR" altLang="fa-IR" sz="2800" smtClean="0"/>
              <a:t>در زیر طیف تشویقهای مناسب در مراحل اصلی برنامه را نشان می دهد. منطق این تشویقها نیز به طور خلاصه بحث شده است:</a:t>
            </a:r>
            <a:r>
              <a:rPr lang="en-US" altLang="fa-IR" sz="2800" smtClean="0"/>
              <a:t> </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pPr eaLnBrk="1" hangingPunct="1">
              <a:defRPr/>
            </a:pPr>
            <a:r>
              <a:rPr lang="fa-IR" altLang="fa-IR" b="1" smtClean="0"/>
              <a:t>تشویق ها و تنبیه ها</a:t>
            </a:r>
            <a:endParaRPr lang="en-US" altLang="fa-IR" b="1" smtClean="0"/>
          </a:p>
        </p:txBody>
      </p:sp>
      <p:sp>
        <p:nvSpPr>
          <p:cNvPr id="180227" name="Rectangle 3"/>
          <p:cNvSpPr>
            <a:spLocks noGrp="1" noChangeArrowheads="1"/>
          </p:cNvSpPr>
          <p:nvPr>
            <p:ph type="body" idx="1"/>
          </p:nvPr>
        </p:nvSpPr>
        <p:spPr/>
        <p:txBody>
          <a:bodyPr/>
          <a:lstStyle/>
          <a:p>
            <a:pPr eaLnBrk="1" hangingPunct="1">
              <a:lnSpc>
                <a:spcPct val="90000"/>
              </a:lnSpc>
              <a:defRPr/>
            </a:pPr>
            <a:r>
              <a:rPr lang="fa-IR" altLang="fa-IR" sz="2400" u="sng" smtClean="0"/>
              <a:t>مرحله اولیه</a:t>
            </a:r>
            <a:r>
              <a:rPr lang="en-US" altLang="fa-IR" sz="2400" u="sng" smtClean="0"/>
              <a:t> </a:t>
            </a:r>
            <a:r>
              <a:rPr lang="fa-IR" altLang="fa-IR" sz="2400" u="sng" smtClean="0"/>
              <a:t>:</a:t>
            </a:r>
          </a:p>
          <a:p>
            <a:pPr algn="just" eaLnBrk="1" hangingPunct="1">
              <a:lnSpc>
                <a:spcPct val="90000"/>
              </a:lnSpc>
              <a:defRPr/>
            </a:pPr>
            <a:r>
              <a:rPr lang="fa-IR" altLang="fa-IR" sz="2400" smtClean="0"/>
              <a:t>قدم زدن در پیرامون </a:t>
            </a:r>
            <a:r>
              <a:rPr lang="en-US" altLang="fa-IR" sz="2400" smtClean="0"/>
              <a:t>TC</a:t>
            </a:r>
            <a:r>
              <a:rPr lang="fa-IR" altLang="fa-IR" sz="2400" smtClean="0"/>
              <a:t> با پول- برای خرید خرده ریز</a:t>
            </a:r>
          </a:p>
          <a:p>
            <a:pPr algn="just" eaLnBrk="1" hangingPunct="1">
              <a:lnSpc>
                <a:spcPct val="90000"/>
              </a:lnSpc>
              <a:defRPr/>
            </a:pPr>
            <a:r>
              <a:rPr lang="fa-IR" altLang="fa-IR" sz="2400" smtClean="0"/>
              <a:t>اموال فردی- نگهداری با اجازه</a:t>
            </a:r>
          </a:p>
          <a:p>
            <a:pPr algn="just" eaLnBrk="1" hangingPunct="1">
              <a:lnSpc>
                <a:spcPct val="90000"/>
              </a:lnSpc>
              <a:defRPr/>
            </a:pPr>
            <a:r>
              <a:rPr lang="fa-IR" altLang="fa-IR" sz="2400" smtClean="0"/>
              <a:t>درخواست اول مرخصی- باید با یک نفر همراه باشد</a:t>
            </a:r>
          </a:p>
          <a:p>
            <a:pPr algn="just" eaLnBrk="1" hangingPunct="1">
              <a:lnSpc>
                <a:spcPct val="90000"/>
              </a:lnSpc>
              <a:defRPr/>
            </a:pPr>
            <a:r>
              <a:rPr lang="fa-IR" altLang="fa-IR" sz="2400" smtClean="0"/>
              <a:t>نوشتن نامه- باید برای نوشتن نامه اجازه داشته باشد و نامه توسط مشاور مرور شود.</a:t>
            </a:r>
          </a:p>
          <a:p>
            <a:pPr algn="just" eaLnBrk="1" hangingPunct="1">
              <a:lnSpc>
                <a:spcPct val="90000"/>
              </a:lnSpc>
              <a:defRPr/>
            </a:pPr>
            <a:r>
              <a:rPr lang="fa-IR" altLang="fa-IR" sz="2400" smtClean="0"/>
              <a:t>تغییر شغل نظافت- همه ارتقاها تشویق محسوب می شوند.</a:t>
            </a:r>
          </a:p>
          <a:p>
            <a:pPr algn="just" eaLnBrk="1" hangingPunct="1">
              <a:lnSpc>
                <a:spcPct val="90000"/>
              </a:lnSpc>
              <a:defRPr/>
            </a:pPr>
            <a:r>
              <a:rPr lang="fa-IR" altLang="fa-IR" sz="2400" smtClean="0"/>
              <a:t>آموزش شغلی- موقعیتی برای مسئولیت پذیری اجتماعی.</a:t>
            </a:r>
          </a:p>
          <a:p>
            <a:pPr algn="just" eaLnBrk="1" hangingPunct="1">
              <a:lnSpc>
                <a:spcPct val="90000"/>
              </a:lnSpc>
              <a:defRPr/>
            </a:pPr>
            <a:r>
              <a:rPr lang="fa-IR" altLang="fa-IR" sz="2400" smtClean="0"/>
              <a:t>تکلیف خاص- همراهی یک نفر برای اعزام به بیمارستان/ سفرهای قانونی و غیره</a:t>
            </a:r>
          </a:p>
          <a:p>
            <a:pPr algn="just" eaLnBrk="1" hangingPunct="1">
              <a:lnSpc>
                <a:spcPct val="90000"/>
              </a:lnSpc>
              <a:defRPr/>
            </a:pPr>
            <a:r>
              <a:rPr lang="fa-IR" altLang="fa-IR" sz="2400" smtClean="0"/>
              <a:t>موقعیت کمک به استف- همه موقعیت های کاری برای استف، تشویق است.</a:t>
            </a:r>
            <a:endParaRPr lang="en-US" altLang="fa-IR" sz="2400" smtClean="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pPr eaLnBrk="1" hangingPunct="1">
              <a:defRPr/>
            </a:pPr>
            <a:r>
              <a:rPr lang="fa-IR" altLang="fa-IR" b="1" smtClean="0"/>
              <a:t>تشویق ها و تنبیه ها</a:t>
            </a:r>
            <a:endParaRPr lang="en-US" altLang="fa-IR" b="1" smtClean="0"/>
          </a:p>
        </p:txBody>
      </p:sp>
      <p:sp>
        <p:nvSpPr>
          <p:cNvPr id="181251" name="Rectangle 3"/>
          <p:cNvSpPr>
            <a:spLocks noGrp="1" noChangeArrowheads="1"/>
          </p:cNvSpPr>
          <p:nvPr>
            <p:ph type="body" idx="1"/>
          </p:nvPr>
        </p:nvSpPr>
        <p:spPr>
          <a:xfrm>
            <a:off x="457200" y="1600200"/>
            <a:ext cx="8229600" cy="4852988"/>
          </a:xfrm>
        </p:spPr>
        <p:txBody>
          <a:bodyPr/>
          <a:lstStyle/>
          <a:p>
            <a:pPr eaLnBrk="1" hangingPunct="1">
              <a:lnSpc>
                <a:spcPct val="80000"/>
              </a:lnSpc>
              <a:defRPr/>
            </a:pPr>
            <a:r>
              <a:rPr lang="fa-IR" altLang="fa-IR" sz="2300" u="sng" smtClean="0"/>
              <a:t>مرحله میانی</a:t>
            </a:r>
            <a:r>
              <a:rPr lang="fa-IR" altLang="fa-IR" sz="2300" smtClean="0"/>
              <a:t>:</a:t>
            </a:r>
          </a:p>
          <a:p>
            <a:pPr algn="just" eaLnBrk="1" hangingPunct="1">
              <a:lnSpc>
                <a:spcPct val="80000"/>
              </a:lnSpc>
              <a:defRPr/>
            </a:pPr>
            <a:r>
              <a:rPr lang="fa-IR" altLang="fa-IR" sz="2300" smtClean="0"/>
              <a:t>همه تشویق های قبلی</a:t>
            </a:r>
          </a:p>
          <a:p>
            <a:pPr algn="just" eaLnBrk="1" hangingPunct="1">
              <a:lnSpc>
                <a:spcPct val="80000"/>
              </a:lnSpc>
              <a:defRPr/>
            </a:pPr>
            <a:r>
              <a:rPr lang="fa-IR" altLang="fa-IR" sz="2300" smtClean="0"/>
              <a:t>می تواند بدون همراه مرکز را ترک کند- جاهای مشخص، با دلایل خاص ، مدت زمان محدود</a:t>
            </a:r>
          </a:p>
          <a:p>
            <a:pPr algn="just" eaLnBrk="1" hangingPunct="1">
              <a:lnSpc>
                <a:spcPct val="80000"/>
              </a:lnSpc>
              <a:defRPr/>
            </a:pPr>
            <a:r>
              <a:rPr lang="fa-IR" altLang="fa-IR" sz="2300" smtClean="0"/>
              <a:t>مرخصی هر دو هفته یکبار</a:t>
            </a:r>
          </a:p>
          <a:p>
            <a:pPr algn="just" eaLnBrk="1" hangingPunct="1">
              <a:lnSpc>
                <a:spcPct val="80000"/>
              </a:lnSpc>
              <a:defRPr/>
            </a:pPr>
            <a:r>
              <a:rPr lang="fa-IR" altLang="fa-IR" sz="2300" smtClean="0"/>
              <a:t>استفاده از تلفن- تلفن به خارج از مرکز، مدت زمان محدود، و به جاهای مشخص</a:t>
            </a:r>
          </a:p>
          <a:p>
            <a:pPr algn="just" eaLnBrk="1" hangingPunct="1">
              <a:lnSpc>
                <a:spcPct val="80000"/>
              </a:lnSpc>
              <a:defRPr/>
            </a:pPr>
            <a:r>
              <a:rPr lang="fa-IR" altLang="fa-IR" sz="2300" smtClean="0"/>
              <a:t>مسئولیت اپراتوری تلفن</a:t>
            </a:r>
          </a:p>
          <a:p>
            <a:pPr algn="just" eaLnBrk="1" hangingPunct="1">
              <a:lnSpc>
                <a:spcPct val="80000"/>
              </a:lnSpc>
              <a:defRPr/>
            </a:pPr>
            <a:r>
              <a:rPr lang="fa-IR" altLang="fa-IR" sz="2300" smtClean="0"/>
              <a:t>رهبر گروه- می تواند قسمتهایی از گروه رویارویی را هدایت کند.</a:t>
            </a:r>
          </a:p>
          <a:p>
            <a:pPr algn="just" eaLnBrk="1" hangingPunct="1">
              <a:lnSpc>
                <a:spcPct val="80000"/>
              </a:lnSpc>
              <a:defRPr/>
            </a:pPr>
            <a:r>
              <a:rPr lang="fa-IR" altLang="fa-IR" sz="2300" smtClean="0"/>
              <a:t>شغلهای با حقوق- مثل بخشهای مدیریتی، اجرایی و کمکی</a:t>
            </a:r>
          </a:p>
          <a:p>
            <a:pPr algn="just" eaLnBrk="1" hangingPunct="1">
              <a:lnSpc>
                <a:spcPct val="80000"/>
              </a:lnSpc>
              <a:defRPr/>
            </a:pPr>
            <a:r>
              <a:rPr lang="fa-IR" altLang="fa-IR" sz="2300" smtClean="0"/>
              <a:t>محل خواب- داشتن تخت اول در تخت خواب دو طبقه که منطبق با زمان و موقعیت فرد در برنامه است.</a:t>
            </a:r>
          </a:p>
          <a:p>
            <a:pPr algn="just" eaLnBrk="1" hangingPunct="1">
              <a:lnSpc>
                <a:spcPct val="80000"/>
              </a:lnSpc>
              <a:defRPr/>
            </a:pPr>
            <a:r>
              <a:rPr lang="fa-IR" altLang="fa-IR" sz="2300" smtClean="0"/>
              <a:t>اتاقهای جدا نمایانگر علائم مسئولیت پذیری نسبت به خود و دیگران است.</a:t>
            </a:r>
          </a:p>
          <a:p>
            <a:pPr algn="just" eaLnBrk="1" hangingPunct="1">
              <a:lnSpc>
                <a:spcPct val="80000"/>
              </a:lnSpc>
              <a:defRPr/>
            </a:pPr>
            <a:r>
              <a:rPr lang="fa-IR" altLang="fa-IR" sz="2300" smtClean="0"/>
              <a:t>اعطای موقعیت پیش از ورود مجدد- این موقعیت طبق درخواست فرد اضافه می شود.</a:t>
            </a:r>
            <a:endParaRPr lang="en-US" altLang="fa-IR" sz="2300" smtClean="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pPr eaLnBrk="1" hangingPunct="1">
              <a:defRPr/>
            </a:pPr>
            <a:r>
              <a:rPr lang="fa-IR" altLang="fa-IR" b="1" smtClean="0"/>
              <a:t>تشویق ها و تنبیه ها</a:t>
            </a:r>
            <a:endParaRPr lang="en-US" altLang="fa-IR" b="1" smtClean="0"/>
          </a:p>
        </p:txBody>
      </p:sp>
      <p:sp>
        <p:nvSpPr>
          <p:cNvPr id="182275" name="Rectangle 3"/>
          <p:cNvSpPr>
            <a:spLocks noGrp="1" noChangeArrowheads="1"/>
          </p:cNvSpPr>
          <p:nvPr>
            <p:ph type="body" idx="1"/>
          </p:nvPr>
        </p:nvSpPr>
        <p:spPr/>
        <p:txBody>
          <a:bodyPr/>
          <a:lstStyle/>
          <a:p>
            <a:pPr eaLnBrk="1" hangingPunct="1">
              <a:lnSpc>
                <a:spcPct val="80000"/>
              </a:lnSpc>
              <a:defRPr/>
            </a:pPr>
            <a:r>
              <a:rPr lang="fa-IR" altLang="fa-IR" sz="2800" u="sng" smtClean="0"/>
              <a:t>مرحله پایانی:</a:t>
            </a:r>
          </a:p>
          <a:p>
            <a:pPr algn="just" eaLnBrk="1" hangingPunct="1">
              <a:lnSpc>
                <a:spcPct val="80000"/>
              </a:lnSpc>
              <a:defRPr/>
            </a:pPr>
            <a:r>
              <a:rPr lang="fa-IR" altLang="fa-IR" sz="2800" smtClean="0"/>
              <a:t>همه تشویقهای مراحل قبلی</a:t>
            </a:r>
          </a:p>
          <a:p>
            <a:pPr algn="just" eaLnBrk="1" hangingPunct="1">
              <a:lnSpc>
                <a:spcPct val="80000"/>
              </a:lnSpc>
              <a:defRPr/>
            </a:pPr>
            <a:r>
              <a:rPr lang="fa-IR" altLang="fa-IR" sz="2800" smtClean="0"/>
              <a:t>مرخصیهای شبانه- که اهداف، افراد و تجربیات فرد مورد بررسی قرار می گیرد.</a:t>
            </a:r>
          </a:p>
          <a:p>
            <a:pPr algn="just" eaLnBrk="1" hangingPunct="1">
              <a:lnSpc>
                <a:spcPct val="80000"/>
              </a:lnSpc>
              <a:defRPr/>
            </a:pPr>
            <a:r>
              <a:rPr lang="fa-IR" altLang="fa-IR" sz="2800" smtClean="0"/>
              <a:t>معاف شدن از فعالیت های عصر</a:t>
            </a:r>
          </a:p>
          <a:p>
            <a:pPr algn="just" eaLnBrk="1" hangingPunct="1">
              <a:lnSpc>
                <a:spcPct val="80000"/>
              </a:lnSpc>
              <a:defRPr/>
            </a:pPr>
            <a:r>
              <a:rPr lang="fa-IR" altLang="fa-IR" sz="2800" smtClean="0"/>
              <a:t>دستیار استف در خانه- نظارت بر فعالیتهای مرکز همراه با استف بطور ناگهانی.</a:t>
            </a:r>
          </a:p>
          <a:p>
            <a:pPr algn="just" eaLnBrk="1" hangingPunct="1">
              <a:lnSpc>
                <a:spcPct val="80000"/>
              </a:lnSpc>
              <a:defRPr/>
            </a:pPr>
            <a:r>
              <a:rPr lang="fa-IR" altLang="fa-IR" sz="2800" smtClean="0"/>
              <a:t>درخواست برنامه از استف- برنامه های مدون 24 یا 48 ساعته</a:t>
            </a:r>
          </a:p>
          <a:p>
            <a:pPr algn="just" eaLnBrk="1" hangingPunct="1">
              <a:lnSpc>
                <a:spcPct val="80000"/>
              </a:lnSpc>
              <a:defRPr/>
            </a:pPr>
            <a:r>
              <a:rPr lang="fa-IR" altLang="fa-IR" sz="2800" smtClean="0"/>
              <a:t>کاهش وظایف خانگی- مقیمی که شغل با حقوقی در خارج از برنامه پیدا می کند یا استخدام می شود. ولی در مرکز زندگی می کند و مسئولیت تمییز کردن اتاقها را در هنگام صبح بر عهده ندارد.</a:t>
            </a:r>
            <a:endParaRPr lang="en-US" altLang="fa-IR" sz="2800" smtClean="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pPr eaLnBrk="1" hangingPunct="1">
              <a:defRPr/>
            </a:pPr>
            <a:r>
              <a:rPr lang="fa-IR" altLang="fa-IR" b="1" smtClean="0"/>
              <a:t>تشویق ها و تنبیه ها</a:t>
            </a:r>
            <a:endParaRPr lang="en-US" altLang="fa-IR" b="1" smtClean="0"/>
          </a:p>
        </p:txBody>
      </p:sp>
      <p:sp>
        <p:nvSpPr>
          <p:cNvPr id="183299" name="Rectangle 3"/>
          <p:cNvSpPr>
            <a:spLocks noGrp="1" noChangeArrowheads="1"/>
          </p:cNvSpPr>
          <p:nvPr>
            <p:ph type="body" idx="1"/>
          </p:nvPr>
        </p:nvSpPr>
        <p:spPr/>
        <p:txBody>
          <a:bodyPr/>
          <a:lstStyle/>
          <a:p>
            <a:pPr eaLnBrk="1" hangingPunct="1">
              <a:lnSpc>
                <a:spcPct val="90000"/>
              </a:lnSpc>
              <a:defRPr/>
            </a:pPr>
            <a:r>
              <a:rPr lang="fa-IR" altLang="fa-IR" b="1" smtClean="0"/>
              <a:t>تنبیه:</a:t>
            </a:r>
          </a:p>
          <a:p>
            <a:pPr algn="just" eaLnBrk="1" hangingPunct="1">
              <a:lnSpc>
                <a:spcPct val="90000"/>
              </a:lnSpc>
              <a:defRPr/>
            </a:pPr>
            <a:r>
              <a:rPr lang="fa-IR" altLang="fa-IR" sz="3000" smtClean="0"/>
              <a:t>واژه تنبیه دربرگیرنده انواع عدم تایید و تصویب رفتارها و نگرشهایی است که انتظارات اجتماعی را برآورده نمی سازند.</a:t>
            </a:r>
            <a:r>
              <a:rPr lang="en-US" altLang="fa-IR" sz="3000" smtClean="0"/>
              <a:t> </a:t>
            </a:r>
          </a:p>
          <a:p>
            <a:pPr algn="just" eaLnBrk="1" hangingPunct="1">
              <a:lnSpc>
                <a:spcPct val="90000"/>
              </a:lnSpc>
              <a:defRPr/>
            </a:pPr>
            <a:r>
              <a:rPr lang="fa-IR" altLang="fa-IR" sz="3000" smtClean="0"/>
              <a:t>تنبیهات را می توان بصورت کلامی و اعمال انضباطی تقسیم کرد.</a:t>
            </a:r>
            <a:r>
              <a:rPr lang="en-US" altLang="fa-IR" sz="3000" smtClean="0"/>
              <a:t> </a:t>
            </a:r>
          </a:p>
          <a:p>
            <a:pPr algn="just" eaLnBrk="1" hangingPunct="1">
              <a:lnSpc>
                <a:spcPct val="90000"/>
              </a:lnSpc>
              <a:defRPr/>
            </a:pPr>
            <a:r>
              <a:rPr lang="fa-IR" altLang="fa-IR" sz="3000" u="sng" smtClean="0"/>
              <a:t>برخی ملاحظات خاص در اعمال انضباطی</a:t>
            </a:r>
            <a:endParaRPr lang="en-US" altLang="fa-IR" sz="3000" u="sng" smtClean="0"/>
          </a:p>
          <a:p>
            <a:pPr algn="just" eaLnBrk="1" hangingPunct="1">
              <a:lnSpc>
                <a:spcPct val="90000"/>
              </a:lnSpc>
              <a:defRPr/>
            </a:pPr>
            <a:r>
              <a:rPr lang="fa-IR" altLang="fa-IR" sz="3000" smtClean="0"/>
              <a:t>دفعات و شدت قانون شکنی</a:t>
            </a:r>
          </a:p>
          <a:p>
            <a:pPr algn="just" eaLnBrk="1" hangingPunct="1">
              <a:lnSpc>
                <a:spcPct val="90000"/>
              </a:lnSpc>
              <a:defRPr/>
            </a:pPr>
            <a:r>
              <a:rPr lang="fa-IR" altLang="fa-IR" sz="3000" smtClean="0"/>
              <a:t>نوع مصرف مواد: بیماریزا در مقابل غیر بیماریزا، یک استکان مشروب در مقابل کوکایین، یا استفاده در مقابل فروش</a:t>
            </a:r>
            <a:endParaRPr lang="en-US" altLang="fa-IR" sz="3000" smtClean="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pPr eaLnBrk="1" hangingPunct="1">
              <a:defRPr/>
            </a:pPr>
            <a:r>
              <a:rPr lang="fa-IR" altLang="fa-IR" b="1" smtClean="0"/>
              <a:t>تشویق ها و تنبیه ها</a:t>
            </a:r>
            <a:endParaRPr lang="en-US" altLang="fa-IR" b="1" smtClean="0"/>
          </a:p>
        </p:txBody>
      </p:sp>
      <p:sp>
        <p:nvSpPr>
          <p:cNvPr id="184323" name="Rectangle 3"/>
          <p:cNvSpPr>
            <a:spLocks noGrp="1" noChangeArrowheads="1"/>
          </p:cNvSpPr>
          <p:nvPr>
            <p:ph type="body" idx="1"/>
          </p:nvPr>
        </p:nvSpPr>
        <p:spPr/>
        <p:txBody>
          <a:bodyPr/>
          <a:lstStyle/>
          <a:p>
            <a:pPr algn="just" eaLnBrk="1" hangingPunct="1">
              <a:lnSpc>
                <a:spcPct val="90000"/>
              </a:lnSpc>
              <a:defRPr/>
            </a:pPr>
            <a:r>
              <a:rPr lang="fa-IR" altLang="fa-IR" sz="2800" smtClean="0"/>
              <a:t>همراه بودن با دیگران یا تنها بودن در هنگام استفاده از مواد، یا استفاده با دیگران یا تحت تاثیر دیگران</a:t>
            </a:r>
          </a:p>
          <a:p>
            <a:pPr algn="just" eaLnBrk="1" hangingPunct="1">
              <a:lnSpc>
                <a:spcPct val="90000"/>
              </a:lnSpc>
              <a:defRPr/>
            </a:pPr>
            <a:r>
              <a:rPr lang="fa-IR" altLang="fa-IR" sz="2800" smtClean="0"/>
              <a:t>نوع فعالیت جنایی، خشونت نسبت به افراد یا اموال یا مصرف مواد، تصرف کردن ، خرید و فروش.</a:t>
            </a:r>
          </a:p>
          <a:p>
            <a:pPr algn="just" eaLnBrk="1" hangingPunct="1">
              <a:lnSpc>
                <a:spcPct val="90000"/>
              </a:lnSpc>
              <a:defRPr/>
            </a:pPr>
            <a:r>
              <a:rPr lang="fa-IR" altLang="fa-IR" sz="2800" smtClean="0"/>
              <a:t>قانون شکنی در داخل یا خارج از </a:t>
            </a:r>
            <a:r>
              <a:rPr lang="en-US" altLang="fa-IR" sz="2800" smtClean="0"/>
              <a:t>TC </a:t>
            </a:r>
            <a:endParaRPr lang="fa-IR" altLang="fa-IR" sz="2800" smtClean="0"/>
          </a:p>
          <a:p>
            <a:pPr algn="just" eaLnBrk="1" hangingPunct="1">
              <a:lnSpc>
                <a:spcPct val="90000"/>
              </a:lnSpc>
              <a:defRPr/>
            </a:pPr>
            <a:r>
              <a:rPr lang="fa-IR" altLang="fa-IR" sz="2800" smtClean="0"/>
              <a:t>شرایط اجتماعی و روانی همراه با قانون شکنی</a:t>
            </a:r>
          </a:p>
          <a:p>
            <a:pPr algn="just" eaLnBrk="1" hangingPunct="1">
              <a:lnSpc>
                <a:spcPct val="90000"/>
              </a:lnSpc>
              <a:defRPr/>
            </a:pPr>
            <a:r>
              <a:rPr lang="fa-IR" altLang="fa-IR" sz="2800" smtClean="0"/>
              <a:t>خود افشایی فردی در مقابل انکار مشکل یا کشف مورد توسط دیگران</a:t>
            </a:r>
          </a:p>
          <a:p>
            <a:pPr algn="just" eaLnBrk="1" hangingPunct="1">
              <a:lnSpc>
                <a:spcPct val="90000"/>
              </a:lnSpc>
              <a:defRPr/>
            </a:pPr>
            <a:r>
              <a:rPr lang="fa-IR" altLang="fa-IR" sz="2800" smtClean="0"/>
              <a:t>خود افشایی فردی در مورد خلاف دیگران( شکستن قوانین جامعه که مورد تایید اجتماع است)</a:t>
            </a:r>
            <a:endParaRPr lang="en-US" altLang="fa-IR" sz="2800" smtClean="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pPr eaLnBrk="1" hangingPunct="1">
              <a:defRPr/>
            </a:pPr>
            <a:r>
              <a:rPr lang="fa-IR" altLang="fa-IR" b="1" smtClean="0"/>
              <a:t>تشویق ها و تنبیه ها</a:t>
            </a:r>
            <a:endParaRPr lang="en-US" altLang="fa-IR" b="1" smtClean="0"/>
          </a:p>
        </p:txBody>
      </p:sp>
      <p:sp>
        <p:nvSpPr>
          <p:cNvPr id="185347" name="Rectangle 3"/>
          <p:cNvSpPr>
            <a:spLocks noGrp="1" noChangeArrowheads="1"/>
          </p:cNvSpPr>
          <p:nvPr>
            <p:ph type="body" idx="1"/>
          </p:nvPr>
        </p:nvSpPr>
        <p:spPr/>
        <p:txBody>
          <a:bodyPr/>
          <a:lstStyle/>
          <a:p>
            <a:pPr algn="just" eaLnBrk="1" hangingPunct="1">
              <a:defRPr/>
            </a:pPr>
            <a:r>
              <a:rPr lang="fa-IR" altLang="fa-IR" smtClean="0"/>
              <a:t>مرکز بزرگسالان یا نوجوانان و سن فرد</a:t>
            </a:r>
          </a:p>
          <a:p>
            <a:pPr algn="just" eaLnBrk="1" hangingPunct="1">
              <a:defRPr/>
            </a:pPr>
            <a:r>
              <a:rPr lang="fa-IR" altLang="fa-IR" smtClean="0"/>
              <a:t>پذیرش شده جدید، مقیم تازه وارد یا ارشد</a:t>
            </a:r>
          </a:p>
          <a:p>
            <a:pPr algn="just" eaLnBrk="1" hangingPunct="1">
              <a:defRPr/>
            </a:pPr>
            <a:r>
              <a:rPr lang="fa-IR" altLang="fa-IR" smtClean="0"/>
              <a:t>درک فرد از قانون شکنی و کاربرد آن برای اجتماع و بهبودی</a:t>
            </a:r>
            <a:r>
              <a:rPr lang="en-US" altLang="fa-IR" smtClean="0"/>
              <a:t> </a:t>
            </a:r>
            <a:endParaRPr lang="fa-IR" altLang="fa-IR" smtClean="0"/>
          </a:p>
          <a:p>
            <a:pPr algn="just" eaLnBrk="1" hangingPunct="1">
              <a:defRPr/>
            </a:pPr>
            <a:r>
              <a:rPr lang="fa-IR" altLang="fa-IR" smtClean="0"/>
              <a:t>اخراج همراه با پذیرش مجدد بعد از حداقل یک دوره زمانی (مثلاً 30 روز)</a:t>
            </a:r>
          </a:p>
          <a:p>
            <a:pPr algn="just" eaLnBrk="1" hangingPunct="1">
              <a:defRPr/>
            </a:pPr>
            <a:r>
              <a:rPr lang="fa-IR" altLang="fa-IR" smtClean="0"/>
              <a:t>اخراج بدون پذیرش</a:t>
            </a:r>
          </a:p>
          <a:p>
            <a:pPr algn="just" eaLnBrk="1" hangingPunct="1">
              <a:defRPr/>
            </a:pPr>
            <a:r>
              <a:rPr lang="fa-IR" altLang="fa-IR" smtClean="0"/>
              <a:t>ارجاع به موقعیت مناسب</a:t>
            </a:r>
            <a:r>
              <a:rPr lang="en-US" altLang="fa-IR" smtClean="0"/>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igital Dots">
  <a:themeElements>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fontScheme name="Digital Dot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gital Dots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Digital Dots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gital Dots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Digital Dots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Digital Dots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Digital Dots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Digital Dots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Digital Dots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Digital Dots</Template>
  <TotalTime>972</TotalTime>
  <Words>14093</Words>
  <Application>Microsoft Office PowerPoint</Application>
  <PresentationFormat>On-screen Show (4:3)</PresentationFormat>
  <Paragraphs>815</Paragraphs>
  <Slides>192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192</vt:i4>
      </vt:variant>
    </vt:vector>
  </HeadingPairs>
  <TitlesOfParts>
    <vt:vector size="197" baseType="lpstr">
      <vt:lpstr>Arial</vt:lpstr>
      <vt:lpstr>Calibri</vt:lpstr>
      <vt:lpstr>Times New Roman</vt:lpstr>
      <vt:lpstr>Wingdings</vt:lpstr>
      <vt:lpstr>Digital Dots</vt:lpstr>
      <vt:lpstr>مقدمه ای بردرمان های اقامتی وبازتوانی معتادان</vt:lpstr>
      <vt:lpstr>PowerPoint Presentation</vt:lpstr>
      <vt:lpstr>مفاهیم و تعاریف</vt:lpstr>
      <vt:lpstr>تعریف اجتماع درمانی</vt:lpstr>
      <vt:lpstr>تعریف اجتماع درمانی</vt:lpstr>
      <vt:lpstr>مقیمان</vt:lpstr>
      <vt:lpstr>مقیمان</vt:lpstr>
      <vt:lpstr>مقیمان</vt:lpstr>
      <vt:lpstr>مراحل درمان</vt:lpstr>
      <vt:lpstr>مراحل درمان</vt:lpstr>
      <vt:lpstr>مراحل درمان</vt:lpstr>
      <vt:lpstr>مراحل درمان</vt:lpstr>
      <vt:lpstr>خصوصیات درمان</vt:lpstr>
      <vt:lpstr>خصوصیات درمان</vt:lpstr>
      <vt:lpstr>خصوصیات درمان</vt:lpstr>
      <vt:lpstr>خصوصیات درمان</vt:lpstr>
      <vt:lpstr>خصوصیات درمان</vt:lpstr>
      <vt:lpstr>خصوصیات درمان</vt:lpstr>
      <vt:lpstr>خصوصیات درمان</vt:lpstr>
      <vt:lpstr>خصوصیات درمان</vt:lpstr>
      <vt:lpstr>خصوصیات درمان</vt:lpstr>
      <vt:lpstr>خصوصیات درمان</vt:lpstr>
      <vt:lpstr>خصوصیات درمان</vt:lpstr>
      <vt:lpstr>تاریخچه و آشنایی با انواع اجتماع های درمانی</vt:lpstr>
      <vt:lpstr>اجتماع درمانی مفهوم مدار</vt:lpstr>
      <vt:lpstr>اجتماع درمانی مفهوم مدار</vt:lpstr>
      <vt:lpstr>اجتماع درمانی مفهوم مدار</vt:lpstr>
      <vt:lpstr>اجتماع درمانی مفهوم مدار</vt:lpstr>
      <vt:lpstr>اجتماع درمانی دمکراتیک</vt:lpstr>
      <vt:lpstr>اجتماع درمانی دمکراتیک</vt:lpstr>
      <vt:lpstr>اجتماع درمانی دمکراتیک</vt:lpstr>
      <vt:lpstr>اجتماع درمانی دمکراتیک</vt:lpstr>
      <vt:lpstr>تفاوتهای بین TC های مفهوم مدار و دمکراتیک</vt:lpstr>
      <vt:lpstr>تئوریها و روشهای کاربردی TC</vt:lpstr>
      <vt:lpstr>رویکرد</vt:lpstr>
      <vt:lpstr>رویکرد</vt:lpstr>
      <vt:lpstr>رویکرد</vt:lpstr>
      <vt:lpstr>رویکرد</vt:lpstr>
      <vt:lpstr>رویکرد</vt:lpstr>
      <vt:lpstr>رویکرد</vt:lpstr>
      <vt:lpstr>رویکرد</vt:lpstr>
      <vt:lpstr>رویکرد</vt:lpstr>
      <vt:lpstr>رویکرد</vt:lpstr>
      <vt:lpstr>رویکرد</vt:lpstr>
      <vt:lpstr>رویکرد</vt:lpstr>
      <vt:lpstr>رویکرد</vt:lpstr>
      <vt:lpstr>رویکرد</vt:lpstr>
      <vt:lpstr>رویکرد</vt:lpstr>
      <vt:lpstr>تئوری ها </vt:lpstr>
      <vt:lpstr>تئوریهای بومی</vt:lpstr>
      <vt:lpstr>تئوریهای بومی</vt:lpstr>
      <vt:lpstr>تئوریهای بومی</vt:lpstr>
      <vt:lpstr>تئوریهای بومی</vt:lpstr>
      <vt:lpstr>تئوریهای بومی</vt:lpstr>
      <vt:lpstr>تئوریهای بومی</vt:lpstr>
      <vt:lpstr>تئوریهای بومی</vt:lpstr>
      <vt:lpstr>تئوریهای بومی</vt:lpstr>
      <vt:lpstr>تئوریهای بومی</vt:lpstr>
      <vt:lpstr>تئوریهای بومی</vt:lpstr>
      <vt:lpstr>تئوریهای بومی</vt:lpstr>
      <vt:lpstr>تئوریهای بومی</vt:lpstr>
      <vt:lpstr>تئوریهای بومی</vt:lpstr>
      <vt:lpstr>تئوری های رسمی</vt:lpstr>
      <vt:lpstr>تئوری های رسمی</vt:lpstr>
      <vt:lpstr>تئوری های رسمی</vt:lpstr>
      <vt:lpstr>تئوری های رسمی</vt:lpstr>
      <vt:lpstr>تئوری های رسمی</vt:lpstr>
      <vt:lpstr>تئوری های رسمی</vt:lpstr>
      <vt:lpstr>تئوری های رسمی</vt:lpstr>
      <vt:lpstr>تئوری های رسمی</vt:lpstr>
      <vt:lpstr>تئوری های رسمی</vt:lpstr>
      <vt:lpstr>تئوری های رسمی</vt:lpstr>
      <vt:lpstr>تئوری های رسمی</vt:lpstr>
      <vt:lpstr>تئوری های رسمی</vt:lpstr>
      <vt:lpstr>تئوری های رسمی</vt:lpstr>
      <vt:lpstr>تئوری های رسمی</vt:lpstr>
      <vt:lpstr>تئوری های رسمی</vt:lpstr>
      <vt:lpstr>تئوری های رسمی</vt:lpstr>
      <vt:lpstr>تئوری های رسمی</vt:lpstr>
      <vt:lpstr>تئوری های رسمی</vt:lpstr>
      <vt:lpstr>تئوری های رسمی</vt:lpstr>
      <vt:lpstr>کنترل و شکل دهی رفتار</vt:lpstr>
      <vt:lpstr>کنترل و شکل دهی رفتار</vt:lpstr>
      <vt:lpstr>کنترل و شکل دهی رفتار</vt:lpstr>
      <vt:lpstr>کنترل و شکل دهی رفتار</vt:lpstr>
      <vt:lpstr>کنترل و شکل دهی رفتار</vt:lpstr>
      <vt:lpstr>کنترل و شکل دهی رفتار</vt:lpstr>
      <vt:lpstr>کنترل و شکل دهی رفتار</vt:lpstr>
      <vt:lpstr>کنترل و شکل دهی رفتار</vt:lpstr>
      <vt:lpstr>کنترل و شکل دهی رفتار</vt:lpstr>
      <vt:lpstr>تشویق ها و تنبیه ها</vt:lpstr>
      <vt:lpstr>تشویق ها و تنبیه ها</vt:lpstr>
      <vt:lpstr>تشویق ها و تنبیه ها</vt:lpstr>
      <vt:lpstr>تشویق ها و تنبیه ها</vt:lpstr>
      <vt:lpstr>تشویق ها و تنبیه ها</vt:lpstr>
      <vt:lpstr>تشویق ها و تنبیه ها</vt:lpstr>
      <vt:lpstr>تشویق ها و تنبیه ها</vt:lpstr>
      <vt:lpstr>تشویق ها و تنبیه ها</vt:lpstr>
      <vt:lpstr>تشویق ها و تنبیه ها</vt:lpstr>
      <vt:lpstr>ابزارهای شکل دهی رفتار</vt:lpstr>
      <vt:lpstr>ابزارهای شکل دهی رفتار</vt:lpstr>
      <vt:lpstr>ابزارهای شکل دهی رفتار</vt:lpstr>
      <vt:lpstr>ابزارهای شکل دهی رفتار</vt:lpstr>
      <vt:lpstr>ابزارهای شکل دهی رفتار</vt:lpstr>
      <vt:lpstr>ابزارهای شکل دهی رفتار</vt:lpstr>
      <vt:lpstr>ابزارهای شکل دهی رفتار</vt:lpstr>
      <vt:lpstr>ابزارهای شکل دهی رفتار</vt:lpstr>
      <vt:lpstr>ابزارهای شکل دهی رفتار</vt:lpstr>
      <vt:lpstr>ابزارهای شکل دهی رفتار</vt:lpstr>
      <vt:lpstr>ابزارهای شکل دهی رفتار</vt:lpstr>
      <vt:lpstr>ابزارهای شکل دهی رفتار</vt:lpstr>
      <vt:lpstr>ابزارهای شکل دهی رفتار</vt:lpstr>
      <vt:lpstr>ابزارهای شکل دهی رفتار</vt:lpstr>
      <vt:lpstr>ابزارهای شکل دهی رفتار</vt:lpstr>
      <vt:lpstr>ابزارهای شکل دهی رفتار</vt:lpstr>
      <vt:lpstr>ابزارهای شکل دهی رفتار</vt:lpstr>
      <vt:lpstr>ابزارهای شکل دهی رفتار</vt:lpstr>
      <vt:lpstr>ابزارهای شکل دهی رفتار</vt:lpstr>
      <vt:lpstr>ابزارهای شکل دهی رفتار</vt:lpstr>
      <vt:lpstr>ابزارهای شکل دهی رفتار</vt:lpstr>
      <vt:lpstr>ابزارهای شکل دهی رفتار</vt:lpstr>
      <vt:lpstr>ابزارهای شکل دهی رفتار</vt:lpstr>
      <vt:lpstr>ابزارهای شکل دهی رفتار</vt:lpstr>
      <vt:lpstr>ابزارهای شکل دهی رفتار</vt:lpstr>
      <vt:lpstr>ابزارهای شکل دهی رفتار</vt:lpstr>
      <vt:lpstr>ابزارهای شکل دهی رفتار</vt:lpstr>
      <vt:lpstr>ابزارهای شکل دهی رفتار</vt:lpstr>
      <vt:lpstr>ابزارهای شکل دهی رفتار</vt:lpstr>
      <vt:lpstr>ابزارهای شکل دهی رفتار</vt:lpstr>
      <vt:lpstr>ابزارهای شکل دهی رفتار</vt:lpstr>
      <vt:lpstr>جوانب روانی و عاطفی درمان </vt:lpstr>
      <vt:lpstr>جوانب روانی و عاطفی درمان</vt:lpstr>
      <vt:lpstr>جوانب روانی و عاطفی درمان</vt:lpstr>
      <vt:lpstr>جوانب روانی و عاطفی درمان</vt:lpstr>
      <vt:lpstr>جوانب روانی و عاطفی درمان</vt:lpstr>
      <vt:lpstr>جوانب روانی و عاطفی درمان</vt:lpstr>
      <vt:lpstr>جوانب روانی و عاطفی درمان</vt:lpstr>
      <vt:lpstr>جوانب روانی و عاطفی درمان</vt:lpstr>
      <vt:lpstr>جوانب روانی و عاطفی درمان</vt:lpstr>
      <vt:lpstr>جوانب روانی و عاطفی درمان</vt:lpstr>
      <vt:lpstr>جوانب روانی و عاطفی درمان</vt:lpstr>
      <vt:lpstr>جوانب روانی و عاطفی درمان</vt:lpstr>
      <vt:lpstr>جوانب روانی و عاطفی درمان</vt:lpstr>
      <vt:lpstr>جوانب روانی و عاطفی درمان</vt:lpstr>
      <vt:lpstr>جوانب روانی و عاطفی درمان</vt:lpstr>
      <vt:lpstr>جوانب روانی و عاطفی درمان</vt:lpstr>
      <vt:lpstr>جوانب روانی و عاطفی درمان</vt:lpstr>
      <vt:lpstr>ابزارهای عقلانی و معنوی در TC </vt:lpstr>
      <vt:lpstr>ابزارهای عقلانی و معنوی در TC</vt:lpstr>
      <vt:lpstr>ابزارهای عقلانی و معنوی در TC</vt:lpstr>
      <vt:lpstr>ابزارهای عقلانی و معنوی در TC</vt:lpstr>
      <vt:lpstr>ابزارهای عقلانی و معنوی در TC </vt:lpstr>
      <vt:lpstr>ابزارهای عقلانی و معنوی در TC</vt:lpstr>
      <vt:lpstr>ابزارهای عقلانی و معنوی در TC</vt:lpstr>
      <vt:lpstr>  ابزارهای عقلانی و معنوی در TC</vt:lpstr>
      <vt:lpstr>معنویت در اجتماع درمانی </vt:lpstr>
      <vt:lpstr>معنویت در اجتماع درمانی</vt:lpstr>
      <vt:lpstr>معنویت در اجتماع درمانی</vt:lpstr>
      <vt:lpstr>معنویت در اجتماع درمانی</vt:lpstr>
      <vt:lpstr>معنویت در اجتماع درمانی</vt:lpstr>
      <vt:lpstr>معنویت در اجتماع درمانی</vt:lpstr>
      <vt:lpstr>معنویت در اجتماع درمانی</vt:lpstr>
      <vt:lpstr>معنویت در اجتماع درمانی</vt:lpstr>
      <vt:lpstr>معنویت در اجتماع درمانی</vt:lpstr>
      <vt:lpstr>معنویت در اجتماع درمانی</vt:lpstr>
      <vt:lpstr>مهارتهای شغلی در TC</vt:lpstr>
      <vt:lpstr>مهارتهای شغلی در TC</vt:lpstr>
      <vt:lpstr>مهارتهای شغلی در TC</vt:lpstr>
      <vt:lpstr>کار و ویژگیهای مقیمان</vt:lpstr>
      <vt:lpstr>کار و ویژگیهای مقیمان</vt:lpstr>
      <vt:lpstr>کار و ویژگیهای مقیمان</vt:lpstr>
      <vt:lpstr>کار و ویژگیهای مقیمان</vt:lpstr>
      <vt:lpstr>مرحله سیستم و عملکردهای شغلی </vt:lpstr>
      <vt:lpstr>مرحله سیستم و عملکردهای شغلی</vt:lpstr>
      <vt:lpstr>مرحله سیستم و عملکردهای شغلی</vt:lpstr>
      <vt:lpstr>ابزارهای شغلی </vt:lpstr>
      <vt:lpstr>ابزارهای شغلی</vt:lpstr>
      <vt:lpstr>ابزارهای شغلی</vt:lpstr>
      <vt:lpstr>ابزارهای شغلی</vt:lpstr>
      <vt:lpstr>ابزارهای شغلی</vt:lpstr>
      <vt:lpstr>ابزارهای شغلی</vt:lpstr>
      <vt:lpstr>ابزارهای شغلی</vt:lpstr>
      <vt:lpstr>ابزارهای شغلی</vt:lpstr>
      <vt:lpstr>ابزارهای شغلی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Kourosh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درمان های اقامتی با تاکید بر اجتماع درمانی (TC)</dc:title>
  <dc:creator>Reza</dc:creator>
  <cp:lastModifiedBy>babaie</cp:lastModifiedBy>
  <cp:revision>115</cp:revision>
  <dcterms:created xsi:type="dcterms:W3CDTF">2008-01-20T14:13:29Z</dcterms:created>
  <dcterms:modified xsi:type="dcterms:W3CDTF">2020-07-27T14:51:24Z</dcterms:modified>
</cp:coreProperties>
</file>