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45" r:id="rId2"/>
    <p:sldMasterId id="2147483862" r:id="rId3"/>
  </p:sldMasterIdLst>
  <p:notesMasterIdLst>
    <p:notesMasterId r:id="rId65"/>
  </p:notesMasterIdLst>
  <p:sldIdLst>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8" r:id="rId38"/>
    <p:sldId id="317" r:id="rId39"/>
    <p:sldId id="257" r:id="rId40"/>
    <p:sldId id="258" r:id="rId41"/>
    <p:sldId id="259" r:id="rId42"/>
    <p:sldId id="260" r:id="rId43"/>
    <p:sldId id="261" r:id="rId44"/>
    <p:sldId id="262" r:id="rId45"/>
    <p:sldId id="263" r:id="rId46"/>
    <p:sldId id="264" r:id="rId47"/>
    <p:sldId id="265" r:id="rId48"/>
    <p:sldId id="266" r:id="rId49"/>
    <p:sldId id="267" r:id="rId50"/>
    <p:sldId id="268" r:id="rId51"/>
    <p:sldId id="269" r:id="rId52"/>
    <p:sldId id="270" r:id="rId53"/>
    <p:sldId id="271" r:id="rId54"/>
    <p:sldId id="272" r:id="rId55"/>
    <p:sldId id="273" r:id="rId56"/>
    <p:sldId id="274" r:id="rId57"/>
    <p:sldId id="275" r:id="rId58"/>
    <p:sldId id="276" r:id="rId59"/>
    <p:sldId id="277" r:id="rId60"/>
    <p:sldId id="278" r:id="rId61"/>
    <p:sldId id="279" r:id="rId62"/>
    <p:sldId id="280" r:id="rId63"/>
    <p:sldId id="28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C9050D-9E29-4C04-86F7-8F0739A9DCB6}" type="datetimeFigureOut">
              <a:rPr lang="fa-IR" smtClean="0"/>
              <a:t>06/15/1443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82EEEC6-9191-483E-A9A3-5F622565DC32}" type="slidenum">
              <a:rPr lang="fa-IR" smtClean="0"/>
              <a:t>‹#›</a:t>
            </a:fld>
            <a:endParaRPr lang="fa-IR"/>
          </a:p>
        </p:txBody>
      </p:sp>
    </p:spTree>
    <p:extLst>
      <p:ext uri="{BB962C8B-B14F-4D97-AF65-F5344CB8AC3E}">
        <p14:creationId xmlns:p14="http://schemas.microsoft.com/office/powerpoint/2010/main" val="23932400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41F2F37-2BE7-4AF6-A64E-6057FB035837}" type="slidenum">
              <a:rPr lang="fa-IR" smtClean="0"/>
              <a:pPr/>
              <a:t>2</a:t>
            </a:fld>
            <a:endParaRPr lang="fa-IR"/>
          </a:p>
        </p:txBody>
      </p:sp>
    </p:spTree>
    <p:extLst>
      <p:ext uri="{BB962C8B-B14F-4D97-AF65-F5344CB8AC3E}">
        <p14:creationId xmlns:p14="http://schemas.microsoft.com/office/powerpoint/2010/main" val="102756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82EEEC6-9191-483E-A9A3-5F622565DC32}" type="slidenum">
              <a:rPr lang="fa-IR" smtClean="0"/>
              <a:t>4</a:t>
            </a:fld>
            <a:endParaRPr lang="fa-IR"/>
          </a:p>
        </p:txBody>
      </p:sp>
    </p:spTree>
    <p:extLst>
      <p:ext uri="{BB962C8B-B14F-4D97-AF65-F5344CB8AC3E}">
        <p14:creationId xmlns:p14="http://schemas.microsoft.com/office/powerpoint/2010/main" val="179105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82EEEC6-9191-483E-A9A3-5F622565DC32}" type="slidenum">
              <a:rPr lang="fa-IR" smtClean="0"/>
              <a:t>41</a:t>
            </a:fld>
            <a:endParaRPr lang="fa-IR"/>
          </a:p>
        </p:txBody>
      </p:sp>
    </p:spTree>
    <p:extLst>
      <p:ext uri="{BB962C8B-B14F-4D97-AF65-F5344CB8AC3E}">
        <p14:creationId xmlns:p14="http://schemas.microsoft.com/office/powerpoint/2010/main" val="350927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976A52-47DD-465A-9C78-0DFC0CFDD4D6}"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0390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7BFDFF-83CF-4FB8-A6AC-46B8554DE3D4}"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3887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71742-79FD-40D9-8815-C6F4950F3FB8}"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601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976A52-47DD-465A-9C78-0DFC0CFDD4D6}"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0592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E288-5416-49C1-A8C1-ED2C1EA40153}"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01607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4A00-45D8-49D8-9EA3-421DA0D668AE}"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3100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EE4DAF-31F4-4AB1-81F6-ADB56C38E83C}" type="datetime1">
              <a:rPr lang="en-US" smtClean="0"/>
              <a:t>1/18/2022</a:t>
            </a:fld>
            <a:endParaRPr lang="en-US"/>
          </a:p>
        </p:txBody>
      </p:sp>
      <p:sp>
        <p:nvSpPr>
          <p:cNvPr id="6" name="Footer Placeholder 5"/>
          <p:cNvSpPr>
            <a:spLocks noGrp="1"/>
          </p:cNvSpPr>
          <p:nvPr>
            <p:ph type="ftr" sz="quarter" idx="11"/>
          </p:nvPr>
        </p:nvSpPr>
        <p:spPr/>
        <p:txBody>
          <a:bodyPr/>
          <a:lstStyle/>
          <a:p>
            <a:r>
              <a:rPr lang="en-US" smtClean="0"/>
              <a:t>www.modirkade.ir</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15584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D93911-D294-410F-9016-70F34604293B}" type="datetime1">
              <a:rPr lang="en-US" smtClean="0"/>
              <a:t>1/18/2022</a:t>
            </a:fld>
            <a:endParaRPr lang="en-US"/>
          </a:p>
        </p:txBody>
      </p:sp>
      <p:sp>
        <p:nvSpPr>
          <p:cNvPr id="8" name="Footer Placeholder 7"/>
          <p:cNvSpPr>
            <a:spLocks noGrp="1"/>
          </p:cNvSpPr>
          <p:nvPr>
            <p:ph type="ftr" sz="quarter" idx="11"/>
          </p:nvPr>
        </p:nvSpPr>
        <p:spPr/>
        <p:txBody>
          <a:bodyPr/>
          <a:lstStyle/>
          <a:p>
            <a:r>
              <a:rPr lang="en-US" smtClean="0"/>
              <a:t>www.modirkade.ir</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66224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B3427F-0151-4930-A43E-1ACF467EB6E4}" type="datetime1">
              <a:rPr lang="en-US" smtClean="0"/>
              <a:t>1/18/2022</a:t>
            </a:fld>
            <a:endParaRPr lang="en-US"/>
          </a:p>
        </p:txBody>
      </p:sp>
      <p:sp>
        <p:nvSpPr>
          <p:cNvPr id="4" name="Footer Placeholder 3"/>
          <p:cNvSpPr>
            <a:spLocks noGrp="1"/>
          </p:cNvSpPr>
          <p:nvPr>
            <p:ph type="ftr" sz="quarter" idx="11"/>
          </p:nvPr>
        </p:nvSpPr>
        <p:spPr/>
        <p:txBody>
          <a:bodyPr/>
          <a:lstStyle/>
          <a:p>
            <a:r>
              <a:rPr lang="en-US" smtClean="0"/>
              <a:t>www.modirkade.ir</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01596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3E7D7-84D9-4200-9235-E6D191FFF924}" type="datetime1">
              <a:rPr lang="en-US" smtClean="0"/>
              <a:t>1/18/2022</a:t>
            </a:fld>
            <a:endParaRPr lang="en-US"/>
          </a:p>
        </p:txBody>
      </p:sp>
      <p:sp>
        <p:nvSpPr>
          <p:cNvPr id="3" name="Footer Placeholder 2"/>
          <p:cNvSpPr>
            <a:spLocks noGrp="1"/>
          </p:cNvSpPr>
          <p:nvPr>
            <p:ph type="ftr" sz="quarter" idx="11"/>
          </p:nvPr>
        </p:nvSpPr>
        <p:spPr/>
        <p:txBody>
          <a:bodyPr/>
          <a:lstStyle/>
          <a:p>
            <a:r>
              <a:rPr lang="en-US" smtClean="0"/>
              <a:t>www.modirkade.ir</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7349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61D9C-865E-4B59-B60D-A548970608DA}" type="datetime1">
              <a:rPr lang="en-US" smtClean="0"/>
              <a:t>1/18/2022</a:t>
            </a:fld>
            <a:endParaRPr lang="en-US"/>
          </a:p>
        </p:txBody>
      </p:sp>
      <p:sp>
        <p:nvSpPr>
          <p:cNvPr id="6" name="Footer Placeholder 5"/>
          <p:cNvSpPr>
            <a:spLocks noGrp="1"/>
          </p:cNvSpPr>
          <p:nvPr>
            <p:ph type="ftr" sz="quarter" idx="11"/>
          </p:nvPr>
        </p:nvSpPr>
        <p:spPr/>
        <p:txBody>
          <a:bodyPr/>
          <a:lstStyle/>
          <a:p>
            <a:r>
              <a:rPr lang="en-US" smtClean="0"/>
              <a:t>www.modirkade.ir</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4259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E288-5416-49C1-A8C1-ED2C1EA40153}"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49220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A9B51-1B20-44B5-BC9E-0315DF5EE3C7}" type="datetime1">
              <a:rPr lang="en-US" smtClean="0"/>
              <a:t>1/18/2022</a:t>
            </a:fld>
            <a:endParaRPr lang="en-US"/>
          </a:p>
        </p:txBody>
      </p:sp>
      <p:sp>
        <p:nvSpPr>
          <p:cNvPr id="6" name="Footer Placeholder 5"/>
          <p:cNvSpPr>
            <a:spLocks noGrp="1"/>
          </p:cNvSpPr>
          <p:nvPr>
            <p:ph type="ftr" sz="quarter" idx="11"/>
          </p:nvPr>
        </p:nvSpPr>
        <p:spPr/>
        <p:txBody>
          <a:bodyPr/>
          <a:lstStyle/>
          <a:p>
            <a:r>
              <a:rPr lang="en-US" smtClean="0"/>
              <a:t>www.modirkade.ir</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94297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DCBC2-1B0A-48E7-8D5B-C5B665923903}"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67335503"/>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DCBC2-1B0A-48E7-8D5B-C5B665923903}"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9488636"/>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DCBC2-1B0A-48E7-8D5B-C5B665923903}"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2013803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DCBC2-1B0A-48E7-8D5B-C5B665923903}"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695342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DCBC2-1B0A-48E7-8D5B-C5B665923903}"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14215311"/>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7BFDFF-83CF-4FB8-A6AC-46B8554DE3D4}"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58591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71742-79FD-40D9-8815-C6F4950F3FB8}"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91003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A4F5BB6-0488-4894-8DE5-CCEBBA22A2AE}" type="datetime8">
              <a:rPr lang="fa-IR" smtClean="0">
                <a:solidFill>
                  <a:prstClr val="black">
                    <a:tint val="75000"/>
                  </a:prstClr>
                </a:solidFill>
              </a:rPr>
              <a:pPr/>
              <a:t>ژانويه 18،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25199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01EBDE5-CB82-40EF-983A-B18321C66BB1}" type="datetime8">
              <a:rPr lang="fa-IR" smtClean="0">
                <a:solidFill>
                  <a:prstClr val="black">
                    <a:tint val="75000"/>
                  </a:prstClr>
                </a:solidFill>
              </a:rPr>
              <a:pPr/>
              <a:t>ژانويه 18،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2526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4A00-45D8-49D8-9EA3-421DA0D668AE}" type="datetime1">
              <a:rPr lang="en-US" smtClean="0"/>
              <a:t>1/18/2022</a:t>
            </a:fld>
            <a:endParaRPr lang="en-US"/>
          </a:p>
        </p:txBody>
      </p:sp>
      <p:sp>
        <p:nvSpPr>
          <p:cNvPr id="5" name="Footer Placeholder 4"/>
          <p:cNvSpPr>
            <a:spLocks noGrp="1"/>
          </p:cNvSpPr>
          <p:nvPr>
            <p:ph type="ftr" sz="quarter" idx="11"/>
          </p:nvPr>
        </p:nvSpPr>
        <p:spPr/>
        <p:txBody>
          <a:bodyPr/>
          <a:lstStyle/>
          <a:p>
            <a:r>
              <a:rPr lang="en-US" smtClean="0"/>
              <a:t>www.modirkade.ir</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31829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AFC16-5CA5-49DA-B4FE-28B856945194}" type="datetime8">
              <a:rPr lang="fa-IR" smtClean="0">
                <a:solidFill>
                  <a:prstClr val="black">
                    <a:tint val="75000"/>
                  </a:prstClr>
                </a:solidFill>
              </a:rPr>
              <a:pPr/>
              <a:t>ژانويه 18،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4457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B87C2AF-3AD1-48F5-9CB3-1132C5D29FF5}" type="datetime8">
              <a:rPr lang="fa-IR" smtClean="0">
                <a:solidFill>
                  <a:prstClr val="black">
                    <a:tint val="75000"/>
                  </a:prstClr>
                </a:solidFill>
              </a:rPr>
              <a:pPr/>
              <a:t>ژانويه 18،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05423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A061EAE-D9C9-4F0D-9528-6EF5AEB3231F}" type="datetime8">
              <a:rPr lang="fa-IR" smtClean="0">
                <a:solidFill>
                  <a:prstClr val="black">
                    <a:tint val="75000"/>
                  </a:prstClr>
                </a:solidFill>
              </a:rPr>
              <a:pPr/>
              <a:t>ژانويه 18،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78158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8A27B15-5453-469B-9B1E-855BDC856506}" type="datetime8">
              <a:rPr lang="fa-IR" smtClean="0">
                <a:solidFill>
                  <a:prstClr val="black">
                    <a:tint val="75000"/>
                  </a:prstClr>
                </a:solidFill>
              </a:rPr>
              <a:pPr/>
              <a:t>ژانويه 18،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50639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654DC-8512-4264-AB36-69EAAC88744B}" type="datetime8">
              <a:rPr lang="fa-IR" smtClean="0">
                <a:solidFill>
                  <a:prstClr val="black">
                    <a:tint val="75000"/>
                  </a:prstClr>
                </a:solidFill>
              </a:rPr>
              <a:pPr/>
              <a:t>ژانويه 18،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54365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1EDDA-2A64-4D16-8C39-8CA939BA2430}" type="datetime8">
              <a:rPr lang="fa-IR" smtClean="0">
                <a:solidFill>
                  <a:prstClr val="black">
                    <a:tint val="75000"/>
                  </a:prstClr>
                </a:solidFill>
              </a:rPr>
              <a:pPr/>
              <a:t>ژانويه 18،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4163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B154F-99B8-4312-9B81-E3154AC17D96}" type="datetime8">
              <a:rPr lang="fa-IR" smtClean="0">
                <a:solidFill>
                  <a:prstClr val="black">
                    <a:tint val="75000"/>
                  </a:prstClr>
                </a:solidFill>
              </a:rPr>
              <a:pPr/>
              <a:t>ژانويه 18،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17487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1AE5FE7-6360-47DF-9D6B-19B86821AF0B}" type="datetime8">
              <a:rPr lang="fa-IR" smtClean="0">
                <a:solidFill>
                  <a:prstClr val="black">
                    <a:tint val="75000"/>
                  </a:prstClr>
                </a:solidFill>
              </a:rPr>
              <a:pPr/>
              <a:t>ژانويه 18،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22319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548DA7A-58BC-4021-8CEA-643328A15833}" type="datetime8">
              <a:rPr lang="fa-IR" smtClean="0">
                <a:solidFill>
                  <a:prstClr val="black">
                    <a:tint val="75000"/>
                  </a:prstClr>
                </a:solidFill>
              </a:rPr>
              <a:pPr/>
              <a:t>ژانويه 18،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www.modirkade.ir</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21947D8-F89B-4E30-9AFC-72B6C3B7288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6406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EE4DAF-31F4-4AB1-81F6-ADB56C38E83C}" type="datetime1">
              <a:rPr lang="en-US" smtClean="0"/>
              <a:t>1/18/2022</a:t>
            </a:fld>
            <a:endParaRPr lang="en-US"/>
          </a:p>
        </p:txBody>
      </p:sp>
      <p:sp>
        <p:nvSpPr>
          <p:cNvPr id="6" name="Footer Placeholder 5"/>
          <p:cNvSpPr>
            <a:spLocks noGrp="1"/>
          </p:cNvSpPr>
          <p:nvPr>
            <p:ph type="ftr" sz="quarter" idx="11"/>
          </p:nvPr>
        </p:nvSpPr>
        <p:spPr/>
        <p:txBody>
          <a:bodyPr/>
          <a:lstStyle/>
          <a:p>
            <a:r>
              <a:rPr lang="en-US" smtClean="0"/>
              <a:t>www.modirkade.ir</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6402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93911-D294-410F-9016-70F34604293B}" type="datetime1">
              <a:rPr lang="en-US" smtClean="0"/>
              <a:t>1/18/2022</a:t>
            </a:fld>
            <a:endParaRPr lang="en-US"/>
          </a:p>
        </p:txBody>
      </p:sp>
      <p:sp>
        <p:nvSpPr>
          <p:cNvPr id="8" name="Footer Placeholder 7"/>
          <p:cNvSpPr>
            <a:spLocks noGrp="1"/>
          </p:cNvSpPr>
          <p:nvPr>
            <p:ph type="ftr" sz="quarter" idx="11"/>
          </p:nvPr>
        </p:nvSpPr>
        <p:spPr/>
        <p:txBody>
          <a:bodyPr/>
          <a:lstStyle/>
          <a:p>
            <a:r>
              <a:rPr lang="en-US" smtClean="0"/>
              <a:t>www.modirkade.ir</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6135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B3427F-0151-4930-A43E-1ACF467EB6E4}" type="datetime1">
              <a:rPr lang="en-US" smtClean="0"/>
              <a:t>1/18/2022</a:t>
            </a:fld>
            <a:endParaRPr lang="en-US"/>
          </a:p>
        </p:txBody>
      </p:sp>
      <p:sp>
        <p:nvSpPr>
          <p:cNvPr id="4" name="Footer Placeholder 3"/>
          <p:cNvSpPr>
            <a:spLocks noGrp="1"/>
          </p:cNvSpPr>
          <p:nvPr>
            <p:ph type="ftr" sz="quarter" idx="11"/>
          </p:nvPr>
        </p:nvSpPr>
        <p:spPr/>
        <p:txBody>
          <a:bodyPr/>
          <a:lstStyle/>
          <a:p>
            <a:r>
              <a:rPr lang="en-US" smtClean="0"/>
              <a:t>www.modirkade.ir</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037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3E7D7-84D9-4200-9235-E6D191FFF924}" type="datetime1">
              <a:rPr lang="en-US" smtClean="0"/>
              <a:t>1/18/2022</a:t>
            </a:fld>
            <a:endParaRPr lang="en-US"/>
          </a:p>
        </p:txBody>
      </p:sp>
      <p:sp>
        <p:nvSpPr>
          <p:cNvPr id="3" name="Footer Placeholder 2"/>
          <p:cNvSpPr>
            <a:spLocks noGrp="1"/>
          </p:cNvSpPr>
          <p:nvPr>
            <p:ph type="ftr" sz="quarter" idx="11"/>
          </p:nvPr>
        </p:nvSpPr>
        <p:spPr/>
        <p:txBody>
          <a:bodyPr/>
          <a:lstStyle/>
          <a:p>
            <a:r>
              <a:rPr lang="en-US" smtClean="0"/>
              <a:t>www.modirkade.ir</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6493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61D9C-865E-4B59-B60D-A548970608DA}" type="datetime1">
              <a:rPr lang="en-US" smtClean="0"/>
              <a:t>1/18/2022</a:t>
            </a:fld>
            <a:endParaRPr lang="en-US"/>
          </a:p>
        </p:txBody>
      </p:sp>
      <p:sp>
        <p:nvSpPr>
          <p:cNvPr id="6" name="Footer Placeholder 5"/>
          <p:cNvSpPr>
            <a:spLocks noGrp="1"/>
          </p:cNvSpPr>
          <p:nvPr>
            <p:ph type="ftr" sz="quarter" idx="11"/>
          </p:nvPr>
        </p:nvSpPr>
        <p:spPr/>
        <p:txBody>
          <a:bodyPr/>
          <a:lstStyle/>
          <a:p>
            <a:r>
              <a:rPr lang="en-US" smtClean="0"/>
              <a:t>www.modirkade.ir</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0480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A9B51-1B20-44B5-BC9E-0315DF5EE3C7}" type="datetime1">
              <a:rPr lang="en-US" smtClean="0"/>
              <a:t>1/18/2022</a:t>
            </a:fld>
            <a:endParaRPr lang="en-US"/>
          </a:p>
        </p:txBody>
      </p:sp>
      <p:sp>
        <p:nvSpPr>
          <p:cNvPr id="6" name="Footer Placeholder 5"/>
          <p:cNvSpPr>
            <a:spLocks noGrp="1"/>
          </p:cNvSpPr>
          <p:nvPr>
            <p:ph type="ftr" sz="quarter" idx="11"/>
          </p:nvPr>
        </p:nvSpPr>
        <p:spPr/>
        <p:txBody>
          <a:bodyPr/>
          <a:lstStyle/>
          <a:p>
            <a:r>
              <a:rPr lang="en-US" smtClean="0"/>
              <a:t>www.modirkade.ir</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1763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2F1DCBC2-1B0A-48E7-8D5B-C5B665923903}" type="datetime1">
              <a:rPr lang="en-US" smtClean="0"/>
              <a:t>1/18/2022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en-US" smtClean="0"/>
              <a:t>www.modirkade.ir</a:t>
            </a:r>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0787336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1DCBC2-1B0A-48E7-8D5B-C5B665923903}" type="datetime1">
              <a:rPr lang="en-US" smtClean="0"/>
              <a:t>1/18/2022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www.modirkade.ir</a:t>
            </a: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774444207"/>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hf sldNum="0" hd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14">
                    <a14:imgEffect>
                      <a14:artisticCement trans="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35FF9343-F8F0-4F3E-86E1-03F41AF1EE32}" type="datetime8">
              <a:rPr lang="fa-IR" smtClean="0">
                <a:solidFill>
                  <a:prstClr val="black">
                    <a:tint val="75000"/>
                  </a:prstClr>
                </a:solidFill>
              </a:rPr>
              <a:pPr rtl="1"/>
              <a:t>ژانويه 18، 22</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r>
              <a:rPr lang="en-US" smtClean="0">
                <a:solidFill>
                  <a:prstClr val="black">
                    <a:tint val="75000"/>
                  </a:prstClr>
                </a:solidFill>
              </a:rPr>
              <a:t>www.modirkade.ir</a:t>
            </a:r>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21947D8-F89B-4E30-9AFC-72B6C3B72886}"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80693758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g"/><Relationship Id="rId4" Type="http://schemas.openxmlformats.org/officeDocument/2006/relationships/image" Target="../media/image7.pn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aninarab/"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Jaamejam\Desktop\islamic\image\25 Mohammad pbuh wallpapers (NourDownload.com)\25 Mohammad pbuh wallpapers (NourDownload.com)\Mohammad 15 (NourDownload.com).jpg"/>
          <p:cNvPicPr>
            <a:picLocks noGrp="1" noChangeAspect="1" noChangeArrowheads="1"/>
          </p:cNvPicPr>
          <p:nvPr>
            <p:ph idx="1"/>
          </p:nvPr>
        </p:nvPicPr>
        <p:blipFill>
          <a:blip r:embed="rId2"/>
          <a:srcRect/>
          <a:stretch>
            <a:fillRect/>
          </a:stretch>
        </p:blipFill>
        <p:spPr bwMode="auto">
          <a:xfrm>
            <a:off x="0" y="914400"/>
            <a:ext cx="9144000" cy="5943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Title 12"/>
          <p:cNvSpPr>
            <a:spLocks noGrp="1"/>
          </p:cNvSpPr>
          <p:nvPr>
            <p:ph type="title"/>
          </p:nvPr>
        </p:nvSpPr>
        <p:spPr>
          <a:xfrm>
            <a:off x="1691680" y="260648"/>
            <a:ext cx="6228184" cy="928670"/>
          </a:xfrm>
        </p:spPr>
        <p:style>
          <a:lnRef idx="0">
            <a:schemeClr val="accent3"/>
          </a:lnRef>
          <a:fillRef idx="3">
            <a:schemeClr val="accent3"/>
          </a:fillRef>
          <a:effectRef idx="3">
            <a:schemeClr val="accent3"/>
          </a:effectRef>
          <a:fontRef idx="minor">
            <a:schemeClr val="lt1"/>
          </a:fontRef>
        </p:style>
        <p:txBody>
          <a:bodyPr>
            <a:prstTxWarp prst="textChevron">
              <a:avLst>
                <a:gd name="adj" fmla="val 19208"/>
              </a:avLst>
            </a:prstTxWarp>
            <a:normAutofit/>
          </a:bodyPr>
          <a:lstStyle/>
          <a:p>
            <a:pPr algn="ctr"/>
            <a:r>
              <a:rPr lang="ar-AE" dirty="0" smtClean="0">
                <a:solidFill>
                  <a:srgbClr val="92D050"/>
                </a:solidFill>
                <a:cs typeface="2  Aseman" panose="00000400000000000000" pitchFamily="2" charset="-78"/>
              </a:rPr>
              <a:t>بسم الله الرحمن الرحيم</a:t>
            </a:r>
            <a:endParaRPr lang="fa-IR" dirty="0">
              <a:solidFill>
                <a:srgbClr val="92D050"/>
              </a:solidFill>
              <a:cs typeface="2  Aseman" panose="00000400000000000000" pitchFamily="2" charset="-78"/>
            </a:endParaRPr>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78" y="247733"/>
            <a:ext cx="1009524" cy="13333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6473781"/>
      </p:ext>
    </p:extLst>
  </p:cSld>
  <p:clrMapOvr>
    <a:masterClrMapping/>
  </p:clrMapOvr>
  <mc:AlternateContent xmlns:mc="http://schemas.openxmlformats.org/markup-compatibility/2006" xmlns:p14="http://schemas.microsoft.com/office/powerpoint/2010/main">
    <mc:Choice Requires="p14">
      <p:transition spd="slow" p14:dur="2000" advTm="8103"/>
    </mc:Choice>
    <mc:Fallback xmlns="">
      <p:transition spd="slow" advTm="8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96" y="1484784"/>
            <a:ext cx="7927357" cy="4433906"/>
          </a:xfrm>
        </p:spPr>
        <p:txBody>
          <a:bodyPr>
            <a:noAutofit/>
          </a:bodyPr>
          <a:lstStyle/>
          <a:p>
            <a:pPr marL="0" indent="0" algn="just">
              <a:buNone/>
            </a:pPr>
            <a:r>
              <a:rPr lang="fa-IR" sz="2585" dirty="0">
                <a:cs typeface="B Roya" pitchFamily="2" charset="-78"/>
              </a:rPr>
              <a:t>با تقسیم سلول تخم، رویان تشکیل می شود. در این مرحله که حدود 2 تا 8 هفته به طول می انجامد سلول ها تفکیک می شوند و اندام های مختلف شروع به نمو می کنند. از تفکیک این سلول ها سه لایه به نام های</a:t>
            </a:r>
          </a:p>
          <a:p>
            <a:pPr marL="474796" indent="-474796" algn="just">
              <a:buAutoNum type="arabicPeriod"/>
            </a:pPr>
            <a:r>
              <a:rPr lang="fa-IR" sz="2585" dirty="0">
                <a:cs typeface="B Roya" pitchFamily="2" charset="-78"/>
              </a:rPr>
              <a:t>اکتودرم(لایه بیرونی)، که منشا اعضای حسی و دستگاه عصبی است، </a:t>
            </a:r>
          </a:p>
          <a:p>
            <a:pPr marL="474796" indent="-474796" algn="just">
              <a:buAutoNum type="arabicPeriod"/>
            </a:pPr>
            <a:r>
              <a:rPr lang="fa-IR" sz="2585" dirty="0">
                <a:cs typeface="B Roya" pitchFamily="2" charset="-78"/>
              </a:rPr>
              <a:t>مزودرم (لایه میانی )که دستگاه گردش خون و عضلات و استخوان ها از آن به وجود می آید </a:t>
            </a:r>
          </a:p>
          <a:p>
            <a:pPr marL="474796" indent="-474796" algn="just">
              <a:buAutoNum type="arabicPeriod"/>
            </a:pPr>
            <a:r>
              <a:rPr lang="fa-IR" sz="2585" dirty="0">
                <a:cs typeface="B Roya" pitchFamily="2" charset="-78"/>
              </a:rPr>
              <a:t>آندو درم (لایه درونی) که منشاء تشکیل امعا و احشا غدد است ، به وجود می آید.</a:t>
            </a:r>
          </a:p>
        </p:txBody>
      </p:sp>
      <p:sp>
        <p:nvSpPr>
          <p:cNvPr id="2" name="Title 1"/>
          <p:cNvSpPr>
            <a:spLocks noGrp="1"/>
          </p:cNvSpPr>
          <p:nvPr>
            <p:ph type="title"/>
          </p:nvPr>
        </p:nvSpPr>
        <p:spPr/>
        <p:txBody>
          <a:bodyPr/>
          <a:lstStyle/>
          <a:p>
            <a:r>
              <a:rPr lang="fa-IR" b="1" dirty="0"/>
              <a:t>مرحلۀ رویانی</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ounded Rectangle 4"/>
          <p:cNvSpPr/>
          <p:nvPr/>
        </p:nvSpPr>
        <p:spPr>
          <a:xfrm>
            <a:off x="1259632" y="5373216"/>
            <a:ext cx="7344816" cy="1296144"/>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r>
              <a:rPr lang="fa-IR"/>
              <a:t>آنگاه نطفه را علقه و علقه را گوشت پاره و باز آن گوشت را استخوان و سپس بر استخوان ها گوشت پوشاندیم و پس از آن خلقتی دیگر انشاء نمودیم؛ آفرین بر قدرت کامل بهترین آفریننده، (مؤمنون ۱۴).</a:t>
            </a:r>
            <a:endParaRPr lang="fa-IR" dirty="0"/>
          </a:p>
        </p:txBody>
      </p:sp>
    </p:spTree>
    <p:extLst>
      <p:ext uri="{BB962C8B-B14F-4D97-AF65-F5344CB8AC3E}">
        <p14:creationId xmlns:p14="http://schemas.microsoft.com/office/powerpoint/2010/main" val="260981660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620688"/>
            <a:ext cx="6347714" cy="5420675"/>
          </a:xfrm>
        </p:spPr>
        <p:txBody>
          <a:bodyPr>
            <a:noAutofit/>
          </a:bodyPr>
          <a:lstStyle/>
          <a:p>
            <a:pPr marL="0" indent="0" algn="just">
              <a:buNone/>
            </a:pPr>
            <a:r>
              <a:rPr lang="fa-IR" sz="2585" dirty="0">
                <a:cs typeface="B Roya" pitchFamily="2" charset="-78"/>
              </a:rPr>
              <a:t>رشد در مرحلۀ رویانی بسیار سریع است. لوله قلب شکل می گیرد و شروع به ضربان می نماید تا خون را در شریان ها به گردش در آورد.</a:t>
            </a:r>
            <a:endParaRPr lang="en-US" sz="2585" dirty="0">
              <a:cs typeface="B Roya" pitchFamily="2" charset="-78"/>
            </a:endParaRPr>
          </a:p>
          <a:p>
            <a:pPr marL="0" indent="0" algn="just">
              <a:buNone/>
            </a:pPr>
            <a:r>
              <a:rPr lang="fa-IR" sz="2585" dirty="0">
                <a:cs typeface="B Roya" pitchFamily="2" charset="-78"/>
              </a:rPr>
              <a:t>رشد سیستم عصبی رویان بسیار سریع است که از مشخصه های بارز این مرحله از رشد می باشد. تصویر های گرفته شده از رویان نشان می دهند که اندازۀ سر، در این زمان تا چه قدر بزرگ است و حدود نیمی از طول رویان را شامل می شود.</a:t>
            </a:r>
            <a:endParaRPr lang="en-US" sz="2585" dirty="0">
              <a:cs typeface="B Roya" pitchFamily="2" charset="-78"/>
            </a:endParaRPr>
          </a:p>
          <a:p>
            <a:pPr marL="0" indent="0" algn="just">
              <a:buNone/>
            </a:pPr>
            <a:r>
              <a:rPr lang="fa-IR" sz="2585" dirty="0">
                <a:cs typeface="B Roya" pitchFamily="2" charset="-78"/>
              </a:rPr>
              <a:t>با اتمام مرحلۀ رویانی، طول موجود زنده به حدود 2/5 سانتی متر می رسد که چشم های قابل تشخیص و پلک های در حال شکل گیری دارد. در این موجود خرد، گوش ها، بینی ، لبها و حتی برجستگی مربوط به دندانها نیز قابل مشاهده اند.</a:t>
            </a:r>
            <a:endParaRPr lang="en-US" sz="2585" dirty="0">
              <a:cs typeface="B Roya" pitchFamily="2" charset="-78"/>
            </a:endParaRPr>
          </a:p>
          <a:p>
            <a:pPr marL="0" indent="0" algn="just">
              <a:buNone/>
            </a:pPr>
            <a:endParaRPr lang="fa-IR" sz="2585" dirty="0">
              <a:cs typeface="B Roya" pitchFamily="2" charset="-78"/>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89240"/>
            <a:ext cx="1009524" cy="126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229673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273805"/>
            <a:ext cx="6347714" cy="3880773"/>
          </a:xfrm>
        </p:spPr>
        <p:txBody>
          <a:bodyPr>
            <a:normAutofit/>
          </a:bodyPr>
          <a:lstStyle/>
          <a:p>
            <a:pPr algn="just"/>
            <a:r>
              <a:rPr lang="fa-IR" sz="2585" b="1" dirty="0">
                <a:cs typeface="B Roya" pitchFamily="2" charset="-78"/>
              </a:rPr>
              <a:t>ماه سوم،</a:t>
            </a:r>
            <a:r>
              <a:rPr lang="fa-IR" sz="2585" dirty="0">
                <a:cs typeface="B Roya" pitchFamily="2" charset="-78"/>
              </a:rPr>
              <a:t> شروع مرحله جنینی است. رشد بیشتر اندام های جنسی، به ویژه اندام مردانه که با سرعت بیشتری صورت می گیرد تفاوت های جنسی را بارزتر می کند. جوانه های تمامی دندانهای موقت زده می شود و تارهای صوتی ظاهر شده، دستگاه گوارش آغاز به فعالیت می کند. </a:t>
            </a:r>
            <a:endParaRPr lang="en-US" sz="2585" dirty="0">
              <a:cs typeface="B Roya" pitchFamily="2" charset="-78"/>
            </a:endParaRPr>
          </a:p>
          <a:p>
            <a:pPr algn="just"/>
            <a:r>
              <a:rPr lang="fa-IR" sz="2585" b="1" dirty="0">
                <a:cs typeface="B Roya" pitchFamily="2" charset="-78"/>
              </a:rPr>
              <a:t>در پایان ماه سوم </a:t>
            </a:r>
            <a:r>
              <a:rPr lang="fa-IR" sz="2585" dirty="0">
                <a:cs typeface="B Roya" pitchFamily="2" charset="-78"/>
              </a:rPr>
              <a:t>، حرکات خود به خودی دست ها، پاها، شانه ها و انگشتان ممکن می گردد. ظهور استخوانها مهم ترین تغییری است که در ابتدای مرحلۀ جنینی اتفاق می افتد.</a:t>
            </a:r>
            <a:endParaRPr lang="en-US" sz="2585" dirty="0">
              <a:cs typeface="B Roya" pitchFamily="2" charset="-78"/>
            </a:endParaRPr>
          </a:p>
          <a:p>
            <a:pPr algn="just"/>
            <a:endParaRPr lang="fa-IR" sz="2585" dirty="0">
              <a:cs typeface="B Roya" pitchFamily="2" charset="-78"/>
            </a:endParaRPr>
          </a:p>
        </p:txBody>
      </p:sp>
      <p:sp>
        <p:nvSpPr>
          <p:cNvPr id="2" name="Title 1"/>
          <p:cNvSpPr>
            <a:spLocks noGrp="1"/>
          </p:cNvSpPr>
          <p:nvPr>
            <p:ph type="title"/>
          </p:nvPr>
        </p:nvSpPr>
        <p:spPr/>
        <p:txBody>
          <a:bodyPr/>
          <a:lstStyle/>
          <a:p>
            <a:r>
              <a:rPr lang="fa-IR" b="1" dirty="0"/>
              <a:t>مرحله جنینی</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ounded Rectangle 4"/>
          <p:cNvSpPr/>
          <p:nvPr/>
        </p:nvSpPr>
        <p:spPr>
          <a:xfrm>
            <a:off x="1259632" y="5373216"/>
            <a:ext cx="7056784" cy="1368152"/>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r>
              <a:rPr lang="fa-IR"/>
              <a:t>.. ما نخست شما را از خاک آفریدیم، آنگاه از آب نطفه، آنگاه از خون بسته، آنگاه از پاره گوشت و تمام و ناتمام. تا در این تحولات و انتقالات قدرت خود را بر شما آشکار کنیم... (حج ۵)</a:t>
            </a:r>
            <a:endParaRPr lang="fa-IR" dirty="0"/>
          </a:p>
        </p:txBody>
      </p:sp>
    </p:spTree>
    <p:extLst>
      <p:ext uri="{BB962C8B-B14F-4D97-AF65-F5344CB8AC3E}">
        <p14:creationId xmlns:p14="http://schemas.microsoft.com/office/powerpoint/2010/main" val="42385125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692696"/>
            <a:ext cx="6347714" cy="5348667"/>
          </a:xfrm>
        </p:spPr>
        <p:txBody>
          <a:bodyPr>
            <a:noAutofit/>
          </a:bodyPr>
          <a:lstStyle/>
          <a:p>
            <a:pPr algn="just"/>
            <a:r>
              <a:rPr lang="fa-IR" sz="2585" b="1" dirty="0">
                <a:cs typeface="B Roya" pitchFamily="2" charset="-78"/>
              </a:rPr>
              <a:t>ماه چهارم،</a:t>
            </a:r>
            <a:r>
              <a:rPr lang="fa-IR" sz="2585" dirty="0">
                <a:cs typeface="B Roya" pitchFamily="2" charset="-78"/>
              </a:rPr>
              <a:t> در این ماه رشد بیشتر پایین تنه و تغییر نسبت سر به بدن، موجب می شود که جنین شباهت بیشتری به انسان پیدا کند. مادر، حرکات دست ها و پاهای جنین را درک می کند و جنسیت او نیز قابل تشخیص می گردد.</a:t>
            </a:r>
            <a:endParaRPr lang="en-US" sz="2585" dirty="0">
              <a:cs typeface="B Roya" pitchFamily="2" charset="-78"/>
            </a:endParaRPr>
          </a:p>
          <a:p>
            <a:pPr algn="just"/>
            <a:r>
              <a:rPr lang="fa-IR" sz="2585" b="1" dirty="0">
                <a:cs typeface="B Roya" pitchFamily="2" charset="-78"/>
              </a:rPr>
              <a:t>ماه پنجم،</a:t>
            </a:r>
            <a:r>
              <a:rPr lang="fa-IR" sz="2585" dirty="0">
                <a:cs typeface="B Roya" pitchFamily="2" charset="-78"/>
              </a:rPr>
              <a:t> در ماه پنجم دست ها و پاها کامل شده و جنین می تواند با آزادی کامل حرکت کند. بسیاری از بازتاب ها مانند مکیدن انگشت، بلعیدن و سکسکه کردن نیز در جنین مشاهده می شود.</a:t>
            </a:r>
            <a:endParaRPr lang="en-US" sz="2585" dirty="0">
              <a:cs typeface="B Roya" pitchFamily="2" charset="-78"/>
            </a:endParaRPr>
          </a:p>
          <a:p>
            <a:pPr algn="just"/>
            <a:r>
              <a:rPr lang="fa-IR" sz="2585" b="1" dirty="0">
                <a:cs typeface="B Roya" pitchFamily="2" charset="-78"/>
              </a:rPr>
              <a:t>ماه ششم،</a:t>
            </a:r>
            <a:r>
              <a:rPr lang="fa-IR" sz="2585" dirty="0">
                <a:cs typeface="B Roya" pitchFamily="2" charset="-78"/>
              </a:rPr>
              <a:t> در این زمان، چشم ها کاملاً شکل گرفته و پلک ها باز و بسته می شوند و جنین توانایی نگاه کردن به پایین و بالا را به دست می آورد.</a:t>
            </a:r>
            <a:endParaRPr lang="en-US" sz="2585" dirty="0">
              <a:cs typeface="B Roya" pitchFamily="2" charset="-78"/>
            </a:endParaRPr>
          </a:p>
          <a:p>
            <a:pPr algn="just"/>
            <a:endParaRPr lang="fa-IR" sz="2585" dirty="0">
              <a:cs typeface="B Roya" pitchFamily="2" charset="-78"/>
            </a:endParaRPr>
          </a:p>
        </p:txBody>
      </p:sp>
    </p:spTree>
    <p:extLst>
      <p:ext uri="{BB962C8B-B14F-4D97-AF65-F5344CB8AC3E}">
        <p14:creationId xmlns:p14="http://schemas.microsoft.com/office/powerpoint/2010/main" val="359854505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124744"/>
            <a:ext cx="6347714" cy="5256584"/>
          </a:xfrm>
        </p:spPr>
        <p:txBody>
          <a:bodyPr>
            <a:normAutofit/>
          </a:bodyPr>
          <a:lstStyle/>
          <a:p>
            <a:pPr algn="just"/>
            <a:r>
              <a:rPr lang="fa-IR" sz="2585" b="1" dirty="0">
                <a:cs typeface="B Roya" pitchFamily="2" charset="-78"/>
              </a:rPr>
              <a:t>ماه هفتم،</a:t>
            </a:r>
            <a:r>
              <a:rPr lang="fa-IR" sz="2585" dirty="0">
                <a:cs typeface="B Roya" pitchFamily="2" charset="-78"/>
              </a:rPr>
              <a:t> جنین 7 ماهه حدود 40 سانتی متر قد و 1400 گرم وزن دارد. حواس پنجگانه وی رشد قابل توجهی نموده و به لحاظ رشد نسبتاً کافی دستگاه های گردش خون، تنفس و عصبی، گفته می شود که بر مرحلۀ « زیست پذیری» یعنی زنده ماندن در صورت تولد، رسیده است.</a:t>
            </a:r>
            <a:endParaRPr lang="en-US" sz="2585" dirty="0">
              <a:cs typeface="B Roya" pitchFamily="2" charset="-78"/>
            </a:endParaRPr>
          </a:p>
          <a:p>
            <a:pPr algn="just"/>
            <a:r>
              <a:rPr lang="fa-IR" sz="2585" b="1" dirty="0">
                <a:cs typeface="B Roya" pitchFamily="2" charset="-78"/>
              </a:rPr>
              <a:t>ماه های هشتم و نهم،</a:t>
            </a:r>
            <a:r>
              <a:rPr lang="fa-IR" sz="2585" dirty="0">
                <a:cs typeface="B Roya" pitchFamily="2" charset="-78"/>
              </a:rPr>
              <a:t> در این ماه ها، جنین، مراحل نهایی رشد خود را می گذراند. سفتی عضلات افزایش می یابد و واکنش های بینایی و شنوایی حالتی با ثبات به خود می گیرند. چربی موجود در بدن جنین، در سراسر بدن وی گسترده تر می شود و باعث می شود تا پوست صاف به نظر برسد</a:t>
            </a: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89240"/>
            <a:ext cx="1009524" cy="126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7313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marL="0" indent="0">
              <a:buNone/>
            </a:pPr>
            <a:endParaRPr lang="en-US" sz="2585" dirty="0">
              <a:cs typeface="B Roya" pitchFamily="2" charset="-78"/>
            </a:endParaRPr>
          </a:p>
          <a:p>
            <a:pPr marL="0" indent="0" algn="ctr">
              <a:buNone/>
            </a:pPr>
            <a:r>
              <a:rPr lang="fa-IR" sz="2585" dirty="0">
                <a:cs typeface="B Roya" pitchFamily="2" charset="-78"/>
              </a:rPr>
              <a:t>« اهمیت حوادث دوران نسبتاً کوتاه بارداری از حوادث دوران زندگی کمتر نیست» </a:t>
            </a:r>
            <a:endParaRPr lang="en-US" sz="2585" dirty="0">
              <a:cs typeface="B Roya" pitchFamily="2" charset="-78"/>
            </a:endParaRPr>
          </a:p>
          <a:p>
            <a:pPr marL="0" indent="0" algn="ctr">
              <a:buNone/>
            </a:pPr>
            <a:r>
              <a:rPr lang="fa-IR" sz="2585" dirty="0">
                <a:cs typeface="B Roya" pitchFamily="2" charset="-78"/>
              </a:rPr>
              <a:t>                                                                                             آرنولد گزل</a:t>
            </a:r>
            <a:endParaRPr lang="en-US" sz="2585" dirty="0">
              <a:cs typeface="B Roya" pitchFamily="2" charset="-78"/>
            </a:endParaRPr>
          </a:p>
          <a:p>
            <a:pPr marL="0" indent="0">
              <a:buNone/>
            </a:pPr>
            <a:endParaRPr lang="fa-IR" sz="2585" dirty="0">
              <a:cs typeface="B Roya" pitchFamily="2" charset="-78"/>
            </a:endParaRPr>
          </a:p>
        </p:txBody>
      </p:sp>
      <p:sp>
        <p:nvSpPr>
          <p:cNvPr id="2" name="Title 1"/>
          <p:cNvSpPr>
            <a:spLocks noGrp="1"/>
          </p:cNvSpPr>
          <p:nvPr>
            <p:ph type="title"/>
          </p:nvPr>
        </p:nvSpPr>
        <p:spPr>
          <a:xfrm>
            <a:off x="716802" y="1169057"/>
            <a:ext cx="7756263" cy="973154"/>
          </a:xfrm>
        </p:spPr>
        <p:txBody>
          <a:bodyPr>
            <a:normAutofit fontScale="90000"/>
          </a:bodyPr>
          <a:lstStyle/>
          <a:p>
            <a:pPr lvl="0" algn="ctr">
              <a:spcBef>
                <a:spcPct val="20000"/>
              </a:spcBef>
            </a:pPr>
            <a:r>
              <a:rPr lang="fa-IR" sz="2585" b="1" dirty="0" smtClean="0">
                <a:solidFill>
                  <a:schemeClr val="accent1">
                    <a:lumMod val="75000"/>
                  </a:schemeClr>
                </a:solidFill>
                <a:ea typeface="+mn-ea"/>
                <a:cs typeface="B Roya" pitchFamily="2" charset="-78"/>
              </a:rPr>
              <a:t>                        محیط </a:t>
            </a:r>
            <a:r>
              <a:rPr lang="fa-IR" sz="2585" b="1" dirty="0">
                <a:solidFill>
                  <a:schemeClr val="accent1">
                    <a:lumMod val="75000"/>
                  </a:schemeClr>
                </a:solidFill>
                <a:ea typeface="+mn-ea"/>
                <a:cs typeface="B Roya" pitchFamily="2" charset="-78"/>
              </a:rPr>
              <a:t>قبل از تولد</a:t>
            </a:r>
            <a:r>
              <a:rPr lang="fa-IR" sz="2585" b="1" dirty="0">
                <a:solidFill>
                  <a:prstClr val="black">
                    <a:lumMod val="85000"/>
                    <a:lumOff val="15000"/>
                  </a:prstClr>
                </a:solidFill>
                <a:ea typeface="+mn-ea"/>
                <a:cs typeface="B Roya" pitchFamily="2" charset="-78"/>
              </a:rPr>
              <a:t/>
            </a:r>
            <a:br>
              <a:rPr lang="fa-IR" sz="2585" b="1" dirty="0">
                <a:solidFill>
                  <a:prstClr val="black">
                    <a:lumMod val="85000"/>
                    <a:lumOff val="15000"/>
                  </a:prstClr>
                </a:solidFill>
                <a:ea typeface="+mn-ea"/>
                <a:cs typeface="B Roya" pitchFamily="2" charset="-78"/>
              </a:rPr>
            </a:b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02" y="3915352"/>
            <a:ext cx="1571625" cy="2095500"/>
          </a:xfrm>
          <a:prstGeom prst="rect">
            <a:avLst/>
          </a:prstGeom>
        </p:spPr>
      </p:pic>
    </p:spTree>
    <p:extLst>
      <p:ext uri="{BB962C8B-B14F-4D97-AF65-F5344CB8AC3E}">
        <p14:creationId xmlns:p14="http://schemas.microsoft.com/office/powerpoint/2010/main" val="19604257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124744"/>
            <a:ext cx="6347714" cy="4916619"/>
          </a:xfrm>
        </p:spPr>
        <p:txBody>
          <a:bodyPr>
            <a:noAutofit/>
          </a:bodyPr>
          <a:lstStyle/>
          <a:p>
            <a:pPr algn="just"/>
            <a:r>
              <a:rPr lang="fa-IR" sz="2400" dirty="0"/>
              <a:t>اگرچه مدت زندگی انسان در درون رحم مادر نسبت به بیرون از آن کوتاه است، اما نا مساعد </a:t>
            </a:r>
            <a:r>
              <a:rPr lang="fa-IR" sz="2400" dirty="0" smtClean="0"/>
              <a:t>بودن </a:t>
            </a:r>
            <a:r>
              <a:rPr lang="fa-IR" sz="2400" dirty="0"/>
              <a:t>شرایط این محیط اولیۀ رشد چنان تاثیری بر آدمی دارد که عواقب نارسایی های موجود درآن، هیچ گاه قابل جبران نخواهد بود. </a:t>
            </a:r>
            <a:endParaRPr lang="fa-IR" sz="2400" dirty="0" smtClean="0"/>
          </a:p>
          <a:p>
            <a:pPr algn="just"/>
            <a:endParaRPr lang="fa-IR" sz="2400" dirty="0"/>
          </a:p>
          <a:p>
            <a:pPr algn="just"/>
            <a:endParaRPr lang="fa-IR" sz="2400" dirty="0" smtClean="0"/>
          </a:p>
          <a:p>
            <a:pPr algn="just"/>
            <a:r>
              <a:rPr lang="fa-IR" sz="2400" dirty="0" smtClean="0">
                <a:solidFill>
                  <a:srgbClr val="00B0F0"/>
                </a:solidFill>
              </a:rPr>
              <a:t>برخی از </a:t>
            </a:r>
            <a:r>
              <a:rPr lang="fa-IR" sz="2400" dirty="0">
                <a:solidFill>
                  <a:srgbClr val="00B0F0"/>
                </a:solidFill>
              </a:rPr>
              <a:t>عواملی که در این دوره سبب بروز مشکلاتی در رشد می شوند عبارتند </a:t>
            </a:r>
            <a:r>
              <a:rPr lang="fa-IR" sz="2400" dirty="0" smtClean="0">
                <a:solidFill>
                  <a:srgbClr val="00B0F0"/>
                </a:solidFill>
              </a:rPr>
              <a:t>از:</a:t>
            </a:r>
            <a:endParaRPr lang="fa-IR" sz="2400" dirty="0">
              <a:solidFill>
                <a:srgbClr val="00B0F0"/>
              </a:solidFill>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276118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865" y="332656"/>
            <a:ext cx="6364399" cy="6192688"/>
          </a:xfrm>
        </p:spPr>
        <p:txBody>
          <a:bodyPr>
            <a:noAutofit/>
          </a:bodyPr>
          <a:lstStyle/>
          <a:p>
            <a:pPr lvl="0" algn="just">
              <a:buFont typeface="Wingdings" pitchFamily="2" charset="2"/>
              <a:buChar char="ü"/>
            </a:pPr>
            <a:r>
              <a:rPr lang="fa-IR" sz="2000" b="1" dirty="0">
                <a:solidFill>
                  <a:srgbClr val="00B0F0"/>
                </a:solidFill>
                <a:cs typeface="B Roya" pitchFamily="2" charset="-78"/>
              </a:rPr>
              <a:t>بیماری های مسری مادر چون سیفلیس، سرخجه و توکسو پلاسموزیس و غیر مسری مانند فشار خون بالا و بیماری قند.</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سیگار، الکلیسم و سوء مصرف سایر مواد،.       </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داروها</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سوء تغذیه</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حالات عاطفی و روانی مادر</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سن کم یا زیاد وی</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همخونی و عامل </a:t>
            </a:r>
            <a:r>
              <a:rPr lang="en-US" sz="2000" b="1" dirty="0">
                <a:solidFill>
                  <a:srgbClr val="00B0F0"/>
                </a:solidFill>
                <a:cs typeface="B Roya" pitchFamily="2" charset="-78"/>
              </a:rPr>
              <a:t>RH </a:t>
            </a:r>
          </a:p>
          <a:p>
            <a:pPr lvl="0" algn="just">
              <a:buFont typeface="Wingdings" pitchFamily="2" charset="2"/>
              <a:buChar char="ü"/>
            </a:pPr>
            <a:r>
              <a:rPr lang="fa-IR" sz="2000" b="1" dirty="0">
                <a:solidFill>
                  <a:srgbClr val="00B0F0"/>
                </a:solidFill>
                <a:cs typeface="B Roya" pitchFamily="2" charset="-78"/>
              </a:rPr>
              <a:t>پرتو نگاری های مکرر یا پرتو درمانی</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کار سنگین و مداوم مادر</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ضربه ها </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فاصلۀ کوتاه بین زایمان ها</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آسیب پذیری جنین و </a:t>
            </a:r>
            <a:endParaRPr lang="en-US" sz="2000" b="1" dirty="0">
              <a:solidFill>
                <a:srgbClr val="00B0F0"/>
              </a:solidFill>
              <a:cs typeface="B Roya" pitchFamily="2" charset="-78"/>
            </a:endParaRPr>
          </a:p>
          <a:p>
            <a:pPr lvl="0" algn="just">
              <a:buFont typeface="Wingdings" pitchFamily="2" charset="2"/>
              <a:buChar char="ü"/>
            </a:pPr>
            <a:r>
              <a:rPr lang="fa-IR" sz="2000" b="1" dirty="0">
                <a:solidFill>
                  <a:srgbClr val="00B0F0"/>
                </a:solidFill>
                <a:cs typeface="B Roya" pitchFamily="2" charset="-78"/>
              </a:rPr>
              <a:t>نگرش مادر نسبت به جنین</a:t>
            </a:r>
            <a:endParaRPr lang="en-US" sz="2000" b="1" dirty="0">
              <a:solidFill>
                <a:srgbClr val="00B0F0"/>
              </a:solidFill>
              <a:cs typeface="B Roya" pitchFamily="2" charset="-78"/>
            </a:endParaRPr>
          </a:p>
          <a:p>
            <a:pPr algn="just">
              <a:buFont typeface="Wingdings" pitchFamily="2" charset="2"/>
              <a:buChar char="ü"/>
            </a:pPr>
            <a:endParaRPr lang="fa-IR" sz="1662" b="1" dirty="0">
              <a:cs typeface="B Roya" pitchFamily="2" charset="-78"/>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4097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803" y="1767277"/>
            <a:ext cx="7745505" cy="3579522"/>
          </a:xfrm>
        </p:spPr>
        <p:txBody>
          <a:bodyPr>
            <a:noAutofit/>
          </a:bodyPr>
          <a:lstStyle/>
          <a:p>
            <a:pPr algn="just"/>
            <a:r>
              <a:rPr lang="fa-IR" sz="2585" b="1" dirty="0">
                <a:cs typeface="B Roya" pitchFamily="2" charset="-78"/>
              </a:rPr>
              <a:t>الف) بیماری ها ی مسری</a:t>
            </a:r>
            <a:endParaRPr lang="en-US" sz="2585" dirty="0">
              <a:cs typeface="B Roya" pitchFamily="2" charset="-78"/>
            </a:endParaRPr>
          </a:p>
          <a:p>
            <a:pPr algn="just"/>
            <a:r>
              <a:rPr lang="fa-IR" sz="2585" b="1" dirty="0">
                <a:cs typeface="B Roya" pitchFamily="2" charset="-78"/>
              </a:rPr>
              <a:t>سیفلیس:</a:t>
            </a:r>
            <a:r>
              <a:rPr lang="fa-IR" sz="2585" dirty="0">
                <a:cs typeface="B Roya" pitchFamily="2" charset="-78"/>
              </a:rPr>
              <a:t> عامل بیماری سیفلیس، از جفت عبور نموده و علاوه بر ایجاد نارسایی های هوشی، اختلال های حسی و حرکتی به ویژه کوری، صرع، مشکلات قلبی – عروقی و روانی به وجود می آورد.</a:t>
            </a:r>
            <a:endParaRPr lang="en-US" sz="2585" dirty="0">
              <a:cs typeface="B Roya" pitchFamily="2" charset="-78"/>
            </a:endParaRPr>
          </a:p>
          <a:p>
            <a:pPr algn="just"/>
            <a:r>
              <a:rPr lang="fa-IR" sz="2585" b="1" dirty="0">
                <a:cs typeface="B Roya" pitchFamily="2" charset="-78"/>
              </a:rPr>
              <a:t>سرخجه:</a:t>
            </a:r>
            <a:r>
              <a:rPr lang="fa-IR" sz="2585" dirty="0">
                <a:cs typeface="B Roya" pitchFamily="2" charset="-78"/>
              </a:rPr>
              <a:t> تاثیر ویروس سرخجه به ویژه در سه ماه اول بارداری، سبب نارسایی های هوشی، کوری، کری، اختلال های مادر زادی قلب و تولد پیش از موعد می شود. این بیماری واکسن دارد و تزریق آن به دخترانی که قبل از ازدواج مبتلا به آن نشده باشند، اکیداً توصیه می گردد.</a:t>
            </a:r>
            <a:endParaRPr lang="en-US" sz="2585" dirty="0">
              <a:cs typeface="B Roya" pitchFamily="2" charset="-78"/>
            </a:endParaRPr>
          </a:p>
          <a:p>
            <a:pPr algn="just"/>
            <a:r>
              <a:rPr lang="fa-IR" sz="2585" b="1" dirty="0">
                <a:cs typeface="B Roya" pitchFamily="2" charset="-78"/>
              </a:rPr>
              <a:t>توکسوپلاسموزیس:</a:t>
            </a:r>
            <a:r>
              <a:rPr lang="fa-IR" sz="2585" dirty="0">
                <a:cs typeface="B Roya" pitchFamily="2" charset="-78"/>
              </a:rPr>
              <a:t> عامل این بیماری از مادر به جنین منتقل شده و در صورت شدت ، به مرگ وی منجر می شود.</a:t>
            </a:r>
            <a:endParaRPr lang="en-US" sz="2585" dirty="0">
              <a:cs typeface="B Roya" pitchFamily="2" charset="-78"/>
            </a:endParaRPr>
          </a:p>
          <a:p>
            <a:pPr algn="just"/>
            <a:endParaRPr lang="fa-IR" sz="2585" dirty="0">
              <a:cs typeface="B Roya" pitchFamily="2" charset="-78"/>
            </a:endParaRPr>
          </a:p>
        </p:txBody>
      </p:sp>
      <p:sp>
        <p:nvSpPr>
          <p:cNvPr id="2" name="Title 1"/>
          <p:cNvSpPr>
            <a:spLocks noGrp="1"/>
          </p:cNvSpPr>
          <p:nvPr>
            <p:ph type="title"/>
          </p:nvPr>
        </p:nvSpPr>
        <p:spPr/>
        <p:txBody>
          <a:bodyPr>
            <a:normAutofit/>
          </a:bodyPr>
          <a:lstStyle/>
          <a:p>
            <a:pPr marL="685817" indent="-685817">
              <a:buFont typeface="+mj-lt"/>
              <a:buAutoNum type="arabicParenR"/>
            </a:pPr>
            <a:r>
              <a:rPr lang="fa-IR" b="1" dirty="0"/>
              <a:t>بیماری های </a:t>
            </a:r>
            <a:r>
              <a:rPr lang="fa-IR" b="1" dirty="0" smtClean="0"/>
              <a:t>مادر</a:t>
            </a:r>
            <a:endParaRPr lang="fa-IR" dirty="0"/>
          </a:p>
        </p:txBody>
      </p:sp>
    </p:spTree>
    <p:extLst>
      <p:ext uri="{BB962C8B-B14F-4D97-AF65-F5344CB8AC3E}">
        <p14:creationId xmlns:p14="http://schemas.microsoft.com/office/powerpoint/2010/main" val="372414801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803" y="620688"/>
            <a:ext cx="6519493" cy="5904656"/>
          </a:xfrm>
        </p:spPr>
        <p:txBody>
          <a:bodyPr>
            <a:noAutofit/>
          </a:bodyPr>
          <a:lstStyle/>
          <a:p>
            <a:pPr algn="just"/>
            <a:r>
              <a:rPr lang="fa-IR" sz="2585" b="1" dirty="0" smtClean="0">
                <a:cs typeface="B Roya" pitchFamily="2" charset="-78"/>
              </a:rPr>
              <a:t>ب</a:t>
            </a:r>
            <a:r>
              <a:rPr lang="fa-IR" sz="2585" b="1" dirty="0">
                <a:cs typeface="B Roya" pitchFamily="2" charset="-78"/>
              </a:rPr>
              <a:t>) بیماری های غیر مسری:</a:t>
            </a:r>
            <a:endParaRPr lang="en-US" sz="2585" dirty="0">
              <a:cs typeface="B Roya" pitchFamily="2" charset="-78"/>
            </a:endParaRPr>
          </a:p>
          <a:p>
            <a:pPr algn="just"/>
            <a:r>
              <a:rPr lang="fa-IR" sz="2585" b="1" dirty="0">
                <a:cs typeface="B Roya" pitchFamily="2" charset="-78"/>
              </a:rPr>
              <a:t>بیماری قند: </a:t>
            </a:r>
            <a:r>
              <a:rPr lang="fa-IR" sz="2585" dirty="0">
                <a:cs typeface="B Roya" pitchFamily="2" charset="-78"/>
              </a:rPr>
              <a:t>مادران مبتلا به بیماری قند، بیشتر از دیگران جنین مرده به دنیا می آورند و در صورتی که نوزادنشان زنده بمانند نیز اختلال هایی در دستگاه گردش خون یا تنفسی آنان دیده می شود.</a:t>
            </a:r>
            <a:endParaRPr lang="en-US" sz="2585" dirty="0">
              <a:cs typeface="B Roya" pitchFamily="2" charset="-78"/>
            </a:endParaRPr>
          </a:p>
          <a:p>
            <a:pPr algn="just"/>
            <a:r>
              <a:rPr lang="fa-IR" sz="2585" b="1" dirty="0">
                <a:cs typeface="B Roya" pitchFamily="2" charset="-78"/>
              </a:rPr>
              <a:t>فشار خون بالا: </a:t>
            </a:r>
            <a:r>
              <a:rPr lang="fa-IR" sz="2585" dirty="0">
                <a:cs typeface="B Roya" pitchFamily="2" charset="-78"/>
              </a:rPr>
              <a:t>مادران دارای فشار خون بالا بیشتر از سایرین سقط جنین می کنند و یا نوزاد مرده به دنیا می آورند.</a:t>
            </a:r>
            <a:endParaRPr lang="en-US" sz="2585" dirty="0">
              <a:cs typeface="B Roya" pitchFamily="2" charset="-78"/>
            </a:endParaRPr>
          </a:p>
          <a:p>
            <a:pPr algn="just"/>
            <a:r>
              <a:rPr lang="fa-IR" sz="2585" b="1" dirty="0">
                <a:cs typeface="B Roya" pitchFamily="2" charset="-78"/>
              </a:rPr>
              <a:t>کم خونی:</a:t>
            </a:r>
            <a:r>
              <a:rPr lang="fa-IR" sz="2585" dirty="0">
                <a:cs typeface="B Roya" pitchFamily="2" charset="-78"/>
              </a:rPr>
              <a:t>اگر چه دلایل متعددی دارد اما بیشترین علت آن فقر آهن است کم خونی ممکن است ناشی از کمبود پروتئین یا ویتامین نیز باشد که در بین مادران ایرانی که فاقد تغذیه خوبی هستند، شیوع زیادی دارد.</a:t>
            </a: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64279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88024" y="178199"/>
            <a:ext cx="4104456" cy="6532834"/>
          </a:xfrm>
        </p:spPr>
        <p:style>
          <a:lnRef idx="0">
            <a:schemeClr val="dk1"/>
          </a:lnRef>
          <a:fillRef idx="3">
            <a:schemeClr val="dk1"/>
          </a:fillRef>
          <a:effectRef idx="3">
            <a:schemeClr val="dk1"/>
          </a:effectRef>
          <a:fontRef idx="minor">
            <a:schemeClr val="lt1"/>
          </a:fontRef>
        </p:style>
        <p:txBody>
          <a:bodyPr>
            <a:normAutofit/>
          </a:bodyPr>
          <a:lstStyle/>
          <a:p>
            <a:pPr marL="0" indent="0" algn="ctr">
              <a:buNone/>
            </a:pPr>
            <a:r>
              <a:rPr lang="en-US" sz="3600" b="1" dirty="0" err="1" smtClean="0">
                <a:solidFill>
                  <a:schemeClr val="tx2">
                    <a:lumMod val="40000"/>
                    <a:lumOff val="60000"/>
                  </a:schemeClr>
                </a:solidFill>
                <a:latin typeface="Garamond" panose="02020404030301010803" pitchFamily="18" charset="0"/>
                <a:cs typeface="IranNastaliq" panose="02020505000000020003" pitchFamily="18" charset="0"/>
              </a:rPr>
              <a:t>p.p</a:t>
            </a:r>
            <a:endParaRPr lang="fa-IR" sz="3600" b="1" dirty="0" smtClean="0">
              <a:solidFill>
                <a:schemeClr val="tx2">
                  <a:lumMod val="40000"/>
                  <a:lumOff val="60000"/>
                </a:schemeClr>
              </a:solidFill>
              <a:latin typeface="Garamond" panose="02020404030301010803" pitchFamily="18" charset="0"/>
              <a:cs typeface="IranNastaliq" panose="02020505000000020003" pitchFamily="18" charset="0"/>
            </a:endParaRPr>
          </a:p>
          <a:p>
            <a:pPr marL="0" indent="0" algn="ctr">
              <a:buNone/>
            </a:pPr>
            <a:r>
              <a:rPr lang="fa-IR" sz="6000" b="1" dirty="0" smtClean="0">
                <a:solidFill>
                  <a:schemeClr val="tx2">
                    <a:lumMod val="40000"/>
                    <a:lumOff val="60000"/>
                  </a:schemeClr>
                </a:solidFill>
                <a:latin typeface="IranNastaliq" panose="02020505000000020003" pitchFamily="18" charset="0"/>
                <a:cs typeface="IranNastaliq" panose="02020505000000020003" pitchFamily="18" charset="0"/>
              </a:rPr>
              <a:t>روان </a:t>
            </a:r>
            <a:r>
              <a:rPr lang="fa-IR" sz="6000" b="1" dirty="0">
                <a:solidFill>
                  <a:schemeClr val="tx2">
                    <a:lumMod val="40000"/>
                    <a:lumOff val="60000"/>
                  </a:schemeClr>
                </a:solidFill>
                <a:latin typeface="IranNastaliq" panose="02020505000000020003" pitchFamily="18" charset="0"/>
                <a:cs typeface="IranNastaliq" panose="02020505000000020003" pitchFamily="18" charset="0"/>
              </a:rPr>
              <a:t>شناسی </a:t>
            </a:r>
            <a:r>
              <a:rPr lang="fa-IR" sz="6000" b="1" dirty="0" smtClean="0">
                <a:solidFill>
                  <a:schemeClr val="tx2">
                    <a:lumMod val="40000"/>
                    <a:lumOff val="60000"/>
                  </a:schemeClr>
                </a:solidFill>
                <a:latin typeface="IranNastaliq" panose="02020505000000020003" pitchFamily="18" charset="0"/>
                <a:cs typeface="IranNastaliq" panose="02020505000000020003" pitchFamily="18" charset="0"/>
              </a:rPr>
              <a:t>رشد</a:t>
            </a:r>
          </a:p>
          <a:p>
            <a:pPr marL="0" indent="0" algn="ctr">
              <a:buNone/>
            </a:pPr>
            <a:r>
              <a:rPr lang="fa-IR" sz="4800" b="1" dirty="0" smtClean="0">
                <a:solidFill>
                  <a:schemeClr val="tx2">
                    <a:lumMod val="40000"/>
                    <a:lumOff val="60000"/>
                  </a:schemeClr>
                </a:solidFill>
                <a:latin typeface="IranNastaliq" panose="02020505000000020003" pitchFamily="18" charset="0"/>
                <a:cs typeface="IranNastaliq" panose="02020505000000020003" pitchFamily="18" charset="0"/>
              </a:rPr>
              <a:t>فصل سوم</a:t>
            </a:r>
            <a:r>
              <a:rPr lang="fa-IR" sz="7200" dirty="0">
                <a:latin typeface="IranNastaliq" panose="02020505000000020003" pitchFamily="18" charset="0"/>
                <a:cs typeface="IranNastaliq" panose="02020505000000020003" pitchFamily="18" charset="0"/>
              </a:rPr>
              <a:t/>
            </a:r>
            <a:br>
              <a:rPr lang="fa-IR" sz="7200" dirty="0">
                <a:latin typeface="IranNastaliq" panose="02020505000000020003" pitchFamily="18" charset="0"/>
                <a:cs typeface="IranNastaliq" panose="02020505000000020003" pitchFamily="18" charset="0"/>
              </a:rPr>
            </a:br>
            <a:r>
              <a:rPr lang="fa-IR" dirty="0"/>
              <a:t/>
            </a:r>
            <a:br>
              <a:rPr lang="fa-IR" dirty="0"/>
            </a:br>
            <a:r>
              <a:rPr lang="fa-IR" dirty="0">
                <a:solidFill>
                  <a:schemeClr val="tx2">
                    <a:lumMod val="40000"/>
                    <a:lumOff val="60000"/>
                  </a:schemeClr>
                </a:solidFill>
              </a:rPr>
              <a:t>استاد راهنما:</a:t>
            </a:r>
            <a:br>
              <a:rPr lang="fa-IR" dirty="0">
                <a:solidFill>
                  <a:schemeClr val="tx2">
                    <a:lumMod val="40000"/>
                    <a:lumOff val="60000"/>
                  </a:schemeClr>
                </a:solidFill>
              </a:rPr>
            </a:br>
            <a:r>
              <a:rPr lang="fa-IR" dirty="0" smtClean="0">
                <a:solidFill>
                  <a:schemeClr val="tx2">
                    <a:lumMod val="40000"/>
                    <a:lumOff val="60000"/>
                  </a:schemeClr>
                </a:solidFill>
              </a:rPr>
              <a:t>دکترصلاح </a:t>
            </a:r>
            <a:r>
              <a:rPr lang="fa-IR" dirty="0">
                <a:solidFill>
                  <a:schemeClr val="tx2">
                    <a:lumMod val="40000"/>
                    <a:lumOff val="60000"/>
                  </a:schemeClr>
                </a:solidFill>
              </a:rPr>
              <a:t>صوفی</a:t>
            </a:r>
            <a:r>
              <a:rPr lang="fa-IR" dirty="0"/>
              <a:t/>
            </a:r>
            <a:br>
              <a:rPr lang="fa-IR" dirty="0"/>
            </a:br>
            <a:r>
              <a:rPr lang="fa-IR" dirty="0"/>
              <a:t/>
            </a:r>
            <a:br>
              <a:rPr lang="fa-IR" dirty="0"/>
            </a:br>
            <a:r>
              <a:rPr lang="fa-IR" dirty="0">
                <a:solidFill>
                  <a:schemeClr val="tx2">
                    <a:lumMod val="40000"/>
                    <a:lumOff val="60000"/>
                  </a:schemeClr>
                </a:solidFill>
                <a:cs typeface="2  Kamran" panose="00000400000000000000" pitchFamily="2" charset="-78"/>
              </a:rPr>
              <a:t>تهیه کننده : حسین صیدمراد</a:t>
            </a:r>
            <a:br>
              <a:rPr lang="fa-IR" dirty="0">
                <a:solidFill>
                  <a:schemeClr val="tx2">
                    <a:lumMod val="40000"/>
                    <a:lumOff val="60000"/>
                  </a:schemeClr>
                </a:solidFill>
                <a:cs typeface="2  Kamran" panose="00000400000000000000" pitchFamily="2" charset="-78"/>
              </a:rPr>
            </a:br>
            <a:r>
              <a:rPr lang="fa-IR" dirty="0">
                <a:solidFill>
                  <a:schemeClr val="tx2">
                    <a:lumMod val="40000"/>
                    <a:lumOff val="60000"/>
                  </a:schemeClr>
                </a:solidFill>
                <a:cs typeface="2  Kamran" panose="00000400000000000000" pitchFamily="2" charset="-78"/>
              </a:rPr>
              <a:t>دانشجوی کارشناسی ارشد</a:t>
            </a:r>
            <a:br>
              <a:rPr lang="fa-IR" dirty="0">
                <a:solidFill>
                  <a:schemeClr val="tx2">
                    <a:lumMod val="40000"/>
                    <a:lumOff val="60000"/>
                  </a:schemeClr>
                </a:solidFill>
                <a:cs typeface="2  Kamran" panose="00000400000000000000" pitchFamily="2" charset="-78"/>
              </a:rPr>
            </a:br>
            <a:r>
              <a:rPr lang="fa-IR" dirty="0">
                <a:solidFill>
                  <a:schemeClr val="tx2">
                    <a:lumMod val="40000"/>
                    <a:lumOff val="60000"/>
                  </a:schemeClr>
                </a:solidFill>
                <a:cs typeface="2  Kamran" panose="00000400000000000000" pitchFamily="2" charset="-78"/>
              </a:rPr>
              <a:t>ورودی </a:t>
            </a:r>
            <a:r>
              <a:rPr lang="fa-IR" dirty="0" smtClean="0">
                <a:solidFill>
                  <a:schemeClr val="tx2">
                    <a:lumMod val="40000"/>
                    <a:lumOff val="60000"/>
                  </a:schemeClr>
                </a:solidFill>
                <a:cs typeface="2  Kamran" panose="00000400000000000000" pitchFamily="2" charset="-78"/>
              </a:rPr>
              <a:t>94</a:t>
            </a:r>
            <a:endParaRPr lang="ku-Arab-IQ" dirty="0" smtClean="0">
              <a:solidFill>
                <a:schemeClr val="tx2">
                  <a:lumMod val="40000"/>
                  <a:lumOff val="60000"/>
                </a:schemeClr>
              </a:solidFill>
              <a:cs typeface="2  Kamran" panose="00000400000000000000" pitchFamily="2" charset="-78"/>
            </a:endParaRPr>
          </a:p>
          <a:p>
            <a:pPr marL="0" indent="0" algn="ctr">
              <a:buNone/>
            </a:pPr>
            <a:r>
              <a:rPr lang="en-US" sz="1400" dirty="0" smtClean="0">
                <a:solidFill>
                  <a:srgbClr val="00B0F0"/>
                </a:solidFill>
                <a:cs typeface="+mj-cs"/>
              </a:rPr>
              <a:t>www.taninarab.blogfa.com</a:t>
            </a:r>
          </a:p>
          <a:p>
            <a:pPr marL="0" indent="0" algn="ctr">
              <a:buNone/>
            </a:pPr>
            <a:r>
              <a:rPr lang="fa-IR" sz="1800" dirty="0" smtClean="0"/>
              <a:t>دانشگاه آزاد بوکان</a:t>
            </a:r>
            <a:endParaRPr lang="fa-IR" sz="1800" dirty="0"/>
          </a:p>
        </p:txBody>
      </p:sp>
      <p:sp>
        <p:nvSpPr>
          <p:cNvPr id="2" name="Slide Number Placeholder 1"/>
          <p:cNvSpPr>
            <a:spLocks noGrp="1"/>
          </p:cNvSpPr>
          <p:nvPr>
            <p:ph type="sldNum" sz="quarter" idx="12"/>
          </p:nvPr>
        </p:nvSpPr>
        <p:spPr/>
        <p:txBody>
          <a:bodyPr/>
          <a:lstStyle/>
          <a:p>
            <a:fld id="{221947D8-F89B-4E30-9AFC-72B6C3B72886}" type="slidenum">
              <a:rPr lang="fa-IR" smtClean="0"/>
              <a:pPr/>
              <a:t>2</a:t>
            </a:fld>
            <a:endParaRPr lang="fa-IR"/>
          </a:p>
        </p:txBody>
      </p:sp>
      <p:pic>
        <p:nvPicPr>
          <p:cNvPr id="7" name="Content Placeholder 7" descr="Ravanshenasi Lora Berk--Modirkade.IR.jpg"/>
          <p:cNvPicPr>
            <a:picLocks noChangeAspect="1"/>
          </p:cNvPicPr>
          <p:nvPr/>
        </p:nvPicPr>
        <p:blipFill>
          <a:blip r:embed="rId3"/>
          <a:stretch>
            <a:fillRect/>
          </a:stretch>
        </p:blipFill>
        <p:spPr>
          <a:xfrm>
            <a:off x="683568" y="623231"/>
            <a:ext cx="3400135" cy="566365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52688195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sz="2585" b="1" dirty="0">
                <a:cs typeface="B Roya" pitchFamily="2" charset="-78"/>
              </a:rPr>
              <a:t>نیکوتین:</a:t>
            </a:r>
            <a:r>
              <a:rPr lang="fa-IR" sz="2585" dirty="0">
                <a:cs typeface="B Roya" pitchFamily="2" charset="-78"/>
              </a:rPr>
              <a:t> بسیار تاثیر نامطلوبی بر جنین می گذارد و واکنش جنین نسبت به کمبود اکسیژن ناشی از مصرف دخانیات در مادر، افزایش ضربان قلب است. نوزادان این گونه مادران دچار کمبود وزن و تولد پیش از موعد می شوند که عامل موثری در نارسایی های هوشی است.</a:t>
            </a:r>
            <a:endParaRPr lang="en-US" sz="2585" dirty="0">
              <a:cs typeface="B Roya" pitchFamily="2" charset="-78"/>
            </a:endParaRPr>
          </a:p>
          <a:p>
            <a:pPr algn="just"/>
            <a:r>
              <a:rPr lang="fa-IR" sz="2585" dirty="0">
                <a:cs typeface="B Roya" pitchFamily="2" charset="-78"/>
              </a:rPr>
              <a:t>نوشیدن الکل نیز سبب مسمومیت شده و نقص عقلی، ضعف عمومی و ناهنجاری های حسی و حرکتی ایجاد می کند.</a:t>
            </a:r>
            <a:endParaRPr lang="en-US" sz="2585" dirty="0">
              <a:cs typeface="B Roya" pitchFamily="2" charset="-78"/>
            </a:endParaRPr>
          </a:p>
          <a:p>
            <a:pPr algn="just"/>
            <a:endParaRPr lang="fa-IR" sz="2585" dirty="0">
              <a:cs typeface="B Roya" pitchFamily="2" charset="-78"/>
            </a:endParaRPr>
          </a:p>
        </p:txBody>
      </p:sp>
      <p:sp>
        <p:nvSpPr>
          <p:cNvPr id="2" name="Title 1"/>
          <p:cNvSpPr>
            <a:spLocks noGrp="1"/>
          </p:cNvSpPr>
          <p:nvPr>
            <p:ph type="title"/>
          </p:nvPr>
        </p:nvSpPr>
        <p:spPr/>
        <p:txBody>
          <a:bodyPr>
            <a:normAutofit/>
          </a:bodyPr>
          <a:lstStyle/>
          <a:p>
            <a:pPr algn="ctr"/>
            <a:r>
              <a:rPr lang="fa-IR" dirty="0" smtClean="0"/>
              <a:t>2</a:t>
            </a:r>
            <a:r>
              <a:rPr lang="fa-IR" sz="2800" dirty="0" smtClean="0"/>
              <a:t>)</a:t>
            </a:r>
            <a:r>
              <a:rPr lang="fa-IR" sz="2800" b="1" dirty="0"/>
              <a:t> سیگار و الکیسم و سوء مصرف سایر مواد</a:t>
            </a:r>
            <a:endParaRPr lang="fa-IR" sz="2800"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25134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sz="2585" dirty="0">
                <a:cs typeface="B Roya" pitchFamily="2" charset="-78"/>
              </a:rPr>
              <a:t>مصرف هرنوع دارو در </a:t>
            </a:r>
            <a:r>
              <a:rPr lang="fa-IR" sz="2585" dirty="0" smtClean="0">
                <a:cs typeface="B Roya" pitchFamily="2" charset="-78"/>
              </a:rPr>
              <a:t>دوره </a:t>
            </a:r>
            <a:r>
              <a:rPr lang="fa-IR" sz="2585" dirty="0">
                <a:cs typeface="B Roya" pitchFamily="2" charset="-78"/>
              </a:rPr>
              <a:t>بارداری باید با تجویز پزشک بوده و از هر نوع خود درمانی نیز اجتناب گردد. داروهای خواب آور و مسکن ، به دلیل ایجاد وقفه تنفسی و اختلال در جریان خون جنین ، سبب نارسایی های هوش می شوند. </a:t>
            </a:r>
            <a:endParaRPr lang="en-US" sz="2585" dirty="0">
              <a:cs typeface="B Roya" pitchFamily="2" charset="-78"/>
            </a:endParaRPr>
          </a:p>
          <a:p>
            <a:pPr algn="just"/>
            <a:endParaRPr lang="fa-IR" sz="2585" dirty="0">
              <a:cs typeface="B Roya" pitchFamily="2" charset="-78"/>
            </a:endParaRPr>
          </a:p>
        </p:txBody>
      </p:sp>
      <p:sp>
        <p:nvSpPr>
          <p:cNvPr id="2" name="Title 1"/>
          <p:cNvSpPr>
            <a:spLocks noGrp="1"/>
          </p:cNvSpPr>
          <p:nvPr>
            <p:ph type="title"/>
          </p:nvPr>
        </p:nvSpPr>
        <p:spPr/>
        <p:txBody>
          <a:bodyPr>
            <a:normAutofit/>
          </a:bodyPr>
          <a:lstStyle/>
          <a:p>
            <a:r>
              <a:rPr lang="fa-IR" dirty="0" smtClean="0"/>
              <a:t>3)</a:t>
            </a:r>
            <a:r>
              <a:rPr lang="fa-IR" b="1" dirty="0"/>
              <a:t> داروها</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84865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sz="2585" dirty="0">
                <a:cs typeface="B Roya" pitchFamily="2" charset="-78"/>
              </a:rPr>
              <a:t>مطالعات مربوط به تاثیر سوء تغذیه مادر بر جنین مشخص ساخته است مادرانی که در دوره بارداری دچار کمبود شدید مواد پروتئینی ، ویتامین ها و چربی ها بوده اند به مراتب بیشتر از سایر مادران دچار سقط جنین ، تولد نوزادان مرده و یا نارس و دارای اختلال های جسمانی ، عصبی و مغزی شده اند.</a:t>
            </a:r>
            <a:endParaRPr lang="en-US" sz="2585" dirty="0">
              <a:cs typeface="B Roya" pitchFamily="2" charset="-78"/>
            </a:endParaRPr>
          </a:p>
          <a:p>
            <a:pPr marL="0" indent="0" algn="just">
              <a:buNone/>
            </a:pPr>
            <a:endParaRPr lang="fa-IR" sz="2585" dirty="0">
              <a:cs typeface="B Roya" pitchFamily="2" charset="-78"/>
            </a:endParaRPr>
          </a:p>
        </p:txBody>
      </p:sp>
      <p:sp>
        <p:nvSpPr>
          <p:cNvPr id="2" name="Title 1"/>
          <p:cNvSpPr>
            <a:spLocks noGrp="1"/>
          </p:cNvSpPr>
          <p:nvPr>
            <p:ph type="title"/>
          </p:nvPr>
        </p:nvSpPr>
        <p:spPr/>
        <p:txBody>
          <a:bodyPr>
            <a:normAutofit/>
          </a:bodyPr>
          <a:lstStyle/>
          <a:p>
            <a:r>
              <a:rPr lang="fa-IR" dirty="0" smtClean="0"/>
              <a:t>4)</a:t>
            </a:r>
            <a:r>
              <a:rPr lang="fa-IR" b="1" dirty="0"/>
              <a:t> سوء </a:t>
            </a:r>
            <a:r>
              <a:rPr lang="fa-IR" b="1" dirty="0" smtClean="0"/>
              <a:t>تغذیه</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557074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a-IR" sz="2585" dirty="0">
                <a:latin typeface="Raavi" pitchFamily="34" charset="0"/>
              </a:rPr>
              <a:t>هیجان های مادر موجب ترشح هورمون های مختلف از غدد فوق کلیوی و سایر غدد می شود که از طریق جفت به جنین منتقل می گردد.</a:t>
            </a:r>
            <a:endParaRPr lang="en-US" sz="2585" dirty="0">
              <a:latin typeface="Raavi" pitchFamily="34" charset="0"/>
              <a:cs typeface="Raavi" pitchFamily="34" charset="0"/>
            </a:endParaRPr>
          </a:p>
          <a:p>
            <a:pPr marL="0" indent="0">
              <a:buNone/>
            </a:pPr>
            <a:endParaRPr lang="fa-IR" sz="2585" dirty="0">
              <a:latin typeface="Raavi" pitchFamily="34" charset="0"/>
            </a:endParaRPr>
          </a:p>
        </p:txBody>
      </p:sp>
      <p:sp>
        <p:nvSpPr>
          <p:cNvPr id="2" name="Title 1"/>
          <p:cNvSpPr>
            <a:spLocks noGrp="1"/>
          </p:cNvSpPr>
          <p:nvPr>
            <p:ph type="title"/>
          </p:nvPr>
        </p:nvSpPr>
        <p:spPr/>
        <p:txBody>
          <a:bodyPr/>
          <a:lstStyle/>
          <a:p>
            <a:pPr algn="ctr"/>
            <a:r>
              <a:rPr lang="fa-IR" dirty="0" smtClean="0"/>
              <a:t>5)</a:t>
            </a:r>
            <a:r>
              <a:rPr lang="fa-IR" b="1" dirty="0"/>
              <a:t> حالات عاطفی و روانی مادر</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93466202"/>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sz="2585" dirty="0">
                <a:latin typeface="Raavi" pitchFamily="34" charset="0"/>
              </a:rPr>
              <a:t>گزارش ها نشان می دهد که بهترین سن ازدواج و زایمان سنین بین 20 تا 28 سالگی است. زیادی سن مادر سبب بروز تغییراتی در کروموزوم ها میشود و احتمال بروز عقب ماندگی در کودک را افزایش می دهد. بالا بودن سن پدر از زیاد بودن سن مادر بیشتر است و موجب بروز عوارض جسمی ، کری مادرزادی و ناهنجاری های سلسله اعصاب مرکزی می شود.</a:t>
            </a:r>
            <a:endParaRPr lang="en-US" sz="2585" dirty="0">
              <a:latin typeface="Raavi" pitchFamily="34" charset="0"/>
              <a:cs typeface="Raavi" pitchFamily="34" charset="0"/>
            </a:endParaRPr>
          </a:p>
          <a:p>
            <a:pPr marL="0" indent="0" algn="just">
              <a:buNone/>
            </a:pPr>
            <a:endParaRPr lang="fa-IR" sz="2585" dirty="0">
              <a:latin typeface="Raavi" pitchFamily="34" charset="0"/>
            </a:endParaRPr>
          </a:p>
        </p:txBody>
      </p:sp>
      <p:sp>
        <p:nvSpPr>
          <p:cNvPr id="2" name="Title 1"/>
          <p:cNvSpPr>
            <a:spLocks noGrp="1"/>
          </p:cNvSpPr>
          <p:nvPr>
            <p:ph type="title"/>
          </p:nvPr>
        </p:nvSpPr>
        <p:spPr/>
        <p:txBody>
          <a:bodyPr/>
          <a:lstStyle/>
          <a:p>
            <a:r>
              <a:rPr lang="fa-IR" dirty="0" smtClean="0"/>
              <a:t>6)</a:t>
            </a:r>
            <a:r>
              <a:rPr lang="fa-IR" b="1" dirty="0"/>
              <a:t> سن کم یا زیاد مادر</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9258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buNone/>
            </a:pPr>
            <a:r>
              <a:rPr lang="fa-IR" sz="2585" dirty="0">
                <a:cs typeface="B Roya" pitchFamily="2" charset="-78"/>
              </a:rPr>
              <a:t>منظور از ازدواج افراد همخون ، ازدواج نزدیکان مانند دخترخاله-پسر خاله ، دختر عمو – پسر عمو ، دختر دایی – پسر عمه و یا دختر عمه – پسر دایی است.قبلاً در مورد ژنهای مغلوب و چگونگی ایجاد یک صفت ، توسط آنها صحبت کردیم. در این گونه ازدواج ها ،ژن های مغلوب که می توانستند بدون ظاهر ساختن صفت خود ، توسط یک فردِ حامل به نسل بعد منتقل شوند ، با پیوستن به یکدیگر ، فرصت خود نمایی پیدا می کنند.</a:t>
            </a:r>
            <a:br>
              <a:rPr lang="fa-IR" sz="2585" dirty="0">
                <a:cs typeface="B Roya" pitchFamily="2" charset="-78"/>
              </a:rPr>
            </a:br>
            <a:r>
              <a:rPr lang="fa-IR" sz="2585" dirty="0">
                <a:cs typeface="B Roya" pitchFamily="2" charset="-78"/>
              </a:rPr>
              <a:t>عامل  </a:t>
            </a:r>
            <a:r>
              <a:rPr lang="en-US" sz="2585" dirty="0">
                <a:cs typeface="B Roya" pitchFamily="2" charset="-78"/>
              </a:rPr>
              <a:t>RH</a:t>
            </a:r>
            <a:r>
              <a:rPr lang="fa-IR" sz="2585" dirty="0">
                <a:cs typeface="B Roya" pitchFamily="2" charset="-78"/>
              </a:rPr>
              <a:t> ، یک ماده پروتئینی است که اولین بار در خون ماده میمونی به نام رسوس(</a:t>
            </a:r>
            <a:r>
              <a:rPr lang="en-US" sz="2585" dirty="0">
                <a:cs typeface="B Roya" pitchFamily="2" charset="-78"/>
              </a:rPr>
              <a:t>Rhesus </a:t>
            </a:r>
            <a:r>
              <a:rPr lang="fa-IR" sz="2585" dirty="0">
                <a:cs typeface="B Roya" pitchFamily="2" charset="-78"/>
              </a:rPr>
              <a:t>) پیدا شد و به همین جهت هم نام این عامل یعنی </a:t>
            </a:r>
            <a:r>
              <a:rPr lang="en-US" sz="2585" dirty="0">
                <a:cs typeface="B Roya" pitchFamily="2" charset="-78"/>
              </a:rPr>
              <a:t>RH</a:t>
            </a:r>
            <a:r>
              <a:rPr lang="fa-IR" sz="2585" dirty="0">
                <a:cs typeface="B Roya" pitchFamily="2" charset="-78"/>
              </a:rPr>
              <a:t>، از اول نام وی گرفته شد.</a:t>
            </a:r>
            <a:endParaRPr lang="en-US" sz="2585" dirty="0">
              <a:cs typeface="B Roya" pitchFamily="2" charset="-78"/>
            </a:endParaRPr>
          </a:p>
          <a:p>
            <a:pPr marL="0" indent="0" algn="just">
              <a:buNone/>
            </a:pPr>
            <a:endParaRPr lang="en-US" sz="2585" dirty="0">
              <a:cs typeface="B Roya" pitchFamily="2" charset="-78"/>
            </a:endParaRPr>
          </a:p>
          <a:p>
            <a:pPr marL="0" indent="0" algn="just">
              <a:buNone/>
            </a:pPr>
            <a:endParaRPr lang="fa-IR" sz="2585" dirty="0">
              <a:cs typeface="B Roya" pitchFamily="2" charset="-78"/>
            </a:endParaRPr>
          </a:p>
        </p:txBody>
      </p:sp>
      <p:sp>
        <p:nvSpPr>
          <p:cNvPr id="2" name="Title 1"/>
          <p:cNvSpPr>
            <a:spLocks noGrp="1"/>
          </p:cNvSpPr>
          <p:nvPr>
            <p:ph type="title"/>
          </p:nvPr>
        </p:nvSpPr>
        <p:spPr/>
        <p:txBody>
          <a:bodyPr/>
          <a:lstStyle/>
          <a:p>
            <a:r>
              <a:rPr lang="fa-IR" dirty="0" smtClean="0"/>
              <a:t>7)</a:t>
            </a:r>
            <a:r>
              <a:rPr lang="fa-IR" b="1" dirty="0"/>
              <a:t> همخونی و عامل </a:t>
            </a:r>
            <a:r>
              <a:rPr lang="en-US" b="1" dirty="0"/>
              <a:t>Rh</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94941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sz="2585" dirty="0">
                <a:cs typeface="B Roya" pitchFamily="2" charset="-78"/>
              </a:rPr>
              <a:t>نوزادانی که مادران شان به وفور تحت تاثیر اشعۀ ایکس قرار می گیرند، غالبا دچار ضایعات جسمانی، اختلال های دستگاه عصبی و عقب افتادگی ذهنی( به ویژه میکرو سفالی یا کوچک بودن جمجمه) می شوند.</a:t>
            </a:r>
            <a:endParaRPr lang="en-US" sz="2585" dirty="0">
              <a:cs typeface="B Roya" pitchFamily="2" charset="-78"/>
            </a:endParaRPr>
          </a:p>
          <a:p>
            <a:pPr marL="0" indent="0" algn="just">
              <a:buNone/>
            </a:pPr>
            <a:endParaRPr lang="fa-IR" sz="2585" dirty="0">
              <a:cs typeface="B Roya" pitchFamily="2" charset="-78"/>
            </a:endParaRPr>
          </a:p>
        </p:txBody>
      </p:sp>
      <p:sp>
        <p:nvSpPr>
          <p:cNvPr id="2" name="Title 1"/>
          <p:cNvSpPr>
            <a:spLocks noGrp="1"/>
          </p:cNvSpPr>
          <p:nvPr>
            <p:ph type="title"/>
          </p:nvPr>
        </p:nvSpPr>
        <p:spPr/>
        <p:txBody>
          <a:bodyPr>
            <a:normAutofit/>
          </a:bodyPr>
          <a:lstStyle/>
          <a:p>
            <a:pPr algn="ctr"/>
            <a:r>
              <a:rPr lang="fa-IR" dirty="0" smtClean="0"/>
              <a:t>8)</a:t>
            </a:r>
            <a:r>
              <a:rPr lang="fa-IR" b="1" dirty="0"/>
              <a:t> پرتو نگاری های مکرر یا پرتو درمانی</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6796699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sz="2585" dirty="0">
                <a:cs typeface="B Roya" pitchFamily="2" charset="-78"/>
              </a:rPr>
              <a:t>برای بسیاری از مادران باردار که تا </a:t>
            </a:r>
            <a:r>
              <a:rPr lang="fa-IR" sz="2585" dirty="0" smtClean="0">
                <a:cs typeface="B Roya" pitchFamily="2" charset="-78"/>
              </a:rPr>
              <a:t>هنگام </a:t>
            </a:r>
            <a:r>
              <a:rPr lang="fa-IR" sz="2585" dirty="0">
                <a:cs typeface="B Roya" pitchFamily="2" charset="-78"/>
              </a:rPr>
              <a:t>زایمان خود به کار اشتغال می ورزند این سوال مطرح است که آیا این امر می تواند تاثیر نا مطلوبی بر سلامتی آنان و یا جنینی که در شکم دارند داشته باشند یا نه.</a:t>
            </a:r>
            <a:endParaRPr lang="en-US" sz="2585" dirty="0">
              <a:cs typeface="B Roya" pitchFamily="2" charset="-78"/>
            </a:endParaRPr>
          </a:p>
          <a:p>
            <a:pPr marL="0" indent="0" algn="just">
              <a:buNone/>
            </a:pPr>
            <a:endParaRPr lang="fa-IR" sz="2585" dirty="0">
              <a:cs typeface="B Roya" pitchFamily="2" charset="-78"/>
            </a:endParaRPr>
          </a:p>
        </p:txBody>
      </p:sp>
      <p:sp>
        <p:nvSpPr>
          <p:cNvPr id="2" name="Title 1"/>
          <p:cNvSpPr>
            <a:spLocks noGrp="1"/>
          </p:cNvSpPr>
          <p:nvPr>
            <p:ph type="title"/>
          </p:nvPr>
        </p:nvSpPr>
        <p:spPr/>
        <p:txBody>
          <a:bodyPr/>
          <a:lstStyle/>
          <a:p>
            <a:r>
              <a:rPr lang="fa-IR" dirty="0" smtClean="0"/>
              <a:t>9)</a:t>
            </a:r>
            <a:r>
              <a:rPr lang="fa-IR" b="1" dirty="0"/>
              <a:t> کار سنگین و مداوم مادر</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04323876"/>
      </p:ext>
    </p:extLst>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sz="2585" dirty="0">
                <a:cs typeface="B Roya" pitchFamily="2" charset="-78"/>
              </a:rPr>
              <a:t>وارد شدن ضربه های سخت به ناحیۀ شکم نیز می تواند موجب بروز اختلال در جنین گردد.</a:t>
            </a:r>
            <a:endParaRPr lang="en-US" sz="2585" dirty="0">
              <a:cs typeface="B Roya" pitchFamily="2" charset="-78"/>
            </a:endParaRPr>
          </a:p>
          <a:p>
            <a:pPr marL="0" indent="0" algn="just">
              <a:buNone/>
            </a:pPr>
            <a:endParaRPr lang="fa-IR" sz="2585" dirty="0">
              <a:cs typeface="B Roya" pitchFamily="2" charset="-78"/>
            </a:endParaRPr>
          </a:p>
        </p:txBody>
      </p:sp>
      <p:sp>
        <p:nvSpPr>
          <p:cNvPr id="2" name="Title 1"/>
          <p:cNvSpPr>
            <a:spLocks noGrp="1"/>
          </p:cNvSpPr>
          <p:nvPr>
            <p:ph type="title"/>
          </p:nvPr>
        </p:nvSpPr>
        <p:spPr/>
        <p:txBody>
          <a:bodyPr/>
          <a:lstStyle/>
          <a:p>
            <a:pPr algn="ctr"/>
            <a:r>
              <a:rPr lang="fa-IR" dirty="0" smtClean="0"/>
              <a:t>10)</a:t>
            </a:r>
            <a:r>
              <a:rPr lang="fa-IR" b="1" dirty="0"/>
              <a:t> ضربه ها </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450024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sz="2585" dirty="0">
                <a:cs typeface="B Roya" pitchFamily="2" charset="-78"/>
              </a:rPr>
              <a:t>فاصله کوتاه بین زایمان ها آثار سوئی بر سلامت مادر و جنین دارد. پژوهشگران یافته اند که 4 سال طول می کشد تا پس از هر بارداری، ترشحات هورمون های مادران به حالت عادی برگردد و بعد از وقوع این بازسازی، به نظر می رسد که رشد کودک بعدی حتی بهتر از قبلی نیز می شود.</a:t>
            </a:r>
            <a:endParaRPr lang="en-US" sz="2585" dirty="0">
              <a:cs typeface="B Roya" pitchFamily="2" charset="-78"/>
            </a:endParaRPr>
          </a:p>
          <a:p>
            <a:pPr marL="0" indent="0" algn="just">
              <a:buNone/>
            </a:pPr>
            <a:endParaRPr lang="fa-IR" sz="2585" dirty="0">
              <a:cs typeface="B Roya" pitchFamily="2" charset="-78"/>
            </a:endParaRPr>
          </a:p>
        </p:txBody>
      </p:sp>
      <p:sp>
        <p:nvSpPr>
          <p:cNvPr id="2" name="Title 1"/>
          <p:cNvSpPr>
            <a:spLocks noGrp="1"/>
          </p:cNvSpPr>
          <p:nvPr>
            <p:ph type="title"/>
          </p:nvPr>
        </p:nvSpPr>
        <p:spPr/>
        <p:txBody>
          <a:bodyPr/>
          <a:lstStyle/>
          <a:p>
            <a:pPr algn="ctr"/>
            <a:r>
              <a:rPr lang="fa-IR" dirty="0" smtClean="0"/>
              <a:t>11</a:t>
            </a:r>
            <a:r>
              <a:rPr lang="fa-IR" sz="2800" dirty="0" smtClean="0"/>
              <a:t>)</a:t>
            </a:r>
            <a:r>
              <a:rPr lang="fa-IR" sz="2800" b="1" dirty="0" smtClean="0"/>
              <a:t> </a:t>
            </a:r>
            <a:r>
              <a:rPr lang="fa-IR" sz="2800" b="1" dirty="0"/>
              <a:t>فاصله کوتاه بین زایمان ها</a:t>
            </a:r>
            <a:endParaRPr lang="fa-IR" sz="2800" dirty="0"/>
          </a:p>
        </p:txBody>
      </p:sp>
    </p:spTree>
    <p:extLst>
      <p:ext uri="{BB962C8B-B14F-4D97-AF65-F5344CB8AC3E}">
        <p14:creationId xmlns:p14="http://schemas.microsoft.com/office/powerpoint/2010/main" val="263697888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452718"/>
            <a:ext cx="5128330" cy="1400530"/>
          </a:xfrm>
        </p:spPr>
        <p:txBody>
          <a:bodyPr/>
          <a:lstStyle/>
          <a:p>
            <a:r>
              <a:rPr lang="fa-IR" dirty="0" smtClean="0">
                <a:solidFill>
                  <a:srgbClr val="FF0000"/>
                </a:solidFill>
                <a:cs typeface="2  Koodak Outline" panose="00000400000000000000" pitchFamily="2" charset="-78"/>
              </a:rPr>
              <a:t>بزرگان روانشناسی</a:t>
            </a:r>
            <a:endParaRPr lang="fa-IR" dirty="0">
              <a:solidFill>
                <a:srgbClr val="FF0000"/>
              </a:solidFill>
              <a:cs typeface="2  Koodak Outline" panose="00000400000000000000" pitchFamily="2" charset="-78"/>
            </a:endParaRP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9792" y="3828520"/>
            <a:ext cx="1835353" cy="2095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11"/>
          </p:nvPr>
        </p:nvSpPr>
        <p:spPr/>
        <p:txBody>
          <a:bodyPr/>
          <a:lstStyle/>
          <a:p>
            <a:r>
              <a:rPr lang="en-US" sz="1200" dirty="0" smtClean="0">
                <a:solidFill>
                  <a:srgbClr val="00B0F0"/>
                </a:solidFill>
              </a:rPr>
              <a:t>www.taninarab.blogfa.com</a:t>
            </a:r>
            <a:endParaRPr lang="fa-IR" sz="1200" dirty="0">
              <a:solidFill>
                <a:srgbClr val="00B0F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92" y="1596654"/>
            <a:ext cx="1594528" cy="20020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940" y="1596654"/>
            <a:ext cx="1729736" cy="2162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701840"/>
            <a:ext cx="1512168"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763097"/>
            <a:ext cx="1882426" cy="22367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1" name="Picture 2"/>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43829" y="1552946"/>
            <a:ext cx="1762125" cy="197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4940" y="3831212"/>
            <a:ext cx="1729736" cy="20981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6256" y="3828519"/>
            <a:ext cx="1571625" cy="2095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14523268"/>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628800"/>
            <a:ext cx="6347714" cy="4412563"/>
          </a:xfrm>
        </p:spPr>
        <p:txBody>
          <a:bodyPr>
            <a:normAutofit/>
          </a:bodyPr>
          <a:lstStyle/>
          <a:p>
            <a:pPr marL="0" indent="0" algn="just">
              <a:buNone/>
            </a:pPr>
            <a:r>
              <a:rPr lang="fa-IR" sz="2585" dirty="0">
                <a:cs typeface="B Roya" pitchFamily="2" charset="-78"/>
              </a:rPr>
              <a:t>مادران باردار همواره نگران سلامتی جنین خود هستند و این امر، به ویژه در اولین بارداری بیشتر دیده می شود. در بسیاری از موارد این نگرانی ها درست نیست و تقریباً انتظار می رود که هر کودکی به صورت طبیعی متولد شود؛ مگر این که در معرض عامل یا عوامل آسیب زای جدی قرار گرفته باشد. شدت تاثیر این عوامل بستگی به سه عامل دارد که عبارتند از: </a:t>
            </a:r>
          </a:p>
          <a:p>
            <a:pPr marL="0" indent="0" algn="just">
              <a:buNone/>
            </a:pPr>
            <a:r>
              <a:rPr lang="fa-IR" sz="3000" dirty="0">
                <a:solidFill>
                  <a:srgbClr val="FF0000"/>
                </a:solidFill>
                <a:cs typeface="B Roya" pitchFamily="2" charset="-78"/>
              </a:rPr>
              <a:t>1- ساختار جنین، </a:t>
            </a:r>
          </a:p>
          <a:p>
            <a:pPr marL="0" indent="0" algn="just">
              <a:buNone/>
            </a:pPr>
            <a:r>
              <a:rPr lang="fa-IR" sz="3000" dirty="0">
                <a:solidFill>
                  <a:srgbClr val="FF0000"/>
                </a:solidFill>
                <a:cs typeface="B Roya" pitchFamily="2" charset="-78"/>
              </a:rPr>
              <a:t>2- زمان مواجهۀ جنین با عامل </a:t>
            </a:r>
            <a:r>
              <a:rPr lang="fa-IR" sz="3000" dirty="0" smtClean="0">
                <a:solidFill>
                  <a:srgbClr val="FF0000"/>
                </a:solidFill>
                <a:cs typeface="B Roya" pitchFamily="2" charset="-78"/>
              </a:rPr>
              <a:t>خطر </a:t>
            </a:r>
            <a:endParaRPr lang="fa-IR" sz="3000" dirty="0">
              <a:solidFill>
                <a:srgbClr val="FF0000"/>
              </a:solidFill>
              <a:cs typeface="B Roya" pitchFamily="2" charset="-78"/>
            </a:endParaRPr>
          </a:p>
          <a:p>
            <a:pPr marL="0" indent="0" algn="just">
              <a:buNone/>
            </a:pPr>
            <a:r>
              <a:rPr lang="fa-IR" sz="3000" dirty="0">
                <a:solidFill>
                  <a:srgbClr val="FF0000"/>
                </a:solidFill>
                <a:cs typeface="B Roya" pitchFamily="2" charset="-78"/>
              </a:rPr>
              <a:t>3- میزان مواجهه با عامل خطر</a:t>
            </a:r>
          </a:p>
        </p:txBody>
      </p:sp>
      <p:sp>
        <p:nvSpPr>
          <p:cNvPr id="2" name="Title 1"/>
          <p:cNvSpPr>
            <a:spLocks noGrp="1"/>
          </p:cNvSpPr>
          <p:nvPr>
            <p:ph type="title"/>
          </p:nvPr>
        </p:nvSpPr>
        <p:spPr/>
        <p:txBody>
          <a:bodyPr/>
          <a:lstStyle/>
          <a:p>
            <a:r>
              <a:rPr lang="fa-IR" dirty="0" smtClean="0"/>
              <a:t>12)</a:t>
            </a:r>
            <a:r>
              <a:rPr lang="fa-IR" b="1" dirty="0" smtClean="0"/>
              <a:t> </a:t>
            </a:r>
            <a:r>
              <a:rPr lang="fa-IR" b="1" dirty="0"/>
              <a:t>آسیب پذیری جنین</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04479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927" y="332657"/>
            <a:ext cx="6785369" cy="6313252"/>
          </a:xfrm>
        </p:spPr>
        <p:txBody>
          <a:bodyPr>
            <a:noAutofit/>
          </a:bodyPr>
          <a:lstStyle/>
          <a:p>
            <a:pPr algn="just"/>
            <a:r>
              <a:rPr lang="fa-IR" sz="2585" b="1" dirty="0">
                <a:cs typeface="B Roya" pitchFamily="2" charset="-78"/>
              </a:rPr>
              <a:t>الف) ساختار جنین</a:t>
            </a:r>
            <a:r>
              <a:rPr lang="fa-IR" sz="2585" dirty="0">
                <a:cs typeface="B Roya" pitchFamily="2" charset="-78"/>
              </a:rPr>
              <a:t>. هر جنینی ساختار ویژه خود را دارد که بر اساس آن به عامل خطر پاسخ میگوید. به عنوان مثال یک عامل واحد، ممکن است در جنینی منجر به بروز یک اختلال جزیی، در دیگری، شکل گیری نقص عضو و در سومی مرگ شود.</a:t>
            </a:r>
            <a:endParaRPr lang="en-US" sz="2585" dirty="0">
              <a:cs typeface="B Roya" pitchFamily="2" charset="-78"/>
            </a:endParaRPr>
          </a:p>
          <a:p>
            <a:pPr algn="just"/>
            <a:r>
              <a:rPr lang="fa-IR" sz="2585" b="1" dirty="0">
                <a:cs typeface="B Roya" pitchFamily="2" charset="-78"/>
              </a:rPr>
              <a:t>ب)زمان مواجهۀ جنین با عامل خطر.</a:t>
            </a:r>
            <a:r>
              <a:rPr lang="fa-IR" sz="2585" dirty="0">
                <a:cs typeface="B Roya" pitchFamily="2" charset="-78"/>
              </a:rPr>
              <a:t> یک عامل خطر واحد می تواند منجر به بروز اختلال های متفاوتی در مراحل مختلف تخمی، رویانی و یا جنینی شود. هر گاه، زمان تاثیر آن عامل مخرب، قبل از مرحلۀ تمایز سلول ها باشد.</a:t>
            </a:r>
            <a:endParaRPr lang="en-US" sz="2585" dirty="0">
              <a:cs typeface="B Roya" pitchFamily="2" charset="-78"/>
            </a:endParaRPr>
          </a:p>
          <a:p>
            <a:pPr algn="just"/>
            <a:r>
              <a:rPr lang="fa-IR" sz="2585" b="1" dirty="0">
                <a:cs typeface="B Roya" pitchFamily="2" charset="-78"/>
              </a:rPr>
              <a:t>ج) میزان مواجهه با عامل خطر:</a:t>
            </a:r>
            <a:r>
              <a:rPr lang="fa-IR" sz="2585" dirty="0">
                <a:cs typeface="B Roya" pitchFamily="2" charset="-78"/>
              </a:rPr>
              <a:t> با زیاد شدن مقدار عامل خطر، اثرات آن نیز مخرب تر خواهد شد. شواهد نشان داده است که بعد از بمباران اتمی هیروشیما و </a:t>
            </a:r>
            <a:r>
              <a:rPr lang="fa-IR" sz="2585" dirty="0" smtClean="0">
                <a:cs typeface="B Roya" pitchFamily="2" charset="-78"/>
              </a:rPr>
              <a:t>ناکازاکی</a:t>
            </a:r>
            <a:r>
              <a:rPr lang="fa-IR" sz="2585" dirty="0">
                <a:cs typeface="B Roya" pitchFamily="2" charset="-78"/>
              </a:rPr>
              <a:t>، هیچ یک از مادرانی که در فاصلۀ یک مایلی از مرکز این فاجعۀ عمیق زندگی می کردند نتوانستند نوزاد زنده به دنیا آورند.</a:t>
            </a:r>
            <a:endParaRPr lang="en-US" sz="2585" dirty="0">
              <a:cs typeface="B Roya" pitchFamily="2" charset="-78"/>
            </a:endParaRPr>
          </a:p>
          <a:p>
            <a:pPr algn="just"/>
            <a:endParaRPr lang="fa-IR" sz="2215"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733256"/>
            <a:ext cx="1009524" cy="112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029372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sz="2585" dirty="0">
                <a:cs typeface="B Roya" pitchFamily="2" charset="-78"/>
              </a:rPr>
              <a:t>نگرش مادر نسبت به جنین نیز رشد وی را تحت تاثیر قرار می دهد.</a:t>
            </a:r>
            <a:endParaRPr lang="en-US" sz="2585" dirty="0">
              <a:cs typeface="B Roya" pitchFamily="2" charset="-78"/>
            </a:endParaRPr>
          </a:p>
          <a:p>
            <a:pPr algn="just"/>
            <a:endParaRPr lang="fa-IR" sz="2585" dirty="0">
              <a:cs typeface="B Roya" pitchFamily="2" charset="-78"/>
            </a:endParaRPr>
          </a:p>
        </p:txBody>
      </p:sp>
      <p:sp>
        <p:nvSpPr>
          <p:cNvPr id="2" name="Title 1"/>
          <p:cNvSpPr>
            <a:spLocks noGrp="1"/>
          </p:cNvSpPr>
          <p:nvPr>
            <p:ph type="title"/>
          </p:nvPr>
        </p:nvSpPr>
        <p:spPr>
          <a:xfrm>
            <a:off x="609599" y="609600"/>
            <a:ext cx="6842721" cy="1320800"/>
          </a:xfrm>
        </p:spPr>
        <p:txBody>
          <a:bodyPr/>
          <a:lstStyle/>
          <a:p>
            <a:r>
              <a:rPr lang="fa-IR" dirty="0" smtClean="0"/>
              <a:t>13)</a:t>
            </a:r>
            <a:r>
              <a:rPr lang="fa-IR" b="1" dirty="0"/>
              <a:t> نگرش مادر نسبت به جنین</a:t>
            </a: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5221159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96" y="1571099"/>
            <a:ext cx="8229600" cy="5051638"/>
          </a:xfrm>
        </p:spPr>
        <p:txBody>
          <a:bodyPr>
            <a:noAutofit/>
          </a:bodyPr>
          <a:lstStyle/>
          <a:p>
            <a:pPr marL="0" indent="0" algn="just">
              <a:buNone/>
            </a:pPr>
            <a:endParaRPr lang="en-US" sz="2585" dirty="0">
              <a:cs typeface="B Roya" pitchFamily="2" charset="-78"/>
            </a:endParaRPr>
          </a:p>
          <a:p>
            <a:pPr marL="0" indent="0" algn="just">
              <a:buNone/>
            </a:pPr>
            <a:r>
              <a:rPr lang="fa-IR" sz="2585" dirty="0">
                <a:cs typeface="B Roya" pitchFamily="2" charset="-78"/>
              </a:rPr>
              <a:t>نزدیک به زمان تولد کودک، بر اثر نوعی ساز و کار نا شناخته، انقباض هایی در رحم مادر که اکنون شبیه به یک کیسۀ بزرگ محتوای جنین شده است ،آغاز می گردد. معمولاً نحوۀ قرار گرفتن جنین به شکلی است که سرش به طرف پایین قرار گرفته و از ناحیۀ لگن بر روی خود تا گشته است. انقباض های رحم درد هایی را ایجاد می کنند که به نام درد های زایمان شهرت دارند.</a:t>
            </a:r>
            <a:endParaRPr lang="en-US" sz="2585" dirty="0">
              <a:cs typeface="B Roya" pitchFamily="2" charset="-78"/>
            </a:endParaRPr>
          </a:p>
          <a:p>
            <a:pPr marL="0" indent="0" algn="just">
              <a:buNone/>
            </a:pPr>
            <a:r>
              <a:rPr lang="fa-IR" sz="2585" dirty="0">
                <a:cs typeface="B Roya" pitchFamily="2" charset="-78"/>
              </a:rPr>
              <a:t>هنگامی که کودک موفق به کشیدن اولین نفس می شود، پزشک بند ناف را قطع می کند.</a:t>
            </a:r>
            <a:endParaRPr lang="en-US" sz="2585" dirty="0">
              <a:cs typeface="B Roya" pitchFamily="2" charset="-78"/>
            </a:endParaRPr>
          </a:p>
          <a:p>
            <a:pPr marL="0" indent="0" algn="just">
              <a:buNone/>
            </a:pPr>
            <a:r>
              <a:rPr lang="fa-IR" sz="2585" dirty="0">
                <a:cs typeface="B Roya" pitchFamily="2" charset="-78"/>
              </a:rPr>
              <a:t>در مرحلۀ آخر، سایر اجزا چون جفت، بقیۀ بند ناف و بقایای کیسۀ آب خارج می شود. طولانی شدن زیاد زمان وضع حمل، منجر به نرسیدن اکسیژن کافی به کودک در حال تولد می شود که و آسیب دیدگی سلول های مغزی وی را به همراه دارد.</a:t>
            </a:r>
            <a:endParaRPr lang="en-US" sz="2585" dirty="0">
              <a:cs typeface="B Roya" pitchFamily="2" charset="-78"/>
            </a:endParaRPr>
          </a:p>
          <a:p>
            <a:pPr marL="0" indent="0" algn="just">
              <a:buNone/>
            </a:pPr>
            <a:endParaRPr lang="fa-IR" sz="2585" dirty="0">
              <a:cs typeface="B Roya" pitchFamily="2" charset="-78"/>
            </a:endParaRPr>
          </a:p>
        </p:txBody>
      </p:sp>
      <p:sp>
        <p:nvSpPr>
          <p:cNvPr id="2" name="Title 1"/>
          <p:cNvSpPr>
            <a:spLocks noGrp="1"/>
          </p:cNvSpPr>
          <p:nvPr>
            <p:ph type="title"/>
          </p:nvPr>
        </p:nvSpPr>
        <p:spPr/>
        <p:txBody>
          <a:bodyPr>
            <a:normAutofit/>
          </a:bodyPr>
          <a:lstStyle/>
          <a:p>
            <a:r>
              <a:rPr lang="fa-IR" b="1" dirty="0"/>
              <a:t>جریان </a:t>
            </a:r>
            <a:r>
              <a:rPr lang="fa-IR" b="1" dirty="0" smtClean="0"/>
              <a:t>تولد</a:t>
            </a:r>
            <a:endParaRPr lang="fa-IR" dirty="0"/>
          </a:p>
        </p:txBody>
      </p:sp>
    </p:spTree>
    <p:extLst>
      <p:ext uri="{BB962C8B-B14F-4D97-AF65-F5344CB8AC3E}">
        <p14:creationId xmlns:p14="http://schemas.microsoft.com/office/powerpoint/2010/main" val="37774932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6792"/>
            <a:ext cx="6347714" cy="5301208"/>
          </a:xfrm>
        </p:spPr>
        <p:txBody>
          <a:bodyPr>
            <a:noAutofit/>
          </a:bodyPr>
          <a:lstStyle/>
          <a:p>
            <a:pPr marL="474796" indent="-474796" algn="just">
              <a:buFont typeface="+mj-lt"/>
              <a:buAutoNum type="arabicPeriod"/>
            </a:pPr>
            <a:r>
              <a:rPr lang="fa-IR" sz="2585" dirty="0">
                <a:cs typeface="B Roya" pitchFamily="2" charset="-78"/>
              </a:rPr>
              <a:t>کمبود شدید وزن</a:t>
            </a:r>
            <a:endParaRPr lang="en-US" sz="2585" dirty="0">
              <a:cs typeface="B Roya" pitchFamily="2" charset="-78"/>
            </a:endParaRPr>
          </a:p>
          <a:p>
            <a:pPr marL="474796" indent="-474796" algn="just">
              <a:buFont typeface="+mj-lt"/>
              <a:buAutoNum type="arabicPeriod"/>
            </a:pPr>
            <a:r>
              <a:rPr lang="fa-IR" sz="2585" dirty="0">
                <a:cs typeface="B Roya" pitchFamily="2" charset="-78"/>
              </a:rPr>
              <a:t>بزرگی و کوچکی دور سر</a:t>
            </a:r>
            <a:endParaRPr lang="en-US" sz="2585" dirty="0">
              <a:cs typeface="B Roya" pitchFamily="2" charset="-78"/>
            </a:endParaRPr>
          </a:p>
          <a:p>
            <a:pPr marL="474796" indent="-474796" algn="just">
              <a:buFont typeface="+mj-lt"/>
              <a:buAutoNum type="arabicPeriod"/>
            </a:pPr>
            <a:r>
              <a:rPr lang="fa-IR" sz="2585" dirty="0">
                <a:cs typeface="B Roya" pitchFamily="2" charset="-78"/>
              </a:rPr>
              <a:t>بی اشتهایی شدید و یا اشکال در گرفتن پستان در هفته های اول تولد</a:t>
            </a:r>
            <a:endParaRPr lang="en-US" sz="2585" dirty="0">
              <a:cs typeface="B Roya" pitchFamily="2" charset="-78"/>
            </a:endParaRPr>
          </a:p>
          <a:p>
            <a:pPr marL="474796" indent="-474796" algn="just">
              <a:buFont typeface="+mj-lt"/>
              <a:buAutoNum type="arabicPeriod"/>
            </a:pPr>
            <a:r>
              <a:rPr lang="fa-IR" sz="2585" dirty="0">
                <a:cs typeface="B Roya" pitchFamily="2" charset="-78"/>
              </a:rPr>
              <a:t>وجود حمله های تشنجی در هفته ها یا ماه های اول تولد</a:t>
            </a:r>
            <a:endParaRPr lang="en-US" sz="2585" dirty="0">
              <a:cs typeface="B Roya" pitchFamily="2" charset="-78"/>
            </a:endParaRPr>
          </a:p>
          <a:p>
            <a:pPr marL="474796" indent="-474796" algn="just">
              <a:buFont typeface="+mj-lt"/>
              <a:buAutoNum type="arabicPeriod"/>
            </a:pPr>
            <a:r>
              <a:rPr lang="fa-IR" sz="2585" dirty="0">
                <a:cs typeface="B Roya" pitchFamily="2" charset="-78"/>
              </a:rPr>
              <a:t>دیر نفس کشیدن در بدو تولد</a:t>
            </a:r>
            <a:endParaRPr lang="en-US" sz="2585" dirty="0">
              <a:cs typeface="B Roya" pitchFamily="2" charset="-78"/>
            </a:endParaRPr>
          </a:p>
          <a:p>
            <a:pPr marL="0" indent="0" algn="just">
              <a:buNone/>
            </a:pPr>
            <a:r>
              <a:rPr lang="fa-IR" sz="2585" dirty="0">
                <a:cs typeface="B Roya" pitchFamily="2" charset="-78"/>
              </a:rPr>
              <a:t>   برای اطمینان از سلامتی کودک در بدو تولد آزمونی ساده وجود دارد که توسط ویرجینیا آپگار در سال 1953 به وجود آمده و هم اکنون در بسیاری از زایشگاههای سراسر دنیا به کار گرفته می شود.</a:t>
            </a:r>
            <a:endParaRPr lang="en-US" sz="2585" dirty="0">
              <a:cs typeface="B Roya" pitchFamily="2" charset="-78"/>
            </a:endParaRPr>
          </a:p>
          <a:p>
            <a:pPr algn="just"/>
            <a:endParaRPr lang="fa-IR" sz="2585" dirty="0">
              <a:cs typeface="B Roya" pitchFamily="2" charset="-78"/>
            </a:endParaRPr>
          </a:p>
        </p:txBody>
      </p:sp>
      <p:sp>
        <p:nvSpPr>
          <p:cNvPr id="2" name="Title 1"/>
          <p:cNvSpPr>
            <a:spLocks noGrp="1"/>
          </p:cNvSpPr>
          <p:nvPr>
            <p:ph type="title"/>
          </p:nvPr>
        </p:nvSpPr>
        <p:spPr/>
        <p:txBody>
          <a:bodyPr>
            <a:noAutofit/>
          </a:bodyPr>
          <a:lstStyle/>
          <a:p>
            <a:pPr lvl="0" algn="ctr">
              <a:spcBef>
                <a:spcPct val="20000"/>
              </a:spcBef>
            </a:pPr>
            <a:r>
              <a:rPr lang="fa-IR" sz="2800" b="1" dirty="0">
                <a:solidFill>
                  <a:srgbClr val="92D050"/>
                </a:solidFill>
                <a:ea typeface="+mn-ea"/>
                <a:cs typeface="B Roya" pitchFamily="2" charset="-78"/>
              </a:rPr>
              <a:t>علایم زیر در هنگام تولد می تواند نشانۀ وجود عقب ماندگی ذهنی در کودک باشد:</a:t>
            </a:r>
            <a:r>
              <a:rPr lang="en-US" sz="2800" dirty="0">
                <a:solidFill>
                  <a:srgbClr val="92D050"/>
                </a:solidFill>
                <a:ea typeface="+mn-ea"/>
                <a:cs typeface="B Roya" pitchFamily="2" charset="-78"/>
              </a:rPr>
              <a:t/>
            </a:r>
            <a:br>
              <a:rPr lang="en-US" sz="2800" dirty="0">
                <a:solidFill>
                  <a:srgbClr val="92D050"/>
                </a:solidFill>
                <a:ea typeface="+mn-ea"/>
                <a:cs typeface="B Roya" pitchFamily="2" charset="-78"/>
              </a:rPr>
            </a:br>
            <a:endParaRPr lang="fa-IR" sz="2800" dirty="0">
              <a:solidFill>
                <a:srgbClr val="92D050"/>
              </a:solidFill>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805264"/>
            <a:ext cx="1009524" cy="1052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2828501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80728"/>
            <a:ext cx="7058746" cy="5616624"/>
          </a:xfrm>
        </p:spPr>
        <p:txBody>
          <a:bodyPr>
            <a:normAutofit lnSpcReduction="10000"/>
          </a:bodyPr>
          <a:lstStyle/>
          <a:p>
            <a:r>
              <a:rPr lang="fa-IR" dirty="0">
                <a:solidFill>
                  <a:srgbClr val="FFFF00"/>
                </a:solidFill>
              </a:rPr>
              <a:t>به محض اینکه نوزاد در بیمارستان یا هر تسهیلات پزشکی متولد می‌شود،‌ به طور شایع بوسیله گروه حاضر متخصصان مورد ارزیابی قرار می‌گیرد.</a:t>
            </a:r>
            <a:br>
              <a:rPr lang="fa-IR" dirty="0">
                <a:solidFill>
                  <a:srgbClr val="FFFF00"/>
                </a:solidFill>
              </a:rPr>
            </a:br>
            <a:r>
              <a:rPr lang="fa-IR" dirty="0">
                <a:solidFill>
                  <a:srgbClr val="FFFF00"/>
                </a:solidFill>
              </a:rPr>
              <a:t/>
            </a:r>
            <a:br>
              <a:rPr lang="fa-IR" dirty="0">
                <a:solidFill>
                  <a:srgbClr val="FFFF00"/>
                </a:solidFill>
              </a:rPr>
            </a:br>
            <a:r>
              <a:rPr lang="fa-IR" dirty="0">
                <a:solidFill>
                  <a:srgbClr val="FFFF00"/>
                </a:solidFill>
              </a:rPr>
              <a:t>گروه پزشکی احتمالا از تستی به نام آپگار (</a:t>
            </a:r>
            <a:r>
              <a:rPr lang="en-US" dirty="0">
                <a:solidFill>
                  <a:srgbClr val="FFFF00"/>
                </a:solidFill>
              </a:rPr>
              <a:t>Apgar score) </a:t>
            </a:r>
            <a:r>
              <a:rPr lang="fa-IR" dirty="0">
                <a:solidFill>
                  <a:srgbClr val="FFFF00"/>
                </a:solidFill>
              </a:rPr>
              <a:t>استفاده خواهند کرد تا معلوم شود آیا زایمان به خوبی انجام شده است و آیا نوزاد با زندگی خارج رحمی تطبیق می‌کند یا نه.</a:t>
            </a:r>
            <a:br>
              <a:rPr lang="fa-IR" dirty="0">
                <a:solidFill>
                  <a:srgbClr val="FFFF00"/>
                </a:solidFill>
              </a:rPr>
            </a:br>
            <a:r>
              <a:rPr lang="fa-IR" dirty="0">
                <a:solidFill>
                  <a:srgbClr val="FFFF00"/>
                </a:solidFill>
              </a:rPr>
              <a:t/>
            </a:r>
            <a:br>
              <a:rPr lang="fa-IR" dirty="0">
                <a:solidFill>
                  <a:srgbClr val="FFFF00"/>
                </a:solidFill>
              </a:rPr>
            </a:br>
            <a:r>
              <a:rPr lang="fa-IR" dirty="0">
                <a:solidFill>
                  <a:srgbClr val="FFFF00"/>
                </a:solidFill>
              </a:rPr>
              <a:t>این تست یک دقیقه پس از زایمان و برای بار دوم پنج دقیقه پس از زایمان انجام می‌شود. نمره‌های این تست از یک تا 10 متفاوت است،‌ و 10 سالم‌ترین حالت محسوب می‌شود.</a:t>
            </a:r>
            <a:br>
              <a:rPr lang="fa-IR" dirty="0">
                <a:solidFill>
                  <a:srgbClr val="FFFF00"/>
                </a:solidFill>
              </a:rPr>
            </a:br>
            <a:r>
              <a:rPr lang="fa-IR" dirty="0">
                <a:solidFill>
                  <a:srgbClr val="FFFF00"/>
                </a:solidFill>
              </a:rPr>
              <a:t/>
            </a:r>
            <a:br>
              <a:rPr lang="fa-IR" dirty="0">
                <a:solidFill>
                  <a:srgbClr val="FFFF00"/>
                </a:solidFill>
              </a:rPr>
            </a:br>
            <a:r>
              <a:rPr lang="fa-IR" dirty="0">
                <a:solidFill>
                  <a:srgbClr val="FFFF00"/>
                </a:solidFill>
              </a:rPr>
              <a:t>در این تست این عوامل ارزیابی می‌شود:</a:t>
            </a:r>
            <a:br>
              <a:rPr lang="fa-IR" dirty="0">
                <a:solidFill>
                  <a:srgbClr val="FFFF00"/>
                </a:solidFill>
              </a:rPr>
            </a:br>
            <a:r>
              <a:rPr lang="fa-IR" dirty="0">
                <a:solidFill>
                  <a:srgbClr val="FFFF00"/>
                </a:solidFill>
              </a:rPr>
              <a:t>تلاش تنفسی. </a:t>
            </a:r>
            <a:br>
              <a:rPr lang="fa-IR" dirty="0">
                <a:solidFill>
                  <a:srgbClr val="FFFF00"/>
                </a:solidFill>
              </a:rPr>
            </a:br>
            <a:r>
              <a:rPr lang="fa-IR" dirty="0">
                <a:solidFill>
                  <a:srgbClr val="FFFF00"/>
                </a:solidFill>
              </a:rPr>
              <a:t>ضربان قلب. </a:t>
            </a:r>
            <a:br>
              <a:rPr lang="fa-IR" dirty="0">
                <a:solidFill>
                  <a:srgbClr val="FFFF00"/>
                </a:solidFill>
              </a:rPr>
            </a:br>
            <a:r>
              <a:rPr lang="fa-IR" dirty="0">
                <a:solidFill>
                  <a:srgbClr val="FFFF00"/>
                </a:solidFill>
              </a:rPr>
              <a:t>تون عضلانی. </a:t>
            </a:r>
            <a:br>
              <a:rPr lang="fa-IR" dirty="0">
                <a:solidFill>
                  <a:srgbClr val="FFFF00"/>
                </a:solidFill>
              </a:rPr>
            </a:br>
            <a:r>
              <a:rPr lang="fa-IR" dirty="0">
                <a:solidFill>
                  <a:srgbClr val="FFFF00"/>
                </a:solidFill>
              </a:rPr>
              <a:t>بازتاب‌های عصبی (رفلکس‌ها). </a:t>
            </a:r>
            <a:br>
              <a:rPr lang="fa-IR" dirty="0">
                <a:solidFill>
                  <a:srgbClr val="FFFF00"/>
                </a:solidFill>
              </a:rPr>
            </a:br>
            <a:r>
              <a:rPr lang="fa-IR" dirty="0">
                <a:solidFill>
                  <a:srgbClr val="FFFF00"/>
                </a:solidFill>
              </a:rPr>
              <a:t>رنگ پوست.</a:t>
            </a:r>
            <a:br>
              <a:rPr lang="fa-IR" dirty="0">
                <a:solidFill>
                  <a:srgbClr val="FFFF00"/>
                </a:solidFill>
              </a:rPr>
            </a:br>
            <a:r>
              <a:rPr lang="fa-IR" dirty="0">
                <a:solidFill>
                  <a:srgbClr val="FFFF00"/>
                </a:solidFill>
              </a:rPr>
              <a:t/>
            </a:r>
            <a:br>
              <a:rPr lang="fa-IR" dirty="0">
                <a:solidFill>
                  <a:srgbClr val="FFFF00"/>
                </a:solidFill>
              </a:rPr>
            </a:br>
            <a:r>
              <a:rPr lang="fa-IR" dirty="0">
                <a:solidFill>
                  <a:srgbClr val="FFFF00"/>
                </a:solidFill>
              </a:rPr>
              <a:t>عدد کمتر پنج بیانگر آن است که نوزاد برای تطبیق‌ یافتن به زندگی در محیط جدید نیاز به کمک دارد.</a:t>
            </a:r>
          </a:p>
        </p:txBody>
      </p:sp>
      <p:sp>
        <p:nvSpPr>
          <p:cNvPr id="5" name="Rectangle 4"/>
          <p:cNvSpPr/>
          <p:nvPr/>
        </p:nvSpPr>
        <p:spPr>
          <a:xfrm>
            <a:off x="2972627" y="404664"/>
            <a:ext cx="2332690" cy="369332"/>
          </a:xfrm>
          <a:prstGeom prst="rect">
            <a:avLst/>
          </a:prstGeom>
        </p:spPr>
        <p:txBody>
          <a:bodyPr wrap="none">
            <a:spAutoFit/>
          </a:bodyPr>
          <a:lstStyle/>
          <a:p>
            <a:r>
              <a:rPr lang="fa-IR" b="1" dirty="0">
                <a:solidFill>
                  <a:srgbClr val="FF0000"/>
                </a:solidFill>
              </a:rPr>
              <a:t>تست آپگار چیست؟ </a:t>
            </a:r>
            <a:endParaRPr lang="fa-IR" dirty="0">
              <a:solidFill>
                <a:srgbClr val="FF0000"/>
              </a:solidFill>
            </a:endParaRPr>
          </a:p>
        </p:txBody>
      </p:sp>
    </p:spTree>
    <p:extLst>
      <p:ext uri="{BB962C8B-B14F-4D97-AF65-F5344CB8AC3E}">
        <p14:creationId xmlns:p14="http://schemas.microsoft.com/office/powerpoint/2010/main" val="3421634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sz="2585" dirty="0">
                <a:cs typeface="B Roya" pitchFamily="2" charset="-78"/>
              </a:rPr>
              <a:t>کروموزوم های جنسی در سلول تخمی که تبدیل به دختر می شود به صورت</a:t>
            </a:r>
            <a:r>
              <a:rPr lang="en-US" sz="2585" dirty="0">
                <a:cs typeface="B Roya" pitchFamily="2" charset="-78"/>
              </a:rPr>
              <a:t>xx</a:t>
            </a:r>
            <a:r>
              <a:rPr lang="fa-IR" sz="2585" dirty="0">
                <a:cs typeface="B Roya" pitchFamily="2" charset="-78"/>
              </a:rPr>
              <a:t> و در سلول تخم تشکیل دهندۀ پسر به صورت </a:t>
            </a:r>
            <a:r>
              <a:rPr lang="en-US" sz="2585" dirty="0">
                <a:cs typeface="B Roya" pitchFamily="2" charset="-78"/>
              </a:rPr>
              <a:t>XY</a:t>
            </a:r>
            <a:r>
              <a:rPr lang="fa-IR" sz="2585" dirty="0">
                <a:cs typeface="B Roya" pitchFamily="2" charset="-78"/>
              </a:rPr>
              <a:t> است. از همان زمان بسته شدن سلول نطفه، وجود کروموزوم </a:t>
            </a:r>
            <a:r>
              <a:rPr lang="en-US" sz="2585" dirty="0">
                <a:cs typeface="B Roya" pitchFamily="2" charset="-78"/>
              </a:rPr>
              <a:t>Y</a:t>
            </a:r>
            <a:r>
              <a:rPr lang="fa-IR" sz="2585" dirty="0">
                <a:cs typeface="B Roya" pitchFamily="2" charset="-78"/>
              </a:rPr>
              <a:t> سبب می شود که اولاً موجود تازه تشکیل شده پسر بشود و ثانیاً ویژگی های جنس نر را پیدا کند. اما، یکی دیگر از ویژگی های مربوط به کروموزم </a:t>
            </a:r>
            <a:r>
              <a:rPr lang="en-US" sz="2585" dirty="0">
                <a:cs typeface="B Roya" pitchFamily="2" charset="-78"/>
              </a:rPr>
              <a:t>Y</a:t>
            </a:r>
            <a:r>
              <a:rPr lang="fa-IR" sz="2585" dirty="0">
                <a:cs typeface="B Roya" pitchFamily="2" charset="-78"/>
              </a:rPr>
              <a:t> نیز این است که پسران را نسبت به انواع و اقسام آسیب های جسمانی و یا روانی حساس تر بسازد.</a:t>
            </a:r>
            <a:endParaRPr lang="en-US" sz="2585" dirty="0">
              <a:cs typeface="B Roya" pitchFamily="2" charset="-78"/>
            </a:endParaRPr>
          </a:p>
          <a:p>
            <a:pPr marL="0" indent="0" algn="just">
              <a:buNone/>
            </a:pPr>
            <a:endParaRPr lang="fa-IR" sz="2585" dirty="0">
              <a:cs typeface="B Roya" pitchFamily="2" charset="-78"/>
            </a:endParaRPr>
          </a:p>
        </p:txBody>
      </p:sp>
      <p:sp>
        <p:nvSpPr>
          <p:cNvPr id="2" name="Title 1"/>
          <p:cNvSpPr>
            <a:spLocks noGrp="1"/>
          </p:cNvSpPr>
          <p:nvPr>
            <p:ph type="title"/>
          </p:nvPr>
        </p:nvSpPr>
        <p:spPr/>
        <p:txBody>
          <a:bodyPr>
            <a:normAutofit/>
          </a:bodyPr>
          <a:lstStyle/>
          <a:p>
            <a:r>
              <a:rPr lang="fa-IR" b="1" dirty="0"/>
              <a:t>تفاوتهای جنسی</a:t>
            </a:r>
            <a:r>
              <a:rPr lang="en-US" dirty="0"/>
              <a:t/>
            </a:r>
            <a:br>
              <a:rPr lang="en-US" dirty="0"/>
            </a:br>
            <a:endParaRPr lang="fa-IR"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307076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778825" cy="5915744"/>
          </a:xfrm>
        </p:spPr>
        <p:txBody>
          <a:bodyPr>
            <a:normAutofit/>
          </a:bodyPr>
          <a:lstStyle/>
          <a:p>
            <a:pPr algn="ctr" rtl="1"/>
            <a:r>
              <a:rPr lang="fa-IR" dirty="0" smtClean="0">
                <a:cs typeface="B Nazanin" pitchFamily="2" charset="-78"/>
              </a:rPr>
              <a:t>بچه های زودرس و کم وزن به هنگام تولد</a:t>
            </a:r>
            <a:r>
              <a:rPr lang="en-US" dirty="0" smtClean="0">
                <a:cs typeface="B Nazanin" pitchFamily="2" charset="-78"/>
              </a:rPr>
              <a:t/>
            </a:r>
            <a:br>
              <a:rPr lang="en-US" dirty="0" smtClean="0">
                <a:cs typeface="B Nazanin" pitchFamily="2" charset="-78"/>
              </a:rPr>
            </a:br>
            <a:r>
              <a:rPr lang="en-US" dirty="0">
                <a:cs typeface="B Nazanin" pitchFamily="2" charset="-78"/>
              </a:rPr>
              <a:t/>
            </a:r>
            <a:br>
              <a:rPr lang="en-US" dirty="0">
                <a:cs typeface="B Nazanin" pitchFamily="2" charset="-78"/>
              </a:rPr>
            </a:br>
            <a:r>
              <a:rPr lang="en-US" dirty="0" smtClean="0">
                <a:cs typeface="B Nazanin" pitchFamily="2" charset="-78"/>
              </a:rPr>
              <a:t/>
            </a:r>
            <a:br>
              <a:rPr lang="en-US" dirty="0" smtClean="0">
                <a:cs typeface="B Nazanin" pitchFamily="2" charset="-78"/>
              </a:rPr>
            </a:br>
            <a:r>
              <a:rPr lang="en-US" dirty="0">
                <a:cs typeface="B Nazanin" pitchFamily="2" charset="-78"/>
              </a:rPr>
              <a:t/>
            </a:r>
            <a:br>
              <a:rPr lang="en-US" dirty="0">
                <a:cs typeface="B Nazanin" pitchFamily="2" charset="-78"/>
              </a:rPr>
            </a:br>
            <a:r>
              <a:rPr lang="en-US" dirty="0" smtClean="0"/>
              <a:t/>
            </a:r>
            <a:br>
              <a:rPr lang="en-US" dirty="0" smtClean="0"/>
            </a:br>
            <a:endParaRPr lang="fa-IR" dirty="0"/>
          </a:p>
        </p:txBody>
      </p:sp>
      <p:sp>
        <p:nvSpPr>
          <p:cNvPr id="3" name="Content Placeholder 2"/>
          <p:cNvSpPr>
            <a:spLocks noGrp="1"/>
          </p:cNvSpPr>
          <p:nvPr>
            <p:ph idx="1"/>
          </p:nvPr>
        </p:nvSpPr>
        <p:spPr>
          <a:xfrm>
            <a:off x="500034" y="1071546"/>
            <a:ext cx="8229600" cy="5597814"/>
          </a:xfrm>
        </p:spPr>
        <p:txBody>
          <a:bodyPr>
            <a:normAutofit lnSpcReduction="10000"/>
          </a:bodyPr>
          <a:lstStyle/>
          <a:p>
            <a:pPr algn="r" rtl="1"/>
            <a:endParaRPr lang="fa-IR" dirty="0" smtClean="0">
              <a:cs typeface="B Nazanin" pitchFamily="2" charset="-78"/>
            </a:endParaRPr>
          </a:p>
          <a:p>
            <a:pPr algn="r" rtl="1"/>
            <a:r>
              <a:rPr lang="fa-IR" sz="2600" dirty="0" smtClean="0">
                <a:cs typeface="B Nazanin" pitchFamily="2" charset="-78"/>
              </a:rPr>
              <a:t>بچه هایی که ٣ هفته یا بیشتر،قبل از پایان 38هفته کامل حاملگی متولد می شوند یا وزن آنها کمتر از 2500گرم است،</a:t>
            </a:r>
            <a:r>
              <a:rPr lang="fa-IR" sz="2600" dirty="0" smtClean="0">
                <a:solidFill>
                  <a:srgbClr val="00B050"/>
                </a:solidFill>
                <a:cs typeface="B Nazanin" pitchFamily="2" charset="-78"/>
              </a:rPr>
              <a:t>زودرس</a:t>
            </a:r>
            <a:r>
              <a:rPr lang="fa-IR" sz="2600" dirty="0" smtClean="0">
                <a:cs typeface="B Nazanin" pitchFamily="2" charset="-78"/>
              </a:rPr>
              <a:t> نامیده می شوند.  </a:t>
            </a:r>
            <a:endParaRPr lang="en-US" sz="2600" dirty="0" smtClean="0">
              <a:cs typeface="B Nazanin" pitchFamily="2" charset="-78"/>
            </a:endParaRPr>
          </a:p>
          <a:p>
            <a:pPr algn="r" rtl="1"/>
            <a:r>
              <a:rPr lang="fa-IR" sz="2600" dirty="0" smtClean="0">
                <a:cs typeface="B Nazanin" pitchFamily="2" charset="-78"/>
              </a:rPr>
              <a:t>تحقیقات زیادی نشان می دهند که بچه های زودرس در معرض مشکلات متعددی قرار دارند.وزن هنگام تولدبهترین پیش بین برای بقا و رشد سالم بچه است . بسیاری از نوزادانی که وزن آنها از 1500</a:t>
            </a:r>
            <a:r>
              <a:rPr lang="en-US" sz="2600" dirty="0" smtClean="0">
                <a:cs typeface="B Nazanin" pitchFamily="2" charset="-78"/>
              </a:rPr>
              <a:t> </a:t>
            </a:r>
            <a:r>
              <a:rPr lang="fa-IR" sz="2600" dirty="0" smtClean="0">
                <a:cs typeface="B Nazanin" pitchFamily="2" charset="-78"/>
              </a:rPr>
              <a:t>گرم کمتر است دچار مشکلاتی می شوند که بر آنها غلبه نمی کنند ،این تأثیر در صورتی که وزن هنگام تولد کمتر باشد نیرومندتر است.</a:t>
            </a:r>
            <a:endParaRPr lang="en-US" sz="2600" dirty="0" smtClean="0">
              <a:cs typeface="B Nazanin" pitchFamily="2" charset="-78"/>
            </a:endParaRPr>
          </a:p>
          <a:p>
            <a:pPr algn="r" rtl="1"/>
            <a:r>
              <a:rPr lang="fa-IR" sz="2600" dirty="0" smtClean="0">
                <a:cs typeface="B Nazanin" pitchFamily="2" charset="-78"/>
              </a:rPr>
              <a:t>تقریباً از هر ۱۳بچه آمریکایی یک نفر و از هر ۱۸ بچه کانادایی ۱نفر کم وزن به دنیا می آیند. </a:t>
            </a:r>
            <a:endParaRPr lang="en-US" sz="2600" dirty="0" smtClean="0">
              <a:cs typeface="B Nazanin" pitchFamily="2" charset="-78"/>
            </a:endParaRPr>
          </a:p>
          <a:p>
            <a:pPr algn="r" rtl="1"/>
            <a:r>
              <a:rPr lang="fa-IR" sz="2600" dirty="0" smtClean="0">
                <a:cs typeface="B Nazanin" pitchFamily="2" charset="-78"/>
              </a:rPr>
              <a:t>در فصل دو اشاره کردیم که زودرسی در بین دو قلوها شایع است . به طور متوسط ، دوقلوها تقریباً سه هفته زودتر متولد می شوند و چون فضای </a:t>
            </a:r>
          </a:p>
          <a:p>
            <a:pPr algn="r" rtl="1"/>
            <a:r>
              <a:rPr lang="fa-IR" sz="2600" dirty="0" smtClean="0">
                <a:cs typeface="B Nazanin" pitchFamily="2" charset="-78"/>
              </a:rPr>
              <a:t>داخل رحم محدود است دو قلوها بعد از بیستمین هفته حاملگی وزن کمتری </a:t>
            </a:r>
          </a:p>
          <a:p>
            <a:pPr algn="r" rtl="1"/>
            <a:r>
              <a:rPr lang="fa-IR" sz="2600" dirty="0" smtClean="0">
                <a:cs typeface="B Nazanin" pitchFamily="2" charset="-78"/>
              </a:rPr>
              <a:t>از    بچه های تکی کسب می کنند.</a:t>
            </a:r>
            <a:endParaRPr lang="fa-IR" sz="2600" dirty="0">
              <a:cs typeface="B Nazanin" pitchFamily="2" charset="-78"/>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fontScale="90000"/>
          </a:bodyPr>
          <a:lstStyle/>
          <a:p>
            <a:pPr algn="ctr" rtl="1"/>
            <a:r>
              <a:rPr lang="fa-IR" b="1" dirty="0" smtClean="0">
                <a:cs typeface="B Nazanin" pitchFamily="2" charset="-78"/>
              </a:rPr>
              <a:t>زودرسی در برابر نارسی</a:t>
            </a:r>
            <a:r>
              <a:rPr lang="en-US" dirty="0" smtClean="0"/>
              <a:t/>
            </a:r>
            <a:br>
              <a:rPr lang="en-US" dirty="0" smtClean="0"/>
            </a:br>
            <a:endParaRPr lang="fa-IR" dirty="0"/>
          </a:p>
        </p:txBody>
      </p:sp>
      <p:sp>
        <p:nvSpPr>
          <p:cNvPr id="3" name="Content Placeholder 2"/>
          <p:cNvSpPr>
            <a:spLocks noGrp="1"/>
          </p:cNvSpPr>
          <p:nvPr>
            <p:ph idx="1"/>
          </p:nvPr>
        </p:nvSpPr>
        <p:spPr>
          <a:xfrm>
            <a:off x="500034" y="857232"/>
            <a:ext cx="8229600" cy="4525963"/>
          </a:xfrm>
        </p:spPr>
        <p:txBody>
          <a:bodyPr>
            <a:normAutofit fontScale="25000" lnSpcReduction="20000"/>
          </a:bodyPr>
          <a:lstStyle/>
          <a:p>
            <a:pPr algn="r" rtl="1"/>
            <a:r>
              <a:rPr lang="fa-IR" sz="9600" dirty="0" smtClean="0">
                <a:cs typeface="B Nazanin" pitchFamily="2" charset="-78"/>
              </a:rPr>
              <a:t>گرچه بچه هایی که وزنشان به هنگام تولد کم است با موانعی بر سر راه رشد مواجه می شوند ولی اغلب آنها زندگی عادی دارند نیمی از آنها که هنگام تولد ۱ کیلوگرم بوده اند ، معلولیتی ندارند</a:t>
            </a:r>
            <a:endParaRPr lang="en-US" sz="9600" dirty="0" smtClean="0">
              <a:cs typeface="B Nazanin" pitchFamily="2" charset="-78"/>
            </a:endParaRPr>
          </a:p>
          <a:p>
            <a:pPr algn="r" rtl="1"/>
            <a:r>
              <a:rPr lang="fa-IR" sz="9600" dirty="0" smtClean="0">
                <a:cs typeface="B Nazanin" pitchFamily="2" charset="-78"/>
              </a:rPr>
              <a:t>پژوهشگران برای اینکه بفهمند چرا برخی بچه ها بهتر از دیگران عمل می کنند، آنها را به </a:t>
            </a:r>
            <a:r>
              <a:rPr lang="fa-IR" sz="9600" dirty="0" smtClean="0">
                <a:solidFill>
                  <a:srgbClr val="00B050"/>
                </a:solidFill>
                <a:cs typeface="B Nazanin" pitchFamily="2" charset="-78"/>
              </a:rPr>
              <a:t>دو گروه </a:t>
            </a:r>
            <a:r>
              <a:rPr lang="fa-IR" sz="9600" dirty="0" smtClean="0">
                <a:cs typeface="B Nazanin" pitchFamily="2" charset="-78"/>
              </a:rPr>
              <a:t>تقسیم می کنند</a:t>
            </a:r>
            <a:r>
              <a:rPr lang="fa-IR" sz="9600" dirty="0" smtClean="0">
                <a:solidFill>
                  <a:srgbClr val="FF0000"/>
                </a:solidFill>
                <a:cs typeface="B Nazanin" pitchFamily="2" charset="-78"/>
              </a:rPr>
              <a:t>. بچه های زودرس  آنهایی هستند که چند هفته قبل از وقت مقرر متولد شده اند</a:t>
            </a:r>
            <a:r>
              <a:rPr lang="fa-IR" sz="9600" dirty="0" smtClean="0">
                <a:cs typeface="B Nazanin" pitchFamily="2" charset="-78"/>
              </a:rPr>
              <a:t>. با اینکه که کوچک هستند، بر اساس مدت زمانی که در رحم بوده اند ، وزنشان مناسب است .</a:t>
            </a:r>
            <a:endParaRPr lang="en-US" sz="9600" dirty="0" smtClean="0">
              <a:cs typeface="B Nazanin" pitchFamily="2" charset="-78"/>
            </a:endParaRPr>
          </a:p>
          <a:p>
            <a:pPr algn="r" rtl="1"/>
            <a:r>
              <a:rPr lang="fa-IR" sz="9600" dirty="0" smtClean="0">
                <a:solidFill>
                  <a:srgbClr val="FF0000"/>
                </a:solidFill>
                <a:cs typeface="B Nazanin" pitchFamily="2" charset="-78"/>
              </a:rPr>
              <a:t>بچه های نارس یا سبکتر از حد انتظار با در نظر داشتن طول مدت حاملگی کمتر از وزن مورد انتظار هستند.</a:t>
            </a:r>
            <a:endParaRPr lang="en-US" sz="9600" dirty="0" smtClean="0">
              <a:solidFill>
                <a:srgbClr val="FF0000"/>
              </a:solidFill>
              <a:cs typeface="B Nazanin" pitchFamily="2" charset="-78"/>
            </a:endParaRPr>
          </a:p>
          <a:p>
            <a:pPr algn="r" rtl="1"/>
            <a:r>
              <a:rPr lang="fa-IR" sz="9600" dirty="0" smtClean="0">
                <a:cs typeface="B Nazanin" pitchFamily="2" charset="-78"/>
              </a:rPr>
              <a:t>برخی از بچه های نارس در واقع دوره حاملگی را طی کرده اند . دیگران بچه های زودرسی هستند که وزن خیلی کمی دارند.</a:t>
            </a:r>
            <a:endParaRPr lang="en-US" sz="9600" dirty="0" smtClean="0">
              <a:cs typeface="B Nazanin" pitchFamily="2" charset="-78"/>
            </a:endParaRPr>
          </a:p>
          <a:p>
            <a:pPr algn="r" rtl="1"/>
            <a:r>
              <a:rPr lang="fa-IR" sz="9600" dirty="0" smtClean="0">
                <a:cs typeface="B Nazanin" pitchFamily="2" charset="-78"/>
              </a:rPr>
              <a:t>از این دو نوع بچه ، بچه های نارس معمولاً مشکلات جدی تری دارند.آنها در طول سال اول ، به احتمال بیشتری میمیرند، دچار عفونت می شوند ، و شواهدی از آسیب مغزی را نشان می دهند.در اواسط کودکی نمرات هوش کمتری دارند ، کم توجه هستند ، در مدرسه پیشرفت کمی دارند، و از لحاظ اجتماعی ناپخته هستند.</a:t>
            </a:r>
            <a:endParaRPr lang="en-US" sz="9600" dirty="0" smtClean="0">
              <a:cs typeface="B Nazanin" pitchFamily="2" charset="-78"/>
            </a:endParaRPr>
          </a:p>
          <a:p>
            <a:pPr algn="r" rtl="1"/>
            <a:endParaRPr lang="fa-IR"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fontScale="90000"/>
          </a:bodyPr>
          <a:lstStyle/>
          <a:p>
            <a:pPr algn="ctr" rtl="1"/>
            <a:r>
              <a:rPr lang="fa-IR" b="1" dirty="0" smtClean="0">
                <a:cs typeface="B Nazanin" pitchFamily="2" charset="-78"/>
              </a:rPr>
              <a:t>اهمیت پرستاری</a:t>
            </a:r>
            <a:r>
              <a:rPr lang="en-US" dirty="0" smtClean="0"/>
              <a:t/>
            </a:r>
            <a:br>
              <a:rPr lang="en-US" dirty="0" smtClean="0"/>
            </a:br>
            <a:endParaRPr lang="fa-IR" dirty="0"/>
          </a:p>
        </p:txBody>
      </p:sp>
      <p:sp>
        <p:nvSpPr>
          <p:cNvPr id="3" name="Content Placeholder 2" descr="دانشگاه آزاد بوکان"/>
          <p:cNvSpPr>
            <a:spLocks noGrp="1"/>
          </p:cNvSpPr>
          <p:nvPr>
            <p:ph idx="1"/>
          </p:nvPr>
        </p:nvSpPr>
        <p:spPr>
          <a:xfrm>
            <a:off x="500034" y="928670"/>
            <a:ext cx="8229600" cy="4525963"/>
          </a:xfrm>
        </p:spPr>
        <p:txBody>
          <a:bodyPr>
            <a:normAutofit fontScale="25000" lnSpcReduction="20000"/>
          </a:bodyPr>
          <a:lstStyle/>
          <a:p>
            <a:pPr algn="r" rtl="1"/>
            <a:r>
              <a:rPr lang="fa-IR" sz="9600" dirty="0" smtClean="0">
                <a:cs typeface="B Nazanin" pitchFamily="2" charset="-78"/>
              </a:rPr>
              <a:t>ظاهر و رفتار بچه های زودرس باعث می شوند که والدین در پرستاری از آنها کمتر حساس و پذیرا باشند. در مقایسه با بچه هایی که دوره کامل حاملگی را طی     کرده اند ، بچه های زودرس - مخصوصاً آنهایی که هنگام تولد خیلی مریض هستند - کمتر صمیمانه بغل می شوند، لمس میشوند ، و به آرامی با آنها صحبت می شود. گاهی مادران این بچه ها به سیخونک و اظهارات کلامی ناراحت کننده متوسل میشوند تا بلکه باعث شوند بچه پاسخ بیشتری دهد .این ممکن است توضیح دهد که چرا بچه های زودرس در معرض سوء استفاده از کودک قرار می گیرند. در صورتی که آنها از مادران منزوی و فقیر زاده شده باشندکه نمی توانند غذای مناسب و مراقبت بهداشتی تأمین کنند، احتمال عواقب ناخوشایند افزایش می یابد. در مقابل، والدینی که شرایط زندگی استوار و حمایت اجتماعی دارند معمولاً می توانند بر فشارهای مراقبت کردن از بچه زودرس غلبه کنند. در این موارد، حتی بچه های زودرس بیمار فرصت خوبی دارند تا در اواسط کودکی به رشد کافی برسند.</a:t>
            </a:r>
            <a:endParaRPr lang="en-US" sz="9600" dirty="0" smtClean="0">
              <a:cs typeface="B Nazanin" pitchFamily="2" charset="-78"/>
            </a:endParaRPr>
          </a:p>
          <a:p>
            <a:pPr algn="r" rtl="1"/>
            <a:r>
              <a:rPr lang="fa-IR" sz="9600" dirty="0" smtClean="0">
                <a:cs typeface="B Nazanin" pitchFamily="2" charset="-78"/>
              </a:rPr>
              <a:t>این یافته ها حکایت دارند که نحوه رشد کردن مناسب بچه های زودرس به مقدار زیاد به رابطه والد -فرزند بستگی دارد . در نتیجه ، مداخله هایی که از هر دو طرف این رابطه حمایت می کند به احتمال زیاد به این بچه ها کمک می کنند تا بهبود یابند.</a:t>
            </a:r>
            <a:endParaRPr lang="en-US" sz="9600" dirty="0" smtClean="0">
              <a:cs typeface="B Nazanin" pitchFamily="2" charset="-78"/>
            </a:endParaRPr>
          </a:p>
          <a:p>
            <a:pPr algn="r" rtl="1"/>
            <a:endParaRPr lang="fa-IR" dirty="0"/>
          </a:p>
        </p:txBody>
      </p:sp>
      <p:sp>
        <p:nvSpPr>
          <p:cNvPr id="4" name="Footer Placeholder 3"/>
          <p:cNvSpPr>
            <a:spLocks noGrp="1"/>
          </p:cNvSpPr>
          <p:nvPr>
            <p:ph type="ftr" sz="quarter" idx="11"/>
          </p:nvPr>
        </p:nvSpPr>
        <p:spPr>
          <a:xfrm>
            <a:off x="7308305" y="6383303"/>
            <a:ext cx="1835695" cy="385167"/>
          </a:xfrm>
        </p:spPr>
        <p:txBody>
          <a:bodyPr/>
          <a:lstStyle/>
          <a:p>
            <a:r>
              <a:rPr lang="en-US" dirty="0" smtClean="0">
                <a:solidFill>
                  <a:schemeClr val="bg1"/>
                </a:solidFill>
                <a:hlinkClick r:id="rId2"/>
              </a:rPr>
              <a:t>www.taninarab</a:t>
            </a:r>
            <a:r>
              <a:rPr lang="en-US" dirty="0" smtClean="0">
                <a:solidFill>
                  <a:schemeClr val="bg1"/>
                </a:solidFill>
              </a:rPr>
              <a:t> .blogfa.com</a:t>
            </a:r>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44824"/>
            <a:ext cx="5472608" cy="2736304"/>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sz="8900" dirty="0" smtClean="0">
                <a:solidFill>
                  <a:srgbClr val="FF0000"/>
                </a:solidFill>
                <a:cs typeface="2  Baran Outline" panose="00000400000000000000" pitchFamily="2" charset="-78"/>
              </a:rPr>
              <a:t>خلاصه فصل سوم</a:t>
            </a:r>
            <a:br>
              <a:rPr lang="fa-IR" sz="8900" dirty="0" smtClean="0">
                <a:solidFill>
                  <a:srgbClr val="FF0000"/>
                </a:solidFill>
                <a:cs typeface="2  Baran Outline" panose="00000400000000000000" pitchFamily="2" charset="-78"/>
              </a:rPr>
            </a:br>
            <a:r>
              <a:rPr lang="fa-IR" dirty="0" smtClean="0">
                <a:solidFill>
                  <a:srgbClr val="FF0000"/>
                </a:solidFill>
              </a:rPr>
              <a:t/>
            </a:r>
            <a:br>
              <a:rPr lang="fa-IR" dirty="0" smtClean="0">
                <a:solidFill>
                  <a:srgbClr val="FF0000"/>
                </a:solidFill>
              </a:rPr>
            </a:br>
            <a:r>
              <a:rPr lang="fa-IR" dirty="0"/>
              <a:t/>
            </a:r>
            <a:br>
              <a:rPr lang="fa-IR" dirty="0"/>
            </a:br>
            <a:r>
              <a:rPr lang="fa-IR" dirty="0" smtClean="0"/>
              <a:t/>
            </a:r>
            <a:br>
              <a:rPr lang="fa-IR" dirty="0" smtClean="0"/>
            </a:br>
            <a:endParaRPr lang="fa-IR" sz="9800" dirty="0">
              <a:solidFill>
                <a:srgbClr val="FF0000"/>
              </a:solidFill>
              <a:latin typeface="IranNastaliq" panose="02020505000000020003" pitchFamily="18" charset="0"/>
              <a:cs typeface="IranNastaliq" panose="02020505000000020003" pitchFamily="18" charset="0"/>
            </a:endParaRPr>
          </a:p>
        </p:txBody>
      </p:sp>
      <p:sp>
        <p:nvSpPr>
          <p:cNvPr id="5" name="Slide Number Placeholder 4"/>
          <p:cNvSpPr>
            <a:spLocks noGrp="1"/>
          </p:cNvSpPr>
          <p:nvPr>
            <p:ph type="sldNum" sz="quarter" idx="12"/>
          </p:nvPr>
        </p:nvSpPr>
        <p:spPr/>
        <p:txBody>
          <a:bodyPr/>
          <a:lstStyle/>
          <a:p>
            <a:fld id="{221947D8-F89B-4E30-9AFC-72B6C3B72886}" type="slidenum">
              <a:rPr lang="fa-IR" smtClean="0">
                <a:solidFill>
                  <a:prstClr val="black">
                    <a:tint val="75000"/>
                  </a:prstClr>
                </a:solidFill>
              </a:rPr>
              <a:pPr/>
              <a:t>4</a:t>
            </a:fld>
            <a:endParaRPr lang="fa-IR">
              <a:solidFill>
                <a:prstClr val="black">
                  <a:tint val="75000"/>
                </a:prstClr>
              </a:solidFill>
            </a:endParaRPr>
          </a:p>
        </p:txBody>
      </p:sp>
      <p:sp>
        <p:nvSpPr>
          <p:cNvPr id="6" name="Sun 5"/>
          <p:cNvSpPr/>
          <p:nvPr/>
        </p:nvSpPr>
        <p:spPr>
          <a:xfrm>
            <a:off x="457200" y="404664"/>
            <a:ext cx="1738536" cy="1440160"/>
          </a:xfrm>
          <a:prstGeom prst="sun">
            <a:avLst/>
          </a:prstGeom>
        </p:spPr>
        <p:style>
          <a:lnRef idx="0">
            <a:schemeClr val="accent4"/>
          </a:lnRef>
          <a:fillRef idx="3">
            <a:schemeClr val="accent4"/>
          </a:fillRef>
          <a:effectRef idx="3">
            <a:schemeClr val="accent4"/>
          </a:effectRef>
          <a:fontRef idx="minor">
            <a:schemeClr val="lt1"/>
          </a:fontRef>
        </p:style>
        <p:txBody>
          <a:bodyPr rtlCol="1" anchor="ctr"/>
          <a:lstStyle/>
          <a:p>
            <a:pPr algn="ctr" rtl="1"/>
            <a:endParaRPr lang="fa-IR">
              <a:solidFill>
                <a:prstClr val="white"/>
              </a:solidFill>
            </a:endParaRPr>
          </a:p>
        </p:txBody>
      </p:sp>
      <p:sp>
        <p:nvSpPr>
          <p:cNvPr id="7" name="Sun 6"/>
          <p:cNvSpPr/>
          <p:nvPr/>
        </p:nvSpPr>
        <p:spPr>
          <a:xfrm>
            <a:off x="7168556" y="4748659"/>
            <a:ext cx="1738536" cy="1440160"/>
          </a:xfrm>
          <a:prstGeom prst="sun">
            <a:avLst/>
          </a:prstGeom>
        </p:spPr>
        <p:style>
          <a:lnRef idx="0">
            <a:schemeClr val="accent4"/>
          </a:lnRef>
          <a:fillRef idx="3">
            <a:schemeClr val="accent4"/>
          </a:fillRef>
          <a:effectRef idx="3">
            <a:schemeClr val="accent4"/>
          </a:effectRef>
          <a:fontRef idx="minor">
            <a:schemeClr val="lt1"/>
          </a:fontRef>
        </p:style>
        <p:txBody>
          <a:bodyPr rtlCol="1" anchor="ctr"/>
          <a:lstStyle/>
          <a:p>
            <a:pPr algn="ctr" rtl="1"/>
            <a:endParaRPr lang="fa-IR">
              <a:solidFill>
                <a:prstClr val="white"/>
              </a:solidFill>
            </a:endParaRPr>
          </a:p>
        </p:txBody>
      </p:sp>
      <p:sp>
        <p:nvSpPr>
          <p:cNvPr id="8" name="Sun 7"/>
          <p:cNvSpPr/>
          <p:nvPr/>
        </p:nvSpPr>
        <p:spPr>
          <a:xfrm>
            <a:off x="457200" y="4748659"/>
            <a:ext cx="1738536" cy="1440160"/>
          </a:xfrm>
          <a:prstGeom prst="sun">
            <a:avLst/>
          </a:prstGeom>
        </p:spPr>
        <p:style>
          <a:lnRef idx="0">
            <a:schemeClr val="accent4"/>
          </a:lnRef>
          <a:fillRef idx="3">
            <a:schemeClr val="accent4"/>
          </a:fillRef>
          <a:effectRef idx="3">
            <a:schemeClr val="accent4"/>
          </a:effectRef>
          <a:fontRef idx="minor">
            <a:schemeClr val="lt1"/>
          </a:fontRef>
        </p:style>
        <p:txBody>
          <a:bodyPr rtlCol="1" anchor="ctr"/>
          <a:lstStyle/>
          <a:p>
            <a:pPr algn="ctr" rtl="1"/>
            <a:endParaRPr lang="fa-IR">
              <a:solidFill>
                <a:prstClr val="white"/>
              </a:solidFill>
            </a:endParaRPr>
          </a:p>
        </p:txBody>
      </p:sp>
      <p:sp>
        <p:nvSpPr>
          <p:cNvPr id="9" name="Sun 8"/>
          <p:cNvSpPr/>
          <p:nvPr/>
        </p:nvSpPr>
        <p:spPr>
          <a:xfrm>
            <a:off x="7164288" y="404664"/>
            <a:ext cx="1738536" cy="1440160"/>
          </a:xfrm>
          <a:prstGeom prst="sun">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a:endParaRPr lang="fa-IR">
              <a:solidFill>
                <a:prstClr val="white"/>
              </a:solidFill>
            </a:endParaRPr>
          </a:p>
        </p:txBody>
      </p:sp>
    </p:spTree>
    <p:extLst>
      <p:ext uri="{BB962C8B-B14F-4D97-AF65-F5344CB8AC3E}">
        <p14:creationId xmlns:p14="http://schemas.microsoft.com/office/powerpoint/2010/main" val="1991370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ctr" rtl="1"/>
            <a:r>
              <a:rPr lang="fa-IR" dirty="0" smtClean="0">
                <a:cs typeface="B Nazanin" pitchFamily="2" charset="-78"/>
              </a:rPr>
              <a:t>مداخله هایی برای بچه های زودرس</a:t>
            </a:r>
            <a:endParaRPr lang="fa-IR" dirty="0">
              <a:cs typeface="B Nazanin" pitchFamily="2" charset="-78"/>
            </a:endParaRPr>
          </a:p>
        </p:txBody>
      </p:sp>
      <p:sp>
        <p:nvSpPr>
          <p:cNvPr id="3" name="Content Placeholder 2"/>
          <p:cNvSpPr>
            <a:spLocks noGrp="1"/>
          </p:cNvSpPr>
          <p:nvPr>
            <p:ph idx="1"/>
          </p:nvPr>
        </p:nvSpPr>
        <p:spPr>
          <a:xfrm>
            <a:off x="500034" y="764704"/>
            <a:ext cx="7240318" cy="5688632"/>
          </a:xfrm>
        </p:spPr>
        <p:txBody>
          <a:bodyPr>
            <a:normAutofit/>
          </a:bodyPr>
          <a:lstStyle/>
          <a:p>
            <a:pPr algn="r" rtl="1"/>
            <a:r>
              <a:rPr lang="fa-IR" sz="2400" dirty="0" smtClean="0">
                <a:cs typeface="B Nazanin" pitchFamily="2" charset="-78"/>
              </a:rPr>
              <a:t>از بچه زودرس در تخت مخصوصی که با پلکسی گلاس محصور شده و</a:t>
            </a:r>
            <a:r>
              <a:rPr lang="fa-IR" sz="2400" dirty="0" smtClean="0">
                <a:solidFill>
                  <a:srgbClr val="00B050"/>
                </a:solidFill>
                <a:cs typeface="B Nazanin" pitchFamily="2" charset="-78"/>
              </a:rPr>
              <a:t> ایزولت </a:t>
            </a:r>
            <a:r>
              <a:rPr lang="fa-IR" sz="2400" dirty="0" smtClean="0">
                <a:cs typeface="B Nazanin" pitchFamily="2" charset="-78"/>
              </a:rPr>
              <a:t>نامیده می شوند مراقبت می کنند. دما به دقت کنترل می شود زیرا این بچه ها هنوز نمی توانند دمای بدن خود را بطور مؤثر تنظیم کنند.برای محافظت از بچه در برابر عفونت ، هوا قبل از وارد شدن به ایزولت فیلتر می شود. بچه هایی که بیش از </a:t>
            </a:r>
            <a:r>
              <a:rPr lang="fa-IR" sz="2400" b="1" dirty="0" smtClean="0">
                <a:solidFill>
                  <a:srgbClr val="FF0000"/>
                </a:solidFill>
                <a:cs typeface="B Nazanin" pitchFamily="2" charset="-78"/>
              </a:rPr>
              <a:t>۶ هفته </a:t>
            </a:r>
            <a:r>
              <a:rPr lang="fa-IR" sz="2400" dirty="0" smtClean="0">
                <a:cs typeface="B Nazanin" pitchFamily="2" charset="-78"/>
              </a:rPr>
              <a:t>زودتر متولد می شوند معمولاً اختلالی دارند که </a:t>
            </a:r>
            <a:r>
              <a:rPr lang="fa-IR" sz="2400" b="1" dirty="0" smtClean="0">
                <a:solidFill>
                  <a:srgbClr val="FF0000"/>
                </a:solidFill>
                <a:cs typeface="B Nazanin" pitchFamily="2" charset="-78"/>
              </a:rPr>
              <a:t>نشانگان ناراحتی تنفسی </a:t>
            </a:r>
            <a:r>
              <a:rPr lang="fa-IR" sz="2400" dirty="0" smtClean="0">
                <a:cs typeface="B Nazanin" pitchFamily="2" charset="-78"/>
              </a:rPr>
              <a:t>نامیده می شود. ریه های کوچک آنها به قدری نامناسب رشد کرده اند که کیسه های هوا متلاشی می شوندو مشکلات تنفسی جدی به بار می آورند. با توجه به اینکه بچه زودرس به کمک ماسک اکسیژن تنفس می کند ، از طریق لوله معده تغذیه می شود و از طریق سوزن داخل وریدی دارو دریافت می کند.</a:t>
            </a:r>
            <a:endParaRPr lang="en-US" sz="2400" dirty="0" smtClean="0">
              <a:cs typeface="B Nazanin" pitchFamily="2" charset="-78"/>
            </a:endParaRPr>
          </a:p>
          <a:p>
            <a:pPr algn="r" rtl="1"/>
            <a:endParaRPr lang="fa-IR"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4725144"/>
            <a:ext cx="2952328" cy="2033592"/>
          </a:xfrm>
          <a:prstGeom prst="rect">
            <a:avLst/>
          </a:prstGeom>
        </p:spPr>
      </p:pic>
    </p:spTree>
  </p:cSld>
  <p:clrMapOvr>
    <a:masterClrMapping/>
  </p:clrMapOvr>
  <p:transition>
    <p:spli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6347713" cy="659160"/>
          </a:xfrm>
        </p:spPr>
        <p:txBody>
          <a:bodyPr>
            <a:normAutofit fontScale="90000"/>
          </a:bodyPr>
          <a:lstStyle/>
          <a:p>
            <a:pPr algn="ctr" rtl="1"/>
            <a:r>
              <a:rPr lang="fa-IR" dirty="0" smtClean="0">
                <a:cs typeface="B Nazanin" pitchFamily="2" charset="-78"/>
              </a:rPr>
              <a:t>تحریک مخصوص بچه</a:t>
            </a:r>
            <a:r>
              <a:rPr lang="en-US" dirty="0" smtClean="0">
                <a:cs typeface="B Nazanin" pitchFamily="2" charset="-78"/>
              </a:rPr>
              <a:t/>
            </a:r>
            <a:br>
              <a:rPr lang="en-US" dirty="0" smtClean="0">
                <a:cs typeface="B Nazanin" pitchFamily="2" charset="-78"/>
              </a:rPr>
            </a:br>
            <a:r>
              <a:rPr lang="en-US" dirty="0" smtClean="0">
                <a:cs typeface="B Nazanin" pitchFamily="2" charset="-78"/>
              </a:rPr>
              <a:t/>
            </a:r>
            <a:br>
              <a:rPr lang="en-US" dirty="0" smtClean="0">
                <a:cs typeface="B Nazanin" pitchFamily="2" charset="-78"/>
              </a:rPr>
            </a:br>
            <a:r>
              <a:rPr lang="en-US" dirty="0" smtClean="0"/>
              <a:t/>
            </a:r>
            <a:br>
              <a:rPr lang="en-US" dirty="0" smtClean="0"/>
            </a:br>
            <a:endParaRPr lang="fa-IR" dirty="0"/>
          </a:p>
        </p:txBody>
      </p:sp>
      <p:sp>
        <p:nvSpPr>
          <p:cNvPr id="3" name="Content Placeholder 2"/>
          <p:cNvSpPr>
            <a:spLocks noGrp="1"/>
          </p:cNvSpPr>
          <p:nvPr>
            <p:ph idx="1"/>
          </p:nvPr>
        </p:nvSpPr>
        <p:spPr>
          <a:xfrm>
            <a:off x="755576" y="764704"/>
            <a:ext cx="6984776" cy="5994032"/>
          </a:xfrm>
        </p:spPr>
        <p:txBody>
          <a:bodyPr>
            <a:normAutofit/>
          </a:bodyPr>
          <a:lstStyle/>
          <a:p>
            <a:pPr algn="r" rtl="1"/>
            <a:r>
              <a:rPr lang="fa-IR" sz="2400" b="1" dirty="0" smtClean="0">
                <a:cs typeface="B Nazanin" pitchFamily="2" charset="-78"/>
              </a:rPr>
              <a:t>زمانی که دکتر ها تصور می کردند که تحریک کردن بچه ای این چنین شکننده می تواند زیان بخش باشد . اکنون می دانیم که برخی انواع تحریک در مقادیر مناسب ، می توانند به رشد بچه های زودرس کمک کنند. در برخی از مراکز مراقبت ویژه می توان بچه های زود رسی رامشاهده کرد که در ننوهای معلق تکان می خورندیا روی تخت های آبی دراز کشیده اند که جایگزین حرکت آرامی هستند  که وقتی در رحم مادر بودنداز آن بهره مند می شدند.</a:t>
            </a:r>
          </a:p>
          <a:p>
            <a:pPr algn="r" rtl="1"/>
            <a:r>
              <a:rPr lang="fa-IR" sz="2400" b="1" dirty="0" smtClean="0">
                <a:cs typeface="B Nazanin" pitchFamily="2" charset="-78"/>
              </a:rPr>
              <a:t>تماس نوع بسیار مهم تحریک است.در بچه حیوانات ، لمس کردن پوست، مواد شیمیایی مغزی خاصی را آزاد می کند که به رشد جسمانی کمک می نماید-تصور می شود که این تأثیرات در انسانها نیز روی می دهند. وقتی که بچه های زودرس را روزی چند بار در بیمارستان ماساژ می دادند، سریعتر وزن کسب کردندو در پایان سال اول ، در مقایسه با بچه های زودرسی که مورد این تحریک </a:t>
            </a:r>
            <a:r>
              <a:rPr lang="fa-IR" sz="2000" b="1" dirty="0" smtClean="0">
                <a:cs typeface="B Nazanin" pitchFamily="2" charset="-78"/>
              </a:rPr>
              <a:t>قرار نگرفته بودند ، از نظر رشد ذهنی و حرکتی پیشرفت کردند</a:t>
            </a:r>
            <a:r>
              <a:rPr lang="fa-IR" sz="2400" b="1" dirty="0" smtClean="0">
                <a:cs typeface="B Nazanin" pitchFamily="2" charset="-78"/>
              </a:rPr>
              <a:t>.</a:t>
            </a:r>
            <a:endParaRPr lang="en-US" sz="2400" b="1" dirty="0" smtClean="0">
              <a:cs typeface="B Nazanin" pitchFamily="2" charset="-78"/>
            </a:endParaRPr>
          </a:p>
          <a:p>
            <a:pPr algn="r" rtl="1"/>
            <a:endParaRPr lang="en-US" sz="2000" dirty="0" smtClean="0">
              <a:cs typeface="B Nazanin" pitchFamily="2" charset="-78"/>
            </a:endParaRPr>
          </a:p>
          <a:p>
            <a:pPr algn="r" rtl="1"/>
            <a:endParaRPr lang="fa-IR" dirty="0"/>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229600" cy="4525963"/>
          </a:xfrm>
        </p:spPr>
        <p:txBody>
          <a:bodyPr>
            <a:normAutofit/>
          </a:bodyPr>
          <a:lstStyle/>
          <a:p>
            <a:pPr algn="r" rtl="1"/>
            <a:r>
              <a:rPr lang="fa-IR" sz="2400" dirty="0" smtClean="0">
                <a:cs typeface="B Nazanin" pitchFamily="2" charset="-78"/>
              </a:rPr>
              <a:t>در کشورهای در حال توسعه ، که بستری کردن همیشه امکان پذیر نیست «مراقبت کانگورویی»پوست به پوست ، مداخله ای است که به راحتی در دسترس قرار دارد و به بقا و بهبود بچه های زودرس کمک شایانی می کند. در این روش ، بچه را به طور افقی بین پستان های مادر یا کنار سینه پدر قرار می دهند.</a:t>
            </a:r>
            <a:endParaRPr lang="en-US" sz="2400" dirty="0" smtClean="0">
              <a:cs typeface="B Nazanin" pitchFamily="2" charset="-78"/>
            </a:endParaRPr>
          </a:p>
          <a:p>
            <a:pPr algn="r" rtl="1"/>
            <a:r>
              <a:rPr lang="fa-IR" sz="2400" dirty="0" smtClean="0">
                <a:cs typeface="B Nazanin" pitchFamily="2" charset="-78"/>
              </a:rPr>
              <a:t>مراقبت کانگورویی فرصت منحصر به فردی را به پدر ها می دهدتا خود را بیشتر درگیر پرستاری از نوزاد زودرس کنند. چون این روش فواید جسمانی و روانی زیادی دارد، در کشورهای غربی به عنوان مکملی برای مراقبت ویژه بیمارستان مورد استفاده قرار می گیرد.</a:t>
            </a:r>
            <a:endParaRPr lang="fa-IR" sz="2400" dirty="0">
              <a:cs typeface="B Nazanin" pitchFamily="2" charset="-78"/>
            </a:endParaRPr>
          </a:p>
        </p:txBody>
      </p:sp>
      <p:pic>
        <p:nvPicPr>
          <p:cNvPr id="1026" name="Picture 2" descr="C:\Users\mehdi\Desktop\kangaroo-care.jpg"/>
          <p:cNvPicPr>
            <a:picLocks noChangeAspect="1" noChangeArrowheads="1"/>
          </p:cNvPicPr>
          <p:nvPr/>
        </p:nvPicPr>
        <p:blipFill>
          <a:blip r:embed="rId2"/>
          <a:srcRect/>
          <a:stretch>
            <a:fillRect/>
          </a:stretch>
        </p:blipFill>
        <p:spPr bwMode="auto">
          <a:xfrm>
            <a:off x="2339752" y="3775840"/>
            <a:ext cx="4071966" cy="2643206"/>
          </a:xfrm>
          <a:prstGeom prst="rect">
            <a:avLst/>
          </a:prstGeom>
          <a:ln w="228600" cap="sq" cmpd="thickThin">
            <a:solidFill>
              <a:srgbClr val="000000"/>
            </a:solidFill>
            <a:prstDash val="solid"/>
            <a:miter lim="800000"/>
          </a:ln>
          <a:effectLst>
            <a:innerShdw blurRad="76200">
              <a:srgbClr val="000000"/>
            </a:innerShdw>
          </a:effectLst>
        </p:spPr>
      </p:pic>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634809" cy="1320800"/>
          </a:xfrm>
        </p:spPr>
        <p:txBody>
          <a:bodyPr>
            <a:normAutofit/>
          </a:bodyPr>
          <a:lstStyle/>
          <a:p>
            <a:pPr algn="r" rtl="1"/>
            <a:r>
              <a:rPr lang="fa-IR" dirty="0" smtClean="0">
                <a:cs typeface="B Nazanin" pitchFamily="2" charset="-78"/>
              </a:rPr>
              <a:t>آموزش دادن مهارت های پرستاری از بچه به والدین </a:t>
            </a:r>
            <a:r>
              <a:rPr lang="en-US" dirty="0" smtClean="0"/>
              <a:t/>
            </a:r>
            <a:br>
              <a:rPr lang="en-US" dirty="0" smtClean="0"/>
            </a:br>
            <a:endParaRPr lang="fa-IR" dirty="0"/>
          </a:p>
        </p:txBody>
      </p:sp>
      <p:sp>
        <p:nvSpPr>
          <p:cNvPr id="3" name="Content Placeholder 2"/>
          <p:cNvSpPr>
            <a:spLocks noGrp="1"/>
          </p:cNvSpPr>
          <p:nvPr>
            <p:ph idx="1"/>
          </p:nvPr>
        </p:nvSpPr>
        <p:spPr>
          <a:xfrm>
            <a:off x="500034" y="1142984"/>
            <a:ext cx="8229600" cy="3726176"/>
          </a:xfrm>
        </p:spPr>
        <p:txBody>
          <a:bodyPr>
            <a:normAutofit/>
          </a:bodyPr>
          <a:lstStyle/>
          <a:p>
            <a:pPr marL="0" indent="0" algn="r" rtl="1">
              <a:buNone/>
            </a:pPr>
            <a:endParaRPr lang="fa-IR" sz="1600" dirty="0">
              <a:cs typeface="B Nazanin" pitchFamily="2" charset="-78"/>
            </a:endParaRPr>
          </a:p>
          <a:p>
            <a:pPr algn="r" rtl="1"/>
            <a:r>
              <a:rPr lang="fa-IR" sz="2000" dirty="0" smtClean="0">
                <a:cs typeface="B Nazanin" pitchFamily="2" charset="-78"/>
              </a:rPr>
              <a:t>مداخله هایی که به والدین بچه های زودرس کمک می کنند ، عموماً به آنها در مورد خصوصیات بچه آموزش می دهند و مهارت های پرستاری را تقویت می کنند.</a:t>
            </a:r>
            <a:endParaRPr lang="en-US" sz="2000" dirty="0" smtClean="0">
              <a:cs typeface="B Nazanin" pitchFamily="2" charset="-78"/>
            </a:endParaRPr>
          </a:p>
          <a:p>
            <a:pPr algn="r" rtl="1"/>
            <a:r>
              <a:rPr lang="fa-IR" sz="2000" dirty="0" smtClean="0">
                <a:cs typeface="B Nazanin" pitchFamily="2" charset="-78"/>
              </a:rPr>
              <a:t>فرزند پروری گرم و صمیمانه که به بچه های زودرس کمک می کند تا توجه خود را حفظ کنند برای تقویت رشد شناختی و زبان اولیه بسیار مفید است.</a:t>
            </a:r>
            <a:endParaRPr lang="en-US" sz="2000" dirty="0" smtClean="0">
              <a:cs typeface="B Nazanin" pitchFamily="2" charset="-78"/>
            </a:endParaRPr>
          </a:p>
          <a:p>
            <a:pPr algn="r" rtl="1"/>
            <a:r>
              <a:rPr lang="fa-IR" sz="2000" dirty="0" smtClean="0">
                <a:cs typeface="B Nazanin" pitchFamily="2" charset="-78"/>
              </a:rPr>
              <a:t>کودکانی که به طور منظم در برنامه مراقبت از کودک شرکت کرده بودند -بیش از ۳۵۰ روز ظرف مدت ۳ سال - در ۵ و ۸ سالگی کماکان عملکرد عقلانی بهتری داشتند .</a:t>
            </a:r>
            <a:endParaRPr lang="en-US" sz="2000" dirty="0" smtClean="0">
              <a:cs typeface="B Nazanin" pitchFamily="2" charset="-78"/>
            </a:endParaRPr>
          </a:p>
          <a:p>
            <a:pPr algn="r" rtl="1"/>
            <a:r>
              <a:rPr lang="fa-IR" sz="2000" dirty="0" smtClean="0">
                <a:cs typeface="B Nazanin" pitchFamily="2" charset="-78"/>
              </a:rPr>
              <a:t>در مقابل ، کودکانی که هر از چند گاهی در این برنامه شرکت کرده بودند، پیشرفت ناچیزی کردند این یافته ها تأیید می کنند که بچه هایی که هم زودرس و هم از لحاظ اقتصادی محروم هستند، به مداخله فشرده و دراز مدت نیاز دارند.</a:t>
            </a:r>
            <a:endParaRPr lang="en-US" sz="2000" dirty="0" smtClean="0">
              <a:cs typeface="B Nazanin" pitchFamily="2" charset="-78"/>
            </a:endParaRPr>
          </a:p>
          <a:p>
            <a:pPr algn="r" rtl="1"/>
            <a:endParaRPr lang="fa-IR"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stretch>
            <a:fillRect/>
          </a:stretch>
        </p:blipFill>
        <p:spPr>
          <a:xfrm rot="5400000">
            <a:off x="3638271" y="2857676"/>
            <a:ext cx="1953124" cy="5688061"/>
          </a:xfrm>
          <a:prstGeom prst="rect">
            <a:avLst/>
          </a:prstGeom>
        </p:spPr>
      </p:pic>
    </p:spTree>
  </p:cSld>
  <p:clrMapOvr>
    <a:masterClrMapping/>
  </p:clrMapOvr>
  <p:transition>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cs typeface="B Nazanin" pitchFamily="2" charset="-78"/>
              </a:rPr>
              <a:t>عوارض تولد ، فرزند پروری و انعطاف پذیری</a:t>
            </a:r>
            <a:r>
              <a:rPr lang="en-US" dirty="0" smtClean="0">
                <a:cs typeface="B Nazanin" pitchFamily="2" charset="-78"/>
              </a:rPr>
              <a:t/>
            </a:r>
            <a:br>
              <a:rPr lang="en-US" dirty="0" smtClean="0">
                <a:cs typeface="B Nazanin" pitchFamily="2" charset="-78"/>
              </a:rPr>
            </a:br>
            <a:r>
              <a:rPr lang="en-US" dirty="0" smtClean="0"/>
              <a:t/>
            </a:r>
            <a:br>
              <a:rPr lang="en-US" dirty="0" smtClean="0"/>
            </a:br>
            <a:endParaRPr lang="fa-IR" dirty="0"/>
          </a:p>
        </p:txBody>
      </p:sp>
      <p:sp>
        <p:nvSpPr>
          <p:cNvPr id="3" name="Content Placeholder 2"/>
          <p:cNvSpPr>
            <a:spLocks noGrp="1"/>
          </p:cNvSpPr>
          <p:nvPr>
            <p:ph idx="1"/>
          </p:nvPr>
        </p:nvSpPr>
        <p:spPr>
          <a:xfrm>
            <a:off x="571472" y="1142984"/>
            <a:ext cx="8229600" cy="5598384"/>
          </a:xfrm>
        </p:spPr>
        <p:txBody>
          <a:bodyPr>
            <a:normAutofit/>
          </a:bodyPr>
          <a:lstStyle/>
          <a:p>
            <a:pPr algn="r" rtl="1"/>
            <a:endParaRPr lang="fa-IR" dirty="0" smtClean="0">
              <a:cs typeface="B Nazanin" pitchFamily="2" charset="-78"/>
            </a:endParaRPr>
          </a:p>
          <a:p>
            <a:pPr algn="r" rtl="1"/>
            <a:r>
              <a:rPr lang="fa-IR" sz="2800" dirty="0" smtClean="0">
                <a:cs typeface="B Nazanin" pitchFamily="2" charset="-78"/>
              </a:rPr>
              <a:t>در سال۱۹۵۵ ، امی ورنر و روت اسمیت رشد تقریباً ۷۰۰ کودک را در جزیره کائو آی پیگیری کردند که عوارض تولد ملایم ، متوسط ، و یا شدیدی را تجربه کرده بودند . هر یک از این بچه ها از نظر جایگاه اجتماعی - اقتصادی و قومیت با نوزاد سالمی همتا شده بودند .</a:t>
            </a:r>
            <a:endParaRPr lang="en-US" sz="2800" dirty="0" smtClean="0">
              <a:cs typeface="B Nazanin" pitchFamily="2" charset="-78"/>
            </a:endParaRPr>
          </a:p>
          <a:p>
            <a:pPr algn="r" rtl="1"/>
            <a:r>
              <a:rPr lang="fa-IR" sz="2800" dirty="0" smtClean="0">
                <a:cs typeface="B Nazanin" pitchFamily="2" charset="-78"/>
              </a:rPr>
              <a:t> یافته ها نشان دادند که اگر آسیب تولد شدید بود، احتمال مشکلات بلند مدت افزایش می یافت . </a:t>
            </a:r>
            <a:endParaRPr lang="en-US" sz="2800" dirty="0" smtClean="0">
              <a:cs typeface="B Nazanin" pitchFamily="2" charset="-78"/>
            </a:endParaRPr>
          </a:p>
          <a:p>
            <a:pPr algn="r" rtl="1"/>
            <a:r>
              <a:rPr lang="fa-IR" sz="2800" dirty="0" smtClean="0">
                <a:cs typeface="B Nazanin" pitchFamily="2" charset="-78"/>
              </a:rPr>
              <a:t> در بین کودکانی که تحت فشار ملایم تا متوسط قرار داشتند ، بهترین پیش بین درباره عملکرد خوب آنها در چند سال بعد ، کیفیت محیط خانوادگی آنها بود. </a:t>
            </a:r>
            <a:endParaRPr lang="en-US" sz="2800" dirty="0" smtClean="0">
              <a:cs typeface="B Nazanin" pitchFamily="2" charset="-78"/>
            </a:endParaRPr>
          </a:p>
          <a:p>
            <a:pPr algn="r" rtl="1"/>
            <a:r>
              <a:rPr lang="fa-IR" sz="2400" dirty="0" smtClean="0">
                <a:cs typeface="B Nazanin" pitchFamily="2" charset="-78"/>
              </a:rPr>
              <a:t>تحقیق کائو آی به ما می گوید در صورتی که صدمات تولد شدید نباشد ، محیط خانوادگی حمایت کننده می تواند رشد کودکان را بازگرداند.</a:t>
            </a:r>
            <a:endParaRPr lang="en-US" sz="2400" dirty="0" smtClean="0">
              <a:cs typeface="B Nazanin" pitchFamily="2" charset="-78"/>
            </a:endParaRPr>
          </a:p>
          <a:p>
            <a:pPr algn="r" rtl="1"/>
            <a:endParaRPr lang="fa-IR" sz="2800"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977" y="696898"/>
            <a:ext cx="6347713" cy="1320800"/>
          </a:xfrm>
        </p:spPr>
        <p:txBody>
          <a:bodyPr>
            <a:normAutofit/>
          </a:bodyPr>
          <a:lstStyle/>
          <a:p>
            <a:pPr algn="ctr" rtl="1"/>
            <a:r>
              <a:rPr lang="fa-IR" dirty="0" smtClean="0">
                <a:cs typeface="B Nazanin" pitchFamily="2" charset="-78"/>
              </a:rPr>
              <a:t>توانایی های نوزاد </a:t>
            </a:r>
            <a:r>
              <a:rPr lang="en-US" dirty="0" smtClean="0"/>
              <a:t/>
            </a:r>
            <a:br>
              <a:rPr lang="en-US" dirty="0" smtClean="0"/>
            </a:br>
            <a:endParaRPr lang="fa-IR" dirty="0"/>
          </a:p>
        </p:txBody>
      </p:sp>
      <p:sp>
        <p:nvSpPr>
          <p:cNvPr id="3" name="Content Placeholder 2"/>
          <p:cNvSpPr>
            <a:spLocks noGrp="1"/>
          </p:cNvSpPr>
          <p:nvPr>
            <p:ph idx="1"/>
          </p:nvPr>
        </p:nvSpPr>
        <p:spPr>
          <a:xfrm>
            <a:off x="500034" y="1357298"/>
            <a:ext cx="8229600" cy="4525963"/>
          </a:xfrm>
        </p:spPr>
        <p:txBody>
          <a:bodyPr/>
          <a:lstStyle/>
          <a:p>
            <a:pPr algn="r" rtl="1"/>
            <a:endParaRPr lang="fa-IR" sz="2800" dirty="0" smtClean="0">
              <a:cs typeface="B Nazanin" pitchFamily="2" charset="-78"/>
            </a:endParaRPr>
          </a:p>
          <a:p>
            <a:pPr algn="r" rtl="1"/>
            <a:r>
              <a:rPr lang="fa-IR" sz="2800" dirty="0" smtClean="0">
                <a:cs typeface="B Nazanin" pitchFamily="2" charset="-78"/>
              </a:rPr>
              <a:t>نوزادان مجموعه توانایی های چشمگیری دارند که برای بقای آنها و برانگیختن توجه و مراقبت والدین اهمیت دارند. بچه در برقرار کردن رابطه با دنیای مادی و ایجاد کردن اولین روابط اجتماعی ، از همان ابتدا فعال هستند.</a:t>
            </a:r>
            <a:endParaRPr lang="en-US" sz="2800" dirty="0" smtClean="0">
              <a:cs typeface="B Nazanin" pitchFamily="2" charset="-78"/>
            </a:endParaRPr>
          </a:p>
          <a:p>
            <a:pPr algn="r" rtl="1"/>
            <a:r>
              <a:rPr lang="fa-IR" sz="2800" dirty="0" smtClean="0">
                <a:solidFill>
                  <a:srgbClr val="00B050"/>
                </a:solidFill>
                <a:cs typeface="B Nazanin" pitchFamily="2" charset="-78"/>
              </a:rPr>
              <a:t>بازتاب های نوزاد</a:t>
            </a:r>
            <a:endParaRPr lang="en-US" sz="2800" dirty="0" smtClean="0">
              <a:solidFill>
                <a:srgbClr val="00B050"/>
              </a:solidFill>
              <a:cs typeface="B Nazanin" pitchFamily="2" charset="-78"/>
            </a:endParaRPr>
          </a:p>
          <a:p>
            <a:pPr algn="r" rtl="1"/>
            <a:r>
              <a:rPr lang="fa-IR" sz="2800" b="1" dirty="0" smtClean="0">
                <a:solidFill>
                  <a:srgbClr val="00B0F0"/>
                </a:solidFill>
                <a:cs typeface="B Nazanin" pitchFamily="2" charset="-78"/>
              </a:rPr>
              <a:t>بازتاب ، پاسخ فطری و خودکار به نوع خاصی از تحریک است.</a:t>
            </a:r>
          </a:p>
          <a:p>
            <a:pPr algn="r" rtl="1"/>
            <a:r>
              <a:rPr lang="fa-IR" sz="2800" dirty="0" smtClean="0">
                <a:solidFill>
                  <a:schemeClr val="tx1"/>
                </a:solidFill>
                <a:cs typeface="B Nazanin" pitchFamily="2" charset="-78"/>
              </a:rPr>
              <a:t>بازتاب ها واضح ترین الگوهای رفتار سازمان یافته نوزاد هستند.</a:t>
            </a:r>
            <a:endParaRPr lang="en-US" sz="2800" dirty="0" smtClean="0">
              <a:solidFill>
                <a:schemeClr val="tx1"/>
              </a:solidFill>
              <a:cs typeface="B Nazanin" pitchFamily="2" charset="-78"/>
            </a:endParaRPr>
          </a:p>
          <a:p>
            <a:pPr algn="r" rtl="1"/>
            <a:endParaRPr lang="fa-IR"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212976"/>
            <a:ext cx="1368152" cy="1174998"/>
          </a:xfrm>
          <a:prstGeom prst="ellipse">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04664"/>
            <a:ext cx="6347713" cy="1320800"/>
          </a:xfrm>
        </p:spPr>
        <p:txBody>
          <a:bodyPr>
            <a:normAutofit/>
          </a:bodyPr>
          <a:lstStyle/>
          <a:p>
            <a:pPr algn="ctr"/>
            <a:r>
              <a:rPr lang="fa-IR" dirty="0" smtClean="0">
                <a:cs typeface="B Nazanin" pitchFamily="2" charset="-78"/>
              </a:rPr>
              <a:t>حالت های نوزاد</a:t>
            </a:r>
            <a:r>
              <a:rPr lang="en-US" dirty="0" smtClean="0"/>
              <a:t/>
            </a:r>
            <a:br>
              <a:rPr lang="en-US" dirty="0" smtClean="0"/>
            </a:br>
            <a:endParaRPr lang="fa-IR" dirty="0"/>
          </a:p>
        </p:txBody>
      </p:sp>
      <p:sp>
        <p:nvSpPr>
          <p:cNvPr id="3" name="Content Placeholder 2"/>
          <p:cNvSpPr>
            <a:spLocks noGrp="1"/>
          </p:cNvSpPr>
          <p:nvPr>
            <p:ph idx="1"/>
          </p:nvPr>
        </p:nvSpPr>
        <p:spPr>
          <a:xfrm>
            <a:off x="428596" y="1214422"/>
            <a:ext cx="8229600" cy="4525963"/>
          </a:xfrm>
        </p:spPr>
        <p:txBody>
          <a:bodyPr>
            <a:noAutofit/>
          </a:bodyPr>
          <a:lstStyle/>
          <a:p>
            <a:pPr algn="r" rtl="1"/>
            <a:r>
              <a:rPr lang="fa-IR" sz="2800" dirty="0" smtClean="0">
                <a:cs typeface="B Nazanin" pitchFamily="2" charset="-78"/>
              </a:rPr>
              <a:t>نوزاد در طول روز وشب ،پنج حالت برانگیختگی یا درجات خواب بیداری دارد که در جدول ص  188موجود است</a:t>
            </a:r>
            <a:endParaRPr lang="en-US" sz="2800" dirty="0" smtClean="0">
              <a:cs typeface="B Nazanin" pitchFamily="2" charset="-78"/>
            </a:endParaRPr>
          </a:p>
          <a:p>
            <a:pPr algn="ctr" rtl="1"/>
            <a:r>
              <a:rPr lang="fa-IR" sz="2800" dirty="0" smtClean="0">
                <a:solidFill>
                  <a:srgbClr val="00B050"/>
                </a:solidFill>
                <a:cs typeface="B Nazanin" pitchFamily="2" charset="-78"/>
              </a:rPr>
              <a:t>خواب </a:t>
            </a:r>
            <a:endParaRPr lang="en-US" sz="2800" dirty="0" smtClean="0">
              <a:solidFill>
                <a:srgbClr val="00B050"/>
              </a:solidFill>
              <a:cs typeface="B Nazanin" pitchFamily="2" charset="-78"/>
            </a:endParaRPr>
          </a:p>
          <a:p>
            <a:pPr algn="r" rtl="1"/>
            <a:r>
              <a:rPr lang="fa-IR" sz="2800" dirty="0" smtClean="0">
                <a:cs typeface="B Nazanin" pitchFamily="2" charset="-78"/>
              </a:rPr>
              <a:t>خواب حداقل از دو حالت تشکیل می شود در طول خواب باحرکت سریع چشم(</a:t>
            </a:r>
            <a:r>
              <a:rPr lang="en-US" sz="2800" dirty="0" smtClean="0">
                <a:cs typeface="B Nazanin" pitchFamily="2" charset="-78"/>
              </a:rPr>
              <a:t>REM</a:t>
            </a:r>
            <a:r>
              <a:rPr lang="fa-IR" sz="2800" dirty="0" smtClean="0">
                <a:cs typeface="B Nazanin" pitchFamily="2" charset="-78"/>
              </a:rPr>
              <a:t>) که نامنظم است،فعالیت امواج مغزی شبیه فعالیت حالت بیداری است.چشمها زیر پلکها تکان می خورند؛ضربان قلب،فشار خون و تنفس ناموزون است و حرکات جزئی بدن روی می دهند.در مقابل در طول خواب بدون حرکت سریع چشم</a:t>
            </a:r>
            <a:r>
              <a:rPr lang="en-US" sz="2800" dirty="0" smtClean="0">
                <a:cs typeface="B Nazanin" pitchFamily="2" charset="-78"/>
              </a:rPr>
              <a:t>  (NREM)</a:t>
            </a:r>
            <a:r>
              <a:rPr lang="fa-IR" sz="2800" dirty="0" smtClean="0">
                <a:cs typeface="B Nazanin" pitchFamily="2" charset="-78"/>
              </a:rPr>
              <a:t>که منظم است،بدن تقریباً بی حرکت است و ضربان قلب،تنفس و فعالیت های امواج مغزی آهسته و موزون هستند.</a:t>
            </a:r>
            <a:endParaRPr lang="fa-IR" sz="2800" dirty="0">
              <a:cs typeface="B Nazanin" pitchFamily="2" charset="-78"/>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042" y="1574682"/>
            <a:ext cx="1356742" cy="1370309"/>
          </a:xfrm>
          <a:prstGeom prst="ellipse">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977" y="416393"/>
            <a:ext cx="6347713" cy="1320800"/>
          </a:xfrm>
        </p:spPr>
        <p:txBody>
          <a:bodyPr>
            <a:normAutofit/>
          </a:bodyPr>
          <a:lstStyle/>
          <a:p>
            <a:pPr algn="r" rtl="1"/>
            <a:r>
              <a:rPr lang="fa-IR" dirty="0" smtClean="0">
                <a:cs typeface="B Nazanin" pitchFamily="2" charset="-78"/>
              </a:rPr>
              <a:t>تراژدی اسرار آمیز نشانگان مرگ ناگهانی کودک</a:t>
            </a:r>
            <a:r>
              <a:rPr lang="en-US" dirty="0" smtClean="0"/>
              <a:t/>
            </a:r>
            <a:br>
              <a:rPr lang="en-US" dirty="0" smtClean="0"/>
            </a:br>
            <a:endParaRPr lang="fa-IR" dirty="0"/>
          </a:p>
        </p:txBody>
      </p:sp>
      <p:sp>
        <p:nvSpPr>
          <p:cNvPr id="3" name="Content Placeholder 2"/>
          <p:cNvSpPr>
            <a:spLocks noGrp="1"/>
          </p:cNvSpPr>
          <p:nvPr>
            <p:ph idx="1"/>
          </p:nvPr>
        </p:nvSpPr>
        <p:spPr>
          <a:xfrm>
            <a:off x="500034" y="1357298"/>
            <a:ext cx="8229600" cy="4525963"/>
          </a:xfrm>
        </p:spPr>
        <p:txBody>
          <a:bodyPr>
            <a:normAutofit lnSpcReduction="10000"/>
          </a:bodyPr>
          <a:lstStyle/>
          <a:p>
            <a:pPr algn="r" rtl="1"/>
            <a:r>
              <a:rPr lang="fa-IR" sz="3200" dirty="0" smtClean="0">
                <a:cs typeface="B Nazanin" pitchFamily="2" charset="-78"/>
              </a:rPr>
              <a:t>مرگ ناگهانی بچه های زیر یکسال که معمولاً در طول شب روی می دهد و بعد از تحقیقات گسترده همچنان مبهم مانده است؛در کشورهای صنعتی مرگ ناگهانی کودک علت اصلی مرگ و میر کودکان بین 1 تا 12 ماهه است.</a:t>
            </a:r>
            <a:endParaRPr lang="en-US" sz="3200" dirty="0" smtClean="0">
              <a:cs typeface="B Nazanin" pitchFamily="2" charset="-78"/>
            </a:endParaRPr>
          </a:p>
          <a:p>
            <a:pPr algn="r" rtl="1"/>
            <a:r>
              <a:rPr lang="fa-IR" sz="3200" dirty="0" smtClean="0">
                <a:cs typeface="B Nazanin" pitchFamily="2" charset="-78"/>
              </a:rPr>
              <a:t>سوابق پزشکی بچه هایی که دچار نشانگان مرگ ناگهانی کودک می شوند،میزان بالاتر زودرسی و وزن کم به هنگام تولد،نمرات آپگار ضعیف و تونوس عضلانی شل را نشان می دهند.ضربان قلب و تنفس غیرطبیعی و بی نظمی های فعالیت خواب و بیداری نیز دخالت دارند.</a:t>
            </a:r>
            <a:endParaRPr lang="en-US" sz="3200" dirty="0" smtClean="0">
              <a:cs typeface="B Nazanin" pitchFamily="2" charset="-78"/>
            </a:endParaRPr>
          </a:p>
          <a:p>
            <a:pPr algn="r" rtl="1"/>
            <a:endParaRPr lang="fa-IR"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480"/>
            <a:ext cx="8643998" cy="1143000"/>
          </a:xfrm>
        </p:spPr>
        <p:txBody>
          <a:bodyPr>
            <a:normAutofit fontScale="90000"/>
          </a:bodyPr>
          <a:lstStyle/>
          <a:p>
            <a:pPr algn="r" rtl="1"/>
            <a:r>
              <a:rPr lang="fa-IR" sz="3100" dirty="0" smtClean="0">
                <a:solidFill>
                  <a:schemeClr val="tx1"/>
                </a:solidFill>
                <a:cs typeface="B Nazanin" pitchFamily="2" charset="-78"/>
              </a:rPr>
              <a:t>پژوهشگران برای کاهش دادن وقوع نشانگان مرگ ناگهانی کودک،عوامل محیطی مربوط به آن را بررسی کرده اند</a:t>
            </a:r>
            <a:r>
              <a:rPr lang="fa-IR" dirty="0" smtClean="0">
                <a:solidFill>
                  <a:schemeClr val="tx1"/>
                </a:solidFill>
                <a:cs typeface="B Nazanin" pitchFamily="2" charset="-78"/>
              </a:rPr>
              <a:t/>
            </a:r>
            <a:br>
              <a:rPr lang="fa-IR" dirty="0" smtClean="0">
                <a:solidFill>
                  <a:schemeClr val="tx1"/>
                </a:solidFill>
                <a:cs typeface="B Nazanin" pitchFamily="2" charset="-78"/>
              </a:rPr>
            </a:br>
            <a:endParaRPr lang="fa-IR" dirty="0"/>
          </a:p>
        </p:txBody>
      </p:sp>
      <p:sp>
        <p:nvSpPr>
          <p:cNvPr id="3" name="Content Placeholder 2"/>
          <p:cNvSpPr>
            <a:spLocks noGrp="1"/>
          </p:cNvSpPr>
          <p:nvPr>
            <p:ph idx="1"/>
          </p:nvPr>
        </p:nvSpPr>
        <p:spPr>
          <a:xfrm>
            <a:off x="357158" y="2000240"/>
            <a:ext cx="8229600" cy="4525963"/>
          </a:xfrm>
        </p:spPr>
        <p:txBody>
          <a:bodyPr/>
          <a:lstStyle/>
          <a:p>
            <a:pPr algn="r" rtl="1"/>
            <a:r>
              <a:rPr lang="fa-IR" sz="3200" dirty="0" smtClean="0">
                <a:cs typeface="B Nazanin" pitchFamily="2" charset="-78"/>
              </a:rPr>
              <a:t>سیگار کشیدن مادر در مدت حاملگی</a:t>
            </a:r>
          </a:p>
          <a:p>
            <a:pPr algn="r" rtl="1"/>
            <a:r>
              <a:rPr lang="fa-IR" sz="3200" dirty="0" smtClean="0">
                <a:cs typeface="B Nazanin" pitchFamily="2" charset="-78"/>
              </a:rPr>
              <a:t>سیگار کشیدن سایر مراقبت کنندگان</a:t>
            </a:r>
          </a:p>
          <a:p>
            <a:pPr algn="r" rtl="1"/>
            <a:r>
              <a:rPr lang="fa-IR" sz="3200" dirty="0" smtClean="0">
                <a:cs typeface="B Nazanin" pitchFamily="2" charset="-78"/>
              </a:rPr>
              <a:t>سوءمصرف پیش از تولد داروهایی که عملکرد دستگاه عصبی مرکزی را کند می کنند.</a:t>
            </a:r>
            <a:endParaRPr lang="en-US" sz="3200" dirty="0" smtClean="0">
              <a:cs typeface="B Nazanin" pitchFamily="2" charset="-78"/>
            </a:endParaRPr>
          </a:p>
          <a:p>
            <a:pPr algn="r"/>
            <a:endParaRPr lang="fa-IR"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trips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cs typeface="B Nazanin" pitchFamily="2" charset="-78"/>
              </a:rPr>
              <a:t>عواملی که وقوع نشانگان مرگ ناگهانی کودک را کاهش می دهند:</a:t>
            </a:r>
            <a:r>
              <a:rPr lang="en-US" dirty="0" smtClean="0"/>
              <a:t/>
            </a:r>
            <a:br>
              <a:rPr lang="en-US" dirty="0" smtClean="0"/>
            </a:br>
            <a:endParaRPr lang="fa-IR" dirty="0"/>
          </a:p>
        </p:txBody>
      </p:sp>
      <p:sp>
        <p:nvSpPr>
          <p:cNvPr id="3" name="Content Placeholder 2"/>
          <p:cNvSpPr>
            <a:spLocks noGrp="1"/>
          </p:cNvSpPr>
          <p:nvPr>
            <p:ph idx="1"/>
          </p:nvPr>
        </p:nvSpPr>
        <p:spPr/>
        <p:txBody>
          <a:bodyPr>
            <a:normAutofit/>
          </a:bodyPr>
          <a:lstStyle/>
          <a:p>
            <a:pPr algn="r" rtl="1"/>
            <a:r>
              <a:rPr lang="fa-IR" sz="3200" dirty="0" smtClean="0">
                <a:cs typeface="B Nazanin" pitchFamily="2" charset="-78"/>
              </a:rPr>
              <a:t>ترک کردن سیگار</a:t>
            </a:r>
          </a:p>
          <a:p>
            <a:pPr algn="r" rtl="1"/>
            <a:r>
              <a:rPr lang="fa-IR" sz="3200" dirty="0" smtClean="0">
                <a:cs typeface="B Nazanin" pitchFamily="2" charset="-78"/>
              </a:rPr>
              <a:t>تغییر دادن وضعیت خواب کودک</a:t>
            </a:r>
          </a:p>
          <a:p>
            <a:pPr algn="r" rtl="1"/>
            <a:r>
              <a:rPr lang="fa-IR" sz="3200" dirty="0" smtClean="0">
                <a:cs typeface="B Nazanin" pitchFamily="2" charset="-78"/>
              </a:rPr>
              <a:t>حذف کردن چند لباس خواب</a:t>
            </a:r>
            <a:endParaRPr lang="fa-IR" sz="3200" dirty="0">
              <a:cs typeface="B Nazanin" pitchFamily="2" charset="-78"/>
            </a:endParaRP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title="www.taninarab.blogfa.com"/>
          <p:cNvSpPr>
            <a:spLocks noGrp="1"/>
          </p:cNvSpPr>
          <p:nvPr>
            <p:ph type="body" idx="1"/>
          </p:nvPr>
        </p:nvSpPr>
        <p:spPr>
          <a:xfrm>
            <a:off x="722313" y="357166"/>
            <a:ext cx="7772400" cy="5429287"/>
          </a:xfrm>
          <a:effectLst>
            <a:outerShdw blurRad="50800" dist="38100" dir="16200000" rotWithShape="0">
              <a:srgbClr val="FFC000">
                <a:alpha val="40000"/>
              </a:srgbClr>
            </a:outerShdw>
          </a:effectLst>
          <a:scene3d>
            <a:camera prst="perspectiveBelow"/>
            <a:lightRig rig="threePt" dir="t"/>
          </a:scene3d>
        </p:spPr>
        <p:txBody>
          <a:bodyPr>
            <a:noAutofit/>
          </a:bodyPr>
          <a:lstStyle/>
          <a:p>
            <a:pPr algn="ctr"/>
            <a:r>
              <a:rPr lang="fa-IR" sz="3600" b="1" dirty="0" smtClean="0">
                <a:solidFill>
                  <a:srgbClr val="92D050"/>
                </a:solidFill>
                <a:latin typeface="zkurd aras" panose="020B0604030504040204" pitchFamily="34" charset="-78"/>
                <a:ea typeface="Yu Gothic UI Semilight" panose="020B0400000000000000" pitchFamily="34" charset="-128"/>
                <a:cs typeface="zkurd aras" panose="020B0604030504040204" pitchFamily="34" charset="-78"/>
              </a:rPr>
              <a:t>روانشناسی رشد (از لقاح تا کودکی) </a:t>
            </a:r>
          </a:p>
          <a:p>
            <a:pPr algn="ctr"/>
            <a:endParaRPr lang="fa-IR" sz="3600" b="1" dirty="0" smtClean="0">
              <a:solidFill>
                <a:srgbClr val="92D050"/>
              </a:solidFill>
              <a:latin typeface="zkurd aras" panose="020B0604030504040204" pitchFamily="34" charset="-78"/>
              <a:ea typeface="Yu Gothic UI Semilight" panose="020B0400000000000000" pitchFamily="34" charset="-128"/>
              <a:cs typeface="zkurd aras" panose="020B0604030504040204" pitchFamily="34" charset="-78"/>
            </a:endParaRPr>
          </a:p>
          <a:p>
            <a:pPr algn="ctr"/>
            <a:r>
              <a:rPr lang="fa-IR" sz="3600" b="1" dirty="0" smtClean="0">
                <a:solidFill>
                  <a:srgbClr val="92D050"/>
                </a:solidFill>
                <a:latin typeface="zkurd aras" panose="020B0604030504040204" pitchFamily="34" charset="-78"/>
                <a:ea typeface="Yu Gothic UI Semilight" panose="020B0400000000000000" pitchFamily="34" charset="-128"/>
                <a:cs typeface="zkurd aras" panose="020B0604030504040204" pitchFamily="34" charset="-78"/>
              </a:rPr>
              <a:t>تالیف : لورا برک</a:t>
            </a:r>
          </a:p>
          <a:p>
            <a:pPr algn="ctr"/>
            <a:endParaRPr lang="en-US" sz="3600" b="1" dirty="0" smtClean="0">
              <a:solidFill>
                <a:schemeClr val="tx1"/>
              </a:solidFill>
              <a:latin typeface="110_Besmellah_4(MRT)" pitchFamily="2" charset="0"/>
              <a:ea typeface="Yu Gothic UI Semilight" panose="020B0400000000000000" pitchFamily="34" charset="-128"/>
              <a:cs typeface="2  Aseman" panose="00000400000000000000" pitchFamily="2" charset="-78"/>
            </a:endParaRPr>
          </a:p>
          <a:p>
            <a:pPr algn="ctr"/>
            <a:r>
              <a:rPr lang="fa-IR" sz="3600" b="1" dirty="0" smtClean="0">
                <a:solidFill>
                  <a:srgbClr val="FFFF00"/>
                </a:solidFill>
                <a:latin typeface="110_Besmellah_4(MRT)" pitchFamily="2" charset="0"/>
                <a:ea typeface="Yu Gothic UI Semilight" panose="020B0400000000000000" pitchFamily="34" charset="-128"/>
                <a:cs typeface="2  Aseman" panose="00000400000000000000" pitchFamily="2" charset="-78"/>
              </a:rPr>
              <a:t>فصل 3 :رشد پیش از تولد،تولد،و نوزاد</a:t>
            </a:r>
            <a:endParaRPr lang="en-US" sz="3600" b="1" dirty="0" smtClean="0">
              <a:solidFill>
                <a:srgbClr val="FFFF00"/>
              </a:solidFill>
              <a:latin typeface="110_Besmellah_4(MRT)" pitchFamily="2" charset="0"/>
              <a:ea typeface="Yu Gothic UI Semilight" panose="020B0400000000000000" pitchFamily="34" charset="-128"/>
              <a:cs typeface="2  Aseman" panose="00000400000000000000" pitchFamily="2" charset="-78"/>
            </a:endParaRPr>
          </a:p>
          <a:p>
            <a:pPr algn="ctr"/>
            <a:r>
              <a:rPr lang="fa-IR" sz="3600" b="1" dirty="0" smtClean="0">
                <a:solidFill>
                  <a:srgbClr val="FFFF00"/>
                </a:solidFill>
                <a:latin typeface="110_Besmellah_4(MRT)" pitchFamily="2" charset="0"/>
                <a:ea typeface="Yu Gothic UI Semilight" panose="020B0400000000000000" pitchFamily="34" charset="-128"/>
                <a:cs typeface="2  Aseman" panose="00000400000000000000" pitchFamily="2" charset="-78"/>
              </a:rPr>
              <a:t>بچه های زودرس و کم وزن به هنگام تولد</a:t>
            </a:r>
            <a:endParaRPr lang="en-US" sz="3600" b="1" dirty="0" smtClean="0">
              <a:solidFill>
                <a:srgbClr val="FFFF00"/>
              </a:solidFill>
              <a:latin typeface="110_Besmellah_4(MRT)" pitchFamily="2" charset="0"/>
              <a:ea typeface="Yu Gothic UI Semilight" panose="020B0400000000000000" pitchFamily="34" charset="-128"/>
              <a:cs typeface="2  Aseman" panose="00000400000000000000" pitchFamily="2" charset="-78"/>
            </a:endParaRPr>
          </a:p>
          <a:p>
            <a:pPr algn="ctr"/>
            <a:r>
              <a:rPr lang="fa-IR" sz="3600" dirty="0" smtClean="0">
                <a:solidFill>
                  <a:schemeClr val="tx1"/>
                </a:solidFill>
                <a:cs typeface="2  Aseman" panose="00000400000000000000" pitchFamily="2" charset="-78"/>
              </a:rPr>
              <a:t/>
            </a:r>
            <a:br>
              <a:rPr lang="fa-IR" sz="3600" dirty="0" smtClean="0">
                <a:solidFill>
                  <a:schemeClr val="tx1"/>
                </a:solidFill>
                <a:cs typeface="2  Aseman" panose="00000400000000000000" pitchFamily="2" charset="-78"/>
              </a:rPr>
            </a:br>
            <a:r>
              <a:rPr lang="en-US" sz="3600" dirty="0" smtClean="0">
                <a:solidFill>
                  <a:schemeClr val="tx1"/>
                </a:solidFill>
                <a:cs typeface="B Kamran" pitchFamily="2" charset="-78"/>
              </a:rPr>
              <a:t/>
            </a:r>
            <a:br>
              <a:rPr lang="en-US" sz="3600" dirty="0" smtClean="0">
                <a:solidFill>
                  <a:schemeClr val="tx1"/>
                </a:solidFill>
                <a:cs typeface="B Kamran" pitchFamily="2" charset="-78"/>
              </a:rPr>
            </a:br>
            <a:r>
              <a:rPr lang="en-US" sz="3600" dirty="0" smtClean="0">
                <a:solidFill>
                  <a:schemeClr val="tx1"/>
                </a:solidFill>
                <a:cs typeface="B Kamran" pitchFamily="2" charset="-78"/>
              </a:rPr>
              <a:t/>
            </a:r>
            <a:br>
              <a:rPr lang="en-US" sz="3600" dirty="0" smtClean="0">
                <a:solidFill>
                  <a:schemeClr val="tx1"/>
                </a:solidFill>
                <a:cs typeface="B Kamran" pitchFamily="2" charset="-78"/>
              </a:rPr>
            </a:br>
            <a:endParaRPr lang="fa-IR" sz="3600" dirty="0">
              <a:solidFill>
                <a:schemeClr val="tx1"/>
              </a:solidFill>
              <a:cs typeface="B Kamran" pitchFamily="2" charset="-78"/>
            </a:endParaRPr>
          </a:p>
        </p:txBody>
      </p:sp>
    </p:spTree>
    <p:extLst>
      <p:ext uri="{BB962C8B-B14F-4D97-AF65-F5344CB8AC3E}">
        <p14:creationId xmlns:p14="http://schemas.microsoft.com/office/powerpoint/2010/main" val="34039389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4800" dirty="0" smtClean="0">
                <a:solidFill>
                  <a:srgbClr val="FF0000"/>
                </a:solidFill>
                <a:cs typeface="B Nazanin" pitchFamily="2" charset="-78"/>
              </a:rPr>
              <a:t>گریه</a:t>
            </a:r>
            <a:r>
              <a:rPr lang="en-US" sz="4800" dirty="0" smtClean="0">
                <a:solidFill>
                  <a:srgbClr val="FF0000"/>
                </a:solidFill>
              </a:rPr>
              <a:t/>
            </a:r>
            <a:br>
              <a:rPr lang="en-US" sz="4800" dirty="0" smtClean="0">
                <a:solidFill>
                  <a:srgbClr val="FF0000"/>
                </a:solidFill>
              </a:rPr>
            </a:br>
            <a:endParaRPr lang="fa-IR" sz="4800" dirty="0">
              <a:solidFill>
                <a:srgbClr val="FF0000"/>
              </a:solidFill>
            </a:endParaRPr>
          </a:p>
        </p:txBody>
      </p:sp>
      <p:sp>
        <p:nvSpPr>
          <p:cNvPr id="3" name="Content Placeholder 2"/>
          <p:cNvSpPr>
            <a:spLocks noGrp="1"/>
          </p:cNvSpPr>
          <p:nvPr>
            <p:ph idx="1"/>
          </p:nvPr>
        </p:nvSpPr>
        <p:spPr/>
        <p:txBody>
          <a:bodyPr>
            <a:normAutofit/>
          </a:bodyPr>
          <a:lstStyle/>
          <a:p>
            <a:pPr algn="r" rtl="1"/>
            <a:r>
              <a:rPr lang="fa-IR" sz="2800" dirty="0" smtClean="0">
                <a:cs typeface="B Nazanin" pitchFamily="2" charset="-78"/>
              </a:rPr>
              <a:t>گریه اولین روشی است که بچه ها بوسیله آن ارتباط  برقرار می کنند و والدین را آگاه می سازند که به غذا،آرامش یا تحریک نیاز دارند.</a:t>
            </a:r>
            <a:endParaRPr lang="en-US" sz="2800" dirty="0" smtClean="0">
              <a:cs typeface="B Nazanin" pitchFamily="2" charset="-78"/>
            </a:endParaRPr>
          </a:p>
          <a:p>
            <a:pPr algn="r" rtl="1"/>
            <a:r>
              <a:rPr lang="fa-IR" sz="2800" dirty="0" smtClean="0">
                <a:cs typeface="B Nazanin" pitchFamily="2" charset="-78"/>
              </a:rPr>
              <a:t>نوزادان معمولاً به خاطر نیازهای جسمانی،عمدتاً گرسنگی گریه می کنند؛ولی بچه ها ممکن است در پاسخ به تغییر دما هنگامی که لخت هستند،صدای ناگهانی یا محرکی دردناک نیز گریه کنند.</a:t>
            </a:r>
            <a:endParaRPr lang="en-US" sz="2800" dirty="0" smtClean="0">
              <a:cs typeface="B Nazanin" pitchFamily="2" charset="-78"/>
            </a:endParaRPr>
          </a:p>
          <a:p>
            <a:pPr algn="r" rtl="1"/>
            <a:endParaRPr lang="fa-IR"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over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4603"/>
            <a:ext cx="6347713" cy="1320800"/>
          </a:xfrm>
        </p:spPr>
        <p:txBody>
          <a:bodyPr>
            <a:normAutofit/>
          </a:bodyPr>
          <a:lstStyle/>
          <a:p>
            <a:pPr algn="r" rtl="1"/>
            <a:r>
              <a:rPr lang="fa-IR" dirty="0" smtClean="0">
                <a:cs typeface="B Nazanin" pitchFamily="2" charset="-78"/>
              </a:rPr>
              <a:t>آرام کردن بچه گریان</a:t>
            </a:r>
            <a:r>
              <a:rPr lang="en-US" dirty="0" smtClean="0"/>
              <a:t/>
            </a:r>
            <a:br>
              <a:rPr lang="en-US" dirty="0" smtClean="0"/>
            </a:br>
            <a:endParaRPr lang="fa-IR" dirty="0"/>
          </a:p>
        </p:txBody>
      </p:sp>
      <p:sp>
        <p:nvSpPr>
          <p:cNvPr id="3" name="Content Placeholder 2"/>
          <p:cNvSpPr>
            <a:spLocks noGrp="1"/>
          </p:cNvSpPr>
          <p:nvPr>
            <p:ph idx="1"/>
          </p:nvPr>
        </p:nvSpPr>
        <p:spPr>
          <a:xfrm>
            <a:off x="500034" y="1142984"/>
            <a:ext cx="8229600" cy="4525963"/>
          </a:xfrm>
        </p:spPr>
        <p:txBody>
          <a:bodyPr/>
          <a:lstStyle/>
          <a:p>
            <a:pPr algn="r" rtl="1"/>
            <a:r>
              <a:rPr lang="fa-IR" sz="2800" dirty="0" smtClean="0">
                <a:cs typeface="B Nazanin" pitchFamily="2" charset="-78"/>
              </a:rPr>
              <a:t>روشی که والدین غربی معمولا ابتدا امتحان می کنند بلند کردن بچه وگذاشتن وی روی شانه وتکان دادن و راه رفتن موثرترین روش است </a:t>
            </a:r>
            <a:endParaRPr lang="en-US" sz="2800" dirty="0" smtClean="0">
              <a:cs typeface="B Nazanin" pitchFamily="2" charset="-78"/>
            </a:endParaRPr>
          </a:p>
          <a:p>
            <a:pPr algn="r" rtl="1"/>
            <a:r>
              <a:rPr lang="fa-IR" sz="2800" dirty="0" smtClean="0">
                <a:cs typeface="B Nazanin" pitchFamily="2" charset="-78"/>
              </a:rPr>
              <a:t>روش رایج دیگر قنداق کردن است -پیچیدن تنگ وچسبان بچه در پتو</a:t>
            </a:r>
            <a:endParaRPr lang="en-US" sz="2800" dirty="0" smtClean="0">
              <a:cs typeface="B Nazanin" pitchFamily="2" charset="-78"/>
            </a:endParaRPr>
          </a:p>
          <a:p>
            <a:pPr algn="r" rtl="1"/>
            <a:endParaRPr lang="fa-IR" dirty="0"/>
          </a:p>
        </p:txBody>
      </p:sp>
      <p:pic>
        <p:nvPicPr>
          <p:cNvPr id="2050" name="Picture 2" descr="K:\Download\News-635205343830483825.jpg"/>
          <p:cNvPicPr>
            <a:picLocks noChangeAspect="1" noChangeArrowheads="1"/>
          </p:cNvPicPr>
          <p:nvPr/>
        </p:nvPicPr>
        <p:blipFill>
          <a:blip r:embed="rId2"/>
          <a:srcRect/>
          <a:stretch>
            <a:fillRect/>
          </a:stretch>
        </p:blipFill>
        <p:spPr bwMode="auto">
          <a:xfrm>
            <a:off x="1224477" y="3575910"/>
            <a:ext cx="2786082" cy="29652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K:\Download\swaddle_baby_1.jpg"/>
          <p:cNvPicPr>
            <a:picLocks noChangeAspect="1" noChangeArrowheads="1"/>
          </p:cNvPicPr>
          <p:nvPr/>
        </p:nvPicPr>
        <p:blipFill>
          <a:blip r:embed="rId3"/>
          <a:srcRect/>
          <a:stretch>
            <a:fillRect/>
          </a:stretch>
        </p:blipFill>
        <p:spPr bwMode="auto">
          <a:xfrm>
            <a:off x="4657668" y="3573016"/>
            <a:ext cx="4071966" cy="281145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itchFamily="2" charset="-78"/>
              </a:rPr>
              <a:t>گریه غیر طبیعی</a:t>
            </a:r>
            <a:endParaRPr lang="fa-IR" dirty="0">
              <a:cs typeface="B Nazanin" pitchFamily="2" charset="-78"/>
            </a:endParaRPr>
          </a:p>
        </p:txBody>
      </p:sp>
      <p:sp>
        <p:nvSpPr>
          <p:cNvPr id="3" name="Content Placeholder 2"/>
          <p:cNvSpPr>
            <a:spLocks noGrp="1"/>
          </p:cNvSpPr>
          <p:nvPr>
            <p:ph idx="1"/>
          </p:nvPr>
        </p:nvSpPr>
        <p:spPr>
          <a:xfrm>
            <a:off x="609599" y="1412776"/>
            <a:ext cx="6347714" cy="4628587"/>
          </a:xfrm>
        </p:spPr>
        <p:txBody>
          <a:bodyPr/>
          <a:lstStyle/>
          <a:p>
            <a:pPr algn="r" rtl="1"/>
            <a:r>
              <a:rPr lang="fa-IR" sz="2800" b="1" dirty="0" smtClean="0">
                <a:cs typeface="B Nazanin" pitchFamily="2" charset="-78"/>
              </a:rPr>
              <a:t>گریه بچه مانند بازتاب ها و الگو های خواب ،نشانه ای از ناراحتی دستگاه عصبی مرکزی است .گریه های بچه هایی که صدمه مغزی دیده و آنهایی که دچار عوارض پیش از تولدو تولد شده اند اغلب گوش خراش ،تیز،و از نظر مدت  کوتاهتر از گریه های بچه های سالم هستند. حتی نوزادانی که مشکل نسبتا رایجی به نام </a:t>
            </a:r>
            <a:r>
              <a:rPr lang="fa-IR" sz="2800" b="1" dirty="0" smtClean="0">
                <a:solidFill>
                  <a:srgbClr val="00B050"/>
                </a:solidFill>
                <a:cs typeface="B Nazanin" pitchFamily="2" charset="-78"/>
              </a:rPr>
              <a:t>قولنج</a:t>
            </a:r>
            <a:r>
              <a:rPr lang="fa-IR" sz="2800" b="1" dirty="0" smtClean="0">
                <a:cs typeface="B Nazanin" pitchFamily="2" charset="-78"/>
              </a:rPr>
              <a:t> یا گریه مداوم دارد</a:t>
            </a:r>
            <a:endParaRPr lang="en-US" sz="2800" b="1" dirty="0" smtClean="0">
              <a:cs typeface="B Nazanin" pitchFamily="2" charset="-78"/>
            </a:endParaRPr>
          </a:p>
          <a:p>
            <a:pPr algn="r" rtl="1"/>
            <a:endParaRPr lang="fa-IR"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t>توانایی های حسی</a:t>
            </a:r>
            <a:r>
              <a:rPr lang="en-US" dirty="0" smtClean="0"/>
              <a:t/>
            </a:r>
            <a:br>
              <a:rPr lang="en-US" dirty="0" smtClean="0"/>
            </a:br>
            <a:endParaRPr lang="fa-IR" dirty="0"/>
          </a:p>
        </p:txBody>
      </p:sp>
      <p:sp>
        <p:nvSpPr>
          <p:cNvPr id="3" name="Content Placeholder 2"/>
          <p:cNvSpPr>
            <a:spLocks noGrp="1"/>
          </p:cNvSpPr>
          <p:nvPr>
            <p:ph idx="1"/>
          </p:nvPr>
        </p:nvSpPr>
        <p:spPr>
          <a:xfrm>
            <a:off x="500034" y="1000108"/>
            <a:ext cx="7096302" cy="4805156"/>
          </a:xfrm>
        </p:spPr>
        <p:txBody>
          <a:bodyPr>
            <a:normAutofit fontScale="32500" lnSpcReduction="20000"/>
          </a:bodyPr>
          <a:lstStyle/>
          <a:p>
            <a:pPr algn="r" rtl="1">
              <a:buNone/>
            </a:pPr>
            <a:endParaRPr lang="en-US" sz="9600" dirty="0" smtClean="0">
              <a:cs typeface="B Nazanin" pitchFamily="2" charset="-78"/>
            </a:endParaRPr>
          </a:p>
          <a:p>
            <a:pPr algn="r" rtl="1"/>
            <a:r>
              <a:rPr lang="fa-IR" sz="9600" dirty="0" smtClean="0">
                <a:solidFill>
                  <a:srgbClr val="00B050"/>
                </a:solidFill>
                <a:cs typeface="B Nazanin" pitchFamily="2" charset="-78"/>
              </a:rPr>
              <a:t>لامسه</a:t>
            </a:r>
            <a:r>
              <a:rPr lang="fa-IR" sz="9600" dirty="0" smtClean="0">
                <a:cs typeface="B Nazanin" pitchFamily="2" charset="-78"/>
              </a:rPr>
              <a:t>. در بحث مربوط به بچه های زودرس دیدیم که لمس کردن رشد جسمانی اولیه را تحریک میکند لمس کردن برای رشد هیجانی نیز اهمیت دارد.بنابراین تعجب آور نیست که حساسیت به لمس هنگام تولد کاملا رشد یافته است. معمولا نوزاد به لمس مخصوصا در اطراف دهان و کف دستها وپاها پاسخ میدهد. در طول دوره پیش از تولد این مناطق همراه با آلت تناسلی اولین  مناطقی هستند که نسبت به لمس کردن حساس میشوند.</a:t>
            </a:r>
            <a:endParaRPr lang="en-US" sz="9600" dirty="0" smtClean="0">
              <a:cs typeface="B Nazanin" pitchFamily="2" charset="-78"/>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229600" cy="6026442"/>
          </a:xfrm>
        </p:spPr>
        <p:txBody>
          <a:bodyPr>
            <a:normAutofit fontScale="77500" lnSpcReduction="20000"/>
          </a:bodyPr>
          <a:lstStyle/>
          <a:p>
            <a:pPr algn="r" rtl="1"/>
            <a:r>
              <a:rPr lang="fa-IR" dirty="0" smtClean="0">
                <a:cs typeface="B Nazanin" pitchFamily="2" charset="-78"/>
              </a:rPr>
              <a:t> </a:t>
            </a:r>
            <a:r>
              <a:rPr lang="fa-IR" sz="4100" dirty="0" smtClean="0">
                <a:cs typeface="B Nazanin" pitchFamily="2" charset="-78"/>
              </a:rPr>
              <a:t>بچه ها بعد از تولد نسبت به درد خیلی حساس هستند.وقتی که نوزادان را ختنه میکنند گاهی به خاطر مخاطرات تجویز دارو برای بچه های خیلی کوچک از مصرف داروهای بی حسی خودداری میکنند. بچه ها اغلب با گریه های شدید واسترس زا و افزایش ضربان قلب و فشار خون و عرق کردن کف دست ... پاسخ میدهند</a:t>
            </a:r>
            <a:endParaRPr lang="en-US" sz="4100" dirty="0" smtClean="0">
              <a:cs typeface="B Nazanin" pitchFamily="2" charset="-78"/>
            </a:endParaRPr>
          </a:p>
          <a:p>
            <a:pPr algn="r" rtl="1"/>
            <a:r>
              <a:rPr lang="fa-IR" sz="4100" dirty="0" smtClean="0">
                <a:cs typeface="B Nazanin" pitchFamily="2" charset="-78"/>
              </a:rPr>
              <a:t>پژوهش های اخیر ثابت کرده اند که دارو های بی حسی موضعی خاصی برای نوزادان ایمن هستند و بدین ترتیب کاهش درد اینگونه عملها را نوید میدهند. استفاده از پستانکی که به محلول قند اغشته است نیز مفید واقع میشود: این کار فورا گریه بچه راکاهش میدهد. درضمن ترکیب مایع شیرین با بغل کردن درد را خیلی بیشتر کاهش میدهد . پژوهش  روی پستانداران بچه نشان میدهد که تماس جسمانی اندورفینها </a:t>
            </a:r>
          </a:p>
          <a:p>
            <a:pPr algn="r" rtl="1"/>
            <a:r>
              <a:rPr lang="fa-IR" sz="4100" dirty="0" smtClean="0">
                <a:cs typeface="B Nazanin" pitchFamily="2" charset="-78"/>
              </a:rPr>
              <a:t>را که مواد شیمیایی مسکن در مغز هستند آزاد میکند.</a:t>
            </a:r>
            <a:endParaRPr lang="en-US" sz="4100" dirty="0" smtClean="0">
              <a:cs typeface="B Nazanin" pitchFamily="2" charset="-78"/>
            </a:endParaRPr>
          </a:p>
          <a:p>
            <a:pPr algn="r" rtl="1"/>
            <a:endParaRPr lang="fa-IR" dirty="0" smtClean="0"/>
          </a:p>
          <a:p>
            <a:pPr algn="r" rtl="1"/>
            <a:endParaRPr lang="fa-IR"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309212"/>
          </a:xfrm>
        </p:spPr>
        <p:txBody>
          <a:bodyPr>
            <a:normAutofit/>
          </a:bodyPr>
          <a:lstStyle/>
          <a:p>
            <a:pPr algn="r" rtl="1"/>
            <a:r>
              <a:rPr lang="fa-IR" sz="3600" dirty="0" smtClean="0">
                <a:solidFill>
                  <a:srgbClr val="FF0000"/>
                </a:solidFill>
                <a:cs typeface="B Nazanin" pitchFamily="2" charset="-78"/>
              </a:rPr>
              <a:t>چشایی و بویایی</a:t>
            </a:r>
            <a:r>
              <a:rPr lang="fa-IR" sz="3600" dirty="0" smtClean="0">
                <a:cs typeface="B Nazanin" pitchFamily="2" charset="-78"/>
              </a:rPr>
              <a:t>: </a:t>
            </a:r>
            <a:r>
              <a:rPr lang="fa-IR" sz="2800" dirty="0" smtClean="0">
                <a:cs typeface="B Nazanin" pitchFamily="2" charset="-78"/>
              </a:rPr>
              <a:t>جلوه های صورت نشان میدهند که نوزادان میتوانند چند مزه اصلی را تشخیص دهند. آنها مانند بزرگسالان در مقابل به مزه شیرین  عضلات را شل میکنند وقتی مزه ترش است لبهای خود را جمع میکنند و وقتی تلخ است دهان خود را به صورت قوسی شکل باز میکنند. بچه ها تا 4 ماهگی مزه شور را به آب خالص ترجیح  نمیدهند و این تغییری است  که آنها را برای پذیرفتن غذاهای جامد آماده میکند</a:t>
            </a:r>
            <a:endParaRPr lang="en-US" sz="2800" dirty="0" smtClean="0">
              <a:cs typeface="B Nazanin" pitchFamily="2" charset="-78"/>
            </a:endParaRPr>
          </a:p>
          <a:p>
            <a:pPr algn="r" rtl="1"/>
            <a:r>
              <a:rPr lang="fa-IR" sz="2800" dirty="0" smtClean="0">
                <a:cs typeface="B Nazanin" pitchFamily="2" charset="-78"/>
              </a:rPr>
              <a:t> نوزادان  میتوانند به راحتی مزه های را که در ابتدا پاسخی خنثی یا منفی در آنها برانگیخته است دوست بدارند. برای مثال بچه ای که  به شیر خشک حساسیت نشان میدهد  وقتی به آنان سویا یا غذاهای گیاهی دیگر داده شود(که معمولا تلخ وقوی مزه هستند)طولی نمیکشد که شیر خشک را ترجیح میدهند. </a:t>
            </a:r>
            <a:endParaRPr lang="en-US" sz="2800" dirty="0" smtClean="0">
              <a:cs typeface="B Nazanin" pitchFamily="2" charset="-78"/>
            </a:endParaRPr>
          </a:p>
          <a:p>
            <a:pPr algn="r"/>
            <a:endParaRPr lang="fa-IR" sz="2400"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4525963"/>
          </a:xfrm>
        </p:spPr>
        <p:txBody>
          <a:bodyPr>
            <a:normAutofit/>
          </a:bodyPr>
          <a:lstStyle/>
          <a:p>
            <a:pPr algn="r" rtl="1"/>
            <a:r>
              <a:rPr lang="fa-IR" sz="3000" dirty="0" smtClean="0"/>
              <a:t> </a:t>
            </a:r>
            <a:r>
              <a:rPr lang="fa-IR" sz="3000" dirty="0" smtClean="0">
                <a:cs typeface="B Nazanin" pitchFamily="2" charset="-78"/>
              </a:rPr>
              <a:t>با اینکه حس بویایی در انسان کمتر از موجودات دیگر است ولی رد هایی از بقای آن باقی مانده اند به نوزادانی که حق انتخاب بین  بوی مایع آمنیو تیک مادر خودشان و مایع امنیو تیک دیگر داده میشود , زمان بیشتری را صرف جهت گیری کردن به سمت این مایع آشنا میکنند. بوی مایع آمنیوتیک مادر آرام بخش است بچه هایی که در معرض آن قرار میگیرند کمتر از بچه هایی که در معرض آن قرار نمیگیرند گریه میکنند</a:t>
            </a:r>
            <a:endParaRPr lang="en-US" sz="3000" dirty="0" smtClean="0">
              <a:cs typeface="B Nazanin" pitchFamily="2" charset="-78"/>
            </a:endParaRPr>
          </a:p>
          <a:p>
            <a:pPr algn="r" rtl="1"/>
            <a:endParaRPr lang="fa-IR"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5305222"/>
          </a:xfrm>
        </p:spPr>
        <p:txBody>
          <a:bodyPr>
            <a:normAutofit lnSpcReduction="10000"/>
          </a:bodyPr>
          <a:lstStyle/>
          <a:p>
            <a:pPr algn="r" rtl="1">
              <a:buNone/>
            </a:pPr>
            <a:endParaRPr lang="en-US" dirty="0" smtClean="0">
              <a:cs typeface="B Nazanin" pitchFamily="2" charset="-78"/>
            </a:endParaRPr>
          </a:p>
          <a:p>
            <a:pPr algn="r" rtl="1"/>
            <a:r>
              <a:rPr lang="fa-IR" sz="4800" dirty="0" smtClean="0">
                <a:solidFill>
                  <a:srgbClr val="FF0000"/>
                </a:solidFill>
                <a:cs typeface="B Nazanin" pitchFamily="2" charset="-78"/>
              </a:rPr>
              <a:t>شنوایی</a:t>
            </a:r>
            <a:r>
              <a:rPr lang="fa-IR" dirty="0" smtClean="0">
                <a:solidFill>
                  <a:srgbClr val="FF0000"/>
                </a:solidFill>
                <a:cs typeface="B Nazanin" pitchFamily="2" charset="-78"/>
              </a:rPr>
              <a:t> </a:t>
            </a:r>
            <a:r>
              <a:rPr lang="fa-IR" dirty="0" smtClean="0">
                <a:cs typeface="B Nazanin" pitchFamily="2" charset="-78"/>
              </a:rPr>
              <a:t>: </a:t>
            </a:r>
            <a:r>
              <a:rPr lang="fa-IR" sz="2400" dirty="0" smtClean="0">
                <a:cs typeface="B Nazanin" pitchFamily="2" charset="-78"/>
              </a:rPr>
              <a:t>نوزادان میتوانند انواع صداها را بشنوند , اما حساسیت آنها ظرف چند ماه اول خیلی بهتر میشود. نوزادان بعد از تولد , صداهای پیچیده مانند سرو صدا وصدای ادمها را به اصوات صاف ترجیح میدهند. نوزادان چندروزه میتوانند تفاوت بین چند الگوی صوتی را تشخیص دهندـ یک رشته صوتهایی که به صورت صعودی در برابر نزولی مرتب شده اند ,اظهارات دو هجایی در برابرسه هجایی ,والگو های تایید کلمات , مانندما,ما در برابر ما,ما وگفتار خوش نوا در برابر گفتاری که کیفیت منفی یا خنثی دارند.</a:t>
            </a:r>
            <a:endParaRPr lang="en-US" sz="2400" dirty="0" smtClean="0">
              <a:cs typeface="B Nazanin" pitchFamily="2" charset="-78"/>
            </a:endParaRPr>
          </a:p>
          <a:p>
            <a:pPr algn="r" rtl="1"/>
            <a:r>
              <a:rPr lang="fa-IR" sz="2400" dirty="0" smtClean="0">
                <a:cs typeface="B Nazanin" pitchFamily="2" charset="-78"/>
              </a:rPr>
              <a:t>نوزادان به گفتار انسان طولانی تر از صداهای غیر گفتاری  که از لحاظ ساختار شبیه هستند , گوش میدهند. نوزادان تعدادی از صداهای گفتاری را تشخیص میدهند  برای مثال وقتی که پستانکی در دهان نوزادان قرار داده میشود که ضبط صوتی با صدای {با} را روشن میکند قوی تر مک میزنند و بعد هنگامی که تازگی این صدا از بین میرود , آهسته مک میزنند. وقتی که این صدا( گا )تبدیل میشود  مکیدن تند تر میشود  و اینگونه مشخص  میشود که نوزاد این تفاوت ظریف را تشخیص میدهد</a:t>
            </a:r>
            <a:endParaRPr lang="en-US" sz="2400" dirty="0" smtClean="0">
              <a:cs typeface="B Nazanin" pitchFamily="2" charset="-78"/>
            </a:endParaRPr>
          </a:p>
          <a:p>
            <a:pPr algn="r" rtl="1"/>
            <a:endParaRPr lang="fa-IR"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85794"/>
            <a:ext cx="8229600" cy="5883566"/>
          </a:xfrm>
        </p:spPr>
        <p:txBody>
          <a:bodyPr>
            <a:normAutofit/>
          </a:bodyPr>
          <a:lstStyle/>
          <a:p>
            <a:pPr algn="r" rtl="1">
              <a:buNone/>
            </a:pPr>
            <a:r>
              <a:rPr lang="fa-IR" dirty="0" smtClean="0">
                <a:cs typeface="B Nazanin" pitchFamily="2" charset="-78"/>
              </a:rPr>
              <a:t> </a:t>
            </a:r>
            <a:endParaRPr lang="en-US" dirty="0" smtClean="0">
              <a:cs typeface="B Nazanin" pitchFamily="2" charset="-78"/>
            </a:endParaRPr>
          </a:p>
          <a:p>
            <a:pPr algn="r" rtl="1"/>
            <a:r>
              <a:rPr lang="fa-IR" sz="2400" dirty="0" smtClean="0">
                <a:solidFill>
                  <a:srgbClr val="00B050"/>
                </a:solidFill>
                <a:cs typeface="B Nazanin" pitchFamily="2" charset="-78"/>
              </a:rPr>
              <a:t>بینایی</a:t>
            </a:r>
            <a:r>
              <a:rPr lang="fa-IR" sz="2400" dirty="0" smtClean="0">
                <a:cs typeface="B Nazanin" pitchFamily="2" charset="-78"/>
              </a:rPr>
              <a:t>: بینایی کمتر از حواس دیگر نوزاد  رشد  کرده است.ساختارهای بینایی در چشم و مغز هنوز کاملا شکل نگرفته اند. برای مثال سلول های موجود در</a:t>
            </a:r>
            <a:r>
              <a:rPr lang="fa-IR" sz="2400" dirty="0" smtClean="0">
                <a:solidFill>
                  <a:srgbClr val="FF0000"/>
                </a:solidFill>
                <a:cs typeface="B Nazanin" pitchFamily="2" charset="-78"/>
              </a:rPr>
              <a:t> شبکیه</a:t>
            </a:r>
            <a:r>
              <a:rPr lang="fa-IR" sz="2400" dirty="0" smtClean="0">
                <a:cs typeface="B Nazanin" pitchFamily="2" charset="-78"/>
              </a:rPr>
              <a:t>, غشایی که داخل چشم را پوشانیده و نور را جذب  کرده و ان را به پیام هایی تبدیل میکند که به مغز فرستاده میشوند , هنوز به اندازه چند ماهگی رشد نکرده اند.  عصب بینایی و گذرگاههای دیگری که این پیام ها را ارسال میکنند, و مراکز بینایی در مغز که انها را دریافت میکنند , تا چند سال بعد به سطح بزرگسالی نخواهند رسید وعضلات عدسی , که به ما امکان میدهند تا تمرکز دیداری خود را با فواصل مختلف تنظیم کنیم ,ضعیف هستند.</a:t>
            </a:r>
            <a:endParaRPr lang="en-US" sz="2400" dirty="0" smtClean="0">
              <a:cs typeface="B Nazanin" pitchFamily="2" charset="-78"/>
            </a:endParaRPr>
          </a:p>
          <a:p>
            <a:pPr algn="r" rtl="1"/>
            <a:r>
              <a:rPr lang="fa-IR" sz="2400" dirty="0" smtClean="0">
                <a:cs typeface="B Nazanin" pitchFamily="2" charset="-78"/>
              </a:rPr>
              <a:t> در نتیجه نوزادان نمیتوانند چشمان خود را درست متمرکز کنند . نوزادان بعد از تولد,اشیا را درفاصله 6 متری تقریبا به همان وضوحی  درک میکنند که بزرگسالان در فاصله 183 متری درک میکنند بعلاوه, برخلاف بزرگسالان  که اشیا را واضح تر میبینند نوزادان فواصل مختلف را بصورت مبهم  میبینند در نتیجه تصاویری </a:t>
            </a:r>
          </a:p>
          <a:p>
            <a:pPr algn="r" rtl="1"/>
            <a:r>
              <a:rPr lang="fa-IR" sz="2400" dirty="0" smtClean="0">
                <a:cs typeface="B Nazanin" pitchFamily="2" charset="-78"/>
              </a:rPr>
              <a:t>مانند چهره والدین حتی در فاصله نزدیک نیز تار دیده میشود.</a:t>
            </a:r>
            <a:endParaRPr lang="en-US" sz="2400" dirty="0" smtClean="0">
              <a:cs typeface="B Nazanin" pitchFamily="2" charset="-78"/>
            </a:endParaRPr>
          </a:p>
          <a:p>
            <a:endParaRPr lang="fa-IR" sz="2400"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88640"/>
            <a:ext cx="5368110" cy="954360"/>
          </a:xfrm>
        </p:spPr>
        <p:txBody>
          <a:bodyPr>
            <a:normAutofit/>
          </a:bodyPr>
          <a:lstStyle/>
          <a:p>
            <a:pPr algn="r" rtl="1"/>
            <a:r>
              <a:rPr lang="fa-IR" sz="2800" b="1" dirty="0" smtClean="0">
                <a:cs typeface="B Nazanin" pitchFamily="2" charset="-78"/>
              </a:rPr>
              <a:t>ارزیابی رفتاری نوزاد</a:t>
            </a:r>
            <a:endParaRPr lang="fa-IR" sz="2800" b="1" dirty="0">
              <a:cs typeface="B Nazanin" pitchFamily="2" charset="-78"/>
            </a:endParaRPr>
          </a:p>
        </p:txBody>
      </p:sp>
      <p:sp>
        <p:nvSpPr>
          <p:cNvPr id="3" name="Content Placeholder 2"/>
          <p:cNvSpPr>
            <a:spLocks noGrp="1"/>
          </p:cNvSpPr>
          <p:nvPr>
            <p:ph idx="1"/>
          </p:nvPr>
        </p:nvSpPr>
        <p:spPr>
          <a:xfrm>
            <a:off x="428596" y="928670"/>
            <a:ext cx="7167740" cy="5020610"/>
          </a:xfrm>
        </p:spPr>
        <p:txBody>
          <a:bodyPr>
            <a:normAutofit/>
          </a:bodyPr>
          <a:lstStyle/>
          <a:p>
            <a:pPr algn="r" rtl="1"/>
            <a:r>
              <a:rPr lang="fa-IR" sz="2400" dirty="0" smtClean="0">
                <a:cs typeface="B Nazanin" pitchFamily="2" charset="-78"/>
              </a:rPr>
              <a:t>ابزارهای گوناگونی به دکترها،پرستاران،و پژوهشگران امکان می دهند تا رفتار نوزادان را ارزیابی کنند.پرمصرف ترین این آزمون ها ، مقیاس ارزیابی رفتار نوزاد(</a:t>
            </a:r>
            <a:r>
              <a:rPr lang="en-US" sz="2400" dirty="0" smtClean="0">
                <a:cs typeface="B Nazanin" pitchFamily="2" charset="-78"/>
              </a:rPr>
              <a:t>NBAS</a:t>
            </a:r>
            <a:r>
              <a:rPr lang="fa-IR" sz="2400" dirty="0" smtClean="0">
                <a:cs typeface="B Nazanin" pitchFamily="2" charset="-78"/>
              </a:rPr>
              <a:t>)  تی . بری برازلتون است که بازتاب ها ،تغییرات حالت ، پاسخ دهی به محرک های مادی و اجتماعی ، و واکنش های دیگر ارزیابی می کند. هدف اصلی آگاه شدن از توانایی هر بچه برای شروع کردن پرستاری و تنظیم کردن رفتار اجتناب از غرق شدن در تحریک است.</a:t>
            </a:r>
          </a:p>
          <a:p>
            <a:pPr algn="r" rtl="1"/>
            <a:r>
              <a:rPr lang="fa-IR" sz="2400" dirty="0" smtClean="0">
                <a:cs typeface="B Nazanin" pitchFamily="2" charset="-78"/>
              </a:rPr>
              <a:t>از مقیاس ارزیابی رفتاری نوزاد برای کمک کردن به والدین نیز استفاده شده است تا بچه های خود را بشناسند. در برخی بیمارستان ها ، متخصصان بهداشت درباره توانایی های نوزاد که توسط این مقیاس ارزیابی شده اند، با والدین بحث کنند . والدین نوزادان زودرس و آنهایی که دوره کامل حاملگی را گذرانده اند . با شرکت کردن در این برنامه ها با اطمینان بیشتر و به نحو موثرتری با بچه های خو تعامل می کنند</a:t>
            </a:r>
            <a:endParaRPr lang="fa-IR" sz="2400" dirty="0">
              <a:cs typeface="B Nazanin" pitchFamily="2" charset="-78"/>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1772816"/>
            <a:ext cx="6400800" cy="3744416"/>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a:r>
              <a:rPr lang="fa-IR" sz="7385" b="1" dirty="0" smtClean="0">
                <a:solidFill>
                  <a:srgbClr val="FF0000"/>
                </a:solidFill>
                <a:latin typeface="IranNastaliq" panose="02020505000000020003" pitchFamily="18" charset="0"/>
                <a:cs typeface="IranNastaliq" panose="02020505000000020003" pitchFamily="18" charset="0"/>
              </a:rPr>
              <a:t>روانشناسی رشد   1</a:t>
            </a:r>
            <a:endParaRPr lang="fa-IR" sz="7385" b="1" dirty="0">
              <a:solidFill>
                <a:srgbClr val="FF0000"/>
              </a:solidFill>
              <a:latin typeface="IranNastaliq" panose="02020505000000020003" pitchFamily="18" charset="0"/>
              <a:cs typeface="IranNastaliq" panose="02020505000000020003" pitchFamily="18" charset="0"/>
            </a:endParaRPr>
          </a:p>
          <a:p>
            <a:pPr algn="ctr"/>
            <a:r>
              <a:rPr lang="fa-IR" sz="7385" b="1" dirty="0">
                <a:solidFill>
                  <a:srgbClr val="FF0000"/>
                </a:solidFill>
                <a:latin typeface="IranNastaliq" panose="02020505000000020003" pitchFamily="18" charset="0"/>
                <a:cs typeface="IranNastaliq" panose="02020505000000020003" pitchFamily="18" charset="0"/>
              </a:rPr>
              <a:t>فصل </a:t>
            </a:r>
            <a:r>
              <a:rPr lang="fa-IR" sz="7385" b="1" dirty="0" smtClean="0">
                <a:solidFill>
                  <a:srgbClr val="FF0000"/>
                </a:solidFill>
                <a:latin typeface="IranNastaliq" panose="02020505000000020003" pitchFamily="18" charset="0"/>
                <a:cs typeface="IranNastaliq" panose="02020505000000020003" pitchFamily="18" charset="0"/>
              </a:rPr>
              <a:t>سوم</a:t>
            </a:r>
            <a:endParaRPr lang="fa-IR" sz="7385" b="1" dirty="0">
              <a:solidFill>
                <a:srgbClr val="FF0000"/>
              </a:solidFill>
              <a:latin typeface="IranNastaliq" panose="02020505000000020003" pitchFamily="18" charset="0"/>
              <a:cs typeface="IranNastaliq" panose="02020505000000020003" pitchFamily="18" charset="0"/>
            </a:endParaRPr>
          </a:p>
          <a:p>
            <a:pPr algn="ctr"/>
            <a:r>
              <a:rPr lang="fa-IR" sz="7385" b="1" dirty="0">
                <a:solidFill>
                  <a:srgbClr val="FF0000"/>
                </a:solidFill>
                <a:latin typeface="IranNastaliq" panose="02020505000000020003" pitchFamily="18" charset="0"/>
                <a:cs typeface="IranNastaliq" panose="02020505000000020003" pitchFamily="18" charset="0"/>
              </a:rPr>
              <a:t>رشد در دوره قبل از تولد</a:t>
            </a:r>
          </a:p>
          <a:p>
            <a:endParaRPr lang="fa-IR" b="1" dirty="0" smtClean="0"/>
          </a:p>
          <a:p>
            <a:endParaRPr lang="fa-IR" dirty="0"/>
          </a:p>
        </p:txBody>
      </p:sp>
    </p:spTree>
    <p:extLst>
      <p:ext uri="{BB962C8B-B14F-4D97-AF65-F5344CB8AC3E}">
        <p14:creationId xmlns:p14="http://schemas.microsoft.com/office/powerpoint/2010/main" val="10607136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cs typeface="B Nazanin" pitchFamily="2" charset="-78"/>
              </a:rPr>
              <a:t>سازگار شدن با واحد خانواده جدید </a:t>
            </a:r>
            <a:r>
              <a:rPr lang="en-US" dirty="0" smtClean="0"/>
              <a:t/>
            </a:r>
            <a:br>
              <a:rPr lang="en-US" dirty="0" smtClean="0"/>
            </a:br>
            <a:endParaRPr lang="fa-IR" dirty="0"/>
          </a:p>
        </p:txBody>
      </p:sp>
      <p:sp>
        <p:nvSpPr>
          <p:cNvPr id="3" name="Content Placeholder 2"/>
          <p:cNvSpPr>
            <a:spLocks noGrp="1"/>
          </p:cNvSpPr>
          <p:nvPr>
            <p:ph idx="1"/>
          </p:nvPr>
        </p:nvSpPr>
        <p:spPr>
          <a:xfrm>
            <a:off x="428596" y="1142984"/>
            <a:ext cx="8229600" cy="4525963"/>
          </a:xfrm>
        </p:spPr>
        <p:txBody>
          <a:bodyPr>
            <a:normAutofit/>
          </a:bodyPr>
          <a:lstStyle/>
          <a:p>
            <a:pPr algn="r" rtl="1"/>
            <a:endParaRPr lang="fa-IR" dirty="0" smtClean="0">
              <a:cs typeface="B Nazanin" pitchFamily="2" charset="-78"/>
            </a:endParaRPr>
          </a:p>
          <a:p>
            <a:pPr algn="r" rtl="1"/>
            <a:r>
              <a:rPr lang="fa-IR" sz="2400" dirty="0" smtClean="0">
                <a:cs typeface="B Nazanin" pitchFamily="2" charset="-78"/>
              </a:rPr>
              <a:t>چون فرزند پروری ثمربخش برای بقا و رشد مطلوب بچه حیاتی است ، طبیعت مادران باردار و پدران را برای این نقش آماده می سازد . در اواخر حاملگی ، مادران تولید هورمون اوکسی توسین را آغاز می کنند که انقباض های رحم را تحریک می کند ؛باعث می شود که پستانها شیر آزاد کنند ؛موجب خلق آرام می شود و پاسخ دهی به بچه را بوجود می آورد . </a:t>
            </a:r>
            <a:endParaRPr lang="en-US" sz="2400" dirty="0" smtClean="0">
              <a:cs typeface="B Nazanin" pitchFamily="2" charset="-78"/>
            </a:endParaRPr>
          </a:p>
          <a:p>
            <a:pPr algn="r" rtl="1"/>
            <a:r>
              <a:rPr lang="fa-IR" sz="2400" dirty="0" smtClean="0">
                <a:cs typeface="B Nazanin" pitchFamily="2" charset="-78"/>
              </a:rPr>
              <a:t>با این که هورمون های مرتبط با تولد بچه می توانند پرستاری را تسهیل کنند ، اما آزاد شدن و تأثیرات آنها به تجربیاتی چون رابطه مثبت زن و شوهر و تماس نزدیک پدر و مادر حامله بستگی دارد به علاوه انسان ها می توانند بدون تجربه کردن تغییرات هورمونی مرتبط با تولد بچه ، به نحو مؤثری پدر -مادری کنند که فرزند خواندگی موفقیت آمیز آن را نشان می دهد.</a:t>
            </a:r>
            <a:endParaRPr lang="en-US" sz="2400" dirty="0" smtClean="0">
              <a:cs typeface="B Nazanin" pitchFamily="2" charset="-78"/>
            </a:endParaRPr>
          </a:p>
          <a:p>
            <a:pPr algn="r"/>
            <a:endParaRPr lang="fa-IR" dirty="0">
              <a:cs typeface="B Nazanin" pitchFamily="2" charset="-78"/>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45024"/>
            <a:ext cx="7772400" cy="1362075"/>
          </a:xfrm>
        </p:spPr>
        <p:txBody>
          <a:bodyPr/>
          <a:lstStyle/>
          <a:p>
            <a:pPr algn="ctr" rtl="1"/>
            <a:r>
              <a:rPr lang="fa-IR" dirty="0" smtClean="0">
                <a:solidFill>
                  <a:srgbClr val="00B050"/>
                </a:solidFill>
                <a:latin typeface="Adobe Arabic" panose="02040503050201020203" pitchFamily="18" charset="-78"/>
                <a:cs typeface="Adobe Arabic" panose="02040503050201020203" pitchFamily="18" charset="-78"/>
              </a:rPr>
              <a:t>پاییز 94 </a:t>
            </a:r>
            <a:endParaRPr lang="en-US" dirty="0">
              <a:solidFill>
                <a:srgbClr val="00B050"/>
              </a:solidFill>
              <a:latin typeface="Adobe Arabic" panose="02040503050201020203" pitchFamily="18" charset="-78"/>
              <a:cs typeface="Adobe Arabic" panose="02040503050201020203" pitchFamily="18" charset="-78"/>
            </a:endParaRPr>
          </a:p>
        </p:txBody>
      </p:sp>
      <p:sp>
        <p:nvSpPr>
          <p:cNvPr id="3" name="Text Placeholder 2"/>
          <p:cNvSpPr>
            <a:spLocks noGrp="1"/>
          </p:cNvSpPr>
          <p:nvPr>
            <p:ph type="body" idx="1"/>
          </p:nvPr>
        </p:nvSpPr>
        <p:spPr>
          <a:xfrm>
            <a:off x="539552" y="1052736"/>
            <a:ext cx="7772400" cy="1500187"/>
          </a:xfrm>
        </p:spPr>
        <p:txBody>
          <a:bodyPr>
            <a:normAutofit/>
          </a:bodyPr>
          <a:lstStyle/>
          <a:p>
            <a:pPr algn="ctr" rtl="1"/>
            <a:r>
              <a:rPr lang="fa-IR" sz="4400" b="1" dirty="0" smtClean="0">
                <a:solidFill>
                  <a:srgbClr val="FF0000"/>
                </a:solidFill>
              </a:rPr>
              <a:t>با تشکر ازتوجه شما</a:t>
            </a:r>
            <a:endParaRPr lang="en-US" sz="4400" b="1" dirty="0">
              <a:solidFill>
                <a:srgbClr val="FF0000"/>
              </a:solidFill>
            </a:endParaRP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8970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sz="2585" dirty="0">
                <a:cs typeface="B Roya" pitchFamily="2" charset="-78"/>
              </a:rPr>
              <a:t>دوره زندگی پیش از تولد در انسان، یعنی از هنگام باروری تا زمان تولد، در شرایط طبیعی حدود چهل هفته یا 280 روز به طول می انجامد و این در صورتی است که دوره بارداری طبیعی بوده و عوامل یا حوادثی منجر به تولد پیش از موقع و یا سقط جنین نشود. احتمال زنده ماندن جنین، در صورتی که در حدود 28 هفته در رحم مادر بماند نیز وجود دارد اما اگر تولد وی قبل از این زمان صورت بگیرد، به دلیل رشد ناکافی از بین خواهد رفت.</a:t>
            </a:r>
            <a:endParaRPr lang="en-US" sz="2585" dirty="0">
              <a:cs typeface="B Roya" pitchFamily="2" charset="-78"/>
            </a:endParaRPr>
          </a:p>
        </p:txBody>
      </p:sp>
      <p:sp>
        <p:nvSpPr>
          <p:cNvPr id="2" name="Title 1"/>
          <p:cNvSpPr>
            <a:spLocks noGrp="1"/>
          </p:cNvSpPr>
          <p:nvPr>
            <p:ph type="title"/>
          </p:nvPr>
        </p:nvSpPr>
        <p:spPr/>
        <p:txBody>
          <a:bodyPr/>
          <a:lstStyle/>
          <a:p>
            <a:pPr algn="ctr"/>
            <a:r>
              <a:rPr lang="fa-IR" dirty="0"/>
              <a:t>دوره زندگی پیش از تولد </a:t>
            </a: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 y="5524667"/>
            <a:ext cx="1009524" cy="133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085948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80728"/>
            <a:ext cx="6347714" cy="5760640"/>
          </a:xfrm>
        </p:spPr>
        <p:txBody>
          <a:bodyPr>
            <a:normAutofit/>
          </a:bodyPr>
          <a:lstStyle/>
          <a:p>
            <a:r>
              <a:rPr lang="fa-IR" sz="2400" dirty="0" smtClean="0">
                <a:cs typeface="B Roya" pitchFamily="2" charset="-78"/>
              </a:rPr>
              <a:t>به طور کلی می توان جریان رشد پیش از تولد را به سه مرحله تقسیم نمود. </a:t>
            </a:r>
          </a:p>
          <a:p>
            <a:pPr algn="just">
              <a:lnSpc>
                <a:spcPct val="300000"/>
              </a:lnSpc>
              <a:buFont typeface="Wingdings" pitchFamily="2" charset="2"/>
              <a:buChar char="Ø"/>
            </a:pPr>
            <a:r>
              <a:rPr lang="fa-IR" sz="2400" dirty="0" smtClean="0">
                <a:solidFill>
                  <a:srgbClr val="FF0000"/>
                </a:solidFill>
                <a:cs typeface="B Roya" pitchFamily="2" charset="-78"/>
              </a:rPr>
              <a:t>1</a:t>
            </a:r>
            <a:r>
              <a:rPr lang="fa-IR" sz="2800" dirty="0" smtClean="0">
                <a:solidFill>
                  <a:srgbClr val="FF0000"/>
                </a:solidFill>
                <a:cs typeface="B Roya" pitchFamily="2" charset="-78"/>
              </a:rPr>
              <a:t>- مرحله تخمی </a:t>
            </a:r>
          </a:p>
          <a:p>
            <a:pPr algn="just">
              <a:lnSpc>
                <a:spcPct val="300000"/>
              </a:lnSpc>
              <a:buFont typeface="Wingdings" pitchFamily="2" charset="2"/>
              <a:buChar char="Ø"/>
            </a:pPr>
            <a:r>
              <a:rPr lang="fa-IR" sz="2800" dirty="0" smtClean="0">
                <a:solidFill>
                  <a:srgbClr val="FF0000"/>
                </a:solidFill>
                <a:cs typeface="B Roya" pitchFamily="2" charset="-78"/>
              </a:rPr>
              <a:t>2- مرحله رویانی </a:t>
            </a:r>
          </a:p>
          <a:p>
            <a:pPr algn="just">
              <a:lnSpc>
                <a:spcPct val="300000"/>
              </a:lnSpc>
              <a:buFont typeface="Wingdings" pitchFamily="2" charset="2"/>
              <a:buChar char="Ø"/>
            </a:pPr>
            <a:r>
              <a:rPr lang="fa-IR" sz="2800" dirty="0" smtClean="0">
                <a:solidFill>
                  <a:srgbClr val="FF0000"/>
                </a:solidFill>
                <a:cs typeface="B Roya" pitchFamily="2" charset="-78"/>
              </a:rPr>
              <a:t>3 مرحله جنینی</a:t>
            </a:r>
          </a:p>
          <a:p>
            <a:endParaRPr lang="fa-I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96" y="1628800"/>
            <a:ext cx="1722428" cy="15207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95" y="3284985"/>
            <a:ext cx="1722428" cy="13681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95" y="4788546"/>
            <a:ext cx="1722428" cy="1561356"/>
          </a:xfrm>
          <a:prstGeom prst="rect">
            <a:avLst/>
          </a:prstGeom>
        </p:spPr>
      </p:pic>
    </p:spTree>
    <p:extLst>
      <p:ext uri="{BB962C8B-B14F-4D97-AF65-F5344CB8AC3E}">
        <p14:creationId xmlns:p14="http://schemas.microsoft.com/office/powerpoint/2010/main" val="105413370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70000"/>
            <a:ext cx="8229600" cy="4391248"/>
          </a:xfrm>
        </p:spPr>
        <p:txBody>
          <a:bodyPr>
            <a:noAutofit/>
          </a:bodyPr>
          <a:lstStyle/>
          <a:p>
            <a:pPr marL="0" indent="0" algn="just">
              <a:buNone/>
            </a:pPr>
            <a:r>
              <a:rPr lang="fa-IR" sz="2585" dirty="0">
                <a:cs typeface="B Roya" pitchFamily="2" charset="-78"/>
              </a:rPr>
              <a:t>اوول یا تخمک یعنی سلول جنسی مادر، بزرگ ترین سلول در بدن انسان است که با حدود 2 /0 میلی متر قطر، با چشم غیر مسلح نیز قابل مشاهده است. این سلول حدوداً هر 28 روز یک بار ( معمولاً در اواسط دوره قاعدگی ) از یکی از تخمدان ها آزاد شده و در مجرایی قرار می گیرد که با حرکت در آن سرانجام به درون رحم هدایت می شود. حرکت تخمک در این مسیر، چیزی در حدود 3 تا 7 روز طول می کشد.</a:t>
            </a:r>
            <a:endParaRPr lang="en-US" sz="2585" dirty="0">
              <a:cs typeface="B Roya" pitchFamily="2" charset="-78"/>
            </a:endParaRPr>
          </a:p>
          <a:p>
            <a:pPr marL="0" indent="0" algn="just">
              <a:buNone/>
            </a:pPr>
            <a:r>
              <a:rPr lang="fa-IR" sz="2585" dirty="0">
                <a:cs typeface="B Roya" pitchFamily="2" charset="-78"/>
              </a:rPr>
              <a:t>در آغاز مرحله تخمی، اسپرم وارد تخمک می شود و فرایند ترکیب هسته های آن دو با یکدیگر آغاز می گردد. سپس در طی دو هفته، تقسیم سلول تخم از طریق فرایند </a:t>
            </a:r>
            <a:r>
              <a:rPr lang="fa-IR" sz="2585" dirty="0" smtClean="0">
                <a:cs typeface="B Roya" pitchFamily="2" charset="-78"/>
              </a:rPr>
              <a:t>میتوز </a:t>
            </a:r>
            <a:r>
              <a:rPr lang="fa-IR" sz="2585" dirty="0">
                <a:cs typeface="B Roya" pitchFamily="2" charset="-78"/>
              </a:rPr>
              <a:t>انجام شده و نهایتاً سلول اولیه که اینک به توده ای سلول تبدیل شده، «لانه گزینی»  می نماید، به این معنا که محکم به دیوار رحم می چسبد.</a:t>
            </a:r>
            <a:endParaRPr lang="en-US" sz="2585" dirty="0">
              <a:cs typeface="B Roya" pitchFamily="2" charset="-78"/>
            </a:endParaRPr>
          </a:p>
          <a:p>
            <a:pPr algn="just"/>
            <a:endParaRPr lang="fa-IR" sz="2585" dirty="0">
              <a:cs typeface="B Roya" pitchFamily="2" charset="-78"/>
            </a:endParaRPr>
          </a:p>
        </p:txBody>
      </p:sp>
      <p:sp>
        <p:nvSpPr>
          <p:cNvPr id="2" name="Title 1"/>
          <p:cNvSpPr>
            <a:spLocks noGrp="1"/>
          </p:cNvSpPr>
          <p:nvPr>
            <p:ph type="title"/>
          </p:nvPr>
        </p:nvSpPr>
        <p:spPr/>
        <p:txBody>
          <a:bodyPr>
            <a:normAutofit/>
          </a:bodyPr>
          <a:lstStyle/>
          <a:p>
            <a:r>
              <a:rPr lang="fa-IR" b="1" dirty="0" smtClean="0"/>
              <a:t>مرحله </a:t>
            </a:r>
            <a:r>
              <a:rPr lang="fa-IR" b="1" dirty="0"/>
              <a:t>تخمی </a:t>
            </a:r>
            <a:r>
              <a:rPr lang="en-US" dirty="0"/>
              <a:t/>
            </a:r>
            <a:br>
              <a:rPr lang="en-US" dirty="0"/>
            </a:br>
            <a:endParaRPr lang="fa-IR" dirty="0"/>
          </a:p>
        </p:txBody>
      </p:sp>
      <p:sp>
        <p:nvSpPr>
          <p:cNvPr id="5" name="Rounded Rectangle 4"/>
          <p:cNvSpPr/>
          <p:nvPr/>
        </p:nvSpPr>
        <p:spPr>
          <a:xfrm>
            <a:off x="539552" y="5445224"/>
            <a:ext cx="7128792" cy="1224136"/>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r>
              <a:rPr lang="fa-IR"/>
              <a:t>ما او را از آب نطفه مختلط (بی حس و شعور) خلق کردیم و دارای قوای چشم و گوش (و مشاعر و عقل و هوش) گرداندیم (انسان ۲)</a:t>
            </a:r>
            <a:endParaRPr lang="fa-IR" dirty="0"/>
          </a:p>
        </p:txBody>
      </p:sp>
    </p:spTree>
    <p:extLst>
      <p:ext uri="{BB962C8B-B14F-4D97-AF65-F5344CB8AC3E}">
        <p14:creationId xmlns:p14="http://schemas.microsoft.com/office/powerpoint/2010/main" val="798887061"/>
      </p:ext>
    </p:extLst>
  </p:cSld>
  <p:clrMapOvr>
    <a:masterClrMapping/>
  </p:clrMapOvr>
  <p:transition spd="slow">
    <p:cover dir="r"/>
  </p:transition>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@bank_ppt_psy 3</Template>
  <TotalTime>1</TotalTime>
  <Words>5471</Words>
  <Application>Microsoft Office PowerPoint</Application>
  <PresentationFormat>On-screen Show (4:3)</PresentationFormat>
  <Paragraphs>220</Paragraphs>
  <Slides>61</Slides>
  <Notes>3</Notes>
  <HiddenSlides>0</HiddenSlides>
  <MMClips>0</MMClips>
  <ScaleCrop>false</ScaleCrop>
  <HeadingPairs>
    <vt:vector size="6" baseType="variant">
      <vt:variant>
        <vt:lpstr>Fonts Used</vt:lpstr>
      </vt:variant>
      <vt:variant>
        <vt:i4>23</vt:i4>
      </vt:variant>
      <vt:variant>
        <vt:lpstr>Theme</vt:lpstr>
      </vt:variant>
      <vt:variant>
        <vt:i4>3</vt:i4>
      </vt:variant>
      <vt:variant>
        <vt:lpstr>Slide Titles</vt:lpstr>
      </vt:variant>
      <vt:variant>
        <vt:i4>61</vt:i4>
      </vt:variant>
    </vt:vector>
  </HeadingPairs>
  <TitlesOfParts>
    <vt:vector size="87" baseType="lpstr">
      <vt:lpstr>110_Besmellah_4(MRT)</vt:lpstr>
      <vt:lpstr>2  Aseman</vt:lpstr>
      <vt:lpstr>2  Baran Outline</vt:lpstr>
      <vt:lpstr>2  Kamran</vt:lpstr>
      <vt:lpstr>2  Koodak Outline</vt:lpstr>
      <vt:lpstr>Adobe Arabic</vt:lpstr>
      <vt:lpstr>Arial</vt:lpstr>
      <vt:lpstr>B Kamran</vt:lpstr>
      <vt:lpstr>B Nazanin</vt:lpstr>
      <vt:lpstr>B Roya</vt:lpstr>
      <vt:lpstr>Calibri</vt:lpstr>
      <vt:lpstr>Calibri Light</vt:lpstr>
      <vt:lpstr>Garamond</vt:lpstr>
      <vt:lpstr>IranNastaliq</vt:lpstr>
      <vt:lpstr>Raavi</vt:lpstr>
      <vt:lpstr>Tahoma</vt:lpstr>
      <vt:lpstr>Times New Roman</vt:lpstr>
      <vt:lpstr>Trebuchet MS</vt:lpstr>
      <vt:lpstr>Wingdings</vt:lpstr>
      <vt:lpstr>Wingdings 2</vt:lpstr>
      <vt:lpstr>Wingdings 3</vt:lpstr>
      <vt:lpstr>Yu Gothic UI Semilight</vt:lpstr>
      <vt:lpstr>zkurd aras</vt:lpstr>
      <vt:lpstr>HDOfficeLightV0</vt:lpstr>
      <vt:lpstr>Facet</vt:lpstr>
      <vt:lpstr>Office Theme</vt:lpstr>
      <vt:lpstr>بسم الله الرحمن الرحيم</vt:lpstr>
      <vt:lpstr>PowerPoint Presentation</vt:lpstr>
      <vt:lpstr>بزرگان روانشناسی</vt:lpstr>
      <vt:lpstr>     خلاصه فصل سوم    </vt:lpstr>
      <vt:lpstr>PowerPoint Presentation</vt:lpstr>
      <vt:lpstr>PowerPoint Presentation</vt:lpstr>
      <vt:lpstr>دوره زندگی پیش از تولد </vt:lpstr>
      <vt:lpstr>PowerPoint Presentation</vt:lpstr>
      <vt:lpstr>مرحله تخمی  </vt:lpstr>
      <vt:lpstr>مرحلۀ رویانی</vt:lpstr>
      <vt:lpstr>PowerPoint Presentation</vt:lpstr>
      <vt:lpstr>مرحله جنینی</vt:lpstr>
      <vt:lpstr>PowerPoint Presentation</vt:lpstr>
      <vt:lpstr>PowerPoint Presentation</vt:lpstr>
      <vt:lpstr>                        محیط قبل از تولد </vt:lpstr>
      <vt:lpstr>PowerPoint Presentation</vt:lpstr>
      <vt:lpstr>PowerPoint Presentation</vt:lpstr>
      <vt:lpstr>بیماری های مادر</vt:lpstr>
      <vt:lpstr>PowerPoint Presentation</vt:lpstr>
      <vt:lpstr>2) سیگار و الکیسم و سوء مصرف سایر مواد</vt:lpstr>
      <vt:lpstr>3) داروها</vt:lpstr>
      <vt:lpstr>4) سوء تغذیه</vt:lpstr>
      <vt:lpstr>5) حالات عاطفی و روانی مادر</vt:lpstr>
      <vt:lpstr>6) سن کم یا زیاد مادر</vt:lpstr>
      <vt:lpstr>7) همخونی و عامل Rh</vt:lpstr>
      <vt:lpstr>8) پرتو نگاری های مکرر یا پرتو درمانی</vt:lpstr>
      <vt:lpstr>9) کار سنگین و مداوم مادر</vt:lpstr>
      <vt:lpstr>10) ضربه ها </vt:lpstr>
      <vt:lpstr>11) فاصله کوتاه بین زایمان ها</vt:lpstr>
      <vt:lpstr>12) آسیب پذیری جنین</vt:lpstr>
      <vt:lpstr>PowerPoint Presentation</vt:lpstr>
      <vt:lpstr>13) نگرش مادر نسبت به جنین</vt:lpstr>
      <vt:lpstr>جریان تولد</vt:lpstr>
      <vt:lpstr>علایم زیر در هنگام تولد می تواند نشانۀ وجود عقب ماندگی ذهنی در کودک باشد: </vt:lpstr>
      <vt:lpstr>PowerPoint Presentation</vt:lpstr>
      <vt:lpstr>تفاوتهای جنسی </vt:lpstr>
      <vt:lpstr>بچه های زودرس و کم وزن به هنگام تولد     </vt:lpstr>
      <vt:lpstr>زودرسی در برابر نارسی </vt:lpstr>
      <vt:lpstr>اهمیت پرستاری </vt:lpstr>
      <vt:lpstr>مداخله هایی برای بچه های زودرس</vt:lpstr>
      <vt:lpstr>تحریک مخصوص بچه   </vt:lpstr>
      <vt:lpstr>PowerPoint Presentation</vt:lpstr>
      <vt:lpstr>آموزش دادن مهارت های پرستاری از بچه به والدین  </vt:lpstr>
      <vt:lpstr>عوارض تولد ، فرزند پروری و انعطاف پذیری  </vt:lpstr>
      <vt:lpstr>توانایی های نوزاد  </vt:lpstr>
      <vt:lpstr>حالت های نوزاد </vt:lpstr>
      <vt:lpstr>تراژدی اسرار آمیز نشانگان مرگ ناگهانی کودک </vt:lpstr>
      <vt:lpstr>پژوهشگران برای کاهش دادن وقوع نشانگان مرگ ناگهانی کودک،عوامل محیطی مربوط به آن را بررسی کرده اند </vt:lpstr>
      <vt:lpstr>عواملی که وقوع نشانگان مرگ ناگهانی کودک را کاهش می دهند: </vt:lpstr>
      <vt:lpstr>گریه </vt:lpstr>
      <vt:lpstr>آرام کردن بچه گریان </vt:lpstr>
      <vt:lpstr>گریه غیر طبیعی</vt:lpstr>
      <vt:lpstr>توانایی های حسی </vt:lpstr>
      <vt:lpstr>PowerPoint Presentation</vt:lpstr>
      <vt:lpstr>PowerPoint Presentation</vt:lpstr>
      <vt:lpstr>PowerPoint Presentation</vt:lpstr>
      <vt:lpstr>PowerPoint Presentation</vt:lpstr>
      <vt:lpstr>PowerPoint Presentation</vt:lpstr>
      <vt:lpstr>ارزیابی رفتاری نوزاد</vt:lpstr>
      <vt:lpstr>سازگار شدن با واحد خانواده جدید  </vt:lpstr>
      <vt:lpstr>پاییز 94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omid arzi</dc:creator>
  <cp:lastModifiedBy>omid arzi</cp:lastModifiedBy>
  <cp:revision>1</cp:revision>
  <dcterms:created xsi:type="dcterms:W3CDTF">2022-01-18T14:42:26Z</dcterms:created>
  <dcterms:modified xsi:type="dcterms:W3CDTF">2022-01-18T14:43:29Z</dcterms:modified>
</cp:coreProperties>
</file>