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85" d="100"/>
          <a:sy n="85" d="100"/>
        </p:scale>
        <p:origin x="9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85311D6-14B4-45B8-AFEC-E18EA342EEB7}"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3419F8-CB73-43F8-A299-5835B9328868}" type="slidenum">
              <a:rPr lang="en-US" smtClean="0"/>
              <a:t>‹#›</a:t>
            </a:fld>
            <a:endParaRPr lang="en-US"/>
          </a:p>
        </p:txBody>
      </p:sp>
    </p:spTree>
    <p:extLst>
      <p:ext uri="{BB962C8B-B14F-4D97-AF65-F5344CB8AC3E}">
        <p14:creationId xmlns:p14="http://schemas.microsoft.com/office/powerpoint/2010/main" val="3207870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5311D6-14B4-45B8-AFEC-E18EA342EEB7}"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3419F8-CB73-43F8-A299-5835B9328868}" type="slidenum">
              <a:rPr lang="en-US" smtClean="0"/>
              <a:t>‹#›</a:t>
            </a:fld>
            <a:endParaRPr lang="en-US"/>
          </a:p>
        </p:txBody>
      </p:sp>
    </p:spTree>
    <p:extLst>
      <p:ext uri="{BB962C8B-B14F-4D97-AF65-F5344CB8AC3E}">
        <p14:creationId xmlns:p14="http://schemas.microsoft.com/office/powerpoint/2010/main" val="3236886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5311D6-14B4-45B8-AFEC-E18EA342EEB7}"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3419F8-CB73-43F8-A299-5835B9328868}" type="slidenum">
              <a:rPr lang="en-US" smtClean="0"/>
              <a:t>‹#›</a:t>
            </a:fld>
            <a:endParaRPr lang="en-US"/>
          </a:p>
        </p:txBody>
      </p:sp>
    </p:spTree>
    <p:extLst>
      <p:ext uri="{BB962C8B-B14F-4D97-AF65-F5344CB8AC3E}">
        <p14:creationId xmlns:p14="http://schemas.microsoft.com/office/powerpoint/2010/main" val="2138907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5311D6-14B4-45B8-AFEC-E18EA342EEB7}"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3419F8-CB73-43F8-A299-5835B9328868}" type="slidenum">
              <a:rPr lang="en-US" smtClean="0"/>
              <a:t>‹#›</a:t>
            </a:fld>
            <a:endParaRPr lang="en-US"/>
          </a:p>
        </p:txBody>
      </p:sp>
    </p:spTree>
    <p:extLst>
      <p:ext uri="{BB962C8B-B14F-4D97-AF65-F5344CB8AC3E}">
        <p14:creationId xmlns:p14="http://schemas.microsoft.com/office/powerpoint/2010/main" val="315323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5311D6-14B4-45B8-AFEC-E18EA342EEB7}"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3419F8-CB73-43F8-A299-5835B9328868}" type="slidenum">
              <a:rPr lang="en-US" smtClean="0"/>
              <a:t>‹#›</a:t>
            </a:fld>
            <a:endParaRPr lang="en-US"/>
          </a:p>
        </p:txBody>
      </p:sp>
    </p:spTree>
    <p:extLst>
      <p:ext uri="{BB962C8B-B14F-4D97-AF65-F5344CB8AC3E}">
        <p14:creationId xmlns:p14="http://schemas.microsoft.com/office/powerpoint/2010/main" val="3882868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85311D6-14B4-45B8-AFEC-E18EA342EEB7}"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3419F8-CB73-43F8-A299-5835B9328868}" type="slidenum">
              <a:rPr lang="en-US" smtClean="0"/>
              <a:t>‹#›</a:t>
            </a:fld>
            <a:endParaRPr lang="en-US"/>
          </a:p>
        </p:txBody>
      </p:sp>
    </p:spTree>
    <p:extLst>
      <p:ext uri="{BB962C8B-B14F-4D97-AF65-F5344CB8AC3E}">
        <p14:creationId xmlns:p14="http://schemas.microsoft.com/office/powerpoint/2010/main" val="2307491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85311D6-14B4-45B8-AFEC-E18EA342EEB7}" type="datetimeFigureOut">
              <a:rPr lang="en-US" smtClean="0"/>
              <a:t>1/14/2021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3419F8-CB73-43F8-A299-5835B9328868}" type="slidenum">
              <a:rPr lang="en-US" smtClean="0"/>
              <a:t>‹#›</a:t>
            </a:fld>
            <a:endParaRPr lang="en-US"/>
          </a:p>
        </p:txBody>
      </p:sp>
    </p:spTree>
    <p:extLst>
      <p:ext uri="{BB962C8B-B14F-4D97-AF65-F5344CB8AC3E}">
        <p14:creationId xmlns:p14="http://schemas.microsoft.com/office/powerpoint/2010/main" val="236481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85311D6-14B4-45B8-AFEC-E18EA342EEB7}" type="datetimeFigureOut">
              <a:rPr lang="en-US" smtClean="0"/>
              <a:t>1/14/2021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3419F8-CB73-43F8-A299-5835B9328868}" type="slidenum">
              <a:rPr lang="en-US" smtClean="0"/>
              <a:t>‹#›</a:t>
            </a:fld>
            <a:endParaRPr lang="en-US"/>
          </a:p>
        </p:txBody>
      </p:sp>
    </p:spTree>
    <p:extLst>
      <p:ext uri="{BB962C8B-B14F-4D97-AF65-F5344CB8AC3E}">
        <p14:creationId xmlns:p14="http://schemas.microsoft.com/office/powerpoint/2010/main" val="584126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5311D6-14B4-45B8-AFEC-E18EA342EEB7}" type="datetimeFigureOut">
              <a:rPr lang="en-US" smtClean="0"/>
              <a:t>1/14/2021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3419F8-CB73-43F8-A299-5835B9328868}" type="slidenum">
              <a:rPr lang="en-US" smtClean="0"/>
              <a:t>‹#›</a:t>
            </a:fld>
            <a:endParaRPr lang="en-US"/>
          </a:p>
        </p:txBody>
      </p:sp>
    </p:spTree>
    <p:extLst>
      <p:ext uri="{BB962C8B-B14F-4D97-AF65-F5344CB8AC3E}">
        <p14:creationId xmlns:p14="http://schemas.microsoft.com/office/powerpoint/2010/main" val="31423768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5311D6-14B4-45B8-AFEC-E18EA342EEB7}"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3419F8-CB73-43F8-A299-5835B9328868}" type="slidenum">
              <a:rPr lang="en-US" smtClean="0"/>
              <a:t>‹#›</a:t>
            </a:fld>
            <a:endParaRPr lang="en-US"/>
          </a:p>
        </p:txBody>
      </p:sp>
    </p:spTree>
    <p:extLst>
      <p:ext uri="{BB962C8B-B14F-4D97-AF65-F5344CB8AC3E}">
        <p14:creationId xmlns:p14="http://schemas.microsoft.com/office/powerpoint/2010/main" val="320977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5311D6-14B4-45B8-AFEC-E18EA342EEB7}"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3419F8-CB73-43F8-A299-5835B9328868}" type="slidenum">
              <a:rPr lang="en-US" smtClean="0"/>
              <a:t>‹#›</a:t>
            </a:fld>
            <a:endParaRPr lang="en-US"/>
          </a:p>
        </p:txBody>
      </p:sp>
    </p:spTree>
    <p:extLst>
      <p:ext uri="{BB962C8B-B14F-4D97-AF65-F5344CB8AC3E}">
        <p14:creationId xmlns:p14="http://schemas.microsoft.com/office/powerpoint/2010/main" val="1486593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5311D6-14B4-45B8-AFEC-E18EA342EEB7}" type="datetimeFigureOut">
              <a:rPr lang="en-US" smtClean="0"/>
              <a:t>1/14/2021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3419F8-CB73-43F8-A299-5835B9328868}" type="slidenum">
              <a:rPr lang="en-US" smtClean="0"/>
              <a:t>‹#›</a:t>
            </a:fld>
            <a:endParaRPr lang="en-US"/>
          </a:p>
        </p:txBody>
      </p:sp>
    </p:spTree>
    <p:extLst>
      <p:ext uri="{BB962C8B-B14F-4D97-AF65-F5344CB8AC3E}">
        <p14:creationId xmlns:p14="http://schemas.microsoft.com/office/powerpoint/2010/main" val="84693315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C7E6144-0E19-43F2-A1B3-7C0A5AC3A241}" type="slidenum">
              <a:rPr lang="en-US" altLang="en-US"/>
              <a:pPr/>
              <a:t>1</a:t>
            </a:fld>
            <a:endParaRPr lang="en-US" altLang="en-US"/>
          </a:p>
        </p:txBody>
      </p:sp>
      <p:sp>
        <p:nvSpPr>
          <p:cNvPr id="440322" name="Rectangle 2"/>
          <p:cNvSpPr>
            <a:spLocks noGrp="1" noChangeArrowheads="1"/>
          </p:cNvSpPr>
          <p:nvPr>
            <p:ph type="title"/>
          </p:nvPr>
        </p:nvSpPr>
        <p:spPr>
          <a:xfrm>
            <a:off x="1992313" y="1196975"/>
            <a:ext cx="8229600" cy="1384300"/>
          </a:xfrm>
        </p:spPr>
        <p:txBody>
          <a:bodyPr/>
          <a:lstStyle/>
          <a:p>
            <a:pPr algn="ctr"/>
            <a:endParaRPr lang="en-US" altLang="en-US" sz="4800" b="1" dirty="0"/>
          </a:p>
        </p:txBody>
      </p:sp>
      <p:sp>
        <p:nvSpPr>
          <p:cNvPr id="440323" name="Rectangle 3"/>
          <p:cNvSpPr>
            <a:spLocks noGrp="1" noChangeArrowheads="1"/>
          </p:cNvSpPr>
          <p:nvPr>
            <p:ph type="body" idx="1"/>
          </p:nvPr>
        </p:nvSpPr>
        <p:spPr>
          <a:xfrm>
            <a:off x="2063750" y="3284539"/>
            <a:ext cx="8229600" cy="1379537"/>
          </a:xfrm>
        </p:spPr>
        <p:txBody>
          <a:bodyPr/>
          <a:lstStyle/>
          <a:p>
            <a:pPr algn="ctr">
              <a:buFontTx/>
              <a:buNone/>
            </a:pPr>
            <a:r>
              <a:rPr lang="fa-IR" altLang="en-US" sz="4400" dirty="0"/>
              <a:t>سرمايه گذاريها و صورتهای مالی تلفيقی</a:t>
            </a:r>
            <a:endParaRPr lang="en-US" altLang="en-US" sz="4400" dirty="0"/>
          </a:p>
        </p:txBody>
      </p:sp>
    </p:spTree>
    <p:extLst>
      <p:ext uri="{BB962C8B-B14F-4D97-AF65-F5344CB8AC3E}">
        <p14:creationId xmlns:p14="http://schemas.microsoft.com/office/powerpoint/2010/main" val="9117040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CB4889CE-DFEC-4684-BFA4-FAF7DE71DCEB}" type="slidenum">
              <a:rPr lang="en-US" altLang="en-US"/>
              <a:pPr/>
              <a:t>10</a:t>
            </a:fld>
            <a:endParaRPr lang="en-US" altLang="en-US"/>
          </a:p>
        </p:txBody>
      </p:sp>
      <p:sp>
        <p:nvSpPr>
          <p:cNvPr id="453635" name="Rectangle 3"/>
          <p:cNvSpPr>
            <a:spLocks noGrp="1" noChangeArrowheads="1"/>
          </p:cNvSpPr>
          <p:nvPr>
            <p:ph type="body" idx="1"/>
          </p:nvPr>
        </p:nvSpPr>
        <p:spPr>
          <a:xfrm>
            <a:off x="1981200" y="1905000"/>
            <a:ext cx="8229600" cy="3252788"/>
          </a:xfrm>
        </p:spPr>
        <p:txBody>
          <a:bodyPr/>
          <a:lstStyle/>
          <a:p>
            <a:pPr algn="r">
              <a:buFontTx/>
              <a:buNone/>
            </a:pPr>
            <a:r>
              <a:rPr lang="fa-IR" altLang="en-US">
                <a:latin typeface="Arial" panose="020B0604020202020204" pitchFamily="34" charset="0"/>
              </a:rPr>
              <a:t>ممکن است موسسات  بخواهند نرخ بازدهی بيشتری  نسبت   به نرخ بازدهی سپرده بانکی يا اوراق قرضه دولتی یا حتی اوراق قرضه موسسات ديگر کسب نماييد و تمایل دارند که با  پذیرش  کمی  ریسک  بیشتر وارد بورس  اوراق بهادار شوند تا نرخ بازدهی بیشتری از سرمایه گذاری خود بدست آورند .</a:t>
            </a:r>
            <a:r>
              <a:rPr lang="en-US" altLang="en-US">
                <a:latin typeface="Arial" panose="020B0604020202020204" pitchFamily="34" charset="0"/>
              </a:rPr>
              <a:t> </a:t>
            </a:r>
          </a:p>
        </p:txBody>
      </p:sp>
    </p:spTree>
    <p:extLst>
      <p:ext uri="{BB962C8B-B14F-4D97-AF65-F5344CB8AC3E}">
        <p14:creationId xmlns:p14="http://schemas.microsoft.com/office/powerpoint/2010/main" val="24335998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A8EDD924-577F-47FC-B2D2-BC976DE84E21}" type="slidenum">
              <a:rPr lang="en-US" altLang="en-US"/>
              <a:pPr/>
              <a:t>11</a:t>
            </a:fld>
            <a:endParaRPr lang="en-US" altLang="en-US"/>
          </a:p>
        </p:txBody>
      </p:sp>
      <p:sp>
        <p:nvSpPr>
          <p:cNvPr id="454659" name="Rectangle 3"/>
          <p:cNvSpPr>
            <a:spLocks noGrp="1" noChangeArrowheads="1"/>
          </p:cNvSpPr>
          <p:nvPr>
            <p:ph type="body" idx="1"/>
          </p:nvPr>
        </p:nvSpPr>
        <p:spPr/>
        <p:txBody>
          <a:bodyPr/>
          <a:lstStyle/>
          <a:p>
            <a:pPr marL="609600" indent="-609600" algn="r">
              <a:buNone/>
            </a:pPr>
            <a:r>
              <a:rPr lang="fa-IR" altLang="en-US"/>
              <a:t>2- تصاحب : موسسات  با  خريد سهام  موسسات   ديگر     آنها را به تصاحب خود درمی آورند هرفرد يا موسسه ای که  تعداد  کافی  از سهام  موسسه ای  را  خريداری  کند می تواند تعدادی از اعضاء هيئت مديره را انتخاب نموده موسسه را تحت نفوذ خود  درآورد  و عمليات آنرا کنترل نمايد .</a:t>
            </a:r>
            <a:endParaRPr lang="en-US" altLang="en-US"/>
          </a:p>
        </p:txBody>
      </p:sp>
    </p:spTree>
    <p:extLst>
      <p:ext uri="{BB962C8B-B14F-4D97-AF65-F5344CB8AC3E}">
        <p14:creationId xmlns:p14="http://schemas.microsoft.com/office/powerpoint/2010/main" val="40225348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56ABC036-F889-4F80-B21A-A8D94D11329F}" type="slidenum">
              <a:rPr lang="en-US" altLang="en-US"/>
              <a:pPr/>
              <a:t>12</a:t>
            </a:fld>
            <a:endParaRPr lang="en-US" altLang="en-US"/>
          </a:p>
        </p:txBody>
      </p:sp>
      <p:sp>
        <p:nvSpPr>
          <p:cNvPr id="455683" name="Rectangle 3"/>
          <p:cNvSpPr>
            <a:spLocks noGrp="1" noChangeArrowheads="1"/>
          </p:cNvSpPr>
          <p:nvPr>
            <p:ph type="body" idx="1"/>
          </p:nvPr>
        </p:nvSpPr>
        <p:spPr/>
        <p:txBody>
          <a:bodyPr/>
          <a:lstStyle/>
          <a:p>
            <a:pPr algn="r">
              <a:buFontTx/>
              <a:buNone/>
            </a:pPr>
            <a:r>
              <a:rPr lang="fa-IR" altLang="en-US"/>
              <a:t>حسابداری سرمايه گذاری در سهام :</a:t>
            </a:r>
          </a:p>
          <a:p>
            <a:pPr algn="r">
              <a:buFontTx/>
              <a:buNone/>
            </a:pPr>
            <a:r>
              <a:rPr lang="fa-IR" altLang="en-US"/>
              <a:t>روش قيمت  تمام  شده هر گاه  موسسه  سرمايه گذاری قادر  نباشد که تاثير مهمی بر روی فعاليتهای موسسه ای که سهام آن را خريداری کرده  است  داشته  باشد  بايد از حسابداری روش قيمت  تمام  شده  استفاده  نمايد .</a:t>
            </a:r>
            <a:endParaRPr lang="en-US" altLang="en-US"/>
          </a:p>
        </p:txBody>
      </p:sp>
    </p:spTree>
    <p:extLst>
      <p:ext uri="{BB962C8B-B14F-4D97-AF65-F5344CB8AC3E}">
        <p14:creationId xmlns:p14="http://schemas.microsoft.com/office/powerpoint/2010/main" val="11530842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164AE085-FDED-4618-B5D2-543C760930FC}" type="slidenum">
              <a:rPr lang="en-US" altLang="en-US"/>
              <a:pPr/>
              <a:t>13</a:t>
            </a:fld>
            <a:endParaRPr lang="en-US" altLang="en-US"/>
          </a:p>
        </p:txBody>
      </p:sp>
      <p:sp>
        <p:nvSpPr>
          <p:cNvPr id="456707" name="Rectangle 3"/>
          <p:cNvSpPr>
            <a:spLocks noGrp="1" noChangeArrowheads="1"/>
          </p:cNvSpPr>
          <p:nvPr>
            <p:ph type="body" idx="1"/>
          </p:nvPr>
        </p:nvSpPr>
        <p:spPr>
          <a:xfrm>
            <a:off x="1981200" y="1905001"/>
            <a:ext cx="8229600" cy="3395663"/>
          </a:xfrm>
        </p:spPr>
        <p:txBody>
          <a:bodyPr/>
          <a:lstStyle/>
          <a:p>
            <a:pPr algn="r">
              <a:buFontTx/>
              <a:buNone/>
            </a:pPr>
            <a:r>
              <a:rPr lang="fa-IR" altLang="en-US"/>
              <a:t>   هرگاه موسسه خريدارکمتراز20% سهام موسسه ديگری      راخريداری کند  نمی تواند  تاثيرمهمی برروی فعاليتهای آن موسسه بگذارد .</a:t>
            </a:r>
            <a:r>
              <a:rPr lang="en-US" altLang="en-US"/>
              <a:t> </a:t>
            </a:r>
            <a:r>
              <a:rPr lang="fa-IR" altLang="en-US"/>
              <a:t>  </a:t>
            </a:r>
            <a:endParaRPr lang="en-US" altLang="en-US"/>
          </a:p>
          <a:p>
            <a:pPr algn="r" rtl="1">
              <a:buFontTx/>
              <a:buNone/>
            </a:pPr>
            <a:r>
              <a:rPr lang="fa-IR" altLang="en-US"/>
              <a:t>   روش قيمت تمام شده  وقتی کاربرد  دارد که موسسه ای وجه نقد</a:t>
            </a:r>
            <a:r>
              <a:rPr lang="en-US" altLang="en-US"/>
              <a:t> </a:t>
            </a:r>
            <a:r>
              <a:rPr lang="fa-IR" altLang="en-US"/>
              <a:t>انباشته شده خود را به نحوه سرمايه گذاری کند منظور تصاحب يا کنترل موسسه ديگر نباشد .</a:t>
            </a:r>
            <a:r>
              <a:rPr lang="en-US" altLang="en-US"/>
              <a:t> </a:t>
            </a:r>
          </a:p>
        </p:txBody>
      </p:sp>
    </p:spTree>
    <p:extLst>
      <p:ext uri="{BB962C8B-B14F-4D97-AF65-F5344CB8AC3E}">
        <p14:creationId xmlns:p14="http://schemas.microsoft.com/office/powerpoint/2010/main" val="36902561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6300D214-77A9-4C8A-9B73-68A578E9653B}" type="slidenum">
              <a:rPr lang="en-US" altLang="en-US"/>
              <a:pPr/>
              <a:t>14</a:t>
            </a:fld>
            <a:endParaRPr lang="en-US" altLang="en-US"/>
          </a:p>
        </p:txBody>
      </p:sp>
      <p:sp>
        <p:nvSpPr>
          <p:cNvPr id="467971" name="Rectangle 3"/>
          <p:cNvSpPr>
            <a:spLocks noGrp="1" noChangeArrowheads="1"/>
          </p:cNvSpPr>
          <p:nvPr>
            <p:ph type="body" idx="1"/>
          </p:nvPr>
        </p:nvSpPr>
        <p:spPr>
          <a:xfrm>
            <a:off x="1992313" y="1989138"/>
            <a:ext cx="8229600" cy="2963862"/>
          </a:xfrm>
        </p:spPr>
        <p:txBody>
          <a:bodyPr/>
          <a:lstStyle/>
          <a:p>
            <a:pPr algn="r" rtl="1">
              <a:buFontTx/>
              <a:buNone/>
            </a:pPr>
            <a:r>
              <a:rPr lang="fa-IR" altLang="en-US"/>
              <a:t>   خريد سهام عادی ، سودهای دريافتی آتی ، فروش اين سهام سه عاملی هستند که بايد در نظر گرفته شو</a:t>
            </a:r>
            <a:r>
              <a:rPr lang="en-US" altLang="en-US"/>
              <a:t>  </a:t>
            </a:r>
            <a:r>
              <a:rPr lang="fa-IR" altLang="en-US"/>
              <a:t>خريد سهام بايد به  قيمت  تمام  شده  ثبت  گردد ( هزينه های کارگزاری و هرنوع هزينه  نظير آن  بايد  در قيمت  تمام  شده محسوب گردد ) .</a:t>
            </a:r>
            <a:endParaRPr lang="en-US" altLang="en-US"/>
          </a:p>
        </p:txBody>
      </p:sp>
    </p:spTree>
    <p:extLst>
      <p:ext uri="{BB962C8B-B14F-4D97-AF65-F5344CB8AC3E}">
        <p14:creationId xmlns:p14="http://schemas.microsoft.com/office/powerpoint/2010/main" val="26974496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90A515BC-60E4-49C9-BDF0-086EDCB7D966}" type="slidenum">
              <a:rPr lang="en-US" altLang="en-US"/>
              <a:pPr/>
              <a:t>15</a:t>
            </a:fld>
            <a:endParaRPr lang="en-US" altLang="en-US"/>
          </a:p>
        </p:txBody>
      </p:sp>
      <p:sp>
        <p:nvSpPr>
          <p:cNvPr id="468995" name="Rectangle 3"/>
          <p:cNvSpPr>
            <a:spLocks noGrp="1" noChangeArrowheads="1"/>
          </p:cNvSpPr>
          <p:nvPr>
            <p:ph type="body" idx="1"/>
          </p:nvPr>
        </p:nvSpPr>
        <p:spPr>
          <a:xfrm>
            <a:off x="1981200" y="1905001"/>
            <a:ext cx="8229600" cy="3395663"/>
          </a:xfrm>
        </p:spPr>
        <p:txBody>
          <a:bodyPr/>
          <a:lstStyle/>
          <a:p>
            <a:pPr algn="r">
              <a:buFontTx/>
              <a:buNone/>
            </a:pPr>
            <a:r>
              <a:rPr lang="fa-IR" altLang="en-US"/>
              <a:t>وجه  نقد  يا هر نوع دارایی  ديگر که  به  عنوان  تقسيم    سود تصويب و اعلام می شود  بايد به عنوان درآمد ثبت شود .</a:t>
            </a:r>
          </a:p>
          <a:p>
            <a:pPr algn="r">
              <a:buFontTx/>
              <a:buNone/>
            </a:pPr>
            <a:r>
              <a:rPr lang="fa-IR" altLang="en-US"/>
              <a:t>مابه التفاوت بين قيمت تمام  شده خريدسهام وقيمت فروش    آن به  عنوان سود و زيان  مربوط  به  آن سرمايه گذاری منظور گردد .</a:t>
            </a:r>
            <a:r>
              <a:rPr lang="en-US" altLang="en-US"/>
              <a:t> </a:t>
            </a:r>
          </a:p>
        </p:txBody>
      </p:sp>
    </p:spTree>
    <p:extLst>
      <p:ext uri="{BB962C8B-B14F-4D97-AF65-F5344CB8AC3E}">
        <p14:creationId xmlns:p14="http://schemas.microsoft.com/office/powerpoint/2010/main" val="1613436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1099E7DD-0125-41D6-BF9B-6A02CA9F2882}" type="slidenum">
              <a:rPr lang="en-US" altLang="en-US"/>
              <a:pPr/>
              <a:t>16</a:t>
            </a:fld>
            <a:endParaRPr lang="en-US" altLang="en-US"/>
          </a:p>
        </p:txBody>
      </p:sp>
      <p:sp>
        <p:nvSpPr>
          <p:cNvPr id="457731" name="Rectangle 3"/>
          <p:cNvSpPr>
            <a:spLocks noGrp="1" noChangeArrowheads="1"/>
          </p:cNvSpPr>
          <p:nvPr>
            <p:ph type="body" idx="1"/>
          </p:nvPr>
        </p:nvSpPr>
        <p:spPr>
          <a:xfrm>
            <a:off x="1981200" y="1905001"/>
            <a:ext cx="8229600" cy="2963863"/>
          </a:xfrm>
        </p:spPr>
        <p:txBody>
          <a:bodyPr/>
          <a:lstStyle/>
          <a:p>
            <a:pPr algn="r">
              <a:buFontTx/>
              <a:buNone/>
            </a:pPr>
            <a:r>
              <a:rPr lang="fa-IR" altLang="en-US"/>
              <a:t>خريد سهام  - روش قيمت تمام شده :</a:t>
            </a:r>
            <a:r>
              <a:rPr lang="fa-IR" altLang="en-US" b="1"/>
              <a:t>  </a:t>
            </a:r>
            <a:endParaRPr lang="en-US" altLang="en-US"/>
          </a:p>
          <a:p>
            <a:pPr algn="r">
              <a:buFontTx/>
              <a:buNone/>
            </a:pPr>
            <a:r>
              <a:rPr lang="fa-IR" altLang="en-US"/>
              <a:t>شرکت آرمان تا 5 سال هر سال مبلغ 5000000 به منظور اتوماتيک کردن ماشين آلات خود کنارمی گذارد. مدير مالی اين شرکت تصميم گرفته است که اين وجوه را در سهام عادی ساير موسسات سرمايه گذاری کند .</a:t>
            </a:r>
            <a:endParaRPr lang="en-US" altLang="en-US"/>
          </a:p>
        </p:txBody>
      </p:sp>
    </p:spTree>
    <p:extLst>
      <p:ext uri="{BB962C8B-B14F-4D97-AF65-F5344CB8AC3E}">
        <p14:creationId xmlns:p14="http://schemas.microsoft.com/office/powerpoint/2010/main" val="8701270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B514946-6F1A-48A0-8D8F-1522727C4A82}" type="slidenum">
              <a:rPr lang="en-US" altLang="en-US"/>
              <a:pPr/>
              <a:t>17</a:t>
            </a:fld>
            <a:endParaRPr lang="en-US" altLang="en-US"/>
          </a:p>
        </p:txBody>
      </p:sp>
      <p:sp>
        <p:nvSpPr>
          <p:cNvPr id="458755" name="Rectangle 3"/>
          <p:cNvSpPr>
            <a:spLocks noGrp="1" noChangeArrowheads="1"/>
          </p:cNvSpPr>
          <p:nvPr>
            <p:ph type="body" idx="1"/>
          </p:nvPr>
        </p:nvSpPr>
        <p:spPr>
          <a:xfrm>
            <a:off x="1981200" y="1905000"/>
            <a:ext cx="8229600" cy="3036888"/>
          </a:xfrm>
        </p:spPr>
        <p:txBody>
          <a:bodyPr/>
          <a:lstStyle/>
          <a:p>
            <a:pPr algn="r" rtl="1">
              <a:buFontTx/>
              <a:buNone/>
            </a:pPr>
            <a:r>
              <a:rPr lang="fa-IR" altLang="en-US"/>
              <a:t> 15 شهریور 1369 اين شرکت 5000 سهم  شرکت  کامران را که به قيمت</a:t>
            </a:r>
            <a:r>
              <a:rPr lang="en-US" altLang="en-US" b="1"/>
              <a:t> </a:t>
            </a:r>
            <a:r>
              <a:rPr lang="fa-IR" altLang="en-US"/>
              <a:t>هرسهم آن 925است خریداری کرده  ومبلغ 25000نیز بابت حق کارگزاری  آن پرداخت  می کند  کل سهام  عادی 500000  سهم  است  که5000 سهم آن 1% کل سهام اين شرکت می شود .   </a:t>
            </a:r>
            <a:endParaRPr lang="en-US" altLang="en-US"/>
          </a:p>
        </p:txBody>
      </p:sp>
    </p:spTree>
    <p:extLst>
      <p:ext uri="{BB962C8B-B14F-4D97-AF65-F5344CB8AC3E}">
        <p14:creationId xmlns:p14="http://schemas.microsoft.com/office/powerpoint/2010/main" val="5508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47B9FF9-576E-4557-B9B7-C8C451CA85E3}" type="slidenum">
              <a:rPr lang="en-US" altLang="en-US"/>
              <a:pPr/>
              <a:t>18</a:t>
            </a:fld>
            <a:endParaRPr lang="en-US" altLang="en-US"/>
          </a:p>
        </p:txBody>
      </p:sp>
      <p:sp>
        <p:nvSpPr>
          <p:cNvPr id="459779" name="Rectangle 3"/>
          <p:cNvSpPr>
            <a:spLocks noGrp="1" noChangeArrowheads="1"/>
          </p:cNvSpPr>
          <p:nvPr>
            <p:ph type="body" idx="1"/>
          </p:nvPr>
        </p:nvSpPr>
        <p:spPr>
          <a:xfrm>
            <a:off x="1524001" y="1844675"/>
            <a:ext cx="8937625" cy="3455988"/>
          </a:xfrm>
        </p:spPr>
        <p:txBody>
          <a:bodyPr/>
          <a:lstStyle/>
          <a:p>
            <a:pPr algn="r">
              <a:buFontTx/>
              <a:buNone/>
            </a:pPr>
            <a:r>
              <a:rPr lang="fa-IR" altLang="en-US"/>
              <a:t>نحوه ثبت اين فعاليت مالی :</a:t>
            </a:r>
          </a:p>
          <a:p>
            <a:pPr algn="r" rtl="1">
              <a:buFontTx/>
              <a:buNone/>
            </a:pPr>
            <a:r>
              <a:rPr lang="fa-IR" altLang="en-US"/>
              <a:t>15شهریور-سرمايه گذاری درسهام سايرشرکتها</a:t>
            </a:r>
            <a:r>
              <a:rPr lang="en-US" altLang="en-US" b="1"/>
              <a:t>   </a:t>
            </a:r>
            <a:r>
              <a:rPr lang="fa-IR" altLang="en-US"/>
              <a:t>4650000</a:t>
            </a:r>
          </a:p>
          <a:p>
            <a:pPr rtl="1">
              <a:buFontTx/>
              <a:buNone/>
            </a:pPr>
            <a:r>
              <a:rPr lang="fa-IR" altLang="en-US"/>
              <a:t>                                  وجه نقد         4650000</a:t>
            </a:r>
          </a:p>
          <a:p>
            <a:pPr algn="r" rtl="1">
              <a:buFontTx/>
              <a:buNone/>
            </a:pPr>
            <a:r>
              <a:rPr lang="fa-IR" altLang="en-US"/>
              <a:t>   ثبت مربوط به خريد 5000 سهم شرکت کامران به قيمت 925 ريال هرسهم  و  پرداخت  25000 ريال  حق  کارگزاری  آن</a:t>
            </a:r>
            <a:endParaRPr lang="en-US" altLang="en-US"/>
          </a:p>
        </p:txBody>
      </p:sp>
    </p:spTree>
    <p:extLst>
      <p:ext uri="{BB962C8B-B14F-4D97-AF65-F5344CB8AC3E}">
        <p14:creationId xmlns:p14="http://schemas.microsoft.com/office/powerpoint/2010/main" val="28287657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C0510EE9-BE20-4CA6-A325-6D1CA5CC0E1E}" type="slidenum">
              <a:rPr lang="en-US" altLang="en-US"/>
              <a:pPr/>
              <a:t>19</a:t>
            </a:fld>
            <a:endParaRPr lang="en-US" altLang="en-US"/>
          </a:p>
        </p:txBody>
      </p:sp>
      <p:sp>
        <p:nvSpPr>
          <p:cNvPr id="460803" name="Rectangle 3"/>
          <p:cNvSpPr>
            <a:spLocks noGrp="1" noChangeArrowheads="1"/>
          </p:cNvSpPr>
          <p:nvPr>
            <p:ph type="body" idx="1"/>
          </p:nvPr>
        </p:nvSpPr>
        <p:spPr>
          <a:xfrm>
            <a:off x="1992313" y="2205039"/>
            <a:ext cx="8229600" cy="2460625"/>
          </a:xfrm>
        </p:spPr>
        <p:txBody>
          <a:bodyPr/>
          <a:lstStyle/>
          <a:p>
            <a:pPr algn="r">
              <a:buFontTx/>
              <a:buNone/>
            </a:pPr>
            <a:r>
              <a:rPr lang="fa-IR" altLang="en-US"/>
              <a:t>فرض بر این است که شرکت آرمان این سهام را از بورس اوراق بهادارخریداری کرده است لذا ثبت مربوط به آن باید به قیمت  تمام شده باشد ونه به قیمت  اسمی یا قیمت صدور اولیه و یا هر قیمتی دیگر .</a:t>
            </a:r>
            <a:endParaRPr lang="en-US" altLang="en-US"/>
          </a:p>
        </p:txBody>
      </p:sp>
    </p:spTree>
    <p:extLst>
      <p:ext uri="{BB962C8B-B14F-4D97-AF65-F5344CB8AC3E}">
        <p14:creationId xmlns:p14="http://schemas.microsoft.com/office/powerpoint/2010/main" val="42176350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6"/>
          <p:cNvSpPr>
            <a:spLocks noGrp="1" noChangeArrowheads="1"/>
          </p:cNvSpPr>
          <p:nvPr>
            <p:ph type="sldNum" sz="quarter" idx="4294967295"/>
          </p:nvPr>
        </p:nvSpPr>
        <p:spPr>
          <a:xfrm>
            <a:off x="8077200" y="6245225"/>
            <a:ext cx="2133600" cy="476250"/>
          </a:xfrm>
          <a:prstGeom prst="rect">
            <a:avLst/>
          </a:prstGeom>
        </p:spPr>
        <p:txBody>
          <a:bodyPr/>
          <a:lstStyle/>
          <a:p>
            <a:fld id="{6DADA3F5-9124-477F-8C16-EB1E62A8DAD6}" type="slidenum">
              <a:rPr lang="en-US" altLang="en-US"/>
              <a:pPr/>
              <a:t>2</a:t>
            </a:fld>
            <a:endParaRPr lang="en-US" altLang="en-US"/>
          </a:p>
        </p:txBody>
      </p:sp>
      <p:sp>
        <p:nvSpPr>
          <p:cNvPr id="443395" name="Rectangle 3"/>
          <p:cNvSpPr>
            <a:spLocks noGrp="1" noChangeArrowheads="1"/>
          </p:cNvSpPr>
          <p:nvPr>
            <p:ph type="subTitle" idx="1"/>
          </p:nvPr>
        </p:nvSpPr>
        <p:spPr>
          <a:xfrm>
            <a:off x="2424113" y="1557338"/>
            <a:ext cx="7632700" cy="2735262"/>
          </a:xfrm>
        </p:spPr>
        <p:txBody>
          <a:bodyPr/>
          <a:lstStyle/>
          <a:p>
            <a:pPr algn="r"/>
            <a:r>
              <a:rPr lang="fa-IR" altLang="en-US"/>
              <a:t>موسسات نيزمانندافراد حقيقی می توانند به خريد و فروش اوراق بهادار مبادرت کنند .</a:t>
            </a:r>
          </a:p>
          <a:p>
            <a:pPr algn="r"/>
            <a:r>
              <a:rPr lang="fa-IR" altLang="en-US"/>
              <a:t>سرمايه گذاری  در اوراق  قرضه  و  سهام ساير شرکتها يک  نوع  دارايی  مانند  موجودی  کالا ، زمين ، يا حق اختراع است .</a:t>
            </a:r>
            <a:endParaRPr lang="en-US" altLang="en-US"/>
          </a:p>
        </p:txBody>
      </p:sp>
    </p:spTree>
    <p:extLst>
      <p:ext uri="{BB962C8B-B14F-4D97-AF65-F5344CB8AC3E}">
        <p14:creationId xmlns:p14="http://schemas.microsoft.com/office/powerpoint/2010/main" val="29340980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8A06F94-1A83-44AB-AF4F-D76B7968B537}" type="slidenum">
              <a:rPr lang="en-US" altLang="en-US"/>
              <a:pPr/>
              <a:t>20</a:t>
            </a:fld>
            <a:endParaRPr lang="en-US" altLang="en-US"/>
          </a:p>
        </p:txBody>
      </p:sp>
      <p:sp>
        <p:nvSpPr>
          <p:cNvPr id="461827" name="Rectangle 3"/>
          <p:cNvSpPr>
            <a:spLocks noGrp="1" noChangeArrowheads="1"/>
          </p:cNvSpPr>
          <p:nvPr>
            <p:ph type="body" idx="1"/>
          </p:nvPr>
        </p:nvSpPr>
        <p:spPr>
          <a:xfrm>
            <a:off x="1981200" y="1905000"/>
            <a:ext cx="8229600" cy="3036888"/>
          </a:xfrm>
        </p:spPr>
        <p:txBody>
          <a:bodyPr/>
          <a:lstStyle/>
          <a:p>
            <a:pPr algn="r">
              <a:buFontTx/>
              <a:buNone/>
            </a:pPr>
            <a:r>
              <a:rPr lang="fa-IR" altLang="en-US"/>
              <a:t>سود سهام خريداری شده – روش قيمت تمام شده :</a:t>
            </a:r>
            <a:r>
              <a:rPr lang="fa-IR" altLang="en-US" b="1"/>
              <a:t> </a:t>
            </a:r>
            <a:endParaRPr lang="en-US" altLang="en-US"/>
          </a:p>
          <a:p>
            <a:pPr algn="r">
              <a:buFontTx/>
              <a:buNone/>
            </a:pPr>
            <a:r>
              <a:rPr lang="fa-IR" altLang="en-US"/>
              <a:t>در تاريخ  اول دی ماه 1369 شرکت کامران تصويب کرده است که به هرسهم عادی مبلغ 25 ريال سود بپردازد تاريخ پرداخت 30 دی ماه 1369 است ثبت های مربوط به شرح زير بوده است :</a:t>
            </a:r>
            <a:r>
              <a:rPr lang="en-US" altLang="en-US"/>
              <a:t> </a:t>
            </a:r>
          </a:p>
        </p:txBody>
      </p:sp>
    </p:spTree>
    <p:extLst>
      <p:ext uri="{BB962C8B-B14F-4D97-AF65-F5344CB8AC3E}">
        <p14:creationId xmlns:p14="http://schemas.microsoft.com/office/powerpoint/2010/main" val="39346344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4081E3AE-50B5-434A-AA2A-118C41651FF2}" type="slidenum">
              <a:rPr lang="en-US" altLang="en-US"/>
              <a:pPr/>
              <a:t>21</a:t>
            </a:fld>
            <a:endParaRPr lang="en-US" altLang="en-US"/>
          </a:p>
        </p:txBody>
      </p:sp>
      <p:sp>
        <p:nvSpPr>
          <p:cNvPr id="462851" name="Rectangle 3"/>
          <p:cNvSpPr>
            <a:spLocks noGrp="1" noChangeArrowheads="1"/>
          </p:cNvSpPr>
          <p:nvPr>
            <p:ph type="body" idx="1"/>
          </p:nvPr>
        </p:nvSpPr>
        <p:spPr>
          <a:xfrm>
            <a:off x="1992313" y="1700214"/>
            <a:ext cx="8229600" cy="3673475"/>
          </a:xfrm>
        </p:spPr>
        <p:txBody>
          <a:bodyPr/>
          <a:lstStyle/>
          <a:p>
            <a:pPr algn="r">
              <a:buFontTx/>
              <a:buNone/>
            </a:pPr>
            <a:r>
              <a:rPr lang="fa-IR" altLang="en-US"/>
              <a:t>1 دی ماه  - سود تقسيمی دريافتی      125000</a:t>
            </a:r>
          </a:p>
          <a:p>
            <a:pPr>
              <a:buFontTx/>
              <a:buNone/>
            </a:pPr>
            <a:r>
              <a:rPr lang="fa-IR" altLang="en-US"/>
              <a:t>سود سهام ساير شرکتها       125000</a:t>
            </a:r>
          </a:p>
          <a:p>
            <a:pPr algn="r" rtl="1">
              <a:buFontTx/>
              <a:buNone/>
            </a:pPr>
            <a:r>
              <a:rPr lang="fa-IR" altLang="en-US"/>
              <a:t>ثبت اعلام سودتوسط شرکت (  125000= 5000×25 ) 30دی ماه وجه نقد   125000 </a:t>
            </a:r>
            <a:endParaRPr lang="en-US" altLang="en-US"/>
          </a:p>
          <a:p>
            <a:pPr rtl="1">
              <a:buFontTx/>
              <a:buNone/>
            </a:pPr>
            <a:r>
              <a:rPr lang="fa-IR" altLang="en-US"/>
              <a:t> سود تقسيمی دريافتی      125000</a:t>
            </a:r>
          </a:p>
          <a:p>
            <a:pPr algn="r" rtl="1">
              <a:buFontTx/>
              <a:buNone/>
            </a:pPr>
            <a:r>
              <a:rPr lang="fa-IR" altLang="en-US"/>
              <a:t>ثبت  مربوط  به  دريافت  سود  تقسيمی  از  شرکت  کامران</a:t>
            </a:r>
          </a:p>
          <a:p>
            <a:pPr algn="r" rtl="1">
              <a:buFontTx/>
              <a:buNone/>
            </a:pPr>
            <a:endParaRPr lang="fa-IR" altLang="en-US"/>
          </a:p>
          <a:p>
            <a:pPr algn="r" rtl="1">
              <a:buFontTx/>
              <a:buNone/>
            </a:pPr>
            <a:endParaRPr lang="fa-IR" altLang="en-US"/>
          </a:p>
        </p:txBody>
      </p:sp>
    </p:spTree>
    <p:extLst>
      <p:ext uri="{BB962C8B-B14F-4D97-AF65-F5344CB8AC3E}">
        <p14:creationId xmlns:p14="http://schemas.microsoft.com/office/powerpoint/2010/main" val="33737644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F7276114-32C2-4A20-8D08-0F0142A1D008}" type="slidenum">
              <a:rPr lang="en-US" altLang="en-US"/>
              <a:pPr/>
              <a:t>22</a:t>
            </a:fld>
            <a:endParaRPr lang="en-US" altLang="en-US"/>
          </a:p>
        </p:txBody>
      </p:sp>
      <p:sp>
        <p:nvSpPr>
          <p:cNvPr id="463875" name="Rectangle 3"/>
          <p:cNvSpPr>
            <a:spLocks noGrp="1" noChangeArrowheads="1"/>
          </p:cNvSpPr>
          <p:nvPr>
            <p:ph type="body" idx="1"/>
          </p:nvPr>
        </p:nvSpPr>
        <p:spPr>
          <a:xfrm>
            <a:off x="1981200" y="1905001"/>
            <a:ext cx="8229600" cy="3395663"/>
          </a:xfrm>
        </p:spPr>
        <p:txBody>
          <a:bodyPr/>
          <a:lstStyle/>
          <a:p>
            <a:pPr algn="r">
              <a:buFontTx/>
              <a:buNone/>
            </a:pPr>
            <a:r>
              <a:rPr lang="fa-IR" altLang="en-US"/>
              <a:t>سودسهام سايرشرکتها وقتی ثبت می شود که صادرکنندگان سهام تقسيم سود را  به تصويب برساند تا شرکت آرمان از دريافت  سود  مطمئن می شود.</a:t>
            </a:r>
          </a:p>
          <a:p>
            <a:pPr algn="r">
              <a:buFontTx/>
              <a:buNone/>
            </a:pPr>
            <a:r>
              <a:rPr lang="fa-IR" altLang="en-US"/>
              <a:t>در پنجم بهمن ماه شرکت کامران 20% سهام جايزه  را به تصويب می رساند شرکت آرمان يادداشتی مبنی بردريافت سهام تهيه می کند .</a:t>
            </a:r>
            <a:endParaRPr lang="en-US" altLang="en-US"/>
          </a:p>
        </p:txBody>
      </p:sp>
    </p:spTree>
    <p:extLst>
      <p:ext uri="{BB962C8B-B14F-4D97-AF65-F5344CB8AC3E}">
        <p14:creationId xmlns:p14="http://schemas.microsoft.com/office/powerpoint/2010/main" val="29397722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99EA063-C678-4550-A83A-D3C476B55E3E}" type="slidenum">
              <a:rPr lang="en-US" altLang="en-US"/>
              <a:pPr/>
              <a:t>23</a:t>
            </a:fld>
            <a:endParaRPr lang="en-US" altLang="en-US"/>
          </a:p>
        </p:txBody>
      </p:sp>
      <p:sp>
        <p:nvSpPr>
          <p:cNvPr id="464899" name="Rectangle 3"/>
          <p:cNvSpPr>
            <a:spLocks noGrp="1" noChangeArrowheads="1"/>
          </p:cNvSpPr>
          <p:nvPr>
            <p:ph type="body" idx="1"/>
          </p:nvPr>
        </p:nvSpPr>
        <p:spPr>
          <a:xfrm>
            <a:off x="1774826" y="1905000"/>
            <a:ext cx="8435975" cy="4114800"/>
          </a:xfrm>
        </p:spPr>
        <p:txBody>
          <a:bodyPr/>
          <a:lstStyle/>
          <a:p>
            <a:pPr algn="r">
              <a:buFontTx/>
              <a:buNone/>
            </a:pPr>
            <a:r>
              <a:rPr lang="fa-IR" altLang="en-US"/>
              <a:t>دراين صورت سودی عايد این شرکت نمی شود چون شرکت صادرکننده سهام هيچ نوع ازدارائیهای خودرا بين سهامداران تقسيم نکرده است .</a:t>
            </a:r>
            <a:endParaRPr lang="en-US" altLang="en-US"/>
          </a:p>
          <a:p>
            <a:pPr algn="r">
              <a:buFontTx/>
              <a:buNone/>
            </a:pPr>
            <a:r>
              <a:rPr lang="fa-IR" altLang="en-US"/>
              <a:t>شرکت آرمان فقط چند برگ کاغذ دريافت می کند و هنوزهم فقط مالک 1% از سهام شرکت کامران است (6000سهم از 600000سهم)</a:t>
            </a:r>
            <a:endParaRPr lang="en-US" altLang="en-US"/>
          </a:p>
        </p:txBody>
      </p:sp>
    </p:spTree>
    <p:extLst>
      <p:ext uri="{BB962C8B-B14F-4D97-AF65-F5344CB8AC3E}">
        <p14:creationId xmlns:p14="http://schemas.microsoft.com/office/powerpoint/2010/main" val="7554969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7E16CD04-91F9-4D2B-BBD4-FE5BE76CB471}" type="slidenum">
              <a:rPr lang="en-US" altLang="en-US"/>
              <a:pPr/>
              <a:t>24</a:t>
            </a:fld>
            <a:endParaRPr lang="en-US" altLang="en-US"/>
          </a:p>
        </p:txBody>
      </p:sp>
      <p:sp>
        <p:nvSpPr>
          <p:cNvPr id="465923" name="Rectangle 3"/>
          <p:cNvSpPr>
            <a:spLocks noGrp="1" noChangeArrowheads="1"/>
          </p:cNvSpPr>
          <p:nvPr>
            <p:ph type="body" idx="1"/>
          </p:nvPr>
        </p:nvSpPr>
        <p:spPr>
          <a:xfrm>
            <a:off x="1992313" y="1916113"/>
            <a:ext cx="8229600" cy="3168650"/>
          </a:xfrm>
        </p:spPr>
        <p:txBody>
          <a:bodyPr/>
          <a:lstStyle/>
          <a:p>
            <a:pPr algn="r">
              <a:buFontTx/>
              <a:buNone/>
            </a:pPr>
            <a:r>
              <a:rPr lang="fa-IR" altLang="en-US"/>
              <a:t>قيمت  تمام  شده  سهام   خریداری   توسط   شرکت  آرمان 4650000 است که مربوط به  خريد 5000 سهم می شود حال  با دريافت 1000 سهم   جايزه  اين</a:t>
            </a:r>
            <a:r>
              <a:rPr lang="fa-IR" altLang="en-US" b="1"/>
              <a:t>  </a:t>
            </a:r>
            <a:r>
              <a:rPr lang="fa-IR" altLang="en-US"/>
              <a:t>مبلغ  مربوط  به 6000 سهم می گردد سپس قيمت تمام شده هرسهم  مساوی با  :                           775  = 6000 ÷ 4650000</a:t>
            </a:r>
          </a:p>
          <a:p>
            <a:pPr algn="r">
              <a:buFontTx/>
              <a:buNone/>
            </a:pPr>
            <a:endParaRPr lang="en-US" altLang="en-US"/>
          </a:p>
        </p:txBody>
      </p:sp>
    </p:spTree>
    <p:extLst>
      <p:ext uri="{BB962C8B-B14F-4D97-AF65-F5344CB8AC3E}">
        <p14:creationId xmlns:p14="http://schemas.microsoft.com/office/powerpoint/2010/main" val="3894392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3D5B7F06-605D-4A11-816A-EC9FBCA0E331}" type="slidenum">
              <a:rPr lang="en-US" altLang="en-US"/>
              <a:pPr/>
              <a:t>25</a:t>
            </a:fld>
            <a:endParaRPr lang="en-US" altLang="en-US"/>
          </a:p>
        </p:txBody>
      </p:sp>
      <p:sp>
        <p:nvSpPr>
          <p:cNvPr id="466947" name="Rectangle 3"/>
          <p:cNvSpPr>
            <a:spLocks noGrp="1" noChangeArrowheads="1"/>
          </p:cNvSpPr>
          <p:nvPr>
            <p:ph type="body" idx="1"/>
          </p:nvPr>
        </p:nvSpPr>
        <p:spPr>
          <a:xfrm>
            <a:off x="1981200" y="1905000"/>
            <a:ext cx="8229600" cy="3468688"/>
          </a:xfrm>
        </p:spPr>
        <p:txBody>
          <a:bodyPr/>
          <a:lstStyle/>
          <a:p>
            <a:pPr algn="r">
              <a:buFontTx/>
              <a:buNone/>
            </a:pPr>
            <a:r>
              <a:rPr lang="fa-IR" altLang="en-US"/>
              <a:t>در  تاريخ  29/12 شرکت  کامران از سود سال 1369 را 78000000  اعلام  می کند .</a:t>
            </a:r>
          </a:p>
          <a:p>
            <a:pPr algn="r">
              <a:buFontTx/>
              <a:buNone/>
            </a:pPr>
            <a:r>
              <a:rPr lang="fa-IR" altLang="en-US"/>
              <a:t>فروش  سهام  ساير  شرکتها</a:t>
            </a:r>
            <a:r>
              <a:rPr lang="fa-IR" altLang="en-US" b="1"/>
              <a:t> </a:t>
            </a:r>
            <a:r>
              <a:rPr lang="fa-IR" altLang="en-US"/>
              <a:t>:</a:t>
            </a:r>
          </a:p>
          <a:p>
            <a:pPr algn="r">
              <a:buFontTx/>
              <a:buNone/>
            </a:pPr>
            <a:r>
              <a:rPr lang="fa-IR" altLang="en-US"/>
              <a:t>روش قيمت  تمام شده : در اول خرداد1370 شرکت آرمان 1200سهم از شرکت کامران را به  قيمت 800  به فروش می رساند و11500 نيز بابت  حق  کارگزاری می پردازد. </a:t>
            </a:r>
            <a:endParaRPr lang="en-US" altLang="en-US"/>
          </a:p>
        </p:txBody>
      </p:sp>
    </p:spTree>
    <p:extLst>
      <p:ext uri="{BB962C8B-B14F-4D97-AF65-F5344CB8AC3E}">
        <p14:creationId xmlns:p14="http://schemas.microsoft.com/office/powerpoint/2010/main" val="32009418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D93FFB12-3D24-43D2-92A9-7DAE16A110F5}" type="slidenum">
              <a:rPr lang="en-US" altLang="en-US"/>
              <a:pPr/>
              <a:t>26</a:t>
            </a:fld>
            <a:endParaRPr lang="en-US" altLang="en-US"/>
          </a:p>
        </p:txBody>
      </p:sp>
      <p:sp>
        <p:nvSpPr>
          <p:cNvPr id="471043" name="Rectangle 3"/>
          <p:cNvSpPr>
            <a:spLocks noGrp="1" noChangeArrowheads="1"/>
          </p:cNvSpPr>
          <p:nvPr>
            <p:ph type="body" idx="1"/>
          </p:nvPr>
        </p:nvSpPr>
        <p:spPr>
          <a:xfrm>
            <a:off x="1847851" y="1412875"/>
            <a:ext cx="8507413" cy="3900488"/>
          </a:xfrm>
        </p:spPr>
        <p:txBody>
          <a:bodyPr/>
          <a:lstStyle/>
          <a:p>
            <a:pPr algn="r">
              <a:buFontTx/>
              <a:buNone/>
            </a:pPr>
            <a:r>
              <a:rPr lang="fa-IR" altLang="en-US"/>
              <a:t>ثبت :</a:t>
            </a:r>
            <a:endParaRPr lang="en-US" altLang="en-US"/>
          </a:p>
          <a:p>
            <a:pPr algn="r" rtl="1">
              <a:buFontTx/>
              <a:buNone/>
            </a:pPr>
            <a:r>
              <a:rPr lang="fa-IR" altLang="en-US"/>
              <a:t>1/3</a:t>
            </a:r>
            <a:r>
              <a:rPr lang="en-US" altLang="en-US"/>
              <a:t>  </a:t>
            </a:r>
            <a:r>
              <a:rPr lang="fa-IR" altLang="en-US"/>
              <a:t>وجه نقد   948500</a:t>
            </a:r>
          </a:p>
          <a:p>
            <a:pPr algn="r">
              <a:buFontTx/>
              <a:buNone/>
            </a:pPr>
            <a:r>
              <a:rPr lang="fa-IR" altLang="en-US"/>
              <a:t>          سرمايه گذاری در سهام ساير شرکتها         930000</a:t>
            </a:r>
          </a:p>
          <a:p>
            <a:pPr>
              <a:buFontTx/>
              <a:buNone/>
            </a:pPr>
            <a:r>
              <a:rPr lang="fa-IR" altLang="en-US"/>
              <a:t>سود وزيان ناشی ازفروش سهام سايرشرکتها  18500 </a:t>
            </a:r>
          </a:p>
          <a:p>
            <a:pPr algn="r">
              <a:buFontTx/>
              <a:buNone/>
            </a:pPr>
            <a:r>
              <a:rPr lang="fa-IR" altLang="en-US"/>
              <a:t>ثبت مربوط به فروش 1200 سهم از سهام شرکت کامران به قيمت 800 هر  سهم  که قيمت تمام شده آن 775 بوده است .</a:t>
            </a:r>
            <a:r>
              <a:rPr lang="en-US" altLang="en-US"/>
              <a:t> </a:t>
            </a:r>
          </a:p>
        </p:txBody>
      </p:sp>
    </p:spTree>
    <p:extLst>
      <p:ext uri="{BB962C8B-B14F-4D97-AF65-F5344CB8AC3E}">
        <p14:creationId xmlns:p14="http://schemas.microsoft.com/office/powerpoint/2010/main" val="38751468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59CF0E6-6E81-4045-A560-5DC2B0B20EA0}" type="slidenum">
              <a:rPr lang="en-US" altLang="en-US"/>
              <a:pPr/>
              <a:t>27</a:t>
            </a:fld>
            <a:endParaRPr lang="en-US" altLang="en-US"/>
          </a:p>
        </p:txBody>
      </p:sp>
      <p:sp>
        <p:nvSpPr>
          <p:cNvPr id="472067" name="Rectangle 3"/>
          <p:cNvSpPr>
            <a:spLocks noGrp="1" noChangeArrowheads="1"/>
          </p:cNvSpPr>
          <p:nvPr>
            <p:ph type="body" idx="1"/>
          </p:nvPr>
        </p:nvSpPr>
        <p:spPr>
          <a:xfrm>
            <a:off x="1992313" y="2133600"/>
            <a:ext cx="8229600" cy="1955800"/>
          </a:xfrm>
        </p:spPr>
        <p:txBody>
          <a:bodyPr/>
          <a:lstStyle/>
          <a:p>
            <a:pPr algn="r">
              <a:buFontTx/>
              <a:buNone/>
            </a:pPr>
            <a:r>
              <a:rPr lang="fa-IR" altLang="en-US"/>
              <a:t> 948500= 11500 – 1200× 800  =وجوه نقد دريافتنی </a:t>
            </a:r>
          </a:p>
          <a:p>
            <a:pPr algn="r">
              <a:buFontTx/>
              <a:buNone/>
            </a:pPr>
            <a:r>
              <a:rPr lang="fa-IR" altLang="en-US"/>
              <a:t> 930000 = 1200 × 775  = ق ت شده سهام فروخته شده</a:t>
            </a:r>
            <a:r>
              <a:rPr lang="fa-IR" altLang="en-US" b="1"/>
              <a:t> </a:t>
            </a:r>
          </a:p>
          <a:p>
            <a:pPr algn="r">
              <a:buFontTx/>
              <a:buNone/>
            </a:pPr>
            <a:r>
              <a:rPr lang="fa-IR" altLang="en-US"/>
              <a:t>18500= 930000 – 948500 = سودناشی ازفروش سهام </a:t>
            </a:r>
            <a:endParaRPr lang="en-US" altLang="en-US"/>
          </a:p>
        </p:txBody>
      </p:sp>
    </p:spTree>
    <p:extLst>
      <p:ext uri="{BB962C8B-B14F-4D97-AF65-F5344CB8AC3E}">
        <p14:creationId xmlns:p14="http://schemas.microsoft.com/office/powerpoint/2010/main" val="32359895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75C7D2B1-4079-4D2B-8698-3C108230EA25}" type="slidenum">
              <a:rPr lang="en-US" altLang="en-US"/>
              <a:pPr/>
              <a:t>28</a:t>
            </a:fld>
            <a:endParaRPr lang="en-US" altLang="en-US"/>
          </a:p>
        </p:txBody>
      </p:sp>
      <p:sp>
        <p:nvSpPr>
          <p:cNvPr id="473091" name="Rectangle 3"/>
          <p:cNvSpPr>
            <a:spLocks noGrp="1" noChangeArrowheads="1"/>
          </p:cNvSpPr>
          <p:nvPr>
            <p:ph type="body" idx="1"/>
          </p:nvPr>
        </p:nvSpPr>
        <p:spPr>
          <a:xfrm>
            <a:off x="1992313" y="2060576"/>
            <a:ext cx="8229600" cy="3108325"/>
          </a:xfrm>
        </p:spPr>
        <p:txBody>
          <a:bodyPr/>
          <a:lstStyle/>
          <a:p>
            <a:pPr algn="r">
              <a:buFontTx/>
              <a:buNone/>
            </a:pPr>
            <a:r>
              <a:rPr lang="fa-IR" altLang="en-US"/>
              <a:t>اقل قيمت تمام شده يا  قيمت بازار سرمايه  گذاری  در سهام  ساير شرکتها :</a:t>
            </a:r>
          </a:p>
          <a:p>
            <a:pPr algn="r">
              <a:buFontTx/>
              <a:buNone/>
            </a:pPr>
            <a:r>
              <a:rPr lang="fa-IR" altLang="en-US"/>
              <a:t>روش قيمت تمام شده: پايان سال مالی شرکت آرمان 31 تير است دراين زمان عمليات  مربوط  به  اقل  قيمت  تمام شده سهام شرکتها را که خريداری کرده است بدست می آورد .</a:t>
            </a:r>
            <a:r>
              <a:rPr lang="en-US" altLang="en-US"/>
              <a:t> </a:t>
            </a:r>
          </a:p>
        </p:txBody>
      </p:sp>
    </p:spTree>
    <p:extLst>
      <p:ext uri="{BB962C8B-B14F-4D97-AF65-F5344CB8AC3E}">
        <p14:creationId xmlns:p14="http://schemas.microsoft.com/office/powerpoint/2010/main" val="7644156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9CFF57EA-B091-4295-8734-D0038486F4EF}" type="slidenum">
              <a:rPr lang="en-US" altLang="en-US"/>
              <a:pPr/>
              <a:t>29</a:t>
            </a:fld>
            <a:endParaRPr lang="en-US" altLang="en-US"/>
          </a:p>
        </p:txBody>
      </p:sp>
      <p:sp>
        <p:nvSpPr>
          <p:cNvPr id="474115" name="Rectangle 3"/>
          <p:cNvSpPr>
            <a:spLocks noGrp="1" noChangeArrowheads="1"/>
          </p:cNvSpPr>
          <p:nvPr>
            <p:ph type="body" idx="1"/>
          </p:nvPr>
        </p:nvSpPr>
        <p:spPr>
          <a:xfrm>
            <a:off x="1992313" y="2133601"/>
            <a:ext cx="8229600" cy="2676525"/>
          </a:xfrm>
        </p:spPr>
        <p:txBody>
          <a:bodyPr/>
          <a:lstStyle/>
          <a:p>
            <a:pPr algn="r">
              <a:buFontTx/>
              <a:buNone/>
            </a:pPr>
            <a:r>
              <a:rPr lang="fa-IR" altLang="en-US"/>
              <a:t>اگر قيمت بازار سهام کمتر از قيمت تمام شده آنها  باشد در  اين صورت در ترازنامه  قيمت  کمتر ذکر می گردد به هر حال زيان ناشی از اين  افت قيمت در صورت سود و زيان گزارش  نمی شود  مگر اينکه اين کاهش قيمت تداوم داشته باشد .</a:t>
            </a:r>
            <a:endParaRPr lang="en-US" altLang="en-US"/>
          </a:p>
        </p:txBody>
      </p:sp>
    </p:spTree>
    <p:extLst>
      <p:ext uri="{BB962C8B-B14F-4D97-AF65-F5344CB8AC3E}">
        <p14:creationId xmlns:p14="http://schemas.microsoft.com/office/powerpoint/2010/main" val="8296198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FC1BB2FB-4B89-4C47-8E32-3C0B999E0FC9}" type="slidenum">
              <a:rPr lang="en-US" altLang="en-US"/>
              <a:pPr/>
              <a:t>3</a:t>
            </a:fld>
            <a:endParaRPr lang="en-US" altLang="en-US"/>
          </a:p>
        </p:txBody>
      </p:sp>
      <p:sp>
        <p:nvSpPr>
          <p:cNvPr id="444419" name="Rectangle 3"/>
          <p:cNvSpPr>
            <a:spLocks noGrp="1" noChangeArrowheads="1"/>
          </p:cNvSpPr>
          <p:nvPr>
            <p:ph type="body" idx="1"/>
          </p:nvPr>
        </p:nvSpPr>
        <p:spPr/>
        <p:txBody>
          <a:bodyPr/>
          <a:lstStyle/>
          <a:p>
            <a:pPr algn="r">
              <a:buFontTx/>
              <a:buNone/>
            </a:pPr>
            <a:r>
              <a:rPr lang="fa-IR" altLang="en-US"/>
              <a:t>سرمايه گذاری در اوراق قرضه و دلایل آن:</a:t>
            </a:r>
          </a:p>
          <a:p>
            <a:pPr algn="r">
              <a:buFontTx/>
              <a:buNone/>
            </a:pPr>
            <a:r>
              <a:rPr lang="fa-IR" altLang="en-US"/>
              <a:t>1- نرخ  بهره  اوراق  قرضه  بيشتر از سپرده های بانکی   و اوراق  بهادار دولتی است .</a:t>
            </a:r>
          </a:p>
          <a:p>
            <a:pPr algn="r">
              <a:buFontTx/>
              <a:buNone/>
            </a:pPr>
            <a:r>
              <a:rPr lang="fa-IR" altLang="en-US"/>
              <a:t>2- اوراق   قرضه   نسبت  به  سهام  از اطمينان  بيشتری برخوردار است  درهرسال مبلغ  بهره اوراق بايد  پرداخت گرددولی سود سهام با تصويب مجمع عمومی قابل پرداخت است .</a:t>
            </a:r>
            <a:r>
              <a:rPr lang="en-US" altLang="en-US"/>
              <a:t> </a:t>
            </a:r>
          </a:p>
        </p:txBody>
      </p:sp>
    </p:spTree>
    <p:extLst>
      <p:ext uri="{BB962C8B-B14F-4D97-AF65-F5344CB8AC3E}">
        <p14:creationId xmlns:p14="http://schemas.microsoft.com/office/powerpoint/2010/main" val="323957108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17673BD-DBC0-41D8-9DFD-D6067C994FD2}" type="slidenum">
              <a:rPr lang="en-US" altLang="en-US"/>
              <a:pPr/>
              <a:t>30</a:t>
            </a:fld>
            <a:endParaRPr lang="en-US" altLang="en-US"/>
          </a:p>
        </p:txBody>
      </p:sp>
      <p:sp>
        <p:nvSpPr>
          <p:cNvPr id="476163" name="Rectangle 3"/>
          <p:cNvSpPr>
            <a:spLocks noGrp="1" noChangeArrowheads="1"/>
          </p:cNvSpPr>
          <p:nvPr>
            <p:ph type="body" idx="1"/>
          </p:nvPr>
        </p:nvSpPr>
        <p:spPr>
          <a:xfrm>
            <a:off x="1703388" y="1844675"/>
            <a:ext cx="9144000" cy="4114800"/>
          </a:xfrm>
        </p:spPr>
        <p:txBody>
          <a:bodyPr/>
          <a:lstStyle/>
          <a:p>
            <a:pPr>
              <a:buFontTx/>
              <a:buNone/>
            </a:pPr>
            <a:r>
              <a:rPr lang="fa-IR" altLang="en-US"/>
              <a:t>4800</a:t>
            </a:r>
            <a:r>
              <a:rPr lang="fa-IR" altLang="en-US" b="1"/>
              <a:t> </a:t>
            </a:r>
            <a:r>
              <a:rPr lang="fa-IR" altLang="en-US"/>
              <a:t>= 1200 – 6000 = تعداد سهام شرکت کامران</a:t>
            </a:r>
          </a:p>
          <a:p>
            <a:pPr>
              <a:buFontTx/>
              <a:buNone/>
            </a:pPr>
            <a:r>
              <a:rPr lang="fa-IR" altLang="en-US"/>
              <a:t>3720000= 775 × 4800 = قیمت تمام شده سهام شرکت کامران</a:t>
            </a:r>
          </a:p>
          <a:p>
            <a:pPr>
              <a:buFontTx/>
              <a:buNone/>
            </a:pPr>
            <a:r>
              <a:rPr lang="fa-IR" altLang="en-US"/>
              <a:t>3600000  = 750 * 4800  =  قیمت بازار  شرکت  کامران</a:t>
            </a:r>
          </a:p>
          <a:p>
            <a:pPr>
              <a:buFontTx/>
              <a:buNone/>
            </a:pPr>
            <a:r>
              <a:rPr lang="fa-IR" altLang="en-US"/>
              <a:t>120000= 3600000 – 3720000=زيان تحقق نيافته سرمايه</a:t>
            </a:r>
          </a:p>
          <a:p>
            <a:pPr rtl="1">
              <a:buFontTx/>
              <a:buNone/>
            </a:pPr>
            <a:r>
              <a:rPr lang="fa-IR" altLang="en-US"/>
              <a:t>درسهام سايرشرکتها گذاری </a:t>
            </a:r>
            <a:endParaRPr lang="en-US" altLang="en-US"/>
          </a:p>
        </p:txBody>
      </p:sp>
    </p:spTree>
    <p:extLst>
      <p:ext uri="{BB962C8B-B14F-4D97-AF65-F5344CB8AC3E}">
        <p14:creationId xmlns:p14="http://schemas.microsoft.com/office/powerpoint/2010/main" val="27099790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2B0E7CB-0CC7-4C71-BE23-0D278F55EE8C}" type="slidenum">
              <a:rPr lang="en-US" altLang="en-US"/>
              <a:pPr/>
              <a:t>31</a:t>
            </a:fld>
            <a:endParaRPr lang="en-US" altLang="en-US"/>
          </a:p>
        </p:txBody>
      </p:sp>
      <p:sp>
        <p:nvSpPr>
          <p:cNvPr id="477187" name="Rectangle 3"/>
          <p:cNvSpPr>
            <a:spLocks noGrp="1" noChangeArrowheads="1"/>
          </p:cNvSpPr>
          <p:nvPr>
            <p:ph type="body" idx="1"/>
          </p:nvPr>
        </p:nvSpPr>
        <p:spPr>
          <a:xfrm>
            <a:off x="1524000" y="1700213"/>
            <a:ext cx="9118600" cy="4114800"/>
          </a:xfrm>
        </p:spPr>
        <p:txBody>
          <a:bodyPr/>
          <a:lstStyle/>
          <a:p>
            <a:pPr algn="r">
              <a:buFontTx/>
              <a:buNone/>
            </a:pPr>
            <a:r>
              <a:rPr lang="fa-IR" altLang="en-US"/>
              <a:t>ثبت مربوط به زیان تحقق نیافته در پایان دوره :</a:t>
            </a:r>
          </a:p>
          <a:p>
            <a:pPr algn="r">
              <a:buFontTx/>
              <a:buNone/>
            </a:pPr>
            <a:r>
              <a:rPr lang="fa-IR" altLang="en-US"/>
              <a:t>31/4 </a:t>
            </a:r>
          </a:p>
          <a:p>
            <a:pPr algn="r">
              <a:buFontTx/>
              <a:buNone/>
            </a:pPr>
            <a:r>
              <a:rPr lang="fa-IR" altLang="en-US"/>
              <a:t>زيان تحقق نيافته سرمايه گذاری درسهام سايرشرکتها   120000</a:t>
            </a:r>
            <a:endParaRPr lang="en-US" altLang="en-US"/>
          </a:p>
          <a:p>
            <a:pPr rtl="1">
              <a:buFontTx/>
              <a:buNone/>
            </a:pPr>
            <a:r>
              <a:rPr lang="fa-IR" altLang="en-US"/>
              <a:t>ذخيره افت قيمت سهام ساير </a:t>
            </a:r>
            <a:r>
              <a:rPr lang="en-US" altLang="en-US"/>
              <a:t> </a:t>
            </a:r>
            <a:r>
              <a:rPr lang="fa-IR" altLang="en-US"/>
              <a:t>شرکتها</a:t>
            </a:r>
            <a:r>
              <a:rPr lang="en-US" altLang="en-US"/>
              <a:t> </a:t>
            </a:r>
            <a:r>
              <a:rPr lang="fa-IR" altLang="en-US"/>
              <a:t>120000</a:t>
            </a:r>
          </a:p>
          <a:p>
            <a:pPr algn="ctr" rtl="1">
              <a:buFontTx/>
              <a:buNone/>
            </a:pPr>
            <a:r>
              <a:rPr lang="fa-IR" altLang="en-US"/>
              <a:t>ثبت مربوط به کاهش ارزش بازار سهام ساير شرکتها</a:t>
            </a:r>
            <a:r>
              <a:rPr lang="en-US" altLang="en-US"/>
              <a:t> </a:t>
            </a:r>
            <a:endParaRPr lang="fa-IR" altLang="en-US"/>
          </a:p>
          <a:p>
            <a:pPr algn="ctr" rtl="1">
              <a:buFontTx/>
              <a:buNone/>
            </a:pPr>
            <a:endParaRPr lang="fa-IR" altLang="en-US"/>
          </a:p>
          <a:p>
            <a:pPr algn="ctr" rtl="1">
              <a:buFontTx/>
              <a:buNone/>
            </a:pPr>
            <a:endParaRPr lang="en-US" altLang="en-US"/>
          </a:p>
        </p:txBody>
      </p:sp>
    </p:spTree>
    <p:extLst>
      <p:ext uri="{BB962C8B-B14F-4D97-AF65-F5344CB8AC3E}">
        <p14:creationId xmlns:p14="http://schemas.microsoft.com/office/powerpoint/2010/main" val="17703495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895BB5A-21B2-44E7-8F03-736793D37B09}" type="slidenum">
              <a:rPr lang="en-US" altLang="en-US"/>
              <a:pPr/>
              <a:t>32</a:t>
            </a:fld>
            <a:endParaRPr lang="en-US" altLang="en-US"/>
          </a:p>
        </p:txBody>
      </p:sp>
      <p:sp>
        <p:nvSpPr>
          <p:cNvPr id="478211" name="Rectangle 3"/>
          <p:cNvSpPr>
            <a:spLocks noGrp="1" noChangeArrowheads="1"/>
          </p:cNvSpPr>
          <p:nvPr>
            <p:ph type="body" idx="1"/>
          </p:nvPr>
        </p:nvSpPr>
        <p:spPr>
          <a:xfrm>
            <a:off x="1919288" y="1196975"/>
            <a:ext cx="8229600" cy="4114800"/>
          </a:xfrm>
        </p:spPr>
        <p:txBody>
          <a:bodyPr/>
          <a:lstStyle/>
          <a:p>
            <a:pPr algn="r">
              <a:buFontTx/>
              <a:buNone/>
            </a:pPr>
            <a:r>
              <a:rPr lang="fa-IR" altLang="en-US"/>
              <a:t>نحوه ارائه این حساب در ترازنامه به شرح زیر می باشد :</a:t>
            </a:r>
          </a:p>
          <a:p>
            <a:pPr algn="r">
              <a:buFontTx/>
              <a:buNone/>
            </a:pPr>
            <a:r>
              <a:rPr lang="fa-IR" altLang="en-US"/>
              <a:t>سرمایه گذاریهای بلند مدت :</a:t>
            </a:r>
          </a:p>
          <a:p>
            <a:pPr algn="r">
              <a:buFontTx/>
              <a:buNone/>
            </a:pPr>
            <a:r>
              <a:rPr lang="fa-IR" altLang="en-US"/>
              <a:t>سرمایه گذاری در سهام سایر شرکتها          3720000</a:t>
            </a:r>
          </a:p>
          <a:p>
            <a:pPr algn="r">
              <a:buFontTx/>
              <a:buNone/>
            </a:pPr>
            <a:r>
              <a:rPr lang="fa-IR" altLang="en-US"/>
              <a:t>کسر می شود :</a:t>
            </a:r>
          </a:p>
          <a:p>
            <a:pPr algn="r">
              <a:buFontTx/>
              <a:buNone/>
            </a:pPr>
            <a:r>
              <a:rPr lang="fa-IR" altLang="en-US"/>
              <a:t> ذخیره افت قیمت سهام سایر شرکتها          (120000)</a:t>
            </a:r>
          </a:p>
          <a:p>
            <a:pPr algn="r">
              <a:buFontTx/>
              <a:buNone/>
            </a:pPr>
            <a:r>
              <a:rPr lang="fa-IR" altLang="en-US"/>
              <a:t>سرمایه گذاری در سهام سایر شرکتها          3600000 </a:t>
            </a:r>
          </a:p>
          <a:p>
            <a:pPr algn="r">
              <a:buFontTx/>
              <a:buNone/>
            </a:pPr>
            <a:r>
              <a:rPr lang="fa-IR" altLang="en-US"/>
              <a:t>( اقل قیمت تمام شده  یا قیمت بازار )</a:t>
            </a:r>
            <a:endParaRPr lang="en-US" altLang="en-US"/>
          </a:p>
        </p:txBody>
      </p:sp>
      <p:sp>
        <p:nvSpPr>
          <p:cNvPr id="478212" name="Line 4"/>
          <p:cNvSpPr>
            <a:spLocks noChangeShapeType="1"/>
          </p:cNvSpPr>
          <p:nvPr/>
        </p:nvSpPr>
        <p:spPr bwMode="auto">
          <a:xfrm>
            <a:off x="2566989" y="4149725"/>
            <a:ext cx="1584325"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8213" name="Line 5"/>
          <p:cNvSpPr>
            <a:spLocks noChangeShapeType="1"/>
          </p:cNvSpPr>
          <p:nvPr/>
        </p:nvSpPr>
        <p:spPr bwMode="auto">
          <a:xfrm>
            <a:off x="2566989" y="4797425"/>
            <a:ext cx="1584325"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8214" name="Line 6"/>
          <p:cNvSpPr>
            <a:spLocks noChangeShapeType="1"/>
          </p:cNvSpPr>
          <p:nvPr/>
        </p:nvSpPr>
        <p:spPr bwMode="auto">
          <a:xfrm>
            <a:off x="2566989" y="4724400"/>
            <a:ext cx="1584325"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6268175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F326D36B-040F-4792-A430-416ED9FBC939}" type="slidenum">
              <a:rPr lang="en-US" altLang="en-US"/>
              <a:pPr/>
              <a:t>33</a:t>
            </a:fld>
            <a:endParaRPr lang="en-US" altLang="en-US"/>
          </a:p>
        </p:txBody>
      </p:sp>
      <p:sp>
        <p:nvSpPr>
          <p:cNvPr id="479235" name="Rectangle 3"/>
          <p:cNvSpPr>
            <a:spLocks noGrp="1" noChangeArrowheads="1"/>
          </p:cNvSpPr>
          <p:nvPr>
            <p:ph type="body" idx="1"/>
          </p:nvPr>
        </p:nvSpPr>
        <p:spPr>
          <a:xfrm>
            <a:off x="1847850" y="1905001"/>
            <a:ext cx="8362950" cy="3395663"/>
          </a:xfrm>
        </p:spPr>
        <p:txBody>
          <a:bodyPr/>
          <a:lstStyle/>
          <a:p>
            <a:pPr algn="r">
              <a:buFontTx/>
              <a:buNone/>
            </a:pPr>
            <a:r>
              <a:rPr lang="fa-IR" altLang="en-US"/>
              <a:t>حسابداری سرمايه گذاری  در سهام  ساير شركت ها ـ روش حقوق صاحبان سرمايه :</a:t>
            </a:r>
            <a:r>
              <a:rPr lang="fa-IR" altLang="en-US" i="1"/>
              <a:t> </a:t>
            </a:r>
            <a:endParaRPr lang="en-US" altLang="en-US"/>
          </a:p>
          <a:p>
            <a:pPr algn="r">
              <a:buFontTx/>
              <a:buNone/>
            </a:pPr>
            <a:r>
              <a:rPr lang="fa-IR" altLang="en-US"/>
              <a:t>هرگاه موسسه خريدار سهام بر روی موسسه ای كه سهامش  را خريداری كرده است نفوذ قابل توجهی داشته باشد در اين صورت  موسسه  خريدار  سهام  از روش  حقوق  صاحبان سرمايه  استفاده  می نمايد .</a:t>
            </a:r>
            <a:r>
              <a:rPr lang="en-US" altLang="en-US"/>
              <a:t> </a:t>
            </a:r>
          </a:p>
        </p:txBody>
      </p:sp>
    </p:spTree>
    <p:extLst>
      <p:ext uri="{BB962C8B-B14F-4D97-AF65-F5344CB8AC3E}">
        <p14:creationId xmlns:p14="http://schemas.microsoft.com/office/powerpoint/2010/main" val="1805295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53CD4ADB-BA42-474F-B38F-FDF5AD9067BA}" type="slidenum">
              <a:rPr lang="en-US" altLang="en-US"/>
              <a:pPr/>
              <a:t>34</a:t>
            </a:fld>
            <a:endParaRPr lang="en-US" altLang="en-US"/>
          </a:p>
        </p:txBody>
      </p:sp>
      <p:sp>
        <p:nvSpPr>
          <p:cNvPr id="480259" name="Rectangle 3"/>
          <p:cNvSpPr>
            <a:spLocks noGrp="1" noChangeArrowheads="1"/>
          </p:cNvSpPr>
          <p:nvPr>
            <p:ph type="body" idx="1"/>
          </p:nvPr>
        </p:nvSpPr>
        <p:spPr>
          <a:xfrm>
            <a:off x="1981200" y="1905001"/>
            <a:ext cx="8229600" cy="2676525"/>
          </a:xfrm>
        </p:spPr>
        <p:txBody>
          <a:bodyPr/>
          <a:lstStyle/>
          <a:p>
            <a:pPr algn="r">
              <a:buFontTx/>
              <a:buNone/>
            </a:pPr>
            <a:r>
              <a:rPr lang="fa-IR" altLang="en-US"/>
              <a:t>هرگاه  سرمايه  گذاری بيش از20 % سهام  موسسه ای را خريداری كند  می تواند  نفوذ  موثری  را بر آن داشته باشد اگر بتواند  كادر مديريت  شركتی  كه سهامش را خريداری كرده است  جابجا  نمايد  و اگر وارد  مبادلات قابل توجهی با آن موسسه شود ،اين نمايانگرتحت نفوذداشتن بيشتر است</a:t>
            </a:r>
            <a:endParaRPr lang="en-US" altLang="en-US"/>
          </a:p>
        </p:txBody>
      </p:sp>
    </p:spTree>
    <p:extLst>
      <p:ext uri="{BB962C8B-B14F-4D97-AF65-F5344CB8AC3E}">
        <p14:creationId xmlns:p14="http://schemas.microsoft.com/office/powerpoint/2010/main" val="24953660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33C3C652-A1E5-4249-8B68-6F1CA360FAE9}" type="slidenum">
              <a:rPr lang="en-US" altLang="en-US"/>
              <a:pPr/>
              <a:t>35</a:t>
            </a:fld>
            <a:endParaRPr lang="en-US" altLang="en-US"/>
          </a:p>
        </p:txBody>
      </p:sp>
      <p:sp>
        <p:nvSpPr>
          <p:cNvPr id="481283" name="Rectangle 3"/>
          <p:cNvSpPr>
            <a:spLocks noGrp="1" noChangeArrowheads="1"/>
          </p:cNvSpPr>
          <p:nvPr>
            <p:ph type="body" idx="1"/>
          </p:nvPr>
        </p:nvSpPr>
        <p:spPr>
          <a:xfrm>
            <a:off x="1919288" y="2060575"/>
            <a:ext cx="8229600" cy="3024188"/>
          </a:xfrm>
        </p:spPr>
        <p:txBody>
          <a:bodyPr/>
          <a:lstStyle/>
          <a:p>
            <a:pPr algn="r">
              <a:buFontTx/>
              <a:buNone/>
            </a:pPr>
            <a:r>
              <a:rPr lang="fa-IR" altLang="en-US"/>
              <a:t>درروش حقوق صاحبان سرمايه  خريد سهام سايرموسسات  به قيمت تمام  شده منظور می گردد در زمان  حصول سود</a:t>
            </a:r>
            <a:r>
              <a:rPr lang="en-US" altLang="en-US"/>
              <a:t>  </a:t>
            </a:r>
            <a:r>
              <a:rPr lang="fa-IR" altLang="en-US"/>
              <a:t>يا زيان توسط موسسه ای كه سهامش  خريداری شده  است موسسه خريدار نيز آن رابه عنوان درآمد يا هزينه شناسايی می كند .</a:t>
            </a:r>
            <a:r>
              <a:rPr lang="en-US" altLang="en-US"/>
              <a:t> </a:t>
            </a:r>
          </a:p>
        </p:txBody>
      </p:sp>
    </p:spTree>
    <p:extLst>
      <p:ext uri="{BB962C8B-B14F-4D97-AF65-F5344CB8AC3E}">
        <p14:creationId xmlns:p14="http://schemas.microsoft.com/office/powerpoint/2010/main" val="14024702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4302B20B-43F4-4752-BD6E-10A15C2AF69C}" type="slidenum">
              <a:rPr lang="en-US" altLang="en-US"/>
              <a:pPr/>
              <a:t>36</a:t>
            </a:fld>
            <a:endParaRPr lang="en-US" altLang="en-US"/>
          </a:p>
        </p:txBody>
      </p:sp>
      <p:sp>
        <p:nvSpPr>
          <p:cNvPr id="482307" name="Rectangle 3"/>
          <p:cNvSpPr>
            <a:spLocks noGrp="1" noChangeArrowheads="1"/>
          </p:cNvSpPr>
          <p:nvPr>
            <p:ph type="body" idx="1"/>
          </p:nvPr>
        </p:nvSpPr>
        <p:spPr/>
        <p:txBody>
          <a:bodyPr/>
          <a:lstStyle/>
          <a:p>
            <a:pPr algn="r">
              <a:buFontTx/>
              <a:buNone/>
            </a:pPr>
            <a:r>
              <a:rPr lang="fa-IR" altLang="en-US"/>
              <a:t>در زمان  دريافت  سود مانده حساب سرمايه گذاری درسهام ساير شركت ها را كاهش می دهد و در زمان واگذاری  اين سهام سود  يا  زيان آن را ثبت می كند .</a:t>
            </a:r>
          </a:p>
          <a:p>
            <a:pPr algn="r">
              <a:buFontTx/>
              <a:buNone/>
            </a:pPr>
            <a:r>
              <a:rPr lang="fa-IR" altLang="en-US"/>
              <a:t>درست مانند روش قیمت تمام  شده  در این روش نیز وقتی سهامی خریداری می گردد به قیمت تمام شده ثبت  می شود  </a:t>
            </a:r>
            <a:endParaRPr lang="en-US" altLang="en-US"/>
          </a:p>
        </p:txBody>
      </p:sp>
    </p:spTree>
    <p:extLst>
      <p:ext uri="{BB962C8B-B14F-4D97-AF65-F5344CB8AC3E}">
        <p14:creationId xmlns:p14="http://schemas.microsoft.com/office/powerpoint/2010/main" val="14893056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E0A6659-AC83-4C4A-A608-C04A4CED5196}" type="slidenum">
              <a:rPr lang="en-US" altLang="en-US"/>
              <a:pPr/>
              <a:t>37</a:t>
            </a:fld>
            <a:endParaRPr lang="en-US" altLang="en-US"/>
          </a:p>
        </p:txBody>
      </p:sp>
      <p:sp>
        <p:nvSpPr>
          <p:cNvPr id="483331" name="Rectangle 3"/>
          <p:cNvSpPr>
            <a:spLocks noGrp="1" noChangeArrowheads="1"/>
          </p:cNvSpPr>
          <p:nvPr>
            <p:ph type="body" idx="1"/>
          </p:nvPr>
        </p:nvSpPr>
        <p:spPr>
          <a:xfrm>
            <a:off x="1919288" y="2060575"/>
            <a:ext cx="8229600" cy="2171700"/>
          </a:xfrm>
        </p:spPr>
        <p:txBody>
          <a:bodyPr/>
          <a:lstStyle/>
          <a:p>
            <a:pPr algn="r">
              <a:buFontTx/>
              <a:buNone/>
            </a:pPr>
            <a:r>
              <a:rPr lang="fa-IR" altLang="en-US"/>
              <a:t>اگر خریدار سهام بتواند به طور موثری موسسه ای را که سهامش را خریداری  کرده است  تحت تاثیر قرار دهد لذا می تواند  زمان پرداخت  و مبلغ پرداخت سود تقسیمی را نیز کنترل نماید .</a:t>
            </a:r>
            <a:endParaRPr lang="en-US" altLang="en-US"/>
          </a:p>
        </p:txBody>
      </p:sp>
    </p:spTree>
    <p:extLst>
      <p:ext uri="{BB962C8B-B14F-4D97-AF65-F5344CB8AC3E}">
        <p14:creationId xmlns:p14="http://schemas.microsoft.com/office/powerpoint/2010/main" val="16419364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C56783D1-BF70-4168-A6AA-24AEB7641B4E}" type="slidenum">
              <a:rPr lang="en-US" altLang="en-US"/>
              <a:pPr/>
              <a:t>38</a:t>
            </a:fld>
            <a:endParaRPr lang="en-US" altLang="en-US"/>
          </a:p>
        </p:txBody>
      </p:sp>
      <p:sp>
        <p:nvSpPr>
          <p:cNvPr id="484355" name="Rectangle 3"/>
          <p:cNvSpPr>
            <a:spLocks noGrp="1" noChangeArrowheads="1"/>
          </p:cNvSpPr>
          <p:nvPr>
            <p:ph type="body" idx="1"/>
          </p:nvPr>
        </p:nvSpPr>
        <p:spPr>
          <a:xfrm>
            <a:off x="1992313" y="2205038"/>
            <a:ext cx="8229600" cy="2387600"/>
          </a:xfrm>
        </p:spPr>
        <p:txBody>
          <a:bodyPr/>
          <a:lstStyle/>
          <a:p>
            <a:pPr algn="r">
              <a:buFontTx/>
              <a:buNone/>
            </a:pPr>
            <a:r>
              <a:rPr lang="fa-IR" altLang="en-US"/>
              <a:t>هر گاه این سود در زمان تقسیم سود از طرف سرمایه گذار  به عنوان  درآمد  شناسایی  شود  در  این  صورت  شرکت خریداربا اعمال  نفوذ در تقسیم سود شرکتی که سهام آن را خریداری کرده است  سود  خالص  را  اصلاح  کند .</a:t>
            </a:r>
            <a:endParaRPr lang="en-US" altLang="en-US"/>
          </a:p>
        </p:txBody>
      </p:sp>
    </p:spTree>
    <p:extLst>
      <p:ext uri="{BB962C8B-B14F-4D97-AF65-F5344CB8AC3E}">
        <p14:creationId xmlns:p14="http://schemas.microsoft.com/office/powerpoint/2010/main" val="22710308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DB673E0-8D80-4169-BC62-4AEC9EFAA0AA}" type="slidenum">
              <a:rPr lang="en-US" altLang="en-US"/>
              <a:pPr/>
              <a:t>39</a:t>
            </a:fld>
            <a:endParaRPr lang="en-US" altLang="en-US"/>
          </a:p>
        </p:txBody>
      </p:sp>
      <p:sp>
        <p:nvSpPr>
          <p:cNvPr id="485379" name="Rectangle 3"/>
          <p:cNvSpPr>
            <a:spLocks noGrp="1" noChangeArrowheads="1"/>
          </p:cNvSpPr>
          <p:nvPr>
            <p:ph type="body" idx="1"/>
          </p:nvPr>
        </p:nvSpPr>
        <p:spPr>
          <a:xfrm>
            <a:off x="1981200" y="1905001"/>
            <a:ext cx="8229600" cy="2892425"/>
          </a:xfrm>
        </p:spPr>
        <p:txBody>
          <a:bodyPr/>
          <a:lstStyle/>
          <a:p>
            <a:pPr algn="r">
              <a:buFontTx/>
              <a:buNone/>
            </a:pPr>
            <a:r>
              <a:rPr lang="fa-IR" altLang="en-US"/>
              <a:t>در روش  حقوق صاحبان سهام سرمایه  چون خریدار سهام سود یا زیان شرکتی را که سهام آن را خریداری کرده است در زمان وقوع به  عنوان  درآمد  یا  هزینه  خود  شناسایی می کند  در  نتیجه  احتمال  تغییر  در  سود  سهام   شرکت سرمایه گذار  محدود تر  می شود .</a:t>
            </a:r>
            <a:endParaRPr lang="en-US" altLang="en-US"/>
          </a:p>
        </p:txBody>
      </p:sp>
    </p:spTree>
    <p:extLst>
      <p:ext uri="{BB962C8B-B14F-4D97-AF65-F5344CB8AC3E}">
        <p14:creationId xmlns:p14="http://schemas.microsoft.com/office/powerpoint/2010/main" val="9176466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FDBE2546-D33E-4B9F-AA1B-CDECC67A2D35}" type="slidenum">
              <a:rPr lang="en-US" altLang="en-US"/>
              <a:pPr/>
              <a:t>4</a:t>
            </a:fld>
            <a:endParaRPr lang="en-US" altLang="en-US"/>
          </a:p>
        </p:txBody>
      </p:sp>
      <p:sp>
        <p:nvSpPr>
          <p:cNvPr id="445443" name="Rectangle 3"/>
          <p:cNvSpPr>
            <a:spLocks noGrp="1" noChangeArrowheads="1"/>
          </p:cNvSpPr>
          <p:nvPr>
            <p:ph type="body" idx="1"/>
          </p:nvPr>
        </p:nvSpPr>
        <p:spPr/>
        <p:txBody>
          <a:bodyPr/>
          <a:lstStyle/>
          <a:p>
            <a:pPr algn="r">
              <a:buFontTx/>
              <a:buNone/>
            </a:pPr>
            <a:r>
              <a:rPr lang="fa-IR" altLang="en-US"/>
              <a:t>حسابداری سرمايه گذاری در اوراق قرضه :</a:t>
            </a:r>
          </a:p>
          <a:p>
            <a:pPr algn="r">
              <a:buFontTx/>
              <a:buNone/>
            </a:pPr>
            <a:r>
              <a:rPr lang="fa-IR" altLang="en-US"/>
              <a:t>هرگاه اورق قرضه به قيمت اسمی خريداری گردد  در این صورت نرخ بهره ايکه عايد خريدار می گردد  مساوی  با نرخ بهره ای  است که در اوراق قرضه درج شده است به علاوه  بهره  حاصل  مساوی  با  بهره  نقدی  دريافتی نيز می باشد .</a:t>
            </a:r>
            <a:endParaRPr lang="en-US" altLang="en-US"/>
          </a:p>
        </p:txBody>
      </p:sp>
    </p:spTree>
    <p:extLst>
      <p:ext uri="{BB962C8B-B14F-4D97-AF65-F5344CB8AC3E}">
        <p14:creationId xmlns:p14="http://schemas.microsoft.com/office/powerpoint/2010/main" val="31910146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CCA5EA8E-4124-4A3E-A0A0-E9113E90648C}" type="slidenum">
              <a:rPr lang="en-US" altLang="en-US"/>
              <a:pPr/>
              <a:t>40</a:t>
            </a:fld>
            <a:endParaRPr lang="en-US" altLang="en-US"/>
          </a:p>
        </p:txBody>
      </p:sp>
      <p:sp>
        <p:nvSpPr>
          <p:cNvPr id="486403" name="Rectangle 3"/>
          <p:cNvSpPr>
            <a:spLocks noGrp="1" noChangeArrowheads="1"/>
          </p:cNvSpPr>
          <p:nvPr>
            <p:ph type="body" idx="1"/>
          </p:nvPr>
        </p:nvSpPr>
        <p:spPr>
          <a:xfrm>
            <a:off x="1981200" y="1905001"/>
            <a:ext cx="8229600" cy="2747963"/>
          </a:xfrm>
        </p:spPr>
        <p:txBody>
          <a:bodyPr/>
          <a:lstStyle/>
          <a:p>
            <a:pPr algn="r">
              <a:buFontTx/>
              <a:buNone/>
            </a:pPr>
            <a:r>
              <a:rPr lang="fa-IR" altLang="en-US"/>
              <a:t>اگر شرکتی که سهامش را خریداری شده است زیان داشته باشد خریدار سهام این شرکت بابستانکار کردن حساب سرمایه گذاری در سهام سایر شرکتها این حساب را کاهش می دهد و حساب سود و زیان ناشی از سرمایه گذاری در سایر شرکتها رابدهکار می کند . </a:t>
            </a:r>
            <a:endParaRPr lang="en-US" altLang="en-US"/>
          </a:p>
        </p:txBody>
      </p:sp>
    </p:spTree>
    <p:extLst>
      <p:ext uri="{BB962C8B-B14F-4D97-AF65-F5344CB8AC3E}">
        <p14:creationId xmlns:p14="http://schemas.microsoft.com/office/powerpoint/2010/main" val="31405520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EB76F8D-EF95-49AD-8FBB-27AEEC915A59}" type="slidenum">
              <a:rPr lang="en-US" altLang="en-US"/>
              <a:pPr/>
              <a:t>41</a:t>
            </a:fld>
            <a:endParaRPr lang="en-US" altLang="en-US"/>
          </a:p>
        </p:txBody>
      </p:sp>
      <p:sp>
        <p:nvSpPr>
          <p:cNvPr id="487427" name="Rectangle 3"/>
          <p:cNvSpPr>
            <a:spLocks noGrp="1" noChangeArrowheads="1"/>
          </p:cNvSpPr>
          <p:nvPr>
            <p:ph type="body" idx="1"/>
          </p:nvPr>
        </p:nvSpPr>
        <p:spPr>
          <a:xfrm>
            <a:off x="1919288" y="2060576"/>
            <a:ext cx="8229600" cy="2663825"/>
          </a:xfrm>
        </p:spPr>
        <p:txBody>
          <a:bodyPr/>
          <a:lstStyle/>
          <a:p>
            <a:pPr algn="r">
              <a:buFontTx/>
              <a:buNone/>
            </a:pPr>
            <a:r>
              <a:rPr lang="fa-IR" altLang="en-US"/>
              <a:t>فروش سهام سایر شرکتها - روش حقوق صاحبان سرمایه :</a:t>
            </a:r>
          </a:p>
          <a:p>
            <a:pPr algn="r">
              <a:buFontTx/>
              <a:buNone/>
            </a:pPr>
            <a:r>
              <a:rPr lang="fa-IR" altLang="en-US"/>
              <a:t>ممکن است خریدار سهام تعدادی از سهام خود را به فروش برساند ولی باز هم درصد کافی از سهام شرکت مذکور را برای اعمال نفوذ داشته باشد.</a:t>
            </a:r>
          </a:p>
          <a:p>
            <a:pPr algn="r">
              <a:buFontTx/>
              <a:buNone/>
            </a:pPr>
            <a:endParaRPr lang="en-US" altLang="en-US"/>
          </a:p>
        </p:txBody>
      </p:sp>
    </p:spTree>
    <p:extLst>
      <p:ext uri="{BB962C8B-B14F-4D97-AF65-F5344CB8AC3E}">
        <p14:creationId xmlns:p14="http://schemas.microsoft.com/office/powerpoint/2010/main" val="35554551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7B11A52-7C15-4E5A-AC0D-A3BB3CF46A69}" type="slidenum">
              <a:rPr lang="en-US" altLang="en-US"/>
              <a:pPr/>
              <a:t>42</a:t>
            </a:fld>
            <a:endParaRPr lang="en-US" altLang="en-US"/>
          </a:p>
        </p:txBody>
      </p:sp>
      <p:sp>
        <p:nvSpPr>
          <p:cNvPr id="488451" name="Rectangle 3"/>
          <p:cNvSpPr>
            <a:spLocks noGrp="1" noChangeArrowheads="1"/>
          </p:cNvSpPr>
          <p:nvPr>
            <p:ph type="body" idx="1"/>
          </p:nvPr>
        </p:nvSpPr>
        <p:spPr>
          <a:xfrm>
            <a:off x="1981200" y="1905001"/>
            <a:ext cx="8229600" cy="2963863"/>
          </a:xfrm>
        </p:spPr>
        <p:txBody>
          <a:bodyPr/>
          <a:lstStyle/>
          <a:p>
            <a:pPr algn="r">
              <a:buFontTx/>
              <a:buNone/>
            </a:pPr>
            <a:r>
              <a:rPr lang="fa-IR" altLang="en-US"/>
              <a:t>پس با توجه به قیمت خرید سهام و سودهای متعلق و همچنین سودهای تقسیم شده قیمت سهم را بر اساس دفاتر شرکت محاسبه می کنیم وسپس با توجه به قیمت فروش ما به التفاوت را به عنوان سود یا زیان ناشی از فروش سهام سایر شرکتها ثبت می کنیم.</a:t>
            </a:r>
            <a:endParaRPr lang="en-US" altLang="en-US"/>
          </a:p>
        </p:txBody>
      </p:sp>
    </p:spTree>
    <p:extLst>
      <p:ext uri="{BB962C8B-B14F-4D97-AF65-F5344CB8AC3E}">
        <p14:creationId xmlns:p14="http://schemas.microsoft.com/office/powerpoint/2010/main" val="11563474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F6C3955C-E408-44BB-B86C-079A6A85C7CF}" type="slidenum">
              <a:rPr lang="en-US" altLang="en-US"/>
              <a:pPr/>
              <a:t>43</a:t>
            </a:fld>
            <a:endParaRPr lang="en-US" altLang="en-US"/>
          </a:p>
        </p:txBody>
      </p:sp>
      <p:sp>
        <p:nvSpPr>
          <p:cNvPr id="489475" name="Rectangle 3"/>
          <p:cNvSpPr>
            <a:spLocks noGrp="1" noChangeArrowheads="1"/>
          </p:cNvSpPr>
          <p:nvPr>
            <p:ph type="body" idx="1"/>
          </p:nvPr>
        </p:nvSpPr>
        <p:spPr>
          <a:xfrm>
            <a:off x="1847850" y="1905001"/>
            <a:ext cx="8362950" cy="2892425"/>
          </a:xfrm>
        </p:spPr>
        <p:txBody>
          <a:bodyPr/>
          <a:lstStyle/>
          <a:p>
            <a:pPr algn="r">
              <a:buFontTx/>
              <a:buNone/>
            </a:pPr>
            <a:r>
              <a:rPr lang="fa-IR" altLang="en-US"/>
              <a:t>صورت های مالی تلفيقی</a:t>
            </a:r>
            <a:r>
              <a:rPr lang="fa-IR" altLang="en-US" b="1" i="1"/>
              <a:t> </a:t>
            </a:r>
            <a:r>
              <a:rPr lang="fa-IR" altLang="en-US"/>
              <a:t>:</a:t>
            </a:r>
            <a:endParaRPr lang="en-US" altLang="en-US"/>
          </a:p>
          <a:p>
            <a:pPr algn="r">
              <a:buFontTx/>
              <a:buNone/>
            </a:pPr>
            <a:r>
              <a:rPr lang="fa-IR" altLang="en-US"/>
              <a:t>رابطه بين شركتهای مادر و تابعه :هرگاه شركت الف به حد كافی از سهام  ساير شركت  ب  را دراختيار داشته باشد  به نحوی كه نه تنها بر روی آن شركت نفوذ خود را اعمال كند بلكه بتواند فعاليت های آن را هم كنترل نمايد .</a:t>
            </a:r>
            <a:r>
              <a:rPr lang="en-US" altLang="en-US"/>
              <a:t> </a:t>
            </a:r>
          </a:p>
        </p:txBody>
      </p:sp>
    </p:spTree>
    <p:extLst>
      <p:ext uri="{BB962C8B-B14F-4D97-AF65-F5344CB8AC3E}">
        <p14:creationId xmlns:p14="http://schemas.microsoft.com/office/powerpoint/2010/main" val="336651321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C1ADF72B-60C8-4B38-BCA7-C8B5CA57E7B3}" type="slidenum">
              <a:rPr lang="en-US" altLang="en-US"/>
              <a:pPr/>
              <a:t>44</a:t>
            </a:fld>
            <a:endParaRPr lang="en-US" altLang="en-US"/>
          </a:p>
        </p:txBody>
      </p:sp>
      <p:sp>
        <p:nvSpPr>
          <p:cNvPr id="490499" name="Rectangle 3"/>
          <p:cNvSpPr>
            <a:spLocks noGrp="1" noChangeArrowheads="1"/>
          </p:cNvSpPr>
          <p:nvPr>
            <p:ph type="body" idx="1"/>
          </p:nvPr>
        </p:nvSpPr>
        <p:spPr>
          <a:xfrm>
            <a:off x="1981200" y="1905000"/>
            <a:ext cx="8229600" cy="3036888"/>
          </a:xfrm>
        </p:spPr>
        <p:txBody>
          <a:bodyPr/>
          <a:lstStyle/>
          <a:p>
            <a:pPr algn="r">
              <a:buFontTx/>
              <a:buNone/>
            </a:pPr>
            <a:r>
              <a:rPr lang="fa-IR" altLang="en-US"/>
              <a:t>در اين  صورت به شركت كنترل كننده  شركت مادر  و  به شركت كنترل پذير  شركت  تابعه   گفته  می شود . معمولاً رابطه شركت مادر و شركت  تابعه وقتی ايجاد می شود كه شركتی  بيش  از 50 درصد  از سهام  شركت  ديگری  را در اختيار داشته باشد .</a:t>
            </a:r>
            <a:endParaRPr lang="en-US" altLang="en-US"/>
          </a:p>
        </p:txBody>
      </p:sp>
    </p:spTree>
    <p:extLst>
      <p:ext uri="{BB962C8B-B14F-4D97-AF65-F5344CB8AC3E}">
        <p14:creationId xmlns:p14="http://schemas.microsoft.com/office/powerpoint/2010/main" val="8554293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00AC9D5-D9FD-42A9-BA6E-433277513DF9}" type="slidenum">
              <a:rPr lang="en-US" altLang="en-US"/>
              <a:pPr/>
              <a:t>45</a:t>
            </a:fld>
            <a:endParaRPr lang="en-US" altLang="en-US"/>
          </a:p>
        </p:txBody>
      </p:sp>
      <p:sp>
        <p:nvSpPr>
          <p:cNvPr id="491523" name="Rectangle 3"/>
          <p:cNvSpPr>
            <a:spLocks noGrp="1" noChangeArrowheads="1"/>
          </p:cNvSpPr>
          <p:nvPr>
            <p:ph type="body" idx="1"/>
          </p:nvPr>
        </p:nvSpPr>
        <p:spPr>
          <a:xfrm>
            <a:off x="1981200" y="1905001"/>
            <a:ext cx="8229600" cy="2676525"/>
          </a:xfrm>
        </p:spPr>
        <p:txBody>
          <a:bodyPr/>
          <a:lstStyle/>
          <a:p>
            <a:pPr algn="r">
              <a:buFontTx/>
              <a:buNone/>
            </a:pPr>
            <a:r>
              <a:rPr lang="fa-IR" altLang="en-US"/>
              <a:t>چگونه شركت الف شركت ب را كنترل می كند  ؟ </a:t>
            </a:r>
          </a:p>
          <a:p>
            <a:pPr algn="r">
              <a:buFontTx/>
              <a:buNone/>
            </a:pPr>
            <a:r>
              <a:rPr lang="fa-IR" altLang="en-US"/>
              <a:t>به خاطرداشته باشيد كه هرسهم حق يک رای را در انتخاب اعضا هيئت مديره  به دارنده  سهم می دهد اگر شركت الف بيش از 50 درصد  از سهام  شركت ب را در اختيار داشته باشد .</a:t>
            </a:r>
            <a:r>
              <a:rPr lang="en-US" altLang="en-US"/>
              <a:t>  </a:t>
            </a:r>
          </a:p>
        </p:txBody>
      </p:sp>
    </p:spTree>
    <p:extLst>
      <p:ext uri="{BB962C8B-B14F-4D97-AF65-F5344CB8AC3E}">
        <p14:creationId xmlns:p14="http://schemas.microsoft.com/office/powerpoint/2010/main" val="33645297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D025BCD7-DD76-4CB4-9826-CC40170D1C92}" type="slidenum">
              <a:rPr lang="en-US" altLang="en-US"/>
              <a:pPr/>
              <a:t>46</a:t>
            </a:fld>
            <a:endParaRPr lang="en-US" altLang="en-US"/>
          </a:p>
        </p:txBody>
      </p:sp>
      <p:sp>
        <p:nvSpPr>
          <p:cNvPr id="492547" name="Rectangle 3"/>
          <p:cNvSpPr>
            <a:spLocks noGrp="1" noChangeArrowheads="1"/>
          </p:cNvSpPr>
          <p:nvPr>
            <p:ph type="body" idx="1"/>
          </p:nvPr>
        </p:nvSpPr>
        <p:spPr>
          <a:xfrm>
            <a:off x="1992313" y="2205038"/>
            <a:ext cx="8229600" cy="2532062"/>
          </a:xfrm>
        </p:spPr>
        <p:txBody>
          <a:bodyPr/>
          <a:lstStyle/>
          <a:p>
            <a:pPr algn="r">
              <a:buFontTx/>
              <a:buNone/>
            </a:pPr>
            <a:r>
              <a:rPr lang="fa-IR" altLang="en-US"/>
              <a:t>شرکت  الف می تواند كليه افراد  هيئت مديره شركت ب را انتخاب نمايد . وآنها می توانند سياست های عملياتی شرکت ب را تعيين كنند و مديرانی را استخدام نمايد كه آن را اداره كنند این يعنی  شركت  الف  شركت ب را كنترل می كند .</a:t>
            </a:r>
            <a:r>
              <a:rPr lang="en-US" altLang="en-US"/>
              <a:t> </a:t>
            </a:r>
          </a:p>
        </p:txBody>
      </p:sp>
    </p:spTree>
    <p:extLst>
      <p:ext uri="{BB962C8B-B14F-4D97-AF65-F5344CB8AC3E}">
        <p14:creationId xmlns:p14="http://schemas.microsoft.com/office/powerpoint/2010/main" val="41906270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50AABCC9-FB88-431A-B5B1-7A4954B3F4D5}" type="slidenum">
              <a:rPr lang="en-US" altLang="en-US"/>
              <a:pPr/>
              <a:t>47</a:t>
            </a:fld>
            <a:endParaRPr lang="en-US" altLang="en-US"/>
          </a:p>
        </p:txBody>
      </p:sp>
      <p:sp>
        <p:nvSpPr>
          <p:cNvPr id="493571" name="Rectangle 3"/>
          <p:cNvSpPr>
            <a:spLocks noGrp="1" noChangeArrowheads="1"/>
          </p:cNvSpPr>
          <p:nvPr>
            <p:ph type="body" idx="1"/>
          </p:nvPr>
        </p:nvSpPr>
        <p:spPr>
          <a:xfrm>
            <a:off x="1992313" y="2060575"/>
            <a:ext cx="8229600" cy="4114800"/>
          </a:xfrm>
        </p:spPr>
        <p:txBody>
          <a:bodyPr/>
          <a:lstStyle/>
          <a:p>
            <a:pPr algn="r">
              <a:buFontTx/>
              <a:buNone/>
            </a:pPr>
            <a:r>
              <a:rPr lang="fa-IR" altLang="en-US"/>
              <a:t>شركت مادرو شركت تابعه دارای شخصيت حقوقی وقانونی</a:t>
            </a:r>
            <a:r>
              <a:rPr lang="en-US" altLang="en-US"/>
              <a:t> </a:t>
            </a:r>
            <a:endParaRPr lang="fa-IR" altLang="en-US"/>
          </a:p>
          <a:p>
            <a:pPr algn="r">
              <a:buFontTx/>
              <a:buNone/>
            </a:pPr>
            <a:r>
              <a:rPr lang="fa-IR" altLang="en-US"/>
              <a:t>مجزايی هستند ممكن است دردو رشته مختلف فعاليت كنند و از ديد ظاهری حتی ممكن است  به نظر برسد كه هيچ گونه ارتباطی با هم ندارند .</a:t>
            </a:r>
            <a:r>
              <a:rPr lang="en-US" altLang="en-US"/>
              <a:t> </a:t>
            </a:r>
          </a:p>
        </p:txBody>
      </p:sp>
    </p:spTree>
    <p:extLst>
      <p:ext uri="{BB962C8B-B14F-4D97-AF65-F5344CB8AC3E}">
        <p14:creationId xmlns:p14="http://schemas.microsoft.com/office/powerpoint/2010/main" val="2424320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8D1CADF7-32A1-4D8B-A34C-995AEABF8F03}" type="slidenum">
              <a:rPr lang="en-US" altLang="en-US"/>
              <a:pPr/>
              <a:t>48</a:t>
            </a:fld>
            <a:endParaRPr lang="en-US" altLang="en-US"/>
          </a:p>
        </p:txBody>
      </p:sp>
      <p:sp>
        <p:nvSpPr>
          <p:cNvPr id="494595" name="Rectangle 3"/>
          <p:cNvSpPr>
            <a:spLocks noGrp="1" noChangeArrowheads="1"/>
          </p:cNvSpPr>
          <p:nvPr>
            <p:ph type="body" idx="1"/>
          </p:nvPr>
        </p:nvSpPr>
        <p:spPr/>
        <p:txBody>
          <a:bodyPr/>
          <a:lstStyle/>
          <a:p>
            <a:pPr algn="r">
              <a:buFontTx/>
              <a:buNone/>
            </a:pPr>
            <a:r>
              <a:rPr lang="fa-IR" altLang="en-US"/>
              <a:t>سرمايه گذاری كه سهام شركت مادر راخريداری می كند در واقع به طورغيرمستقيم حق مالكيت تمام شركتهای تابعه  را نيز بدست می آورد . خريدار سهام بايد با  صورتهای  مالی گزارش شده ازطرف شركت مادر وضعيت مالی و عملكرد كليه شركت های تابعه را مشخص نمايد .</a:t>
            </a:r>
            <a:r>
              <a:rPr lang="en-US" altLang="en-US"/>
              <a:t> </a:t>
            </a:r>
          </a:p>
        </p:txBody>
      </p:sp>
    </p:spTree>
    <p:extLst>
      <p:ext uri="{BB962C8B-B14F-4D97-AF65-F5344CB8AC3E}">
        <p14:creationId xmlns:p14="http://schemas.microsoft.com/office/powerpoint/2010/main" val="39078803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C54C17B-67EF-4298-AA36-4D13B7771270}" type="slidenum">
              <a:rPr lang="en-US" altLang="en-US"/>
              <a:pPr/>
              <a:t>49</a:t>
            </a:fld>
            <a:endParaRPr lang="en-US" altLang="en-US"/>
          </a:p>
        </p:txBody>
      </p:sp>
      <p:sp>
        <p:nvSpPr>
          <p:cNvPr id="495619" name="Rectangle 3"/>
          <p:cNvSpPr>
            <a:spLocks noGrp="1" noChangeArrowheads="1"/>
          </p:cNvSpPr>
          <p:nvPr>
            <p:ph type="body" idx="1"/>
          </p:nvPr>
        </p:nvSpPr>
        <p:spPr>
          <a:xfrm>
            <a:off x="1981200" y="1905000"/>
            <a:ext cx="8229600" cy="2819400"/>
          </a:xfrm>
        </p:spPr>
        <p:txBody>
          <a:bodyPr/>
          <a:lstStyle/>
          <a:p>
            <a:pPr algn="r" rtl="1">
              <a:buFontTx/>
              <a:buNone/>
            </a:pPr>
            <a:r>
              <a:rPr lang="fa-IR" altLang="en-US"/>
              <a:t>    چون شركت مادربيش از20</a:t>
            </a:r>
            <a:r>
              <a:rPr lang="en-US" altLang="en-US"/>
              <a:t> </a:t>
            </a:r>
            <a:r>
              <a:rPr lang="fa-IR" altLang="en-US"/>
              <a:t>% سهام هريک ازشركتهای   </a:t>
            </a:r>
            <a:r>
              <a:rPr lang="en-US" altLang="en-US"/>
              <a:t> </a:t>
            </a:r>
            <a:r>
              <a:rPr lang="fa-IR" altLang="en-US"/>
              <a:t>تابعه را دارد روش حسابداری حقوق صاحبان سرمايه را </a:t>
            </a:r>
            <a:r>
              <a:rPr lang="en-US" altLang="en-US"/>
              <a:t>  </a:t>
            </a:r>
            <a:r>
              <a:rPr lang="fa-IR" altLang="en-US"/>
              <a:t>مورد  استفاده  قرار  می دهد .  استفاده  از  روش حقوق صاحبان سرمايه باعث  می شود  كه  در ترازنامه شركت مادرازسرمايه گذاری در شركتهای تابعه وجود داشته باشد </a:t>
            </a:r>
            <a:endParaRPr lang="en-US" altLang="en-US"/>
          </a:p>
        </p:txBody>
      </p:sp>
    </p:spTree>
    <p:extLst>
      <p:ext uri="{BB962C8B-B14F-4D97-AF65-F5344CB8AC3E}">
        <p14:creationId xmlns:p14="http://schemas.microsoft.com/office/powerpoint/2010/main" val="4109357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D3813B0B-BB1F-4B15-9EB3-D0356B7BF43F}" type="slidenum">
              <a:rPr lang="en-US" altLang="en-US"/>
              <a:pPr/>
              <a:t>5</a:t>
            </a:fld>
            <a:endParaRPr lang="en-US" altLang="en-US"/>
          </a:p>
        </p:txBody>
      </p:sp>
      <p:sp>
        <p:nvSpPr>
          <p:cNvPr id="446467" name="Rectangle 3"/>
          <p:cNvSpPr>
            <a:spLocks noGrp="1" noChangeArrowheads="1"/>
          </p:cNvSpPr>
          <p:nvPr>
            <p:ph type="body" idx="1"/>
          </p:nvPr>
        </p:nvSpPr>
        <p:spPr>
          <a:xfrm>
            <a:off x="1774825" y="1700213"/>
            <a:ext cx="8229600" cy="4114800"/>
          </a:xfrm>
        </p:spPr>
        <p:txBody>
          <a:bodyPr/>
          <a:lstStyle/>
          <a:p>
            <a:pPr algn="r">
              <a:buFontTx/>
              <a:buNone/>
            </a:pPr>
            <a:r>
              <a:rPr lang="fa-IR" altLang="en-US"/>
              <a:t>خريد اوراق قرضه باصرف يا کسر:</a:t>
            </a:r>
            <a:r>
              <a:rPr lang="fa-IR" altLang="en-US" b="1"/>
              <a:t> </a:t>
            </a:r>
            <a:endParaRPr lang="fa-IR" altLang="en-US"/>
          </a:p>
          <a:p>
            <a:pPr algn="r">
              <a:buFontTx/>
              <a:buNone/>
            </a:pPr>
            <a:r>
              <a:rPr lang="fa-IR" altLang="en-US"/>
              <a:t>وقتی موسسات اوراق قرضه صادر می کنند به قيمت بالاتر  يا پايين تر از مبلغ اسمی به فروش می رسد .</a:t>
            </a:r>
            <a:endParaRPr lang="en-US" altLang="en-US"/>
          </a:p>
          <a:p>
            <a:pPr algn="r">
              <a:buFontTx/>
              <a:buNone/>
            </a:pPr>
            <a:r>
              <a:rPr lang="fa-IR" altLang="en-US"/>
              <a:t>وقتی اوراق قرضه به  قيمتی بيش از قيمت  اسمی فروخته  می شود  که نرخ بهره  بازار کمتر از نرخ عنوان شده بر روی اوراق قرضه باشد (صرف).</a:t>
            </a:r>
            <a:r>
              <a:rPr lang="en-US" altLang="en-US"/>
              <a:t> </a:t>
            </a:r>
          </a:p>
        </p:txBody>
      </p:sp>
    </p:spTree>
    <p:extLst>
      <p:ext uri="{BB962C8B-B14F-4D97-AF65-F5344CB8AC3E}">
        <p14:creationId xmlns:p14="http://schemas.microsoft.com/office/powerpoint/2010/main" val="31964607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FC0E6083-4D97-4535-A10E-F0863813AE7E}" type="slidenum">
              <a:rPr lang="en-US" altLang="en-US"/>
              <a:pPr/>
              <a:t>50</a:t>
            </a:fld>
            <a:endParaRPr lang="en-US" altLang="en-US"/>
          </a:p>
        </p:txBody>
      </p:sp>
      <p:sp>
        <p:nvSpPr>
          <p:cNvPr id="496643" name="Rectangle 3"/>
          <p:cNvSpPr>
            <a:spLocks noGrp="1" noChangeArrowheads="1"/>
          </p:cNvSpPr>
          <p:nvPr>
            <p:ph type="body" idx="1"/>
          </p:nvPr>
        </p:nvSpPr>
        <p:spPr/>
        <p:txBody>
          <a:bodyPr/>
          <a:lstStyle/>
          <a:p>
            <a:pPr algn="r">
              <a:buFontTx/>
              <a:buNone/>
            </a:pPr>
            <a:r>
              <a:rPr lang="fa-IR" altLang="en-US"/>
              <a:t>اين دورقم اطلاعات مربوط به  داراییها ، بدهیها ، درآمدها   و هزينه های  شركت تابعه را نشان  نمی دهند . تصمیمات سرمایه گذاران  می تواند  تحت  تاثیر  ترکیب  داراییها  و بدهیهای  شرکت  تابعه قرار گیرد . به علاوه خریدار سهام شرکت  مادر ممکن  است  درباره  درآمدها  و هزینه های شرکت  اطلاعاتی را بخواهد که:</a:t>
            </a:r>
            <a:endParaRPr lang="en-US" altLang="en-US"/>
          </a:p>
        </p:txBody>
      </p:sp>
    </p:spTree>
    <p:extLst>
      <p:ext uri="{BB962C8B-B14F-4D97-AF65-F5344CB8AC3E}">
        <p14:creationId xmlns:p14="http://schemas.microsoft.com/office/powerpoint/2010/main" val="40027525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97706EF4-7024-460C-A668-DFE44F802823}" type="slidenum">
              <a:rPr lang="en-US" altLang="en-US"/>
              <a:pPr/>
              <a:t>51</a:t>
            </a:fld>
            <a:endParaRPr lang="en-US" altLang="en-US"/>
          </a:p>
        </p:txBody>
      </p:sp>
      <p:sp>
        <p:nvSpPr>
          <p:cNvPr id="497667" name="Rectangle 3"/>
          <p:cNvSpPr>
            <a:spLocks noGrp="1" noChangeArrowheads="1"/>
          </p:cNvSpPr>
          <p:nvPr>
            <p:ph type="body" idx="1"/>
          </p:nvPr>
        </p:nvSpPr>
        <p:spPr>
          <a:xfrm>
            <a:off x="1847850" y="1905001"/>
            <a:ext cx="8362950" cy="3108325"/>
          </a:xfrm>
        </p:spPr>
        <p:txBody>
          <a:bodyPr/>
          <a:lstStyle/>
          <a:p>
            <a:pPr algn="r">
              <a:buFontTx/>
              <a:buNone/>
            </a:pPr>
            <a:r>
              <a:rPr lang="fa-IR" altLang="en-US"/>
              <a:t> صورتهای مالی  تلفيقی اطلاعات بيشتری را درباره تركيب گزارشات مالی شركت مادر و شركت تابعه به دست می دهد</a:t>
            </a:r>
          </a:p>
          <a:p>
            <a:pPr algn="r">
              <a:buFontTx/>
              <a:buNone/>
            </a:pPr>
            <a:r>
              <a:rPr lang="fa-IR" altLang="en-US"/>
              <a:t>در تهيه  صورتهای مالی تلفيقی  سعی می شود كه تصويری درست و منصفانه از شركت مادر و شركت  تابعه به عنوان يک موسسه  اقتصادی  واحد  ارائه گردد .</a:t>
            </a:r>
            <a:r>
              <a:rPr lang="en-US" altLang="en-US"/>
              <a:t> </a:t>
            </a:r>
            <a:endParaRPr lang="fa-IR" altLang="en-US"/>
          </a:p>
          <a:p>
            <a:pPr algn="r">
              <a:buFontTx/>
              <a:buNone/>
            </a:pPr>
            <a:endParaRPr lang="fa-IR" altLang="en-US"/>
          </a:p>
          <a:p>
            <a:pPr algn="r">
              <a:buFontTx/>
              <a:buNone/>
            </a:pPr>
            <a:endParaRPr lang="en-US" altLang="en-US"/>
          </a:p>
        </p:txBody>
      </p:sp>
    </p:spTree>
    <p:extLst>
      <p:ext uri="{BB962C8B-B14F-4D97-AF65-F5344CB8AC3E}">
        <p14:creationId xmlns:p14="http://schemas.microsoft.com/office/powerpoint/2010/main" val="42047506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45F162A-8EA2-4364-B321-C3DA0B2C9246}" type="slidenum">
              <a:rPr lang="en-US" altLang="en-US"/>
              <a:pPr/>
              <a:t>52</a:t>
            </a:fld>
            <a:endParaRPr lang="en-US" altLang="en-US"/>
          </a:p>
        </p:txBody>
      </p:sp>
      <p:sp>
        <p:nvSpPr>
          <p:cNvPr id="498691" name="Rectangle 3"/>
          <p:cNvSpPr>
            <a:spLocks noGrp="1" noChangeArrowheads="1"/>
          </p:cNvSpPr>
          <p:nvPr>
            <p:ph type="body" idx="1"/>
          </p:nvPr>
        </p:nvSpPr>
        <p:spPr/>
        <p:txBody>
          <a:bodyPr/>
          <a:lstStyle/>
          <a:p>
            <a:pPr algn="r">
              <a:buFontTx/>
              <a:buNone/>
            </a:pPr>
            <a:r>
              <a:rPr lang="fa-IR" altLang="en-US"/>
              <a:t>ترازنامه تلفيقی تمام دارایی ها و بدهیهای شركت مادر و شركت تابعه را يكجا نشان می دهد . همچنين صورت سود و زيان تلفيقی نيز درآمدها و هزينه های شركت مادر و شركت تابعه را مشخص می كند .</a:t>
            </a:r>
            <a:r>
              <a:rPr lang="en-US" altLang="en-US"/>
              <a:t>. </a:t>
            </a:r>
          </a:p>
        </p:txBody>
      </p:sp>
    </p:spTree>
    <p:extLst>
      <p:ext uri="{BB962C8B-B14F-4D97-AF65-F5344CB8AC3E}">
        <p14:creationId xmlns:p14="http://schemas.microsoft.com/office/powerpoint/2010/main" val="8576206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322013E5-B488-45D5-A42D-441A7DB9E5CF}" type="slidenum">
              <a:rPr lang="en-US" altLang="en-US"/>
              <a:pPr/>
              <a:t>53</a:t>
            </a:fld>
            <a:endParaRPr lang="en-US" altLang="en-US"/>
          </a:p>
        </p:txBody>
      </p:sp>
      <p:sp>
        <p:nvSpPr>
          <p:cNvPr id="499715" name="Rectangle 3"/>
          <p:cNvSpPr>
            <a:spLocks noGrp="1" noChangeArrowheads="1"/>
          </p:cNvSpPr>
          <p:nvPr>
            <p:ph type="body" idx="1"/>
          </p:nvPr>
        </p:nvSpPr>
        <p:spPr>
          <a:xfrm>
            <a:off x="1981200" y="1905001"/>
            <a:ext cx="8229600" cy="2676525"/>
          </a:xfrm>
        </p:spPr>
        <p:txBody>
          <a:bodyPr/>
          <a:lstStyle/>
          <a:p>
            <a:pPr algn="r">
              <a:buFontTx/>
              <a:buNone/>
            </a:pPr>
            <a:r>
              <a:rPr lang="ar-SA" altLang="en-US"/>
              <a:t>عمليات مربوط به تلفيق</a:t>
            </a:r>
            <a:r>
              <a:rPr lang="fa-IR" altLang="en-US"/>
              <a:t> </a:t>
            </a:r>
            <a:r>
              <a:rPr lang="ar-SA" altLang="en-US"/>
              <a:t> را</a:t>
            </a:r>
            <a:r>
              <a:rPr lang="fa-IR" altLang="en-US"/>
              <a:t> </a:t>
            </a:r>
            <a:r>
              <a:rPr lang="ar-SA" altLang="en-US"/>
              <a:t> م</a:t>
            </a:r>
            <a:r>
              <a:rPr lang="fa-IR" altLang="en-US"/>
              <a:t>ی</a:t>
            </a:r>
            <a:r>
              <a:rPr lang="ar-SA" altLang="en-US"/>
              <a:t> توان از </a:t>
            </a:r>
            <a:r>
              <a:rPr lang="fa-IR" altLang="en-US"/>
              <a:t>روش</a:t>
            </a:r>
            <a:r>
              <a:rPr lang="ar-SA" altLang="en-US"/>
              <a:t> </a:t>
            </a:r>
            <a:r>
              <a:rPr lang="fa-IR" altLang="en-US"/>
              <a:t> </a:t>
            </a:r>
            <a:r>
              <a:rPr lang="ar-SA" altLang="en-US"/>
              <a:t>خريد و</a:t>
            </a:r>
            <a:r>
              <a:rPr lang="fa-IR" altLang="en-US"/>
              <a:t> </a:t>
            </a:r>
            <a:r>
              <a:rPr lang="ar-SA" altLang="en-US"/>
              <a:t> يا </a:t>
            </a:r>
            <a:r>
              <a:rPr lang="fa-IR" altLang="en-US"/>
              <a:t> </a:t>
            </a:r>
            <a:r>
              <a:rPr lang="ar-SA" altLang="en-US"/>
              <a:t>تجمع منافع انجام داد . از روش خريد وقت</a:t>
            </a:r>
            <a:r>
              <a:rPr lang="fa-IR" altLang="en-US"/>
              <a:t>ی</a:t>
            </a:r>
            <a:r>
              <a:rPr lang="ar-SA" altLang="en-US"/>
              <a:t> استفاده م</a:t>
            </a:r>
            <a:r>
              <a:rPr lang="fa-IR" altLang="en-US"/>
              <a:t>ی</a:t>
            </a:r>
            <a:r>
              <a:rPr lang="ar-SA" altLang="en-US"/>
              <a:t> شود كه شركت مادر سهام</a:t>
            </a:r>
            <a:r>
              <a:rPr lang="fa-IR" altLang="en-US"/>
              <a:t> </a:t>
            </a:r>
            <a:r>
              <a:rPr lang="ar-SA" altLang="en-US"/>
              <a:t> شركت تابعه</a:t>
            </a:r>
            <a:r>
              <a:rPr lang="fa-IR" altLang="en-US"/>
              <a:t> </a:t>
            </a:r>
            <a:r>
              <a:rPr lang="ar-SA" altLang="en-US"/>
              <a:t> را </a:t>
            </a:r>
            <a:r>
              <a:rPr lang="fa-IR" altLang="en-US"/>
              <a:t> </a:t>
            </a:r>
            <a:r>
              <a:rPr lang="ar-SA" altLang="en-US"/>
              <a:t>با استفاده از وجوه نقد ، ساير دارا</a:t>
            </a:r>
            <a:r>
              <a:rPr lang="fa-IR" altLang="en-US"/>
              <a:t>یی</a:t>
            </a:r>
            <a:r>
              <a:rPr lang="ar-SA" altLang="en-US"/>
              <a:t> ها يا صدور اوراق قرضه خريدار</a:t>
            </a:r>
            <a:r>
              <a:rPr lang="fa-IR" altLang="en-US"/>
              <a:t>ی </a:t>
            </a:r>
            <a:r>
              <a:rPr lang="ar-SA" altLang="en-US"/>
              <a:t> كند </a:t>
            </a:r>
            <a:endParaRPr lang="en-US" altLang="en-US"/>
          </a:p>
        </p:txBody>
      </p:sp>
    </p:spTree>
    <p:extLst>
      <p:ext uri="{BB962C8B-B14F-4D97-AF65-F5344CB8AC3E}">
        <p14:creationId xmlns:p14="http://schemas.microsoft.com/office/powerpoint/2010/main" val="19974109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5372FD89-C4BB-41D1-A546-381B831C4875}" type="slidenum">
              <a:rPr lang="en-US" altLang="en-US"/>
              <a:pPr/>
              <a:t>54</a:t>
            </a:fld>
            <a:endParaRPr lang="en-US" altLang="en-US"/>
          </a:p>
        </p:txBody>
      </p:sp>
      <p:sp>
        <p:nvSpPr>
          <p:cNvPr id="500739" name="Rectangle 3"/>
          <p:cNvSpPr>
            <a:spLocks noGrp="1" noChangeArrowheads="1"/>
          </p:cNvSpPr>
          <p:nvPr>
            <p:ph type="body" idx="1"/>
          </p:nvPr>
        </p:nvSpPr>
        <p:spPr>
          <a:xfrm>
            <a:off x="1981200" y="1905000"/>
            <a:ext cx="8229600" cy="2171700"/>
          </a:xfrm>
        </p:spPr>
        <p:txBody>
          <a:bodyPr/>
          <a:lstStyle/>
          <a:p>
            <a:pPr algn="r">
              <a:buFontTx/>
              <a:buNone/>
            </a:pPr>
            <a:r>
              <a:rPr lang="fa-IR" altLang="en-US"/>
              <a:t>به علاوه  </a:t>
            </a:r>
            <a:r>
              <a:rPr lang="ar-SA" altLang="en-US"/>
              <a:t>هر</a:t>
            </a:r>
            <a:r>
              <a:rPr lang="fa-IR" altLang="en-US"/>
              <a:t> </a:t>
            </a:r>
            <a:r>
              <a:rPr lang="ar-SA" altLang="en-US"/>
              <a:t>گاه</a:t>
            </a:r>
            <a:r>
              <a:rPr lang="fa-IR" altLang="en-US"/>
              <a:t>  </a:t>
            </a:r>
            <a:r>
              <a:rPr lang="ar-SA" altLang="en-US"/>
              <a:t>سهام</a:t>
            </a:r>
            <a:r>
              <a:rPr lang="fa-IR" altLang="en-US"/>
              <a:t> </a:t>
            </a:r>
            <a:r>
              <a:rPr lang="ar-SA" altLang="en-US"/>
              <a:t> شركت</a:t>
            </a:r>
            <a:r>
              <a:rPr lang="fa-IR" altLang="en-US"/>
              <a:t> </a:t>
            </a:r>
            <a:r>
              <a:rPr lang="ar-SA" altLang="en-US"/>
              <a:t>مادر</a:t>
            </a:r>
            <a:r>
              <a:rPr lang="fa-IR" altLang="en-US"/>
              <a:t> </a:t>
            </a:r>
            <a:r>
              <a:rPr lang="ar-SA" altLang="en-US"/>
              <a:t>با</a:t>
            </a:r>
            <a:r>
              <a:rPr lang="fa-IR" altLang="en-US"/>
              <a:t>  </a:t>
            </a:r>
            <a:r>
              <a:rPr lang="ar-SA" altLang="en-US"/>
              <a:t>سهام شركت تابعه مبادله گردد</a:t>
            </a:r>
            <a:r>
              <a:rPr lang="fa-IR" altLang="en-US"/>
              <a:t>  </a:t>
            </a:r>
            <a:r>
              <a:rPr lang="ar-SA" altLang="en-US"/>
              <a:t>و</a:t>
            </a:r>
            <a:r>
              <a:rPr lang="fa-IR" altLang="en-US"/>
              <a:t>  </a:t>
            </a:r>
            <a:r>
              <a:rPr lang="ar-SA" altLang="en-US"/>
              <a:t>يا</a:t>
            </a:r>
            <a:r>
              <a:rPr lang="fa-IR" altLang="en-US"/>
              <a:t>  </a:t>
            </a:r>
            <a:r>
              <a:rPr lang="ar-SA" altLang="en-US"/>
              <a:t>كمتر</a:t>
            </a:r>
            <a:r>
              <a:rPr lang="fa-IR" altLang="en-US"/>
              <a:t> </a:t>
            </a:r>
            <a:r>
              <a:rPr lang="ar-SA" altLang="en-US"/>
              <a:t>از</a:t>
            </a:r>
            <a:r>
              <a:rPr lang="fa-IR" altLang="en-US"/>
              <a:t> 90 درصد </a:t>
            </a:r>
            <a:r>
              <a:rPr lang="ar-SA" altLang="en-US"/>
              <a:t>سهام</a:t>
            </a:r>
            <a:r>
              <a:rPr lang="fa-IR" altLang="en-US"/>
              <a:t> </a:t>
            </a:r>
            <a:r>
              <a:rPr lang="ar-SA" altLang="en-US"/>
              <a:t> شركت </a:t>
            </a:r>
            <a:r>
              <a:rPr lang="fa-IR" altLang="en-US"/>
              <a:t> </a:t>
            </a:r>
            <a:r>
              <a:rPr lang="ar-SA" altLang="en-US"/>
              <a:t>تابعه</a:t>
            </a:r>
            <a:r>
              <a:rPr lang="fa-IR" altLang="en-US"/>
              <a:t> </a:t>
            </a:r>
            <a:r>
              <a:rPr lang="ar-SA" altLang="en-US"/>
              <a:t>خريدار</a:t>
            </a:r>
            <a:r>
              <a:rPr lang="fa-IR" altLang="en-US"/>
              <a:t>ی  </a:t>
            </a:r>
            <a:r>
              <a:rPr lang="ar-SA" altLang="en-US"/>
              <a:t> شود</a:t>
            </a:r>
            <a:r>
              <a:rPr lang="fa-IR" altLang="en-US"/>
              <a:t> </a:t>
            </a:r>
            <a:r>
              <a:rPr lang="ar-SA" altLang="en-US"/>
              <a:t> نيز </a:t>
            </a:r>
            <a:r>
              <a:rPr lang="fa-IR" altLang="en-US"/>
              <a:t> </a:t>
            </a:r>
            <a:r>
              <a:rPr lang="ar-SA" altLang="en-US"/>
              <a:t>از </a:t>
            </a:r>
            <a:r>
              <a:rPr lang="fa-IR" altLang="en-US"/>
              <a:t> </a:t>
            </a:r>
            <a:r>
              <a:rPr lang="ar-SA" altLang="en-US"/>
              <a:t>روش</a:t>
            </a:r>
            <a:r>
              <a:rPr lang="fa-IR" altLang="en-US"/>
              <a:t> </a:t>
            </a:r>
            <a:r>
              <a:rPr lang="ar-SA" altLang="en-US"/>
              <a:t> خريد </a:t>
            </a:r>
            <a:r>
              <a:rPr lang="fa-IR" altLang="en-US"/>
              <a:t> </a:t>
            </a:r>
            <a:r>
              <a:rPr lang="ar-SA" altLang="en-US"/>
              <a:t>استفاده</a:t>
            </a:r>
            <a:r>
              <a:rPr lang="fa-IR" altLang="en-US"/>
              <a:t> </a:t>
            </a:r>
            <a:r>
              <a:rPr lang="ar-SA" altLang="en-US"/>
              <a:t> م</a:t>
            </a:r>
            <a:r>
              <a:rPr lang="fa-IR" altLang="en-US"/>
              <a:t>ی</a:t>
            </a:r>
            <a:r>
              <a:rPr lang="ar-SA" altLang="en-US"/>
              <a:t> گردد.</a:t>
            </a:r>
            <a:endParaRPr lang="fa-IR" altLang="en-US"/>
          </a:p>
        </p:txBody>
      </p:sp>
    </p:spTree>
    <p:extLst>
      <p:ext uri="{BB962C8B-B14F-4D97-AF65-F5344CB8AC3E}">
        <p14:creationId xmlns:p14="http://schemas.microsoft.com/office/powerpoint/2010/main" val="87593617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28E157E-5B5F-4AFF-8F26-C93198A6D267}" type="slidenum">
              <a:rPr lang="en-US" altLang="en-US"/>
              <a:pPr/>
              <a:t>55</a:t>
            </a:fld>
            <a:endParaRPr lang="en-US" altLang="en-US"/>
          </a:p>
        </p:txBody>
      </p:sp>
      <p:sp>
        <p:nvSpPr>
          <p:cNvPr id="501763" name="Rectangle 3"/>
          <p:cNvSpPr>
            <a:spLocks noGrp="1" noChangeArrowheads="1"/>
          </p:cNvSpPr>
          <p:nvPr>
            <p:ph type="body" idx="1"/>
          </p:nvPr>
        </p:nvSpPr>
        <p:spPr>
          <a:xfrm>
            <a:off x="1981200" y="1905000"/>
            <a:ext cx="8229600" cy="3252788"/>
          </a:xfrm>
        </p:spPr>
        <p:txBody>
          <a:bodyPr/>
          <a:lstStyle/>
          <a:p>
            <a:pPr algn="r">
              <a:buFontTx/>
              <a:buNone/>
            </a:pPr>
            <a:r>
              <a:rPr lang="ar-SA" altLang="en-US"/>
              <a:t>هرگاه 90 </a:t>
            </a:r>
            <a:r>
              <a:rPr lang="fa-IR" altLang="en-US"/>
              <a:t>%  </a:t>
            </a:r>
            <a:r>
              <a:rPr lang="ar-SA" altLang="en-US"/>
              <a:t>و يا بيش</a:t>
            </a:r>
            <a:r>
              <a:rPr lang="fa-IR" altLang="en-US"/>
              <a:t>تر</a:t>
            </a:r>
            <a:r>
              <a:rPr lang="ar-SA" altLang="en-US"/>
              <a:t> از سهام</a:t>
            </a:r>
            <a:r>
              <a:rPr lang="fa-IR" altLang="en-US"/>
              <a:t> </a:t>
            </a:r>
            <a:r>
              <a:rPr lang="ar-SA" altLang="en-US"/>
              <a:t> شركت</a:t>
            </a:r>
            <a:r>
              <a:rPr lang="fa-IR" altLang="en-US"/>
              <a:t> </a:t>
            </a:r>
            <a:r>
              <a:rPr lang="ar-SA" altLang="en-US"/>
              <a:t> تابعه از طريق مبادله سهام</a:t>
            </a:r>
            <a:r>
              <a:rPr lang="fa-IR" altLang="en-US"/>
              <a:t> </a:t>
            </a:r>
            <a:r>
              <a:rPr lang="ar-SA" altLang="en-US"/>
              <a:t> شركت مادر با </a:t>
            </a:r>
            <a:r>
              <a:rPr lang="fa-IR" altLang="en-US"/>
              <a:t> </a:t>
            </a:r>
            <a:r>
              <a:rPr lang="ar-SA" altLang="en-US"/>
              <a:t>سهام</a:t>
            </a:r>
            <a:r>
              <a:rPr lang="fa-IR" altLang="en-US"/>
              <a:t> </a:t>
            </a:r>
            <a:r>
              <a:rPr lang="ar-SA" altLang="en-US"/>
              <a:t> شركت</a:t>
            </a:r>
            <a:r>
              <a:rPr lang="fa-IR" altLang="en-US"/>
              <a:t> </a:t>
            </a:r>
            <a:r>
              <a:rPr lang="ar-SA" altLang="en-US"/>
              <a:t> تابعه به شركت مادر تعلق گيرد</a:t>
            </a:r>
            <a:r>
              <a:rPr lang="fa-IR" altLang="en-US"/>
              <a:t> </a:t>
            </a:r>
            <a:r>
              <a:rPr lang="ar-SA" altLang="en-US"/>
              <a:t>و با</a:t>
            </a:r>
            <a:r>
              <a:rPr lang="fa-IR" altLang="en-US"/>
              <a:t> </a:t>
            </a:r>
            <a:r>
              <a:rPr lang="ar-SA" altLang="en-US"/>
              <a:t> وجود</a:t>
            </a:r>
            <a:r>
              <a:rPr lang="fa-IR" altLang="en-US"/>
              <a:t> </a:t>
            </a:r>
            <a:r>
              <a:rPr lang="ar-SA" altLang="en-US"/>
              <a:t>چند شرط ديگر از روش تجمع منافع استفاده م</a:t>
            </a:r>
            <a:r>
              <a:rPr lang="fa-IR" altLang="en-US"/>
              <a:t>ی</a:t>
            </a:r>
            <a:r>
              <a:rPr lang="ar-SA" altLang="en-US"/>
              <a:t> گردد . در عمل غالب</a:t>
            </a:r>
            <a:r>
              <a:rPr lang="fa-IR" altLang="en-US"/>
              <a:t> </a:t>
            </a:r>
            <a:r>
              <a:rPr lang="ar-SA" altLang="en-US"/>
              <a:t> صورتها</a:t>
            </a:r>
            <a:r>
              <a:rPr lang="fa-IR" altLang="en-US"/>
              <a:t>ی </a:t>
            </a:r>
            <a:r>
              <a:rPr lang="ar-SA" altLang="en-US"/>
              <a:t> تلفيق</a:t>
            </a:r>
            <a:r>
              <a:rPr lang="fa-IR" altLang="en-US"/>
              <a:t>ی </a:t>
            </a:r>
            <a:r>
              <a:rPr lang="ar-SA" altLang="en-US"/>
              <a:t>با استفاده از روش خريد انجام م</a:t>
            </a:r>
            <a:r>
              <a:rPr lang="fa-IR" altLang="en-US"/>
              <a:t>ی</a:t>
            </a:r>
            <a:r>
              <a:rPr lang="ar-SA" altLang="en-US"/>
              <a:t> گيرد</a:t>
            </a:r>
            <a:r>
              <a:rPr lang="fa-IR" altLang="en-US"/>
              <a:t>.</a:t>
            </a:r>
            <a:r>
              <a:rPr lang="ar-SA" altLang="en-US"/>
              <a:t> </a:t>
            </a:r>
            <a:endParaRPr lang="fa-IR" altLang="en-US"/>
          </a:p>
          <a:p>
            <a:pPr algn="r">
              <a:buFontTx/>
              <a:buNone/>
            </a:pPr>
            <a:endParaRPr lang="en-US" altLang="en-US"/>
          </a:p>
          <a:p>
            <a:endParaRPr lang="en-US" altLang="en-US"/>
          </a:p>
        </p:txBody>
      </p:sp>
    </p:spTree>
    <p:extLst>
      <p:ext uri="{BB962C8B-B14F-4D97-AF65-F5344CB8AC3E}">
        <p14:creationId xmlns:p14="http://schemas.microsoft.com/office/powerpoint/2010/main" val="20574737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9404A313-4947-42D6-A38D-3864A5FD2090}" type="slidenum">
              <a:rPr lang="en-US" altLang="en-US"/>
              <a:pPr/>
              <a:t>56</a:t>
            </a:fld>
            <a:endParaRPr lang="en-US" altLang="en-US"/>
          </a:p>
        </p:txBody>
      </p:sp>
      <p:sp>
        <p:nvSpPr>
          <p:cNvPr id="502787" name="Rectangle 3"/>
          <p:cNvSpPr>
            <a:spLocks noGrp="1" noChangeArrowheads="1"/>
          </p:cNvSpPr>
          <p:nvPr>
            <p:ph type="body" idx="1"/>
          </p:nvPr>
        </p:nvSpPr>
        <p:spPr/>
        <p:txBody>
          <a:bodyPr/>
          <a:lstStyle/>
          <a:p>
            <a:pPr algn="r">
              <a:buFontTx/>
              <a:buNone/>
            </a:pPr>
            <a:r>
              <a:rPr lang="ar-SA" altLang="en-US"/>
              <a:t>تلفيق در زمان خريد ـ </a:t>
            </a:r>
            <a:r>
              <a:rPr lang="fa-IR" altLang="en-US"/>
              <a:t> </a:t>
            </a:r>
            <a:r>
              <a:rPr lang="ar-SA" altLang="en-US"/>
              <a:t>مالكيت 100 درصد</a:t>
            </a:r>
            <a:r>
              <a:rPr lang="fa-IR" altLang="en-US"/>
              <a:t> </a:t>
            </a:r>
            <a:r>
              <a:rPr lang="ar-SA" altLang="en-US"/>
              <a:t> در مورد</a:t>
            </a:r>
            <a:r>
              <a:rPr lang="fa-IR" altLang="en-US"/>
              <a:t> </a:t>
            </a:r>
            <a:r>
              <a:rPr lang="ar-SA" altLang="en-US"/>
              <a:t>تلفيق صورت ها</a:t>
            </a:r>
            <a:r>
              <a:rPr lang="fa-IR" altLang="en-US"/>
              <a:t>ی</a:t>
            </a:r>
            <a:r>
              <a:rPr lang="ar-SA" altLang="en-US"/>
              <a:t> </a:t>
            </a:r>
            <a:r>
              <a:rPr lang="fa-IR" altLang="en-US"/>
              <a:t> </a:t>
            </a:r>
            <a:r>
              <a:rPr lang="ar-SA" altLang="en-US"/>
              <a:t>مال</a:t>
            </a:r>
            <a:r>
              <a:rPr lang="fa-IR" altLang="en-US"/>
              <a:t>ی</a:t>
            </a:r>
            <a:r>
              <a:rPr lang="ar-SA" altLang="en-US"/>
              <a:t> </a:t>
            </a:r>
            <a:r>
              <a:rPr lang="fa-IR" altLang="en-US"/>
              <a:t> </a:t>
            </a:r>
            <a:r>
              <a:rPr lang="ar-SA" altLang="en-US"/>
              <a:t>وقت</a:t>
            </a:r>
            <a:r>
              <a:rPr lang="fa-IR" altLang="en-US"/>
              <a:t>ی </a:t>
            </a:r>
            <a:r>
              <a:rPr lang="ar-SA" altLang="en-US"/>
              <a:t> موسسه ا</a:t>
            </a:r>
            <a:r>
              <a:rPr lang="fa-IR" altLang="en-US"/>
              <a:t>ی </a:t>
            </a:r>
            <a:r>
              <a:rPr lang="ar-SA" altLang="en-US"/>
              <a:t> شركت</a:t>
            </a:r>
            <a:r>
              <a:rPr lang="fa-IR" altLang="en-US"/>
              <a:t> </a:t>
            </a:r>
            <a:r>
              <a:rPr lang="ar-SA" altLang="en-US"/>
              <a:t> ديگر</a:t>
            </a:r>
            <a:r>
              <a:rPr lang="fa-IR" altLang="en-US"/>
              <a:t>ی </a:t>
            </a:r>
            <a:r>
              <a:rPr lang="ar-SA" altLang="en-US"/>
              <a:t> را خريدار</a:t>
            </a:r>
            <a:r>
              <a:rPr lang="fa-IR" altLang="en-US"/>
              <a:t>ی</a:t>
            </a:r>
            <a:r>
              <a:rPr lang="ar-SA" altLang="en-US"/>
              <a:t> م</a:t>
            </a:r>
            <a:r>
              <a:rPr lang="fa-IR" altLang="en-US"/>
              <a:t>ی</a:t>
            </a:r>
            <a:r>
              <a:rPr lang="ar-SA" altLang="en-US"/>
              <a:t> كند </a:t>
            </a:r>
            <a:r>
              <a:rPr lang="fa-IR" altLang="en-US"/>
              <a:t> </a:t>
            </a:r>
            <a:r>
              <a:rPr lang="ar-SA" altLang="en-US"/>
              <a:t>بايد</a:t>
            </a:r>
            <a:r>
              <a:rPr lang="fa-IR" altLang="en-US"/>
              <a:t> </a:t>
            </a:r>
            <a:r>
              <a:rPr lang="ar-SA" altLang="en-US"/>
              <a:t> به </a:t>
            </a:r>
            <a:r>
              <a:rPr lang="fa-IR" altLang="en-US"/>
              <a:t> </a:t>
            </a:r>
            <a:r>
              <a:rPr lang="ar-SA" altLang="en-US"/>
              <a:t>دو</a:t>
            </a:r>
            <a:r>
              <a:rPr lang="fa-IR" altLang="en-US"/>
              <a:t> </a:t>
            </a:r>
            <a:r>
              <a:rPr lang="ar-SA" altLang="en-US"/>
              <a:t> مطلب</a:t>
            </a:r>
            <a:r>
              <a:rPr lang="fa-IR" altLang="en-US"/>
              <a:t> </a:t>
            </a:r>
            <a:r>
              <a:rPr lang="ar-SA" altLang="en-US"/>
              <a:t> مهم</a:t>
            </a:r>
            <a:r>
              <a:rPr lang="fa-IR" altLang="en-US"/>
              <a:t> </a:t>
            </a:r>
            <a:r>
              <a:rPr lang="ar-SA" altLang="en-US"/>
              <a:t> توجه </a:t>
            </a:r>
            <a:r>
              <a:rPr lang="fa-IR" altLang="en-US"/>
              <a:t> </a:t>
            </a:r>
            <a:r>
              <a:rPr lang="ar-SA" altLang="en-US"/>
              <a:t>كرد : </a:t>
            </a:r>
            <a:endParaRPr lang="fa-IR" altLang="en-US"/>
          </a:p>
          <a:p>
            <a:pPr algn="r">
              <a:buFontTx/>
              <a:buNone/>
            </a:pPr>
            <a:r>
              <a:rPr lang="fa-IR" altLang="en-US"/>
              <a:t>1- </a:t>
            </a:r>
            <a:r>
              <a:rPr lang="ar-SA" altLang="en-US"/>
              <a:t>دارا</a:t>
            </a:r>
            <a:r>
              <a:rPr lang="fa-IR" altLang="en-US"/>
              <a:t>یی</a:t>
            </a:r>
            <a:r>
              <a:rPr lang="ar-SA" altLang="en-US"/>
              <a:t> ها</a:t>
            </a:r>
            <a:r>
              <a:rPr lang="fa-IR" altLang="en-US"/>
              <a:t>ی</a:t>
            </a:r>
            <a:r>
              <a:rPr lang="ar-SA" altLang="en-US"/>
              <a:t> </a:t>
            </a:r>
            <a:r>
              <a:rPr lang="fa-IR" altLang="en-US"/>
              <a:t> </a:t>
            </a:r>
            <a:r>
              <a:rPr lang="ar-SA" altLang="en-US"/>
              <a:t>شركت</a:t>
            </a:r>
            <a:r>
              <a:rPr lang="fa-IR" altLang="en-US"/>
              <a:t> </a:t>
            </a:r>
            <a:r>
              <a:rPr lang="ar-SA" altLang="en-US"/>
              <a:t> تابعه</a:t>
            </a:r>
            <a:r>
              <a:rPr lang="fa-IR" altLang="en-US"/>
              <a:t> </a:t>
            </a:r>
            <a:r>
              <a:rPr lang="ar-SA" altLang="en-US"/>
              <a:t> در ترازنامه تلفيق</a:t>
            </a:r>
            <a:r>
              <a:rPr lang="fa-IR" altLang="en-US"/>
              <a:t>ی</a:t>
            </a:r>
            <a:r>
              <a:rPr lang="ar-SA" altLang="en-US"/>
              <a:t> به قيمت</a:t>
            </a:r>
            <a:r>
              <a:rPr lang="fa-IR" altLang="en-US"/>
              <a:t>ی   </a:t>
            </a:r>
            <a:r>
              <a:rPr lang="ar-SA" altLang="en-US"/>
              <a:t>كه برا</a:t>
            </a:r>
            <a:r>
              <a:rPr lang="fa-IR" altLang="en-US"/>
              <a:t>ی</a:t>
            </a:r>
            <a:r>
              <a:rPr lang="ar-SA" altLang="en-US"/>
              <a:t> </a:t>
            </a:r>
            <a:r>
              <a:rPr lang="fa-IR" altLang="en-US"/>
              <a:t> </a:t>
            </a:r>
            <a:r>
              <a:rPr lang="ar-SA" altLang="en-US"/>
              <a:t>موسسه </a:t>
            </a:r>
            <a:r>
              <a:rPr lang="fa-IR" altLang="en-US"/>
              <a:t> </a:t>
            </a:r>
            <a:r>
              <a:rPr lang="ar-SA" altLang="en-US"/>
              <a:t>خريدار </a:t>
            </a:r>
            <a:r>
              <a:rPr lang="fa-IR" altLang="en-US"/>
              <a:t> </a:t>
            </a:r>
            <a:r>
              <a:rPr lang="ar-SA" altLang="en-US"/>
              <a:t>تمام شده</a:t>
            </a:r>
            <a:r>
              <a:rPr lang="fa-IR" altLang="en-US"/>
              <a:t> </a:t>
            </a:r>
            <a:r>
              <a:rPr lang="ar-SA" altLang="en-US"/>
              <a:t> است م</a:t>
            </a:r>
            <a:r>
              <a:rPr lang="fa-IR" altLang="en-US"/>
              <a:t>ی</a:t>
            </a:r>
            <a:r>
              <a:rPr lang="ar-SA" altLang="en-US"/>
              <a:t> آيد </a:t>
            </a:r>
            <a:r>
              <a:rPr lang="fa-IR" altLang="en-US"/>
              <a:t>.</a:t>
            </a:r>
            <a:endParaRPr lang="en-US" altLang="en-US"/>
          </a:p>
        </p:txBody>
      </p:sp>
    </p:spTree>
    <p:extLst>
      <p:ext uri="{BB962C8B-B14F-4D97-AF65-F5344CB8AC3E}">
        <p14:creationId xmlns:p14="http://schemas.microsoft.com/office/powerpoint/2010/main" val="16344479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42AAADD-96A1-4EDE-94CA-B3FA2CC52498}" type="slidenum">
              <a:rPr lang="en-US" altLang="en-US"/>
              <a:pPr/>
              <a:t>57</a:t>
            </a:fld>
            <a:endParaRPr lang="en-US" altLang="en-US"/>
          </a:p>
        </p:txBody>
      </p:sp>
      <p:sp>
        <p:nvSpPr>
          <p:cNvPr id="503811" name="Rectangle 3"/>
          <p:cNvSpPr>
            <a:spLocks noGrp="1" noChangeArrowheads="1"/>
          </p:cNvSpPr>
          <p:nvPr>
            <p:ph type="body" idx="1"/>
          </p:nvPr>
        </p:nvSpPr>
        <p:spPr>
          <a:xfrm>
            <a:off x="1703389" y="1905000"/>
            <a:ext cx="8713787" cy="4114800"/>
          </a:xfrm>
        </p:spPr>
        <p:txBody>
          <a:bodyPr/>
          <a:lstStyle/>
          <a:p>
            <a:pPr marL="609600" indent="-609600" algn="r">
              <a:buNone/>
            </a:pPr>
            <a:r>
              <a:rPr lang="ar-SA" altLang="en-US"/>
              <a:t>وقت</a:t>
            </a:r>
            <a:r>
              <a:rPr lang="fa-IR" altLang="en-US"/>
              <a:t>ی</a:t>
            </a:r>
            <a:r>
              <a:rPr lang="ar-SA" altLang="en-US"/>
              <a:t> شركت</a:t>
            </a:r>
            <a:r>
              <a:rPr lang="fa-IR" altLang="en-US"/>
              <a:t> </a:t>
            </a:r>
            <a:r>
              <a:rPr lang="ar-SA" altLang="en-US"/>
              <a:t>ما</a:t>
            </a:r>
            <a:r>
              <a:rPr lang="fa-IR" altLang="en-US"/>
              <a:t> </a:t>
            </a:r>
            <a:r>
              <a:rPr lang="ar-SA" altLang="en-US"/>
              <a:t>د</a:t>
            </a:r>
            <a:r>
              <a:rPr lang="fa-IR" altLang="en-US"/>
              <a:t>ر </a:t>
            </a:r>
            <a:r>
              <a:rPr lang="ar-SA" altLang="en-US"/>
              <a:t>دارا</a:t>
            </a:r>
            <a:r>
              <a:rPr lang="fa-IR" altLang="en-US"/>
              <a:t>یی</a:t>
            </a:r>
            <a:r>
              <a:rPr lang="ar-SA" altLang="en-US"/>
              <a:t> ها</a:t>
            </a:r>
            <a:r>
              <a:rPr lang="fa-IR" altLang="en-US"/>
              <a:t>ی</a:t>
            </a:r>
            <a:r>
              <a:rPr lang="ar-SA" altLang="en-US"/>
              <a:t> </a:t>
            </a:r>
            <a:r>
              <a:rPr lang="fa-IR" altLang="en-US"/>
              <a:t> </a:t>
            </a:r>
            <a:r>
              <a:rPr lang="ar-SA" altLang="en-US"/>
              <a:t>شركت</a:t>
            </a:r>
            <a:r>
              <a:rPr lang="fa-IR" altLang="en-US"/>
              <a:t> </a:t>
            </a:r>
            <a:r>
              <a:rPr lang="ar-SA" altLang="en-US"/>
              <a:t> تابعه را</a:t>
            </a:r>
            <a:r>
              <a:rPr lang="fa-IR" altLang="en-US"/>
              <a:t> </a:t>
            </a:r>
            <a:r>
              <a:rPr lang="ar-SA" altLang="en-US"/>
              <a:t> خريدار</a:t>
            </a:r>
            <a:r>
              <a:rPr lang="fa-IR" altLang="en-US"/>
              <a:t>ی     </a:t>
            </a:r>
            <a:r>
              <a:rPr lang="ar-SA" altLang="en-US"/>
              <a:t> م</a:t>
            </a:r>
            <a:r>
              <a:rPr lang="fa-IR" altLang="en-US"/>
              <a:t>ی</a:t>
            </a:r>
            <a:r>
              <a:rPr lang="ar-SA" altLang="en-US"/>
              <a:t> كندبايد</a:t>
            </a:r>
            <a:r>
              <a:rPr lang="fa-IR" altLang="en-US"/>
              <a:t> </a:t>
            </a:r>
            <a:r>
              <a:rPr lang="ar-SA" altLang="en-US"/>
              <a:t>قيمت</a:t>
            </a:r>
            <a:r>
              <a:rPr lang="fa-IR" altLang="en-US"/>
              <a:t> </a:t>
            </a:r>
            <a:r>
              <a:rPr lang="ar-SA" altLang="en-US"/>
              <a:t>بازا</a:t>
            </a:r>
            <a:r>
              <a:rPr lang="fa-IR" altLang="en-US"/>
              <a:t>ر</a:t>
            </a:r>
            <a:r>
              <a:rPr lang="ar-SA" altLang="en-US"/>
              <a:t>اين</a:t>
            </a:r>
            <a:r>
              <a:rPr lang="fa-IR" altLang="en-US"/>
              <a:t> </a:t>
            </a:r>
            <a:r>
              <a:rPr lang="ar-SA" altLang="en-US"/>
              <a:t>دارا</a:t>
            </a:r>
            <a:r>
              <a:rPr lang="fa-IR" altLang="en-US"/>
              <a:t>یی</a:t>
            </a:r>
            <a:r>
              <a:rPr lang="ar-SA" altLang="en-US"/>
              <a:t>ها رابپردازد</a:t>
            </a:r>
            <a:r>
              <a:rPr lang="fa-IR" altLang="en-US"/>
              <a:t> </a:t>
            </a:r>
            <a:r>
              <a:rPr lang="ar-SA" altLang="en-US"/>
              <a:t>اين قيمت بازار همان قيمت</a:t>
            </a:r>
            <a:r>
              <a:rPr lang="fa-IR" altLang="en-US"/>
              <a:t> </a:t>
            </a:r>
            <a:r>
              <a:rPr lang="ar-SA" altLang="en-US"/>
              <a:t> تمام </a:t>
            </a:r>
            <a:r>
              <a:rPr lang="fa-IR" altLang="en-US"/>
              <a:t> </a:t>
            </a:r>
            <a:r>
              <a:rPr lang="ar-SA" altLang="en-US"/>
              <a:t>شده </a:t>
            </a:r>
            <a:r>
              <a:rPr lang="fa-IR" altLang="en-US"/>
              <a:t> </a:t>
            </a:r>
            <a:r>
              <a:rPr lang="ar-SA" altLang="en-US"/>
              <a:t>برا</a:t>
            </a:r>
            <a:r>
              <a:rPr lang="fa-IR" altLang="en-US"/>
              <a:t>ی</a:t>
            </a:r>
            <a:r>
              <a:rPr lang="ar-SA" altLang="en-US"/>
              <a:t> </a:t>
            </a:r>
            <a:r>
              <a:rPr lang="fa-IR" altLang="en-US"/>
              <a:t> </a:t>
            </a:r>
            <a:r>
              <a:rPr lang="ar-SA" altLang="en-US"/>
              <a:t>شركت مادر است.</a:t>
            </a:r>
            <a:endParaRPr lang="en-US" altLang="en-US"/>
          </a:p>
        </p:txBody>
      </p:sp>
    </p:spTree>
    <p:extLst>
      <p:ext uri="{BB962C8B-B14F-4D97-AF65-F5344CB8AC3E}">
        <p14:creationId xmlns:p14="http://schemas.microsoft.com/office/powerpoint/2010/main" val="9116091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5E59F4F-28C4-4B93-89AB-012C3675096C}" type="slidenum">
              <a:rPr lang="en-US" altLang="en-US"/>
              <a:pPr/>
              <a:t>58</a:t>
            </a:fld>
            <a:endParaRPr lang="en-US" altLang="en-US"/>
          </a:p>
        </p:txBody>
      </p:sp>
      <p:sp>
        <p:nvSpPr>
          <p:cNvPr id="504835" name="Rectangle 3"/>
          <p:cNvSpPr>
            <a:spLocks noGrp="1" noChangeArrowheads="1"/>
          </p:cNvSpPr>
          <p:nvPr>
            <p:ph type="body" idx="1"/>
          </p:nvPr>
        </p:nvSpPr>
        <p:spPr>
          <a:xfrm>
            <a:off x="1992313" y="2133600"/>
            <a:ext cx="8229600" cy="4114800"/>
          </a:xfrm>
        </p:spPr>
        <p:txBody>
          <a:bodyPr/>
          <a:lstStyle/>
          <a:p>
            <a:pPr algn="r">
              <a:buFontTx/>
              <a:buNone/>
            </a:pPr>
            <a:r>
              <a:rPr lang="ar-SA" altLang="en-US"/>
              <a:t>قيمت تمام شده شركت مادرممكن است با قيمت دارا</a:t>
            </a:r>
            <a:r>
              <a:rPr lang="fa-IR" altLang="en-US"/>
              <a:t>یی</a:t>
            </a:r>
            <a:r>
              <a:rPr lang="ar-SA" altLang="en-US"/>
              <a:t>ها بر اساس</a:t>
            </a:r>
            <a:r>
              <a:rPr lang="fa-IR" altLang="en-US"/>
              <a:t> </a:t>
            </a:r>
            <a:r>
              <a:rPr lang="ar-SA" altLang="en-US"/>
              <a:t> دفاتر</a:t>
            </a:r>
            <a:r>
              <a:rPr lang="fa-IR" altLang="en-US"/>
              <a:t> </a:t>
            </a:r>
            <a:r>
              <a:rPr lang="ar-SA" altLang="en-US"/>
              <a:t> شركت </a:t>
            </a:r>
            <a:r>
              <a:rPr lang="fa-IR" altLang="en-US"/>
              <a:t> </a:t>
            </a:r>
            <a:r>
              <a:rPr lang="ar-SA" altLang="en-US"/>
              <a:t>تابعه </a:t>
            </a:r>
            <a:r>
              <a:rPr lang="fa-IR" altLang="en-US"/>
              <a:t> </a:t>
            </a:r>
            <a:r>
              <a:rPr lang="ar-SA" altLang="en-US"/>
              <a:t>متفاوت باشد . بايد </a:t>
            </a:r>
            <a:r>
              <a:rPr lang="fa-IR" altLang="en-US"/>
              <a:t> </a:t>
            </a:r>
            <a:r>
              <a:rPr lang="ar-SA" altLang="en-US"/>
              <a:t>به خاطر داشت كه قيمت دارا</a:t>
            </a:r>
            <a:r>
              <a:rPr lang="fa-IR" altLang="en-US"/>
              <a:t>ی</a:t>
            </a:r>
            <a:r>
              <a:rPr lang="ar-SA" altLang="en-US"/>
              <a:t>يها براساس دفاتر شركت تابعه همان قيمت تمام </a:t>
            </a:r>
            <a:r>
              <a:rPr lang="fa-IR" altLang="en-US"/>
              <a:t> </a:t>
            </a:r>
            <a:r>
              <a:rPr lang="ar-SA" altLang="en-US"/>
              <a:t>شده</a:t>
            </a:r>
            <a:r>
              <a:rPr lang="fa-IR" altLang="en-US"/>
              <a:t> </a:t>
            </a:r>
            <a:r>
              <a:rPr lang="ar-SA" altLang="en-US"/>
              <a:t> يا قيمت تمام شده </a:t>
            </a:r>
            <a:r>
              <a:rPr lang="fa-IR" altLang="en-US"/>
              <a:t> </a:t>
            </a:r>
            <a:r>
              <a:rPr lang="ar-SA" altLang="en-US"/>
              <a:t>اوليه </a:t>
            </a:r>
            <a:r>
              <a:rPr lang="fa-IR" altLang="en-US"/>
              <a:t> </a:t>
            </a:r>
            <a:r>
              <a:rPr lang="ar-SA" altLang="en-US"/>
              <a:t>منها</a:t>
            </a:r>
            <a:r>
              <a:rPr lang="fa-IR" altLang="en-US"/>
              <a:t>ی</a:t>
            </a:r>
            <a:r>
              <a:rPr lang="ar-SA" altLang="en-US"/>
              <a:t> استهلا</a:t>
            </a:r>
            <a:r>
              <a:rPr lang="fa-IR" altLang="en-US"/>
              <a:t>ک</a:t>
            </a:r>
            <a:r>
              <a:rPr lang="ar-SA" altLang="en-US"/>
              <a:t> انباشته </a:t>
            </a:r>
            <a:r>
              <a:rPr lang="fa-IR" altLang="en-US"/>
              <a:t> </a:t>
            </a:r>
            <a:r>
              <a:rPr lang="ar-SA" altLang="en-US"/>
              <a:t>است </a:t>
            </a:r>
            <a:r>
              <a:rPr lang="fa-IR" altLang="en-US"/>
              <a:t>.</a:t>
            </a:r>
            <a:endParaRPr lang="en-US" altLang="en-US"/>
          </a:p>
        </p:txBody>
      </p:sp>
    </p:spTree>
    <p:extLst>
      <p:ext uri="{BB962C8B-B14F-4D97-AF65-F5344CB8AC3E}">
        <p14:creationId xmlns:p14="http://schemas.microsoft.com/office/powerpoint/2010/main" val="33349177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545E0409-1030-4DCC-A15A-D824A093235B}" type="slidenum">
              <a:rPr lang="en-US" altLang="en-US"/>
              <a:pPr/>
              <a:t>59</a:t>
            </a:fld>
            <a:endParaRPr lang="en-US" altLang="en-US"/>
          </a:p>
        </p:txBody>
      </p:sp>
      <p:sp>
        <p:nvSpPr>
          <p:cNvPr id="505859" name="Rectangle 3"/>
          <p:cNvSpPr>
            <a:spLocks noGrp="1" noChangeArrowheads="1"/>
          </p:cNvSpPr>
          <p:nvPr>
            <p:ph type="body" idx="1"/>
          </p:nvPr>
        </p:nvSpPr>
        <p:spPr>
          <a:xfrm>
            <a:off x="1919288" y="2205039"/>
            <a:ext cx="8291512" cy="2028825"/>
          </a:xfrm>
        </p:spPr>
        <p:txBody>
          <a:bodyPr/>
          <a:lstStyle/>
          <a:p>
            <a:pPr algn="r">
              <a:buFontTx/>
              <a:buNone/>
            </a:pPr>
            <a:r>
              <a:rPr lang="ar-SA" altLang="en-US"/>
              <a:t>هرگاه </a:t>
            </a:r>
            <a:r>
              <a:rPr lang="fa-IR" altLang="en-US"/>
              <a:t> </a:t>
            </a:r>
            <a:r>
              <a:rPr lang="ar-SA" altLang="en-US"/>
              <a:t>شركت</a:t>
            </a:r>
            <a:r>
              <a:rPr lang="fa-IR" altLang="en-US"/>
              <a:t> </a:t>
            </a:r>
            <a:r>
              <a:rPr lang="ar-SA" altLang="en-US"/>
              <a:t> مادر بيش </a:t>
            </a:r>
            <a:r>
              <a:rPr lang="fa-IR" altLang="en-US"/>
              <a:t> </a:t>
            </a:r>
            <a:r>
              <a:rPr lang="ar-SA" altLang="en-US"/>
              <a:t>از قيمت بازار دارا</a:t>
            </a:r>
            <a:r>
              <a:rPr lang="fa-IR" altLang="en-US"/>
              <a:t>ی</a:t>
            </a:r>
            <a:r>
              <a:rPr lang="ar-SA" altLang="en-US"/>
              <a:t>يها</a:t>
            </a:r>
            <a:r>
              <a:rPr lang="fa-IR" altLang="en-US"/>
              <a:t>ی</a:t>
            </a:r>
            <a:r>
              <a:rPr lang="ar-SA" altLang="en-US"/>
              <a:t> شركت تابعه را خريدار</a:t>
            </a:r>
            <a:r>
              <a:rPr lang="fa-IR" altLang="en-US"/>
              <a:t>ی</a:t>
            </a:r>
            <a:r>
              <a:rPr lang="ar-SA" altLang="en-US"/>
              <a:t> كند شركت مادر سرقفل</a:t>
            </a:r>
            <a:r>
              <a:rPr lang="fa-IR" altLang="en-US"/>
              <a:t>ی</a:t>
            </a:r>
            <a:r>
              <a:rPr lang="ar-SA" altLang="en-US"/>
              <a:t> خريدار</a:t>
            </a:r>
            <a:r>
              <a:rPr lang="fa-IR" altLang="en-US"/>
              <a:t>ی</a:t>
            </a:r>
            <a:r>
              <a:rPr lang="ar-SA" altLang="en-US"/>
              <a:t> كرده است</a:t>
            </a:r>
            <a:r>
              <a:rPr lang="fa-IR" altLang="en-US"/>
              <a:t> . </a:t>
            </a:r>
            <a:r>
              <a:rPr lang="ar-SA" altLang="en-US"/>
              <a:t>اين سر قفل</a:t>
            </a:r>
            <a:r>
              <a:rPr lang="fa-IR" altLang="en-US"/>
              <a:t>ی</a:t>
            </a:r>
            <a:r>
              <a:rPr lang="ar-SA" altLang="en-US"/>
              <a:t> نيز بايد در ترازنامه تلفيق</a:t>
            </a:r>
            <a:r>
              <a:rPr lang="fa-IR" altLang="en-US"/>
              <a:t>ی </a:t>
            </a:r>
            <a:r>
              <a:rPr lang="ar-SA" altLang="en-US"/>
              <a:t>آورده شود . </a:t>
            </a:r>
            <a:endParaRPr lang="en-US" altLang="en-US"/>
          </a:p>
        </p:txBody>
      </p:sp>
    </p:spTree>
    <p:extLst>
      <p:ext uri="{BB962C8B-B14F-4D97-AF65-F5344CB8AC3E}">
        <p14:creationId xmlns:p14="http://schemas.microsoft.com/office/powerpoint/2010/main" val="2216283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1DB8252-68C8-4AD1-BA74-F1B506358AB4}" type="slidenum">
              <a:rPr lang="en-US" altLang="en-US"/>
              <a:pPr/>
              <a:t>6</a:t>
            </a:fld>
            <a:endParaRPr lang="en-US" altLang="en-US"/>
          </a:p>
        </p:txBody>
      </p:sp>
      <p:sp>
        <p:nvSpPr>
          <p:cNvPr id="447491" name="Rectangle 3"/>
          <p:cNvSpPr>
            <a:spLocks noGrp="1" noChangeArrowheads="1"/>
          </p:cNvSpPr>
          <p:nvPr>
            <p:ph type="body" idx="1"/>
          </p:nvPr>
        </p:nvSpPr>
        <p:spPr/>
        <p:txBody>
          <a:bodyPr/>
          <a:lstStyle/>
          <a:p>
            <a:pPr algn="r">
              <a:buFontTx/>
              <a:buNone/>
            </a:pPr>
            <a:r>
              <a:rPr lang="fa-IR" altLang="en-US"/>
              <a:t>و وقتی نرخ بهره بازار بالاتر از نرخ  بهره عنوان شده بر روی اوراق مربوطه باشد قیمت فروش این اوراق کمتر از مبلغ اسمی آن است (کسر) .</a:t>
            </a:r>
          </a:p>
          <a:p>
            <a:pPr algn="r">
              <a:buFontTx/>
              <a:buNone/>
            </a:pPr>
            <a:r>
              <a:rPr lang="fa-IR" altLang="en-US"/>
              <a:t>مطلب ديگراينکه با مستهلک کردن کسريا صرف بهره هر دوره افزايش و يا کاهش  می يابد .</a:t>
            </a:r>
            <a:endParaRPr lang="en-US" altLang="en-US"/>
          </a:p>
        </p:txBody>
      </p:sp>
    </p:spTree>
    <p:extLst>
      <p:ext uri="{BB962C8B-B14F-4D97-AF65-F5344CB8AC3E}">
        <p14:creationId xmlns:p14="http://schemas.microsoft.com/office/powerpoint/2010/main" val="41386431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60BF6BB-3FE5-426C-9A05-B29A1B8D40F9}" type="slidenum">
              <a:rPr lang="en-US" altLang="en-US"/>
              <a:pPr/>
              <a:t>60</a:t>
            </a:fld>
            <a:endParaRPr lang="en-US" altLang="en-US"/>
          </a:p>
        </p:txBody>
      </p:sp>
      <p:sp>
        <p:nvSpPr>
          <p:cNvPr id="507907" name="Rectangle 3"/>
          <p:cNvSpPr>
            <a:spLocks noGrp="1" noChangeArrowheads="1"/>
          </p:cNvSpPr>
          <p:nvPr>
            <p:ph type="body" idx="1"/>
          </p:nvPr>
        </p:nvSpPr>
        <p:spPr/>
        <p:txBody>
          <a:bodyPr/>
          <a:lstStyle/>
          <a:p>
            <a:pPr marL="609600" indent="-609600" algn="r">
              <a:buNone/>
            </a:pPr>
            <a:r>
              <a:rPr lang="fa-IR" altLang="en-US"/>
              <a:t>2-</a:t>
            </a:r>
            <a:r>
              <a:rPr lang="ar-SA" altLang="en-US"/>
              <a:t>سود شركت تابعه درصورت سود وزيان تلفيق</a:t>
            </a:r>
            <a:r>
              <a:rPr lang="fa-IR" altLang="en-US"/>
              <a:t>ی</a:t>
            </a:r>
            <a:r>
              <a:rPr lang="ar-SA" altLang="en-US"/>
              <a:t> با</a:t>
            </a:r>
            <a:r>
              <a:rPr lang="fa-IR" altLang="en-US"/>
              <a:t> </a:t>
            </a:r>
            <a:r>
              <a:rPr lang="ar-SA" altLang="en-US"/>
              <a:t>سود شركت</a:t>
            </a:r>
            <a:r>
              <a:rPr lang="fa-IR" altLang="en-US"/>
              <a:t> </a:t>
            </a:r>
            <a:r>
              <a:rPr lang="ar-SA" altLang="en-US"/>
              <a:t> مادر</a:t>
            </a:r>
            <a:r>
              <a:rPr lang="fa-IR" altLang="en-US"/>
              <a:t> </a:t>
            </a:r>
            <a:r>
              <a:rPr lang="ar-SA" altLang="en-US"/>
              <a:t> تلفيق</a:t>
            </a:r>
            <a:r>
              <a:rPr lang="fa-IR" altLang="en-US"/>
              <a:t>ی </a:t>
            </a:r>
            <a:r>
              <a:rPr lang="ar-SA" altLang="en-US"/>
              <a:t> م</a:t>
            </a:r>
            <a:r>
              <a:rPr lang="fa-IR" altLang="en-US"/>
              <a:t>ی</a:t>
            </a:r>
            <a:r>
              <a:rPr lang="ar-SA" altLang="en-US"/>
              <a:t> گردد</a:t>
            </a:r>
            <a:r>
              <a:rPr lang="fa-IR" altLang="en-US"/>
              <a:t> </a:t>
            </a:r>
            <a:r>
              <a:rPr lang="ar-SA" altLang="en-US"/>
              <a:t>. البته</a:t>
            </a:r>
            <a:r>
              <a:rPr lang="fa-IR" altLang="en-US"/>
              <a:t> </a:t>
            </a:r>
            <a:r>
              <a:rPr lang="ar-SA" altLang="en-US"/>
              <a:t> تلفيق</a:t>
            </a:r>
            <a:r>
              <a:rPr lang="fa-IR" altLang="en-US"/>
              <a:t> </a:t>
            </a:r>
            <a:r>
              <a:rPr lang="ar-SA" altLang="en-US"/>
              <a:t> سود بعد از زمان خريد انجام م</a:t>
            </a:r>
            <a:r>
              <a:rPr lang="fa-IR" altLang="en-US"/>
              <a:t>ی</a:t>
            </a:r>
            <a:r>
              <a:rPr lang="ar-SA" altLang="en-US"/>
              <a:t> گيرد .</a:t>
            </a:r>
            <a:endParaRPr lang="fa-IR" altLang="en-US"/>
          </a:p>
          <a:p>
            <a:pPr marL="609600" indent="-609600" algn="r">
              <a:buNone/>
            </a:pPr>
            <a:r>
              <a:rPr lang="ar-SA" altLang="en-US"/>
              <a:t>درآمدها و هزينه ها</a:t>
            </a:r>
            <a:r>
              <a:rPr lang="fa-IR" altLang="en-US"/>
              <a:t>ی </a:t>
            </a:r>
            <a:r>
              <a:rPr lang="ar-SA" altLang="en-US"/>
              <a:t> شركت </a:t>
            </a:r>
            <a:r>
              <a:rPr lang="fa-IR" altLang="en-US"/>
              <a:t> </a:t>
            </a:r>
            <a:r>
              <a:rPr lang="ar-SA" altLang="en-US"/>
              <a:t>تابعه كه مربوط به قبل از</a:t>
            </a:r>
            <a:r>
              <a:rPr lang="fa-IR" altLang="en-US"/>
              <a:t> </a:t>
            </a:r>
            <a:r>
              <a:rPr lang="ar-SA" altLang="en-US"/>
              <a:t> تاريخ خريد م</a:t>
            </a:r>
            <a:r>
              <a:rPr lang="fa-IR" altLang="en-US"/>
              <a:t>ی</a:t>
            </a:r>
            <a:r>
              <a:rPr lang="ar-SA" altLang="en-US"/>
              <a:t> شوند نبايد درصورت سود و زيان تلفيق</a:t>
            </a:r>
            <a:r>
              <a:rPr lang="fa-IR" altLang="en-US"/>
              <a:t>ی</a:t>
            </a:r>
            <a:r>
              <a:rPr lang="ar-SA" altLang="en-US"/>
              <a:t> آورده</a:t>
            </a:r>
            <a:r>
              <a:rPr lang="fa-IR" altLang="en-US"/>
              <a:t> </a:t>
            </a:r>
            <a:r>
              <a:rPr lang="ar-SA" altLang="en-US"/>
              <a:t> شوند</a:t>
            </a:r>
            <a:r>
              <a:rPr lang="fa-IR" altLang="en-US"/>
              <a:t> .</a:t>
            </a:r>
            <a:r>
              <a:rPr lang="ar-SA" altLang="en-US"/>
              <a:t> </a:t>
            </a:r>
            <a:endParaRPr lang="en-US" altLang="en-US"/>
          </a:p>
        </p:txBody>
      </p:sp>
    </p:spTree>
    <p:extLst>
      <p:ext uri="{BB962C8B-B14F-4D97-AF65-F5344CB8AC3E}">
        <p14:creationId xmlns:p14="http://schemas.microsoft.com/office/powerpoint/2010/main" val="10527164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C15C1CD0-8D20-4D7E-9B7B-33BBB89A0BAB}" type="slidenum">
              <a:rPr lang="en-US" altLang="en-US"/>
              <a:pPr/>
              <a:t>61</a:t>
            </a:fld>
            <a:endParaRPr lang="en-US" altLang="en-US"/>
          </a:p>
        </p:txBody>
      </p:sp>
      <p:sp>
        <p:nvSpPr>
          <p:cNvPr id="508931" name="Rectangle 3"/>
          <p:cNvSpPr>
            <a:spLocks noGrp="1" noChangeArrowheads="1"/>
          </p:cNvSpPr>
          <p:nvPr>
            <p:ph type="body" idx="1"/>
          </p:nvPr>
        </p:nvSpPr>
        <p:spPr/>
        <p:txBody>
          <a:bodyPr/>
          <a:lstStyle/>
          <a:p>
            <a:pPr algn="r">
              <a:buFontTx/>
              <a:buNone/>
            </a:pPr>
            <a:r>
              <a:rPr lang="ar-SA" altLang="en-US"/>
              <a:t>چون</a:t>
            </a:r>
            <a:r>
              <a:rPr lang="fa-IR" altLang="en-US"/>
              <a:t> </a:t>
            </a:r>
            <a:r>
              <a:rPr lang="ar-SA" altLang="en-US"/>
              <a:t> در روش</a:t>
            </a:r>
            <a:r>
              <a:rPr lang="fa-IR" altLang="en-US"/>
              <a:t>  </a:t>
            </a:r>
            <a:r>
              <a:rPr lang="ar-SA" altLang="en-US"/>
              <a:t>خريد</a:t>
            </a:r>
            <a:r>
              <a:rPr lang="fa-IR" altLang="en-US"/>
              <a:t> </a:t>
            </a:r>
            <a:r>
              <a:rPr lang="ar-SA" altLang="en-US"/>
              <a:t> فرض</a:t>
            </a:r>
            <a:r>
              <a:rPr lang="fa-IR" altLang="en-US"/>
              <a:t> </a:t>
            </a:r>
            <a:r>
              <a:rPr lang="ar-SA" altLang="en-US"/>
              <a:t> براين</a:t>
            </a:r>
            <a:r>
              <a:rPr lang="fa-IR" altLang="en-US"/>
              <a:t> </a:t>
            </a:r>
            <a:r>
              <a:rPr lang="ar-SA" altLang="en-US"/>
              <a:t> است </a:t>
            </a:r>
            <a:r>
              <a:rPr lang="fa-IR" altLang="en-US"/>
              <a:t> </a:t>
            </a:r>
            <a:r>
              <a:rPr lang="ar-SA" altLang="en-US"/>
              <a:t>كه موسسه ا</a:t>
            </a:r>
            <a:r>
              <a:rPr lang="fa-IR" altLang="en-US"/>
              <a:t>ی</a:t>
            </a:r>
            <a:r>
              <a:rPr lang="ar-SA" altLang="en-US"/>
              <a:t> موسسه </a:t>
            </a:r>
            <a:r>
              <a:rPr lang="fa-IR" altLang="en-US"/>
              <a:t> </a:t>
            </a:r>
            <a:r>
              <a:rPr lang="ar-SA" altLang="en-US"/>
              <a:t>ديگر</a:t>
            </a:r>
            <a:r>
              <a:rPr lang="fa-IR" altLang="en-US"/>
              <a:t> </a:t>
            </a:r>
            <a:r>
              <a:rPr lang="ar-SA" altLang="en-US"/>
              <a:t> را در </a:t>
            </a:r>
            <a:r>
              <a:rPr lang="fa-IR" altLang="en-US"/>
              <a:t>یک  </a:t>
            </a:r>
            <a:r>
              <a:rPr lang="ar-SA" altLang="en-US"/>
              <a:t>مقطع</a:t>
            </a:r>
            <a:r>
              <a:rPr lang="fa-IR" altLang="en-US"/>
              <a:t> </a:t>
            </a:r>
            <a:r>
              <a:rPr lang="ar-SA" altLang="en-US"/>
              <a:t> زمان</a:t>
            </a:r>
            <a:r>
              <a:rPr lang="fa-IR" altLang="en-US"/>
              <a:t>ی  </a:t>
            </a:r>
            <a:r>
              <a:rPr lang="ar-SA" altLang="en-US"/>
              <a:t>خاص خريدار</a:t>
            </a:r>
            <a:r>
              <a:rPr lang="fa-IR" altLang="en-US"/>
              <a:t>ی</a:t>
            </a:r>
            <a:r>
              <a:rPr lang="ar-SA" altLang="en-US"/>
              <a:t> م</a:t>
            </a:r>
            <a:r>
              <a:rPr lang="fa-IR" altLang="en-US"/>
              <a:t>ی</a:t>
            </a:r>
            <a:r>
              <a:rPr lang="ar-SA" altLang="en-US"/>
              <a:t> كند . </a:t>
            </a:r>
            <a:r>
              <a:rPr lang="fa-IR" altLang="en-US"/>
              <a:t> </a:t>
            </a:r>
            <a:r>
              <a:rPr lang="ar-SA" altLang="en-US"/>
              <a:t>لذا دو</a:t>
            </a:r>
            <a:r>
              <a:rPr lang="fa-IR" altLang="en-US"/>
              <a:t> </a:t>
            </a:r>
            <a:r>
              <a:rPr lang="ar-SA" altLang="en-US"/>
              <a:t> نكته</a:t>
            </a:r>
            <a:r>
              <a:rPr lang="fa-IR" altLang="en-US"/>
              <a:t> </a:t>
            </a:r>
            <a:r>
              <a:rPr lang="ar-SA" altLang="en-US"/>
              <a:t> فوق الذكر</a:t>
            </a:r>
            <a:r>
              <a:rPr lang="fa-IR" altLang="en-US"/>
              <a:t> </a:t>
            </a:r>
            <a:r>
              <a:rPr lang="ar-SA" altLang="en-US"/>
              <a:t> منطق</a:t>
            </a:r>
            <a:r>
              <a:rPr lang="fa-IR" altLang="en-US"/>
              <a:t>ی</a:t>
            </a:r>
            <a:r>
              <a:rPr lang="ar-SA" altLang="en-US"/>
              <a:t> به نظر م</a:t>
            </a:r>
            <a:r>
              <a:rPr lang="fa-IR" altLang="en-US"/>
              <a:t>ی</a:t>
            </a:r>
            <a:r>
              <a:rPr lang="ar-SA" altLang="en-US"/>
              <a:t> رسد</a:t>
            </a:r>
            <a:endParaRPr lang="fa-IR" altLang="en-US"/>
          </a:p>
          <a:p>
            <a:pPr algn="r">
              <a:buFontTx/>
              <a:buNone/>
            </a:pPr>
            <a:r>
              <a:rPr lang="ar-SA" altLang="en-US"/>
              <a:t>دراين صورت كارحسابدار</a:t>
            </a:r>
            <a:r>
              <a:rPr lang="fa-IR" altLang="en-US"/>
              <a:t>ی </a:t>
            </a:r>
            <a:r>
              <a:rPr lang="ar-SA" altLang="en-US"/>
              <a:t>مربوطه به خريد </a:t>
            </a:r>
            <a:r>
              <a:rPr lang="fa-IR" altLang="en-US"/>
              <a:t>یک</a:t>
            </a:r>
            <a:r>
              <a:rPr lang="ar-SA" altLang="en-US"/>
              <a:t> دارا</a:t>
            </a:r>
            <a:r>
              <a:rPr lang="fa-IR" altLang="en-US"/>
              <a:t>یی</a:t>
            </a:r>
            <a:r>
              <a:rPr lang="ar-SA" altLang="en-US"/>
              <a:t> خواهد بود</a:t>
            </a:r>
            <a:r>
              <a:rPr lang="fa-IR" altLang="en-US"/>
              <a:t> .</a:t>
            </a:r>
            <a:r>
              <a:rPr lang="en-US" altLang="en-US"/>
              <a:t>  </a:t>
            </a:r>
          </a:p>
        </p:txBody>
      </p:sp>
    </p:spTree>
    <p:extLst>
      <p:ext uri="{BB962C8B-B14F-4D97-AF65-F5344CB8AC3E}">
        <p14:creationId xmlns:p14="http://schemas.microsoft.com/office/powerpoint/2010/main" val="1319679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7E8D704E-52C0-4B9C-9438-7CD1763F8C03}" type="slidenum">
              <a:rPr lang="en-US" altLang="en-US"/>
              <a:pPr/>
              <a:t>62</a:t>
            </a:fld>
            <a:endParaRPr lang="en-US" altLang="en-US"/>
          </a:p>
        </p:txBody>
      </p:sp>
      <p:sp>
        <p:nvSpPr>
          <p:cNvPr id="509955" name="Rectangle 3"/>
          <p:cNvSpPr>
            <a:spLocks noGrp="1" noChangeArrowheads="1"/>
          </p:cNvSpPr>
          <p:nvPr>
            <p:ph type="body" idx="1"/>
          </p:nvPr>
        </p:nvSpPr>
        <p:spPr/>
        <p:txBody>
          <a:bodyPr/>
          <a:lstStyle/>
          <a:p>
            <a:pPr algn="r">
              <a:buFontTx/>
              <a:buNone/>
            </a:pPr>
            <a:r>
              <a:rPr lang="ar-SA" altLang="en-US"/>
              <a:t>يعن</a:t>
            </a:r>
            <a:r>
              <a:rPr lang="fa-IR" altLang="en-US"/>
              <a:t>ی</a:t>
            </a:r>
            <a:r>
              <a:rPr lang="ar-SA" altLang="en-US"/>
              <a:t> به قيمت خريد ثبت م</a:t>
            </a:r>
            <a:r>
              <a:rPr lang="fa-IR" altLang="en-US"/>
              <a:t>ی</a:t>
            </a:r>
            <a:r>
              <a:rPr lang="ar-SA" altLang="en-US"/>
              <a:t> گردد و درآمد بعد از خريد آن شناساي</a:t>
            </a:r>
            <a:r>
              <a:rPr lang="fa-IR" altLang="en-US"/>
              <a:t>ی</a:t>
            </a:r>
            <a:r>
              <a:rPr lang="ar-SA" altLang="en-US"/>
              <a:t> م</a:t>
            </a:r>
            <a:r>
              <a:rPr lang="fa-IR" altLang="en-US"/>
              <a:t>ی</a:t>
            </a:r>
            <a:r>
              <a:rPr lang="ar-SA" altLang="en-US"/>
              <a:t> شود . مثال </a:t>
            </a:r>
            <a:r>
              <a:rPr lang="fa-IR" altLang="en-US"/>
              <a:t> </a:t>
            </a:r>
            <a:r>
              <a:rPr lang="ar-SA" altLang="en-US"/>
              <a:t>زير مشخص م</a:t>
            </a:r>
            <a:r>
              <a:rPr lang="fa-IR" altLang="en-US"/>
              <a:t>ی</a:t>
            </a:r>
            <a:r>
              <a:rPr lang="ar-SA" altLang="en-US"/>
              <a:t> كند</a:t>
            </a:r>
            <a:r>
              <a:rPr lang="fa-IR" altLang="en-US"/>
              <a:t> </a:t>
            </a:r>
            <a:r>
              <a:rPr lang="ar-SA" altLang="en-US"/>
              <a:t> كه</a:t>
            </a:r>
            <a:r>
              <a:rPr lang="fa-IR" altLang="en-US"/>
              <a:t> </a:t>
            </a:r>
            <a:r>
              <a:rPr lang="ar-SA" altLang="en-US"/>
              <a:t> چگونه ترازنامه تلفيق</a:t>
            </a:r>
            <a:r>
              <a:rPr lang="fa-IR" altLang="en-US"/>
              <a:t>ی</a:t>
            </a:r>
            <a:r>
              <a:rPr lang="ar-SA" altLang="en-US"/>
              <a:t> در زمان خريد شركت تابعه تهيه </a:t>
            </a:r>
            <a:r>
              <a:rPr lang="fa-IR" altLang="en-US"/>
              <a:t> </a:t>
            </a:r>
            <a:r>
              <a:rPr lang="ar-SA" altLang="en-US"/>
              <a:t>م</a:t>
            </a:r>
            <a:r>
              <a:rPr lang="fa-IR" altLang="en-US"/>
              <a:t>ی</a:t>
            </a:r>
            <a:r>
              <a:rPr lang="ar-SA" altLang="en-US"/>
              <a:t> گردد البته در زمان خريد شركت تابعه تهيه صورت سود و زيان تلفيق</a:t>
            </a:r>
            <a:r>
              <a:rPr lang="fa-IR" altLang="en-US"/>
              <a:t>ی</a:t>
            </a:r>
            <a:r>
              <a:rPr lang="ar-SA" altLang="en-US"/>
              <a:t> دارا</a:t>
            </a:r>
            <a:r>
              <a:rPr lang="fa-IR" altLang="en-US"/>
              <a:t>ی </a:t>
            </a:r>
            <a:r>
              <a:rPr lang="ar-SA" altLang="en-US"/>
              <a:t> اهميت</a:t>
            </a:r>
            <a:r>
              <a:rPr lang="fa-IR" altLang="en-US"/>
              <a:t>ی</a:t>
            </a:r>
            <a:r>
              <a:rPr lang="ar-SA" altLang="en-US"/>
              <a:t> </a:t>
            </a:r>
            <a:r>
              <a:rPr lang="fa-IR" altLang="en-US"/>
              <a:t> </a:t>
            </a:r>
            <a:r>
              <a:rPr lang="ar-SA" altLang="en-US"/>
              <a:t>نيست .</a:t>
            </a:r>
            <a:r>
              <a:rPr lang="en-US" altLang="en-US"/>
              <a:t> </a:t>
            </a:r>
          </a:p>
        </p:txBody>
      </p:sp>
    </p:spTree>
    <p:extLst>
      <p:ext uri="{BB962C8B-B14F-4D97-AF65-F5344CB8AC3E}">
        <p14:creationId xmlns:p14="http://schemas.microsoft.com/office/powerpoint/2010/main" val="28181029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651BFEB8-8F6B-4374-8C53-46555D46EBE6}" type="slidenum">
              <a:rPr lang="en-US" altLang="en-US"/>
              <a:pPr/>
              <a:t>63</a:t>
            </a:fld>
            <a:endParaRPr lang="en-US" altLang="en-US"/>
          </a:p>
        </p:txBody>
      </p:sp>
      <p:sp>
        <p:nvSpPr>
          <p:cNvPr id="510979" name="Rectangle 3"/>
          <p:cNvSpPr>
            <a:spLocks noGrp="1" noChangeArrowheads="1"/>
          </p:cNvSpPr>
          <p:nvPr>
            <p:ph type="body" idx="1"/>
          </p:nvPr>
        </p:nvSpPr>
        <p:spPr>
          <a:xfrm>
            <a:off x="1992313" y="2276475"/>
            <a:ext cx="8229600" cy="2387600"/>
          </a:xfrm>
        </p:spPr>
        <p:txBody>
          <a:bodyPr/>
          <a:lstStyle/>
          <a:p>
            <a:pPr algn="r">
              <a:buFontTx/>
              <a:buNone/>
            </a:pPr>
            <a:r>
              <a:rPr lang="ar-SA" altLang="en-US"/>
              <a:t>صورت سود و زيان تلفيق</a:t>
            </a:r>
            <a:r>
              <a:rPr lang="fa-IR" altLang="en-US"/>
              <a:t>ی</a:t>
            </a:r>
            <a:r>
              <a:rPr lang="ar-SA" altLang="en-US"/>
              <a:t> د</a:t>
            </a:r>
            <a:r>
              <a:rPr lang="fa-IR" altLang="en-US"/>
              <a:t>ر</a:t>
            </a:r>
            <a:r>
              <a:rPr lang="ar-SA" altLang="en-US"/>
              <a:t>زمان خريد شركت تابعه همان صورت</a:t>
            </a:r>
            <a:r>
              <a:rPr lang="fa-IR" altLang="en-US"/>
              <a:t> </a:t>
            </a:r>
            <a:r>
              <a:rPr lang="ar-SA" altLang="en-US"/>
              <a:t> سود و</a:t>
            </a:r>
            <a:r>
              <a:rPr lang="fa-IR" altLang="en-US"/>
              <a:t> </a:t>
            </a:r>
            <a:r>
              <a:rPr lang="ar-SA" altLang="en-US"/>
              <a:t> زيان</a:t>
            </a:r>
            <a:r>
              <a:rPr lang="fa-IR" altLang="en-US"/>
              <a:t> </a:t>
            </a:r>
            <a:r>
              <a:rPr lang="ar-SA" altLang="en-US"/>
              <a:t> شركت</a:t>
            </a:r>
            <a:r>
              <a:rPr lang="fa-IR" altLang="en-US"/>
              <a:t> </a:t>
            </a:r>
            <a:r>
              <a:rPr lang="ar-SA" altLang="en-US"/>
              <a:t> مادر است</a:t>
            </a:r>
            <a:r>
              <a:rPr lang="fa-IR" altLang="en-US"/>
              <a:t> .</a:t>
            </a:r>
          </a:p>
          <a:p>
            <a:pPr algn="r">
              <a:buFontTx/>
              <a:buNone/>
            </a:pPr>
            <a:r>
              <a:rPr lang="ar-SA" altLang="en-US"/>
              <a:t>ترازنامه ها</a:t>
            </a:r>
            <a:r>
              <a:rPr lang="fa-IR" altLang="en-US"/>
              <a:t>ی</a:t>
            </a:r>
            <a:r>
              <a:rPr lang="ar-SA" altLang="en-US"/>
              <a:t> اين دو شركت</a:t>
            </a:r>
            <a:r>
              <a:rPr lang="fa-IR" altLang="en-US"/>
              <a:t> مادر و تابعه</a:t>
            </a:r>
            <a:r>
              <a:rPr lang="ar-SA" altLang="en-US"/>
              <a:t> را طي مراحل زير با يكديگر تلفيق نمود:</a:t>
            </a:r>
            <a:endParaRPr lang="en-US" altLang="en-US"/>
          </a:p>
        </p:txBody>
      </p:sp>
    </p:spTree>
    <p:extLst>
      <p:ext uri="{BB962C8B-B14F-4D97-AF65-F5344CB8AC3E}">
        <p14:creationId xmlns:p14="http://schemas.microsoft.com/office/powerpoint/2010/main" val="2924406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90A26255-8D77-4B04-BB92-7878F4632224}" type="slidenum">
              <a:rPr lang="en-US" altLang="en-US"/>
              <a:pPr/>
              <a:t>64</a:t>
            </a:fld>
            <a:endParaRPr lang="en-US" altLang="en-US"/>
          </a:p>
        </p:txBody>
      </p:sp>
      <p:sp>
        <p:nvSpPr>
          <p:cNvPr id="506883" name="Rectangle 3"/>
          <p:cNvSpPr>
            <a:spLocks noGrp="1" noChangeArrowheads="1"/>
          </p:cNvSpPr>
          <p:nvPr>
            <p:ph type="body" idx="1"/>
          </p:nvPr>
        </p:nvSpPr>
        <p:spPr>
          <a:xfrm>
            <a:off x="1981200" y="1905001"/>
            <a:ext cx="8229600" cy="2747963"/>
          </a:xfrm>
        </p:spPr>
        <p:txBody>
          <a:bodyPr/>
          <a:lstStyle/>
          <a:p>
            <a:pPr algn="r">
              <a:buFontTx/>
              <a:buNone/>
            </a:pPr>
            <a:r>
              <a:rPr lang="ar-SA" altLang="en-US"/>
              <a:t>مرحله 1- حساب سرمايه گذار</a:t>
            </a:r>
            <a:r>
              <a:rPr lang="fa-IR" altLang="en-US"/>
              <a:t>ی </a:t>
            </a:r>
            <a:r>
              <a:rPr lang="ar-SA" altLang="en-US"/>
              <a:t> در سهام ساير شركتها</a:t>
            </a:r>
            <a:r>
              <a:rPr lang="fa-IR" altLang="en-US"/>
              <a:t> </a:t>
            </a:r>
            <a:r>
              <a:rPr lang="ar-SA" altLang="en-US"/>
              <a:t>كه</a:t>
            </a:r>
            <a:r>
              <a:rPr lang="fa-IR" altLang="en-US"/>
              <a:t> </a:t>
            </a:r>
            <a:r>
              <a:rPr lang="ar-SA" altLang="en-US"/>
              <a:t> در</a:t>
            </a:r>
            <a:r>
              <a:rPr lang="fa-IR" altLang="en-US"/>
              <a:t> </a:t>
            </a:r>
            <a:r>
              <a:rPr lang="ar-SA" altLang="en-US"/>
              <a:t>ترازنامه</a:t>
            </a:r>
            <a:r>
              <a:rPr lang="fa-IR" altLang="en-US"/>
              <a:t> </a:t>
            </a:r>
            <a:r>
              <a:rPr lang="ar-SA" altLang="en-US"/>
              <a:t> شركت</a:t>
            </a:r>
            <a:r>
              <a:rPr lang="fa-IR" altLang="en-US"/>
              <a:t> </a:t>
            </a:r>
            <a:r>
              <a:rPr lang="ar-SA" altLang="en-US"/>
              <a:t> مادر</a:t>
            </a:r>
            <a:r>
              <a:rPr lang="fa-IR" altLang="en-US"/>
              <a:t> </a:t>
            </a:r>
            <a:r>
              <a:rPr lang="ar-SA" altLang="en-US"/>
              <a:t>است</a:t>
            </a:r>
            <a:r>
              <a:rPr lang="fa-IR" altLang="en-US"/>
              <a:t> </a:t>
            </a:r>
            <a:r>
              <a:rPr lang="ar-SA" altLang="en-US"/>
              <a:t> و</a:t>
            </a:r>
            <a:r>
              <a:rPr lang="fa-IR" altLang="en-US"/>
              <a:t> </a:t>
            </a:r>
            <a:r>
              <a:rPr lang="ar-SA" altLang="en-US"/>
              <a:t>حساب</a:t>
            </a:r>
            <a:r>
              <a:rPr lang="fa-IR" altLang="en-US"/>
              <a:t> </a:t>
            </a:r>
            <a:r>
              <a:rPr lang="ar-SA" altLang="en-US"/>
              <a:t> حقوق صاحبان سرمايه</a:t>
            </a:r>
            <a:r>
              <a:rPr lang="fa-IR" altLang="en-US"/>
              <a:t> </a:t>
            </a:r>
            <a:r>
              <a:rPr lang="ar-SA" altLang="en-US"/>
              <a:t> در ترازنامه</a:t>
            </a:r>
            <a:r>
              <a:rPr lang="fa-IR" altLang="en-US"/>
              <a:t>  </a:t>
            </a:r>
            <a:r>
              <a:rPr lang="ar-SA" altLang="en-US"/>
              <a:t> شركت </a:t>
            </a:r>
            <a:r>
              <a:rPr lang="fa-IR" altLang="en-US"/>
              <a:t> </a:t>
            </a:r>
            <a:r>
              <a:rPr lang="ar-SA" altLang="en-US"/>
              <a:t>تابعه</a:t>
            </a:r>
            <a:r>
              <a:rPr lang="fa-IR" altLang="en-US"/>
              <a:t> </a:t>
            </a:r>
            <a:r>
              <a:rPr lang="ar-SA" altLang="en-US"/>
              <a:t> را حذف م</a:t>
            </a:r>
            <a:r>
              <a:rPr lang="fa-IR" altLang="en-US"/>
              <a:t>ی</a:t>
            </a:r>
            <a:r>
              <a:rPr lang="ar-SA" altLang="en-US"/>
              <a:t> كنيم</a:t>
            </a:r>
            <a:r>
              <a:rPr lang="fa-IR" altLang="en-US"/>
              <a:t> </a:t>
            </a:r>
            <a:r>
              <a:rPr lang="ar-SA" altLang="en-US"/>
              <a:t> در مراحل بعد مابه التفاوت اين مبالغ را به حساب خواهيم آورد .</a:t>
            </a:r>
            <a:endParaRPr lang="en-US" altLang="en-US"/>
          </a:p>
        </p:txBody>
      </p:sp>
    </p:spTree>
    <p:extLst>
      <p:ext uri="{BB962C8B-B14F-4D97-AF65-F5344CB8AC3E}">
        <p14:creationId xmlns:p14="http://schemas.microsoft.com/office/powerpoint/2010/main" val="11858901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77A41DD8-73E7-4E25-8927-269007C1BA5F}" type="slidenum">
              <a:rPr lang="en-US" altLang="en-US"/>
              <a:pPr/>
              <a:t>65</a:t>
            </a:fld>
            <a:endParaRPr lang="en-US" altLang="en-US"/>
          </a:p>
        </p:txBody>
      </p:sp>
      <p:sp>
        <p:nvSpPr>
          <p:cNvPr id="513027" name="Rectangle 3"/>
          <p:cNvSpPr>
            <a:spLocks noGrp="1" noChangeArrowheads="1"/>
          </p:cNvSpPr>
          <p:nvPr>
            <p:ph type="body" idx="1"/>
          </p:nvPr>
        </p:nvSpPr>
        <p:spPr/>
        <p:txBody>
          <a:bodyPr/>
          <a:lstStyle/>
          <a:p>
            <a:pPr algn="r">
              <a:buFontTx/>
              <a:buNone/>
            </a:pPr>
            <a:r>
              <a:rPr lang="ar-SA" altLang="en-US"/>
              <a:t>مرحله 2- با</a:t>
            </a:r>
            <a:r>
              <a:rPr lang="fa-IR" altLang="en-US"/>
              <a:t> </a:t>
            </a:r>
            <a:r>
              <a:rPr lang="ar-SA" altLang="en-US"/>
              <a:t> افزايش</a:t>
            </a:r>
            <a:r>
              <a:rPr lang="fa-IR" altLang="en-US"/>
              <a:t>  </a:t>
            </a:r>
            <a:r>
              <a:rPr lang="ar-SA" altLang="en-US"/>
              <a:t>يا</a:t>
            </a:r>
            <a:r>
              <a:rPr lang="fa-IR" altLang="en-US"/>
              <a:t> </a:t>
            </a:r>
            <a:r>
              <a:rPr lang="ar-SA" altLang="en-US"/>
              <a:t> كاهش </a:t>
            </a:r>
            <a:r>
              <a:rPr lang="fa-IR" altLang="en-US"/>
              <a:t> </a:t>
            </a:r>
            <a:r>
              <a:rPr lang="ar-SA" altLang="en-US"/>
              <a:t>كليه حسابها</a:t>
            </a:r>
            <a:r>
              <a:rPr lang="fa-IR" altLang="en-US"/>
              <a:t>ی </a:t>
            </a:r>
            <a:r>
              <a:rPr lang="ar-SA" altLang="en-US"/>
              <a:t> دارا</a:t>
            </a:r>
            <a:r>
              <a:rPr lang="fa-IR" altLang="en-US"/>
              <a:t>ی</a:t>
            </a:r>
            <a:r>
              <a:rPr lang="ar-SA" altLang="en-US"/>
              <a:t>يها </a:t>
            </a:r>
            <a:r>
              <a:rPr lang="fa-IR" altLang="en-US"/>
              <a:t> </a:t>
            </a:r>
            <a:r>
              <a:rPr lang="ar-SA" altLang="en-US"/>
              <a:t>و بدهيها</a:t>
            </a:r>
            <a:r>
              <a:rPr lang="fa-IR" altLang="en-US"/>
              <a:t>ی</a:t>
            </a:r>
            <a:r>
              <a:rPr lang="ar-SA" altLang="en-US"/>
              <a:t> شركت</a:t>
            </a:r>
            <a:r>
              <a:rPr lang="fa-IR" altLang="en-US"/>
              <a:t> </a:t>
            </a:r>
            <a:r>
              <a:rPr lang="ar-SA" altLang="en-US"/>
              <a:t> تابعه</a:t>
            </a:r>
            <a:r>
              <a:rPr lang="fa-IR" altLang="en-US"/>
              <a:t> </a:t>
            </a:r>
            <a:r>
              <a:rPr lang="ar-SA" altLang="en-US"/>
              <a:t> آنها </a:t>
            </a:r>
            <a:r>
              <a:rPr lang="fa-IR" altLang="en-US"/>
              <a:t> </a:t>
            </a:r>
            <a:r>
              <a:rPr lang="ar-SA" altLang="en-US"/>
              <a:t>را بر اساس قيمت بازار تعديل م</a:t>
            </a:r>
            <a:r>
              <a:rPr lang="fa-IR" altLang="en-US"/>
              <a:t>ی</a:t>
            </a:r>
            <a:r>
              <a:rPr lang="ar-SA" altLang="en-US"/>
              <a:t> كنيم .</a:t>
            </a:r>
            <a:endParaRPr lang="fa-IR" altLang="en-US"/>
          </a:p>
          <a:p>
            <a:pPr algn="r">
              <a:buFontTx/>
              <a:buNone/>
            </a:pPr>
            <a:r>
              <a:rPr lang="ar-SA" altLang="en-US"/>
              <a:t>مرحله 3- هرگونه مابه التفاوت</a:t>
            </a:r>
            <a:r>
              <a:rPr lang="fa-IR" altLang="en-US"/>
              <a:t>ی</a:t>
            </a:r>
            <a:r>
              <a:rPr lang="ar-SA" altLang="en-US"/>
              <a:t> كه در مرحله دوم شناساي</a:t>
            </a:r>
            <a:r>
              <a:rPr lang="fa-IR" altLang="en-US"/>
              <a:t>ی</a:t>
            </a:r>
            <a:r>
              <a:rPr lang="ar-SA" altLang="en-US"/>
              <a:t> نگرديده</a:t>
            </a:r>
            <a:r>
              <a:rPr lang="fa-IR" altLang="en-US"/>
              <a:t> </a:t>
            </a:r>
            <a:r>
              <a:rPr lang="ar-SA" altLang="en-US"/>
              <a:t> است</a:t>
            </a:r>
            <a:r>
              <a:rPr lang="fa-IR" altLang="en-US"/>
              <a:t> </a:t>
            </a:r>
            <a:r>
              <a:rPr lang="ar-SA" altLang="en-US"/>
              <a:t> به</a:t>
            </a:r>
            <a:r>
              <a:rPr lang="fa-IR" altLang="en-US"/>
              <a:t> </a:t>
            </a:r>
            <a:r>
              <a:rPr lang="ar-SA" altLang="en-US"/>
              <a:t> عنوان</a:t>
            </a:r>
            <a:r>
              <a:rPr lang="fa-IR" altLang="en-US"/>
              <a:t> </a:t>
            </a:r>
            <a:r>
              <a:rPr lang="ar-SA" altLang="en-US"/>
              <a:t> سرقفل</a:t>
            </a:r>
            <a:r>
              <a:rPr lang="fa-IR" altLang="en-US"/>
              <a:t>ی </a:t>
            </a:r>
            <a:r>
              <a:rPr lang="ar-SA" altLang="en-US"/>
              <a:t> وارد</a:t>
            </a:r>
            <a:r>
              <a:rPr lang="fa-IR" altLang="en-US"/>
              <a:t> </a:t>
            </a:r>
            <a:r>
              <a:rPr lang="ar-SA" altLang="en-US"/>
              <a:t> ترازنامه </a:t>
            </a:r>
            <a:r>
              <a:rPr lang="fa-IR" altLang="en-US"/>
              <a:t> </a:t>
            </a:r>
            <a:r>
              <a:rPr lang="ar-SA" altLang="en-US"/>
              <a:t>تلفيق</a:t>
            </a:r>
            <a:r>
              <a:rPr lang="fa-IR" altLang="en-US"/>
              <a:t>ی</a:t>
            </a:r>
            <a:r>
              <a:rPr lang="ar-SA" altLang="en-US"/>
              <a:t> م</a:t>
            </a:r>
            <a:r>
              <a:rPr lang="fa-IR" altLang="en-US"/>
              <a:t>ی</a:t>
            </a:r>
            <a:r>
              <a:rPr lang="ar-SA" altLang="en-US"/>
              <a:t> كنيم</a:t>
            </a:r>
            <a:r>
              <a:rPr lang="fa-IR" altLang="en-US"/>
              <a:t> .</a:t>
            </a:r>
            <a:r>
              <a:rPr lang="ar-SA" altLang="en-US"/>
              <a:t>  </a:t>
            </a:r>
            <a:endParaRPr lang="en-US" altLang="en-US"/>
          </a:p>
        </p:txBody>
      </p:sp>
    </p:spTree>
    <p:extLst>
      <p:ext uri="{BB962C8B-B14F-4D97-AF65-F5344CB8AC3E}">
        <p14:creationId xmlns:p14="http://schemas.microsoft.com/office/powerpoint/2010/main" val="19521652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B4D10CE-C2EC-4C2A-B286-A59849305291}" type="slidenum">
              <a:rPr lang="en-US" altLang="en-US"/>
              <a:pPr/>
              <a:t>66</a:t>
            </a:fld>
            <a:endParaRPr lang="en-US" altLang="en-US"/>
          </a:p>
        </p:txBody>
      </p:sp>
      <p:sp>
        <p:nvSpPr>
          <p:cNvPr id="514051" name="Rectangle 3"/>
          <p:cNvSpPr>
            <a:spLocks noGrp="1" noChangeArrowheads="1"/>
          </p:cNvSpPr>
          <p:nvPr>
            <p:ph type="body" idx="1"/>
          </p:nvPr>
        </p:nvSpPr>
        <p:spPr>
          <a:xfrm>
            <a:off x="1992313" y="2276475"/>
            <a:ext cx="8229600" cy="2808288"/>
          </a:xfrm>
        </p:spPr>
        <p:txBody>
          <a:bodyPr/>
          <a:lstStyle/>
          <a:p>
            <a:pPr algn="r">
              <a:buFontTx/>
              <a:buNone/>
            </a:pPr>
            <a:r>
              <a:rPr lang="ar-SA" altLang="en-US"/>
              <a:t>ممكن است حسابها</a:t>
            </a:r>
            <a:r>
              <a:rPr lang="fa-IR" altLang="en-US"/>
              <a:t>ی</a:t>
            </a:r>
            <a:r>
              <a:rPr lang="ar-SA" altLang="en-US"/>
              <a:t> متقابل</a:t>
            </a:r>
            <a:r>
              <a:rPr lang="fa-IR" altLang="en-US"/>
              <a:t>ی</a:t>
            </a:r>
            <a:r>
              <a:rPr lang="ar-SA" altLang="en-US"/>
              <a:t> بين شركت تابعه</a:t>
            </a:r>
            <a:r>
              <a:rPr lang="fa-IR" altLang="en-US"/>
              <a:t>  </a:t>
            </a:r>
            <a:r>
              <a:rPr lang="ar-SA" altLang="en-US"/>
              <a:t>وجود</a:t>
            </a:r>
            <a:r>
              <a:rPr lang="fa-IR" altLang="en-US"/>
              <a:t> </a:t>
            </a:r>
            <a:r>
              <a:rPr lang="ar-SA" altLang="en-US"/>
              <a:t> داشته باشد . در اين صورت بايد اين حسابها</a:t>
            </a:r>
            <a:r>
              <a:rPr lang="fa-IR" altLang="en-US"/>
              <a:t>ی</a:t>
            </a:r>
            <a:r>
              <a:rPr lang="ar-SA" altLang="en-US"/>
              <a:t> متقابل در ترازنامه تلفيق</a:t>
            </a:r>
            <a:r>
              <a:rPr lang="fa-IR" altLang="en-US"/>
              <a:t>ی</a:t>
            </a:r>
            <a:r>
              <a:rPr lang="ar-SA" altLang="en-US"/>
              <a:t> حذف گردند </a:t>
            </a:r>
            <a:r>
              <a:rPr lang="fa-IR" altLang="en-US"/>
              <a:t>.</a:t>
            </a:r>
          </a:p>
          <a:p>
            <a:pPr algn="r">
              <a:buFontTx/>
              <a:buNone/>
            </a:pPr>
            <a:endParaRPr lang="fa-IR" altLang="en-US"/>
          </a:p>
          <a:p>
            <a:pPr algn="r">
              <a:buFontTx/>
              <a:buNone/>
            </a:pPr>
            <a:r>
              <a:rPr lang="ar-SA" altLang="en-US"/>
              <a:t> </a:t>
            </a:r>
            <a:endParaRPr lang="en-US" altLang="en-US"/>
          </a:p>
        </p:txBody>
      </p:sp>
    </p:spTree>
    <p:extLst>
      <p:ext uri="{BB962C8B-B14F-4D97-AF65-F5344CB8AC3E}">
        <p14:creationId xmlns:p14="http://schemas.microsoft.com/office/powerpoint/2010/main" val="4741109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19B8D50-0EBA-48E4-99BB-D25CE0787D75}" type="slidenum">
              <a:rPr lang="en-US" altLang="en-US"/>
              <a:pPr/>
              <a:t>7</a:t>
            </a:fld>
            <a:endParaRPr lang="en-US" altLang="en-US"/>
          </a:p>
        </p:txBody>
      </p:sp>
      <p:sp>
        <p:nvSpPr>
          <p:cNvPr id="448515" name="Rectangle 3"/>
          <p:cNvSpPr>
            <a:spLocks noGrp="1" noChangeArrowheads="1"/>
          </p:cNvSpPr>
          <p:nvPr>
            <p:ph type="body" idx="1"/>
          </p:nvPr>
        </p:nvSpPr>
        <p:spPr>
          <a:xfrm>
            <a:off x="1981200" y="1052514"/>
            <a:ext cx="8229600" cy="4967287"/>
          </a:xfrm>
        </p:spPr>
        <p:txBody>
          <a:bodyPr/>
          <a:lstStyle/>
          <a:p>
            <a:pPr algn="r">
              <a:buFontTx/>
              <a:buNone/>
            </a:pPr>
            <a:r>
              <a:rPr lang="fa-IR" altLang="en-US"/>
              <a:t>روش های  مستهلک کردن  اوراق  قرضه :</a:t>
            </a:r>
          </a:p>
          <a:p>
            <a:pPr algn="r">
              <a:buFontTx/>
              <a:buNone/>
            </a:pPr>
            <a:r>
              <a:rPr lang="fa-IR" altLang="en-US"/>
              <a:t>1- روش  خط  مستقیم  </a:t>
            </a:r>
          </a:p>
          <a:p>
            <a:pPr algn="r">
              <a:buFontTx/>
              <a:buNone/>
            </a:pPr>
            <a:r>
              <a:rPr lang="fa-IR" altLang="en-US"/>
              <a:t>2- بهره موثر </a:t>
            </a:r>
          </a:p>
          <a:p>
            <a:pPr algn="r">
              <a:buFontTx/>
              <a:buNone/>
            </a:pPr>
            <a:r>
              <a:rPr lang="fa-IR" altLang="en-US"/>
              <a:t>مبلغ صرف  مستهلک  شده  به شرح  زير محاسبه  می گردد: </a:t>
            </a:r>
          </a:p>
          <a:p>
            <a:pPr algn="r">
              <a:buFontTx/>
              <a:buNone/>
            </a:pPr>
            <a:r>
              <a:rPr lang="fa-IR" altLang="en-US"/>
              <a:t>1- محاسبه درآمد بهره :</a:t>
            </a:r>
          </a:p>
          <a:p>
            <a:pPr algn="r">
              <a:buFontTx/>
              <a:buNone/>
            </a:pPr>
            <a:r>
              <a:rPr lang="fa-IR" altLang="en-US"/>
              <a:t>                    مانده حساب سرمايه گذاری در</a:t>
            </a:r>
          </a:p>
          <a:p>
            <a:pPr algn="r">
              <a:buFontTx/>
              <a:buNone/>
            </a:pPr>
            <a:r>
              <a:rPr lang="fa-IR" altLang="en-US"/>
              <a:t>نرخ بهره موثر  ×  اوراق قرضه در اول دوره = درآمد بهره </a:t>
            </a:r>
          </a:p>
        </p:txBody>
      </p:sp>
    </p:spTree>
    <p:extLst>
      <p:ext uri="{BB962C8B-B14F-4D97-AF65-F5344CB8AC3E}">
        <p14:creationId xmlns:p14="http://schemas.microsoft.com/office/powerpoint/2010/main" val="36369878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F1C65C7E-45BF-40AF-96CA-1CB3A21DCCAE}" type="slidenum">
              <a:rPr lang="en-US" altLang="en-US"/>
              <a:pPr/>
              <a:t>8</a:t>
            </a:fld>
            <a:endParaRPr lang="en-US" altLang="en-US"/>
          </a:p>
        </p:txBody>
      </p:sp>
      <p:sp>
        <p:nvSpPr>
          <p:cNvPr id="450563" name="Rectangle 3"/>
          <p:cNvSpPr>
            <a:spLocks noGrp="1" noChangeArrowheads="1"/>
          </p:cNvSpPr>
          <p:nvPr>
            <p:ph type="body" idx="1"/>
          </p:nvPr>
        </p:nvSpPr>
        <p:spPr>
          <a:xfrm>
            <a:off x="1992313" y="1773238"/>
            <a:ext cx="8229600" cy="3744912"/>
          </a:xfrm>
        </p:spPr>
        <p:txBody>
          <a:bodyPr/>
          <a:lstStyle/>
          <a:p>
            <a:pPr algn="r">
              <a:buFontTx/>
              <a:buNone/>
            </a:pPr>
            <a:r>
              <a:rPr lang="fa-IR" altLang="en-US"/>
              <a:t>2- کسر کردن دریافتهای نقدی ازدرآمد  </a:t>
            </a:r>
          </a:p>
          <a:p>
            <a:pPr algn="r">
              <a:buFontTx/>
              <a:buNone/>
            </a:pPr>
            <a:r>
              <a:rPr lang="fa-IR" altLang="en-US"/>
              <a:t>دريافتی های نقدی – درآمد بهره = کسر مستهلک شده</a:t>
            </a:r>
            <a:r>
              <a:rPr lang="en-US" altLang="en-US"/>
              <a:t> </a:t>
            </a:r>
            <a:r>
              <a:rPr lang="fa-IR" altLang="en-US"/>
              <a:t>    </a:t>
            </a:r>
          </a:p>
          <a:p>
            <a:pPr algn="r">
              <a:buFontTx/>
              <a:buNone/>
            </a:pPr>
            <a:r>
              <a:rPr lang="fa-IR" altLang="en-US"/>
              <a:t>فروش اوراق قرضه خريداری شده :</a:t>
            </a:r>
          </a:p>
          <a:p>
            <a:pPr algn="r">
              <a:buFontTx/>
              <a:buNone/>
            </a:pPr>
            <a:r>
              <a:rPr lang="fa-IR" altLang="en-US"/>
              <a:t>هرگاه اوراق خريداری شده قبل ازسررسيد به  فروش برسد دارايی دريافتی بدهکار  و حساب سرمايه گذاری در اوراق قرضه بستانکار می گردد .</a:t>
            </a:r>
            <a:endParaRPr lang="en-US" altLang="en-US"/>
          </a:p>
        </p:txBody>
      </p:sp>
    </p:spTree>
    <p:extLst>
      <p:ext uri="{BB962C8B-B14F-4D97-AF65-F5344CB8AC3E}">
        <p14:creationId xmlns:p14="http://schemas.microsoft.com/office/powerpoint/2010/main" val="9993968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1DEF5DA-4F7B-4DED-BD9B-C7CDBE3B90B7}" type="slidenum">
              <a:rPr lang="en-US" altLang="en-US"/>
              <a:pPr/>
              <a:t>9</a:t>
            </a:fld>
            <a:endParaRPr lang="en-US" altLang="en-US"/>
          </a:p>
        </p:txBody>
      </p:sp>
      <p:sp>
        <p:nvSpPr>
          <p:cNvPr id="452611" name="Rectangle 3"/>
          <p:cNvSpPr>
            <a:spLocks noGrp="1" noChangeArrowheads="1"/>
          </p:cNvSpPr>
          <p:nvPr>
            <p:ph type="body" idx="1"/>
          </p:nvPr>
        </p:nvSpPr>
        <p:spPr>
          <a:xfrm>
            <a:off x="1992313" y="1125538"/>
            <a:ext cx="8229600" cy="4114800"/>
          </a:xfrm>
        </p:spPr>
        <p:txBody>
          <a:bodyPr/>
          <a:lstStyle/>
          <a:p>
            <a:pPr algn="r">
              <a:buFontTx/>
              <a:buNone/>
            </a:pPr>
            <a:r>
              <a:rPr lang="fa-IR" altLang="en-US"/>
              <a:t>   واگرقيمت فروش بيشتر( کمتر)ازمانده در این  صورت     </a:t>
            </a:r>
            <a:r>
              <a:rPr lang="en-US" altLang="en-US"/>
              <a:t>   </a:t>
            </a:r>
            <a:r>
              <a:rPr lang="fa-IR" altLang="en-US"/>
              <a:t>   حساب  سود  و  زيان  ناشی  از  فروش اوراق  قرضه    </a:t>
            </a:r>
            <a:r>
              <a:rPr lang="en-US" altLang="en-US"/>
              <a:t> </a:t>
            </a:r>
            <a:r>
              <a:rPr lang="fa-IR" altLang="en-US"/>
              <a:t>   بستانکار ( بدهکار ) می گردد.</a:t>
            </a:r>
          </a:p>
          <a:p>
            <a:pPr algn="r">
              <a:buFontTx/>
              <a:buNone/>
            </a:pPr>
            <a:r>
              <a:rPr lang="fa-IR" altLang="en-US"/>
              <a:t>   سرمايه گذاری در سهام و دلایل آن :</a:t>
            </a:r>
          </a:p>
          <a:p>
            <a:pPr algn="r" rtl="1">
              <a:buFontTx/>
              <a:buNone/>
            </a:pPr>
            <a:r>
              <a:rPr lang="fa-IR" altLang="en-US"/>
              <a:t>   سرمايه گذاری:ممکن است موسسات مايل  باشند  وجه   نقدی را که   برای   توسعه  و يا  دلايل  ديگر انباشت        کرده اند سرمايه گذاری کنند .</a:t>
            </a:r>
            <a:r>
              <a:rPr lang="en-US" altLang="en-US"/>
              <a:t> </a:t>
            </a:r>
          </a:p>
          <a:p>
            <a:endParaRPr lang="en-US" altLang="en-US"/>
          </a:p>
        </p:txBody>
      </p:sp>
    </p:spTree>
    <p:extLst>
      <p:ext uri="{BB962C8B-B14F-4D97-AF65-F5344CB8AC3E}">
        <p14:creationId xmlns:p14="http://schemas.microsoft.com/office/powerpoint/2010/main" val="2735481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3089</Words>
  <Application>Microsoft Office PowerPoint</Application>
  <PresentationFormat>Widescreen</PresentationFormat>
  <Paragraphs>201</Paragraphs>
  <Slides>66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66</vt:i4>
      </vt:variant>
    </vt:vector>
  </HeadingPairs>
  <TitlesOfParts>
    <vt:vector size="7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omid</dc:creator>
  <cp:lastModifiedBy>omid</cp:lastModifiedBy>
  <cp:revision>1</cp:revision>
  <dcterms:created xsi:type="dcterms:W3CDTF">2021-01-14T10:16:14Z</dcterms:created>
  <dcterms:modified xsi:type="dcterms:W3CDTF">2021-01-14T10:16:41Z</dcterms:modified>
</cp:coreProperties>
</file>