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0"/>
  </p:notesMasterIdLst>
  <p:sldIdLst>
    <p:sldId id="519" r:id="rId2"/>
    <p:sldId id="534" r:id="rId3"/>
    <p:sldId id="536" r:id="rId4"/>
    <p:sldId id="612" r:id="rId5"/>
    <p:sldId id="613" r:id="rId6"/>
    <p:sldId id="614" r:id="rId7"/>
    <p:sldId id="623" r:id="rId8"/>
    <p:sldId id="622" r:id="rId9"/>
    <p:sldId id="624" r:id="rId10"/>
    <p:sldId id="535" r:id="rId11"/>
    <p:sldId id="537" r:id="rId12"/>
    <p:sldId id="546" r:id="rId13"/>
    <p:sldId id="539" r:id="rId14"/>
    <p:sldId id="538" r:id="rId15"/>
    <p:sldId id="548" r:id="rId16"/>
    <p:sldId id="549" r:id="rId17"/>
    <p:sldId id="550" r:id="rId18"/>
    <p:sldId id="551" r:id="rId19"/>
    <p:sldId id="552" r:id="rId20"/>
    <p:sldId id="553" r:id="rId21"/>
    <p:sldId id="554" r:id="rId22"/>
    <p:sldId id="558" r:id="rId23"/>
    <p:sldId id="559" r:id="rId24"/>
    <p:sldId id="560" r:id="rId25"/>
    <p:sldId id="561" r:id="rId26"/>
    <p:sldId id="562" r:id="rId27"/>
    <p:sldId id="564" r:id="rId28"/>
    <p:sldId id="568" r:id="rId29"/>
    <p:sldId id="569" r:id="rId30"/>
    <p:sldId id="570" r:id="rId31"/>
    <p:sldId id="571" r:id="rId32"/>
    <p:sldId id="567" r:id="rId33"/>
    <p:sldId id="572" r:id="rId34"/>
    <p:sldId id="573" r:id="rId35"/>
    <p:sldId id="574" r:id="rId36"/>
    <p:sldId id="575" r:id="rId37"/>
    <p:sldId id="576" r:id="rId38"/>
    <p:sldId id="577" r:id="rId39"/>
    <p:sldId id="578" r:id="rId40"/>
    <p:sldId id="579" r:id="rId41"/>
    <p:sldId id="580" r:id="rId42"/>
    <p:sldId id="581" r:id="rId43"/>
    <p:sldId id="582" r:id="rId44"/>
    <p:sldId id="583" r:id="rId45"/>
    <p:sldId id="584" r:id="rId46"/>
    <p:sldId id="587" r:id="rId47"/>
    <p:sldId id="589" r:id="rId48"/>
    <p:sldId id="590" r:id="rId49"/>
    <p:sldId id="591" r:id="rId50"/>
    <p:sldId id="594" r:id="rId51"/>
    <p:sldId id="595" r:id="rId52"/>
    <p:sldId id="596" r:id="rId53"/>
    <p:sldId id="600" r:id="rId54"/>
    <p:sldId id="604" r:id="rId55"/>
    <p:sldId id="609" r:id="rId56"/>
    <p:sldId id="610" r:id="rId57"/>
    <p:sldId id="611" r:id="rId58"/>
    <p:sldId id="625" r:id="rId59"/>
    <p:sldId id="626" r:id="rId60"/>
    <p:sldId id="627" r:id="rId61"/>
    <p:sldId id="628" r:id="rId62"/>
    <p:sldId id="629" r:id="rId63"/>
    <p:sldId id="630" r:id="rId64"/>
    <p:sldId id="631" r:id="rId65"/>
    <p:sldId id="632" r:id="rId66"/>
    <p:sldId id="633" r:id="rId67"/>
    <p:sldId id="634" r:id="rId68"/>
    <p:sldId id="636" r:id="rId69"/>
    <p:sldId id="635" r:id="rId70"/>
    <p:sldId id="637" r:id="rId71"/>
    <p:sldId id="638" r:id="rId72"/>
    <p:sldId id="643" r:id="rId73"/>
    <p:sldId id="649" r:id="rId74"/>
    <p:sldId id="653" r:id="rId75"/>
    <p:sldId id="652" r:id="rId76"/>
    <p:sldId id="650" r:id="rId77"/>
    <p:sldId id="654" r:id="rId78"/>
    <p:sldId id="65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99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12622-87D9-4725-B41B-42991784DE72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8A38F-2824-444A-8918-DA101A5DE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7AFA503-FAF2-4380-92C1-87B16F299A6E}" type="datetime1">
              <a:rPr lang="en-US" smtClean="0"/>
              <a:pPr/>
              <a:t>8/31/2018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Moral Hypocrisy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6A6366-6285-40C7-BE09-FC3FA2DA8232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D13-F49C-4033-9E14-6B4CAC770B61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751541-19CC-49F2-A4B7-F7D30CC98978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0F84-C47F-45F6-ACD8-CBE3B62341D8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0C18-C1CD-4042-9560-C07755A79EC2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Moral Hypocrisy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2236C84-78B8-44C3-944A-83276282D781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2BDEED5-5CB8-496C-A077-E1C5B600B7F9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3BA73-6D56-43B3-B3C7-AD73060822E4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7545-4DD4-46AB-8CEA-8B4476DD2E70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6A6366-6285-40C7-BE09-FC3FA2DA823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E73D-48FD-4B37-B54B-9ECED350A1FF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1A07E0-9897-440A-97B7-944B55DACCAB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7CAD0A-9407-4BA8-8010-B36473BDE8EB}" type="datetime1">
              <a:rPr lang="en-US" smtClean="0">
                <a:solidFill>
                  <a:srgbClr val="1F497D"/>
                </a:solidFill>
              </a:rPr>
              <a:pPr/>
              <a:t>8/31/2018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00">
                <a:solidFill>
                  <a:srgbClr val="FFFF00"/>
                </a:solidFill>
                <a:latin typeface="Rockwell Condensed" pitchFamily="18" charset="0"/>
                <a:cs typeface="B Roya" pitchFamily="2" charset="-78"/>
              </a:defRPr>
            </a:lvl1pPr>
          </a:lstStyle>
          <a:p>
            <a:r>
              <a:rPr lang="en-US" smtClean="0"/>
              <a:t>Moral Hypocrisy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86A6366-6285-40C7-BE09-FC3FA2DA8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source=images&amp;cd=&amp;cad=rja&amp;docid=glW5lIafMw2PUM&amp;tbnid=Rk7an34zljB10M:&amp;ved=0CAgQjRwwADgs&amp;url=http://adventure.howstuffworks.com/nile-river2.htm&amp;ei=RgJsUsaBMaS44wTbrYHIAg&amp;psig=AFQjCNGNcqvFWQkF0mbMFhAiTCGKiiD5QQ&amp;ust=1382896582912786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en.wikipedia.org/wiki/File:Jozef_Breuer,_1877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hyperlink" Target="http://en.wikipedia.org/wiki/File:Sigmund_Freud_LIFE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4/43/H%C3%A9l%C3%A8neSmith_martien01.jpg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source=images&amp;cd=&amp;cad=rja&amp;docid=SQvtsXLiDBLbSM&amp;tbnid=8x-xLSK9VSQ0qM:&amp;ved=0CAgQjRwwAA&amp;url=http://www.fishpond.co.nz/Books/From-India-to-Planet-Mars-Theodore-Flournoy-Sonu-Shamdasani-Edited-by/9780691001012&amp;ei=PylHUqHcG_Po4QTKxoHgCQ&amp;psig=AFQjCNF0TFWGWw5L2Ml4rLjccLof3r7xfQ&amp;ust=1380481727561774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source=images&amp;cd=&amp;cad=rja&amp;docid=VbxQfujvxa0pgM&amp;tbnid=HaPsvopj8i-IUM:&amp;ved=0CAgQjRwwAA&amp;url=http://www.ocdhistory.net/20thcentury/janet.html&amp;ei=D9RKUsL_LOqI4ATE_oH4AQ&amp;psig=AFQjCNF7Zdbykdnoqu6BZj_qG13cFcDLqQ&amp;ust=1380722063911291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source=images&amp;cd=&amp;cad=rja&amp;docid=mznZ4fCysJUD_M&amp;tbnid=CEcOegsqH04TWM:&amp;ved=0CAgQjRwwAA&amp;url=http://www.cardiffsciscreen.co.uk/article/history-psychoanalysis-and-dangerous-method&amp;ei=YyVHUpvfINKv4QSE_YHoCA&amp;psig=AFQjCNHTSoD-MkOPju_3XHSJ7Z7tUABpOg&amp;ust=138048073958169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a-IR" sz="8800" cap="none" dirty="0" smtClean="0">
                <a:solidFill>
                  <a:srgbClr val="FFFF00"/>
                </a:solidFill>
                <a:latin typeface="Narkisim" pitchFamily="34" charset="-79"/>
                <a:cs typeface="B Roya" pitchFamily="2" charset="-78"/>
              </a:rPr>
              <a:t>تزویر و ریا</a:t>
            </a:r>
            <a:endParaRPr lang="en-US" cap="none" dirty="0">
              <a:solidFill>
                <a:srgbClr val="FFFF00"/>
              </a:solidFill>
              <a:latin typeface="Narkisim" pitchFamily="34" charset="-79"/>
              <a:cs typeface="B Roy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Narkisim" pitchFamily="34" charset="-79"/>
                <a:cs typeface="Narkisim" pitchFamily="34" charset="-79"/>
              </a:rPr>
              <a:t>The Issue of Moral Hypocrisy</a:t>
            </a:r>
            <a:endParaRPr lang="en-US" sz="3200" dirty="0">
              <a:cs typeface="B Roya" pitchFamily="2" charset="-78"/>
            </a:endParaRPr>
          </a:p>
        </p:txBody>
      </p:sp>
      <p:sp>
        <p:nvSpPr>
          <p:cNvPr id="7" name="Cube 6"/>
          <p:cNvSpPr/>
          <p:nvPr/>
        </p:nvSpPr>
        <p:spPr>
          <a:xfrm>
            <a:off x="5508104" y="196624"/>
            <a:ext cx="3456384" cy="1216152"/>
          </a:xfrm>
          <a:prstGeom prst="cube">
            <a:avLst>
              <a:gd name="adj" fmla="val 1132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prstClr val="white"/>
                </a:solidFill>
                <a:cs typeface="B Roya" pitchFamily="2" charset="-78"/>
              </a:rPr>
              <a:t>دکتر آذرخش مکری</a:t>
            </a:r>
            <a:endParaRPr lang="en-US" sz="3200" dirty="0">
              <a:solidFill>
                <a:prstClr val="white"/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</a:rPr>
              <a:t>They denote circumstances in which one consciously holds (or is capable of holding) two attitudes toward the same perception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611560" y="1556792"/>
            <a:ext cx="3528392" cy="273630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Disavowal</a:t>
            </a:r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4427984" y="1556792"/>
            <a:ext cx="3528392" cy="273630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Splitting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2195736" y="3573016"/>
            <a:ext cx="3960440" cy="2808312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Dissociation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2">
                    <a:lumMod val="90000"/>
                  </a:schemeClr>
                </a:solidFill>
              </a:rPr>
              <a:t>Superego Lacunae</a:t>
            </a:r>
            <a:endParaRPr lang="en-US" sz="4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2">
                    <a:lumMod val="90000"/>
                  </a:schemeClr>
                </a:solidFill>
              </a:rPr>
              <a:t>The Perverse Attitude Toward Reality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1. Moral Hypocrisy Is a Form of Narcissism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2. Moral Hypocrisy Results from Superego Weakness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3. Moral Hypocrisy Is Inversely Proportional to Moral Responsibility/Integrity</a:t>
            </a:r>
          </a:p>
          <a:p>
            <a:pPr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4. Descriptively, Moral Hypocrisy Entails Disavowal/Dissociation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bg2">
                    <a:lumMod val="90000"/>
                  </a:schemeClr>
                </a:solidFill>
              </a:rPr>
              <a:t>Antihypocrite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 smtClean="0">
                <a:solidFill>
                  <a:srgbClr val="FFFF00"/>
                </a:solidFill>
              </a:rPr>
              <a:t>“Denial” (the Nile) is not just a river in Egypt </a:t>
            </a:r>
            <a:endParaRPr lang="en-US" sz="3200" cap="none" dirty="0">
              <a:solidFill>
                <a:srgbClr val="FFFF00"/>
              </a:solidFill>
            </a:endParaRPr>
          </a:p>
        </p:txBody>
      </p:sp>
      <p:pic>
        <p:nvPicPr>
          <p:cNvPr id="74754" name="Picture 2" descr="http://static.ddmcdn.com/gif/nile-river-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00174"/>
            <a:ext cx="7429500" cy="460629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9442533-31F7-4CAE-A33F-6015F35062A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sz="3600" dirty="0" smtClean="0">
                <a:solidFill>
                  <a:srgbClr val="FFFF00"/>
                </a:solidFill>
                <a:latin typeface="Narkisim" pitchFamily="34" charset="-79"/>
                <a:cs typeface="Narkisim" pitchFamily="34" charset="-79"/>
              </a:rPr>
              <a:t>Somnambulism</a:t>
            </a:r>
            <a:endParaRPr lang="en-US" dirty="0">
              <a:solidFill>
                <a:srgbClr val="FFFF00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Breuer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Freud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Jozef Breuer, 187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492896"/>
            <a:ext cx="2374900" cy="3443605"/>
          </a:xfrm>
          <a:prstGeom prst="rect">
            <a:avLst/>
          </a:prstGeom>
          <a:noFill/>
        </p:spPr>
      </p:pic>
      <p:pic>
        <p:nvPicPr>
          <p:cNvPr id="9220" name="Picture 4" descr="Sigmund Freud LIF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420888"/>
            <a:ext cx="2621280" cy="3722218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Hélène Smith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r">
              <a:spcBef>
                <a:spcPts val="2400"/>
              </a:spcBef>
              <a:spcAft>
                <a:spcPts val="600"/>
              </a:spcAft>
            </a:pPr>
            <a:r>
              <a:rPr lang="fa-IR" sz="2800" dirty="0" smtClean="0">
                <a:solidFill>
                  <a:srgbClr val="FFC000"/>
                </a:solidFill>
                <a:cs typeface="B Koodak" pitchFamily="2" charset="-78"/>
              </a:rPr>
              <a:t>حلول روح شاهزاده هندی</a:t>
            </a:r>
          </a:p>
          <a:p>
            <a:pPr algn="r">
              <a:spcBef>
                <a:spcPts val="2400"/>
              </a:spcBef>
              <a:spcAft>
                <a:spcPts val="600"/>
              </a:spcAft>
            </a:pPr>
            <a:r>
              <a:rPr lang="fa-IR" sz="2800" dirty="0" smtClean="0">
                <a:solidFill>
                  <a:srgbClr val="FFC000"/>
                </a:solidFill>
                <a:cs typeface="B Koodak" pitchFamily="2" charset="-78"/>
              </a:rPr>
              <a:t>تماس با ساکنان مریخ</a:t>
            </a:r>
          </a:p>
          <a:p>
            <a:pPr algn="r">
              <a:spcBef>
                <a:spcPts val="2400"/>
              </a:spcBef>
              <a:spcAft>
                <a:spcPts val="600"/>
              </a:spcAft>
            </a:pPr>
            <a:r>
              <a:rPr lang="fa-IR" sz="2800" dirty="0" smtClean="0">
                <a:solidFill>
                  <a:srgbClr val="FFC000"/>
                </a:solidFill>
                <a:cs typeface="B Koodak" pitchFamily="2" charset="-78"/>
              </a:rPr>
              <a:t>روح ماری آنتوانت</a:t>
            </a:r>
            <a:endParaRPr lang="en-US" sz="2800" dirty="0">
              <a:solidFill>
                <a:srgbClr val="FFC000"/>
              </a:solidFill>
              <a:cs typeface="B Koodak" pitchFamily="2" charset="-78"/>
            </a:endParaRPr>
          </a:p>
        </p:txBody>
      </p:sp>
      <p:pic>
        <p:nvPicPr>
          <p:cNvPr id="58370" name="Picture 2" descr="File:HélèneSmith martien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782" y="571480"/>
            <a:ext cx="5076698" cy="6009767"/>
          </a:xfrm>
          <a:prstGeom prst="rect">
            <a:avLst/>
          </a:prstGeom>
          <a:effectLst>
            <a:outerShdw blurRad="45000" dist="127000" dir="300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Theodore  </a:t>
            </a:r>
            <a:r>
              <a:rPr lang="en-US" dirty="0" err="1" smtClean="0">
                <a:solidFill>
                  <a:srgbClr val="FFC000"/>
                </a:solidFill>
              </a:rPr>
              <a:t>Flournoy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From India to the Planet Mars (1900)</a:t>
            </a:r>
          </a:p>
          <a:p>
            <a:endParaRPr lang="en-US" i="1" dirty="0" smtClean="0">
              <a:solidFill>
                <a:srgbClr val="FFC000"/>
              </a:solidFill>
            </a:endParaRP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u="sng" dirty="0" err="1" smtClean="0">
                <a:solidFill>
                  <a:srgbClr val="FFC000"/>
                </a:solidFill>
              </a:rPr>
              <a:t>Subpersonalities</a:t>
            </a:r>
            <a:r>
              <a:rPr lang="en-US" dirty="0" smtClean="0">
                <a:solidFill>
                  <a:srgbClr val="FFC000"/>
                </a:solidFill>
              </a:rPr>
              <a:t> linked to real-life (but forgotten) events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  <p:pic>
        <p:nvPicPr>
          <p:cNvPr id="22532" name="Picture 4" descr="http://cdn2.fishpond.co.nz/0004/534/354/2728009/4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3476911" cy="5355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Pierre Janet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sz="3200" i="1" dirty="0" err="1" smtClean="0">
                <a:solidFill>
                  <a:srgbClr val="FFFF00"/>
                </a:solidFill>
              </a:rPr>
              <a:t>Psychasthénie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</a:p>
          <a:p>
            <a:pPr lvl="1">
              <a:spcBef>
                <a:spcPts val="12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reduction in psychological tension (</a:t>
            </a:r>
            <a:r>
              <a:rPr lang="en-US" sz="2800" i="1" dirty="0" err="1" smtClean="0">
                <a:solidFill>
                  <a:srgbClr val="FFFF00"/>
                </a:solidFill>
              </a:rPr>
              <a:t>abaissement</a:t>
            </a:r>
            <a:r>
              <a:rPr lang="en-US" sz="2800" i="1" dirty="0" smtClean="0">
                <a:solidFill>
                  <a:srgbClr val="FFFF00"/>
                </a:solidFill>
              </a:rPr>
              <a:t> du </a:t>
            </a:r>
            <a:r>
              <a:rPr lang="en-US" sz="2800" i="1" dirty="0" err="1" smtClean="0">
                <a:solidFill>
                  <a:srgbClr val="FFFF00"/>
                </a:solidFill>
              </a:rPr>
              <a:t>niveau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mentale</a:t>
            </a:r>
            <a:r>
              <a:rPr lang="en-US" sz="2800" i="1" dirty="0" smtClean="0">
                <a:solidFill>
                  <a:srgbClr val="FFFF00"/>
                </a:solidFill>
              </a:rPr>
              <a:t>)</a:t>
            </a:r>
          </a:p>
          <a:p>
            <a:pPr lvl="1">
              <a:spcBef>
                <a:spcPts val="1200"/>
              </a:spcBef>
            </a:pPr>
            <a:endParaRPr lang="en-US" sz="2800" i="1" dirty="0" smtClean="0">
              <a:solidFill>
                <a:srgbClr val="FFFF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200" dirty="0" err="1" smtClean="0">
                <a:solidFill>
                  <a:srgbClr val="FFFF00"/>
                </a:solidFill>
              </a:rPr>
              <a:t>Dédoublement</a:t>
            </a:r>
            <a:r>
              <a:rPr lang="en-US" sz="3200" dirty="0" smtClean="0">
                <a:solidFill>
                  <a:srgbClr val="FFFF00"/>
                </a:solidFill>
              </a:rPr>
              <a:t> de la </a:t>
            </a:r>
            <a:r>
              <a:rPr lang="en-US" sz="3200" dirty="0" err="1" smtClean="0">
                <a:solidFill>
                  <a:srgbClr val="FFFF00"/>
                </a:solidFill>
              </a:rPr>
              <a:t>personalité</a:t>
            </a:r>
            <a:endParaRPr lang="en-US" sz="3200" dirty="0" smtClean="0">
              <a:solidFill>
                <a:srgbClr val="FFFF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200" i="1" dirty="0" err="1" smtClean="0">
                <a:solidFill>
                  <a:srgbClr val="FFFF00"/>
                </a:solidFill>
              </a:rPr>
              <a:t>Idées</a:t>
            </a:r>
            <a:r>
              <a:rPr lang="en-US" sz="3200" i="1" dirty="0" smtClean="0">
                <a:solidFill>
                  <a:srgbClr val="FFFF00"/>
                </a:solidFill>
              </a:rPr>
              <a:t> Fixes</a:t>
            </a:r>
          </a:p>
          <a:p>
            <a:pPr>
              <a:spcBef>
                <a:spcPts val="1200"/>
              </a:spcBef>
            </a:pPr>
            <a:endParaRPr lang="en-US" sz="3200" dirty="0" smtClean="0">
              <a:solidFill>
                <a:srgbClr val="FFFF00"/>
              </a:solidFill>
            </a:endParaRPr>
          </a:p>
          <a:p>
            <a:pPr>
              <a:spcBef>
                <a:spcPts val="1200"/>
              </a:spcBef>
            </a:pPr>
            <a:endParaRPr lang="en-US" sz="3200" i="1" dirty="0" smtClean="0">
              <a:solidFill>
                <a:srgbClr val="FFFF00"/>
              </a:solidFill>
            </a:endParaRPr>
          </a:p>
        </p:txBody>
      </p:sp>
      <p:pic>
        <p:nvPicPr>
          <p:cNvPr id="64514" name="Picture 2" descr="http://www.ocdhistory.net/images/PierreJane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3270250" cy="4015867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29600" y="6477000"/>
            <a:ext cx="762000" cy="2468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hypocrisy as “a pretense of having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desirable or publicly approved attitudes, beliefs, principles, etc., that one does not actually possess”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Burghölzli</a:t>
            </a:r>
            <a:r>
              <a:rPr lang="en-US" dirty="0" smtClean="0">
                <a:solidFill>
                  <a:srgbClr val="FFC000"/>
                </a:solidFill>
              </a:rPr>
              <a:t> Hospital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www.cardiffsciscreen.co.uk/sites/default/files/imce_uploads/Burgholzli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504" y="1429200"/>
            <a:ext cx="9170270" cy="5428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Eugen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Bleuler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Schizophrenia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Zerreissung</a:t>
            </a:r>
            <a:r>
              <a:rPr lang="en-US" dirty="0" smtClean="0">
                <a:solidFill>
                  <a:srgbClr val="FFFF00"/>
                </a:solidFill>
              </a:rPr>
              <a:t> (tearing apart)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Spaltung</a:t>
            </a:r>
            <a:r>
              <a:rPr lang="en-US" dirty="0" smtClean="0">
                <a:solidFill>
                  <a:srgbClr val="FFFF00"/>
                </a:solidFill>
              </a:rPr>
              <a:t> (splitting)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72816"/>
            <a:ext cx="3142679" cy="40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Koodak" pitchFamily="2" charset="-78"/>
              </a:rPr>
              <a:t>هسته مرکزی اسکیزوفرنی</a:t>
            </a:r>
            <a:endParaRPr lang="en-US" sz="3600" dirty="0">
              <a:solidFill>
                <a:srgbClr val="FFFF00"/>
              </a:solidFill>
              <a:cs typeface="B Koodak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Loosening of association (</a:t>
            </a:r>
            <a:r>
              <a:rPr lang="en-US" dirty="0" err="1" smtClean="0">
                <a:solidFill>
                  <a:srgbClr val="FFFF00"/>
                </a:solidFill>
              </a:rPr>
              <a:t>Lockerung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Splitting (instead of dissociation) (</a:t>
            </a:r>
            <a:r>
              <a:rPr lang="en-US" dirty="0" err="1" smtClean="0">
                <a:solidFill>
                  <a:srgbClr val="FFFF00"/>
                </a:solidFill>
              </a:rPr>
              <a:t>Spaltung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Complexes: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of ideas cemented together by powerful affect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Up Arrow Callout 3"/>
          <p:cNvSpPr/>
          <p:nvPr/>
        </p:nvSpPr>
        <p:spPr>
          <a:xfrm>
            <a:off x="2771800" y="5229200"/>
            <a:ext cx="2928958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Splinter Psyches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Normal Ego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428596" y="2643180"/>
            <a:ext cx="2253264" cy="22532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676322" y="2747372"/>
            <a:ext cx="2253264" cy="22532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7215211" y="3214691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6143642" y="3714758"/>
            <a:ext cx="201389" cy="201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367619" y="3940506"/>
            <a:ext cx="170057" cy="170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572268" y="4083378"/>
            <a:ext cx="205740" cy="205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715140" y="4440564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215069" y="3214681"/>
            <a:ext cx="329184" cy="329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929458" y="3654750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Pathology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675794" y="4247570"/>
            <a:ext cx="2253264" cy="2253264"/>
          </a:xfrm>
          <a:prstGeom prst="ellipse">
            <a:avLst/>
          </a:prstGeom>
          <a:noFill/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471790" y="4744780"/>
            <a:ext cx="201389" cy="201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900416" y="5113400"/>
            <a:ext cx="205740" cy="205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257606" y="4684772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286117" y="531914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00364" y="5759199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154540" y="5533454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471788" y="5962082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643042" y="1714488"/>
            <a:ext cx="2253264" cy="22532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3039050" y="2000240"/>
            <a:ext cx="649768" cy="649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824601" y="2428865"/>
            <a:ext cx="308125" cy="30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396240" y="2643182"/>
            <a:ext cx="579333" cy="579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896042" y="2928934"/>
            <a:ext cx="830377" cy="830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824736" y="3071810"/>
            <a:ext cx="811987" cy="811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181794" y="1857364"/>
            <a:ext cx="715563" cy="71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538984" y="2571744"/>
            <a:ext cx="691537" cy="691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635873" y="3429000"/>
            <a:ext cx="649768" cy="649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421424" y="3857625"/>
            <a:ext cx="308125" cy="30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993063" y="4071942"/>
            <a:ext cx="579333" cy="579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492865" y="4357694"/>
            <a:ext cx="830377" cy="830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421559" y="4500570"/>
            <a:ext cx="811987" cy="811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5778617" y="3286124"/>
            <a:ext cx="715563" cy="71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135807" y="4000504"/>
            <a:ext cx="691537" cy="691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86380" y="3143248"/>
            <a:ext cx="2253264" cy="2253264"/>
          </a:xfrm>
          <a:prstGeom prst="ellipse">
            <a:avLst/>
          </a:prstGeom>
          <a:noFill/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3200" dirty="0" smtClean="0">
                <a:solidFill>
                  <a:srgbClr val="FFFF00"/>
                </a:solidFill>
                <a:cs typeface="B Koodak" pitchFamily="2" charset="-78"/>
              </a:rPr>
              <a:t>اما چه چیزی باعث گسیختگی تداعی ها می گردد؟</a:t>
            </a:r>
            <a:endParaRPr lang="en-US" sz="3200" dirty="0">
              <a:solidFill>
                <a:srgbClr val="FFFF00"/>
              </a:solidFill>
              <a:cs typeface="B Koodak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FFFF00"/>
                </a:solidFill>
              </a:rPr>
              <a:t>Jung</a:t>
            </a:r>
            <a:r>
              <a:rPr lang="en-US" sz="3200" dirty="0" smtClean="0">
                <a:solidFill>
                  <a:srgbClr val="FFFF00"/>
                </a:solidFill>
              </a:rPr>
              <a:t>: intensity of the experience</a:t>
            </a: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sz="3200" b="1" dirty="0" err="1" smtClean="0">
                <a:solidFill>
                  <a:srgbClr val="FFFF00"/>
                </a:solidFill>
              </a:rPr>
              <a:t>Bleuler</a:t>
            </a:r>
            <a:r>
              <a:rPr lang="en-US" sz="3200" dirty="0" smtClean="0">
                <a:solidFill>
                  <a:srgbClr val="FFFF00"/>
                </a:solidFill>
              </a:rPr>
              <a:t>: pre-existing organically-based mental enfeeblement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Pathology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675794" y="4247570"/>
            <a:ext cx="2253264" cy="2253264"/>
          </a:xfrm>
          <a:prstGeom prst="ellipse">
            <a:avLst/>
          </a:prstGeom>
          <a:noFill/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471790" y="4744780"/>
            <a:ext cx="201389" cy="201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900416" y="5113400"/>
            <a:ext cx="205740" cy="205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257606" y="4684772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286117" y="5319140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00364" y="5759199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154540" y="5533454"/>
            <a:ext cx="274320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471788" y="5962082"/>
            <a:ext cx="171386" cy="17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643042" y="1714488"/>
            <a:ext cx="2253264" cy="225326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3039050" y="2000240"/>
            <a:ext cx="649768" cy="649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824601" y="2428865"/>
            <a:ext cx="308125" cy="30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396240" y="2643182"/>
            <a:ext cx="579333" cy="579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896042" y="2928934"/>
            <a:ext cx="830377" cy="830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824736" y="3071810"/>
            <a:ext cx="811987" cy="811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181794" y="1857364"/>
            <a:ext cx="715563" cy="71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538984" y="2571744"/>
            <a:ext cx="691537" cy="691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635873" y="3429000"/>
            <a:ext cx="649768" cy="649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421424" y="3857625"/>
            <a:ext cx="308125" cy="30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993063" y="4071942"/>
            <a:ext cx="579333" cy="579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492865" y="4357694"/>
            <a:ext cx="830377" cy="830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421559" y="4500570"/>
            <a:ext cx="811987" cy="811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5778617" y="3286124"/>
            <a:ext cx="715563" cy="71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135807" y="4000504"/>
            <a:ext cx="691537" cy="691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86380" y="3143248"/>
            <a:ext cx="2253264" cy="2253264"/>
          </a:xfrm>
          <a:prstGeom prst="ellipse">
            <a:avLst/>
          </a:prstGeom>
          <a:noFill/>
          <a:ln w="508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rgbClr val="FFFF00"/>
                </a:solidFill>
              </a:rPr>
              <a:t>Joseph Jules François </a:t>
            </a:r>
            <a:r>
              <a:rPr lang="en-US" sz="2800" cap="none" dirty="0" err="1" smtClean="0">
                <a:solidFill>
                  <a:srgbClr val="FFFF00"/>
                </a:solidFill>
              </a:rPr>
              <a:t>Félix</a:t>
            </a:r>
            <a:r>
              <a:rPr lang="en-US" sz="2800" cap="none" dirty="0" smtClean="0">
                <a:solidFill>
                  <a:srgbClr val="FFFF00"/>
                </a:solidFill>
              </a:rPr>
              <a:t> </a:t>
            </a:r>
            <a:r>
              <a:rPr lang="en-US" sz="2800" cap="none" dirty="0" err="1" smtClean="0">
                <a:solidFill>
                  <a:srgbClr val="FFFF00"/>
                </a:solidFill>
              </a:rPr>
              <a:t>Babinski</a:t>
            </a:r>
            <a:r>
              <a:rPr lang="en-US" sz="2800" cap="none" dirty="0" smtClean="0">
                <a:solidFill>
                  <a:srgbClr val="FFFF00"/>
                </a:solidFill>
              </a:rPr>
              <a:t> </a:t>
            </a:r>
            <a:r>
              <a:rPr lang="en-US" sz="2800" cap="none" baseline="-25000" dirty="0" smtClean="0">
                <a:solidFill>
                  <a:srgbClr val="FFFF00"/>
                </a:solidFill>
              </a:rPr>
              <a:t>(1857-1932)</a:t>
            </a:r>
            <a:endParaRPr lang="en-US" sz="2800" cap="none" baseline="-250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467px-Jozef_Babinski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8651" y="1600200"/>
            <a:ext cx="3683297" cy="4724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Hysteria as malingering</a:t>
            </a:r>
          </a:p>
          <a:p>
            <a:pPr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E26493CC-79BD-4E3B-803E-391A311AB1D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9058" name="Picture 2" descr="http://images.slideplayer.com/13/3607570/slides/slide_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30082" name="Picture 2" descr="https://hagstromerlibrary.ki.se/uploads/images/848/slides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690872" cy="658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“a motive to appear moral in one’s own and others’ eyes, while, if possible, avoiding the cost of actually being moral”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Robert Louis Stevenson </a:t>
            </a:r>
            <a:r>
              <a:rPr lang="en-US" baseline="-25000" dirty="0" smtClean="0">
                <a:solidFill>
                  <a:schemeClr val="bg2"/>
                </a:solidFill>
              </a:rPr>
              <a:t>(1850-1894) </a:t>
            </a:r>
            <a:endParaRPr lang="en-US" baseline="-25000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52" name="Picture 4" descr="https://upload.wikimedia.org/wikipedia/commons/1/1b/Robert_Louis_Stevenson_Knox_Se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3036475" cy="4537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1931 (book:1886)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 descr="https://upload.wikimedia.org/wikipedia/en/8/83/JekyllHyde1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4280916" cy="5492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00" y="383974"/>
            <a:ext cx="4186714" cy="6116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4402320-45F2-4B7F-B157-7858B771709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آیا اخلاق جایگاهی در روانپزشکی و روانشناسی دارد؟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قناعت/ اصراف 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تنبلی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شجاعت / بزدلی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غرور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تهی مغزی و ابتذال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بهانه گیری 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هوسبازی</a:t>
            </a:r>
            <a:endParaRPr lang="fa-IR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صداقت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ریا کاری و تزویر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حسودی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بخشندگی/ خسیس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رازداری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مهربانی</a:t>
            </a:r>
          </a:p>
          <a:p>
            <a:pPr algn="r" rtl="1">
              <a:spcBef>
                <a:spcPts val="1800"/>
              </a:spcBef>
            </a:pPr>
            <a:r>
              <a:rPr lang="fa-IR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حرص و طمع</a:t>
            </a:r>
          </a:p>
          <a:p>
            <a:pPr algn="r" rtl="1">
              <a:spcBef>
                <a:spcPts val="1800"/>
              </a:spcBef>
            </a:pPr>
            <a:endParaRPr lang="en-US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9" name="Horizontal Scroll 8"/>
          <p:cNvSpPr/>
          <p:nvPr/>
        </p:nvSpPr>
        <p:spPr>
          <a:xfrm>
            <a:off x="1835696" y="2564904"/>
            <a:ext cx="5112568" cy="168134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cs typeface="B Roya" pitchFamily="2" charset="-78"/>
              </a:rPr>
              <a:t>از قضاوت امتناع کنیم!</a:t>
            </a:r>
            <a:endParaRPr lang="en-US" sz="40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71600" y="2852936"/>
            <a:ext cx="7344816" cy="237626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The Therapeutic Trend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125E498-8712-4D64-8C0E-41BFAB561C9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19672" y="3429000"/>
            <a:ext cx="2304256" cy="12961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Mental </a:t>
            </a:r>
          </a:p>
          <a:p>
            <a:pPr algn="ctr"/>
            <a:r>
              <a:rPr lang="en-US" sz="2800" dirty="0" smtClean="0"/>
              <a:t>disorders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508104" y="3356992"/>
            <a:ext cx="2448272" cy="11521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Moral defects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404917" y="1744394"/>
            <a:ext cx="476572" cy="4557932"/>
          </a:xfrm>
          <a:custGeom>
            <a:avLst/>
            <a:gdLst>
              <a:gd name="connsiteX0" fmla="*/ 476572 w 476572"/>
              <a:gd name="connsiteY0" fmla="*/ 0 h 4557932"/>
              <a:gd name="connsiteX1" fmla="*/ 420301 w 476572"/>
              <a:gd name="connsiteY1" fmla="*/ 14068 h 4557932"/>
              <a:gd name="connsiteX2" fmla="*/ 96745 w 476572"/>
              <a:gd name="connsiteY2" fmla="*/ 42203 h 4557932"/>
              <a:gd name="connsiteX3" fmla="*/ 54541 w 476572"/>
              <a:gd name="connsiteY3" fmla="*/ 225083 h 4557932"/>
              <a:gd name="connsiteX4" fmla="*/ 68609 w 476572"/>
              <a:gd name="connsiteY4" fmla="*/ 492369 h 4557932"/>
              <a:gd name="connsiteX5" fmla="*/ 82677 w 476572"/>
              <a:gd name="connsiteY5" fmla="*/ 534572 h 4557932"/>
              <a:gd name="connsiteX6" fmla="*/ 110812 w 476572"/>
              <a:gd name="connsiteY6" fmla="*/ 647114 h 4557932"/>
              <a:gd name="connsiteX7" fmla="*/ 96745 w 476572"/>
              <a:gd name="connsiteY7" fmla="*/ 689317 h 4557932"/>
              <a:gd name="connsiteX8" fmla="*/ 110812 w 476572"/>
              <a:gd name="connsiteY8" fmla="*/ 745588 h 4557932"/>
              <a:gd name="connsiteX9" fmla="*/ 167083 w 476572"/>
              <a:gd name="connsiteY9" fmla="*/ 872197 h 4557932"/>
              <a:gd name="connsiteX10" fmla="*/ 181151 w 476572"/>
              <a:gd name="connsiteY10" fmla="*/ 942535 h 4557932"/>
              <a:gd name="connsiteX11" fmla="*/ 195218 w 476572"/>
              <a:gd name="connsiteY11" fmla="*/ 998806 h 4557932"/>
              <a:gd name="connsiteX12" fmla="*/ 181151 w 476572"/>
              <a:gd name="connsiteY12" fmla="*/ 1153551 h 4557932"/>
              <a:gd name="connsiteX13" fmla="*/ 153015 w 476572"/>
              <a:gd name="connsiteY13" fmla="*/ 1252024 h 4557932"/>
              <a:gd name="connsiteX14" fmla="*/ 124880 w 476572"/>
              <a:gd name="connsiteY14" fmla="*/ 1364566 h 4557932"/>
              <a:gd name="connsiteX15" fmla="*/ 110812 w 476572"/>
              <a:gd name="connsiteY15" fmla="*/ 1463040 h 4557932"/>
              <a:gd name="connsiteX16" fmla="*/ 138948 w 476572"/>
              <a:gd name="connsiteY16" fmla="*/ 1730326 h 4557932"/>
              <a:gd name="connsiteX17" fmla="*/ 153015 w 476572"/>
              <a:gd name="connsiteY17" fmla="*/ 1786597 h 4557932"/>
              <a:gd name="connsiteX18" fmla="*/ 181151 w 476572"/>
              <a:gd name="connsiteY18" fmla="*/ 1828800 h 4557932"/>
              <a:gd name="connsiteX19" fmla="*/ 181151 w 476572"/>
              <a:gd name="connsiteY19" fmla="*/ 2208628 h 4557932"/>
              <a:gd name="connsiteX20" fmla="*/ 167083 w 476572"/>
              <a:gd name="connsiteY20" fmla="*/ 2250831 h 4557932"/>
              <a:gd name="connsiteX21" fmla="*/ 124880 w 476572"/>
              <a:gd name="connsiteY21" fmla="*/ 2391508 h 4557932"/>
              <a:gd name="connsiteX22" fmla="*/ 96745 w 476572"/>
              <a:gd name="connsiteY22" fmla="*/ 2489981 h 4557932"/>
              <a:gd name="connsiteX23" fmla="*/ 82677 w 476572"/>
              <a:gd name="connsiteY23" fmla="*/ 2574388 h 4557932"/>
              <a:gd name="connsiteX24" fmla="*/ 96745 w 476572"/>
              <a:gd name="connsiteY24" fmla="*/ 2869809 h 4557932"/>
              <a:gd name="connsiteX25" fmla="*/ 110812 w 476572"/>
              <a:gd name="connsiteY25" fmla="*/ 2912012 h 4557932"/>
              <a:gd name="connsiteX26" fmla="*/ 138948 w 476572"/>
              <a:gd name="connsiteY26" fmla="*/ 3024554 h 4557932"/>
              <a:gd name="connsiteX27" fmla="*/ 138948 w 476572"/>
              <a:gd name="connsiteY27" fmla="*/ 3207434 h 4557932"/>
              <a:gd name="connsiteX28" fmla="*/ 110812 w 476572"/>
              <a:gd name="connsiteY28" fmla="*/ 3404381 h 4557932"/>
              <a:gd name="connsiteX29" fmla="*/ 82677 w 476572"/>
              <a:gd name="connsiteY29" fmla="*/ 3446584 h 4557932"/>
              <a:gd name="connsiteX30" fmla="*/ 54541 w 476572"/>
              <a:gd name="connsiteY30" fmla="*/ 3559126 h 4557932"/>
              <a:gd name="connsiteX31" fmla="*/ 12338 w 476572"/>
              <a:gd name="connsiteY31" fmla="*/ 3643532 h 4557932"/>
              <a:gd name="connsiteX32" fmla="*/ 40474 w 476572"/>
              <a:gd name="connsiteY32" fmla="*/ 3840480 h 4557932"/>
              <a:gd name="connsiteX33" fmla="*/ 54541 w 476572"/>
              <a:gd name="connsiteY33" fmla="*/ 3882683 h 4557932"/>
              <a:gd name="connsiteX34" fmla="*/ 82677 w 476572"/>
              <a:gd name="connsiteY34" fmla="*/ 3924886 h 4557932"/>
              <a:gd name="connsiteX35" fmla="*/ 82677 w 476572"/>
              <a:gd name="connsiteY35" fmla="*/ 4290646 h 4557932"/>
              <a:gd name="connsiteX36" fmla="*/ 68609 w 476572"/>
              <a:gd name="connsiteY36" fmla="*/ 4332849 h 4557932"/>
              <a:gd name="connsiteX37" fmla="*/ 40474 w 476572"/>
              <a:gd name="connsiteY37" fmla="*/ 4375052 h 4557932"/>
              <a:gd name="connsiteX38" fmla="*/ 26406 w 476572"/>
              <a:gd name="connsiteY38" fmla="*/ 4557932 h 4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572" h="4557932">
                <a:moveTo>
                  <a:pt x="476572" y="0"/>
                </a:moveTo>
                <a:cubicBezTo>
                  <a:pt x="457815" y="4689"/>
                  <a:pt x="439569" y="12462"/>
                  <a:pt x="420301" y="14068"/>
                </a:cubicBezTo>
                <a:lnTo>
                  <a:pt x="96745" y="42203"/>
                </a:lnTo>
                <a:cubicBezTo>
                  <a:pt x="58123" y="158065"/>
                  <a:pt x="72803" y="97250"/>
                  <a:pt x="54541" y="225083"/>
                </a:cubicBezTo>
                <a:cubicBezTo>
                  <a:pt x="59230" y="314178"/>
                  <a:pt x="60531" y="403517"/>
                  <a:pt x="68609" y="492369"/>
                </a:cubicBezTo>
                <a:cubicBezTo>
                  <a:pt x="69952" y="507137"/>
                  <a:pt x="79080" y="520186"/>
                  <a:pt x="82677" y="534572"/>
                </a:cubicBezTo>
                <a:lnTo>
                  <a:pt x="110812" y="647114"/>
                </a:lnTo>
                <a:cubicBezTo>
                  <a:pt x="106123" y="661182"/>
                  <a:pt x="96745" y="674488"/>
                  <a:pt x="96745" y="689317"/>
                </a:cubicBezTo>
                <a:cubicBezTo>
                  <a:pt x="96745" y="708651"/>
                  <a:pt x="105256" y="727069"/>
                  <a:pt x="110812" y="745588"/>
                </a:cubicBezTo>
                <a:cubicBezTo>
                  <a:pt x="138205" y="836900"/>
                  <a:pt x="125969" y="810525"/>
                  <a:pt x="167083" y="872197"/>
                </a:cubicBezTo>
                <a:cubicBezTo>
                  <a:pt x="171772" y="895643"/>
                  <a:pt x="175964" y="919194"/>
                  <a:pt x="181151" y="942535"/>
                </a:cubicBezTo>
                <a:cubicBezTo>
                  <a:pt x="185345" y="961409"/>
                  <a:pt x="195218" y="979472"/>
                  <a:pt x="195218" y="998806"/>
                </a:cubicBezTo>
                <a:cubicBezTo>
                  <a:pt x="195218" y="1050600"/>
                  <a:pt x="187996" y="1102211"/>
                  <a:pt x="181151" y="1153551"/>
                </a:cubicBezTo>
                <a:cubicBezTo>
                  <a:pt x="175039" y="1199393"/>
                  <a:pt x="164337" y="1210511"/>
                  <a:pt x="153015" y="1252024"/>
                </a:cubicBezTo>
                <a:cubicBezTo>
                  <a:pt x="142841" y="1289330"/>
                  <a:pt x="130349" y="1326286"/>
                  <a:pt x="124880" y="1364566"/>
                </a:cubicBezTo>
                <a:lnTo>
                  <a:pt x="110812" y="1463040"/>
                </a:lnTo>
                <a:cubicBezTo>
                  <a:pt x="133481" y="1825728"/>
                  <a:pt x="99593" y="1592582"/>
                  <a:pt x="138948" y="1730326"/>
                </a:cubicBezTo>
                <a:cubicBezTo>
                  <a:pt x="144259" y="1748916"/>
                  <a:pt x="145399" y="1768826"/>
                  <a:pt x="153015" y="1786597"/>
                </a:cubicBezTo>
                <a:cubicBezTo>
                  <a:pt x="159675" y="1802137"/>
                  <a:pt x="171772" y="1814732"/>
                  <a:pt x="181151" y="1828800"/>
                </a:cubicBezTo>
                <a:cubicBezTo>
                  <a:pt x="213565" y="1990879"/>
                  <a:pt x="204530" y="1916386"/>
                  <a:pt x="181151" y="2208628"/>
                </a:cubicBezTo>
                <a:cubicBezTo>
                  <a:pt x="179969" y="2223409"/>
                  <a:pt x="171157" y="2236573"/>
                  <a:pt x="167083" y="2250831"/>
                </a:cubicBezTo>
                <a:cubicBezTo>
                  <a:pt x="124559" y="2399662"/>
                  <a:pt x="191746" y="2190910"/>
                  <a:pt x="124880" y="2391508"/>
                </a:cubicBezTo>
                <a:cubicBezTo>
                  <a:pt x="111470" y="2431738"/>
                  <a:pt x="105579" y="2445812"/>
                  <a:pt x="96745" y="2489981"/>
                </a:cubicBezTo>
                <a:cubicBezTo>
                  <a:pt x="91151" y="2517951"/>
                  <a:pt x="87366" y="2546252"/>
                  <a:pt x="82677" y="2574388"/>
                </a:cubicBezTo>
                <a:cubicBezTo>
                  <a:pt x="87366" y="2672862"/>
                  <a:pt x="88558" y="2771564"/>
                  <a:pt x="96745" y="2869809"/>
                </a:cubicBezTo>
                <a:cubicBezTo>
                  <a:pt x="97976" y="2884586"/>
                  <a:pt x="107216" y="2897626"/>
                  <a:pt x="110812" y="2912012"/>
                </a:cubicBezTo>
                <a:lnTo>
                  <a:pt x="138948" y="3024554"/>
                </a:lnTo>
                <a:cubicBezTo>
                  <a:pt x="105086" y="3126137"/>
                  <a:pt x="138948" y="3005372"/>
                  <a:pt x="138948" y="3207434"/>
                </a:cubicBezTo>
                <a:cubicBezTo>
                  <a:pt x="138948" y="3239786"/>
                  <a:pt x="136847" y="3352311"/>
                  <a:pt x="110812" y="3404381"/>
                </a:cubicBezTo>
                <a:cubicBezTo>
                  <a:pt x="103251" y="3419503"/>
                  <a:pt x="92055" y="3432516"/>
                  <a:pt x="82677" y="3446584"/>
                </a:cubicBezTo>
                <a:cubicBezTo>
                  <a:pt x="77326" y="3473340"/>
                  <a:pt x="68961" y="3530286"/>
                  <a:pt x="54541" y="3559126"/>
                </a:cubicBezTo>
                <a:cubicBezTo>
                  <a:pt x="0" y="3668208"/>
                  <a:pt x="47698" y="3537453"/>
                  <a:pt x="12338" y="3643532"/>
                </a:cubicBezTo>
                <a:cubicBezTo>
                  <a:pt x="21093" y="3722323"/>
                  <a:pt x="22557" y="3768811"/>
                  <a:pt x="40474" y="3840480"/>
                </a:cubicBezTo>
                <a:cubicBezTo>
                  <a:pt x="44070" y="3854866"/>
                  <a:pt x="47909" y="3869420"/>
                  <a:pt x="54541" y="3882683"/>
                </a:cubicBezTo>
                <a:cubicBezTo>
                  <a:pt x="62102" y="3897805"/>
                  <a:pt x="73298" y="3910818"/>
                  <a:pt x="82677" y="3924886"/>
                </a:cubicBezTo>
                <a:cubicBezTo>
                  <a:pt x="109897" y="4088202"/>
                  <a:pt x="105694" y="4025952"/>
                  <a:pt x="82677" y="4290646"/>
                </a:cubicBezTo>
                <a:cubicBezTo>
                  <a:pt x="81392" y="4305419"/>
                  <a:pt x="75241" y="4319586"/>
                  <a:pt x="68609" y="4332849"/>
                </a:cubicBezTo>
                <a:cubicBezTo>
                  <a:pt x="61048" y="4347971"/>
                  <a:pt x="49852" y="4360984"/>
                  <a:pt x="40474" y="4375052"/>
                </a:cubicBezTo>
                <a:lnTo>
                  <a:pt x="26406" y="4557932"/>
                </a:lnTo>
              </a:path>
            </a:pathLst>
          </a:custGeom>
          <a:ln w="1047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13976 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بازگشت به مقوله رفتار اخلاقی در علوم رفتاری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تحولات معاصر در نظریه تکامل</a:t>
            </a:r>
            <a:endParaRPr lang="en-US" sz="3600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Social selection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Kin selection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Reciprocal altruism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Selection-by-reputation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Costly signaling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20834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700808"/>
            <a:ext cx="2896819" cy="2462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44208" y="4221088"/>
            <a:ext cx="24324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Edward Osborne Wilson</a:t>
            </a:r>
            <a:endParaRPr lang="en-US" dirty="0"/>
          </a:p>
        </p:txBody>
      </p:sp>
      <p:pic>
        <p:nvPicPr>
          <p:cNvPr id="120836" name="Picture 4" descr="https://upload.wikimedia.org/wikipedia/commons/thumb/6/6f/David-sloan-wilson-leaning.png/450px-David-sloan-wilson-lean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2612038" cy="34827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2708920"/>
            <a:ext cx="19944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David Sloan Wilson</a:t>
            </a:r>
            <a:endParaRPr lang="en-US" dirty="0"/>
          </a:p>
        </p:txBody>
      </p:sp>
      <p:pic>
        <p:nvPicPr>
          <p:cNvPr id="120838" name="Picture 6" descr="Image resu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4665"/>
            <a:ext cx="3826764" cy="5722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20052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 descr="http://libgen.io/covers/863000/98ae03bd9431911212e98fdec4ea3a43-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6672"/>
            <a:ext cx="3200400" cy="4762500"/>
          </a:xfrm>
          <a:prstGeom prst="rect">
            <a:avLst/>
          </a:prstGeom>
          <a:noFill/>
        </p:spPr>
      </p:pic>
      <p:pic>
        <p:nvPicPr>
          <p:cNvPr id="1028" name="Picture 4" descr="https://shop.skeptic.com/graphics/audio_video/av259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72816"/>
            <a:ext cx="2857500" cy="3886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51554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3070">
            <a:off x="447579" y="547913"/>
            <a:ext cx="3547872" cy="2194560"/>
          </a:xfrm>
          <a:prstGeom prst="rect">
            <a:avLst/>
          </a:prstGeom>
          <a:noFill/>
        </p:spPr>
      </p:pic>
      <p:pic>
        <p:nvPicPr>
          <p:cNvPr id="151556" name="Picture 4" descr="Image result for le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0743">
            <a:off x="4499992" y="3429000"/>
            <a:ext cx="4352013" cy="248400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5148064" y="188640"/>
            <a:ext cx="2304256" cy="1872208"/>
          </a:xfrm>
          <a:prstGeom prst="ellipse">
            <a:avLst/>
          </a:prstGeom>
          <a:solidFill>
            <a:srgbClr val="00B050"/>
          </a:solidFill>
          <a:scene3d>
            <a:camera prst="orthographicFront">
              <a:rot lat="19681320" lon="2367019" rev="20995226"/>
            </a:camera>
            <a:lightRig rig="threePt" dir="t"/>
          </a:scene3d>
          <a:sp3d>
            <a:bevelT w="1905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80%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1988840"/>
            <a:ext cx="60785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30$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52578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82" y="0"/>
            <a:ext cx="6912102" cy="6852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62850" name="Picture 2" descr="https://3c1703fe8d.site.internapcdn.net/newman/gfx/news/hires/2016/chimpfrie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1"/>
            <a:ext cx="9144000" cy="457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55652" name="Picture 4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109085" cy="6172200"/>
          </a:xfrm>
          <a:prstGeom prst="rect">
            <a:avLst/>
          </a:prstGeom>
          <a:noFill/>
        </p:spPr>
      </p:pic>
      <p:pic>
        <p:nvPicPr>
          <p:cNvPr id="155654" name="Picture 6" descr="Image res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40995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56674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76672"/>
            <a:ext cx="3364992" cy="5257800"/>
          </a:xfrm>
          <a:prstGeom prst="rect">
            <a:avLst/>
          </a:prstGeom>
          <a:noFill/>
        </p:spPr>
      </p:pic>
      <p:pic>
        <p:nvPicPr>
          <p:cNvPr id="156676" name="Picture 4" descr="http://libgen.io/covers/313000/9eb872d2d7a9a375b3532c55d6954e1c-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3510439" cy="557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بازگشت به مقوله رفتار اخلاقی در علوم رفتاری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تحولات معاصر در نظریه تکامل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یافته های ملکولی</a:t>
            </a:r>
            <a:endParaRPr lang="en-US" sz="3600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2402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4296537" cy="6480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8600"/>
            <a:ext cx="8223448" cy="990600"/>
          </a:xfrm>
        </p:spPr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Kosfeld, M., Heinrichs, M., Zak, P. J., Fischbacher, U., &amp; Fehr, </a:t>
            </a:r>
            <a:r>
              <a:rPr lang="en-US" sz="2400" dirty="0" smtClean="0">
                <a:solidFill>
                  <a:schemeClr val="bg1"/>
                </a:solidFill>
              </a:rPr>
              <a:t>E. (2005). </a:t>
            </a:r>
            <a:r>
              <a:rPr lang="en-US" sz="2400" dirty="0" err="1" smtClean="0">
                <a:solidFill>
                  <a:schemeClr val="bg1"/>
                </a:solidFill>
              </a:rPr>
              <a:t>Oxytocin</a:t>
            </a:r>
            <a:r>
              <a:rPr lang="en-US" sz="2400" dirty="0" smtClean="0">
                <a:solidFill>
                  <a:schemeClr val="bg1"/>
                </a:solidFill>
              </a:rPr>
              <a:t> increases trust in humans. </a:t>
            </a:r>
            <a:r>
              <a:rPr lang="en-US" sz="2400" i="1" dirty="0" smtClean="0">
                <a:solidFill>
                  <a:srgbClr val="FFFF00"/>
                </a:solidFill>
              </a:rPr>
              <a:t>Nature</a:t>
            </a:r>
            <a:r>
              <a:rPr lang="en-US" sz="2400" i="1" dirty="0" smtClean="0">
                <a:solidFill>
                  <a:schemeClr val="bg1"/>
                </a:solidFill>
              </a:rPr>
              <a:t>, 435, </a:t>
            </a:r>
            <a:r>
              <a:rPr lang="en-US" sz="2400" dirty="0" smtClean="0">
                <a:solidFill>
                  <a:schemeClr val="bg1"/>
                </a:solidFill>
              </a:rPr>
              <a:t>673–676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71738"/>
            <a:ext cx="9144000" cy="239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بازگشت به مقوله رفتار اخلاقی در علوم رفتاری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تحولات معاصر در نظریه تکامل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یافته های ملکولی</a:t>
            </a: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اعتلای جایگاه همدلی (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empathy</a:t>
            </a: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)</a:t>
            </a:r>
            <a:endParaRPr lang="en-US" sz="3600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BD9592-296B-4185-A170-9AACEEC1A07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72816"/>
            <a:ext cx="6384798" cy="245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19672" y="1772816"/>
            <a:ext cx="6408712" cy="2448272"/>
          </a:xfrm>
          <a:prstGeom prst="rect">
            <a:avLst/>
          </a:prstGeom>
          <a:solidFill>
            <a:schemeClr val="bg1">
              <a:lumMod val="65000"/>
              <a:lumOff val="35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6176" y="3933056"/>
            <a:ext cx="252028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Science (2011)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334, 1427–1430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BD9592-296B-4185-A170-9AACEEC1A07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242" name="Picture 2" descr="C:\Users\t\Pictures\140114102501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07576"/>
            <a:ext cx="7315200" cy="4873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27584" y="1628800"/>
            <a:ext cx="2304256" cy="18722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20400000" lon="2400000" rev="21000000"/>
            </a:camera>
            <a:lightRig rig="threePt" dir="t"/>
          </a:scene3d>
          <a:sp3d>
            <a:bevelT w="1905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5%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Giacomo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Rizzolatti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1937-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BD9592-296B-4185-A170-9AACEEC1A07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26" name="Picture 2" descr="http://upload.wikimedia.org/wikipedia/commons/d/d8/Giacomo_Rizzolat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175638" cy="6263457"/>
          </a:xfrm>
          <a:prstGeom prst="rect">
            <a:avLst/>
          </a:prstGeom>
          <a:noFill/>
          <a:effectLst>
            <a:outerShdw blurRad="88900" dist="139700" dir="96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3280274" cy="37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43608" y="5517232"/>
            <a:ext cx="15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Mirror neurons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Tania Singer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Social Neuroscience Department, Max Planck Institute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Singer, T., Seymour, B.,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O’Doherty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J.,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Kaube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H., Dolan, R.J.,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Frith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, C.D., 2004. Empathy</a:t>
            </a:r>
            <a:r>
              <a:rPr lang="fa-I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for pain involves the affective but not the sensory components of pain. </a:t>
            </a:r>
            <a:r>
              <a:rPr lang="en-US" sz="2400" i="1" dirty="0" smtClean="0">
                <a:solidFill>
                  <a:srgbClr val="FFFF00"/>
                </a:solidFill>
              </a:rPr>
              <a:t>Science</a:t>
            </a:r>
            <a:r>
              <a:rPr lang="fa-I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303, 1157–1161.</a:t>
            </a:r>
            <a:endParaRPr lang="fa-IR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500" dirty="0" smtClean="0">
                <a:solidFill>
                  <a:schemeClr val="bg1">
                    <a:lumMod val="95000"/>
                  </a:schemeClr>
                </a:solidFill>
              </a:rPr>
              <a:t>Over</a:t>
            </a:r>
            <a:r>
              <a:rPr lang="fa-IR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1">
                    <a:lumMod val="95000"/>
                  </a:schemeClr>
                </a:solidFill>
              </a:rPr>
              <a:t>1200 citations</a:t>
            </a:r>
          </a:p>
          <a:p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60432" y="6416675"/>
            <a:ext cx="607368" cy="365125"/>
          </a:xfrm>
          <a:prstGeom prst="rect">
            <a:avLst/>
          </a:prstGeom>
        </p:spPr>
        <p:txBody>
          <a:bodyPr/>
          <a:lstStyle/>
          <a:p>
            <a:fld id="{31BD9592-296B-4185-A170-9AACEEC1A07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2946" name="Picture 2" descr="http://www.europeansymposium.org/uploads/tx_templavoila/Tanja_Si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04864"/>
            <a:ext cx="3543300" cy="354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4" y="-3"/>
            <a:ext cx="5693093" cy="687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بازگشت به مقوله رفتار اخلاقی در علوم رفتاری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تحولات معاصر در نظریه تکامل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یافته های ملکولی</a:t>
            </a: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اعتلای جایگاه همدلی (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empathy</a:t>
            </a: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)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آسیب شناسی سایکوپاتی</a:t>
            </a:r>
            <a:endParaRPr lang="en-US" sz="3600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1957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4"/>
            <a:ext cx="9144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بازگشت به مقوله رفتار اخلاقی در علوم رفتاری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تحولات معاصر در نظریه تکامل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یافته های ملکولی</a:t>
            </a: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اعتلای جایگاه همدلی (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empathy</a:t>
            </a: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)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آسیب شناسی سایکوپاتی</a:t>
            </a:r>
          </a:p>
          <a:p>
            <a:pPr marL="742950" indent="-742950" algn="r" rtl="1">
              <a:lnSpc>
                <a:spcPct val="150000"/>
              </a:lnSpc>
              <a:buClr>
                <a:schemeClr val="tx2">
                  <a:lumMod val="40000"/>
                  <a:lumOff val="60000"/>
                </a:schemeClr>
              </a:buClr>
              <a:buSzPct val="90000"/>
              <a:buFont typeface="+mj-lt"/>
              <a:buAutoNum type="arabicPeriod"/>
            </a:pPr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توجه مجدد به مسئله ”اراده“ و خویشتنداری</a:t>
            </a:r>
            <a:endParaRPr lang="en-US" sz="3600" dirty="0">
              <a:solidFill>
                <a:schemeClr val="bg1">
                  <a:lumMod val="95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Walter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Sinnott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-Armstrong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65570" name="Picture 2" descr="http://thesciencenetwork.org/media/videos/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096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600450" cy="53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92696"/>
            <a:ext cx="3943350" cy="594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908720"/>
            <a:ext cx="3771900" cy="565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48680"/>
            <a:ext cx="4114800" cy="61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52663"/>
            <a:ext cx="9144000" cy="28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71688"/>
            <a:ext cx="9144000" cy="337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4" name="Picture 8" descr="Image result for transparent bifurcated arrows vect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16532" y="1736812"/>
            <a:ext cx="4608512" cy="3528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2580" name="Picture 4" descr="Image result for raffle tick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3238500" cy="2952326"/>
          </a:xfrm>
          <a:prstGeom prst="rect">
            <a:avLst/>
          </a:prstGeom>
          <a:noFill/>
        </p:spPr>
      </p:pic>
      <p:pic>
        <p:nvPicPr>
          <p:cNvPr id="152578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48680"/>
            <a:ext cx="4775200" cy="2357755"/>
          </a:xfrm>
          <a:prstGeom prst="rect">
            <a:avLst/>
          </a:prstGeom>
          <a:noFill/>
        </p:spPr>
      </p:pic>
      <p:pic>
        <p:nvPicPr>
          <p:cNvPr id="7" name="Picture 2" descr="Image result for flip a co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4048125" cy="2686051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5148064" y="188640"/>
            <a:ext cx="2304256" cy="1872208"/>
          </a:xfrm>
          <a:prstGeom prst="ellipse">
            <a:avLst/>
          </a:prstGeom>
          <a:solidFill>
            <a:srgbClr val="00B050"/>
          </a:solidFill>
          <a:scene3d>
            <a:camera prst="orthographicFront">
              <a:rot lat="19681320" lon="2367019" rev="20995226"/>
            </a:camera>
            <a:lightRig rig="threePt" dir="t"/>
          </a:scene3d>
          <a:sp3d>
            <a:bevelT w="1905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85-90%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2"/>
                </a:solidFill>
              </a:rPr>
              <a:t>HARKing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Hypothesizing After Results are Known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55650" name="Picture 2" descr="Image result for quarter 25 c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715000" cy="5724525"/>
          </a:xfrm>
          <a:prstGeom prst="rect">
            <a:avLst/>
          </a:prstGeom>
          <a:noFill/>
        </p:spPr>
      </p:pic>
      <p:sp>
        <p:nvSpPr>
          <p:cNvPr id="6" name="Folded Corner 5"/>
          <p:cNvSpPr/>
          <p:nvPr/>
        </p:nvSpPr>
        <p:spPr>
          <a:xfrm>
            <a:off x="3419872" y="2204864"/>
            <a:ext cx="2448272" cy="1872208"/>
          </a:xfrm>
          <a:prstGeom prst="foldedCorner">
            <a:avLst>
              <a:gd name="adj" fmla="val 30004"/>
            </a:avLst>
          </a:prstGeom>
          <a:solidFill>
            <a:schemeClr val="accent3">
              <a:lumMod val="75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POS to others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Increase self-awareness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57698" name="Picture 2" descr="Image result for looking at mi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7477792" cy="469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bg2"/>
                </a:solidFill>
                <a:cs typeface="B Roya" pitchFamily="2" charset="-78"/>
              </a:rPr>
              <a:t>تاکید بر شاخص های اخلاقی</a:t>
            </a:r>
            <a:endParaRPr lang="en-US" dirty="0">
              <a:solidFill>
                <a:schemeClr val="bg2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8031480" cy="445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48880"/>
            <a:ext cx="9144000" cy="3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800" dirty="0" smtClean="0">
                <a:solidFill>
                  <a:srgbClr val="FFFF00"/>
                </a:solidFill>
                <a:latin typeface="Arial Rounded MT Bold" pitchFamily="34" charset="0"/>
                <a:cs typeface="B Roya" pitchFamily="2" charset="-78"/>
              </a:rPr>
              <a:t>1960s</a:t>
            </a:r>
            <a:endParaRPr lang="en-US" sz="6000" dirty="0">
              <a:solidFill>
                <a:srgbClr val="FFFF00"/>
              </a:solidFill>
              <a:latin typeface="Arial Rounded MT Bold" pitchFamily="34" charset="0"/>
              <a:cs typeface="B Roya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2">
                    <a:lumMod val="90000"/>
                  </a:schemeClr>
                </a:solidFill>
                <a:latin typeface="Narkisim" pitchFamily="34" charset="-79"/>
                <a:cs typeface="Narkisim" pitchFamily="34" charset="-79"/>
              </a:rPr>
              <a:t>The </a:t>
            </a:r>
            <a:r>
              <a:rPr lang="en-US" sz="4800" dirty="0" err="1" smtClean="0">
                <a:solidFill>
                  <a:schemeClr val="bg2">
                    <a:lumMod val="90000"/>
                  </a:schemeClr>
                </a:solidFill>
                <a:latin typeface="Narkisim" pitchFamily="34" charset="-79"/>
                <a:cs typeface="Narkisim" pitchFamily="34" charset="-79"/>
              </a:rPr>
              <a:t>Situationist</a:t>
            </a:r>
            <a:r>
              <a:rPr lang="en-US" sz="4800" dirty="0" smtClean="0">
                <a:solidFill>
                  <a:schemeClr val="bg2">
                    <a:lumMod val="90000"/>
                  </a:schemeClr>
                </a:solidFill>
                <a:latin typeface="Narkisim" pitchFamily="34" charset="-79"/>
                <a:cs typeface="Narkisim" pitchFamily="34" charset="-79"/>
              </a:rPr>
              <a:t> Stance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A6366-6285-40C7-BE09-FC3FA2DA823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1968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61826" name="Picture 2" descr="http://libgen.io/covers/1564000/46d551d264b57da2310a71a884f96d70-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0" y="404655"/>
            <a:ext cx="4186809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Stanley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Milgram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baseline="-25000" dirty="0" smtClean="0">
                <a:solidFill>
                  <a:schemeClr val="bg2">
                    <a:lumMod val="90000"/>
                  </a:schemeClr>
                </a:solidFill>
              </a:rPr>
              <a:t>(1933-1984)</a:t>
            </a:r>
            <a:endParaRPr lang="en-US" baseline="-25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26" name="Picture 2" descr="http://skepticism-images.s3-website-us-east-1.amazonaws.com/images/jreviews/stanley-mil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781800" cy="4916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1963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37922" name="Picture 2" descr="https://psmag.com/.image/t_share/MTI3NTgxOTY0MzM2NDcwNDk0/essays-cultur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29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Philip 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Zimbardo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baseline="-25000" dirty="0" smtClean="0">
                <a:solidFill>
                  <a:schemeClr val="bg2">
                    <a:lumMod val="90000"/>
                  </a:schemeClr>
                </a:solidFill>
              </a:rPr>
              <a:t>(1933-)</a:t>
            </a:r>
            <a:endParaRPr lang="en-US" baseline="-25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339969" name="Picture 1" descr="D:\Azarakhsh\My Documents\My Albums\Mobile album\20160528_10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1872"/>
            <a:ext cx="7461504" cy="5596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26493CC-79BD-4E3B-803E-391A311AB1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951095" cy="574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00944" y="490740"/>
            <a:ext cx="1872208" cy="6480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Stanford Prison Experiment (1971)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38946" name="Picture 2" descr="https://images.dailymaverick.co.za/images/resized_images/849x493q701ca0c6d5bb7fdeb38359350cfe5d10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39" y="1901527"/>
            <a:ext cx="8086725" cy="469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2"/>
                </a:solidFill>
              </a:rPr>
              <a:t>Catherine Susan "Kitty" Genovese (1964)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13698" name="Picture 2" descr="http://media.salon.com/2016/05/kitty_genove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5905500" cy="392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Bystander Effect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John Darley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Bibb </a:t>
            </a:r>
            <a:r>
              <a:rPr lang="en-US" sz="4400" dirty="0" err="1" smtClean="0">
                <a:solidFill>
                  <a:schemeClr val="bg2"/>
                </a:solidFill>
              </a:rPr>
              <a:t>Latané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800" dirty="0" smtClean="0">
                <a:solidFill>
                  <a:srgbClr val="FFFF00"/>
                </a:solidFill>
                <a:cs typeface="B Roya" pitchFamily="2" charset="-78"/>
              </a:rPr>
              <a:t>صداقت</a:t>
            </a:r>
            <a:endParaRPr lang="en-US" sz="48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86672" cy="461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800" dirty="0" smtClean="0">
                <a:solidFill>
                  <a:srgbClr val="FFFF00"/>
                </a:solidFill>
                <a:latin typeface="Arial Rounded MT Bold" pitchFamily="34" charset="0"/>
                <a:cs typeface="B Roya" pitchFamily="2" charset="-78"/>
              </a:rPr>
              <a:t>2000s</a:t>
            </a:r>
            <a:endParaRPr lang="en-US" sz="6000" dirty="0">
              <a:solidFill>
                <a:srgbClr val="FFFF00"/>
              </a:solidFill>
              <a:latin typeface="Arial Rounded MT Bold" pitchFamily="34" charset="0"/>
              <a:cs typeface="B Roya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2">
                    <a:lumMod val="90000"/>
                  </a:schemeClr>
                </a:solidFill>
                <a:latin typeface="Narkisim" pitchFamily="34" charset="-79"/>
                <a:cs typeface="Narkisim" pitchFamily="34" charset="-79"/>
              </a:rPr>
              <a:t>The Narrative Construct Stance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A6366-6285-40C7-BE09-FC3FA2DA8232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McAdams, D. P. (1995). What do we know when we know a person?</a:t>
            </a:r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Journal of Personality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63,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365–396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ube 5"/>
          <p:cNvSpPr/>
          <p:nvPr/>
        </p:nvSpPr>
        <p:spPr>
          <a:xfrm>
            <a:off x="683568" y="4877144"/>
            <a:ext cx="5976664" cy="1216152"/>
          </a:xfrm>
          <a:prstGeom prst="cube">
            <a:avLst>
              <a:gd name="adj" fmla="val 180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Temperament traits</a:t>
            </a:r>
            <a:endParaRPr lang="en-US" dirty="0"/>
          </a:p>
        </p:txBody>
      </p:sp>
      <p:sp>
        <p:nvSpPr>
          <p:cNvPr id="7" name="Cube 6"/>
          <p:cNvSpPr/>
          <p:nvPr/>
        </p:nvSpPr>
        <p:spPr>
          <a:xfrm>
            <a:off x="683568" y="3839228"/>
            <a:ext cx="5976664" cy="1216152"/>
          </a:xfrm>
          <a:prstGeom prst="cube">
            <a:avLst>
              <a:gd name="adj" fmla="val 18060"/>
            </a:avLst>
          </a:prstGeom>
          <a:solidFill>
            <a:srgbClr val="CC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Characteristic adaptations</a:t>
            </a:r>
            <a:endParaRPr lang="en-US" sz="1400" dirty="0"/>
          </a:p>
        </p:txBody>
      </p:sp>
      <p:sp>
        <p:nvSpPr>
          <p:cNvPr id="8" name="Cube 7"/>
          <p:cNvSpPr/>
          <p:nvPr/>
        </p:nvSpPr>
        <p:spPr>
          <a:xfrm>
            <a:off x="683568" y="2788912"/>
            <a:ext cx="5976664" cy="1216152"/>
          </a:xfrm>
          <a:prstGeom prst="cube">
            <a:avLst>
              <a:gd name="adj" fmla="val 18060"/>
            </a:avLst>
          </a:prstGeom>
          <a:solidFill>
            <a:srgbClr val="008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Narrative identity</a:t>
            </a:r>
            <a:endParaRPr lang="en-US" sz="1400" dirty="0"/>
          </a:p>
        </p:txBody>
      </p:sp>
      <p:sp>
        <p:nvSpPr>
          <p:cNvPr id="9" name="Cube 8"/>
          <p:cNvSpPr/>
          <p:nvPr/>
        </p:nvSpPr>
        <p:spPr>
          <a:xfrm>
            <a:off x="683568" y="1736928"/>
            <a:ext cx="5976664" cy="1216152"/>
          </a:xfrm>
          <a:prstGeom prst="cube">
            <a:avLst>
              <a:gd name="adj" fmla="val 1806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Coconstruction</a:t>
            </a:r>
            <a:r>
              <a:rPr lang="en-US" sz="3600" dirty="0" smtClean="0"/>
              <a:t> of the self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47650" h="361950" prst="coolSlant"/>
            <a:bevelB w="4445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Narkisim" pitchFamily="34" charset="-79"/>
                <a:cs typeface="Narkisim" pitchFamily="34" charset="-79"/>
              </a:rPr>
              <a:t>Biological Traits</a:t>
            </a:r>
            <a:endParaRPr lang="en-US" sz="7200" dirty="0"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971600" y="5157192"/>
            <a:ext cx="1368152" cy="1512168"/>
          </a:xfrm>
          <a:prstGeom prst="upArrow">
            <a:avLst/>
          </a:prstGeom>
          <a:solidFill>
            <a:schemeClr val="accent6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2555776" y="5157192"/>
            <a:ext cx="1368152" cy="1512168"/>
          </a:xfrm>
          <a:prstGeom prst="upArrow">
            <a:avLst/>
          </a:prstGeom>
          <a:solidFill>
            <a:schemeClr val="tx2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4283968" y="5229200"/>
            <a:ext cx="1368152" cy="1512168"/>
          </a:xfrm>
          <a:prstGeom prst="upArrow">
            <a:avLst/>
          </a:prstGeom>
          <a:solidFill>
            <a:schemeClr val="accent3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940152" y="5229200"/>
            <a:ext cx="1368152" cy="1512168"/>
          </a:xfrm>
          <a:prstGeom prst="upArrow">
            <a:avLst/>
          </a:prstGeom>
          <a:solidFill>
            <a:schemeClr val="accent2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53" y="3412412"/>
            <a:ext cx="9144000" cy="1700808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247650" h="361950" prst="coolSlant"/>
            <a:bevelB w="4445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Narkisim" pitchFamily="34" charset="-79"/>
                <a:cs typeface="Narkisim" pitchFamily="34" charset="-79"/>
              </a:rPr>
              <a:t>Developmental Traits</a:t>
            </a:r>
            <a:endParaRPr lang="en-US" sz="7200" dirty="0"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043608" y="3429000"/>
            <a:ext cx="3096344" cy="1512168"/>
          </a:xfrm>
          <a:prstGeom prst="upArrow">
            <a:avLst/>
          </a:prstGeom>
          <a:gradFill flip="none" rotWithShape="1">
            <a:gsLst>
              <a:gs pos="25000">
                <a:srgbClr val="FFF200">
                  <a:alpha val="80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3707904" y="3429000"/>
            <a:ext cx="3096344" cy="1512168"/>
          </a:xfrm>
          <a:prstGeom prst="upArrow">
            <a:avLst/>
          </a:prstGeom>
          <a:gradFill flip="none" rotWithShape="1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796136" y="3501008"/>
            <a:ext cx="3096344" cy="1512168"/>
          </a:xfrm>
          <a:prstGeom prst="up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700808"/>
            <a:ext cx="9144000" cy="17008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247650" h="361950" prst="coolSlant"/>
            <a:bevelB w="4445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Narkisim" pitchFamily="34" charset="-79"/>
                <a:cs typeface="Narkisim" pitchFamily="34" charset="-79"/>
              </a:rPr>
              <a:t>Narrative Traits**</a:t>
            </a:r>
            <a:endParaRPr lang="en-US" sz="7200" dirty="0"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6" name="U-Turn Arrow 15"/>
          <p:cNvSpPr/>
          <p:nvPr/>
        </p:nvSpPr>
        <p:spPr>
          <a:xfrm>
            <a:off x="539552" y="692696"/>
            <a:ext cx="2448272" cy="554461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35972"/>
            </a:avLst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-Turn Arrow 16"/>
          <p:cNvSpPr/>
          <p:nvPr/>
        </p:nvSpPr>
        <p:spPr>
          <a:xfrm>
            <a:off x="4067944" y="692696"/>
            <a:ext cx="2520280" cy="410445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48124"/>
            </a:avLst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age result for people ne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Oval 5"/>
          <p:cNvSpPr>
            <a:spLocks/>
          </p:cNvSpPr>
          <p:nvPr/>
        </p:nvSpPr>
        <p:spPr>
          <a:xfrm>
            <a:off x="5292080" y="2708920"/>
            <a:ext cx="1584176" cy="244827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6366-6285-40C7-BE09-FC3FA2DA8232}" type="slidenum">
              <a:rPr lang="en-US" smtClean="0">
                <a:solidFill>
                  <a:srgbClr val="1F497D"/>
                </a:solidFill>
              </a:rPr>
              <a:pPr/>
              <a:t>77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rot="998918">
            <a:off x="5235997" y="2699966"/>
            <a:ext cx="541572" cy="693081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20953419">
            <a:off x="2167004" y="4845549"/>
            <a:ext cx="3637344" cy="410344"/>
          </a:xfrm>
          <a:prstGeom prst="roundRect">
            <a:avLst>
              <a:gd name="adj" fmla="val 42897"/>
            </a:avLst>
          </a:prstGeom>
          <a:solidFill>
            <a:schemeClr val="accent2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2411760" y="2420888"/>
            <a:ext cx="1368152" cy="2304256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8" grpId="1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206080"/>
          </a:xfrm>
        </p:spPr>
        <p:txBody>
          <a:bodyPr anchor="ctr">
            <a:normAutofit/>
          </a:bodyPr>
          <a:lstStyle/>
          <a:p>
            <a:pPr algn="ctr"/>
            <a:r>
              <a:rPr lang="fa-IR" sz="13700" spc="300" dirty="0" smtClean="0">
                <a:solidFill>
                  <a:srgbClr val="FFFF00"/>
                </a:solidFill>
                <a:cs typeface="B Homa" pitchFamily="2" charset="-78"/>
              </a:rPr>
              <a:t>پایان</a:t>
            </a:r>
            <a:endParaRPr lang="en-US" spc="300" dirty="0">
              <a:solidFill>
                <a:srgbClr val="FFFF00"/>
              </a:solidFill>
              <a:cs typeface="B Homa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  <a:cs typeface="Narkisim" pitchFamily="34" charset="-79"/>
              </a:rPr>
              <a:t>Telegram.me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  <a:cs typeface="Narkisim" pitchFamily="34" charset="-79"/>
              </a:rPr>
              <a:t>/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  <a:cs typeface="Narkisim" pitchFamily="34" charset="-79"/>
              </a:rPr>
              <a:t>DrAzarakhshMokri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  <a:cs typeface="Narkisim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A6366-6285-40C7-BE09-FC3FA2DA8232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27584" y="1628800"/>
            <a:ext cx="2304256" cy="18722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20400000" lon="2400000" rev="21000000"/>
            </a:camera>
            <a:lightRig rig="threePt" dir="t"/>
          </a:scene3d>
          <a:sp3d>
            <a:bevelT w="1905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75%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Moral Hypocrisy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A6366-6285-40C7-BE09-FC3FA2DA82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58724" name="Picture 4" descr="Image result for What's Wrong with Morality? A Social-psychological Perspect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4302538" cy="6480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4061"/>
      </a:accent1>
      <a:accent2>
        <a:srgbClr val="C0504D"/>
      </a:accent2>
      <a:accent3>
        <a:srgbClr val="9BBB59"/>
      </a:accent3>
      <a:accent4>
        <a:srgbClr val="3F3151"/>
      </a:accent4>
      <a:accent5>
        <a:srgbClr val="205867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119048</TotalTime>
  <Words>920</Words>
  <Application>Microsoft Office PowerPoint</Application>
  <PresentationFormat>On-screen Show (4:3)</PresentationFormat>
  <Paragraphs>303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2_Median</vt:lpstr>
      <vt:lpstr>تزویر و ریا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They denote circumstances in which one consciously holds (or is capable of holding) two attitudes toward the same perception</vt:lpstr>
      <vt:lpstr>Superego Lacunae</vt:lpstr>
      <vt:lpstr>The Perverse Attitude Toward Reality</vt:lpstr>
      <vt:lpstr>Slide 13</vt:lpstr>
      <vt:lpstr>Antihypocrite</vt:lpstr>
      <vt:lpstr>“Denial” (the Nile) is not just a river in Egypt </vt:lpstr>
      <vt:lpstr>Somnambulism</vt:lpstr>
      <vt:lpstr>Hélène Smith</vt:lpstr>
      <vt:lpstr>Theodore  Flournoy</vt:lpstr>
      <vt:lpstr>Slide 19</vt:lpstr>
      <vt:lpstr>Burghölzli Hospital</vt:lpstr>
      <vt:lpstr>Eugen Bleuler</vt:lpstr>
      <vt:lpstr>هسته مرکزی اسکیزوفرنی</vt:lpstr>
      <vt:lpstr>Normal Ego</vt:lpstr>
      <vt:lpstr>Pathology </vt:lpstr>
      <vt:lpstr>اما چه چیزی باعث گسیختگی تداعی ها می گردد؟</vt:lpstr>
      <vt:lpstr>Pathology </vt:lpstr>
      <vt:lpstr>Joseph Jules François Félix Babinski (1857-1932)</vt:lpstr>
      <vt:lpstr>Slide 28</vt:lpstr>
      <vt:lpstr>Slide 29</vt:lpstr>
      <vt:lpstr>Robert Louis Stevenson (1850-1894) </vt:lpstr>
      <vt:lpstr>1931 (book:1886)</vt:lpstr>
      <vt:lpstr>Slide 32</vt:lpstr>
      <vt:lpstr>آیا اخلاق جایگاهی در روانپزشکی و روانشناسی دارد؟</vt:lpstr>
      <vt:lpstr>The Therapeutic Trend</vt:lpstr>
      <vt:lpstr>بازگشت به مقوله رفتار اخلاقی در علوم رفتاری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بازگشت به مقوله رفتار اخلاقی در علوم رفتاری</vt:lpstr>
      <vt:lpstr>Slide 45</vt:lpstr>
      <vt:lpstr>Kosfeld, M., Heinrichs, M., Zak, P. J., Fischbacher, U., &amp; Fehr, E. (2005). Oxytocin increases trust in humans. Nature, 435, 673–676</vt:lpstr>
      <vt:lpstr>بازگشت به مقوله رفتار اخلاقی در علوم رفتاری</vt:lpstr>
      <vt:lpstr>Slide 48</vt:lpstr>
      <vt:lpstr>Slide 49</vt:lpstr>
      <vt:lpstr>Giacomo Rizzolatti 1937-</vt:lpstr>
      <vt:lpstr>Tania Singer </vt:lpstr>
      <vt:lpstr>Slide 52</vt:lpstr>
      <vt:lpstr>بازگشت به مقوله رفتار اخلاقی در علوم رفتاری</vt:lpstr>
      <vt:lpstr>1957</vt:lpstr>
      <vt:lpstr>بازگشت به مقوله رفتار اخلاقی در علوم رفتاری</vt:lpstr>
      <vt:lpstr>Walter Sinnott-Armstrong</vt:lpstr>
      <vt:lpstr>Slide 57</vt:lpstr>
      <vt:lpstr>Slide 58</vt:lpstr>
      <vt:lpstr>Slide 59</vt:lpstr>
      <vt:lpstr>HARKing</vt:lpstr>
      <vt:lpstr>Slide 61</vt:lpstr>
      <vt:lpstr>Increase self-awareness</vt:lpstr>
      <vt:lpstr>تاکید بر شاخص های اخلاقی</vt:lpstr>
      <vt:lpstr>Slide 64</vt:lpstr>
      <vt:lpstr>The Situationist Stance</vt:lpstr>
      <vt:lpstr>1968</vt:lpstr>
      <vt:lpstr>Stanley Milgram (1933-1984)</vt:lpstr>
      <vt:lpstr>1963</vt:lpstr>
      <vt:lpstr>Philip Zimbardo (1933-)</vt:lpstr>
      <vt:lpstr>Stanford Prison Experiment (1971)</vt:lpstr>
      <vt:lpstr>Catherine Susan "Kitty" Genovese (1964)</vt:lpstr>
      <vt:lpstr>Bystander Effect</vt:lpstr>
      <vt:lpstr>صداقت</vt:lpstr>
      <vt:lpstr>The Narrative Construct Stance</vt:lpstr>
      <vt:lpstr>McAdams, D. P. (1995). What do we know when we know a person? Journal of Personality, 63, 365–396</vt:lpstr>
      <vt:lpstr>Slide 76</vt:lpstr>
      <vt:lpstr>Slide 77</vt:lpstr>
      <vt:lpstr>Telegram.me/DrAzarakhshMokri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Origins of Higher Scientific Achievement</dc:title>
  <dc:creator>t</dc:creator>
  <cp:lastModifiedBy>t</cp:lastModifiedBy>
  <cp:revision>118</cp:revision>
  <dcterms:created xsi:type="dcterms:W3CDTF">2018-03-07T05:43:53Z</dcterms:created>
  <dcterms:modified xsi:type="dcterms:W3CDTF">2018-08-31T17:51:29Z</dcterms:modified>
</cp:coreProperties>
</file>