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6"/>
  </p:notesMasterIdLst>
  <p:sldIdLst>
    <p:sldId id="256" r:id="rId2"/>
    <p:sldId id="258" r:id="rId3"/>
    <p:sldId id="259"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2"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2" r:id="rId66"/>
    <p:sldId id="433" r:id="rId67"/>
    <p:sldId id="434" r:id="rId68"/>
    <p:sldId id="436" r:id="rId69"/>
    <p:sldId id="437"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465" r:id="rId96"/>
    <p:sldId id="468" r:id="rId97"/>
    <p:sldId id="469" r:id="rId98"/>
    <p:sldId id="470" r:id="rId99"/>
    <p:sldId id="471" r:id="rId100"/>
    <p:sldId id="472" r:id="rId101"/>
    <p:sldId id="473" r:id="rId102"/>
    <p:sldId id="474" r:id="rId103"/>
    <p:sldId id="475" r:id="rId104"/>
    <p:sldId id="476" r:id="rId105"/>
    <p:sldId id="477" r:id="rId106"/>
    <p:sldId id="478" r:id="rId107"/>
    <p:sldId id="479" r:id="rId108"/>
    <p:sldId id="480" r:id="rId109"/>
    <p:sldId id="481" r:id="rId110"/>
    <p:sldId id="482" r:id="rId111"/>
    <p:sldId id="483" r:id="rId112"/>
    <p:sldId id="484" r:id="rId113"/>
    <p:sldId id="485" r:id="rId114"/>
    <p:sldId id="486" r:id="rId115"/>
    <p:sldId id="493" r:id="rId116"/>
    <p:sldId id="494" r:id="rId117"/>
    <p:sldId id="362" r:id="rId118"/>
    <p:sldId id="363" r:id="rId119"/>
    <p:sldId id="364" r:id="rId120"/>
    <p:sldId id="365" r:id="rId121"/>
    <p:sldId id="290" r:id="rId122"/>
    <p:sldId id="291" r:id="rId123"/>
    <p:sldId id="292" r:id="rId124"/>
    <p:sldId id="293" r:id="rId125"/>
    <p:sldId id="294" r:id="rId126"/>
    <p:sldId id="295" r:id="rId127"/>
    <p:sldId id="296" r:id="rId128"/>
    <p:sldId id="299" r:id="rId129"/>
    <p:sldId id="300" r:id="rId130"/>
    <p:sldId id="301" r:id="rId131"/>
    <p:sldId id="302" r:id="rId132"/>
    <p:sldId id="303" r:id="rId133"/>
    <p:sldId id="304" r:id="rId134"/>
    <p:sldId id="312" r:id="rId135"/>
    <p:sldId id="313" r:id="rId136"/>
    <p:sldId id="314" r:id="rId137"/>
    <p:sldId id="319" r:id="rId138"/>
    <p:sldId id="320" r:id="rId139"/>
    <p:sldId id="321" r:id="rId140"/>
    <p:sldId id="322" r:id="rId141"/>
    <p:sldId id="323" r:id="rId142"/>
    <p:sldId id="338" r:id="rId143"/>
    <p:sldId id="339" r:id="rId144"/>
    <p:sldId id="341" r:id="rId14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278" autoAdjust="0"/>
    <p:restoredTop sz="94660"/>
  </p:normalViewPr>
  <p:slideViewPr>
    <p:cSldViewPr>
      <p:cViewPr varScale="1">
        <p:scale>
          <a:sx n="57" d="100"/>
          <a:sy n="57" d="100"/>
        </p:scale>
        <p:origin x="72"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3"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7"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4725CA24-B7E6-4AC9-9CC9-82BFA8951491}" type="slidenum">
              <a:rPr lang="ar-SA"/>
              <a:pPr/>
              <a:t>‹#›</a:t>
            </a:fld>
            <a:endParaRPr lang="en-US"/>
          </a:p>
        </p:txBody>
      </p:sp>
    </p:spTree>
    <p:extLst>
      <p:ext uri="{BB962C8B-B14F-4D97-AF65-F5344CB8AC3E}">
        <p14:creationId xmlns:p14="http://schemas.microsoft.com/office/powerpoint/2010/main" val="71104204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31E460-F812-452B-888E-0FDA7E0AB68B}" type="slidenum">
              <a:rPr lang="ar-SA"/>
              <a:pPr/>
              <a:t>61</a:t>
            </a:fld>
            <a:endParaRPr lang="en-US"/>
          </a:p>
        </p:txBody>
      </p:sp>
      <p:sp>
        <p:nvSpPr>
          <p:cNvPr id="180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0" hangingPunct="0"/>
            <a:fld id="{CC6FBED5-A602-40C3-9D10-78C16EF5D0F8}" type="slidenum">
              <a:rPr lang="ar-SA" sz="1200">
                <a:latin typeface="Times New Roman" panose="02020603050405020304" pitchFamily="18" charset="0"/>
                <a:cs typeface="Times New Roman" panose="02020603050405020304" pitchFamily="18" charset="0"/>
              </a:rPr>
              <a:pPr rtl="0" eaLnBrk="0" hangingPunct="0"/>
              <a:t>61</a:t>
            </a:fld>
            <a:endParaRPr lang="en-US" sz="120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44588" y="685800"/>
            <a:ext cx="4572000" cy="3429000"/>
          </a:xfrm>
          <a:ln/>
        </p:spPr>
      </p:sp>
      <p:sp>
        <p:nvSpPr>
          <p:cNvPr id="18022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014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C2DEEE3-31FE-4B5E-A594-8E7B3BF69765}" type="slidenum">
              <a:rPr lang="ar-SA"/>
              <a:pPr/>
              <a:t>87</a:t>
            </a:fld>
            <a:endParaRPr lang="en-US"/>
          </a:p>
        </p:txBody>
      </p:sp>
      <p:sp>
        <p:nvSpPr>
          <p:cNvPr id="210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06335F56-8305-4021-BF72-011F0405E58C}" type="slidenum">
              <a:rPr lang="ar-SA" sz="1200"/>
              <a:pPr rtl="0"/>
              <a:t>87</a:t>
            </a:fld>
            <a:endParaRPr lang="en-US" sz="1200"/>
          </a:p>
        </p:txBody>
      </p:sp>
      <p:sp>
        <p:nvSpPr>
          <p:cNvPr id="2109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48C616F9-C5D0-4981-9E3C-899FF025A107}" type="slidenum">
              <a:rPr lang="ar-SA" sz="1200">
                <a:latin typeface="Times New Roman" panose="02020603050405020304" pitchFamily="18" charset="0"/>
                <a:cs typeface="Times New Roman" panose="02020603050405020304" pitchFamily="18" charset="0"/>
              </a:rPr>
              <a:pPr rtl="0"/>
              <a:t>87</a:t>
            </a:fld>
            <a:endParaRPr lang="en-US" sz="1200">
              <a:latin typeface="Times New Roman" panose="02020603050405020304" pitchFamily="18" charset="0"/>
            </a:endParaRPr>
          </a:p>
        </p:txBody>
      </p:sp>
      <p:sp>
        <p:nvSpPr>
          <p:cNvPr id="210948" name="Rectangle 2"/>
          <p:cNvSpPr>
            <a:spLocks noGrp="1" noRot="1" noChangeAspect="1" noChangeArrowheads="1" noTextEdit="1"/>
          </p:cNvSpPr>
          <p:nvPr>
            <p:ph type="sldImg"/>
          </p:nvPr>
        </p:nvSpPr>
        <p:spPr>
          <a:ln/>
        </p:spPr>
      </p:sp>
      <p:sp>
        <p:nvSpPr>
          <p:cNvPr id="210949" name="Rectangle 3"/>
          <p:cNvSpPr>
            <a:spLocks noGrp="1" noChangeArrowheads="1"/>
          </p:cNvSpPr>
          <p:nvPr>
            <p:ph type="body" idx="1"/>
          </p:nvPr>
        </p:nvSpPr>
        <p:spPr>
          <a:xfrm>
            <a:off x="914400" y="4343400"/>
            <a:ext cx="5029200" cy="4114800"/>
          </a:xfrm>
        </p:spPr>
        <p:txBody>
          <a:bodyPr wrap="none"/>
          <a:lstStyle/>
          <a:p>
            <a:endParaRPr lang="fa-IR"/>
          </a:p>
        </p:txBody>
      </p:sp>
    </p:spTree>
    <p:extLst>
      <p:ext uri="{BB962C8B-B14F-4D97-AF65-F5344CB8AC3E}">
        <p14:creationId xmlns:p14="http://schemas.microsoft.com/office/powerpoint/2010/main" val="3836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90AA7-0AD0-4566-BE1C-F58587681094}" type="slidenum">
              <a:rPr lang="ar-SA"/>
              <a:pPr/>
              <a:t>100</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0579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902F9-E964-4785-85D2-87DA9293567E}" type="slidenum">
              <a:rPr lang="ar-SA"/>
              <a:pPr/>
              <a:t>101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3327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B19F7-8AD6-4FF0-B07E-ACAAD6306774}" type="slidenum">
              <a:rPr lang="ar-SA"/>
              <a:pPr/>
              <a:t>102</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1401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DAEAE4-CEAC-45C9-BCAE-058D7F4BBA1B}" type="slidenum">
              <a:rPr lang="ar-SA"/>
              <a:pPr/>
              <a:t>‹#›</a:t>
            </a:fld>
            <a:endParaRPr lang="en-US"/>
          </a:p>
        </p:txBody>
      </p:sp>
    </p:spTree>
    <p:extLst>
      <p:ext uri="{BB962C8B-B14F-4D97-AF65-F5344CB8AC3E}">
        <p14:creationId xmlns:p14="http://schemas.microsoft.com/office/powerpoint/2010/main" val="224669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E41ED7-40A3-44EF-A9AA-3D34459DBAFF}" type="slidenum">
              <a:rPr lang="ar-SA"/>
              <a:pPr/>
              <a:t>‹#›</a:t>
            </a:fld>
            <a:endParaRPr lang="en-US"/>
          </a:p>
        </p:txBody>
      </p:sp>
    </p:spTree>
    <p:extLst>
      <p:ext uri="{BB962C8B-B14F-4D97-AF65-F5344CB8AC3E}">
        <p14:creationId xmlns:p14="http://schemas.microsoft.com/office/powerpoint/2010/main" val="369942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75673-B081-4E67-AB16-4EC522A62740}" type="slidenum">
              <a:rPr lang="ar-SA"/>
              <a:pPr/>
              <a:t>‹#›</a:t>
            </a:fld>
            <a:endParaRPr lang="en-US"/>
          </a:p>
        </p:txBody>
      </p:sp>
    </p:spTree>
    <p:extLst>
      <p:ext uri="{BB962C8B-B14F-4D97-AF65-F5344CB8AC3E}">
        <p14:creationId xmlns:p14="http://schemas.microsoft.com/office/powerpoint/2010/main" val="31528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878151-9F8E-4A67-8DDA-0DFB4775A005}" type="slidenum">
              <a:rPr lang="ar-SA"/>
              <a:pPr/>
              <a:t>‹#›</a:t>
            </a:fld>
            <a:endParaRPr lang="en-US"/>
          </a:p>
        </p:txBody>
      </p:sp>
    </p:spTree>
    <p:extLst>
      <p:ext uri="{BB962C8B-B14F-4D97-AF65-F5344CB8AC3E}">
        <p14:creationId xmlns:p14="http://schemas.microsoft.com/office/powerpoint/2010/main" val="205287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A3B36D-D843-4EF7-8047-2BAABFEBDFA8}" type="slidenum">
              <a:rPr lang="ar-SA"/>
              <a:pPr/>
              <a:t>‹#›</a:t>
            </a:fld>
            <a:endParaRPr lang="en-US"/>
          </a:p>
        </p:txBody>
      </p:sp>
    </p:spTree>
    <p:extLst>
      <p:ext uri="{BB962C8B-B14F-4D97-AF65-F5344CB8AC3E}">
        <p14:creationId xmlns:p14="http://schemas.microsoft.com/office/powerpoint/2010/main" val="333124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5109BD-49F2-44D9-AA35-E9E5465F1A47}" type="slidenum">
              <a:rPr lang="ar-SA"/>
              <a:pPr/>
              <a:t>‹#›</a:t>
            </a:fld>
            <a:endParaRPr lang="en-US"/>
          </a:p>
        </p:txBody>
      </p:sp>
    </p:spTree>
    <p:extLst>
      <p:ext uri="{BB962C8B-B14F-4D97-AF65-F5344CB8AC3E}">
        <p14:creationId xmlns:p14="http://schemas.microsoft.com/office/powerpoint/2010/main" val="378155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6584AE-4B56-498E-BB0E-33B070246F5F}" type="slidenum">
              <a:rPr lang="ar-SA"/>
              <a:pPr/>
              <a:t>‹#›</a:t>
            </a:fld>
            <a:endParaRPr lang="en-US"/>
          </a:p>
        </p:txBody>
      </p:sp>
    </p:spTree>
    <p:extLst>
      <p:ext uri="{BB962C8B-B14F-4D97-AF65-F5344CB8AC3E}">
        <p14:creationId xmlns:p14="http://schemas.microsoft.com/office/powerpoint/2010/main" val="64180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423A9A4-4EC5-4D99-B53B-68EDA81E37A4}" type="slidenum">
              <a:rPr lang="ar-SA"/>
              <a:pPr/>
              <a:t>‹#›</a:t>
            </a:fld>
            <a:endParaRPr lang="en-US"/>
          </a:p>
        </p:txBody>
      </p:sp>
    </p:spTree>
    <p:extLst>
      <p:ext uri="{BB962C8B-B14F-4D97-AF65-F5344CB8AC3E}">
        <p14:creationId xmlns:p14="http://schemas.microsoft.com/office/powerpoint/2010/main" val="373667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A864D8-11CB-4EDF-8503-5F89D42853B8}" type="slidenum">
              <a:rPr lang="ar-SA"/>
              <a:pPr/>
              <a:t>‹#›</a:t>
            </a:fld>
            <a:endParaRPr lang="en-US"/>
          </a:p>
        </p:txBody>
      </p:sp>
    </p:spTree>
    <p:extLst>
      <p:ext uri="{BB962C8B-B14F-4D97-AF65-F5344CB8AC3E}">
        <p14:creationId xmlns:p14="http://schemas.microsoft.com/office/powerpoint/2010/main" val="219448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235AD6-15BD-4462-BFA9-3B263E2C5B9B}" type="slidenum">
              <a:rPr lang="ar-SA"/>
              <a:pPr/>
              <a:t>‹#›</a:t>
            </a:fld>
            <a:endParaRPr lang="en-US"/>
          </a:p>
        </p:txBody>
      </p:sp>
    </p:spTree>
    <p:extLst>
      <p:ext uri="{BB962C8B-B14F-4D97-AF65-F5344CB8AC3E}">
        <p14:creationId xmlns:p14="http://schemas.microsoft.com/office/powerpoint/2010/main" val="14771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C648E4-4D60-46CE-8C99-D79A464808D2}" type="slidenum">
              <a:rPr lang="ar-SA"/>
              <a:pPr/>
              <a:t>‹#›</a:t>
            </a:fld>
            <a:endParaRPr lang="en-US"/>
          </a:p>
        </p:txBody>
      </p:sp>
    </p:spTree>
    <p:extLst>
      <p:ext uri="{BB962C8B-B14F-4D97-AF65-F5344CB8AC3E}">
        <p14:creationId xmlns:p14="http://schemas.microsoft.com/office/powerpoint/2010/main" val="245786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ABC84C05-A7D3-4DC7-B698-A87D0285E827}" type="slidenum">
              <a:rPr lang="ar-SA"/>
              <a:pPr/>
              <a:t>‹#›</a:t>
            </a:fld>
            <a:endParaRPr lang="en-US"/>
          </a:p>
        </p:txBody>
      </p:sp>
      <p:sp>
        <p:nvSpPr>
          <p:cNvPr id="7" name="Rectangle 6"/>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imgres?imgurl=http://tn3-2.deviantart.com/fs10/300W/i/2006/083/b/e/bleeding_rose_my_desktop__by_mandiscandi.jpg&amp;imgrefurl=http://profile.myspace.com/index.cfm?fuseaction=user.viewprofile&amp;friendid=32348863&amp;h=410&amp;w=300&amp;sz=18&amp;tbnid=zJObIASTh1bVdM:&amp;tbnh=125&amp;tbnw=91&amp;prev=/images?q=bleeding+pictures&amp;um=1&amp;start=1&amp;sa=X&amp;oi=images&amp;ct=image&amp;cd=1" TargetMode="Externa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fa-IR" sz="4400" b="1" i="1" dirty="0">
                <a:cs typeface="B Nazanin" panose="00000400000000000000" pitchFamily="2" charset="-78"/>
              </a:rPr>
              <a:t>راهنماي استفاده از آنتي بيوتيک پروفيلاکتيک پيش از اعمال جراحي</a:t>
            </a:r>
            <a:r>
              <a:rPr lang="en-US" sz="4400" b="1" dirty="0">
                <a:cs typeface="B Nazanin" panose="00000400000000000000" pitchFamily="2" charset="-78"/>
              </a:rPr>
              <a:t> </a:t>
            </a:r>
          </a:p>
        </p:txBody>
      </p:sp>
      <p:sp>
        <p:nvSpPr>
          <p:cNvPr id="2051" name="Rectangle 3"/>
          <p:cNvSpPr>
            <a:spLocks noGrp="1" noChangeArrowheads="1"/>
          </p:cNvSpPr>
          <p:nvPr>
            <p:ph type="subTitle" idx="1"/>
          </p:nvPr>
        </p:nvSpPr>
        <p:spPr>
          <a:xfrm>
            <a:off x="1371600" y="3886200"/>
            <a:ext cx="6400800" cy="1752600"/>
          </a:xfrm>
        </p:spPr>
        <p:txBody>
          <a:bodyPr/>
          <a:lstStyle/>
          <a:p>
            <a:endParaRPr 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TextBox 1"/>
          <p:cNvSpPr txBox="1">
            <a:spLocks noChangeArrowheads="1"/>
          </p:cNvSpPr>
          <p:nvPr/>
        </p:nvSpPr>
        <p:spPr bwMode="auto">
          <a:xfrm>
            <a:off x="152400" y="7938"/>
            <a:ext cx="88392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r>
              <a:rPr lang="fa-IR" sz="2800">
                <a:solidFill>
                  <a:srgbClr val="00B0F0"/>
                </a:solidFill>
                <a:latin typeface="Times New Roman" panose="02020603050405020304" pitchFamily="18" charset="0"/>
                <a:ea typeface="Majalla UI"/>
                <a:cs typeface="Times New Roman" panose="02020603050405020304" pitchFamily="18" charset="0"/>
              </a:rPr>
              <a:t>تحرک و حرکت فعال بدن</a:t>
            </a:r>
          </a:p>
          <a:p>
            <a:pPr algn="justLow"/>
            <a:r>
              <a:rPr lang="fa-IR" sz="2400">
                <a:latin typeface="Times New Roman" panose="02020603050405020304" pitchFamily="18" charset="0"/>
                <a:ea typeface="Majalla UI"/>
                <a:cs typeface="Times New Roman" panose="02020603050405020304" pitchFamily="18" charset="0"/>
              </a:rPr>
              <a:t>هدف بهبود گردش خون ،جلوگیری از رکود خون در سیاهرگ ها و تبادل و مطلوب گاز در ریه است.</a:t>
            </a:r>
          </a:p>
          <a:p>
            <a:pPr algn="justLow"/>
            <a:r>
              <a:rPr lang="fa-IR" sz="2400">
                <a:latin typeface="Times New Roman" panose="02020603050405020304" pitchFamily="18" charset="0"/>
                <a:ea typeface="Majalla UI"/>
                <a:cs typeface="Times New Roman" panose="02020603050405020304" pitchFamily="18" charset="0"/>
              </a:rPr>
              <a:t>پرستار به بیمار آموزش می دهد که به چه شکلی از پهلویی به پهلوی دیگر بغلتد.</a:t>
            </a:r>
          </a:p>
          <a:p>
            <a:pPr algn="justLow"/>
            <a:r>
              <a:rPr lang="fa-IR" sz="2400">
                <a:latin typeface="Times New Roman" panose="02020603050405020304" pitchFamily="18" charset="0"/>
                <a:ea typeface="Majalla UI"/>
                <a:cs typeface="Times New Roman" panose="02020603050405020304" pitchFamily="18" charset="0"/>
              </a:rPr>
              <a:t>ورزش اندام ها شامل: خم و راست کردن مفاصل زانو و ران می باشد.آرنج و مفاصل شانه نیز در محدوده ی حرکتی خود ورزش داده شوند.</a:t>
            </a:r>
          </a:p>
          <a:p>
            <a:pPr algn="justLow"/>
            <a:r>
              <a:rPr lang="fa-IR" sz="2400">
                <a:latin typeface="Times New Roman" panose="02020603050405020304" pitchFamily="18" charset="0"/>
                <a:ea typeface="Majalla UI"/>
                <a:cs typeface="Times New Roman" panose="02020603050405020304" pitchFamily="18" charset="0"/>
              </a:rPr>
              <a:t>حین ورزش باید امتداد اندام ها در جهت صحیح باشند.</a:t>
            </a:r>
          </a:p>
          <a:p>
            <a:pPr algn="justLow"/>
            <a:endParaRPr lang="fa-IR" sz="2400">
              <a:latin typeface="Times New Roman" panose="02020603050405020304" pitchFamily="18" charset="0"/>
              <a:ea typeface="Majalla UI"/>
              <a:cs typeface="Times New Roman" panose="02020603050405020304" pitchFamily="18" charset="0"/>
            </a:endParaRPr>
          </a:p>
          <a:p>
            <a:pPr algn="justLow"/>
            <a:r>
              <a:rPr lang="fa-IR" sz="2800">
                <a:solidFill>
                  <a:srgbClr val="00B0F0"/>
                </a:solidFill>
                <a:latin typeface="Times New Roman" panose="02020603050405020304" pitchFamily="18" charset="0"/>
                <a:ea typeface="Majalla UI"/>
                <a:cs typeface="Times New Roman" panose="02020603050405020304" pitchFamily="18" charset="0"/>
              </a:rPr>
              <a:t>کنترل درد</a:t>
            </a:r>
          </a:p>
          <a:p>
            <a:pPr algn="justLow"/>
            <a:r>
              <a:rPr lang="fa-IR" sz="2400">
                <a:latin typeface="Times New Roman" panose="02020603050405020304" pitchFamily="18" charset="0"/>
                <a:ea typeface="Majalla UI"/>
                <a:cs typeface="Times New Roman" panose="02020603050405020304" pitchFamily="18" charset="0"/>
              </a:rPr>
              <a:t>آموزش نحوه ی استفاده از ابزار بررسی درد به بیمار لازم است.</a:t>
            </a:r>
          </a:p>
          <a:p>
            <a:pPr algn="justLow"/>
            <a:r>
              <a:rPr lang="fa-IR" sz="2400">
                <a:latin typeface="Times New Roman" panose="02020603050405020304" pitchFamily="18" charset="0"/>
                <a:ea typeface="Majalla UI"/>
                <a:cs typeface="Times New Roman" panose="02020603050405020304" pitchFamily="18" charset="0"/>
              </a:rPr>
              <a:t>بیماری قرار است حین ترخیص داروی ضد درد دریافت کند روش استفاده آموزش داده شود.</a:t>
            </a:r>
          </a:p>
          <a:p>
            <a:pPr algn="justLow"/>
            <a:endParaRPr lang="fa-IR" sz="2400">
              <a:solidFill>
                <a:srgbClr val="00B0F0"/>
              </a:solidFill>
              <a:latin typeface="Times New Roman" panose="02020603050405020304" pitchFamily="18" charset="0"/>
              <a:ea typeface="Majalla UI"/>
              <a:cs typeface="Times New Roman" panose="02020603050405020304" pitchFamily="18" charset="0"/>
            </a:endParaRPr>
          </a:p>
          <a:p>
            <a:r>
              <a:rPr lang="fa-IR" sz="2800">
                <a:solidFill>
                  <a:srgbClr val="00B0F0"/>
                </a:solidFill>
                <a:latin typeface="Times New Roman" panose="02020603050405020304" pitchFamily="18" charset="0"/>
                <a:ea typeface="Majalla UI"/>
                <a:cs typeface="Times New Roman" panose="02020603050405020304" pitchFamily="18" charset="0"/>
              </a:rPr>
              <a:t>مراقبت های روحی روانی قبل ازعمل</a:t>
            </a:r>
          </a:p>
          <a:p>
            <a:r>
              <a:rPr lang="fa-IR" sz="2400">
                <a:latin typeface="Times New Roman" panose="02020603050405020304" pitchFamily="18" charset="0"/>
                <a:ea typeface="Majalla UI"/>
                <a:cs typeface="Times New Roman" panose="02020603050405020304" pitchFamily="18" charset="0"/>
              </a:rPr>
              <a:t>کاهش ترس</a:t>
            </a:r>
            <a:endParaRPr lang="fa-IR" sz="2400">
              <a:solidFill>
                <a:srgbClr val="00B0F0"/>
              </a:solidFill>
              <a:latin typeface="Times New Roman" panose="02020603050405020304" pitchFamily="18" charset="0"/>
              <a:ea typeface="Majalla UI"/>
              <a:cs typeface="Times New Roman" panose="02020603050405020304" pitchFamily="18" charset="0"/>
            </a:endParaRPr>
          </a:p>
          <a:p>
            <a:r>
              <a:rPr lang="fa-IR" sz="2400">
                <a:latin typeface="Times New Roman" panose="02020603050405020304" pitchFamily="18" charset="0"/>
                <a:ea typeface="Majalla UI"/>
                <a:cs typeface="Times New Roman" panose="02020603050405020304" pitchFamily="18" charset="0"/>
              </a:rPr>
              <a:t>کاهش اضطراب قبل از عمل</a:t>
            </a:r>
          </a:p>
          <a:p>
            <a:r>
              <a:rPr lang="fa-IR" sz="2400">
                <a:latin typeface="Times New Roman" panose="02020603050405020304" pitchFamily="18" charset="0"/>
                <a:ea typeface="Majalla UI"/>
                <a:cs typeface="Times New Roman" panose="02020603050405020304" pitchFamily="18" charset="0"/>
              </a:rPr>
              <a:t>اعتقادات مذهبی و فرهنگی روانی</a:t>
            </a:r>
          </a:p>
          <a:p>
            <a:pPr algn="justLow"/>
            <a:endParaRPr lang="fa-IR" sz="2400">
              <a:latin typeface="Times New Roman" panose="02020603050405020304" pitchFamily="18" charset="0"/>
              <a:ea typeface="Majalla UI"/>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Title 1"/>
          <p:cNvSpPr>
            <a:spLocks noGrp="1"/>
          </p:cNvSpPr>
          <p:nvPr>
            <p:ph type="title" idx="4294967295"/>
          </p:nvPr>
        </p:nvSpPr>
        <p:spPr>
          <a:xfrm>
            <a:off x="460375" y="274638"/>
            <a:ext cx="8229600" cy="1143000"/>
          </a:xfrm>
        </p:spPr>
        <p:txBody>
          <a:bodyPr/>
          <a:lstStyle/>
          <a:p>
            <a:r>
              <a:rPr lang="en-US"/>
              <a:t>Grades of hypovolaemic shock</a:t>
            </a:r>
          </a:p>
        </p:txBody>
      </p:sp>
      <p:sp>
        <p:nvSpPr>
          <p:cNvPr id="3" name="Content Placeholder 2"/>
          <p:cNvSpPr>
            <a:spLocks noGrp="1"/>
          </p:cNvSpPr>
          <p:nvPr>
            <p:ph sz="quarter" idx="4294967295"/>
          </p:nvPr>
        </p:nvSpPr>
        <p:spPr>
          <a:xfrm>
            <a:off x="457200" y="1600200"/>
            <a:ext cx="8229600" cy="4495800"/>
          </a:xfrm>
        </p:spPr>
        <p:txBody>
          <a:bodyPr/>
          <a:lstStyle/>
          <a:p>
            <a:pPr marL="319088" indent="-319088" algn="l" rtl="0"/>
            <a:r>
              <a:rPr lang="en-US" i="1"/>
              <a:t>Grade 1</a:t>
            </a:r>
            <a:r>
              <a:rPr lang="en-US"/>
              <a:t> (15% BV, 750ml)</a:t>
            </a:r>
          </a:p>
          <a:p>
            <a:pPr marL="639763" lvl="1" indent="-273050" algn="l" rtl="0"/>
            <a:r>
              <a:rPr lang="en-US" sz="2600" u="sng"/>
              <a:t>Mild tachycardia</a:t>
            </a:r>
          </a:p>
          <a:p>
            <a:pPr marL="319088" indent="-319088" algn="l" rtl="0"/>
            <a:r>
              <a:rPr lang="en-US" i="1"/>
              <a:t>Grade 2</a:t>
            </a:r>
            <a:r>
              <a:rPr lang="en-US"/>
              <a:t> (15-30% BV, 750-1500ml)</a:t>
            </a:r>
          </a:p>
          <a:p>
            <a:pPr marL="639763" lvl="1" indent="-273050" algn="l" rtl="0"/>
            <a:r>
              <a:rPr lang="en-US" sz="2600"/>
              <a:t>Mod tachycardia, </a:t>
            </a:r>
            <a:r>
              <a:rPr lang="en-US" sz="2600">
                <a:latin typeface="Wingdings" panose="05000000000000000000" pitchFamily="2" charset="2"/>
              </a:rPr>
              <a:t></a:t>
            </a:r>
            <a:r>
              <a:rPr lang="en-US" sz="2600"/>
              <a:t>pulse pressure, </a:t>
            </a:r>
            <a:r>
              <a:rPr lang="en-US" sz="2600">
                <a:latin typeface="Wingdings" panose="05000000000000000000" pitchFamily="2" charset="2"/>
              </a:rPr>
              <a:t></a:t>
            </a:r>
            <a:r>
              <a:rPr lang="en-US" sz="2600"/>
              <a:t>cap return</a:t>
            </a:r>
          </a:p>
          <a:p>
            <a:pPr marL="319088" indent="-319088" algn="l" rtl="0"/>
            <a:r>
              <a:rPr lang="en-US" i="1"/>
              <a:t>Grade 3</a:t>
            </a:r>
            <a:r>
              <a:rPr lang="en-US"/>
              <a:t> (30-40% BV, 1500-2000ml)</a:t>
            </a:r>
          </a:p>
          <a:p>
            <a:pPr marL="639763" lvl="1" indent="-273050" algn="l" rtl="0"/>
            <a:r>
              <a:rPr lang="en-US" sz="2600">
                <a:latin typeface="Wingdings" panose="05000000000000000000" pitchFamily="2" charset="2"/>
              </a:rPr>
              <a:t></a:t>
            </a:r>
            <a:r>
              <a:rPr lang="en-US" sz="2600"/>
              <a:t>BP, </a:t>
            </a:r>
            <a:r>
              <a:rPr lang="en-US" sz="2600">
                <a:latin typeface="Wingdings" panose="05000000000000000000" pitchFamily="2" charset="2"/>
              </a:rPr>
              <a:t></a:t>
            </a:r>
            <a:r>
              <a:rPr lang="en-US" sz="2600"/>
              <a:t>HR, </a:t>
            </a:r>
            <a:r>
              <a:rPr lang="en-US" sz="2600" u="sng">
                <a:solidFill>
                  <a:srgbClr val="FF0000"/>
                </a:solidFill>
              </a:rPr>
              <a:t>low U/O</a:t>
            </a:r>
          </a:p>
          <a:p>
            <a:pPr marL="319088" indent="-319088" algn="l" rtl="0"/>
            <a:r>
              <a:rPr lang="en-US" i="1"/>
              <a:t>Grade 4</a:t>
            </a:r>
            <a:r>
              <a:rPr lang="en-US"/>
              <a:t> (40-50% BV, 2000-2500ml)</a:t>
            </a:r>
          </a:p>
          <a:p>
            <a:pPr marL="639763" lvl="1" indent="-273050" algn="l" rtl="0"/>
            <a:r>
              <a:rPr lang="en-US" sz="2600"/>
              <a:t>Above plus profound hypotension </a:t>
            </a:r>
          </a:p>
          <a:p>
            <a:pPr marL="319088" indent="-319088" algn="l" rtl="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Text Placeholder 1"/>
          <p:cNvSpPr>
            <a:spLocks noGrp="1"/>
          </p:cNvSpPr>
          <p:nvPr>
            <p:ph type="body" idx="4294967295"/>
          </p:nvPr>
        </p:nvSpPr>
        <p:spPr>
          <a:xfrm>
            <a:off x="1222375" y="2743200"/>
            <a:ext cx="7189788" cy="1673225"/>
          </a:xfrm>
        </p:spPr>
        <p:txBody>
          <a:bodyPr/>
          <a:lstStyle/>
          <a:p>
            <a:pPr marL="0" indent="0">
              <a:buFontTx/>
              <a:buNone/>
            </a:pPr>
            <a:endParaRPr lang="en-AU" sz="3100">
              <a:solidFill>
                <a:schemeClr val="tx2"/>
              </a:solidFill>
            </a:endParaRPr>
          </a:p>
        </p:txBody>
      </p:sp>
      <p:sp>
        <p:nvSpPr>
          <p:cNvPr id="229379" name="Title 2"/>
          <p:cNvSpPr>
            <a:spLocks noGrp="1"/>
          </p:cNvSpPr>
          <p:nvPr>
            <p:ph type="title" idx="4294967295"/>
          </p:nvPr>
        </p:nvSpPr>
        <p:spPr>
          <a:xfrm>
            <a:off x="1371600" y="1600200"/>
            <a:ext cx="7620000" cy="990600"/>
          </a:xfrm>
        </p:spPr>
        <p:txBody>
          <a:bodyPr/>
          <a:lstStyle/>
          <a:p>
            <a:r>
              <a:rPr lang="en-US">
                <a:solidFill>
                  <a:schemeClr val="tx1"/>
                </a:solidFill>
              </a:rPr>
              <a:t>Post operative oliguria</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Title 1"/>
          <p:cNvSpPr>
            <a:spLocks noGrp="1"/>
          </p:cNvSpPr>
          <p:nvPr>
            <p:ph type="title" idx="4294967295"/>
          </p:nvPr>
        </p:nvSpPr>
        <p:spPr/>
        <p:txBody>
          <a:bodyPr/>
          <a:lstStyle/>
          <a:p>
            <a:r>
              <a:rPr lang="en-US"/>
              <a:t>Causes:</a:t>
            </a:r>
          </a:p>
        </p:txBody>
      </p:sp>
      <p:sp>
        <p:nvSpPr>
          <p:cNvPr id="4" name="Content Placeholder 3"/>
          <p:cNvSpPr>
            <a:spLocks noGrp="1"/>
          </p:cNvSpPr>
          <p:nvPr>
            <p:ph sz="quarter" idx="4294967295"/>
          </p:nvPr>
        </p:nvSpPr>
        <p:spPr>
          <a:xfrm>
            <a:off x="609600" y="1589088"/>
            <a:ext cx="3886200" cy="4572000"/>
          </a:xfrm>
        </p:spPr>
        <p:txBody>
          <a:bodyPr>
            <a:normAutofit/>
          </a:bodyPr>
          <a:lstStyle/>
          <a:p>
            <a:pPr marL="319088" indent="-319088" algn="l" rtl="0">
              <a:lnSpc>
                <a:spcPct val="80000"/>
              </a:lnSpc>
            </a:pPr>
            <a:r>
              <a:rPr lang="en-US" sz="2500" i="1"/>
              <a:t>Pre-renal:</a:t>
            </a:r>
          </a:p>
          <a:p>
            <a:pPr marL="639763" lvl="1" indent="-273050" algn="l" rtl="0">
              <a:lnSpc>
                <a:spcPct val="80000"/>
              </a:lnSpc>
            </a:pPr>
            <a:r>
              <a:rPr lang="en-US" sz="2000"/>
              <a:t>Hypovolaemia</a:t>
            </a:r>
          </a:p>
          <a:p>
            <a:pPr marL="914400" lvl="2" algn="l" rtl="0">
              <a:lnSpc>
                <a:spcPct val="80000"/>
              </a:lnSpc>
            </a:pPr>
            <a:r>
              <a:rPr lang="en-US" sz="1800"/>
              <a:t>Blood loss</a:t>
            </a:r>
          </a:p>
          <a:p>
            <a:pPr marL="914400" lvl="2" algn="l" rtl="0">
              <a:lnSpc>
                <a:spcPct val="80000"/>
              </a:lnSpc>
            </a:pPr>
            <a:r>
              <a:rPr lang="en-US" sz="1800"/>
              <a:t>Under resuscitation</a:t>
            </a:r>
          </a:p>
          <a:p>
            <a:pPr marL="639763" lvl="1" indent="-273050" algn="l" rtl="0">
              <a:lnSpc>
                <a:spcPct val="80000"/>
              </a:lnSpc>
            </a:pPr>
            <a:r>
              <a:rPr lang="en-US" sz="2000"/>
              <a:t>Shock</a:t>
            </a:r>
          </a:p>
          <a:p>
            <a:pPr marL="914400" lvl="2" algn="l" rtl="0">
              <a:lnSpc>
                <a:spcPct val="80000"/>
              </a:lnSpc>
            </a:pPr>
            <a:r>
              <a:rPr lang="en-US" sz="1800"/>
              <a:t>Sepsis</a:t>
            </a:r>
          </a:p>
          <a:p>
            <a:pPr marL="914400" lvl="2" algn="l" rtl="0">
              <a:lnSpc>
                <a:spcPct val="80000"/>
              </a:lnSpc>
            </a:pPr>
            <a:r>
              <a:rPr lang="en-US" sz="1800"/>
              <a:t>Cardiogenic</a:t>
            </a:r>
          </a:p>
          <a:p>
            <a:pPr marL="319088" indent="-319088" algn="l" rtl="0">
              <a:lnSpc>
                <a:spcPct val="80000"/>
              </a:lnSpc>
            </a:pPr>
            <a:r>
              <a:rPr lang="en-US" sz="2500" i="1"/>
              <a:t>Renal:</a:t>
            </a:r>
          </a:p>
          <a:p>
            <a:pPr marL="639763" lvl="1" indent="-273050" algn="l" rtl="0">
              <a:lnSpc>
                <a:spcPct val="80000"/>
              </a:lnSpc>
            </a:pPr>
            <a:r>
              <a:rPr lang="en-US" sz="2000"/>
              <a:t>ATN</a:t>
            </a:r>
          </a:p>
          <a:p>
            <a:pPr marL="914400" lvl="2" algn="l" rtl="0">
              <a:lnSpc>
                <a:spcPct val="80000"/>
              </a:lnSpc>
            </a:pPr>
            <a:r>
              <a:rPr lang="en-US" sz="1800"/>
              <a:t>Hypovolaemia</a:t>
            </a:r>
          </a:p>
          <a:p>
            <a:pPr marL="914400" lvl="2" algn="l" rtl="0">
              <a:lnSpc>
                <a:spcPct val="80000"/>
              </a:lnSpc>
            </a:pPr>
            <a:r>
              <a:rPr lang="en-US" sz="1800"/>
              <a:t>Contrast</a:t>
            </a:r>
          </a:p>
          <a:p>
            <a:pPr marL="914400" lvl="2" algn="l" rtl="0">
              <a:lnSpc>
                <a:spcPct val="80000"/>
              </a:lnSpc>
            </a:pPr>
            <a:r>
              <a:rPr lang="en-US" sz="1800"/>
              <a:t>Nephrotoxic drugs</a:t>
            </a:r>
          </a:p>
          <a:p>
            <a:pPr marL="639763" lvl="1" indent="-273050" algn="l" rtl="0">
              <a:lnSpc>
                <a:spcPct val="80000"/>
              </a:lnSpc>
            </a:pPr>
            <a:r>
              <a:rPr lang="en-US" sz="2000"/>
              <a:t>Acute pyelonephritis</a:t>
            </a:r>
          </a:p>
          <a:p>
            <a:pPr marL="639763" lvl="1" indent="-273050" algn="l" rtl="0">
              <a:lnSpc>
                <a:spcPct val="80000"/>
              </a:lnSpc>
            </a:pPr>
            <a:r>
              <a:rPr lang="en-US" sz="2000"/>
              <a:t>Acute glomerulonephritis</a:t>
            </a:r>
          </a:p>
          <a:p>
            <a:pPr marL="319088" indent="-319088" algn="l" rtl="0">
              <a:lnSpc>
                <a:spcPct val="80000"/>
              </a:lnSpc>
            </a:pPr>
            <a:endParaRPr lang="en-US" sz="2500"/>
          </a:p>
        </p:txBody>
      </p:sp>
      <p:sp>
        <p:nvSpPr>
          <p:cNvPr id="5" name="Content Placeholder 4"/>
          <p:cNvSpPr>
            <a:spLocks noGrp="1"/>
          </p:cNvSpPr>
          <p:nvPr>
            <p:ph sz="quarter" idx="4294967295"/>
          </p:nvPr>
        </p:nvSpPr>
        <p:spPr>
          <a:xfrm>
            <a:off x="4845050" y="1589088"/>
            <a:ext cx="3886200" cy="4572000"/>
          </a:xfrm>
        </p:spPr>
        <p:txBody>
          <a:bodyPr>
            <a:normAutofit/>
          </a:bodyPr>
          <a:lstStyle/>
          <a:p>
            <a:pPr marL="319088" indent="-319088" algn="l" rtl="0">
              <a:lnSpc>
                <a:spcPct val="80000"/>
              </a:lnSpc>
            </a:pPr>
            <a:r>
              <a:rPr lang="en-US" sz="2500" i="1"/>
              <a:t>Post-renal:</a:t>
            </a:r>
          </a:p>
          <a:p>
            <a:pPr marL="639763" lvl="1" indent="-273050" algn="l" rtl="0">
              <a:lnSpc>
                <a:spcPct val="80000"/>
              </a:lnSpc>
            </a:pPr>
            <a:r>
              <a:rPr lang="en-US" sz="2000"/>
              <a:t>Calculi</a:t>
            </a:r>
          </a:p>
          <a:p>
            <a:pPr marL="639763" lvl="1" indent="-273050" algn="l" rtl="0">
              <a:lnSpc>
                <a:spcPct val="80000"/>
              </a:lnSpc>
            </a:pPr>
            <a:r>
              <a:rPr lang="en-US" sz="2000"/>
              <a:t>Blood clot</a:t>
            </a:r>
          </a:p>
          <a:p>
            <a:pPr marL="639763" lvl="1" indent="-273050" algn="l" rtl="0">
              <a:lnSpc>
                <a:spcPct val="80000"/>
              </a:lnSpc>
            </a:pPr>
            <a:r>
              <a:rPr lang="en-US" sz="2000"/>
              <a:t>Ureteric injury</a:t>
            </a:r>
          </a:p>
          <a:p>
            <a:pPr marL="639763" lvl="1" indent="-273050" algn="l" rtl="0">
              <a:lnSpc>
                <a:spcPct val="80000"/>
              </a:lnSpc>
            </a:pPr>
            <a:r>
              <a:rPr lang="en-US" sz="2000"/>
              <a:t>BPH</a:t>
            </a:r>
          </a:p>
          <a:p>
            <a:pPr marL="639763" lvl="1" indent="-273050" algn="l" rtl="0">
              <a:lnSpc>
                <a:spcPct val="80000"/>
              </a:lnSpc>
            </a:pPr>
            <a:r>
              <a:rPr lang="en-US" sz="2000"/>
              <a:t>Blocked IDC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0"/>
                                  </p:stCondLst>
                                  <p:iterate type="lt">
                                    <p:tmPct val="1000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anim calcmode="lin" valueType="num">
                                      <p:cBhvr>
                                        <p:cTn id="23" dur="500" fill="hold"/>
                                        <p:tgtEl>
                                          <p:spTgt spid="4">
                                            <p:txEl>
                                              <p:pRg st="3" end="3"/>
                                            </p:txEl>
                                          </p:spTgt>
                                        </p:tgtEl>
                                        <p:attrNameLst>
                                          <p:attrName>ppt_x</p:attrName>
                                        </p:attrNameLst>
                                      </p:cBhvr>
                                      <p:tavLst>
                                        <p:tav tm="0">
                                          <p:val>
                                            <p:strVal val="#ppt_x-.1"/>
                                          </p:val>
                                        </p:tav>
                                        <p:tav tm="100000">
                                          <p:val>
                                            <p:strVal val="#ppt_x"/>
                                          </p:val>
                                        </p:tav>
                                      </p:tavLst>
                                    </p:anim>
                                    <p:anim calcmode="lin" valueType="num">
                                      <p:cBhvr>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grpId="0" nodeType="withEffect">
                                  <p:stCondLst>
                                    <p:cond delay="0"/>
                                  </p:stCondLst>
                                  <p:iterate type="lt">
                                    <p:tmPct val="10000"/>
                                  </p:iterate>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anim calcmode="lin" valueType="num">
                                      <p:cBhvr>
                                        <p:cTn id="28" dur="500" fill="hold"/>
                                        <p:tgtEl>
                                          <p:spTgt spid="4">
                                            <p:txEl>
                                              <p:pRg st="4" end="4"/>
                                            </p:txEl>
                                          </p:spTgt>
                                        </p:tgtEl>
                                        <p:attrNameLst>
                                          <p:attrName>ppt_x</p:attrName>
                                        </p:attrNameLst>
                                      </p:cBhvr>
                                      <p:tavLst>
                                        <p:tav tm="0">
                                          <p:val>
                                            <p:strVal val="#ppt_x-.1"/>
                                          </p:val>
                                        </p:tav>
                                        <p:tav tm="100000">
                                          <p:val>
                                            <p:strVal val="#ppt_x"/>
                                          </p:val>
                                        </p:tav>
                                      </p:tavLst>
                                    </p:anim>
                                    <p:anim calcmode="lin" valueType="num">
                                      <p:cBhvr>
                                        <p:cTn id="29" dur="500" fill="hold"/>
                                        <p:tgtEl>
                                          <p:spTgt spid="4">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grpId="0" nodeType="withEffect">
                                  <p:stCondLst>
                                    <p:cond delay="0"/>
                                  </p:stCondLst>
                                  <p:iterate type="lt">
                                    <p:tmPct val="10000"/>
                                  </p:iterate>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anim calcmode="lin" valueType="num">
                                      <p:cBhvr>
                                        <p:cTn id="33" dur="500" fill="hold"/>
                                        <p:tgtEl>
                                          <p:spTgt spid="4">
                                            <p:txEl>
                                              <p:pRg st="5" end="5"/>
                                            </p:txEl>
                                          </p:spTgt>
                                        </p:tgtEl>
                                        <p:attrNameLst>
                                          <p:attrName>ppt_x</p:attrName>
                                        </p:attrNameLst>
                                      </p:cBhvr>
                                      <p:tavLst>
                                        <p:tav tm="0">
                                          <p:val>
                                            <p:strVal val="#ppt_x-.1"/>
                                          </p:val>
                                        </p:tav>
                                        <p:tav tm="100000">
                                          <p:val>
                                            <p:strVal val="#ppt_x"/>
                                          </p:val>
                                        </p:tav>
                                      </p:tavLst>
                                    </p:anim>
                                    <p:anim calcmode="lin" valueType="num">
                                      <p:cBhvr>
                                        <p:cTn id="34" dur="500" fill="hold"/>
                                        <p:tgtEl>
                                          <p:spTgt spid="4">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anim calcmode="lin" valueType="num">
                                      <p:cBhvr>
                                        <p:cTn id="38" dur="500" fill="hold"/>
                                        <p:tgtEl>
                                          <p:spTgt spid="4">
                                            <p:txEl>
                                              <p:pRg st="6" end="6"/>
                                            </p:txEl>
                                          </p:spTgt>
                                        </p:tgtEl>
                                        <p:attrNameLst>
                                          <p:attrName>ppt_x</p:attrName>
                                        </p:attrNameLst>
                                      </p:cBhvr>
                                      <p:tavLst>
                                        <p:tav tm="0">
                                          <p:val>
                                            <p:strVal val="#ppt_x-.1"/>
                                          </p:val>
                                        </p:tav>
                                        <p:tav tm="100000">
                                          <p:val>
                                            <p:strVal val="#ppt_x"/>
                                          </p:val>
                                        </p:tav>
                                      </p:tavLst>
                                    </p:anim>
                                    <p:anim calcmode="lin" valueType="num">
                                      <p:cBhvr>
                                        <p:cTn id="39"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500"/>
                                        <p:tgtEl>
                                          <p:spTgt spid="4">
                                            <p:txEl>
                                              <p:pRg st="7" end="7"/>
                                            </p:txEl>
                                          </p:spTgt>
                                        </p:tgtEl>
                                      </p:cBhvr>
                                    </p:animEffect>
                                    <p:anim calcmode="lin" valueType="num">
                                      <p:cBhvr>
                                        <p:cTn id="45" dur="500" fill="hold"/>
                                        <p:tgtEl>
                                          <p:spTgt spid="4">
                                            <p:txEl>
                                              <p:pRg st="7" end="7"/>
                                            </p:txEl>
                                          </p:spTgt>
                                        </p:tgtEl>
                                        <p:attrNameLst>
                                          <p:attrName>ppt_x</p:attrName>
                                        </p:attrNameLst>
                                      </p:cBhvr>
                                      <p:tavLst>
                                        <p:tav tm="0">
                                          <p:val>
                                            <p:strVal val="#ppt_x-.1"/>
                                          </p:val>
                                        </p:tav>
                                        <p:tav tm="100000">
                                          <p:val>
                                            <p:strVal val="#ppt_x"/>
                                          </p:val>
                                        </p:tav>
                                      </p:tavLst>
                                    </p:anim>
                                    <p:anim calcmode="lin" valueType="num">
                                      <p:cBhvr>
                                        <p:cTn id="46" dur="500" fill="hold"/>
                                        <p:tgtEl>
                                          <p:spTgt spid="4">
                                            <p:txEl>
                                              <p:pRg st="7" end="7"/>
                                            </p:txEl>
                                          </p:spTgt>
                                        </p:tgtEl>
                                        <p:attrNameLst>
                                          <p:attrName>ppt_y</p:attrName>
                                        </p:attrNameLst>
                                      </p:cBhvr>
                                      <p:tavLst>
                                        <p:tav tm="0">
                                          <p:val>
                                            <p:strVal val="#ppt_y"/>
                                          </p:val>
                                        </p:tav>
                                        <p:tav tm="100000">
                                          <p:val>
                                            <p:strVal val="#ppt_y"/>
                                          </p:val>
                                        </p:tav>
                                      </p:tavLst>
                                    </p:anim>
                                  </p:childTnLst>
                                </p:cTn>
                              </p:par>
                              <p:par>
                                <p:cTn id="47" presetID="40" presetClass="entr" presetSubtype="0" fill="hold" grpId="0" nodeType="withEffect">
                                  <p:stCondLst>
                                    <p:cond delay="0"/>
                                  </p:stCondLst>
                                  <p:iterate type="lt">
                                    <p:tmPct val="10000"/>
                                  </p:iterate>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500"/>
                                        <p:tgtEl>
                                          <p:spTgt spid="4">
                                            <p:txEl>
                                              <p:pRg st="8" end="8"/>
                                            </p:txEl>
                                          </p:spTgt>
                                        </p:tgtEl>
                                      </p:cBhvr>
                                    </p:animEffect>
                                    <p:anim calcmode="lin" valueType="num">
                                      <p:cBhvr>
                                        <p:cTn id="50" dur="500" fill="hold"/>
                                        <p:tgtEl>
                                          <p:spTgt spid="4">
                                            <p:txEl>
                                              <p:pRg st="8" end="8"/>
                                            </p:txEl>
                                          </p:spTgt>
                                        </p:tgtEl>
                                        <p:attrNameLst>
                                          <p:attrName>ppt_x</p:attrName>
                                        </p:attrNameLst>
                                      </p:cBhvr>
                                      <p:tavLst>
                                        <p:tav tm="0">
                                          <p:val>
                                            <p:strVal val="#ppt_x-.1"/>
                                          </p:val>
                                        </p:tav>
                                        <p:tav tm="100000">
                                          <p:val>
                                            <p:strVal val="#ppt_x"/>
                                          </p:val>
                                        </p:tav>
                                      </p:tavLst>
                                    </p:anim>
                                    <p:anim calcmode="lin" valueType="num">
                                      <p:cBhvr>
                                        <p:cTn id="51" dur="500" fill="hold"/>
                                        <p:tgtEl>
                                          <p:spTgt spid="4">
                                            <p:txEl>
                                              <p:pRg st="8" end="8"/>
                                            </p:txEl>
                                          </p:spTgt>
                                        </p:tgtEl>
                                        <p:attrNameLst>
                                          <p:attrName>ppt_y</p:attrName>
                                        </p:attrNameLst>
                                      </p:cBhvr>
                                      <p:tavLst>
                                        <p:tav tm="0">
                                          <p:val>
                                            <p:strVal val="#ppt_y"/>
                                          </p:val>
                                        </p:tav>
                                        <p:tav tm="100000">
                                          <p:val>
                                            <p:strVal val="#ppt_y"/>
                                          </p:val>
                                        </p:tav>
                                      </p:tavLst>
                                    </p:anim>
                                  </p:childTnLst>
                                </p:cTn>
                              </p:par>
                              <p:par>
                                <p:cTn id="52" presetID="40" presetClass="entr" presetSubtype="0" fill="hold" grpId="0" nodeType="withEffect">
                                  <p:stCondLst>
                                    <p:cond delay="0"/>
                                  </p:stCondLst>
                                  <p:iterate type="lt">
                                    <p:tmPct val="10000"/>
                                  </p:iterate>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anim calcmode="lin" valueType="num">
                                      <p:cBhvr>
                                        <p:cTn id="55" dur="500" fill="hold"/>
                                        <p:tgtEl>
                                          <p:spTgt spid="4">
                                            <p:txEl>
                                              <p:pRg st="9" end="9"/>
                                            </p:txEl>
                                          </p:spTgt>
                                        </p:tgtEl>
                                        <p:attrNameLst>
                                          <p:attrName>ppt_x</p:attrName>
                                        </p:attrNameLst>
                                      </p:cBhvr>
                                      <p:tavLst>
                                        <p:tav tm="0">
                                          <p:val>
                                            <p:strVal val="#ppt_x-.1"/>
                                          </p:val>
                                        </p:tav>
                                        <p:tav tm="100000">
                                          <p:val>
                                            <p:strVal val="#ppt_x"/>
                                          </p:val>
                                        </p:tav>
                                      </p:tavLst>
                                    </p:anim>
                                    <p:anim calcmode="lin" valueType="num">
                                      <p:cBhvr>
                                        <p:cTn id="56" dur="500" fill="hold"/>
                                        <p:tgtEl>
                                          <p:spTgt spid="4">
                                            <p:txEl>
                                              <p:pRg st="9" end="9"/>
                                            </p:txEl>
                                          </p:spTgt>
                                        </p:tgtEl>
                                        <p:attrNameLst>
                                          <p:attrName>ppt_y</p:attrName>
                                        </p:attrNameLst>
                                      </p:cBhvr>
                                      <p:tavLst>
                                        <p:tav tm="0">
                                          <p:val>
                                            <p:strVal val="#ppt_y"/>
                                          </p:val>
                                        </p:tav>
                                        <p:tav tm="100000">
                                          <p:val>
                                            <p:strVal val="#ppt_y"/>
                                          </p:val>
                                        </p:tav>
                                      </p:tavLst>
                                    </p:anim>
                                  </p:childTnLst>
                                </p:cTn>
                              </p:par>
                              <p:par>
                                <p:cTn id="57" presetID="40" presetClass="entr" presetSubtype="0" fill="hold" grpId="0" nodeType="withEffect">
                                  <p:stCondLst>
                                    <p:cond delay="0"/>
                                  </p:stCondLst>
                                  <p:iterate type="lt">
                                    <p:tmPct val="10000"/>
                                  </p:iterate>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fade">
                                      <p:cBhvr>
                                        <p:cTn id="59" dur="500"/>
                                        <p:tgtEl>
                                          <p:spTgt spid="4">
                                            <p:txEl>
                                              <p:pRg st="10" end="10"/>
                                            </p:txEl>
                                          </p:spTgt>
                                        </p:tgtEl>
                                      </p:cBhvr>
                                    </p:animEffect>
                                    <p:anim calcmode="lin" valueType="num">
                                      <p:cBhvr>
                                        <p:cTn id="60" dur="500" fill="hold"/>
                                        <p:tgtEl>
                                          <p:spTgt spid="4">
                                            <p:txEl>
                                              <p:pRg st="10" end="10"/>
                                            </p:txEl>
                                          </p:spTgt>
                                        </p:tgtEl>
                                        <p:attrNameLst>
                                          <p:attrName>ppt_x</p:attrName>
                                        </p:attrNameLst>
                                      </p:cBhvr>
                                      <p:tavLst>
                                        <p:tav tm="0">
                                          <p:val>
                                            <p:strVal val="#ppt_x-.1"/>
                                          </p:val>
                                        </p:tav>
                                        <p:tav tm="100000">
                                          <p:val>
                                            <p:strVal val="#ppt_x"/>
                                          </p:val>
                                        </p:tav>
                                      </p:tavLst>
                                    </p:anim>
                                    <p:anim calcmode="lin" valueType="num">
                                      <p:cBhvr>
                                        <p:cTn id="61" dur="500" fill="hold"/>
                                        <p:tgtEl>
                                          <p:spTgt spid="4">
                                            <p:txEl>
                                              <p:pRg st="10" end="10"/>
                                            </p:txEl>
                                          </p:spTgt>
                                        </p:tgtEl>
                                        <p:attrNameLst>
                                          <p:attrName>ppt_y</p:attrName>
                                        </p:attrNameLst>
                                      </p:cBhvr>
                                      <p:tavLst>
                                        <p:tav tm="0">
                                          <p:val>
                                            <p:strVal val="#ppt_y"/>
                                          </p:val>
                                        </p:tav>
                                        <p:tav tm="100000">
                                          <p:val>
                                            <p:strVal val="#ppt_y"/>
                                          </p:val>
                                        </p:tav>
                                      </p:tavLst>
                                    </p:anim>
                                  </p:childTnLst>
                                </p:cTn>
                              </p:par>
                              <p:par>
                                <p:cTn id="62" presetID="40" presetClass="entr" presetSubtype="0" fill="hold" grpId="0" nodeType="withEffect">
                                  <p:stCondLst>
                                    <p:cond delay="0"/>
                                  </p:stCondLst>
                                  <p:iterate type="lt">
                                    <p:tmPct val="10000"/>
                                  </p:iterate>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fade">
                                      <p:cBhvr>
                                        <p:cTn id="64" dur="500"/>
                                        <p:tgtEl>
                                          <p:spTgt spid="4">
                                            <p:txEl>
                                              <p:pRg st="11" end="11"/>
                                            </p:txEl>
                                          </p:spTgt>
                                        </p:tgtEl>
                                      </p:cBhvr>
                                    </p:animEffect>
                                    <p:anim calcmode="lin" valueType="num">
                                      <p:cBhvr>
                                        <p:cTn id="65" dur="500" fill="hold"/>
                                        <p:tgtEl>
                                          <p:spTgt spid="4">
                                            <p:txEl>
                                              <p:pRg st="11" end="11"/>
                                            </p:txEl>
                                          </p:spTgt>
                                        </p:tgtEl>
                                        <p:attrNameLst>
                                          <p:attrName>ppt_x</p:attrName>
                                        </p:attrNameLst>
                                      </p:cBhvr>
                                      <p:tavLst>
                                        <p:tav tm="0">
                                          <p:val>
                                            <p:strVal val="#ppt_x-.1"/>
                                          </p:val>
                                        </p:tav>
                                        <p:tav tm="100000">
                                          <p:val>
                                            <p:strVal val="#ppt_x"/>
                                          </p:val>
                                        </p:tav>
                                      </p:tavLst>
                                    </p:anim>
                                    <p:anim calcmode="lin" valueType="num">
                                      <p:cBhvr>
                                        <p:cTn id="66" dur="500" fill="hold"/>
                                        <p:tgtEl>
                                          <p:spTgt spid="4">
                                            <p:txEl>
                                              <p:pRg st="11" end="11"/>
                                            </p:txEl>
                                          </p:spTgt>
                                        </p:tgtEl>
                                        <p:attrNameLst>
                                          <p:attrName>ppt_y</p:attrName>
                                        </p:attrNameLst>
                                      </p:cBhvr>
                                      <p:tavLst>
                                        <p:tav tm="0">
                                          <p:val>
                                            <p:strVal val="#ppt_y"/>
                                          </p:val>
                                        </p:tav>
                                        <p:tav tm="100000">
                                          <p:val>
                                            <p:strVal val="#ppt_y"/>
                                          </p:val>
                                        </p:tav>
                                      </p:tavLst>
                                    </p:anim>
                                  </p:childTnLst>
                                </p:cTn>
                              </p:par>
                              <p:par>
                                <p:cTn id="67" presetID="40" presetClass="entr" presetSubtype="0" fill="hold" grpId="0" nodeType="withEffect">
                                  <p:stCondLst>
                                    <p:cond delay="0"/>
                                  </p:stCondLst>
                                  <p:iterate type="lt">
                                    <p:tmPct val="10000"/>
                                  </p:iterate>
                                  <p:childTnLst>
                                    <p:set>
                                      <p:cBhvr>
                                        <p:cTn id="68" dur="1" fill="hold">
                                          <p:stCondLst>
                                            <p:cond delay="0"/>
                                          </p:stCondLst>
                                        </p:cTn>
                                        <p:tgtEl>
                                          <p:spTgt spid="4">
                                            <p:txEl>
                                              <p:pRg st="12" end="12"/>
                                            </p:txEl>
                                          </p:spTgt>
                                        </p:tgtEl>
                                        <p:attrNameLst>
                                          <p:attrName>style.visibility</p:attrName>
                                        </p:attrNameLst>
                                      </p:cBhvr>
                                      <p:to>
                                        <p:strVal val="visible"/>
                                      </p:to>
                                    </p:set>
                                    <p:animEffect transition="in" filter="fade">
                                      <p:cBhvr>
                                        <p:cTn id="69" dur="500"/>
                                        <p:tgtEl>
                                          <p:spTgt spid="4">
                                            <p:txEl>
                                              <p:pRg st="12" end="12"/>
                                            </p:txEl>
                                          </p:spTgt>
                                        </p:tgtEl>
                                      </p:cBhvr>
                                    </p:animEffect>
                                    <p:anim calcmode="lin" valueType="num">
                                      <p:cBhvr>
                                        <p:cTn id="70" dur="500" fill="hold"/>
                                        <p:tgtEl>
                                          <p:spTgt spid="4">
                                            <p:txEl>
                                              <p:pRg st="12" end="12"/>
                                            </p:txEl>
                                          </p:spTgt>
                                        </p:tgtEl>
                                        <p:attrNameLst>
                                          <p:attrName>ppt_x</p:attrName>
                                        </p:attrNameLst>
                                      </p:cBhvr>
                                      <p:tavLst>
                                        <p:tav tm="0">
                                          <p:val>
                                            <p:strVal val="#ppt_x-.1"/>
                                          </p:val>
                                        </p:tav>
                                        <p:tav tm="100000">
                                          <p:val>
                                            <p:strVal val="#ppt_x"/>
                                          </p:val>
                                        </p:tav>
                                      </p:tavLst>
                                    </p:anim>
                                    <p:anim calcmode="lin" valueType="num">
                                      <p:cBhvr>
                                        <p:cTn id="71" dur="500" fill="hold"/>
                                        <p:tgtEl>
                                          <p:spTgt spid="4">
                                            <p:txEl>
                                              <p:pRg st="12" end="12"/>
                                            </p:txEl>
                                          </p:spTgt>
                                        </p:tgtEl>
                                        <p:attrNameLst>
                                          <p:attrName>ppt_y</p:attrName>
                                        </p:attrNameLst>
                                      </p:cBhvr>
                                      <p:tavLst>
                                        <p:tav tm="0">
                                          <p:val>
                                            <p:strVal val="#ppt_y"/>
                                          </p:val>
                                        </p:tav>
                                        <p:tav tm="100000">
                                          <p:val>
                                            <p:strVal val="#ppt_y"/>
                                          </p:val>
                                        </p:tav>
                                      </p:tavLst>
                                    </p:anim>
                                  </p:childTnLst>
                                </p:cTn>
                              </p:par>
                              <p:par>
                                <p:cTn id="72" presetID="40" presetClass="entr" presetSubtype="0" fill="hold" grpId="0" nodeType="withEffect">
                                  <p:stCondLst>
                                    <p:cond delay="0"/>
                                  </p:stCondLst>
                                  <p:iterate type="lt">
                                    <p:tmPct val="10000"/>
                                  </p:iterate>
                                  <p:childTnLst>
                                    <p:set>
                                      <p:cBhvr>
                                        <p:cTn id="73" dur="1" fill="hold">
                                          <p:stCondLst>
                                            <p:cond delay="0"/>
                                          </p:stCondLst>
                                        </p:cTn>
                                        <p:tgtEl>
                                          <p:spTgt spid="4">
                                            <p:txEl>
                                              <p:pRg st="13" end="13"/>
                                            </p:txEl>
                                          </p:spTgt>
                                        </p:tgtEl>
                                        <p:attrNameLst>
                                          <p:attrName>style.visibility</p:attrName>
                                        </p:attrNameLst>
                                      </p:cBhvr>
                                      <p:to>
                                        <p:strVal val="visible"/>
                                      </p:to>
                                    </p:set>
                                    <p:animEffect transition="in" filter="fade">
                                      <p:cBhvr>
                                        <p:cTn id="74" dur="500"/>
                                        <p:tgtEl>
                                          <p:spTgt spid="4">
                                            <p:txEl>
                                              <p:pRg st="13" end="13"/>
                                            </p:txEl>
                                          </p:spTgt>
                                        </p:tgtEl>
                                      </p:cBhvr>
                                    </p:animEffect>
                                    <p:anim calcmode="lin" valueType="num">
                                      <p:cBhvr>
                                        <p:cTn id="75" dur="500" fill="hold"/>
                                        <p:tgtEl>
                                          <p:spTgt spid="4">
                                            <p:txEl>
                                              <p:pRg st="13" end="13"/>
                                            </p:txEl>
                                          </p:spTgt>
                                        </p:tgtEl>
                                        <p:attrNameLst>
                                          <p:attrName>ppt_x</p:attrName>
                                        </p:attrNameLst>
                                      </p:cBhvr>
                                      <p:tavLst>
                                        <p:tav tm="0">
                                          <p:val>
                                            <p:strVal val="#ppt_x-.1"/>
                                          </p:val>
                                        </p:tav>
                                        <p:tav tm="100000">
                                          <p:val>
                                            <p:strVal val="#ppt_x"/>
                                          </p:val>
                                        </p:tav>
                                      </p:tavLst>
                                    </p:anim>
                                    <p:anim calcmode="lin" valueType="num">
                                      <p:cBhvr>
                                        <p:cTn id="76" dur="500" fill="hold"/>
                                        <p:tgtEl>
                                          <p:spTgt spid="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0" presetClass="entr" presetSubtype="0" fill="hold" grpId="0" nodeType="clickEffect">
                                  <p:stCondLst>
                                    <p:cond delay="0"/>
                                  </p:stCondLst>
                                  <p:iterate type="lt">
                                    <p:tmPct val="10000"/>
                                  </p:iterate>
                                  <p:childTnLst>
                                    <p:set>
                                      <p:cBhvr>
                                        <p:cTn id="80" dur="1" fill="hold">
                                          <p:stCondLst>
                                            <p:cond delay="0"/>
                                          </p:stCondLst>
                                        </p:cTn>
                                        <p:tgtEl>
                                          <p:spTgt spid="5">
                                            <p:txEl>
                                              <p:pRg st="0" end="0"/>
                                            </p:txEl>
                                          </p:spTgt>
                                        </p:tgtEl>
                                        <p:attrNameLst>
                                          <p:attrName>style.visibility</p:attrName>
                                        </p:attrNameLst>
                                      </p:cBhvr>
                                      <p:to>
                                        <p:strVal val="visible"/>
                                      </p:to>
                                    </p:set>
                                    <p:animEffect transition="in" filter="fade">
                                      <p:cBhvr>
                                        <p:cTn id="81" dur="500"/>
                                        <p:tgtEl>
                                          <p:spTgt spid="5">
                                            <p:txEl>
                                              <p:pRg st="0" end="0"/>
                                            </p:txEl>
                                          </p:spTgt>
                                        </p:tgtEl>
                                      </p:cBhvr>
                                    </p:animEffect>
                                    <p:anim calcmode="lin" valueType="num">
                                      <p:cBhvr>
                                        <p:cTn id="82" dur="5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83" dur="500" fill="hold"/>
                                        <p:tgtEl>
                                          <p:spTgt spid="5">
                                            <p:txEl>
                                              <p:pRg st="0" end="0"/>
                                            </p:txEl>
                                          </p:spTgt>
                                        </p:tgtEl>
                                        <p:attrNameLst>
                                          <p:attrName>ppt_y</p:attrName>
                                        </p:attrNameLst>
                                      </p:cBhvr>
                                      <p:tavLst>
                                        <p:tav tm="0">
                                          <p:val>
                                            <p:strVal val="#ppt_y"/>
                                          </p:val>
                                        </p:tav>
                                        <p:tav tm="100000">
                                          <p:val>
                                            <p:strVal val="#ppt_y"/>
                                          </p:val>
                                        </p:tav>
                                      </p:tavLst>
                                    </p:anim>
                                  </p:childTnLst>
                                </p:cTn>
                              </p:par>
                              <p:par>
                                <p:cTn id="84" presetID="40" presetClass="entr" presetSubtype="0" fill="hold" grpId="0" nodeType="withEffect">
                                  <p:stCondLst>
                                    <p:cond delay="0"/>
                                  </p:stCondLst>
                                  <p:iterate type="lt">
                                    <p:tmPct val="10000"/>
                                  </p:iterate>
                                  <p:childTnLst>
                                    <p:set>
                                      <p:cBhvr>
                                        <p:cTn id="85" dur="1" fill="hold">
                                          <p:stCondLst>
                                            <p:cond delay="0"/>
                                          </p:stCondLst>
                                        </p:cTn>
                                        <p:tgtEl>
                                          <p:spTgt spid="5">
                                            <p:txEl>
                                              <p:pRg st="1" end="1"/>
                                            </p:txEl>
                                          </p:spTgt>
                                        </p:tgtEl>
                                        <p:attrNameLst>
                                          <p:attrName>style.visibility</p:attrName>
                                        </p:attrNameLst>
                                      </p:cBhvr>
                                      <p:to>
                                        <p:strVal val="visible"/>
                                      </p:to>
                                    </p:set>
                                    <p:animEffect transition="in" filter="fade">
                                      <p:cBhvr>
                                        <p:cTn id="86" dur="500"/>
                                        <p:tgtEl>
                                          <p:spTgt spid="5">
                                            <p:txEl>
                                              <p:pRg st="1" end="1"/>
                                            </p:txEl>
                                          </p:spTgt>
                                        </p:tgtEl>
                                      </p:cBhvr>
                                    </p:animEffect>
                                    <p:anim calcmode="lin" valueType="num">
                                      <p:cBhvr>
                                        <p:cTn id="87" dur="5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88" dur="500" fill="hold"/>
                                        <p:tgtEl>
                                          <p:spTgt spid="5">
                                            <p:txEl>
                                              <p:pRg st="1" end="1"/>
                                            </p:txEl>
                                          </p:spTgt>
                                        </p:tgtEl>
                                        <p:attrNameLst>
                                          <p:attrName>ppt_y</p:attrName>
                                        </p:attrNameLst>
                                      </p:cBhvr>
                                      <p:tavLst>
                                        <p:tav tm="0">
                                          <p:val>
                                            <p:strVal val="#ppt_y"/>
                                          </p:val>
                                        </p:tav>
                                        <p:tav tm="100000">
                                          <p:val>
                                            <p:strVal val="#ppt_y"/>
                                          </p:val>
                                        </p:tav>
                                      </p:tavLst>
                                    </p:anim>
                                  </p:childTnLst>
                                </p:cTn>
                              </p:par>
                              <p:par>
                                <p:cTn id="89" presetID="40" presetClass="entr" presetSubtype="0" fill="hold" grpId="0" nodeType="withEffect">
                                  <p:stCondLst>
                                    <p:cond delay="0"/>
                                  </p:stCondLst>
                                  <p:iterate type="lt">
                                    <p:tmPct val="10000"/>
                                  </p:iterate>
                                  <p:childTnLst>
                                    <p:set>
                                      <p:cBhvr>
                                        <p:cTn id="90" dur="1" fill="hold">
                                          <p:stCondLst>
                                            <p:cond delay="0"/>
                                          </p:stCondLst>
                                        </p:cTn>
                                        <p:tgtEl>
                                          <p:spTgt spid="5">
                                            <p:txEl>
                                              <p:pRg st="2" end="2"/>
                                            </p:txEl>
                                          </p:spTgt>
                                        </p:tgtEl>
                                        <p:attrNameLst>
                                          <p:attrName>style.visibility</p:attrName>
                                        </p:attrNameLst>
                                      </p:cBhvr>
                                      <p:to>
                                        <p:strVal val="visible"/>
                                      </p:to>
                                    </p:set>
                                    <p:animEffect transition="in" filter="fade">
                                      <p:cBhvr>
                                        <p:cTn id="91" dur="500"/>
                                        <p:tgtEl>
                                          <p:spTgt spid="5">
                                            <p:txEl>
                                              <p:pRg st="2" end="2"/>
                                            </p:txEl>
                                          </p:spTgt>
                                        </p:tgtEl>
                                      </p:cBhvr>
                                    </p:animEffect>
                                    <p:anim calcmode="lin" valueType="num">
                                      <p:cBhvr>
                                        <p:cTn id="92" dur="5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93" dur="500" fill="hold"/>
                                        <p:tgtEl>
                                          <p:spTgt spid="5">
                                            <p:txEl>
                                              <p:pRg st="2" end="2"/>
                                            </p:txEl>
                                          </p:spTgt>
                                        </p:tgtEl>
                                        <p:attrNameLst>
                                          <p:attrName>ppt_y</p:attrName>
                                        </p:attrNameLst>
                                      </p:cBhvr>
                                      <p:tavLst>
                                        <p:tav tm="0">
                                          <p:val>
                                            <p:strVal val="#ppt_y"/>
                                          </p:val>
                                        </p:tav>
                                        <p:tav tm="100000">
                                          <p:val>
                                            <p:strVal val="#ppt_y"/>
                                          </p:val>
                                        </p:tav>
                                      </p:tavLst>
                                    </p:anim>
                                  </p:childTnLst>
                                </p:cTn>
                              </p:par>
                              <p:par>
                                <p:cTn id="94" presetID="40" presetClass="entr" presetSubtype="0" fill="hold" grpId="0" nodeType="withEffect">
                                  <p:stCondLst>
                                    <p:cond delay="0"/>
                                  </p:stCondLst>
                                  <p:iterate type="lt">
                                    <p:tmPct val="10000"/>
                                  </p:iterate>
                                  <p:childTnLst>
                                    <p:set>
                                      <p:cBhvr>
                                        <p:cTn id="95" dur="1" fill="hold">
                                          <p:stCondLst>
                                            <p:cond delay="0"/>
                                          </p:stCondLst>
                                        </p:cTn>
                                        <p:tgtEl>
                                          <p:spTgt spid="5">
                                            <p:txEl>
                                              <p:pRg st="3" end="3"/>
                                            </p:txEl>
                                          </p:spTgt>
                                        </p:tgtEl>
                                        <p:attrNameLst>
                                          <p:attrName>style.visibility</p:attrName>
                                        </p:attrNameLst>
                                      </p:cBhvr>
                                      <p:to>
                                        <p:strVal val="visible"/>
                                      </p:to>
                                    </p:set>
                                    <p:animEffect transition="in" filter="fade">
                                      <p:cBhvr>
                                        <p:cTn id="96" dur="500"/>
                                        <p:tgtEl>
                                          <p:spTgt spid="5">
                                            <p:txEl>
                                              <p:pRg st="3" end="3"/>
                                            </p:txEl>
                                          </p:spTgt>
                                        </p:tgtEl>
                                      </p:cBhvr>
                                    </p:animEffect>
                                    <p:anim calcmode="lin" valueType="num">
                                      <p:cBhvr>
                                        <p:cTn id="97" dur="5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98" dur="500" fill="hold"/>
                                        <p:tgtEl>
                                          <p:spTgt spid="5">
                                            <p:txEl>
                                              <p:pRg st="3" end="3"/>
                                            </p:txEl>
                                          </p:spTgt>
                                        </p:tgtEl>
                                        <p:attrNameLst>
                                          <p:attrName>ppt_y</p:attrName>
                                        </p:attrNameLst>
                                      </p:cBhvr>
                                      <p:tavLst>
                                        <p:tav tm="0">
                                          <p:val>
                                            <p:strVal val="#ppt_y"/>
                                          </p:val>
                                        </p:tav>
                                        <p:tav tm="100000">
                                          <p:val>
                                            <p:strVal val="#ppt_y"/>
                                          </p:val>
                                        </p:tav>
                                      </p:tavLst>
                                    </p:anim>
                                  </p:childTnLst>
                                </p:cTn>
                              </p:par>
                              <p:par>
                                <p:cTn id="99" presetID="40" presetClass="entr" presetSubtype="0" fill="hold" grpId="0" nodeType="withEffect">
                                  <p:stCondLst>
                                    <p:cond delay="0"/>
                                  </p:stCondLst>
                                  <p:iterate type="lt">
                                    <p:tmPct val="10000"/>
                                  </p:iterate>
                                  <p:childTnLst>
                                    <p:set>
                                      <p:cBhvr>
                                        <p:cTn id="100" dur="1" fill="hold">
                                          <p:stCondLst>
                                            <p:cond delay="0"/>
                                          </p:stCondLst>
                                        </p:cTn>
                                        <p:tgtEl>
                                          <p:spTgt spid="5">
                                            <p:txEl>
                                              <p:pRg st="4" end="4"/>
                                            </p:txEl>
                                          </p:spTgt>
                                        </p:tgtEl>
                                        <p:attrNameLst>
                                          <p:attrName>style.visibility</p:attrName>
                                        </p:attrNameLst>
                                      </p:cBhvr>
                                      <p:to>
                                        <p:strVal val="visible"/>
                                      </p:to>
                                    </p:set>
                                    <p:animEffect transition="in" filter="fade">
                                      <p:cBhvr>
                                        <p:cTn id="101" dur="500"/>
                                        <p:tgtEl>
                                          <p:spTgt spid="5">
                                            <p:txEl>
                                              <p:pRg st="4" end="4"/>
                                            </p:txEl>
                                          </p:spTgt>
                                        </p:tgtEl>
                                      </p:cBhvr>
                                    </p:animEffect>
                                    <p:anim calcmode="lin" valueType="num">
                                      <p:cBhvr>
                                        <p:cTn id="102" dur="5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103" dur="500" fill="hold"/>
                                        <p:tgtEl>
                                          <p:spTgt spid="5">
                                            <p:txEl>
                                              <p:pRg st="4" end="4"/>
                                            </p:txEl>
                                          </p:spTgt>
                                        </p:tgtEl>
                                        <p:attrNameLst>
                                          <p:attrName>ppt_y</p:attrName>
                                        </p:attrNameLst>
                                      </p:cBhvr>
                                      <p:tavLst>
                                        <p:tav tm="0">
                                          <p:val>
                                            <p:strVal val="#ppt_y"/>
                                          </p:val>
                                        </p:tav>
                                        <p:tav tm="100000">
                                          <p:val>
                                            <p:strVal val="#ppt_y"/>
                                          </p:val>
                                        </p:tav>
                                      </p:tavLst>
                                    </p:anim>
                                  </p:childTnLst>
                                </p:cTn>
                              </p:par>
                              <p:par>
                                <p:cTn id="104" presetID="40" presetClass="entr" presetSubtype="0" fill="hold" grpId="0" nodeType="withEffect">
                                  <p:stCondLst>
                                    <p:cond delay="0"/>
                                  </p:stCondLst>
                                  <p:iterate type="lt">
                                    <p:tmPct val="10000"/>
                                  </p:iterate>
                                  <p:childTnLst>
                                    <p:set>
                                      <p:cBhvr>
                                        <p:cTn id="105" dur="1" fill="hold">
                                          <p:stCondLst>
                                            <p:cond delay="0"/>
                                          </p:stCondLst>
                                        </p:cTn>
                                        <p:tgtEl>
                                          <p:spTgt spid="5">
                                            <p:txEl>
                                              <p:pRg st="5" end="5"/>
                                            </p:txEl>
                                          </p:spTgt>
                                        </p:tgtEl>
                                        <p:attrNameLst>
                                          <p:attrName>style.visibility</p:attrName>
                                        </p:attrNameLst>
                                      </p:cBhvr>
                                      <p:to>
                                        <p:strVal val="visible"/>
                                      </p:to>
                                    </p:set>
                                    <p:animEffect transition="in" filter="fade">
                                      <p:cBhvr>
                                        <p:cTn id="106" dur="500"/>
                                        <p:tgtEl>
                                          <p:spTgt spid="5">
                                            <p:txEl>
                                              <p:pRg st="5" end="5"/>
                                            </p:txEl>
                                          </p:spTgt>
                                        </p:tgtEl>
                                      </p:cBhvr>
                                    </p:animEffect>
                                    <p:anim calcmode="lin" valueType="num">
                                      <p:cBhvr>
                                        <p:cTn id="107" dur="5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10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p:txBody>
          <a:bodyPr/>
          <a:lstStyle/>
          <a:p>
            <a:r>
              <a:rPr lang="en-US" sz="3600"/>
              <a:t>HYPERTENSION &amp; DYSRHYTHMIAS</a:t>
            </a:r>
          </a:p>
        </p:txBody>
      </p:sp>
      <p:sp>
        <p:nvSpPr>
          <p:cNvPr id="233475" name="Rectangle 3"/>
          <p:cNvSpPr>
            <a:spLocks noGrp="1" noChangeArrowheads="1"/>
          </p:cNvSpPr>
          <p:nvPr>
            <p:ph type="body" idx="4294967295"/>
          </p:nvPr>
        </p:nvSpPr>
        <p:spPr/>
        <p:txBody>
          <a:bodyPr/>
          <a:lstStyle/>
          <a:p>
            <a:pPr algn="l" rtl="0"/>
            <a:r>
              <a:rPr lang="en-US" sz="2800"/>
              <a:t>Hypertension: think pain / hypoxia</a:t>
            </a:r>
          </a:p>
          <a:p>
            <a:pPr algn="l" rtl="0"/>
            <a:r>
              <a:rPr lang="en-US" sz="2800"/>
              <a:t>Dysrhythmias: think electrolyte imbalance / pain / hypothermia / stress</a:t>
            </a:r>
          </a:p>
          <a:p>
            <a:pPr algn="l" rtl="0"/>
            <a:endParaRPr lang="en-US" sz="2400"/>
          </a:p>
        </p:txBody>
      </p:sp>
      <p:pic>
        <p:nvPicPr>
          <p:cNvPr id="233476" name="Picture 4" descr="E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body" idx="4294967295"/>
          </p:nvPr>
        </p:nvSpPr>
        <p:spPr>
          <a:xfrm>
            <a:off x="1752600" y="914400"/>
            <a:ext cx="7086600" cy="5486400"/>
          </a:xfrm>
        </p:spPr>
        <p:txBody>
          <a:bodyPr/>
          <a:lstStyle/>
          <a:p>
            <a:pPr algn="l" rtl="0"/>
            <a:endParaRPr lang="en-US" sz="2800" b="1"/>
          </a:p>
          <a:p>
            <a:pPr algn="l" rtl="0">
              <a:buFontTx/>
              <a:buNone/>
            </a:pPr>
            <a:r>
              <a:rPr lang="en-US" sz="3600" b="1"/>
              <a:t>GENITOURINARY SYSTEM</a:t>
            </a:r>
          </a:p>
          <a:p>
            <a:pPr algn="l" rtl="0">
              <a:buFontTx/>
              <a:buChar char="-"/>
            </a:pPr>
            <a:r>
              <a:rPr lang="en-US" sz="2800"/>
              <a:t>I&amp;O </a:t>
            </a:r>
          </a:p>
          <a:p>
            <a:pPr algn="l" rtl="0">
              <a:buFontTx/>
              <a:buChar char="-"/>
            </a:pPr>
            <a:r>
              <a:rPr lang="en-US" sz="2800"/>
              <a:t>Foley</a:t>
            </a:r>
          </a:p>
          <a:p>
            <a:pPr algn="l" rtl="0">
              <a:buFontTx/>
              <a:buChar char="-"/>
            </a:pPr>
            <a:r>
              <a:rPr lang="en-US" sz="2800"/>
              <a:t>Amount  &amp; color of urine</a:t>
            </a:r>
          </a:p>
          <a:p>
            <a:pPr algn="l" rtl="0">
              <a:buFontTx/>
              <a:buChar char="-"/>
            </a:pPr>
            <a:r>
              <a:rPr lang="en-US" sz="2800"/>
              <a:t>Bladder fullness and distention</a:t>
            </a:r>
          </a:p>
          <a:p>
            <a:pPr algn="l" rtl="0">
              <a:buFontTx/>
              <a:buNone/>
            </a:pPr>
            <a:endParaRPr lang="en-US" sz="2800"/>
          </a:p>
          <a:p>
            <a:pPr algn="l" rtl="0"/>
            <a:endParaRPr lang="en-US" sz="2800" b="1"/>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p:txBody>
          <a:bodyPr/>
          <a:lstStyle/>
          <a:p>
            <a:r>
              <a:rPr lang="en-US" sz="3600"/>
              <a:t>GASTROINTESTINAL SYSTEM</a:t>
            </a:r>
          </a:p>
        </p:txBody>
      </p:sp>
      <p:sp>
        <p:nvSpPr>
          <p:cNvPr id="235523" name="Rectangle 3"/>
          <p:cNvSpPr>
            <a:spLocks noGrp="1" noChangeArrowheads="1"/>
          </p:cNvSpPr>
          <p:nvPr>
            <p:ph type="body" idx="4294967295"/>
          </p:nvPr>
        </p:nvSpPr>
        <p:spPr/>
        <p:txBody>
          <a:bodyPr/>
          <a:lstStyle/>
          <a:p>
            <a:pPr algn="l" rtl="0"/>
            <a:r>
              <a:rPr lang="en-US" sz="2800"/>
              <a:t>Assess gastric activity</a:t>
            </a:r>
          </a:p>
          <a:p>
            <a:pPr algn="l" rtl="0"/>
            <a:r>
              <a:rPr lang="en-US" sz="2800"/>
              <a:t>Bowel sounds</a:t>
            </a:r>
          </a:p>
          <a:p>
            <a:pPr algn="l" rtl="0"/>
            <a:r>
              <a:rPr lang="en-US" sz="2800"/>
              <a:t>Nausea</a:t>
            </a:r>
          </a:p>
          <a:p>
            <a:pPr algn="l" rtl="0"/>
            <a:r>
              <a:rPr lang="en-US" sz="2800"/>
              <a:t>Presence of NG tube</a:t>
            </a:r>
          </a:p>
        </p:txBody>
      </p:sp>
      <p:pic>
        <p:nvPicPr>
          <p:cNvPr id="235524" name="Picture 4" descr="nasogas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26720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p:txBody>
          <a:bodyPr/>
          <a:lstStyle/>
          <a:p>
            <a:r>
              <a:rPr lang="en-US" sz="3600"/>
              <a:t>GI COMPLICATIONS</a:t>
            </a:r>
          </a:p>
        </p:txBody>
      </p:sp>
      <p:sp>
        <p:nvSpPr>
          <p:cNvPr id="236547" name="Rectangle 3"/>
          <p:cNvSpPr>
            <a:spLocks noGrp="1" noChangeArrowheads="1"/>
          </p:cNvSpPr>
          <p:nvPr>
            <p:ph type="body" idx="4294967295"/>
          </p:nvPr>
        </p:nvSpPr>
        <p:spPr/>
        <p:txBody>
          <a:bodyPr/>
          <a:lstStyle/>
          <a:p>
            <a:pPr algn="l" rtl="0"/>
            <a:r>
              <a:rPr lang="en-US" sz="2800"/>
              <a:t>Nausea and vomiting common</a:t>
            </a:r>
          </a:p>
          <a:p>
            <a:pPr algn="l" rtl="0">
              <a:buFontTx/>
              <a:buNone/>
            </a:pPr>
            <a:r>
              <a:rPr lang="en-US" sz="2800"/>
              <a:t>   (Zofran commonly used)</a:t>
            </a:r>
          </a:p>
          <a:p>
            <a:pPr algn="l" rtl="0"/>
            <a:r>
              <a:rPr lang="en-US" sz="2800"/>
              <a:t>Use of nasal gastric (NG) tubes</a:t>
            </a:r>
          </a:p>
          <a:p>
            <a:pPr algn="l" rtl="0"/>
            <a:r>
              <a:rPr lang="en-US" sz="2800"/>
              <a:t>Hiccups</a:t>
            </a:r>
          </a:p>
          <a:p>
            <a:pPr algn="l" rtl="0"/>
            <a:r>
              <a:rPr lang="en-US" sz="2800"/>
              <a:t>Assess bowl sounds</a:t>
            </a:r>
          </a:p>
          <a:p>
            <a:pPr algn="l" rtl="0"/>
            <a:r>
              <a:rPr lang="en-US" sz="2800"/>
              <a:t>Assess abdominal distention</a:t>
            </a:r>
          </a:p>
          <a:p>
            <a:pPr algn="l" rtl="0"/>
            <a:r>
              <a:rPr lang="en-US" sz="2800"/>
              <a:t>Liquids first</a:t>
            </a:r>
          </a:p>
          <a:p>
            <a:pPr algn="l" rtl="0"/>
            <a:r>
              <a:rPr lang="en-US" sz="2800"/>
              <a:t>Monitor for constipation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p:txBody>
          <a:bodyPr/>
          <a:lstStyle/>
          <a:p>
            <a:r>
              <a:rPr lang="en-US" sz="3600"/>
              <a:t>MOVING OUT OF PACU ....WHEN TO TRANSFER</a:t>
            </a:r>
          </a:p>
        </p:txBody>
      </p:sp>
      <p:sp>
        <p:nvSpPr>
          <p:cNvPr id="237571" name="Rectangle 3"/>
          <p:cNvSpPr>
            <a:spLocks noGrp="1" noChangeArrowheads="1"/>
          </p:cNvSpPr>
          <p:nvPr>
            <p:ph type="body" idx="4294967295"/>
          </p:nvPr>
        </p:nvSpPr>
        <p:spPr/>
        <p:txBody>
          <a:bodyPr/>
          <a:lstStyle/>
          <a:p>
            <a:pPr algn="l" rtl="0"/>
            <a:r>
              <a:rPr lang="en-US"/>
              <a:t>Stable vital signs</a:t>
            </a:r>
          </a:p>
          <a:p>
            <a:pPr algn="l" rtl="0"/>
            <a:r>
              <a:rPr lang="en-US"/>
              <a:t>Adequate pulmonary function… how will you know?</a:t>
            </a:r>
          </a:p>
          <a:p>
            <a:pPr algn="l" rtl="0"/>
            <a:r>
              <a:rPr lang="en-US"/>
              <a:t>Neurologically “adequate”… how will you know?</a:t>
            </a:r>
          </a:p>
          <a:p>
            <a:pPr algn="l" rtl="0"/>
            <a:r>
              <a:rPr lang="en-US"/>
              <a:t>Adequate urine output</a:t>
            </a:r>
          </a:p>
          <a:p>
            <a:pPr algn="l" rtl="0"/>
            <a:r>
              <a:rPr lang="en-US"/>
              <a:t>Nausea / vomiting &amp; pain controlled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458788" y="331788"/>
            <a:ext cx="8229600" cy="685800"/>
          </a:xfrm>
        </p:spPr>
        <p:txBody>
          <a:bodyPr/>
          <a:lstStyle/>
          <a:p>
            <a:r>
              <a:rPr lang="en-US" sz="3600"/>
              <a:t>Shock</a:t>
            </a:r>
          </a:p>
        </p:txBody>
      </p:sp>
      <p:sp>
        <p:nvSpPr>
          <p:cNvPr id="238595" name="Rectangle 3"/>
          <p:cNvSpPr>
            <a:spLocks noGrp="1" noChangeArrowheads="1"/>
          </p:cNvSpPr>
          <p:nvPr>
            <p:ph type="body" idx="4294967295"/>
          </p:nvPr>
        </p:nvSpPr>
        <p:spPr>
          <a:xfrm>
            <a:off x="1371600" y="1447800"/>
            <a:ext cx="7772400" cy="3352800"/>
          </a:xfrm>
        </p:spPr>
        <p:txBody>
          <a:bodyPr/>
          <a:lstStyle/>
          <a:p>
            <a:pPr algn="l" rtl="0"/>
            <a:r>
              <a:rPr lang="en-US"/>
              <a:t>Serious Complication</a:t>
            </a:r>
          </a:p>
          <a:p>
            <a:pPr algn="l" rtl="0"/>
            <a:r>
              <a:rPr lang="en-US"/>
              <a:t>Can result from Hypovolemia</a:t>
            </a:r>
          </a:p>
          <a:p>
            <a:pPr algn="l" rtl="0"/>
            <a:endParaRPr lang="en-US" sz="2800" b="1"/>
          </a:p>
          <a:p>
            <a:pPr algn="l" rtl="0"/>
            <a:endParaRPr lang="en-US" sz="2800" b="1"/>
          </a:p>
          <a:p>
            <a:pPr algn="l" rtl="0"/>
            <a:endParaRPr lang="en-US" sz="2800" b="1"/>
          </a:p>
          <a:p>
            <a:pPr algn="l" rtl="0">
              <a:buFontTx/>
              <a:buNone/>
            </a:pPr>
            <a:endParaRPr lang="en-US" sz="2800" b="1"/>
          </a:p>
          <a:p>
            <a:pPr algn="l" rtl="0">
              <a:buFontTx/>
              <a:buNone/>
            </a:pPr>
            <a:endParaRPr lang="en-US" sz="2800" b="1"/>
          </a:p>
        </p:txBody>
      </p:sp>
      <p:pic>
        <p:nvPicPr>
          <p:cNvPr id="238596" name="Picture 4" descr="SH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4038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lstStyle/>
          <a:p>
            <a:r>
              <a:rPr lang="en-US" sz="3600"/>
              <a:t>HYPOVOLEMIC SHOCK</a:t>
            </a:r>
          </a:p>
        </p:txBody>
      </p:sp>
      <p:sp>
        <p:nvSpPr>
          <p:cNvPr id="239619" name="Rectangle 3"/>
          <p:cNvSpPr>
            <a:spLocks noGrp="1" noChangeArrowheads="1"/>
          </p:cNvSpPr>
          <p:nvPr>
            <p:ph type="body" idx="4294967295"/>
          </p:nvPr>
        </p:nvSpPr>
        <p:spPr>
          <a:ln w="57150" cmpd="thickThin">
            <a:solidFill>
              <a:schemeClr val="tx1"/>
            </a:solidFill>
            <a:miter lim="800000"/>
            <a:headEnd/>
            <a:tailEnd/>
          </a:ln>
        </p:spPr>
        <p:txBody>
          <a:bodyPr/>
          <a:lstStyle/>
          <a:p>
            <a:pPr algn="l" rtl="0"/>
            <a:r>
              <a:rPr lang="en-US"/>
              <a:t>Venous Pressure Falls</a:t>
            </a:r>
          </a:p>
          <a:p>
            <a:pPr algn="l" rtl="0"/>
            <a:r>
              <a:rPr lang="en-US"/>
              <a:t>Peripheral  Resistance Rises</a:t>
            </a:r>
          </a:p>
          <a:p>
            <a:pPr algn="l" rtl="0"/>
            <a:r>
              <a:rPr lang="en-US"/>
              <a:t>Tachycardia (think compensation)</a:t>
            </a:r>
          </a:p>
          <a:p>
            <a:pPr algn="l" rtl="0"/>
            <a:endParaRPr lang="en-US"/>
          </a:p>
          <a:p>
            <a:pPr algn="l" rtl="0"/>
            <a:r>
              <a:rPr lang="en-US">
                <a:solidFill>
                  <a:srgbClr val="003300"/>
                </a:solidFill>
              </a:rPr>
              <a:t>Postoperative Tachycardia? </a:t>
            </a:r>
          </a:p>
          <a:p>
            <a:pPr algn="l" rtl="0"/>
            <a:r>
              <a:rPr lang="en-US" sz="2800"/>
              <a:t>SHOCK   HEMORRHAGE    PAIN</a:t>
            </a:r>
          </a:p>
          <a:p>
            <a:pPr algn="l" rtl="0"/>
            <a:endParaRPr lang="en-US">
              <a:solidFill>
                <a:srgbClr val="003300"/>
              </a:solidFill>
            </a:endParaRPr>
          </a:p>
          <a:p>
            <a:pPr algn="l" rtl="0"/>
            <a:endParaRPr lang="en-US" sz="2800" b="1">
              <a:solidFill>
                <a:srgbClr val="003300"/>
              </a:solidFill>
            </a:endParaRPr>
          </a:p>
          <a:p>
            <a:pPr algn="l" rtl="0">
              <a:buFontTx/>
              <a:buNone/>
            </a:pPr>
            <a:endParaRPr lang="en-US" sz="2800">
              <a:solidFill>
                <a:srgbClr val="00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Box 1"/>
          <p:cNvSpPr txBox="1">
            <a:spLocks noChangeArrowheads="1"/>
          </p:cNvSpPr>
          <p:nvPr/>
        </p:nvSpPr>
        <p:spPr bwMode="auto">
          <a:xfrm>
            <a:off x="0" y="714375"/>
            <a:ext cx="89916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2400" b="1">
                <a:solidFill>
                  <a:srgbClr val="00B0F0"/>
                </a:solidFill>
                <a:latin typeface="Times New Roman" panose="02020603050405020304" pitchFamily="18" charset="0"/>
                <a:ea typeface="Majalla UI"/>
                <a:cs typeface="B Traffic" panose="00000400000000000000" pitchFamily="2" charset="-78"/>
              </a:rPr>
              <a:t>مداخلات پرستاری قبل از عمل جراحی</a:t>
            </a:r>
          </a:p>
          <a:p>
            <a:endParaRPr lang="fa-IR" sz="2400">
              <a:latin typeface="Times New Roman" panose="02020603050405020304" pitchFamily="18" charset="0"/>
              <a:ea typeface="Majalla UI"/>
              <a:cs typeface="B Traffic" panose="00000400000000000000" pitchFamily="2" charset="-78"/>
            </a:endParaRPr>
          </a:p>
          <a:p>
            <a:r>
              <a:rPr lang="fa-IR" sz="2400">
                <a:solidFill>
                  <a:schemeClr val="tx2"/>
                </a:solidFill>
                <a:latin typeface="Times New Roman" panose="02020603050405020304" pitchFamily="18" charset="0"/>
                <a:ea typeface="Majalla UI"/>
                <a:cs typeface="B Traffic" panose="00000400000000000000" pitchFamily="2" charset="-78"/>
              </a:rPr>
              <a:t>برقراری امنیت </a:t>
            </a:r>
          </a:p>
          <a:p>
            <a:r>
              <a:rPr lang="fa-IR" sz="2400">
                <a:solidFill>
                  <a:schemeClr val="tx2"/>
                </a:solidFill>
                <a:latin typeface="Times New Roman" panose="02020603050405020304" pitchFamily="18" charset="0"/>
                <a:ea typeface="Majalla UI"/>
                <a:cs typeface="B Traffic" panose="00000400000000000000" pitchFamily="2" charset="-78"/>
              </a:rPr>
              <a:t>      حمایت بیمار از صدمه دیدن.</a:t>
            </a:r>
          </a:p>
          <a:p>
            <a:endParaRPr lang="fa-IR" sz="2400">
              <a:solidFill>
                <a:srgbClr val="000066"/>
              </a:solidFill>
              <a:latin typeface="Times New Roman" panose="02020603050405020304" pitchFamily="18" charset="0"/>
              <a:ea typeface="Majalla UI"/>
              <a:cs typeface="B Traffic" panose="00000400000000000000" pitchFamily="2" charset="-78"/>
            </a:endParaRPr>
          </a:p>
          <a:p>
            <a:r>
              <a:rPr lang="fa-IR" sz="2400">
                <a:solidFill>
                  <a:schemeClr val="accent2"/>
                </a:solidFill>
                <a:latin typeface="Times New Roman" panose="02020603050405020304" pitchFamily="18" charset="0"/>
                <a:ea typeface="Majalla UI"/>
                <a:cs typeface="B Traffic" panose="00000400000000000000" pitchFamily="2" charset="-78"/>
              </a:rPr>
              <a:t>تدابیر تغذیه ای و مایعات</a:t>
            </a:r>
          </a:p>
          <a:p>
            <a:r>
              <a:rPr lang="fa-IR" sz="2400">
                <a:solidFill>
                  <a:srgbClr val="002060"/>
                </a:solidFill>
                <a:latin typeface="Times New Roman" panose="02020603050405020304" pitchFamily="18" charset="0"/>
                <a:ea typeface="Majalla UI"/>
                <a:cs typeface="B Traffic" panose="00000400000000000000" pitchFamily="2" charset="-78"/>
              </a:rPr>
              <a:t>      </a:t>
            </a:r>
            <a:r>
              <a:rPr lang="fa-IR" sz="2400">
                <a:latin typeface="Times New Roman" panose="02020603050405020304" pitchFamily="18" charset="0"/>
                <a:ea typeface="Majalla UI"/>
                <a:cs typeface="B Traffic" panose="00000400000000000000" pitchFamily="2" charset="-78"/>
              </a:rPr>
              <a:t>هدف اصلی از منع تغذیه قبل از عمل جلوگیری از آسپیراسیون است.</a:t>
            </a:r>
          </a:p>
          <a:p>
            <a:endParaRPr lang="fa-IR" sz="2400">
              <a:latin typeface="Times New Roman" panose="02020603050405020304" pitchFamily="18" charset="0"/>
              <a:ea typeface="Majalla UI"/>
              <a:cs typeface="B Traffic" panose="00000400000000000000" pitchFamily="2" charset="-78"/>
            </a:endParaRPr>
          </a:p>
          <a:p>
            <a:r>
              <a:rPr lang="fa-IR" sz="2400">
                <a:solidFill>
                  <a:schemeClr val="accent2"/>
                </a:solidFill>
                <a:latin typeface="Times New Roman" panose="02020603050405020304" pitchFamily="18" charset="0"/>
                <a:ea typeface="Majalla UI"/>
                <a:cs typeface="B Traffic" panose="00000400000000000000" pitchFamily="2" charset="-78"/>
              </a:rPr>
              <a:t>آمادگی روده برای جراحی </a:t>
            </a:r>
          </a:p>
          <a:p>
            <a:r>
              <a:rPr lang="fa-IR" sz="2400">
                <a:solidFill>
                  <a:srgbClr val="002060"/>
                </a:solidFill>
                <a:latin typeface="Times New Roman" panose="02020603050405020304" pitchFamily="18" charset="0"/>
                <a:ea typeface="Majalla UI"/>
                <a:cs typeface="B Traffic" panose="00000400000000000000" pitchFamily="2" charset="-78"/>
              </a:rPr>
              <a:t>      </a:t>
            </a:r>
            <a:r>
              <a:rPr lang="fa-IR" sz="2400">
                <a:latin typeface="Times New Roman" panose="02020603050405020304" pitchFamily="18" charset="0"/>
                <a:ea typeface="Majalla UI"/>
                <a:cs typeface="B Traffic" panose="00000400000000000000" pitchFamily="2" charset="-78"/>
              </a:rPr>
              <a:t>برای کاهش میکروب روده می توان آنتی بیوتیک تجویز نمود.</a:t>
            </a:r>
          </a:p>
          <a:p>
            <a:r>
              <a:rPr lang="fa-IR" sz="2400">
                <a:latin typeface="Times New Roman" panose="02020603050405020304" pitchFamily="18" charset="0"/>
                <a:ea typeface="Majalla UI"/>
                <a:cs typeface="B Traffic" panose="00000400000000000000" pitchFamily="2" charset="-78"/>
              </a:rPr>
              <a:t>      تنقیه به جز در موارد اعمال جراحی شکم یا لگن ، به طور معمول انجام نمی شود.</a:t>
            </a:r>
          </a:p>
          <a:p>
            <a:endParaRPr lang="fa-IR" sz="2400">
              <a:latin typeface="Times New Roman" panose="02020603050405020304" pitchFamily="18" charset="0"/>
              <a:ea typeface="Majalla UI"/>
              <a:cs typeface="B Traffic" panose="00000400000000000000" pitchFamily="2" charset="-78"/>
            </a:endParaRPr>
          </a:p>
          <a:p>
            <a:r>
              <a:rPr lang="fa-IR" sz="2400">
                <a:latin typeface="Times New Roman" panose="02020603050405020304" pitchFamily="18" charset="0"/>
                <a:ea typeface="Majalla UI"/>
                <a:cs typeface="B Traffic" panose="00000400000000000000" pitchFamily="2" charset="-78"/>
              </a:rPr>
              <a:t> </a:t>
            </a:r>
            <a:r>
              <a:rPr lang="fa-IR" sz="2400">
                <a:solidFill>
                  <a:schemeClr val="accent2"/>
                </a:solidFill>
                <a:latin typeface="Times New Roman" panose="02020603050405020304" pitchFamily="18" charset="0"/>
                <a:ea typeface="Majalla UI"/>
                <a:cs typeface="B Traffic" panose="00000400000000000000" pitchFamily="2" charset="-78"/>
              </a:rPr>
              <a:t>آمادگی پوست</a:t>
            </a:r>
          </a:p>
          <a:p>
            <a:r>
              <a:rPr lang="fa-IR" sz="2400">
                <a:solidFill>
                  <a:srgbClr val="002060"/>
                </a:solidFill>
                <a:latin typeface="Times New Roman" panose="02020603050405020304" pitchFamily="18" charset="0"/>
                <a:ea typeface="Majalla UI"/>
                <a:cs typeface="B Traffic" panose="00000400000000000000" pitchFamily="2" charset="-78"/>
              </a:rPr>
              <a:t>      </a:t>
            </a:r>
            <a:r>
              <a:rPr lang="fa-IR" sz="2400">
                <a:latin typeface="Times New Roman" panose="02020603050405020304" pitchFamily="18" charset="0"/>
                <a:ea typeface="Majalla UI"/>
                <a:cs typeface="B Traffic" panose="00000400000000000000" pitchFamily="2" charset="-78"/>
              </a:rPr>
              <a:t>هدف کاهش باکتریهای سطح پوست است.</a:t>
            </a:r>
          </a:p>
          <a:p>
            <a:r>
              <a:rPr lang="fa-IR" sz="2400">
                <a:latin typeface="Times New Roman" panose="02020603050405020304" pitchFamily="18" charset="0"/>
                <a:ea typeface="Majalla UI"/>
                <a:cs typeface="B Traffic" panose="00000400000000000000" pitchFamily="2" charset="-78"/>
              </a:rPr>
              <a:t>      اگر بایستی موها تراشیده شوند بلافاصله قبل از عمل موها را با ماشین های برقی می تراشند.</a:t>
            </a:r>
          </a:p>
          <a:p>
            <a:r>
              <a:rPr lang="fa-IR" sz="2400">
                <a:latin typeface="Times New Roman" panose="02020603050405020304" pitchFamily="18" charset="0"/>
                <a:ea typeface="Majalla UI"/>
                <a:cs typeface="B Traffic" panose="00000400000000000000" pitchFamily="2" charset="-78"/>
              </a:rPr>
              <a:t> </a:t>
            </a:r>
          </a:p>
        </p:txBody>
      </p:sp>
      <p:pic>
        <p:nvPicPr>
          <p:cNvPr id="125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32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p:txBody>
          <a:bodyPr/>
          <a:lstStyle/>
          <a:p>
            <a:r>
              <a:rPr lang="en-US" sz="3600"/>
              <a:t>SHOCK: OTHER TYPES</a:t>
            </a:r>
          </a:p>
        </p:txBody>
      </p:sp>
      <p:sp>
        <p:nvSpPr>
          <p:cNvPr id="240643" name="Rectangle 3"/>
          <p:cNvSpPr>
            <a:spLocks noGrp="1" noChangeArrowheads="1"/>
          </p:cNvSpPr>
          <p:nvPr>
            <p:ph type="body" idx="4294967295"/>
          </p:nvPr>
        </p:nvSpPr>
        <p:spPr/>
        <p:txBody>
          <a:bodyPr/>
          <a:lstStyle/>
          <a:p>
            <a:pPr algn="l" rtl="0"/>
            <a:r>
              <a:rPr lang="en-US"/>
              <a:t>Neurogenic:</a:t>
            </a:r>
          </a:p>
          <a:p>
            <a:pPr lvl="1" algn="l" rtl="0"/>
            <a:r>
              <a:rPr lang="en-US" sz="3200"/>
              <a:t>Results from spinal anesthesia</a:t>
            </a:r>
          </a:p>
          <a:p>
            <a:pPr algn="l" rtl="0"/>
            <a:endParaRPr lang="en-US"/>
          </a:p>
          <a:p>
            <a:pPr algn="l" rtl="0"/>
            <a:r>
              <a:rPr lang="en-US"/>
              <a:t>Cardiogenic:</a:t>
            </a:r>
          </a:p>
          <a:p>
            <a:pPr lvl="1" algn="l" rtl="0"/>
            <a:r>
              <a:rPr lang="en-US" sz="3200"/>
              <a:t>Usually from previous health problems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a:lstStyle/>
          <a:p>
            <a:r>
              <a:rPr lang="en-US" sz="3600"/>
              <a:t>SHOCK - CLASSIC SIGNS</a:t>
            </a:r>
          </a:p>
        </p:txBody>
      </p:sp>
      <p:sp>
        <p:nvSpPr>
          <p:cNvPr id="241667" name="Rectangle 3"/>
          <p:cNvSpPr>
            <a:spLocks noGrp="1" noChangeArrowheads="1"/>
          </p:cNvSpPr>
          <p:nvPr>
            <p:ph type="body" idx="4294967295"/>
          </p:nvPr>
        </p:nvSpPr>
        <p:spPr/>
        <p:txBody>
          <a:bodyPr/>
          <a:lstStyle/>
          <a:p>
            <a:pPr algn="l" rtl="0"/>
            <a:r>
              <a:rPr lang="en-US"/>
              <a:t>Pallor</a:t>
            </a:r>
          </a:p>
          <a:p>
            <a:pPr algn="l" rtl="0"/>
            <a:r>
              <a:rPr lang="en-US"/>
              <a:t>Cool, moist skin</a:t>
            </a:r>
          </a:p>
          <a:p>
            <a:pPr algn="l" rtl="0"/>
            <a:r>
              <a:rPr lang="en-US"/>
              <a:t>Rapid Breathing</a:t>
            </a:r>
          </a:p>
          <a:p>
            <a:pPr algn="l" rtl="0"/>
            <a:r>
              <a:rPr lang="en-US"/>
              <a:t>Cyanosis (lips/gums)</a:t>
            </a:r>
          </a:p>
          <a:p>
            <a:pPr algn="l" rtl="0"/>
            <a:r>
              <a:rPr lang="en-US"/>
              <a:t>Weak &amp; thready pulse</a:t>
            </a:r>
          </a:p>
          <a:p>
            <a:pPr algn="l" rtl="0"/>
            <a:r>
              <a:rPr lang="en-US"/>
              <a:t> low pulse</a:t>
            </a:r>
          </a:p>
          <a:p>
            <a:pPr algn="l" rtl="0"/>
            <a:r>
              <a:rPr lang="en-US">
                <a:sym typeface="Symbol" panose="05050102010706020507" pitchFamily="18" charset="2"/>
              </a:rPr>
              <a:t>Usually low B/P &amp; concentrated urine</a:t>
            </a:r>
          </a:p>
          <a:p>
            <a:pPr algn="l" rtl="0"/>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r>
              <a:rPr lang="en-US" sz="3600"/>
              <a:t>TREATMENT OF SHOCK</a:t>
            </a:r>
          </a:p>
        </p:txBody>
      </p:sp>
      <p:sp>
        <p:nvSpPr>
          <p:cNvPr id="242691" name="Rectangle 3"/>
          <p:cNvSpPr>
            <a:spLocks noGrp="1" noChangeArrowheads="1"/>
          </p:cNvSpPr>
          <p:nvPr>
            <p:ph type="body" idx="4294967295"/>
          </p:nvPr>
        </p:nvSpPr>
        <p:spPr/>
        <p:txBody>
          <a:bodyPr/>
          <a:lstStyle/>
          <a:p>
            <a:pPr algn="l" rtl="0">
              <a:lnSpc>
                <a:spcPct val="80000"/>
              </a:lnSpc>
            </a:pPr>
            <a:r>
              <a:rPr lang="en-US" sz="2800"/>
              <a:t>IV fluids- volume replacement is primary intervention</a:t>
            </a:r>
          </a:p>
          <a:p>
            <a:pPr algn="l" rtl="0">
              <a:lnSpc>
                <a:spcPct val="80000"/>
              </a:lnSpc>
            </a:pPr>
            <a:r>
              <a:rPr lang="en-US" sz="2800"/>
              <a:t>Blood</a:t>
            </a:r>
          </a:p>
          <a:p>
            <a:pPr algn="l" rtl="0">
              <a:lnSpc>
                <a:spcPct val="80000"/>
              </a:lnSpc>
            </a:pPr>
            <a:r>
              <a:rPr lang="en-US" sz="2800"/>
              <a:t>Oxygen</a:t>
            </a:r>
          </a:p>
          <a:p>
            <a:pPr algn="l" rtl="0">
              <a:lnSpc>
                <a:spcPct val="80000"/>
              </a:lnSpc>
            </a:pPr>
            <a:r>
              <a:rPr lang="en-US" sz="2800"/>
              <a:t>Meds (to increase B/P)</a:t>
            </a:r>
          </a:p>
          <a:p>
            <a:pPr algn="l" rtl="0">
              <a:lnSpc>
                <a:spcPct val="80000"/>
              </a:lnSpc>
            </a:pPr>
            <a:r>
              <a:rPr lang="en-US" sz="2800"/>
              <a:t>Positioning</a:t>
            </a:r>
          </a:p>
          <a:p>
            <a:pPr algn="l" rtl="0">
              <a:lnSpc>
                <a:spcPct val="80000"/>
              </a:lnSpc>
            </a:pPr>
            <a:r>
              <a:rPr lang="en-US" sz="2800"/>
              <a:t>Manage pain</a:t>
            </a:r>
          </a:p>
          <a:p>
            <a:pPr algn="l" rtl="0">
              <a:lnSpc>
                <a:spcPct val="80000"/>
              </a:lnSpc>
            </a:pPr>
            <a:r>
              <a:rPr lang="en-US" sz="2800"/>
              <a:t>Body temperature (normothermia)</a:t>
            </a:r>
          </a:p>
          <a:p>
            <a:pPr algn="l" rtl="0">
              <a:lnSpc>
                <a:spcPct val="80000"/>
              </a:lnSpc>
            </a:pPr>
            <a:r>
              <a:rPr lang="en-US" sz="2800"/>
              <a:t>Continuous assessment</a:t>
            </a:r>
          </a:p>
        </p:txBody>
      </p:sp>
      <p:pic>
        <p:nvPicPr>
          <p:cNvPr id="242692" name="Picture 4" descr="C:\Documents and Settings\lisa dunn\Application Data\Microsoft\Media Catalog\Downloaded Clips\cl8b\j034791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2713" y="733425"/>
            <a:ext cx="954087"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lstStyle/>
          <a:p>
            <a:r>
              <a:rPr lang="en-US" sz="3600"/>
              <a:t>HEMORRHAGE</a:t>
            </a:r>
          </a:p>
        </p:txBody>
      </p:sp>
      <p:sp>
        <p:nvSpPr>
          <p:cNvPr id="243715" name="Rectangle 3"/>
          <p:cNvSpPr>
            <a:spLocks noGrp="1" noChangeArrowheads="1"/>
          </p:cNvSpPr>
          <p:nvPr>
            <p:ph type="body" idx="4294967295"/>
          </p:nvPr>
        </p:nvSpPr>
        <p:spPr/>
        <p:txBody>
          <a:bodyPr/>
          <a:lstStyle/>
          <a:p>
            <a:pPr algn="l" rtl="0"/>
            <a:r>
              <a:rPr lang="en-US"/>
              <a:t>Client is apprehensive &amp; restless</a:t>
            </a:r>
          </a:p>
          <a:p>
            <a:pPr algn="l" rtl="0"/>
            <a:r>
              <a:rPr lang="en-US"/>
              <a:t>Increased pulse rate</a:t>
            </a:r>
          </a:p>
          <a:p>
            <a:pPr algn="l" rtl="0"/>
            <a:r>
              <a:rPr lang="en-US"/>
              <a:t>Decreased temperature</a:t>
            </a:r>
          </a:p>
          <a:p>
            <a:pPr algn="l" rtl="0"/>
            <a:r>
              <a:rPr lang="en-US"/>
              <a:t>Air hunger (rapid and deep respirations)</a:t>
            </a:r>
          </a:p>
          <a:p>
            <a:pPr algn="l" rtl="0"/>
            <a:endParaRPr lang="en-US">
              <a:sym typeface="Symbol" panose="05050102010706020507" pitchFamily="18" charset="2"/>
            </a:endParaRPr>
          </a:p>
          <a:p>
            <a:pPr algn="l" rtl="0"/>
            <a:endParaRPr lang="en-US" sz="2800" b="1"/>
          </a:p>
        </p:txBody>
      </p:sp>
      <p:pic>
        <p:nvPicPr>
          <p:cNvPr id="243716" name="Picture 5" descr="http://profile.myspace.com/index.cfm?fuseaction=user.viewprofile&amp;friendid=3234886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866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7" name="Picture 7" descr="http://profile.myspace.com/index.cfm?fuseaction=user.viewprofile&amp;friendid=3234886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1865313"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p:txBody>
          <a:bodyPr/>
          <a:lstStyle/>
          <a:p>
            <a:r>
              <a:rPr lang="en-US" sz="3600"/>
              <a:t>IF HEMORRHAGE CONTINUES….</a:t>
            </a:r>
          </a:p>
        </p:txBody>
      </p:sp>
      <p:sp>
        <p:nvSpPr>
          <p:cNvPr id="244739" name="Rectangle 3"/>
          <p:cNvSpPr>
            <a:spLocks noGrp="1" noChangeArrowheads="1"/>
          </p:cNvSpPr>
          <p:nvPr>
            <p:ph type="body" idx="4294967295"/>
          </p:nvPr>
        </p:nvSpPr>
        <p:spPr/>
        <p:txBody>
          <a:bodyPr/>
          <a:lstStyle/>
          <a:p>
            <a:pPr algn="l" rtl="0"/>
            <a:r>
              <a:rPr lang="en-US"/>
              <a:t>Decreased cardiac output</a:t>
            </a:r>
          </a:p>
          <a:p>
            <a:pPr algn="l" rtl="0"/>
            <a:r>
              <a:rPr lang="en-US"/>
              <a:t>Blood pressure and hemoglobin will decrease rapidly</a:t>
            </a:r>
          </a:p>
          <a:p>
            <a:pPr algn="l" rtl="0"/>
            <a:r>
              <a:rPr lang="en-US"/>
              <a:t>Use shock positioning</a:t>
            </a:r>
          </a:p>
          <a:p>
            <a:pPr algn="l" rtl="0"/>
            <a:r>
              <a:rPr lang="en-US"/>
              <a:t>Administer fluids, but be careful!</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8050" name="Picture 2" descr="post_op_comp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Title 1"/>
          <p:cNvSpPr>
            <a:spLocks noGrp="1"/>
          </p:cNvSpPr>
          <p:nvPr>
            <p:ph type="title" idx="4294967295"/>
          </p:nvPr>
        </p:nvSpPr>
        <p:spPr/>
        <p:txBody>
          <a:bodyPr anchor="t"/>
          <a:lstStyle/>
          <a:p>
            <a:endParaRPr lang="en-GB"/>
          </a:p>
        </p:txBody>
      </p:sp>
      <p:pic>
        <p:nvPicPr>
          <p:cNvPr id="4" name="Content Placeholder 3" descr="thankyou_large_full.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19200" y="1600200"/>
            <a:ext cx="7239000" cy="36909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908050"/>
          </a:xfrm>
        </p:spPr>
        <p:txBody>
          <a:bodyPr>
            <a:normAutofit fontScale="90000"/>
          </a:bodyPr>
          <a:lstStyle/>
          <a:p>
            <a:r>
              <a:rPr lang="fa-IR" sz="2900">
                <a:cs typeface="B Jadid" panose="00000700000000000000" pitchFamily="2" charset="-78"/>
              </a:rPr>
              <a:t>طبقه بندی وضعیت فیزیکی انجمن متخصصین بیهوشی آمریکا</a:t>
            </a:r>
            <a:endParaRPr lang="en-US" sz="2900">
              <a:cs typeface="B Jadid" panose="00000700000000000000" pitchFamily="2" charset="-78"/>
            </a:endParaRPr>
          </a:p>
        </p:txBody>
      </p:sp>
      <p:sp>
        <p:nvSpPr>
          <p:cNvPr id="16387" name="Rectangle 3"/>
          <p:cNvSpPr>
            <a:spLocks noGrp="1" noChangeArrowheads="1"/>
          </p:cNvSpPr>
          <p:nvPr>
            <p:ph idx="4294967295"/>
          </p:nvPr>
        </p:nvSpPr>
        <p:spPr>
          <a:xfrm>
            <a:off x="0" y="1125538"/>
            <a:ext cx="9144000" cy="5732462"/>
          </a:xfrm>
        </p:spPr>
        <p:txBody>
          <a:bodyPr/>
          <a:lstStyle/>
          <a:p>
            <a:pPr>
              <a:lnSpc>
                <a:spcPct val="80000"/>
              </a:lnSpc>
            </a:pPr>
            <a:r>
              <a:rPr lang="fa-IR" b="1">
                <a:solidFill>
                  <a:srgbClr val="FF0000"/>
                </a:solidFill>
              </a:rPr>
              <a:t>کلاس 1</a:t>
            </a:r>
            <a:r>
              <a:rPr lang="fa-IR" sz="2400" b="1">
                <a:solidFill>
                  <a:srgbClr val="FF0000"/>
                </a:solidFill>
              </a:rPr>
              <a:t> :</a:t>
            </a:r>
            <a:r>
              <a:rPr lang="fa-IR" sz="2400" b="1"/>
              <a:t>بیمار سالم و طبیعی.</a:t>
            </a:r>
            <a:r>
              <a:rPr lang="fa-IR" sz="2400"/>
              <a:t> بیماری که هیچ اختلال ارگانیک ، فیزیولوژیک ، بیوشیمیایی یا روانی ندارد. ضایعه پاتولوژیکی که عمل به خاطر آن انجام می شود محدود و موضعی است و اختلال سیستمیک را در بر ندارد. مثلا بیمار سالمی که هرنی اینگوینال دارد یا فیبروم رحم در خانم هایی که از جهات دیگر سالمند.</a:t>
            </a:r>
          </a:p>
          <a:p>
            <a:pPr>
              <a:lnSpc>
                <a:spcPct val="80000"/>
              </a:lnSpc>
            </a:pPr>
            <a:r>
              <a:rPr lang="fa-IR" b="1">
                <a:solidFill>
                  <a:srgbClr val="FF0000"/>
                </a:solidFill>
              </a:rPr>
              <a:t>کلاس 2</a:t>
            </a:r>
            <a:r>
              <a:rPr lang="fa-IR" sz="2400" b="1">
                <a:solidFill>
                  <a:srgbClr val="FF0000"/>
                </a:solidFill>
              </a:rPr>
              <a:t> :</a:t>
            </a:r>
            <a:r>
              <a:rPr lang="fa-IR" sz="2400" b="1"/>
              <a:t>بیمار با بیماری سیستمیک خفیف که هیچ محدودیت عملی ایجاد نکند.</a:t>
            </a:r>
            <a:r>
              <a:rPr lang="fa-IR" sz="2400"/>
              <a:t> وجود اختلال خفیف یا متوسط عمومی که به واسطه شرایطی است که بیمار به خاطر آن عمل می شود. و یا در اثر سایر شرایط فیزیوپاتولوژیک ایجاد شده است. مثلا وجود یا عدم وجود درجه بسیار خفیف بیماری عضوی قلب ، درجات متوسط دیابت   اولیه ، یا آنمی ، افرادی هم از نظر سنی در این کلاس قرار می گیرند. مثل نوزدان و افراد پیر مثل هشتاد ساله ها حتی اگر هیچ نوع بیماری عمومی نداشته باشند  چاقی بسیار زیاد و برونشیت مزمن.</a:t>
            </a:r>
          </a:p>
          <a:p>
            <a:pPr>
              <a:lnSpc>
                <a:spcPct val="80000"/>
              </a:lnSpc>
            </a:pPr>
            <a:r>
              <a:rPr lang="fa-IR" b="1">
                <a:solidFill>
                  <a:srgbClr val="FF0000"/>
                </a:solidFill>
              </a:rPr>
              <a:t>کلاس 3</a:t>
            </a:r>
            <a:r>
              <a:rPr lang="fa-IR" sz="2400" b="1">
                <a:solidFill>
                  <a:srgbClr val="FF0000"/>
                </a:solidFill>
              </a:rPr>
              <a:t> :</a:t>
            </a:r>
            <a:r>
              <a:rPr lang="fa-IR" sz="2400" b="1"/>
              <a:t> بیمار با بیماری سیستمیک شدید که به  محدودیت عملی</a:t>
            </a:r>
            <a:r>
              <a:rPr lang="fa-IR" sz="2400"/>
              <a:t> </a:t>
            </a:r>
            <a:r>
              <a:rPr lang="fa-IR" sz="2400" b="1"/>
              <a:t>منجر می شود</a:t>
            </a:r>
            <a:r>
              <a:rPr lang="fa-IR" sz="2400"/>
              <a:t>.  وجود بیماری شدید عمومی و یا بیماری به هر علت دیگری که ایجاد شده باشد حتی اگر ممکن نباشد میزان ناتوانی شخص را بطور قطعی مشخص کرد. مثلا بیماری محدود ولی شدید قلبی ، دیابت شدید با عوارض عروقی ، درجات متوسط یا شدید نارسایی ریوی ، آنژین صدری یا انفارکتوس میوکارد التیام یافته.</a:t>
            </a:r>
          </a:p>
          <a:p>
            <a:pPr>
              <a:lnSpc>
                <a:spcPct val="80000"/>
              </a:lnSpc>
            </a:pP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0" y="692150"/>
            <a:ext cx="9144000" cy="5832475"/>
          </a:xfrm>
        </p:spPr>
        <p:txBody>
          <a:bodyPr>
            <a:normAutofit/>
          </a:bodyPr>
          <a:lstStyle/>
          <a:p>
            <a:pPr>
              <a:lnSpc>
                <a:spcPct val="60000"/>
              </a:lnSpc>
            </a:pPr>
            <a:r>
              <a:rPr lang="fa-IR" sz="3300" b="1">
                <a:solidFill>
                  <a:srgbClr val="FF0000"/>
                </a:solidFill>
              </a:rPr>
              <a:t>کلاس 4</a:t>
            </a:r>
            <a:r>
              <a:rPr lang="fa-IR" sz="3000" b="1"/>
              <a:t> </a:t>
            </a:r>
            <a:r>
              <a:rPr lang="fa-IR" sz="3000" b="1">
                <a:solidFill>
                  <a:srgbClr val="FF0000"/>
                </a:solidFill>
              </a:rPr>
              <a:t>:</a:t>
            </a:r>
            <a:r>
              <a:rPr lang="fa-IR" sz="3000" b="1"/>
              <a:t>بیماری شدید سیستمیک که تهدید ثابتی برای زندگی محسوب می شود.</a:t>
            </a:r>
            <a:r>
              <a:rPr lang="fa-IR" sz="3000"/>
              <a:t> اختلالات عمومی شدید که هم اکنون زندگی را در معرض خطر قرار می دهند و همیشه هم توسط عمل قابل اصلاح نیستند. مثلا بیماران مبتلا به بیماری عضوی قلب که علایم مشخصی از نارسایی قلبی را نشان می دهد، سندرم آنژِین صدری مقاوم یا میوکاردیت فعال ، درجات پیشرفته نارسایی ریوی ، کبدی ، کلیوی و یا غدد مترشحه داخلی.</a:t>
            </a:r>
          </a:p>
          <a:p>
            <a:pPr>
              <a:lnSpc>
                <a:spcPct val="60000"/>
              </a:lnSpc>
            </a:pPr>
            <a:r>
              <a:rPr lang="fa-IR" sz="3300" b="1">
                <a:solidFill>
                  <a:srgbClr val="FF0000"/>
                </a:solidFill>
              </a:rPr>
              <a:t>کلاس 5</a:t>
            </a:r>
            <a:r>
              <a:rPr lang="fa-IR" sz="3000" b="1"/>
              <a:t> </a:t>
            </a:r>
            <a:r>
              <a:rPr lang="fa-IR" sz="3000" b="1">
                <a:solidFill>
                  <a:srgbClr val="FF0000"/>
                </a:solidFill>
              </a:rPr>
              <a:t>:</a:t>
            </a:r>
            <a:r>
              <a:rPr lang="fa-IR" sz="3000"/>
              <a:t> </a:t>
            </a:r>
            <a:r>
              <a:rPr lang="fa-IR" sz="3000" b="1"/>
              <a:t>بیماران در حال مرگ که شانس کمی برای زنده ماندن دارند</a:t>
            </a:r>
            <a:r>
              <a:rPr lang="fa-IR" sz="3000"/>
              <a:t> </a:t>
            </a:r>
            <a:r>
              <a:rPr lang="fa-IR" sz="3000" b="1"/>
              <a:t>اما با ناامیدی عمل برای آنان انجام می شود.</a:t>
            </a:r>
            <a:r>
              <a:rPr lang="fa-IR" sz="3000"/>
              <a:t> مثلا پاره شدن آنوریسم شکمی همراه با شوک عمیق ، صدمات شدید مغزی همراه با افزایش فشار داخل مغری ، آمبولی سریع ریوی بیشتر این بیماران برای نجات از مرگ با یک بیهوشی خیلی مختصر و یا بدون بیهوشی مورد عمل جراحی قرار می گیرند.</a:t>
            </a:r>
          </a:p>
          <a:p>
            <a:pPr>
              <a:lnSpc>
                <a:spcPct val="60000"/>
              </a:lnSpc>
            </a:pPr>
            <a:r>
              <a:rPr lang="fa-IR" sz="3300" b="1">
                <a:solidFill>
                  <a:srgbClr val="FF0000"/>
                </a:solidFill>
              </a:rPr>
              <a:t>کلاس </a:t>
            </a:r>
            <a:r>
              <a:rPr lang="fa-IR" sz="3300">
                <a:solidFill>
                  <a:srgbClr val="FF0000"/>
                </a:solidFill>
              </a:rPr>
              <a:t>6</a:t>
            </a:r>
            <a:r>
              <a:rPr lang="fa-IR" sz="3000" b="1">
                <a:solidFill>
                  <a:srgbClr val="FF0000"/>
                </a:solidFill>
              </a:rPr>
              <a:t>:</a:t>
            </a:r>
            <a:r>
              <a:rPr lang="fa-IR" sz="3000" b="1"/>
              <a:t> بیماری با مرگ مغزی که اعضاء بدن وی برای اهداء از بدن خارج میشود.</a:t>
            </a:r>
            <a:endParaRPr lang="en-US" sz="3000" b="1"/>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fa-IR" sz="6600">
                <a:cs typeface="B Jadid" panose="00000700000000000000" pitchFamily="2" charset="-78"/>
              </a:rPr>
              <a:t>اعمال اورژانس(</a:t>
            </a:r>
            <a:r>
              <a:rPr lang="en-US" sz="6600">
                <a:cs typeface="B Jadid" panose="00000700000000000000" pitchFamily="2" charset="-78"/>
              </a:rPr>
              <a:t>E</a:t>
            </a:r>
            <a:r>
              <a:rPr lang="fa-IR" sz="6600">
                <a:cs typeface="B Jadid" panose="00000700000000000000" pitchFamily="2" charset="-78"/>
              </a:rPr>
              <a:t>)</a:t>
            </a:r>
            <a:endParaRPr lang="en-US" sz="6600">
              <a:cs typeface="B Jadid" panose="00000700000000000000" pitchFamily="2" charset="-78"/>
            </a:endParaRPr>
          </a:p>
        </p:txBody>
      </p:sp>
      <p:sp>
        <p:nvSpPr>
          <p:cNvPr id="14339" name="Rectangle 3"/>
          <p:cNvSpPr>
            <a:spLocks noGrp="1" noChangeArrowheads="1"/>
          </p:cNvSpPr>
          <p:nvPr>
            <p:ph idx="4294967295"/>
          </p:nvPr>
        </p:nvSpPr>
        <p:spPr>
          <a:xfrm>
            <a:off x="0" y="1412875"/>
            <a:ext cx="9144000" cy="5257800"/>
          </a:xfrm>
        </p:spPr>
        <p:txBody>
          <a:bodyPr>
            <a:normAutofit fontScale="92500" lnSpcReduction="20000"/>
          </a:bodyPr>
          <a:lstStyle/>
          <a:p>
            <a:pPr marL="609600" indent="-609600">
              <a:lnSpc>
                <a:spcPct val="90000"/>
              </a:lnSpc>
              <a:buFont typeface="Wingdings" panose="05000000000000000000" pitchFamily="2" charset="2"/>
              <a:buNone/>
            </a:pPr>
            <a:r>
              <a:rPr lang="fa-IR" sz="4000" b="1">
                <a:solidFill>
                  <a:srgbClr val="FF0000"/>
                </a:solidFill>
                <a:cs typeface="B Jadid" panose="00000700000000000000" pitchFamily="2" charset="-78"/>
              </a:rPr>
              <a:t>اعمال اورژانس(</a:t>
            </a:r>
            <a:r>
              <a:rPr lang="en-US" sz="4000" b="1">
                <a:solidFill>
                  <a:srgbClr val="FF0000"/>
                </a:solidFill>
                <a:cs typeface="B Jadid" panose="00000700000000000000" pitchFamily="2" charset="-78"/>
              </a:rPr>
              <a:t>E</a:t>
            </a:r>
            <a:r>
              <a:rPr lang="fa-IR" sz="4000" b="1">
                <a:solidFill>
                  <a:srgbClr val="FF0000"/>
                </a:solidFill>
                <a:cs typeface="B Jadid" panose="00000700000000000000" pitchFamily="2" charset="-78"/>
              </a:rPr>
              <a:t>).</a:t>
            </a:r>
            <a:r>
              <a:rPr lang="fa-IR" sz="4000" b="1">
                <a:cs typeface="B Jadid" panose="00000700000000000000" pitchFamily="2" charset="-78"/>
              </a:rPr>
              <a:t> هر بیماری که در یکی از کلاس های مذکور باشد و در شرایط اورژانس عمل شود به عنوان بیمار بدحال تلقی می شود. در این حالت حرف </a:t>
            </a:r>
            <a:r>
              <a:rPr lang="en-US" sz="4000" b="1">
                <a:cs typeface="B Jadid" panose="00000700000000000000" pitchFamily="2" charset="-78"/>
              </a:rPr>
              <a:t>E</a:t>
            </a:r>
            <a:r>
              <a:rPr lang="fa-IR" sz="4000" b="1">
                <a:cs typeface="B Jadid" panose="00000700000000000000" pitchFamily="2" charset="-78"/>
              </a:rPr>
              <a:t> در کنار شماره کلاس بیمار قرار می گیرد. به این ترتیب در بیماری که هرنی تا کنون عارضه ای نداشت و اکنون در ساک هرنی گیر کرده و همراه با تهوع و استفراغ است بصورت </a:t>
            </a:r>
            <a:r>
              <a:rPr lang="en-US" sz="4000" b="1">
                <a:cs typeface="B Jadid" panose="00000700000000000000" pitchFamily="2" charset="-78"/>
              </a:rPr>
              <a:t>E1</a:t>
            </a:r>
            <a:r>
              <a:rPr lang="fa-IR" sz="4000" b="1">
                <a:cs typeface="B Jadid" panose="00000700000000000000" pitchFamily="2" charset="-78"/>
              </a:rPr>
              <a:t> طبقه بندی می شود.</a:t>
            </a:r>
            <a:r>
              <a:rPr lang="fa-IR" sz="3600">
                <a:cs typeface="B Jadid" panose="00000700000000000000" pitchFamily="2" charset="-78"/>
              </a:rPr>
              <a:t> </a:t>
            </a:r>
            <a:endParaRPr lang="en-US" sz="3600">
              <a:cs typeface="B Jadid" panose="00000700000000000000" pitchFamily="2" charset="-78"/>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3"/>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1000" fill="hold"/>
                                        <p:tgtEl>
                                          <p:spTgt spid="1433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TextBox 7"/>
          <p:cNvSpPr txBox="1">
            <a:spLocks noChangeArrowheads="1"/>
          </p:cNvSpPr>
          <p:nvPr/>
        </p:nvSpPr>
        <p:spPr bwMode="auto">
          <a:xfrm>
            <a:off x="500063" y="857250"/>
            <a:ext cx="8215312"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r>
              <a:rPr lang="fa-IR" sz="2000" b="1">
                <a:solidFill>
                  <a:srgbClr val="00B0F0"/>
                </a:solidFill>
                <a:latin typeface="Times New Roman" panose="02020603050405020304" pitchFamily="18" charset="0"/>
                <a:ea typeface="Majalla UI"/>
                <a:cs typeface="B Traffic" panose="00000400000000000000" pitchFamily="2" charset="-78"/>
              </a:rPr>
              <a:t>مداخلات پرستاری بلافاصله قبل از عمل جراحی</a:t>
            </a:r>
          </a:p>
          <a:p>
            <a:pPr algn="justLow">
              <a:lnSpc>
                <a:spcPct val="150000"/>
              </a:lnSpc>
            </a:pPr>
            <a:endParaRPr lang="fa-IR">
              <a:solidFill>
                <a:srgbClr val="00B0F0"/>
              </a:solidFill>
              <a:latin typeface="Times New Roman" panose="02020603050405020304" pitchFamily="18" charset="0"/>
              <a:ea typeface="Majalla UI"/>
              <a:cs typeface="B Traffic" panose="00000400000000000000" pitchFamily="2" charset="-78"/>
            </a:endParaRPr>
          </a:p>
          <a:p>
            <a:pPr algn="justLow">
              <a:buFont typeface="Wingdings" panose="05000000000000000000" pitchFamily="2" charset="2"/>
              <a:buChar char="v"/>
            </a:pPr>
            <a:r>
              <a:rPr lang="fa-IR">
                <a:solidFill>
                  <a:srgbClr val="002060"/>
                </a:solidFill>
                <a:latin typeface="Times New Roman" panose="02020603050405020304" pitchFamily="18" charset="0"/>
                <a:ea typeface="Majalla UI"/>
                <a:cs typeface="B Traffic" panose="00000400000000000000" pitchFamily="2" charset="-78"/>
              </a:rPr>
              <a:t>بیمار بایستی گان بیمارستان را  بپوشد.</a:t>
            </a:r>
          </a:p>
          <a:p>
            <a:pPr algn="justLow">
              <a:buFont typeface="Wingdings" panose="05000000000000000000" pitchFamily="2" charset="2"/>
              <a:buChar char="v"/>
            </a:pPr>
            <a:endParaRPr lang="fa-IR">
              <a:solidFill>
                <a:srgbClr val="002060"/>
              </a:solidFill>
              <a:latin typeface="Times New Roman" panose="02020603050405020304" pitchFamily="18" charset="0"/>
              <a:ea typeface="Majalla UI"/>
              <a:cs typeface="B Traffic" panose="00000400000000000000" pitchFamily="2" charset="-78"/>
            </a:endParaRPr>
          </a:p>
          <a:p>
            <a:pPr algn="justLow">
              <a:buFont typeface="Wingdings" panose="05000000000000000000" pitchFamily="2" charset="2"/>
              <a:buChar char="v"/>
            </a:pPr>
            <a:r>
              <a:rPr lang="fa-IR">
                <a:solidFill>
                  <a:srgbClr val="002060"/>
                </a:solidFill>
                <a:latin typeface="Times New Roman" panose="02020603050405020304" pitchFamily="18" charset="0"/>
                <a:ea typeface="Majalla UI"/>
                <a:cs typeface="B Traffic" panose="00000400000000000000" pitchFamily="2" charset="-78"/>
              </a:rPr>
              <a:t>خارج کردن جواهرات، دندان مصنوعی، آدامس و ...</a:t>
            </a:r>
          </a:p>
          <a:p>
            <a:pPr algn="justLow">
              <a:buFont typeface="Wingdings" panose="05000000000000000000" pitchFamily="2" charset="2"/>
              <a:buChar char="v"/>
            </a:pPr>
            <a:endParaRPr lang="fa-IR">
              <a:solidFill>
                <a:srgbClr val="002060"/>
              </a:solidFill>
              <a:latin typeface="Times New Roman" panose="02020603050405020304" pitchFamily="18" charset="0"/>
              <a:ea typeface="Majalla UI"/>
              <a:cs typeface="B Traffic" panose="00000400000000000000" pitchFamily="2" charset="-78"/>
            </a:endParaRPr>
          </a:p>
          <a:p>
            <a:pPr algn="justLow">
              <a:buClr>
                <a:srgbClr val="002060"/>
              </a:buClr>
              <a:buFont typeface="Wingdings" panose="05000000000000000000" pitchFamily="2" charset="2"/>
              <a:buChar char="v"/>
            </a:pPr>
            <a:r>
              <a:rPr lang="fa-IR">
                <a:solidFill>
                  <a:srgbClr val="002060"/>
                </a:solidFill>
                <a:latin typeface="Times New Roman" panose="02020603050405020304" pitchFamily="18" charset="0"/>
                <a:ea typeface="Majalla UI"/>
                <a:cs typeface="B Traffic" panose="00000400000000000000" pitchFamily="2" charset="-78"/>
              </a:rPr>
              <a:t>تجویز داروهای قبل از هوشبری(</a:t>
            </a:r>
            <a:r>
              <a:rPr lang="fa-IR">
                <a:latin typeface="Times New Roman" panose="02020603050405020304" pitchFamily="18" charset="0"/>
                <a:ea typeface="Majalla UI"/>
                <a:cs typeface="B Traffic" panose="00000400000000000000" pitchFamily="2" charset="-78"/>
              </a:rPr>
              <a:t>این داروها طبق اطلاع اتاق عمل به بیمار داده می شوند.باتجویز</a:t>
            </a:r>
          </a:p>
          <a:p>
            <a:pPr algn="justLow"/>
            <a:r>
              <a:rPr lang="fa-IR">
                <a:latin typeface="Times New Roman" panose="02020603050405020304" pitchFamily="18" charset="0"/>
                <a:ea typeface="Majalla UI"/>
                <a:cs typeface="B Traffic" panose="00000400000000000000" pitchFamily="2" charset="-78"/>
              </a:rPr>
              <a:t>                                           این داروها بیمار دچار گیجی و خواب آلودگی می شود</a:t>
            </a:r>
            <a:r>
              <a:rPr lang="fa-IR">
                <a:solidFill>
                  <a:srgbClr val="002060"/>
                </a:solidFill>
                <a:latin typeface="Times New Roman" panose="02020603050405020304" pitchFamily="18" charset="0"/>
                <a:ea typeface="Majalla UI"/>
                <a:cs typeface="B Traffic" panose="00000400000000000000" pitchFamily="2" charset="-78"/>
              </a:rPr>
              <a:t>).</a:t>
            </a:r>
          </a:p>
          <a:p>
            <a:pPr algn="justLow"/>
            <a:endParaRPr lang="fa-IR">
              <a:solidFill>
                <a:srgbClr val="002060"/>
              </a:solidFill>
              <a:latin typeface="Times New Roman" panose="02020603050405020304" pitchFamily="18" charset="0"/>
              <a:ea typeface="Majalla UI"/>
              <a:cs typeface="B Traffic" panose="00000400000000000000" pitchFamily="2" charset="-78"/>
            </a:endParaRPr>
          </a:p>
          <a:p>
            <a:pPr algn="justLow">
              <a:buClr>
                <a:srgbClr val="002060"/>
              </a:buClr>
              <a:buFont typeface="Wingdings" panose="05000000000000000000" pitchFamily="2" charset="2"/>
              <a:buChar char="v"/>
            </a:pPr>
            <a:r>
              <a:rPr lang="fa-IR">
                <a:solidFill>
                  <a:srgbClr val="002060"/>
                </a:solidFill>
                <a:latin typeface="Times New Roman" panose="02020603050405020304" pitchFamily="18" charset="0"/>
                <a:ea typeface="Majalla UI"/>
                <a:cs typeface="B Traffic" panose="00000400000000000000" pitchFamily="2" charset="-78"/>
              </a:rPr>
              <a:t>ثبت گزارش قبل از عمل(</a:t>
            </a:r>
            <a:r>
              <a:rPr lang="fa-IR">
                <a:latin typeface="Times New Roman" panose="02020603050405020304" pitchFamily="18" charset="0"/>
                <a:ea typeface="Majalla UI"/>
                <a:cs typeface="B Traffic" panose="00000400000000000000" pitchFamily="2" charset="-78"/>
              </a:rPr>
              <a:t>چک لیست، برگه ی رضایت نامه ی بیمار، گزارشات آزمایشگاه و پرونده ی </a:t>
            </a:r>
          </a:p>
          <a:p>
            <a:pPr algn="justLow"/>
            <a:r>
              <a:rPr lang="fa-IR">
                <a:latin typeface="Times New Roman" panose="02020603050405020304" pitchFamily="18" charset="0"/>
                <a:ea typeface="Majalla UI"/>
                <a:cs typeface="B Traffic" panose="00000400000000000000" pitchFamily="2" charset="-78"/>
              </a:rPr>
              <a:t>                                   پرستاری باید ضمیمه ی پرونده باشند و نیز گزارش هرگونه وضعیت غیر </a:t>
            </a:r>
          </a:p>
          <a:p>
            <a:pPr algn="justLow"/>
            <a:r>
              <a:rPr lang="fa-IR">
                <a:latin typeface="Times New Roman" panose="02020603050405020304" pitchFamily="18" charset="0"/>
                <a:ea typeface="Majalla UI"/>
                <a:cs typeface="B Traffic" panose="00000400000000000000" pitchFamily="2" charset="-78"/>
              </a:rPr>
              <a:t>                                  عادی بر روی چک لیست</a:t>
            </a:r>
            <a:r>
              <a:rPr lang="fa-IR">
                <a:solidFill>
                  <a:srgbClr val="002060"/>
                </a:solidFill>
                <a:latin typeface="Times New Roman" panose="02020603050405020304" pitchFamily="18" charset="0"/>
                <a:ea typeface="Majalla UI"/>
                <a:cs typeface="B Traffic" panose="00000400000000000000" pitchFamily="2" charset="-78"/>
              </a:rPr>
              <a:t>).</a:t>
            </a:r>
          </a:p>
          <a:p>
            <a:pPr algn="justLow"/>
            <a:endParaRPr lang="fa-IR">
              <a:solidFill>
                <a:srgbClr val="002060"/>
              </a:solidFill>
              <a:latin typeface="Times New Roman" panose="02020603050405020304" pitchFamily="18" charset="0"/>
              <a:ea typeface="Majalla UI"/>
              <a:cs typeface="B Traffic" panose="00000400000000000000" pitchFamily="2" charset="-78"/>
            </a:endParaRPr>
          </a:p>
          <a:p>
            <a:pPr algn="justLow">
              <a:buFont typeface="Wingdings" panose="05000000000000000000" pitchFamily="2" charset="2"/>
              <a:buChar char="v"/>
            </a:pPr>
            <a:r>
              <a:rPr lang="fa-IR">
                <a:solidFill>
                  <a:srgbClr val="002060"/>
                </a:solidFill>
                <a:latin typeface="Times New Roman" panose="02020603050405020304" pitchFamily="18" charset="0"/>
                <a:ea typeface="Majalla UI"/>
                <a:cs typeface="B Traffic" panose="00000400000000000000" pitchFamily="2" charset="-78"/>
              </a:rPr>
              <a:t>انتقال بیمار به اتاق انتظار  قبل از عمل(</a:t>
            </a:r>
            <a:r>
              <a:rPr lang="fa-IR">
                <a:latin typeface="Times New Roman" panose="02020603050405020304" pitchFamily="18" charset="0"/>
                <a:ea typeface="Majalla UI"/>
                <a:cs typeface="B Traffic" panose="00000400000000000000" pitchFamily="2" charset="-78"/>
              </a:rPr>
              <a:t>بیمار 30 تا 60 دقیقه قبل از شروع هوشبری با استفاده از </a:t>
            </a:r>
          </a:p>
          <a:p>
            <a:pPr algn="justLow"/>
            <a:r>
              <a:rPr lang="fa-IR">
                <a:latin typeface="Times New Roman" panose="02020603050405020304" pitchFamily="18" charset="0"/>
                <a:ea typeface="Majalla UI"/>
                <a:cs typeface="B Traffic" panose="00000400000000000000" pitchFamily="2" charset="-78"/>
              </a:rPr>
              <a:t>                                                   برانکارد یا تخت به اتاق انتظار انتقال داده می شود</a:t>
            </a:r>
            <a:r>
              <a:rPr lang="fa-IR">
                <a:solidFill>
                  <a:srgbClr val="002060"/>
                </a:solidFill>
                <a:latin typeface="Times New Roman" panose="02020603050405020304" pitchFamily="18" charset="0"/>
                <a:ea typeface="Majalla UI"/>
                <a:cs typeface="B Traffic" panose="00000400000000000000" pitchFamily="2" charset="-78"/>
              </a:rPr>
              <a:t>).</a:t>
            </a:r>
          </a:p>
          <a:p>
            <a:pPr algn="justLow"/>
            <a:endParaRPr lang="fa-IR">
              <a:solidFill>
                <a:srgbClr val="002060"/>
              </a:solidFill>
              <a:latin typeface="Times New Roman" panose="02020603050405020304" pitchFamily="18" charset="0"/>
              <a:ea typeface="Majalla UI"/>
              <a:cs typeface="B Traffic" panose="00000400000000000000" pitchFamily="2" charset="-78"/>
            </a:endParaRPr>
          </a:p>
          <a:p>
            <a:pPr algn="justLow">
              <a:buFont typeface="Wingdings" panose="05000000000000000000" pitchFamily="2" charset="2"/>
              <a:buChar char="v"/>
            </a:pPr>
            <a:r>
              <a:rPr lang="fa-IR">
                <a:solidFill>
                  <a:srgbClr val="002060"/>
                </a:solidFill>
                <a:latin typeface="Times New Roman" panose="02020603050405020304" pitchFamily="18" charset="0"/>
                <a:ea typeface="Majalla UI"/>
                <a:cs typeface="B Traffic" panose="00000400000000000000" pitchFamily="2" charset="-78"/>
              </a:rPr>
              <a:t>رسیدگی به نیاز های خانواده ی بیمار</a:t>
            </a:r>
          </a:p>
          <a:p>
            <a:pPr algn="justLow">
              <a:buFont typeface="Wingdings" panose="05000000000000000000" pitchFamily="2" charset="2"/>
              <a:buChar char="v"/>
            </a:pPr>
            <a:endParaRPr lang="fa-IR">
              <a:solidFill>
                <a:srgbClr val="002060"/>
              </a:solidFill>
              <a:latin typeface="Times New Roman" panose="02020603050405020304" pitchFamily="18" charset="0"/>
              <a:ea typeface="Majalla UI"/>
              <a:cs typeface="B Traffic" panose="00000400000000000000" pitchFamily="2" charset="-78"/>
            </a:endParaRPr>
          </a:p>
          <a:p>
            <a:pPr algn="ctr"/>
            <a:r>
              <a:rPr lang="fa-IR">
                <a:solidFill>
                  <a:srgbClr val="FF0000"/>
                </a:solidFill>
                <a:latin typeface="Times New Roman" panose="02020603050405020304" pitchFamily="18" charset="0"/>
                <a:ea typeface="Majalla UI"/>
                <a:cs typeface="B Traffic" panose="00000400000000000000" pitchFamily="2" charset="-78"/>
              </a:rPr>
              <a:t>اولویت در مراقبت های قبل از عمل، حفظ امنیت بیمار است.</a:t>
            </a:r>
          </a:p>
        </p:txBody>
      </p:sp>
      <p:pic>
        <p:nvPicPr>
          <p:cNvPr id="126979" name="Picture 5" descr="dglxasse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14732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0" y="188913"/>
            <a:ext cx="8748713"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4800" b="1" u="sng">
                <a:solidFill>
                  <a:srgbClr val="FF0000"/>
                </a:solidFill>
                <a:latin typeface="Times New Roman" panose="02020603050405020304" pitchFamily="18" charset="0"/>
              </a:rPr>
              <a:t>نکات موثر در انتخاب روش بیهوشی</a:t>
            </a:r>
            <a:r>
              <a:rPr lang="en-US" sz="4800" b="1" u="sng">
                <a:solidFill>
                  <a:srgbClr val="FF0000"/>
                </a:solidFill>
                <a:latin typeface="Times New Roman" panose="02020603050405020304" pitchFamily="18" charset="0"/>
              </a:rPr>
              <a:t>:</a:t>
            </a:r>
            <a:endParaRPr lang="fa-IR" sz="4800" b="1" u="sng">
              <a:solidFill>
                <a:srgbClr val="FF0000"/>
              </a:solidFill>
              <a:latin typeface="Times New Roman" panose="02020603050405020304" pitchFamily="18" charset="0"/>
            </a:endParaRPr>
          </a:p>
          <a:p>
            <a:r>
              <a:rPr lang="fa-IR" sz="4400" b="1">
                <a:latin typeface="Times New Roman" panose="02020603050405020304" pitchFamily="18" charset="0"/>
              </a:rPr>
              <a:t>بیماریهای زمینه ای با یا بدون ارتباط با علت جراحی</a:t>
            </a:r>
          </a:p>
          <a:p>
            <a:r>
              <a:rPr lang="fa-IR" sz="4400" b="1">
                <a:latin typeface="Times New Roman" panose="02020603050405020304" pitchFamily="18" charset="0"/>
              </a:rPr>
              <a:t>محل جراحی </a:t>
            </a:r>
          </a:p>
          <a:p>
            <a:r>
              <a:rPr lang="fa-IR" sz="4400" b="1">
                <a:latin typeface="Times New Roman" panose="02020603050405020304" pitchFamily="18" charset="0"/>
              </a:rPr>
              <a:t>پوزیسیون بدن بیمار طی جراحی </a:t>
            </a:r>
          </a:p>
          <a:p>
            <a:r>
              <a:rPr lang="fa-IR" sz="4400" b="1">
                <a:latin typeface="Times New Roman" panose="02020603050405020304" pitchFamily="18" charset="0"/>
              </a:rPr>
              <a:t>جراحی انتخابی یا اورژانس </a:t>
            </a:r>
          </a:p>
          <a:p>
            <a:r>
              <a:rPr lang="fa-IR" sz="4400" b="1">
                <a:latin typeface="Times New Roman" panose="02020603050405020304" pitchFamily="18" charset="0"/>
              </a:rPr>
              <a:t>احتمال افزایش محتویات معده </a:t>
            </a:r>
          </a:p>
          <a:p>
            <a:r>
              <a:rPr lang="fa-IR" sz="4400" b="1">
                <a:latin typeface="Times New Roman" panose="02020603050405020304" pitchFamily="18" charset="0"/>
              </a:rPr>
              <a:t>سن بیمار</a:t>
            </a:r>
          </a:p>
          <a:p>
            <a:r>
              <a:rPr lang="fa-IR" sz="4400" b="1">
                <a:latin typeface="Times New Roman" panose="02020603050405020304" pitchFamily="18" charset="0"/>
              </a:rPr>
              <a:t>تمایل و درخواست بیمار</a:t>
            </a:r>
            <a:endParaRPr lang="en-US" sz="44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2130425"/>
            <a:ext cx="7772400" cy="1470025"/>
          </a:xfrm>
        </p:spPr>
        <p:txBody>
          <a:bodyPr anchor="ctr"/>
          <a:lstStyle/>
          <a:p>
            <a:r>
              <a:rPr lang="fa-IR" sz="4400"/>
              <a:t>مراقبت جراحی</a:t>
            </a:r>
            <a:endParaRPr lang="en-US" sz="4400"/>
          </a:p>
        </p:txBody>
      </p:sp>
      <p:sp>
        <p:nvSpPr>
          <p:cNvPr id="36867" name="Rectangle 3"/>
          <p:cNvSpPr>
            <a:spLocks noGrp="1" noChangeArrowheads="1"/>
          </p:cNvSpPr>
          <p:nvPr>
            <p:ph type="subTitle" idx="1"/>
          </p:nvPr>
        </p:nvSpPr>
        <p:spPr>
          <a:xfrm>
            <a:off x="1371600" y="3886200"/>
            <a:ext cx="6400800" cy="1752600"/>
          </a:xfrm>
        </p:spPr>
        <p:txBody>
          <a:bodyPr/>
          <a:lstStyle/>
          <a:p>
            <a:endParaRPr lang="en-US" sz="32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ar-SA" sz="4000" b="1"/>
              <a:t>اخذ تاريخچه بيماران از پيش آگهي هاي قبل از عمل جراحي است.</a:t>
            </a:r>
            <a:r>
              <a:rPr lang="ar-SA" sz="4000"/>
              <a:t> </a:t>
            </a:r>
            <a:br>
              <a:rPr lang="ar-SA" sz="4000"/>
            </a:br>
            <a:endParaRPr lang="en-US" sz="4000"/>
          </a:p>
        </p:txBody>
      </p:sp>
      <p:sp>
        <p:nvSpPr>
          <p:cNvPr id="37891" name="Rectangle 3"/>
          <p:cNvSpPr>
            <a:spLocks noGrp="1" noChangeArrowheads="1"/>
          </p:cNvSpPr>
          <p:nvPr>
            <p:ph type="body" idx="1"/>
          </p:nvPr>
        </p:nvSpPr>
        <p:spPr/>
        <p:txBody>
          <a:bodyPr/>
          <a:lstStyle/>
          <a:p>
            <a:r>
              <a:rPr lang="ar-SA"/>
              <a:t>تاريخچه،سابقه بيماري و اعمال جراحي قبلي</a:t>
            </a:r>
            <a:endParaRPr lang="fa-IR"/>
          </a:p>
          <a:p>
            <a:r>
              <a:rPr lang="ar-SA"/>
              <a:t> ، اطلاعات دقيق </a:t>
            </a:r>
            <a:r>
              <a:rPr lang="fa-IR"/>
              <a:t>از </a:t>
            </a:r>
            <a:r>
              <a:rPr lang="ar-SA"/>
              <a:t>داروهاي مصرفي بيمار </a:t>
            </a:r>
            <a:endParaRPr lang="fa-IR"/>
          </a:p>
          <a:p>
            <a:r>
              <a:rPr lang="ar-SA"/>
              <a:t>درخواست آزمايشات تشخيصي لازم بر اساس تاريخچه بيماري </a:t>
            </a:r>
            <a:endParaRPr lang="fa-IR"/>
          </a:p>
          <a:p>
            <a:r>
              <a:rPr lang="fa-IR"/>
              <a:t>بررسی</a:t>
            </a:r>
            <a:r>
              <a:rPr lang="ar-SA"/>
              <a:t> مشاوره ها </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4000">
                <a:solidFill>
                  <a:srgbClr val="000099"/>
                </a:solidFill>
                <a:sym typeface="Webdings" panose="05030102010509060703" pitchFamily="18" charset="2"/>
              </a:rPr>
              <a:t></a:t>
            </a:r>
            <a:r>
              <a:rPr lang="ar-SA" sz="4000">
                <a:solidFill>
                  <a:srgbClr val="000099"/>
                </a:solidFill>
              </a:rPr>
              <a:t>    جهت انتقال بيماران به اتاق عمل</a:t>
            </a:r>
            <a:r>
              <a:rPr lang="ar-SA" sz="4000"/>
              <a:t> </a:t>
            </a:r>
            <a:r>
              <a:rPr lang="fa-IR" sz="4000"/>
              <a:t/>
            </a:r>
            <a:br>
              <a:rPr lang="fa-IR" sz="4000"/>
            </a:br>
            <a:endParaRPr lang="en-US" sz="4000"/>
          </a:p>
        </p:txBody>
      </p:sp>
      <p:sp>
        <p:nvSpPr>
          <p:cNvPr id="38915" name="Rectangle 3"/>
          <p:cNvSpPr>
            <a:spLocks noGrp="1" noChangeArrowheads="1"/>
          </p:cNvSpPr>
          <p:nvPr>
            <p:ph type="body" idx="1"/>
          </p:nvPr>
        </p:nvSpPr>
        <p:spPr>
          <a:xfrm>
            <a:off x="457200" y="1125538"/>
            <a:ext cx="8229600" cy="5000625"/>
          </a:xfrm>
        </p:spPr>
        <p:txBody>
          <a:bodyPr/>
          <a:lstStyle/>
          <a:p>
            <a:pPr>
              <a:lnSpc>
                <a:spcPct val="90000"/>
              </a:lnSpc>
            </a:pPr>
            <a:r>
              <a:rPr lang="fa-IR" b="1">
                <a:latin typeface="Arabic Typesetting" panose="03020402040406030203" pitchFamily="66" charset="-78"/>
                <a:cs typeface="Arabic Typesetting" panose="03020402040406030203" pitchFamily="66" charset="-78"/>
              </a:rPr>
              <a:t>بیمار </a:t>
            </a:r>
            <a:r>
              <a:rPr lang="en-GB" b="1">
                <a:latin typeface="Arabic Typesetting" panose="03020402040406030203" pitchFamily="66" charset="-78"/>
                <a:cs typeface="Arabic Typesetting" panose="03020402040406030203" pitchFamily="66" charset="-78"/>
              </a:rPr>
              <a:t>NPO</a:t>
            </a:r>
            <a:r>
              <a:rPr lang="fa-IR" b="1">
                <a:latin typeface="Arabic Typesetting" panose="03020402040406030203" pitchFamily="66" charset="-78"/>
                <a:cs typeface="Arabic Typesetting" panose="03020402040406030203" pitchFamily="66" charset="-78"/>
              </a:rPr>
              <a:t> باشد </a:t>
            </a:r>
          </a:p>
          <a:p>
            <a:pPr>
              <a:lnSpc>
                <a:spcPct val="90000"/>
              </a:lnSpc>
            </a:pPr>
            <a:r>
              <a:rPr lang="fa-IR" b="1">
                <a:latin typeface="Arabic Typesetting" panose="03020402040406030203" pitchFamily="66" charset="-78"/>
                <a:cs typeface="Arabic Typesetting" panose="03020402040406030203" pitchFamily="66" charset="-78"/>
              </a:rPr>
              <a:t>داشتن برگ رضايت عمل ، تكميل فرم و برگه هاي مخصوص اتاق عمل </a:t>
            </a:r>
          </a:p>
          <a:p>
            <a:pPr>
              <a:lnSpc>
                <a:spcPct val="90000"/>
              </a:lnSpc>
            </a:pPr>
            <a:r>
              <a:rPr lang="fa-IR" b="1">
                <a:latin typeface="Arabic Typesetting" panose="03020402040406030203" pitchFamily="66" charset="-78"/>
                <a:cs typeface="Arabic Typesetting" panose="03020402040406030203" pitchFamily="66" charset="-78"/>
              </a:rPr>
              <a:t>کنترل نتیجه آزمایشات و گرافی ها</a:t>
            </a:r>
          </a:p>
          <a:p>
            <a:pPr>
              <a:lnSpc>
                <a:spcPct val="90000"/>
              </a:lnSpc>
            </a:pPr>
            <a:r>
              <a:rPr lang="fa-IR" b="1">
                <a:latin typeface="Arabic Typesetting" panose="03020402040406030203" pitchFamily="66" charset="-78"/>
                <a:cs typeface="Arabic Typesetting" panose="03020402040406030203" pitchFamily="66" charset="-78"/>
              </a:rPr>
              <a:t>کنترل مجدد تمام موارد درج شده در فرم مراقبت از عمل  </a:t>
            </a:r>
          </a:p>
          <a:p>
            <a:pPr>
              <a:lnSpc>
                <a:spcPct val="90000"/>
              </a:lnSpc>
            </a:pPr>
            <a:r>
              <a:rPr lang="fa-IR" b="1">
                <a:latin typeface="Arabic Typesetting" panose="03020402040406030203" pitchFamily="66" charset="-78"/>
                <a:cs typeface="Arabic Typesetting" panose="03020402040406030203" pitchFamily="66" charset="-78"/>
              </a:rPr>
              <a:t>در آوردن وسایل مصنوعی ، زیور آلات و نداشتن لاک ناخن</a:t>
            </a:r>
          </a:p>
          <a:p>
            <a:pPr>
              <a:lnSpc>
                <a:spcPct val="90000"/>
              </a:lnSpc>
            </a:pPr>
            <a:r>
              <a:rPr lang="fa-IR" b="1">
                <a:latin typeface="Arabic Typesetting" panose="03020402040406030203" pitchFamily="66" charset="-78"/>
                <a:cs typeface="Arabic Typesetting" panose="03020402040406030203" pitchFamily="66" charset="-78"/>
              </a:rPr>
              <a:t>پوشيدن دستبند مشخصات الزاميست . </a:t>
            </a:r>
          </a:p>
          <a:p>
            <a:pPr>
              <a:lnSpc>
                <a:spcPct val="90000"/>
              </a:lnSpc>
            </a:pPr>
            <a:r>
              <a:rPr lang="fa-IR" b="1">
                <a:latin typeface="Arabic Typesetting" panose="03020402040406030203" pitchFamily="66" charset="-78"/>
                <a:cs typeface="Arabic Typesetting" panose="03020402040406030203" pitchFamily="66" charset="-78"/>
              </a:rPr>
              <a:t>تحويل بيمار حتما با نظارت پرسنل پرستاري مي باشد . { با دادن و يا گرفتن گزارش بطور دقيق ( کتبی و شفاهی ) }</a:t>
            </a:r>
          </a:p>
          <a:p>
            <a:pPr>
              <a:lnSpc>
                <a:spcPct val="90000"/>
              </a:lnSpc>
            </a:pPr>
            <a:r>
              <a:rPr lang="fa-IR" b="1">
                <a:latin typeface="Arabic Typesetting" panose="03020402040406030203" pitchFamily="66" charset="-78"/>
                <a:cs typeface="Arabic Typesetting" panose="03020402040406030203" pitchFamily="66" charset="-78"/>
              </a:rPr>
              <a:t>تذكر : ليست بيماران اتاق عمل در روز قبل به بخش تحويل داده مي شود درغير اين صورت پرستار بيمار ساعت عمل جراحي بيمار را از بخش جراحي و يا اتاق عمل سئوال و در گزارش خود قيد مي نمايد .</a:t>
            </a:r>
            <a:endParaRPr lang="en-US" b="1">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4000" b="1">
                <a:solidFill>
                  <a:srgbClr val="003300"/>
                </a:solidFill>
                <a:sym typeface="Webdings" panose="05030102010509060703" pitchFamily="18" charset="2"/>
              </a:rPr>
              <a:t></a:t>
            </a:r>
            <a:r>
              <a:rPr lang="ar-SA" sz="4000" b="1">
                <a:solidFill>
                  <a:srgbClr val="003300"/>
                </a:solidFill>
              </a:rPr>
              <a:t>   </a:t>
            </a:r>
            <a:r>
              <a:rPr lang="ar-SA" sz="4000">
                <a:solidFill>
                  <a:srgbClr val="003300"/>
                </a:solidFill>
              </a:rPr>
              <a:t>جهت تحویل بیمار از اتاق عمل</a:t>
            </a:r>
            <a:r>
              <a:rPr lang="ar-SA" sz="4000" b="1"/>
              <a:t> </a:t>
            </a:r>
            <a:r>
              <a:rPr lang="fa-IR" sz="4000"/>
              <a:t/>
            </a:r>
            <a:br>
              <a:rPr lang="fa-IR" sz="4000"/>
            </a:br>
            <a:endParaRPr lang="en-US" sz="4000"/>
          </a:p>
        </p:txBody>
      </p:sp>
      <p:sp>
        <p:nvSpPr>
          <p:cNvPr id="39939" name="Rectangle 3"/>
          <p:cNvSpPr>
            <a:spLocks noGrp="1" noChangeArrowheads="1"/>
          </p:cNvSpPr>
          <p:nvPr>
            <p:ph type="body" idx="1"/>
          </p:nvPr>
        </p:nvSpPr>
        <p:spPr>
          <a:xfrm>
            <a:off x="323850" y="1052513"/>
            <a:ext cx="8374063" cy="5616575"/>
          </a:xfrm>
        </p:spPr>
        <p:txBody>
          <a:bodyPr/>
          <a:lstStyle/>
          <a:p>
            <a:pPr>
              <a:lnSpc>
                <a:spcPct val="80000"/>
              </a:lnSpc>
            </a:pPr>
            <a:r>
              <a:rPr lang="fa-IR" b="1">
                <a:latin typeface="Arabic Typesetting" panose="03020402040406030203" pitchFamily="66" charset="-78"/>
                <a:cs typeface="Arabic Typesetting" panose="03020402040406030203" pitchFamily="66" charset="-78"/>
              </a:rPr>
              <a:t>در زمان تحويل ، وضعيت جسمي و هوشياري بيمارتوسط پرستار بخش كنترل مي شود </a:t>
            </a:r>
            <a:r>
              <a:rPr lang="en-GB" b="1">
                <a:latin typeface="Arabic Typesetting" panose="03020402040406030203" pitchFamily="66" charset="-78"/>
                <a:cs typeface="Arabic Typesetting" panose="03020402040406030203" pitchFamily="66" charset="-78"/>
              </a:rPr>
              <a:t>.</a:t>
            </a:r>
            <a:endParaRPr lang="fa-IR"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پرستار اسم بيمار را با پرونده مطابقت مي دهد و با صداي بلند صدا مي كند</a:t>
            </a:r>
            <a:r>
              <a:rPr lang="en-GB" sz="3600" b="1">
                <a:latin typeface="Arabic Typesetting" panose="03020402040406030203" pitchFamily="66" charset="-78"/>
                <a:cs typeface="Arabic Typesetting" panose="03020402040406030203" pitchFamily="66" charset="-78"/>
              </a:rPr>
              <a:t>.</a:t>
            </a:r>
            <a:endParaRPr lang="fa-IR" sz="3600"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پرستار فرم ريكاوري رابه دقت كنترل مي كند</a:t>
            </a:r>
            <a:r>
              <a:rPr lang="en-GB" sz="3600" b="1">
                <a:latin typeface="Arabic Typesetting" panose="03020402040406030203" pitchFamily="66" charset="-78"/>
                <a:cs typeface="Arabic Typesetting" panose="03020402040406030203" pitchFamily="66" charset="-78"/>
              </a:rPr>
              <a:t>. </a:t>
            </a:r>
            <a:endParaRPr lang="fa-IR" sz="3600"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كليه ي درن ها، كاتترها، لوله ها و وسايل مورد نياز ديگر بيمار را در زمان تحويل چك مي كند</a:t>
            </a:r>
            <a:r>
              <a:rPr lang="en-GB" sz="3600" b="1">
                <a:latin typeface="Arabic Typesetting" panose="03020402040406030203" pitchFamily="66" charset="-78"/>
                <a:cs typeface="Arabic Typesetting" panose="03020402040406030203" pitchFamily="66" charset="-78"/>
              </a:rPr>
              <a:t>.</a:t>
            </a:r>
            <a:endParaRPr lang="fa-IR" sz="3600"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باز بودن راه هوايي و علايم حياتي را كنتر ل مي كند</a:t>
            </a:r>
            <a:r>
              <a:rPr lang="en-GB" sz="3600" b="1">
                <a:latin typeface="Arabic Typesetting" panose="03020402040406030203" pitchFamily="66" charset="-78"/>
                <a:cs typeface="Arabic Typesetting" panose="03020402040406030203" pitchFamily="66" charset="-78"/>
              </a:rPr>
              <a:t>.</a:t>
            </a:r>
            <a:endParaRPr lang="fa-IR" sz="3600"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هر مشكل حاد در حين عمل (شوك</a:t>
            </a:r>
            <a:r>
              <a:rPr lang="en-GB" sz="3600" b="1">
                <a:latin typeface="Arabic Typesetting" panose="03020402040406030203" pitchFamily="66" charset="-78"/>
                <a:cs typeface="Arabic Typesetting" panose="03020402040406030203" pitchFamily="66" charset="-78"/>
              </a:rPr>
              <a:t>- </a:t>
            </a:r>
            <a:r>
              <a:rPr lang="fa-IR" sz="3600" b="1">
                <a:latin typeface="Arabic Typesetting" panose="03020402040406030203" pitchFamily="66" charset="-78"/>
                <a:cs typeface="Arabic Typesetting" panose="03020402040406030203" pitchFamily="66" charset="-78"/>
              </a:rPr>
              <a:t> خونريزي وسيع</a:t>
            </a:r>
            <a:r>
              <a:rPr lang="en-GB" sz="3600" b="1">
                <a:latin typeface="Arabic Typesetting" panose="03020402040406030203" pitchFamily="66" charset="-78"/>
                <a:cs typeface="Arabic Typesetting" panose="03020402040406030203" pitchFamily="66" charset="-78"/>
              </a:rPr>
              <a:t>- </a:t>
            </a:r>
            <a:r>
              <a:rPr lang="fa-IR" sz="3600" b="1">
                <a:latin typeface="Arabic Typesetting" panose="03020402040406030203" pitchFamily="66" charset="-78"/>
                <a:cs typeface="Arabic Typesetting" panose="03020402040406030203" pitchFamily="66" charset="-78"/>
              </a:rPr>
              <a:t> ايست قلب</a:t>
            </a:r>
            <a:r>
              <a:rPr lang="en-GB" sz="3600" b="1">
                <a:latin typeface="Arabic Typesetting" panose="03020402040406030203" pitchFamily="66" charset="-78"/>
                <a:cs typeface="Arabic Typesetting" panose="03020402040406030203" pitchFamily="66" charset="-78"/>
              </a:rPr>
              <a:t>(</a:t>
            </a:r>
            <a:r>
              <a:rPr lang="fa-IR" sz="3600" b="1">
                <a:latin typeface="Arabic Typesetting" panose="03020402040406030203" pitchFamily="66" charset="-78"/>
                <a:cs typeface="Arabic Typesetting" panose="03020402040406030203" pitchFamily="66" charset="-78"/>
              </a:rPr>
              <a:t>را سئوال مي كند</a:t>
            </a:r>
            <a:r>
              <a:rPr lang="en-GB" sz="3600" b="1">
                <a:latin typeface="Arabic Typesetting" panose="03020402040406030203" pitchFamily="66" charset="-78"/>
                <a:cs typeface="Arabic Typesetting" panose="03020402040406030203" pitchFamily="66" charset="-78"/>
              </a:rPr>
              <a:t>.</a:t>
            </a:r>
            <a:endParaRPr lang="fa-IR" sz="3600"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ميزان مايعات تجويز شده، اتلاف خون و ساير موارد را كنترل مي كند</a:t>
            </a:r>
            <a:r>
              <a:rPr lang="en-GB" sz="3600" b="1">
                <a:latin typeface="Arabic Typesetting" panose="03020402040406030203" pitchFamily="66" charset="-78"/>
                <a:cs typeface="Arabic Typesetting" panose="03020402040406030203" pitchFamily="66" charset="-78"/>
              </a:rPr>
              <a:t>.</a:t>
            </a:r>
          </a:p>
          <a:p>
            <a:pPr>
              <a:lnSpc>
                <a:spcPct val="80000"/>
              </a:lnSpc>
            </a:pPr>
            <a:r>
              <a:rPr lang="en-GB" sz="3600" b="1">
                <a:latin typeface="Arabic Typesetting" panose="03020402040406030203" pitchFamily="66" charset="-78"/>
                <a:cs typeface="Arabic Typesetting" panose="03020402040406030203" pitchFamily="66" charset="-78"/>
              </a:rPr>
              <a:t>- </a:t>
            </a:r>
            <a:r>
              <a:rPr lang="fa-IR" sz="3600" b="1">
                <a:latin typeface="Arabic Typesetting" panose="03020402040406030203" pitchFamily="66" charset="-78"/>
                <a:cs typeface="Arabic Typesetting" panose="03020402040406030203" pitchFamily="66" charset="-78"/>
              </a:rPr>
              <a:t> بيمار را به طور كامل مي پوشاند</a:t>
            </a:r>
            <a:r>
              <a:rPr lang="en-GB" sz="3600" b="1">
                <a:latin typeface="Arabic Typesetting" panose="03020402040406030203" pitchFamily="66" charset="-78"/>
                <a:cs typeface="Arabic Typesetting" panose="03020402040406030203" pitchFamily="66" charset="-78"/>
              </a:rPr>
              <a:t>.</a:t>
            </a:r>
            <a:endParaRPr lang="fa-IR" sz="3600" b="1">
              <a:latin typeface="Arabic Typesetting" panose="03020402040406030203" pitchFamily="66" charset="-78"/>
              <a:cs typeface="Arabic Typesetting" panose="03020402040406030203" pitchFamily="66" charset="-78"/>
            </a:endParaRPr>
          </a:p>
          <a:p>
            <a:pPr>
              <a:lnSpc>
                <a:spcPct val="80000"/>
              </a:lnSpc>
            </a:pPr>
            <a:r>
              <a:rPr lang="fa-IR" sz="3600" b="1">
                <a:latin typeface="Arabic Typesetting" panose="03020402040406030203" pitchFamily="66" charset="-78"/>
                <a:cs typeface="Arabic Typesetting" panose="03020402040406030203" pitchFamily="66" charset="-78"/>
              </a:rPr>
              <a:t>يافته ها و اقدامات خود را ثبت مي كند</a:t>
            </a:r>
            <a:r>
              <a:rPr lang="en-GB" sz="3600" b="1">
                <a:latin typeface="Arabic Typesetting" panose="03020402040406030203" pitchFamily="66" charset="-78"/>
                <a:cs typeface="Arabic Typesetting" panose="03020402040406030203" pitchFamily="66" charset="-78"/>
              </a:rPr>
              <a:t>.</a:t>
            </a:r>
            <a:endParaRPr lang="en-US" sz="3600" b="1">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ar-SA" sz="3600" b="1">
                <a:latin typeface="Arabic Typesetting" panose="03020402040406030203" pitchFamily="66" charset="-78"/>
                <a:cs typeface="Arabic Typesetting" panose="03020402040406030203" pitchFamily="66" charset="-78"/>
              </a:rPr>
              <a:t>تحویل بیماران از روی کاردکس ( اقدامات مراقبتی و دارویی ) بر بالین آنها :</a:t>
            </a:r>
            <a:r>
              <a:rPr lang="fa-IR" sz="3600" b="1">
                <a:latin typeface="Arabic Typesetting" panose="03020402040406030203" pitchFamily="66" charset="-78"/>
                <a:cs typeface="Arabic Typesetting" panose="03020402040406030203" pitchFamily="66" charset="-78"/>
              </a:rPr>
              <a:t/>
            </a:r>
            <a:br>
              <a:rPr lang="fa-IR" sz="3600" b="1">
                <a:latin typeface="Arabic Typesetting" panose="03020402040406030203" pitchFamily="66" charset="-78"/>
                <a:cs typeface="Arabic Typesetting" panose="03020402040406030203" pitchFamily="66" charset="-78"/>
              </a:rPr>
            </a:br>
            <a:endParaRPr lang="en-US" sz="3600" b="1">
              <a:latin typeface="Arabic Typesetting" panose="03020402040406030203" pitchFamily="66" charset="-78"/>
              <a:cs typeface="Arabic Typesetting" panose="03020402040406030203" pitchFamily="66" charset="-78"/>
            </a:endParaRPr>
          </a:p>
        </p:txBody>
      </p:sp>
      <p:sp>
        <p:nvSpPr>
          <p:cNvPr id="40963" name="Rectangle 3"/>
          <p:cNvSpPr>
            <a:spLocks noGrp="1" noChangeArrowheads="1"/>
          </p:cNvSpPr>
          <p:nvPr>
            <p:ph type="body" idx="1"/>
          </p:nvPr>
        </p:nvSpPr>
        <p:spPr>
          <a:xfrm>
            <a:off x="179388" y="1412875"/>
            <a:ext cx="8785225" cy="5040313"/>
          </a:xfrm>
        </p:spPr>
        <p:txBody>
          <a:bodyPr/>
          <a:lstStyle/>
          <a:p>
            <a:pPr>
              <a:lnSpc>
                <a:spcPct val="90000"/>
              </a:lnSpc>
            </a:pPr>
            <a:r>
              <a:rPr lang="fa-IR" sz="2400"/>
              <a:t>کنترل وضعیت تنفس و هوشیاری بیمار </a:t>
            </a:r>
          </a:p>
          <a:p>
            <a:pPr>
              <a:lnSpc>
                <a:spcPct val="90000"/>
              </a:lnSpc>
            </a:pPr>
            <a:r>
              <a:rPr lang="fa-IR" sz="2400"/>
              <a:t>کنترل بهداشت فردی بیمار </a:t>
            </a:r>
          </a:p>
          <a:p>
            <a:pPr>
              <a:lnSpc>
                <a:spcPct val="90000"/>
              </a:lnSpc>
            </a:pPr>
            <a:r>
              <a:rPr lang="fa-IR" sz="2400"/>
              <a:t>کنترل آنژیوکت از نظر فیکس بودن ، داشتن تاریخ  (کمتر از 48 ساعت ) ، بررسی ازنظر فلبیت </a:t>
            </a:r>
          </a:p>
          <a:p>
            <a:pPr>
              <a:lnSpc>
                <a:spcPct val="90000"/>
              </a:lnSpc>
            </a:pPr>
            <a:r>
              <a:rPr lang="fa-IR" sz="2400"/>
              <a:t>کنترل سرمها ازنظر : حجم باقیمانده ، حجم دریافتی ( بر اساس دستور و مطابق با برگه </a:t>
            </a:r>
            <a:r>
              <a:rPr lang="en-GB" sz="2400"/>
              <a:t>I&amp;O</a:t>
            </a:r>
            <a:r>
              <a:rPr lang="fa-IR" sz="2400"/>
              <a:t> ) ، داشتن بر چسب سرم ( تنظیم قطرات ، ساعت شروع  و پایان ) ، نام پرستار ، نام و میزان داروی اضافه شده .</a:t>
            </a:r>
          </a:p>
          <a:p>
            <a:pPr>
              <a:lnSpc>
                <a:spcPct val="90000"/>
              </a:lnSpc>
            </a:pPr>
            <a:r>
              <a:rPr lang="fa-IR" sz="2400"/>
              <a:t>کنترل میکروستها ( داشتن برچسب ، تاریخ تعویض 72- 48 ساعت باشد.</a:t>
            </a:r>
          </a:p>
          <a:p>
            <a:pPr>
              <a:lnSpc>
                <a:spcPct val="90000"/>
              </a:lnSpc>
            </a:pPr>
            <a:r>
              <a:rPr lang="fa-IR" sz="2400"/>
              <a:t>کنترل سوند فولی از نظر فیکس بودن  و بهداشت و حجم ادرار تخلیه شده و باقیمانده و ثبت در برگه </a:t>
            </a:r>
            <a:r>
              <a:rPr lang="en-GB" sz="2400"/>
              <a:t>I&amp;O </a:t>
            </a:r>
            <a:endParaRPr lang="fa-IR" sz="2400"/>
          </a:p>
          <a:p>
            <a:pPr>
              <a:lnSpc>
                <a:spcPct val="90000"/>
              </a:lnSpc>
            </a:pPr>
            <a:r>
              <a:rPr lang="fa-IR" sz="2400"/>
              <a:t>کنترل </a:t>
            </a:r>
            <a:r>
              <a:rPr lang="en-GB" sz="2400"/>
              <a:t>NGT</a:t>
            </a:r>
            <a:r>
              <a:rPr lang="fa-IR" sz="2400"/>
              <a:t> از نظر فیکس بودن و میزان ترشحات برگشتی و ثبت در برگه </a:t>
            </a:r>
            <a:r>
              <a:rPr lang="en-GB" sz="2400"/>
              <a:t>I&amp;O </a:t>
            </a:r>
            <a:endParaRPr lang="fa-IR" sz="24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a:xfrm>
            <a:off x="179388" y="404813"/>
            <a:ext cx="8713787" cy="5721350"/>
          </a:xfrm>
        </p:spPr>
        <p:txBody>
          <a:bodyPr/>
          <a:lstStyle/>
          <a:p>
            <a:r>
              <a:rPr lang="fa-IR" sz="2800"/>
              <a:t>کنترل کلیه درنها ، کاتترها ، پانسمان و رعایت بهداشت و نظافت آنها </a:t>
            </a:r>
          </a:p>
          <a:p>
            <a:r>
              <a:rPr lang="fa-IR" sz="2800"/>
              <a:t>کنترل بیمار از نظر زخم بستر ، کبودی ، راش ، ورم ، ادم در اندامها</a:t>
            </a:r>
          </a:p>
          <a:p>
            <a:r>
              <a:rPr lang="fa-IR" sz="2800"/>
              <a:t>کنترل برگه علائم حیاتی از نظر ثبت مشخصات بیمار و علائم وی طبق دستور </a:t>
            </a:r>
          </a:p>
          <a:p>
            <a:r>
              <a:rPr lang="fa-IR" sz="2800"/>
              <a:t>کنترل بیمار از نظر پوزیشن ، وضعیت استراحت ، دهانشویه ، شیو و غرغره .</a:t>
            </a:r>
          </a:p>
          <a:p>
            <a:r>
              <a:rPr lang="fa-IR" sz="2800"/>
              <a:t>کنترل وضعیت  درد بیمار و اقدامات انجام شده جهت تسکین درد .</a:t>
            </a:r>
          </a:p>
          <a:p>
            <a:r>
              <a:rPr lang="fa-IR" sz="2800"/>
              <a:t>اطلاع از کلیه اقدامات درمانی انجام شده در شیفت قبل </a:t>
            </a:r>
            <a:endParaRPr lang="en-US" sz="2800" b="1">
              <a:sym typeface="Webdings" panose="05030102010509060703" pitchFamily="18" charset="2"/>
            </a:endParaRPr>
          </a:p>
          <a:p>
            <a:r>
              <a:rPr lang="en-US" sz="2800" b="1">
                <a:sym typeface="Webdings" panose="05030102010509060703" pitchFamily="18" charset="2"/>
              </a:rPr>
              <a:t></a:t>
            </a:r>
            <a:r>
              <a:rPr lang="fa-IR" sz="2800"/>
              <a:t>کلیه موارد کنترل شده در حضور پرسنل دو شیفت باید مطرح شود و پس از اتمام تحویل هیچ مسئولیتی به عهده شیفت قبل نمی باشد.</a:t>
            </a:r>
            <a:endParaRPr lang="en-US" sz="2800"/>
          </a:p>
          <a:p>
            <a:endParaRPr lang="en-US" sz="28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549275"/>
            <a:ext cx="8302625" cy="927100"/>
          </a:xfrm>
        </p:spPr>
        <p:txBody>
          <a:bodyPr/>
          <a:lstStyle/>
          <a:p>
            <a:r>
              <a:rPr lang="ar-SA" sz="2800" b="1">
                <a:cs typeface="B Nazanin" panose="00000400000000000000" pitchFamily="2" charset="-78"/>
              </a:rPr>
              <a:t>شايـع ترين اختلالاتـي كه معمـولاً بصـورت زودرس در واحد مراقبت ويژه حين بازگشت از بيهوشي و جراحي اتفاق مي افتد عبارتند از:</a:t>
            </a:r>
            <a:r>
              <a:rPr lang="en-US" sz="2800" b="1">
                <a:cs typeface="B Nazanin" panose="00000400000000000000" pitchFamily="2" charset="-78"/>
              </a:rPr>
              <a:t/>
            </a:r>
            <a:br>
              <a:rPr lang="en-US" sz="2800" b="1">
                <a:cs typeface="B Nazanin" panose="00000400000000000000" pitchFamily="2" charset="-78"/>
              </a:rPr>
            </a:br>
            <a:endParaRPr lang="en-US" sz="2800" b="1">
              <a:cs typeface="B Nazanin" panose="00000400000000000000" pitchFamily="2" charset="-78"/>
            </a:endParaRPr>
          </a:p>
        </p:txBody>
      </p:sp>
      <p:sp>
        <p:nvSpPr>
          <p:cNvPr id="43011" name="Rectangle 3"/>
          <p:cNvSpPr>
            <a:spLocks noGrp="1" noChangeArrowheads="1"/>
          </p:cNvSpPr>
          <p:nvPr>
            <p:ph type="body" idx="1"/>
          </p:nvPr>
        </p:nvSpPr>
        <p:spPr>
          <a:xfrm>
            <a:off x="395288" y="2133600"/>
            <a:ext cx="8229600" cy="4525963"/>
          </a:xfrm>
        </p:spPr>
        <p:txBody>
          <a:bodyPr/>
          <a:lstStyle/>
          <a:p>
            <a:pPr>
              <a:lnSpc>
                <a:spcPct val="80000"/>
              </a:lnSpc>
            </a:pPr>
            <a:r>
              <a:rPr lang="ar-SA" b="1">
                <a:cs typeface="B Nazanin" panose="00000400000000000000" pitchFamily="2" charset="-78"/>
              </a:rPr>
              <a:t>انسداد راه هوايي فوقاني، هيپوكسي شرياني، كاهش تهويه ريوي، كاهـش و يا افزايش فشـارخون، بي نظمي قلبي، كاهش ميزان ادرار، خونريزي، كاهش درجه حرارت بدن، هذيانهاي بازگشت از بيهوشي، تأخير در بيداري، تهوع و استفراغ و درد كه هر كدام به عللي بوجود مـي آيند و نياز به مداوا و مراقـبت  خاص دارند تا برطرف گردند.. </a:t>
            </a:r>
            <a:br>
              <a:rPr lang="ar-SA" b="1">
                <a:cs typeface="B Nazanin" panose="00000400000000000000" pitchFamily="2" charset="-78"/>
              </a:rPr>
            </a:br>
            <a:endParaRPr lang="en-US" b="1">
              <a:cs typeface="B Nazanin" panose="00000400000000000000" pitchFamily="2" charset="-7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p:txBody>
          <a:bodyPr/>
          <a:lstStyle/>
          <a:p>
            <a:r>
              <a:rPr lang="ar-SA" sz="2800" b="1">
                <a:cs typeface="B Nazanin" panose="00000400000000000000" pitchFamily="2" charset="-78"/>
              </a:rPr>
              <a:t>بررسي ها نشان مي دهد كه معمول ترين عوارض در ريـكاوري، تهوع و استفـراغ، نياز به گذاشتن </a:t>
            </a:r>
            <a:r>
              <a:rPr lang="en-US" sz="2800" b="1">
                <a:cs typeface="B Nazanin" panose="00000400000000000000" pitchFamily="2" charset="-78"/>
              </a:rPr>
              <a:t>air way</a:t>
            </a:r>
            <a:r>
              <a:rPr lang="ar-SA" sz="2800" b="1">
                <a:cs typeface="B Nazanin" panose="00000400000000000000" pitchFamily="2" charset="-78"/>
              </a:rPr>
              <a:t> كمكي، هايپوتانسيون، اريتمي، هيپرتانسيون و تغـييرات ذهني است. 55 درصـد بيماران يك يا چند حادثه از هيپوكسي را داشته اند كه اين حادثه اغلب عليرغم حضور جريان عادي اكسيـژن كمكي ايجاد مـي شود </a:t>
            </a:r>
            <a:r>
              <a:rPr lang="en-US" sz="2800" b="1">
                <a:cs typeface="B Nazanin" panose="00000400000000000000" pitchFamily="2" charset="-78"/>
              </a:rPr>
              <a:t>.</a:t>
            </a:r>
            <a:r>
              <a:rPr lang="ar-SA" sz="2800" b="1">
                <a:cs typeface="B Nazanin" panose="00000400000000000000" pitchFamily="2" charset="-78"/>
              </a:rPr>
              <a:t> يك پرسنـل ريكاوري بايد تغيير حال بيمار را تشخيص و به فوريت ضمن مطلـع نمودن پزشكان با توجه به اختـلال موجود اقدامـات اوليه را انجـام دهد و پرسنل ريكاوري با شناخت دقيق هر كدام از علل كلاسيـك موارد اشـاره شده مـي توانند مـراقبت شايسته بعمل آورند و</a:t>
            </a:r>
            <a:endParaRPr lang="en-US" sz="2800" b="1">
              <a:cs typeface="B Nazanin" panose="00000400000000000000" pitchFamily="2" charset="-78"/>
            </a:endParaRPr>
          </a:p>
          <a:p>
            <a:endParaRPr lang="en-US" sz="28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a:xfrm>
            <a:off x="457200" y="188913"/>
            <a:ext cx="8686800" cy="6335712"/>
          </a:xfrm>
        </p:spPr>
        <p:txBody>
          <a:bodyPr/>
          <a:lstStyle/>
          <a:p>
            <a:pPr>
              <a:lnSpc>
                <a:spcPct val="90000"/>
              </a:lnSpc>
              <a:buFont typeface="Wingdings" panose="05000000000000000000" pitchFamily="2" charset="2"/>
              <a:buChar char="q"/>
            </a:pPr>
            <a:r>
              <a:rPr lang="ar-SA" b="1">
                <a:cs typeface="B Nazanin" panose="00000400000000000000" pitchFamily="2" charset="-78"/>
              </a:rPr>
              <a:t>كنترل و ثبت وضعيت تنفس </a:t>
            </a:r>
            <a:br>
              <a:rPr lang="ar-SA" b="1">
                <a:cs typeface="B Nazanin" panose="00000400000000000000" pitchFamily="2" charset="-78"/>
              </a:rPr>
            </a:br>
            <a:r>
              <a:rPr lang="ar-SA" b="1">
                <a:cs typeface="B Nazanin" panose="00000400000000000000" pitchFamily="2" charset="-78"/>
              </a:rPr>
              <a:t>ارزيابي درد </a:t>
            </a:r>
            <a:br>
              <a:rPr lang="ar-SA" b="1">
                <a:cs typeface="B Nazanin" panose="00000400000000000000" pitchFamily="2" charset="-78"/>
              </a:rPr>
            </a:br>
            <a:r>
              <a:rPr lang="ar-SA" b="1">
                <a:cs typeface="B Nazanin" panose="00000400000000000000" pitchFamily="2" charset="-78"/>
              </a:rPr>
              <a:t>توجه به شكايت كلامي بيمار </a:t>
            </a:r>
            <a:br>
              <a:rPr lang="ar-SA" b="1">
                <a:cs typeface="B Nazanin" panose="00000400000000000000" pitchFamily="2" charset="-78"/>
              </a:rPr>
            </a:br>
            <a:r>
              <a:rPr lang="ar-SA" b="1">
                <a:cs typeface="B Nazanin" panose="00000400000000000000" pitchFamily="2" charset="-78"/>
              </a:rPr>
              <a:t>توجه به علائم غير كلامي درد</a:t>
            </a:r>
            <a:br>
              <a:rPr lang="ar-SA" b="1">
                <a:cs typeface="B Nazanin" panose="00000400000000000000" pitchFamily="2" charset="-78"/>
              </a:rPr>
            </a:br>
            <a:r>
              <a:rPr lang="ar-SA" b="1">
                <a:cs typeface="B Nazanin" panose="00000400000000000000" pitchFamily="2" charset="-78"/>
              </a:rPr>
              <a:t>كنترل علائم حياتي </a:t>
            </a:r>
            <a:br>
              <a:rPr lang="ar-SA" b="1">
                <a:cs typeface="B Nazanin" panose="00000400000000000000" pitchFamily="2" charset="-78"/>
              </a:rPr>
            </a:br>
            <a:r>
              <a:rPr lang="ar-SA" b="1">
                <a:cs typeface="B Nazanin" panose="00000400000000000000" pitchFamily="2" charset="-78"/>
              </a:rPr>
              <a:t>بررسي پوزيشن بيمار </a:t>
            </a:r>
            <a:br>
              <a:rPr lang="ar-SA" b="1">
                <a:cs typeface="B Nazanin" panose="00000400000000000000" pitchFamily="2" charset="-78"/>
              </a:rPr>
            </a:br>
            <a:r>
              <a:rPr lang="ar-SA" b="1">
                <a:cs typeface="B Nazanin" panose="00000400000000000000" pitchFamily="2" charset="-78"/>
              </a:rPr>
              <a:t>قرار دادن بيمار در حالت راحت </a:t>
            </a:r>
            <a:br>
              <a:rPr lang="ar-SA" b="1">
                <a:cs typeface="B Nazanin" panose="00000400000000000000" pitchFamily="2" charset="-78"/>
              </a:rPr>
            </a:br>
            <a:r>
              <a:rPr lang="ar-SA" b="1">
                <a:cs typeface="B Nazanin" panose="00000400000000000000" pitchFamily="2" charset="-78"/>
              </a:rPr>
              <a:t>فراهم نمودن محيطي راحت و خلوت براي بيما</a:t>
            </a:r>
            <a:r>
              <a:rPr lang="fa-IR" b="1">
                <a:cs typeface="B Nazanin" panose="00000400000000000000" pitchFamily="2" charset="-78"/>
              </a:rPr>
              <a:t>ر</a:t>
            </a:r>
          </a:p>
          <a:p>
            <a:pPr>
              <a:lnSpc>
                <a:spcPct val="90000"/>
              </a:lnSpc>
              <a:buFont typeface="Wingdings" panose="05000000000000000000" pitchFamily="2" charset="2"/>
              <a:buChar char="q"/>
            </a:pPr>
            <a:r>
              <a:rPr lang="ar-SA" b="1">
                <a:cs typeface="B Nazanin" panose="00000400000000000000" pitchFamily="2" charset="-78"/>
              </a:rPr>
              <a:t>تزريق مسكن در صورت نياز </a:t>
            </a:r>
            <a:br>
              <a:rPr lang="ar-SA" b="1">
                <a:cs typeface="B Nazanin" panose="00000400000000000000" pitchFamily="2" charset="-78"/>
              </a:rPr>
            </a:br>
            <a:r>
              <a:rPr lang="ar-SA" b="1">
                <a:cs typeface="B Nazanin" panose="00000400000000000000" pitchFamily="2" charset="-78"/>
              </a:rPr>
              <a:t>ثبت و كنترل درجه حرارت </a:t>
            </a:r>
            <a:br>
              <a:rPr lang="ar-SA" b="1">
                <a:cs typeface="B Nazanin" panose="00000400000000000000" pitchFamily="2" charset="-78"/>
              </a:rPr>
            </a:br>
            <a:r>
              <a:rPr lang="ar-SA" b="1">
                <a:cs typeface="B Nazanin" panose="00000400000000000000" pitchFamily="2" charset="-78"/>
              </a:rPr>
              <a:t>كمك به روند بازيابي زمان و مكان و شخص </a:t>
            </a:r>
            <a:br>
              <a:rPr lang="ar-SA" b="1">
                <a:cs typeface="B Nazanin" panose="00000400000000000000" pitchFamily="2" charset="-78"/>
              </a:rPr>
            </a:br>
            <a:r>
              <a:rPr lang="ar-SA" b="1">
                <a:cs typeface="B Nazanin" panose="00000400000000000000" pitchFamily="2" charset="-78"/>
              </a:rPr>
              <a:t>آگاه نمودن بيمار نسبت به موقعي</a:t>
            </a:r>
            <a:r>
              <a:rPr lang="fa-IR" b="1">
                <a:cs typeface="B Nazanin" panose="00000400000000000000" pitchFamily="2" charset="-78"/>
              </a:rPr>
              <a:t>ت</a:t>
            </a:r>
            <a:r>
              <a:rPr lang="ar-SA" b="1">
                <a:cs typeface="B Nazanin" panose="00000400000000000000" pitchFamily="2" charset="-78"/>
              </a:rPr>
              <a:t/>
            </a:r>
            <a:br>
              <a:rPr lang="ar-SA" b="1">
                <a:cs typeface="B Nazanin" panose="00000400000000000000" pitchFamily="2" charset="-78"/>
              </a:rPr>
            </a:br>
            <a:r>
              <a:rPr lang="ar-SA" b="1">
                <a:cs typeface="B Nazanin" panose="00000400000000000000" pitchFamily="2" charset="-78"/>
              </a:rPr>
              <a:t>صحبت با بيمار در فواصل منظم</a:t>
            </a:r>
            <a:endParaRPr lang="en-US" b="1">
              <a:cs typeface="B Nazanin" panose="00000400000000000000"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endParaRPr lang="fa-IR"/>
          </a:p>
        </p:txBody>
      </p:sp>
      <p:sp>
        <p:nvSpPr>
          <p:cNvPr id="128003" name="Rectangle 3"/>
          <p:cNvSpPr>
            <a:spLocks noGrp="1" noChangeArrowheads="1"/>
          </p:cNvSpPr>
          <p:nvPr>
            <p:ph type="body" idx="4294967295"/>
          </p:nvPr>
        </p:nvSpPr>
        <p:spPr>
          <a:xfrm>
            <a:off x="457200" y="304800"/>
            <a:ext cx="8229600" cy="5821363"/>
          </a:xfrm>
        </p:spPr>
        <p:txBody>
          <a:bodyPr/>
          <a:lstStyle/>
          <a:p>
            <a:pPr>
              <a:lnSpc>
                <a:spcPct val="80000"/>
              </a:lnSpc>
            </a:pPr>
            <a:r>
              <a:rPr lang="ar-SA" sz="2400"/>
              <a:t>فرم رضايت عمل</a:t>
            </a:r>
            <a:r>
              <a:rPr lang="en-US" sz="2400"/>
              <a:t>:</a:t>
            </a:r>
          </a:p>
          <a:p>
            <a:pPr>
              <a:lnSpc>
                <a:spcPct val="80000"/>
              </a:lnSpc>
            </a:pPr>
            <a:r>
              <a:rPr lang="ar-SA" sz="2400"/>
              <a:t>كنترل فرم رضايت عمل از نظر امضاي بيمار و جراح بسيار ضروري است</a:t>
            </a:r>
            <a:r>
              <a:rPr lang="en-US" sz="2400"/>
              <a:t>  </a:t>
            </a:r>
            <a:r>
              <a:rPr lang="ar-SA" sz="2400"/>
              <a:t>در صورت عدم هوشياري يا عدم توانايي بيمار والدين يا تيم او فرم را امضاء مي كنند</a:t>
            </a:r>
            <a:r>
              <a:rPr lang="fa-IR" sz="2400"/>
              <a:t>. </a:t>
            </a:r>
            <a:r>
              <a:rPr lang="ar-SA" sz="2400"/>
              <a:t>بيماران بالاي هجده سال حتماً خودشان بايد فرم را امضاء نمايند</a:t>
            </a:r>
            <a:r>
              <a:rPr lang="fa-IR" sz="2400"/>
              <a:t>. </a:t>
            </a:r>
            <a:r>
              <a:rPr lang="ar-SA" sz="2400"/>
              <a:t>در مورد بيماراني كه به دلايلي مانند مستي، بيهوشي، ضربه هاي مغزي، هوشياري كافي ندارند و قادر به امضاي فرم نسيتند، امضاي يكي از بستگان درجه اول كافيست</a:t>
            </a:r>
            <a:r>
              <a:rPr lang="fa-IR" sz="2400"/>
              <a:t>. </a:t>
            </a:r>
            <a:r>
              <a:rPr lang="ar-SA" sz="2400"/>
              <a:t>در صورت عدم حضور همراهان و وابستگان بايد ابتدا جراح، رئيس بيمارستان و مسئول بخش بطور مشترك فرم را امضاء نموده، سپس اقدام به جراحي بيمار گردد</a:t>
            </a:r>
            <a:r>
              <a:rPr lang="en-US" sz="2400"/>
              <a:t>.</a:t>
            </a:r>
          </a:p>
          <a:p>
            <a:pPr>
              <a:lnSpc>
                <a:spcPct val="80000"/>
              </a:lnSpc>
            </a:pPr>
            <a:r>
              <a:rPr lang="ar-SA" sz="2400"/>
              <a:t>نوع عمل</a:t>
            </a:r>
            <a:r>
              <a:rPr lang="en-US" sz="2400"/>
              <a:t>:</a:t>
            </a:r>
          </a:p>
          <a:p>
            <a:pPr>
              <a:lnSpc>
                <a:spcPct val="80000"/>
              </a:lnSpc>
            </a:pPr>
            <a:r>
              <a:rPr lang="ar-SA" sz="2400"/>
              <a:t>نوع عمل جراحي بايد در پرونده بيمار ثبت شود و در صورت نياز محل دقيق عمل از نظر راست يا چپ بودن عضو مورد جراحي مشخص گردد، تا از هرگونه اشتباهي جلوگيري به عمل آيد</a:t>
            </a:r>
            <a:r>
              <a:rPr lang="fa-IR" sz="2400"/>
              <a:t>. </a:t>
            </a:r>
            <a:r>
              <a:rPr lang="ar-SA" sz="2400"/>
              <a:t>همچنين بايد دقت نمود تا آمادگي لازم از نظر پرب پوست محل عمل در بخش بوجود آيد</a:t>
            </a:r>
            <a:r>
              <a:rPr lang="en-US" sz="2400"/>
              <a:t>.</a:t>
            </a:r>
          </a:p>
          <a:p>
            <a:pPr>
              <a:lnSpc>
                <a:spcPct val="80000"/>
              </a:lnSpc>
            </a:pPr>
            <a:r>
              <a:rPr lang="ar-SA" sz="2400"/>
              <a:t>پره مديكاسيون</a:t>
            </a:r>
            <a:r>
              <a:rPr lang="en-US" sz="2400"/>
              <a:t>:</a:t>
            </a:r>
          </a:p>
          <a:p>
            <a:pPr>
              <a:lnSpc>
                <a:spcPct val="80000"/>
              </a:lnSpc>
            </a:pPr>
            <a:r>
              <a:rPr lang="ar-SA" sz="2400"/>
              <a:t>داروهاي تجويز شده از نظر نوع و زمان تزريق كنترل شده هر نوع عارضه غيرطبيعي مانند تهوع و استفراغ به پزشك بيهوشي گزارش ميشود</a:t>
            </a:r>
            <a:r>
              <a:rPr lang="en-US" sz="2400"/>
              <a:t>.</a:t>
            </a:r>
          </a:p>
          <a:p>
            <a:pPr>
              <a:lnSpc>
                <a:spcPct val="80000"/>
              </a:lnSpc>
            </a:pPr>
            <a:endParaRPr lang="en-US" sz="240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p>
        </p:txBody>
      </p:sp>
      <p:sp>
        <p:nvSpPr>
          <p:cNvPr id="48131" name="Rectangle 3"/>
          <p:cNvSpPr>
            <a:spLocks noGrp="1" noChangeArrowheads="1"/>
          </p:cNvSpPr>
          <p:nvPr>
            <p:ph type="body" idx="1"/>
          </p:nvPr>
        </p:nvSpPr>
        <p:spPr>
          <a:xfrm>
            <a:off x="468313" y="0"/>
            <a:ext cx="8229600" cy="6597650"/>
          </a:xfrm>
        </p:spPr>
        <p:txBody>
          <a:bodyPr/>
          <a:lstStyle/>
          <a:p>
            <a:pPr>
              <a:lnSpc>
                <a:spcPct val="80000"/>
              </a:lnSpc>
            </a:pPr>
            <a:r>
              <a:rPr lang="ar-SA" sz="2800" b="1">
                <a:cs typeface="B Nazanin" panose="00000400000000000000" pitchFamily="2" charset="-78"/>
              </a:rPr>
              <a:t/>
            </a:r>
            <a:br>
              <a:rPr lang="ar-SA" sz="2800" b="1">
                <a:cs typeface="B Nazanin" panose="00000400000000000000" pitchFamily="2" charset="-78"/>
              </a:rPr>
            </a:br>
            <a:r>
              <a:rPr lang="ar-SA" sz="2800" b="1">
                <a:cs typeface="B Nazanin" panose="00000400000000000000" pitchFamily="2" charset="-78"/>
              </a:rPr>
              <a:t>كنترل سروصدا </a:t>
            </a:r>
            <a:br>
              <a:rPr lang="ar-SA" sz="2800" b="1">
                <a:cs typeface="B Nazanin" panose="00000400000000000000" pitchFamily="2" charset="-78"/>
              </a:rPr>
            </a:br>
            <a:r>
              <a:rPr lang="ar-SA" sz="2800" b="1">
                <a:cs typeface="B Nazanin" panose="00000400000000000000" pitchFamily="2" charset="-78"/>
              </a:rPr>
              <a:t>تأمين آسايش و پوشيدگي </a:t>
            </a:r>
            <a:br>
              <a:rPr lang="ar-SA" sz="2800" b="1">
                <a:cs typeface="B Nazanin" panose="00000400000000000000" pitchFamily="2" charset="-78"/>
              </a:rPr>
            </a:br>
            <a:r>
              <a:rPr lang="ar-SA" sz="2800" b="1">
                <a:cs typeface="B Nazanin" panose="00000400000000000000" pitchFamily="2" charset="-78"/>
              </a:rPr>
              <a:t>بررسي شكم و مثانه </a:t>
            </a:r>
            <a:br>
              <a:rPr lang="ar-SA" sz="2800" b="1">
                <a:cs typeface="B Nazanin" panose="00000400000000000000" pitchFamily="2" charset="-78"/>
              </a:rPr>
            </a:br>
            <a:r>
              <a:rPr lang="ar-SA" sz="2800" b="1">
                <a:cs typeface="B Nazanin" panose="00000400000000000000" pitchFamily="2" charset="-78"/>
              </a:rPr>
              <a:t>شناسائي داروهاي بكار رفته در موقع بيهوشي </a:t>
            </a:r>
            <a:endParaRPr lang="fa-IR" sz="2800" b="1">
              <a:cs typeface="B Nazanin" panose="00000400000000000000" pitchFamily="2" charset="-78"/>
            </a:endParaRPr>
          </a:p>
          <a:p>
            <a:pPr>
              <a:lnSpc>
                <a:spcPct val="80000"/>
              </a:lnSpc>
            </a:pPr>
            <a:r>
              <a:rPr lang="ar-SA" sz="2800" b="1">
                <a:cs typeface="B Nazanin" panose="00000400000000000000" pitchFamily="2" charset="-78"/>
              </a:rPr>
              <a:t>باز نگهداري راه هوائي </a:t>
            </a:r>
            <a:endParaRPr lang="fa-IR" sz="2800" b="1">
              <a:cs typeface="B Nazanin" panose="00000400000000000000" pitchFamily="2" charset="-78"/>
            </a:endParaRPr>
          </a:p>
          <a:p>
            <a:pPr>
              <a:lnSpc>
                <a:spcPct val="80000"/>
              </a:lnSpc>
            </a:pPr>
            <a:r>
              <a:rPr lang="ar-SA" sz="2800" b="1">
                <a:cs typeface="B Nazanin" panose="00000400000000000000" pitchFamily="2" charset="-78"/>
              </a:rPr>
              <a:t>كنترل و ثبت جذب و دفع مايعات </a:t>
            </a:r>
            <a:endParaRPr lang="fa-IR" sz="2800" b="1">
              <a:cs typeface="B Nazanin" panose="00000400000000000000" pitchFamily="2" charset="-78"/>
            </a:endParaRPr>
          </a:p>
          <a:p>
            <a:pPr>
              <a:lnSpc>
                <a:spcPct val="80000"/>
              </a:lnSpc>
            </a:pPr>
            <a:r>
              <a:rPr lang="ar-SA" sz="2800" b="1">
                <a:cs typeface="B Nazanin" panose="00000400000000000000" pitchFamily="2" charset="-78"/>
              </a:rPr>
              <a:t>ارزيابي و ثبت سطح هوشياري </a:t>
            </a:r>
            <a:br>
              <a:rPr lang="ar-SA" sz="2800" b="1">
                <a:cs typeface="B Nazanin" panose="00000400000000000000" pitchFamily="2" charset="-78"/>
              </a:rPr>
            </a:br>
            <a:r>
              <a:rPr lang="ar-SA" sz="2800" b="1">
                <a:cs typeface="B Nazanin" panose="00000400000000000000" pitchFamily="2" charset="-78"/>
              </a:rPr>
              <a:t>ارزيابي وضعيت پوست </a:t>
            </a:r>
            <a:endParaRPr lang="fa-IR" sz="2800" b="1">
              <a:cs typeface="B Nazanin" panose="00000400000000000000" pitchFamily="2" charset="-78"/>
            </a:endParaRPr>
          </a:p>
          <a:p>
            <a:pPr>
              <a:lnSpc>
                <a:spcPct val="80000"/>
              </a:lnSpc>
            </a:pPr>
            <a:r>
              <a:rPr lang="ar-SA" sz="2800" b="1">
                <a:cs typeface="B Nazanin" panose="00000400000000000000" pitchFamily="2" charset="-78"/>
              </a:rPr>
              <a:t>كنترل و ثبت فشارخون و تعداد تنفس </a:t>
            </a:r>
            <a:br>
              <a:rPr lang="ar-SA" sz="2800" b="1">
                <a:cs typeface="B Nazanin" panose="00000400000000000000" pitchFamily="2" charset="-78"/>
              </a:rPr>
            </a:br>
            <a:r>
              <a:rPr lang="ar-SA" sz="2800" b="1">
                <a:cs typeface="B Nazanin" panose="00000400000000000000" pitchFamily="2" charset="-78"/>
              </a:rPr>
              <a:t>ارزيابي خطوط وريدي و انفوزيونها </a:t>
            </a:r>
            <a:br>
              <a:rPr lang="ar-SA" sz="2800" b="1">
                <a:cs typeface="B Nazanin" panose="00000400000000000000" pitchFamily="2" charset="-78"/>
              </a:rPr>
            </a:br>
            <a:r>
              <a:rPr lang="ar-SA" sz="2800" b="1">
                <a:cs typeface="B Nazanin" panose="00000400000000000000" pitchFamily="2" charset="-78"/>
              </a:rPr>
              <a:t>ارزيابي درنها يا لوله هاي متصل به بيمار </a:t>
            </a:r>
            <a:endParaRPr lang="fa-IR" sz="2800" b="1">
              <a:cs typeface="B Nazanin" panose="00000400000000000000" pitchFamily="2" charset="-78"/>
            </a:endParaRPr>
          </a:p>
          <a:p>
            <a:pPr>
              <a:lnSpc>
                <a:spcPct val="80000"/>
              </a:lnSpc>
            </a:pPr>
            <a:r>
              <a:rPr lang="ar-SA" sz="2800" b="1">
                <a:cs typeface="B Nazanin" panose="00000400000000000000" pitchFamily="2" charset="-78"/>
              </a:rPr>
              <a:t>بررسي محل برش جراحي و كنترل خونريزي </a:t>
            </a:r>
            <a:br>
              <a:rPr lang="ar-SA" sz="2800" b="1">
                <a:cs typeface="B Nazanin" panose="00000400000000000000" pitchFamily="2" charset="-78"/>
              </a:rPr>
            </a:br>
            <a:r>
              <a:rPr lang="ar-SA" sz="2800" b="1">
                <a:cs typeface="B Nazanin" panose="00000400000000000000" pitchFamily="2" charset="-78"/>
              </a:rPr>
              <a:t>تشويق به سرفه نمودن بيمار و تغيير وضعيت </a:t>
            </a:r>
            <a:br>
              <a:rPr lang="ar-SA" sz="2800" b="1">
                <a:cs typeface="B Nazanin" panose="00000400000000000000" pitchFamily="2" charset="-78"/>
              </a:rPr>
            </a:br>
            <a:r>
              <a:rPr lang="ar-SA" sz="2800" b="1">
                <a:cs typeface="B Nazanin" panose="00000400000000000000" pitchFamily="2" charset="-78"/>
              </a:rPr>
              <a:t>ساكشن ترشحات در صورت نياز </a:t>
            </a:r>
            <a:endParaRPr lang="en-US" sz="2800" b="1">
              <a:cs typeface="B Nazanin" panose="00000400000000000000" pitchFamily="2" charset="-78"/>
            </a:endParaRPr>
          </a:p>
          <a:p>
            <a:pPr>
              <a:lnSpc>
                <a:spcPct val="80000"/>
              </a:lnSpc>
            </a:pPr>
            <a:r>
              <a:rPr lang="ar-SA" sz="2800" b="1">
                <a:cs typeface="B Nazanin" panose="00000400000000000000" pitchFamily="2" charset="-78"/>
              </a:rPr>
              <a:t>دادن اكسيژن در صورت نياز</a:t>
            </a:r>
            <a:endParaRPr lang="en-US" sz="2800" b="1">
              <a:cs typeface="B Nazanin" panose="00000400000000000000" pitchFamily="2" charset="-7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sp>
        <p:nvSpPr>
          <p:cNvPr id="49155" name="Rectangle 3"/>
          <p:cNvSpPr>
            <a:spLocks noGrp="1" noChangeArrowheads="1"/>
          </p:cNvSpPr>
          <p:nvPr>
            <p:ph type="body" idx="1"/>
          </p:nvPr>
        </p:nvSpPr>
        <p:spPr>
          <a:xfrm>
            <a:off x="457200" y="260350"/>
            <a:ext cx="8229600" cy="5865813"/>
          </a:xfrm>
        </p:spPr>
        <p:txBody>
          <a:bodyPr/>
          <a:lstStyle/>
          <a:p>
            <a:pPr>
              <a:lnSpc>
                <a:spcPct val="80000"/>
              </a:lnSpc>
            </a:pPr>
            <a:r>
              <a:rPr lang="ar-SA" sz="2400" b="1">
                <a:cs typeface="B Nazanin" panose="00000400000000000000" pitchFamily="2" charset="-78"/>
              </a:rPr>
              <a:t>شايع تـرين مشكلات تنفسي بعد از عمل ناشي از باقي ماندن اثر شل كننده هـاي عضلاني در بدن باشد، كه به دنبال آن هيپوكسـي و هيپوكسميا ايجاد مـي شود لذا بررسـي دقيق تعداد و عمـق تنفس بيمـار به دنبـال بيهوشي امري بسيار مهم و بسيار حياتـي است</a:t>
            </a:r>
            <a:endParaRPr lang="fa-IR" sz="2400" b="1">
              <a:cs typeface="B Nazanin" panose="00000400000000000000" pitchFamily="2" charset="-78"/>
            </a:endParaRPr>
          </a:p>
          <a:p>
            <a:pPr>
              <a:lnSpc>
                <a:spcPct val="80000"/>
              </a:lnSpc>
            </a:pPr>
            <a:r>
              <a:rPr lang="ar-SA" sz="2400" b="1">
                <a:cs typeface="B Nazanin" panose="00000400000000000000" pitchFamily="2" charset="-78"/>
              </a:rPr>
              <a:t> مراقبتهـاي معمول در رابطه با كنترل نحوه گردش خون، كـنترل علائم حياتـي بيمار (نبض، فشارخون، تنفس) هر 15 دقيقه است تا زماني كه ثابت شود،</a:t>
            </a:r>
            <a:endParaRPr lang="fa-IR" sz="2400" b="1">
              <a:cs typeface="B Nazanin" panose="00000400000000000000" pitchFamily="2" charset="-78"/>
            </a:endParaRPr>
          </a:p>
          <a:p>
            <a:pPr>
              <a:lnSpc>
                <a:spcPct val="80000"/>
              </a:lnSpc>
            </a:pPr>
            <a:r>
              <a:rPr lang="ar-SA" sz="2400" b="1">
                <a:cs typeface="B Nazanin" panose="00000400000000000000" pitchFamily="2" charset="-78"/>
              </a:rPr>
              <a:t> همچنين هدف اصلي در اتاق بهبودي حفظ عملكرد دستگاه تنفس و در نتيجه جلوگيري از كاهش اكسيژن خون و افزايش دي اكسيد كربن ناشي از انسداد راه هوائي و كاهش تهويه مي باشد و لازمه دستيابي به اين هدف، شناخت تظاهرات باليني چنين عارضه اي است </a:t>
            </a:r>
            <a:r>
              <a:rPr lang="fa-IR" sz="2400" b="1">
                <a:cs typeface="B Nazanin" panose="00000400000000000000" pitchFamily="2" charset="-78"/>
              </a:rPr>
              <a:t>.</a:t>
            </a:r>
          </a:p>
          <a:p>
            <a:pPr>
              <a:lnSpc>
                <a:spcPct val="80000"/>
              </a:lnSpc>
            </a:pPr>
            <a:r>
              <a:rPr lang="ar-SA" sz="2400" b="1">
                <a:cs typeface="B Nazanin" panose="00000400000000000000" pitchFamily="2" charset="-78"/>
              </a:rPr>
              <a:t/>
            </a:r>
            <a:br>
              <a:rPr lang="ar-SA" sz="2400" b="1">
                <a:cs typeface="B Nazanin" panose="00000400000000000000" pitchFamily="2" charset="-78"/>
              </a:rPr>
            </a:br>
            <a:r>
              <a:rPr lang="ar-SA" sz="2400" b="1">
                <a:cs typeface="B Nazanin" panose="00000400000000000000" pitchFamily="2" charset="-78"/>
              </a:rPr>
              <a:t>با توجـه به اينكـه عوارض بيهوشـي ممكـن است حين انتقال از اتاق عمل به اتاق بهبودي در اتاق بهبودي و حتي پس از انتقال به بخش ظاهر شود، لـذا با وجود يك برنامه مراقبتـي مدون در اتاق بهبـودي و پرسنـل ماهر و آزموده مـي توان نقش مـؤثري در پيشگـيري و درمان اين عارضه داشت و دريافت گزارش و توجه به گزارشـات آزمايشگاهي مي تواند از جمله مهارتهاي اساسي در خصوص مراقبت صحيح به بيماران محسوب شود. </a:t>
            </a:r>
            <a:endParaRPr lang="en-US" sz="2400" b="1">
              <a:cs typeface="B Nazanin" panose="00000400000000000000" pitchFamily="2" charset="-7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sp>
        <p:nvSpPr>
          <p:cNvPr id="50179" name="Rectangle 3"/>
          <p:cNvSpPr>
            <a:spLocks noGrp="1" noChangeArrowheads="1"/>
          </p:cNvSpPr>
          <p:nvPr>
            <p:ph type="body" idx="1"/>
          </p:nvPr>
        </p:nvSpPr>
        <p:spPr>
          <a:xfrm>
            <a:off x="457200" y="333375"/>
            <a:ext cx="8229600" cy="5792788"/>
          </a:xfrm>
        </p:spPr>
        <p:txBody>
          <a:bodyPr/>
          <a:lstStyle/>
          <a:p>
            <a:r>
              <a:rPr lang="ar-SA" b="1">
                <a:cs typeface="B Nazanin" panose="00000400000000000000" pitchFamily="2" charset="-78"/>
              </a:rPr>
              <a:t>درد كه نشانه جالبي از توانائي حيات وپديده شگفت زندگي است، در بسياري از موارد باعث نجات جان انسان مي</a:t>
            </a:r>
            <a:r>
              <a:rPr lang="ar-SA" b="1"/>
              <a:t>‌</a:t>
            </a:r>
            <a:r>
              <a:rPr lang="ar-SA" b="1">
                <a:cs typeface="B Nazanin" panose="00000400000000000000" pitchFamily="2" charset="-78"/>
              </a:rPr>
              <a:t>شود و ما را از زيان بخش بودن عوامل خارجي آگاه مي</a:t>
            </a:r>
            <a:r>
              <a:rPr lang="ar-SA" b="1"/>
              <a:t>‌</a:t>
            </a:r>
            <a:r>
              <a:rPr lang="ar-SA" b="1">
                <a:cs typeface="B Nazanin" panose="00000400000000000000" pitchFamily="2" charset="-78"/>
              </a:rPr>
              <a:t>سازد, گاهي به سبب تحمل ناپذير شدنش چنان عرصه را بر آدمي تنگ مي</a:t>
            </a:r>
            <a:r>
              <a:rPr lang="ar-SA" b="1"/>
              <a:t>‌</a:t>
            </a:r>
            <a:r>
              <a:rPr lang="ar-SA" b="1">
                <a:cs typeface="B Nazanin" panose="00000400000000000000" pitchFamily="2" charset="-78"/>
              </a:rPr>
              <a:t>كند كه ميل به زنده بودن را از ياد مي</a:t>
            </a:r>
            <a:r>
              <a:rPr lang="ar-SA" b="1"/>
              <a:t>‌</a:t>
            </a:r>
            <a:r>
              <a:rPr lang="ar-SA" b="1">
                <a:cs typeface="B Nazanin" panose="00000400000000000000" pitchFamily="2" charset="-78"/>
              </a:rPr>
              <a:t>برد. ساليانه بيش از صدها ميليون نفر در سراسر جهان تحت عمل جراحي قرار مي</a:t>
            </a:r>
            <a:r>
              <a:rPr lang="ar-SA" b="1"/>
              <a:t>‌</a:t>
            </a:r>
            <a:r>
              <a:rPr lang="ar-SA" b="1">
                <a:cs typeface="B Nazanin" panose="00000400000000000000" pitchFamily="2" charset="-78"/>
              </a:rPr>
              <a:t>گيرند و درد پس از عمل را با شدت</a:t>
            </a:r>
            <a:r>
              <a:rPr lang="ar-SA" b="1"/>
              <a:t>‌</a:t>
            </a:r>
            <a:r>
              <a:rPr lang="ar-SA" b="1">
                <a:cs typeface="B Nazanin" panose="00000400000000000000" pitchFamily="2" charset="-78"/>
              </a:rPr>
              <a:t>هاي مختلف تجربه مي</a:t>
            </a:r>
            <a:r>
              <a:rPr lang="ar-SA" b="1"/>
              <a:t>‌</a:t>
            </a:r>
            <a:r>
              <a:rPr lang="ar-SA" b="1">
                <a:cs typeface="B Nazanin" panose="00000400000000000000" pitchFamily="2" charset="-78"/>
              </a:rPr>
              <a:t>كنند. </a:t>
            </a:r>
            <a:endParaRPr lang="en-US" b="1">
              <a:cs typeface="B Nazanin" panose="00000400000000000000" pitchFamily="2" charset="-7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type="body" idx="1"/>
          </p:nvPr>
        </p:nvSpPr>
        <p:spPr/>
        <p:txBody>
          <a:bodyPr/>
          <a:lstStyle/>
          <a:p>
            <a:r>
              <a:rPr lang="ar-SA" b="1">
                <a:cs typeface="B Nazanin" panose="00000400000000000000" pitchFamily="2" charset="-78"/>
              </a:rPr>
              <a:t>درد از بيشترين مشكلات پرستاري تشخيص داده شده در بخش </a:t>
            </a:r>
            <a:r>
              <a:rPr lang="ar-SA" b="1"/>
              <a:t>‌</a:t>
            </a:r>
            <a:r>
              <a:rPr lang="ar-SA" b="1">
                <a:cs typeface="B Nazanin" panose="00000400000000000000" pitchFamily="2" charset="-78"/>
              </a:rPr>
              <a:t>هاي جراحي بوده و تقريباً 85 درصد بيماران بستري در بخش</a:t>
            </a:r>
            <a:r>
              <a:rPr lang="ar-SA" b="1"/>
              <a:t>‌</a:t>
            </a:r>
            <a:r>
              <a:rPr lang="ar-SA" b="1">
                <a:cs typeface="B Nazanin" panose="00000400000000000000" pitchFamily="2" charset="-78"/>
              </a:rPr>
              <a:t>هاي جراحي از درد شكايت داشته اند</a:t>
            </a:r>
            <a:endParaRPr lang="en-US" b="1">
              <a:cs typeface="B Nazanin" panose="00000400000000000000" pitchFamily="2" charset="-78"/>
            </a:endParaRPr>
          </a:p>
          <a:p>
            <a:r>
              <a:rPr lang="ar-SA" b="1">
                <a:cs typeface="B Nazanin" panose="00000400000000000000" pitchFamily="2" charset="-78"/>
              </a:rPr>
              <a:t>شناخت، مبارزه، درمان و تسكين درد يكي از مهمترين مسئوليت</a:t>
            </a:r>
            <a:r>
              <a:rPr lang="ar-SA" b="1"/>
              <a:t>‌</a:t>
            </a:r>
            <a:r>
              <a:rPr lang="ar-SA" b="1">
                <a:cs typeface="B Nazanin" panose="00000400000000000000" pitchFamily="2" charset="-78"/>
              </a:rPr>
              <a:t>هاي كادر درماني است و آنها موظف به تشخيص بيماران نيازمند و ارزيابي درد آنها و اقدامات درماني مناسب هستند. </a:t>
            </a:r>
            <a:endParaRPr lang="en-US" b="1">
              <a:cs typeface="B Nazanin" panose="00000400000000000000" pitchFamily="2" charset="-7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post-op_care_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post_op_comp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immediate_post_op_re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Initial Patient Assessment</a:t>
            </a:r>
          </a:p>
        </p:txBody>
      </p:sp>
      <p:sp>
        <p:nvSpPr>
          <p:cNvPr id="68611" name="Rectangle 3"/>
          <p:cNvSpPr>
            <a:spLocks noGrp="1" noChangeArrowheads="1"/>
          </p:cNvSpPr>
          <p:nvPr>
            <p:ph type="body" idx="1"/>
          </p:nvPr>
        </p:nvSpPr>
        <p:spPr/>
        <p:txBody>
          <a:bodyPr/>
          <a:lstStyle/>
          <a:p>
            <a:pPr marL="609600" indent="-609600" algn="l" rtl="0">
              <a:lnSpc>
                <a:spcPct val="90000"/>
              </a:lnSpc>
              <a:buFontTx/>
              <a:buAutoNum type="arabicPeriod"/>
            </a:pPr>
            <a:r>
              <a:rPr lang="en-US"/>
              <a:t>Vital Signs</a:t>
            </a:r>
          </a:p>
          <a:p>
            <a:pPr marL="990600" lvl="1" indent="-533400" algn="l" rtl="0">
              <a:lnSpc>
                <a:spcPct val="90000"/>
              </a:lnSpc>
              <a:buFontTx/>
              <a:buChar char="•"/>
            </a:pPr>
            <a:r>
              <a:rPr lang="en-US"/>
              <a:t>Respiratory status</a:t>
            </a:r>
          </a:p>
          <a:p>
            <a:pPr marL="990600" lvl="1" indent="-533400" algn="l" rtl="0">
              <a:lnSpc>
                <a:spcPct val="90000"/>
              </a:lnSpc>
              <a:buFontTx/>
              <a:buChar char="•"/>
            </a:pPr>
            <a:r>
              <a:rPr lang="en-US"/>
              <a:t>Circulatory status</a:t>
            </a:r>
          </a:p>
          <a:p>
            <a:pPr marL="990600" lvl="1" indent="-533400" algn="l" rtl="0">
              <a:lnSpc>
                <a:spcPct val="90000"/>
              </a:lnSpc>
              <a:buFontTx/>
              <a:buChar char="•"/>
            </a:pPr>
            <a:r>
              <a:rPr lang="en-US"/>
              <a:t>Pulses</a:t>
            </a:r>
          </a:p>
          <a:p>
            <a:pPr marL="990600" lvl="1" indent="-533400" algn="l" rtl="0">
              <a:lnSpc>
                <a:spcPct val="90000"/>
              </a:lnSpc>
              <a:buFontTx/>
              <a:buChar char="•"/>
            </a:pPr>
            <a:r>
              <a:rPr lang="en-US"/>
              <a:t>Temperature</a:t>
            </a:r>
          </a:p>
          <a:p>
            <a:pPr marL="990600" lvl="1" indent="-533400" algn="l" rtl="0">
              <a:lnSpc>
                <a:spcPct val="90000"/>
              </a:lnSpc>
              <a:buFontTx/>
              <a:buChar char="•"/>
            </a:pPr>
            <a:r>
              <a:rPr lang="en-US"/>
              <a:t>Oxygen saturation level</a:t>
            </a:r>
          </a:p>
          <a:p>
            <a:pPr marL="609600" indent="-609600" algn="l" rtl="0">
              <a:lnSpc>
                <a:spcPct val="90000"/>
              </a:lnSpc>
              <a:buFontTx/>
              <a:buAutoNum type="arabicPeriod"/>
            </a:pPr>
            <a:r>
              <a:rPr lang="en-US"/>
              <a:t>Color and condition of skin and mucus membranes</a:t>
            </a:r>
          </a:p>
        </p:txBody>
      </p:sp>
      <p:pic>
        <p:nvPicPr>
          <p:cNvPr id="68612" name="Picture 4" descr="dglxasse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773238"/>
            <a:ext cx="2065338" cy="213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Initial Patient Assessment</a:t>
            </a:r>
          </a:p>
        </p:txBody>
      </p:sp>
      <p:sp>
        <p:nvSpPr>
          <p:cNvPr id="69635" name="Rectangle 3"/>
          <p:cNvSpPr>
            <a:spLocks noGrp="1" noChangeArrowheads="1"/>
          </p:cNvSpPr>
          <p:nvPr>
            <p:ph type="body" idx="1"/>
          </p:nvPr>
        </p:nvSpPr>
        <p:spPr/>
        <p:txBody>
          <a:bodyPr/>
          <a:lstStyle/>
          <a:p>
            <a:pPr marL="609600" indent="-609600" algn="l" rtl="0">
              <a:lnSpc>
                <a:spcPct val="90000"/>
              </a:lnSpc>
              <a:buFontTx/>
              <a:buAutoNum type="arabicPeriod" startAt="3"/>
            </a:pPr>
            <a:r>
              <a:rPr lang="en-US" sz="2800"/>
              <a:t>Hemodynamic values</a:t>
            </a:r>
          </a:p>
          <a:p>
            <a:pPr marL="609600" indent="-609600" algn="l" rtl="0">
              <a:lnSpc>
                <a:spcPct val="90000"/>
              </a:lnSpc>
              <a:buFontTx/>
              <a:buAutoNum type="arabicPeriod" startAt="3"/>
            </a:pPr>
            <a:r>
              <a:rPr lang="en-US" sz="2800"/>
              <a:t>Position of the patient (comfort and safety)</a:t>
            </a:r>
          </a:p>
          <a:p>
            <a:pPr marL="609600" indent="-609600" algn="l" rtl="0">
              <a:lnSpc>
                <a:spcPct val="90000"/>
              </a:lnSpc>
              <a:buFontTx/>
              <a:buAutoNum type="arabicPeriod" startAt="3"/>
            </a:pPr>
            <a:r>
              <a:rPr lang="en-US" sz="2800"/>
              <a:t>Type and patency of drainage tubes and catheters</a:t>
            </a:r>
          </a:p>
          <a:p>
            <a:pPr marL="609600" indent="-609600" algn="l" rtl="0">
              <a:lnSpc>
                <a:spcPct val="90000"/>
              </a:lnSpc>
              <a:buFontTx/>
              <a:buAutoNum type="arabicPeriod" startAt="3"/>
            </a:pPr>
            <a:r>
              <a:rPr lang="en-US" sz="2800"/>
              <a:t>Condition of dressings / incisions; amount / type of drainage</a:t>
            </a:r>
          </a:p>
          <a:p>
            <a:pPr marL="609600" indent="-609600" algn="l" rtl="0">
              <a:lnSpc>
                <a:spcPct val="90000"/>
              </a:lnSpc>
              <a:buFontTx/>
              <a:buAutoNum type="arabicPeriod" startAt="3"/>
            </a:pPr>
            <a:r>
              <a:rPr lang="en-US" sz="2800"/>
              <a:t>Activity status; extremity movement</a:t>
            </a:r>
          </a:p>
          <a:p>
            <a:pPr marL="609600" indent="-609600" algn="l" rtl="0">
              <a:lnSpc>
                <a:spcPct val="90000"/>
              </a:lnSpc>
              <a:buFontTx/>
              <a:buAutoNum type="arabicPeriod" startAt="3"/>
            </a:pPr>
            <a:r>
              <a:rPr lang="en-US" sz="2800"/>
              <a:t>Level of consciousness</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Initial Patient Assessment</a:t>
            </a:r>
          </a:p>
        </p:txBody>
      </p:sp>
      <p:sp>
        <p:nvSpPr>
          <p:cNvPr id="70659" name="Rectangle 3"/>
          <p:cNvSpPr>
            <a:spLocks noGrp="1" noChangeArrowheads="1"/>
          </p:cNvSpPr>
          <p:nvPr>
            <p:ph type="body" idx="1"/>
          </p:nvPr>
        </p:nvSpPr>
        <p:spPr/>
        <p:txBody>
          <a:bodyPr/>
          <a:lstStyle/>
          <a:p>
            <a:pPr marL="609600" indent="-609600" algn="l" rtl="0">
              <a:buFontTx/>
              <a:buAutoNum type="arabicPeriod" startAt="9"/>
            </a:pPr>
            <a:r>
              <a:rPr lang="en-US"/>
              <a:t>Level of comfort/safety</a:t>
            </a:r>
          </a:p>
          <a:p>
            <a:pPr marL="990600" lvl="1" indent="-533400" algn="l" rtl="0">
              <a:buFontTx/>
              <a:buChar char="•"/>
            </a:pPr>
            <a:r>
              <a:rPr lang="en-US"/>
              <a:t>Pain</a:t>
            </a:r>
          </a:p>
          <a:p>
            <a:pPr marL="990600" lvl="1" indent="-533400" algn="l" rtl="0">
              <a:buFontTx/>
              <a:buChar char="•"/>
            </a:pPr>
            <a:r>
              <a:rPr lang="en-US"/>
              <a:t>Status of protective reflexes</a:t>
            </a:r>
          </a:p>
          <a:p>
            <a:pPr marL="609600" indent="-609600" algn="l" rtl="0">
              <a:buFontTx/>
              <a:buNone/>
            </a:pPr>
            <a:r>
              <a:rPr lang="en-US"/>
              <a:t>10. IV therapy; patency of catheter</a:t>
            </a:r>
          </a:p>
          <a:p>
            <a:pPr marL="609600" indent="-609600" algn="l" rtl="0">
              <a:buFontTx/>
              <a:buNone/>
            </a:pPr>
            <a:r>
              <a:rPr lang="en-US"/>
              <a:t>11. Thermal regulation</a:t>
            </a:r>
          </a:p>
        </p:txBody>
      </p:sp>
      <p:pic>
        <p:nvPicPr>
          <p:cNvPr id="70660" name="Picture 4" descr="dglxas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572000"/>
            <a:ext cx="1747838" cy="175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endParaRPr lang="fa-IR"/>
          </a:p>
        </p:txBody>
      </p:sp>
      <p:sp>
        <p:nvSpPr>
          <p:cNvPr id="129027" name="Rectangle 3"/>
          <p:cNvSpPr>
            <a:spLocks noGrp="1" noChangeArrowheads="1"/>
          </p:cNvSpPr>
          <p:nvPr>
            <p:ph type="body" idx="4294967295"/>
          </p:nvPr>
        </p:nvSpPr>
        <p:spPr>
          <a:xfrm>
            <a:off x="457200" y="304800"/>
            <a:ext cx="8229600" cy="5821363"/>
          </a:xfrm>
        </p:spPr>
        <p:txBody>
          <a:bodyPr/>
          <a:lstStyle/>
          <a:p>
            <a:pPr>
              <a:lnSpc>
                <a:spcPct val="90000"/>
              </a:lnSpc>
            </a:pPr>
            <a:r>
              <a:rPr lang="ar-SA" sz="2800"/>
              <a:t>مشاهدات</a:t>
            </a:r>
            <a:r>
              <a:rPr lang="en-US" sz="2800"/>
              <a:t>:</a:t>
            </a:r>
          </a:p>
          <a:p>
            <a:pPr>
              <a:lnSpc>
                <a:spcPct val="90000"/>
              </a:lnSpc>
            </a:pPr>
            <a:r>
              <a:rPr lang="ar-SA" sz="2800"/>
              <a:t>درجه حرارت، نبض و فشار خون در برگ قبل از عمل بيمار ثبت شده موارد غير طبيعي گزارش مي گردد</a:t>
            </a:r>
            <a:r>
              <a:rPr lang="fa-IR" sz="2800"/>
              <a:t>. </a:t>
            </a:r>
            <a:r>
              <a:rPr lang="ar-SA" sz="2800"/>
              <a:t>در صورت بالا بودن حرارت بدن بيمار حتماً به پزشك بيهوشي اطلاع داده ميشود</a:t>
            </a:r>
            <a:r>
              <a:rPr lang="en-US" sz="2800"/>
              <a:t>.</a:t>
            </a:r>
          </a:p>
          <a:p>
            <a:pPr>
              <a:lnSpc>
                <a:spcPct val="90000"/>
              </a:lnSpc>
            </a:pPr>
            <a:r>
              <a:rPr lang="ar-SA" sz="2800"/>
              <a:t>ادرار</a:t>
            </a:r>
            <a:r>
              <a:rPr lang="en-US" sz="2800"/>
              <a:t>:</a:t>
            </a:r>
          </a:p>
          <a:p>
            <a:pPr>
              <a:lnSpc>
                <a:spcPct val="90000"/>
              </a:lnSpc>
            </a:pPr>
            <a:r>
              <a:rPr lang="ar-SA" sz="2800"/>
              <a:t>در پرونده بيمار بيمار ميزان دفع ادرار قبل از عمل ثبت مي گردد و در صورتي كه بيمار سوند مثانه داشته باشد، ميزان ادرار داخل كيسه ادراري اندازه گيري ميشود</a:t>
            </a:r>
            <a:r>
              <a:rPr lang="en-US" sz="2800"/>
              <a:t>.</a:t>
            </a:r>
          </a:p>
          <a:p>
            <a:pPr>
              <a:lnSpc>
                <a:spcPct val="90000"/>
              </a:lnSpc>
            </a:pPr>
            <a:r>
              <a:rPr lang="ar-SA" sz="2800"/>
              <a:t>حساسيت</a:t>
            </a:r>
            <a:r>
              <a:rPr lang="en-US" sz="2800"/>
              <a:t>:</a:t>
            </a:r>
          </a:p>
          <a:p>
            <a:pPr>
              <a:lnSpc>
                <a:spcPct val="90000"/>
              </a:lnSpc>
            </a:pPr>
            <a:r>
              <a:rPr lang="ar-SA" sz="2800"/>
              <a:t>در مورد هرگونه حساسيت از بيمار سئوال شده، وجود هر نوع حساسيت به دارو يا لكوپلاست در پرونده بيمار ثبت مي گردد</a:t>
            </a:r>
            <a:r>
              <a:rPr lang="fa-IR" sz="2800"/>
              <a:t>. </a:t>
            </a:r>
            <a:r>
              <a:rPr lang="ar-SA" sz="2800"/>
              <a:t>بعضي بيمارستانها از نوارهاي قرمز رنگي جهت مشخص نمودن بيمار حساس استفاده مي كنند</a:t>
            </a:r>
            <a:r>
              <a:rPr lang="en-US" sz="2800"/>
              <a:t>.</a:t>
            </a:r>
          </a:p>
          <a:p>
            <a:pPr>
              <a:lnSpc>
                <a:spcPct val="90000"/>
              </a:lnSpc>
            </a:pPr>
            <a:endParaRPr lang="en-US" sz="28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Aldrete Scoring</a:t>
            </a:r>
          </a:p>
        </p:txBody>
      </p:sp>
      <p:sp>
        <p:nvSpPr>
          <p:cNvPr id="71683" name="Rectangle 3"/>
          <p:cNvSpPr>
            <a:spLocks noGrp="1" noChangeArrowheads="1"/>
          </p:cNvSpPr>
          <p:nvPr>
            <p:ph type="body" idx="1"/>
          </p:nvPr>
        </p:nvSpPr>
        <p:spPr/>
        <p:txBody>
          <a:bodyPr/>
          <a:lstStyle/>
          <a:p>
            <a:pPr algn="l" rtl="0">
              <a:lnSpc>
                <a:spcPct val="90000"/>
              </a:lnSpc>
            </a:pPr>
            <a:r>
              <a:rPr lang="en-US"/>
              <a:t>Used to assess the postoperative patient status by measuring five physiologic factors</a:t>
            </a:r>
          </a:p>
          <a:p>
            <a:pPr lvl="1" algn="l" rtl="0">
              <a:lnSpc>
                <a:spcPct val="90000"/>
              </a:lnSpc>
            </a:pPr>
            <a:r>
              <a:rPr lang="en-US"/>
              <a:t>Respiration</a:t>
            </a:r>
          </a:p>
          <a:p>
            <a:pPr lvl="1" algn="l" rtl="0">
              <a:lnSpc>
                <a:spcPct val="90000"/>
              </a:lnSpc>
            </a:pPr>
            <a:r>
              <a:rPr lang="en-US"/>
              <a:t>Circulation</a:t>
            </a:r>
          </a:p>
          <a:p>
            <a:pPr lvl="1" algn="l" rtl="0">
              <a:lnSpc>
                <a:spcPct val="90000"/>
              </a:lnSpc>
            </a:pPr>
            <a:r>
              <a:rPr lang="en-US"/>
              <a:t>Skin color</a:t>
            </a:r>
          </a:p>
          <a:p>
            <a:pPr lvl="1" algn="l" rtl="0">
              <a:lnSpc>
                <a:spcPct val="90000"/>
              </a:lnSpc>
            </a:pPr>
            <a:r>
              <a:rPr lang="en-US"/>
              <a:t>Activity</a:t>
            </a:r>
          </a:p>
          <a:p>
            <a:pPr lvl="1" algn="l" rtl="0">
              <a:lnSpc>
                <a:spcPct val="90000"/>
              </a:lnSpc>
            </a:pPr>
            <a:r>
              <a:rPr lang="en-US"/>
              <a:t>Level of consciousness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2706" name="Group 2"/>
          <p:cNvGraphicFramePr>
            <a:graphicFrameLocks noGrp="1"/>
          </p:cNvGraphicFramePr>
          <p:nvPr/>
        </p:nvGraphicFramePr>
        <p:xfrm>
          <a:off x="468313" y="0"/>
          <a:ext cx="8255000" cy="6881813"/>
        </p:xfrm>
        <a:graphic>
          <a:graphicData uri="http://schemas.openxmlformats.org/drawingml/2006/table">
            <a:tbl>
              <a:tblPr/>
              <a:tblGrid>
                <a:gridCol w="2281237"/>
                <a:gridCol w="839788"/>
                <a:gridCol w="5133975"/>
              </a:tblGrid>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Activity Score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Able to move all extremities</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cap="fla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Able to move two extremities</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Not able to control extremities</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Circulation Score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Systolic ≥20 percent of perianesthesia level</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Systolic ≥20 to 50 percent of perianesthesia level</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Systolic ≥50 percent or more of perianesthesia level</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Respiratory Score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Able to breath deeply and cough</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Limited respiratory effort (dyspnea or splinting)</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 spontaneous respiratory effort</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Consciousness Score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alertness (able to answer questions and respond)</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Aroused when called by name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Failure to elicit response to auditory stimulation</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Color Score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Normal skin color and appearance</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Any alterations in skin color</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Cyanosis</a:t>
                      </a: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600" b="1"/>
              <a:t>POST OP ACTIVITY</a:t>
            </a:r>
          </a:p>
        </p:txBody>
      </p:sp>
      <p:sp>
        <p:nvSpPr>
          <p:cNvPr id="88067" name="Rectangle 3"/>
          <p:cNvSpPr>
            <a:spLocks noGrp="1" noChangeArrowheads="1"/>
          </p:cNvSpPr>
          <p:nvPr>
            <p:ph type="body" idx="1"/>
          </p:nvPr>
        </p:nvSpPr>
        <p:spPr/>
        <p:txBody>
          <a:bodyPr/>
          <a:lstStyle/>
          <a:p>
            <a:pPr algn="l" rtl="0">
              <a:lnSpc>
                <a:spcPct val="80000"/>
              </a:lnSpc>
            </a:pPr>
            <a:r>
              <a:rPr lang="en-US" sz="2400"/>
              <a:t>Early ambulation is important!</a:t>
            </a:r>
          </a:p>
          <a:p>
            <a:pPr algn="l" rtl="0">
              <a:lnSpc>
                <a:spcPct val="80000"/>
              </a:lnSpc>
            </a:pPr>
            <a:r>
              <a:rPr lang="en-US" sz="2400"/>
              <a:t>Can result in shorter hospital stays and reduces the likelihood of:</a:t>
            </a:r>
          </a:p>
          <a:p>
            <a:pPr lvl="1" algn="l" rtl="0">
              <a:lnSpc>
                <a:spcPct val="80000"/>
              </a:lnSpc>
            </a:pPr>
            <a:r>
              <a:rPr lang="en-US" sz="2400"/>
              <a:t>Atelectasis</a:t>
            </a:r>
          </a:p>
          <a:p>
            <a:pPr lvl="1" algn="l" rtl="0">
              <a:lnSpc>
                <a:spcPct val="80000"/>
              </a:lnSpc>
            </a:pPr>
            <a:r>
              <a:rPr lang="en-US" sz="2400"/>
              <a:t>Pneumonia</a:t>
            </a:r>
          </a:p>
          <a:p>
            <a:pPr lvl="1" algn="l" rtl="0">
              <a:lnSpc>
                <a:spcPct val="80000"/>
              </a:lnSpc>
            </a:pPr>
            <a:r>
              <a:rPr lang="en-US" sz="2400"/>
              <a:t>GI discomfort</a:t>
            </a:r>
          </a:p>
          <a:p>
            <a:pPr lvl="1" algn="l" rtl="0">
              <a:lnSpc>
                <a:spcPct val="80000"/>
              </a:lnSpc>
            </a:pPr>
            <a:r>
              <a:rPr lang="en-US" sz="2400"/>
              <a:t>Circulatory problems (DVT)</a:t>
            </a:r>
          </a:p>
          <a:p>
            <a:pPr algn="l" rtl="0">
              <a:lnSpc>
                <a:spcPct val="80000"/>
              </a:lnSpc>
            </a:pPr>
            <a:endParaRPr lang="en-US" sz="2400"/>
          </a:p>
          <a:p>
            <a:pPr lvl="1" algn="l" rtl="0">
              <a:lnSpc>
                <a:spcPct val="80000"/>
              </a:lnSpc>
              <a:buFontTx/>
              <a:buNone/>
            </a:pPr>
            <a:endParaRPr lang="en-US" sz="1800" b="1"/>
          </a:p>
          <a:p>
            <a:pPr algn="l" rtl="0">
              <a:lnSpc>
                <a:spcPct val="80000"/>
              </a:lnSpc>
            </a:pPr>
            <a:r>
              <a:rPr lang="en-US" sz="2000"/>
              <a:t>MUST MONITOR FOR ORTHOSTATIC HYPOTENSION!</a:t>
            </a:r>
          </a:p>
        </p:txBody>
      </p:sp>
      <p:pic>
        <p:nvPicPr>
          <p:cNvPr id="88068" name="Picture 4" descr="0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492375"/>
            <a:ext cx="2112963" cy="223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55650" y="333375"/>
            <a:ext cx="7772400" cy="990600"/>
          </a:xfrm>
        </p:spPr>
        <p:txBody>
          <a:bodyPr/>
          <a:lstStyle/>
          <a:p>
            <a:r>
              <a:rPr lang="en-US"/>
              <a:t>MALLAMPATI     SCORE</a:t>
            </a:r>
          </a:p>
        </p:txBody>
      </p:sp>
      <p:pic>
        <p:nvPicPr>
          <p:cNvPr id="89091" name="Picture 3" descr="MALLAMP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92375"/>
            <a:ext cx="7704138" cy="3168650"/>
          </a:xfrm>
          <a:prstGeom prst="rect">
            <a:avLst/>
          </a:prstGeom>
          <a:noFill/>
          <a:extLst>
            <a:ext uri="{909E8E84-426E-40DD-AFC4-6F175D3DCCD1}">
              <a14:hiddenFill xmlns:a14="http://schemas.microsoft.com/office/drawing/2010/main">
                <a:solidFill>
                  <a:srgbClr val="FFFFFF"/>
                </a:solidFill>
              </a14:hiddenFill>
            </a:ext>
          </a:extLst>
        </p:spPr>
      </p:pic>
      <p:sp>
        <p:nvSpPr>
          <p:cNvPr id="89092" name="Text Box 4"/>
          <p:cNvSpPr txBox="1">
            <a:spLocks noChangeArrowheads="1"/>
          </p:cNvSpPr>
          <p:nvPr/>
        </p:nvSpPr>
        <p:spPr bwMode="auto">
          <a:xfrm>
            <a:off x="1143000" y="2057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r>
              <a:rPr lang="en-US" sz="2400">
                <a:solidFill>
                  <a:srgbClr val="CC0000"/>
                </a:solidFill>
              </a:rPr>
              <a:t>Class I       	Class II      	 Class III	   Class IV</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33400"/>
            <a:ext cx="7620000" cy="52308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91139" name="Text Box 3"/>
          <p:cNvSpPr txBox="1">
            <a:spLocks noChangeArrowheads="1"/>
          </p:cNvSpPr>
          <p:nvPr/>
        </p:nvSpPr>
        <p:spPr bwMode="auto">
          <a:xfrm>
            <a:off x="1371600" y="57912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hangingPunct="0">
              <a:spcBef>
                <a:spcPct val="50000"/>
              </a:spcBef>
            </a:pPr>
            <a:r>
              <a:rPr lang="en-US" sz="2800" b="1">
                <a:solidFill>
                  <a:srgbClr val="A50021"/>
                </a:solidFill>
                <a:latin typeface="Times New Roman" panose="02020603050405020304" pitchFamily="18" charset="0"/>
              </a:rPr>
              <a:t>WHEN IN DOUBT, PULL IT OUT!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endParaRPr lang="fa-IR"/>
          </a:p>
        </p:txBody>
      </p:sp>
      <p:sp>
        <p:nvSpPr>
          <p:cNvPr id="130051" name="Rectangle 3"/>
          <p:cNvSpPr>
            <a:spLocks noGrp="1" noChangeArrowheads="1"/>
          </p:cNvSpPr>
          <p:nvPr>
            <p:ph type="body" idx="4294967295"/>
          </p:nvPr>
        </p:nvSpPr>
        <p:spPr/>
        <p:txBody>
          <a:bodyPr/>
          <a:lstStyle/>
          <a:p>
            <a:pPr>
              <a:lnSpc>
                <a:spcPct val="80000"/>
              </a:lnSpc>
            </a:pPr>
            <a:r>
              <a:rPr lang="ar-SA" sz="2400"/>
              <a:t>لوازم شخصي كه نبايد همراه بيمار باشد</a:t>
            </a:r>
            <a:r>
              <a:rPr lang="en-US" sz="2400"/>
              <a:t>:</a:t>
            </a:r>
          </a:p>
          <a:p>
            <a:pPr>
              <a:lnSpc>
                <a:spcPct val="80000"/>
              </a:lnSpc>
            </a:pPr>
            <a:r>
              <a:rPr lang="ar-SA" sz="2400"/>
              <a:t>لوازم زينتي مانند گوشواره، دستبند يا زنجيرهاي دور گردن را بايد خارج نمود</a:t>
            </a:r>
            <a:r>
              <a:rPr lang="fa-IR" sz="2400"/>
              <a:t>. </a:t>
            </a:r>
            <a:r>
              <a:rPr lang="ar-SA" sz="2400"/>
              <a:t>اگر وسايل شخصي ديگري همراه بيمار باشد، بايد از او تحويل گرفت و در پرونده وي ثبت نمود</a:t>
            </a:r>
            <a:r>
              <a:rPr lang="fa-IR" sz="2400"/>
              <a:t>. </a:t>
            </a:r>
            <a:r>
              <a:rPr lang="ar-SA" sz="2400"/>
              <a:t>سپس اين وسايل به پرستار بخش تحويل داده ميشود</a:t>
            </a:r>
            <a:r>
              <a:rPr lang="fa-IR" sz="2400"/>
              <a:t>. </a:t>
            </a:r>
            <a:r>
              <a:rPr lang="ar-SA" sz="2400"/>
              <a:t>همچنين بيمار بايد از نظر لنزهاي چشمي، چشم مصنوعي، سمعك كنترل شود تا از آسيب ديدن يا گم شدن آنها جلوگيري گردد</a:t>
            </a:r>
            <a:r>
              <a:rPr lang="en-US" sz="2400"/>
              <a:t>.</a:t>
            </a:r>
          </a:p>
          <a:p>
            <a:pPr>
              <a:lnSpc>
                <a:spcPct val="80000"/>
              </a:lnSpc>
            </a:pPr>
            <a:r>
              <a:rPr lang="ar-SA" sz="2400"/>
              <a:t>دندانهاي مصنوعي</a:t>
            </a:r>
            <a:r>
              <a:rPr lang="en-US" sz="2400"/>
              <a:t>:</a:t>
            </a:r>
          </a:p>
          <a:p>
            <a:pPr>
              <a:lnSpc>
                <a:spcPct val="80000"/>
              </a:lnSpc>
            </a:pPr>
            <a:r>
              <a:rPr lang="ar-SA" sz="2400"/>
              <a:t>طبق مقررات همه بيمارستانها قبل از اعزام بيمار به اطاق عمل در صورتي كه بيمار پروتزهاي دنداني غير ثابت داشته باشد، بايد آنها را خارج نموده به بخش تحويل داد</a:t>
            </a:r>
            <a:r>
              <a:rPr lang="fa-IR" sz="2400"/>
              <a:t>. </a:t>
            </a:r>
            <a:r>
              <a:rPr lang="ar-SA" sz="2400"/>
              <a:t>البته بعضي پزشكان معتقدند، به علت حفظ حرمت بيمار نبايد دندانها را درآورد</a:t>
            </a:r>
            <a:r>
              <a:rPr lang="fa-IR" sz="2400"/>
              <a:t>. </a:t>
            </a:r>
            <a:r>
              <a:rPr lang="ar-SA" sz="2400"/>
              <a:t>آنها همچنين ادعا دارند كه بودن دندانها براي بهتر قرار گرفتن ماسك روي صورت و باز بودن راه هوائي كمك موثري است</a:t>
            </a:r>
            <a:r>
              <a:rPr lang="fa-IR" sz="2400"/>
              <a:t>. </a:t>
            </a:r>
            <a:r>
              <a:rPr lang="ar-SA" sz="2400"/>
              <a:t>و مي توان قبل از اقدام به لوله گذاري آنها را خارج كرد</a:t>
            </a:r>
            <a:r>
              <a:rPr lang="en-US" sz="240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endParaRPr lang="fa-IR"/>
          </a:p>
        </p:txBody>
      </p:sp>
      <p:sp>
        <p:nvSpPr>
          <p:cNvPr id="131075" name="Rectangle 3"/>
          <p:cNvSpPr>
            <a:spLocks noGrp="1" noChangeArrowheads="1"/>
          </p:cNvSpPr>
          <p:nvPr>
            <p:ph type="body" idx="4294967295"/>
          </p:nvPr>
        </p:nvSpPr>
        <p:spPr>
          <a:xfrm>
            <a:off x="457200" y="152400"/>
            <a:ext cx="8229600" cy="5973763"/>
          </a:xfrm>
        </p:spPr>
        <p:txBody>
          <a:bodyPr/>
          <a:lstStyle/>
          <a:p>
            <a:pPr>
              <a:lnSpc>
                <a:spcPct val="90000"/>
              </a:lnSpc>
            </a:pPr>
            <a:r>
              <a:rPr lang="ar-SA" sz="2400"/>
              <a:t>دندانهاي مصنوعي جزو مهمترين وسايل شخصي بيمار است و در نگهداري آنها بايد نهايت سعي را به كار برد</a:t>
            </a:r>
            <a:r>
              <a:rPr lang="fa-IR" sz="2400"/>
              <a:t>. </a:t>
            </a:r>
            <a:r>
              <a:rPr lang="ar-SA" sz="2400"/>
              <a:t>پس از خارج كردن دندانها، آنها را در جعبه مخصوص قرار داده بر حسب مشخصات كامل بيمار روي آن زده ميشود و طبق مقررات بيمارستان، به فرد مسئول تحويل داده ميشود در مورد وجود روكش دندانها نيز بايد از بيمار سئوال نمود</a:t>
            </a:r>
            <a:r>
              <a:rPr lang="fa-IR" sz="2400"/>
              <a:t>. </a:t>
            </a:r>
            <a:r>
              <a:rPr lang="ar-SA" sz="2400"/>
              <a:t>در صورت مثبت بودن پاسخ بيمار بايد متخصص بيهوشي را در جريان گذاشت تا در حين بيهوشي مشكلات تنفسي براي بيمار ايجاد نشود</a:t>
            </a:r>
            <a:r>
              <a:rPr lang="en-US" sz="2400"/>
              <a:t>. </a:t>
            </a:r>
          </a:p>
          <a:p>
            <a:pPr>
              <a:lnSpc>
                <a:spcPct val="90000"/>
              </a:lnSpc>
            </a:pPr>
            <a:r>
              <a:rPr lang="ar-SA" sz="2400"/>
              <a:t>اطلاعات مخصوص در مورد بيمار</a:t>
            </a:r>
            <a:r>
              <a:rPr lang="en-US" sz="2400"/>
              <a:t>:</a:t>
            </a:r>
          </a:p>
          <a:p>
            <a:pPr>
              <a:lnSpc>
                <a:spcPct val="90000"/>
              </a:lnSpc>
            </a:pPr>
            <a:r>
              <a:rPr lang="ar-SA" sz="2400"/>
              <a:t>بيمار بايد آنژيوكت داشته، سرعت و ميزان جريان سرم وي كنترل گردد</a:t>
            </a:r>
            <a:r>
              <a:rPr lang="fa-IR" sz="2400"/>
              <a:t>. </a:t>
            </a:r>
            <a:r>
              <a:rPr lang="ar-SA" sz="2400"/>
              <a:t>در صورت نياز به تزريق خون، جهت كراس مچ از بيمار خون گرفته ميشود</a:t>
            </a:r>
            <a:r>
              <a:rPr lang="fa-IR" sz="2400"/>
              <a:t>. </a:t>
            </a:r>
            <a:r>
              <a:rPr lang="ar-SA" sz="2400"/>
              <a:t>اين اطلاعات با ويزيت بيمار قبل از عمل و مطالعه پرونده وي بدست مي آيد</a:t>
            </a:r>
            <a:r>
              <a:rPr lang="fa-IR" sz="2400"/>
              <a:t>). </a:t>
            </a:r>
            <a:r>
              <a:rPr lang="ar-SA" sz="2400"/>
              <a:t>اگر بيمار از ناراحتي خاصي مانند درد قفسه سينه يا اشكال در تنفس رنج مي برد، بايد گزارش نمود</a:t>
            </a:r>
            <a:r>
              <a:rPr lang="fa-IR" sz="2400"/>
              <a:t>. </a:t>
            </a:r>
            <a:r>
              <a:rPr lang="ar-SA" sz="2400"/>
              <a:t>در صورتي كه بيمار در وضعيت</a:t>
            </a:r>
            <a:r>
              <a:rPr lang="en-US" sz="2400"/>
              <a:t> Supine </a:t>
            </a:r>
            <a:r>
              <a:rPr lang="ar-SA" sz="2400"/>
              <a:t>مشكل تنفسي پيدا كند بايد او را در حالت</a:t>
            </a:r>
            <a:r>
              <a:rPr lang="en-US" sz="2400"/>
              <a:t> Fowlers </a:t>
            </a:r>
            <a:r>
              <a:rPr lang="fa-IR" sz="2400"/>
              <a:t>(</a:t>
            </a:r>
            <a:r>
              <a:rPr lang="ar-SA" sz="2400"/>
              <a:t>نيمه نشسته</a:t>
            </a:r>
            <a:r>
              <a:rPr lang="fa-IR" sz="2400"/>
              <a:t>) </a:t>
            </a:r>
            <a:r>
              <a:rPr lang="ar-SA" sz="2400"/>
              <a:t>قرار داد تا موجب راحتي وي و اصلاح وضعيت تنفسي او گردد</a:t>
            </a:r>
            <a:r>
              <a:rPr lang="en-US" sz="2400"/>
              <a:t>.</a:t>
            </a:r>
          </a:p>
          <a:p>
            <a:pPr>
              <a:lnSpc>
                <a:spcPct val="90000"/>
              </a:lnSpc>
            </a:pP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endParaRPr lang="fa-IR"/>
          </a:p>
        </p:txBody>
      </p:sp>
      <p:sp>
        <p:nvSpPr>
          <p:cNvPr id="133123" name="Rectangle 3"/>
          <p:cNvSpPr>
            <a:spLocks noGrp="1" noChangeArrowheads="1"/>
          </p:cNvSpPr>
          <p:nvPr>
            <p:ph type="body" idx="4294967295"/>
          </p:nvPr>
        </p:nvSpPr>
        <p:spPr>
          <a:xfrm>
            <a:off x="457200" y="304800"/>
            <a:ext cx="8229600" cy="5821363"/>
          </a:xfrm>
        </p:spPr>
        <p:txBody>
          <a:bodyPr/>
          <a:lstStyle/>
          <a:p>
            <a:pPr>
              <a:lnSpc>
                <a:spcPct val="80000"/>
              </a:lnSpc>
            </a:pPr>
            <a:r>
              <a:rPr lang="ar-SA" sz="2800"/>
              <a:t>ورود به اتاق بيهوشي</a:t>
            </a:r>
            <a:r>
              <a:rPr lang="en-US" sz="2800"/>
              <a:t>:</a:t>
            </a:r>
          </a:p>
          <a:p>
            <a:pPr>
              <a:lnSpc>
                <a:spcPct val="80000"/>
              </a:lnSpc>
            </a:pPr>
            <a:r>
              <a:rPr lang="ar-SA" sz="2800"/>
              <a:t>هميشه جهت شروع بيهوشي و اينداكشن بيمار را به اتاق بيهوشي نمي برد</a:t>
            </a:r>
            <a:r>
              <a:rPr lang="fa-IR" sz="2800"/>
              <a:t>. </a:t>
            </a:r>
            <a:r>
              <a:rPr lang="ar-SA" sz="2800"/>
              <a:t>در برخي بيمارستانها بيماران هوشيار مستقيماً به اتاق عمل هدايت شده، آنجا تحت بيهوشي قرار مي گيرند</a:t>
            </a:r>
            <a:r>
              <a:rPr lang="fa-IR" sz="2800"/>
              <a:t>. </a:t>
            </a:r>
            <a:r>
              <a:rPr lang="ar-SA" sz="2800"/>
              <a:t>وجود پرستار بيهوشي در تمام مدت عمل جهت مراقبت بهتر ضروري است</a:t>
            </a:r>
            <a:r>
              <a:rPr lang="en-US" sz="2800"/>
              <a:t>.</a:t>
            </a:r>
          </a:p>
          <a:p>
            <a:pPr>
              <a:lnSpc>
                <a:spcPct val="80000"/>
              </a:lnSpc>
            </a:pPr>
            <a:r>
              <a:rPr lang="ar-SA" sz="2800"/>
              <a:t>اطمينان و راحتي بيمار</a:t>
            </a:r>
            <a:r>
              <a:rPr lang="en-US" sz="2800"/>
              <a:t>:</a:t>
            </a:r>
          </a:p>
          <a:p>
            <a:pPr>
              <a:lnSpc>
                <a:spcPct val="80000"/>
              </a:lnSpc>
            </a:pPr>
            <a:r>
              <a:rPr lang="ar-SA" sz="2800"/>
              <a:t>پرستار به اختصار به بيمار شرح مي دهد كه اتاقي كه او در آن به سر مي برد محلي است براي بيهوشي بيماران، چراغ سقفي سيالتيك بايد خاموش و از چراغهاي كم نور استفاده شود، برخي بيماران در مقابل نور شديد دچار سردرد ميشوند</a:t>
            </a:r>
            <a:r>
              <a:rPr lang="fa-IR" sz="2800"/>
              <a:t>. </a:t>
            </a:r>
            <a:r>
              <a:rPr lang="ar-SA" sz="2800"/>
              <a:t>اگر از اتاق بيهوشي استفاده ميشود، چون آنجا محلي است كه بيمار آخرين تماس خود را در حالت هوشياري با پرستار دارد، در صورت نياز پرستار ديگري بايد به آماده كردن وسايل بيهوشي از قبيل لوله تراشه، ماسك، سرنگ و ساير لوازم بپردازد تا هيچ گونه تاخيري بوجود نيايد و از ترس و اضطراب اضافي بيمار جلوگيري گردد</a:t>
            </a:r>
            <a:r>
              <a:rPr lang="en-US" sz="280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endParaRPr lang="fa-IR"/>
          </a:p>
        </p:txBody>
      </p:sp>
      <p:sp>
        <p:nvSpPr>
          <p:cNvPr id="135171" name="Rectangle 3"/>
          <p:cNvSpPr>
            <a:spLocks noGrp="1" noChangeArrowheads="1"/>
          </p:cNvSpPr>
          <p:nvPr>
            <p:ph type="body" idx="4294967295"/>
          </p:nvPr>
        </p:nvSpPr>
        <p:spPr>
          <a:xfrm>
            <a:off x="457200" y="304800"/>
            <a:ext cx="8229600" cy="5821363"/>
          </a:xfrm>
        </p:spPr>
        <p:txBody>
          <a:bodyPr/>
          <a:lstStyle/>
          <a:p>
            <a:r>
              <a:rPr lang="ar-SA"/>
              <a:t>بيماران هوشياري كه در اتاق عمل در وضعيت</a:t>
            </a:r>
            <a:r>
              <a:rPr lang="en-US"/>
              <a:t> Supine </a:t>
            </a:r>
            <a:r>
              <a:rPr lang="ar-SA"/>
              <a:t>خوابيده اند معمولاً عادت دارند پاهاي خود را برروي هم قرار دهند</a:t>
            </a:r>
            <a:r>
              <a:rPr lang="fa-IR"/>
              <a:t>. </a:t>
            </a:r>
            <a:r>
              <a:rPr lang="ar-SA"/>
              <a:t>بايد از آنها خواسته شود تا از اين كار اجتناب نمايند زيرا اين وضعيت، فشار اضافي برروي اندامهاي تحتاني آنها وارد مي سازد</a:t>
            </a:r>
            <a:r>
              <a:rPr lang="en-US"/>
              <a:t>.</a:t>
            </a:r>
          </a:p>
          <a:p>
            <a:r>
              <a:rPr lang="ar-SA"/>
              <a:t>پاشنه هاي بيمار</a:t>
            </a:r>
            <a:r>
              <a:rPr lang="en-US"/>
              <a:t>:</a:t>
            </a:r>
          </a:p>
          <a:p>
            <a:r>
              <a:rPr lang="ar-SA"/>
              <a:t>قراردادن يك بالشتك كوچك زير پاشنه هاي بيمار پاهاي او را اندكي بالا نگه مي دارد و اين امر علاوه بر كمك به تخليه خون بهتر پاها از ايجاد كشيدگي و فشار برروي عضلات و عروق ساق پا جلوگيري مي كند</a:t>
            </a:r>
            <a:r>
              <a:rPr lang="en-US"/>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en-US"/>
          </a:p>
        </p:txBody>
      </p:sp>
      <p:sp>
        <p:nvSpPr>
          <p:cNvPr id="136195" name="Rectangle 3"/>
          <p:cNvSpPr>
            <a:spLocks noGrp="1" noChangeArrowheads="1"/>
          </p:cNvSpPr>
          <p:nvPr>
            <p:ph type="body" idx="1"/>
          </p:nvPr>
        </p:nvSpPr>
        <p:spPr>
          <a:xfrm>
            <a:off x="457200" y="304800"/>
            <a:ext cx="8229600" cy="5821363"/>
          </a:xfrm>
        </p:spPr>
        <p:txBody>
          <a:bodyPr/>
          <a:lstStyle/>
          <a:p>
            <a:pPr>
              <a:lnSpc>
                <a:spcPct val="80000"/>
              </a:lnSpc>
            </a:pPr>
            <a:r>
              <a:rPr lang="ar-SA" sz="2400"/>
              <a:t>آماده كردن بيمار جهت جراحي</a:t>
            </a:r>
            <a:r>
              <a:rPr lang="en-US" sz="2400"/>
              <a:t>:</a:t>
            </a:r>
          </a:p>
          <a:p>
            <a:pPr>
              <a:lnSpc>
                <a:spcPct val="80000"/>
              </a:lnSpc>
            </a:pPr>
            <a:r>
              <a:rPr lang="ar-SA" sz="2400"/>
              <a:t>بلافاصله پس از شروع بيهوشي بيمار به اتاق جراحي منتقل ميشود</a:t>
            </a:r>
            <a:r>
              <a:rPr lang="fa-IR" sz="2400"/>
              <a:t>. </a:t>
            </a:r>
            <a:r>
              <a:rPr lang="ar-SA" sz="2400"/>
              <a:t>اگر اتاق مخصوص بيهوشي وجود نداشته باشد در همان اتاق جراحي اقدام به بيهوشي بيمار مي گردد</a:t>
            </a:r>
            <a:r>
              <a:rPr lang="fa-IR" sz="2400"/>
              <a:t>. </a:t>
            </a:r>
            <a:r>
              <a:rPr lang="ar-SA" sz="2400"/>
              <a:t>بيمار را تا صدور اجازه نهايي از پزشك بيهوشي نبايد جهت وضعيت دادن جابجا كرد</a:t>
            </a:r>
            <a:r>
              <a:rPr lang="fa-IR" sz="2400"/>
              <a:t>. </a:t>
            </a:r>
            <a:r>
              <a:rPr lang="ar-SA" sz="2400"/>
              <a:t>تحريك هر قسمت از بدن بيمار ممكن است بدليل سطحي بودن بيهوشي موجب اسپاسم لارنكس گردد</a:t>
            </a:r>
            <a:r>
              <a:rPr lang="fa-IR" sz="2400"/>
              <a:t>. </a:t>
            </a:r>
            <a:r>
              <a:rPr lang="ar-SA" sz="2400"/>
              <a:t>براي مثال تا كسب اجازه از پزشك بيهوشي نبايد پاهاي بيمار را براي وضعيت ليتوتومي بالا برد چرا كه اين عمل باعث اسپاسم تارهاي صوتي خواهد شد</a:t>
            </a:r>
            <a:r>
              <a:rPr lang="fa-IR" sz="2400"/>
              <a:t>. </a:t>
            </a:r>
            <a:r>
              <a:rPr lang="ar-SA" sz="2400"/>
              <a:t>همچنين دستكاري و ديلاتاسيون آنوس در صورت كافي نبودن عمق بيهوشي موجب سرفه و اسپاسم لارن</a:t>
            </a:r>
            <a:r>
              <a:rPr lang="fa-IR" sz="2400"/>
              <a:t>گواسپاسم</a:t>
            </a:r>
            <a:r>
              <a:rPr lang="ar-SA" sz="2400"/>
              <a:t> گردد</a:t>
            </a:r>
            <a:r>
              <a:rPr lang="fa-IR" sz="2400"/>
              <a:t>. </a:t>
            </a:r>
            <a:r>
              <a:rPr lang="ar-SA" sz="2400"/>
              <a:t>پس از كسب اجازه از پزشك بيهوشي بيمار وضعيت داده ميشود و از بالشها و كيسه هاي شن جهت ثابت نمودن وضعيت استفاده ميگردد</a:t>
            </a:r>
            <a:r>
              <a:rPr lang="fa-IR" sz="2400"/>
              <a:t>. </a:t>
            </a:r>
            <a:r>
              <a:rPr lang="ar-SA" sz="2400"/>
              <a:t>در اين مرحله است كه در صورت لزوم ليدهاي الكتروكارديوگرافي يا مانيتورينگ چسبانده مي شود</a:t>
            </a:r>
            <a:r>
              <a:rPr lang="fa-IR" sz="2400"/>
              <a:t>. </a:t>
            </a:r>
            <a:r>
              <a:rPr lang="ar-SA" sz="2400"/>
              <a:t>اگر قرار است جراحي در ناحيه شكم انجام شود، بهتر است اندامهاي پايين تر از پوبيس پوشانده شود</a:t>
            </a:r>
            <a:r>
              <a:rPr lang="fa-IR" sz="2400"/>
              <a:t>. </a:t>
            </a:r>
            <a:r>
              <a:rPr lang="ar-SA" sz="2400"/>
              <a:t>با اين اقدام نه تنها اصول احترام به بيمار رعايت ميشود، بلكه درجه حرارت بدن او حفظ مي گردد</a:t>
            </a:r>
            <a:r>
              <a:rPr lang="en-US" sz="2400"/>
              <a:t>.</a:t>
            </a:r>
          </a:p>
          <a:p>
            <a:pPr>
              <a:lnSpc>
                <a:spcPct val="80000"/>
              </a:lnSpc>
            </a:pPr>
            <a:r>
              <a:rPr lang="ar-SA" sz="2400"/>
              <a:t>قبل از شستشوي پوست محل عمل بايد چراغ سقفي در همان ناحيه تنظيم شده باشد</a:t>
            </a:r>
            <a:r>
              <a:rPr lang="fa-IR" sz="2400"/>
              <a:t>. </a:t>
            </a:r>
            <a:r>
              <a:rPr lang="ar-SA" sz="2400"/>
              <a:t>در عين حال بايد دقت نمود، از آلودگي گان استريل جراح و پرستار اسكراب جلوگيري شود</a:t>
            </a:r>
            <a:r>
              <a:rPr lang="en-US" sz="2400"/>
              <a:t>.</a:t>
            </a:r>
          </a:p>
          <a:p>
            <a:pPr>
              <a:lnSpc>
                <a:spcPct val="80000"/>
              </a:lnSpc>
            </a:pPr>
            <a:endParaRPr lang="en-US" sz="2400"/>
          </a:p>
          <a:p>
            <a:pPr>
              <a:lnSpc>
                <a:spcPct val="80000"/>
              </a:lnSpc>
            </a:pPr>
            <a:endParaRPr 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507413" cy="1143000"/>
          </a:xfrm>
        </p:spPr>
        <p:txBody>
          <a:bodyPr/>
          <a:lstStyle/>
          <a:p>
            <a:r>
              <a:rPr lang="fa-IR" sz="2800" b="1">
                <a:cs typeface="B Nazanin" panose="00000400000000000000" pitchFamily="2" charset="-78"/>
              </a:rPr>
              <a:t>اصول </a:t>
            </a:r>
            <a:r>
              <a:rPr lang="fa-IR" sz="3200" b="1">
                <a:cs typeface="B Nazanin" panose="00000400000000000000" pitchFamily="2" charset="-78"/>
              </a:rPr>
              <a:t>مناسب پروفيلاكسي</a:t>
            </a:r>
            <a:r>
              <a:rPr lang="fa-IR" sz="2800" b="1">
                <a:cs typeface="B Nazanin" panose="00000400000000000000" pitchFamily="2" charset="-78"/>
              </a:rPr>
              <a:t> پيش از عمل بر مباني زير استوار است:</a:t>
            </a:r>
            <a:endParaRPr lang="en-US" sz="2800" b="1">
              <a:cs typeface="B Nazanin" panose="00000400000000000000" pitchFamily="2" charset="-78"/>
            </a:endParaRPr>
          </a:p>
        </p:txBody>
      </p:sp>
      <p:sp>
        <p:nvSpPr>
          <p:cNvPr id="4099" name="Rectangle 3"/>
          <p:cNvSpPr>
            <a:spLocks noGrp="1" noChangeArrowheads="1"/>
          </p:cNvSpPr>
          <p:nvPr>
            <p:ph type="body" idx="1"/>
          </p:nvPr>
        </p:nvSpPr>
        <p:spPr>
          <a:xfrm>
            <a:off x="468313" y="1628775"/>
            <a:ext cx="8229600" cy="4525963"/>
          </a:xfrm>
        </p:spPr>
        <p:txBody>
          <a:bodyPr/>
          <a:lstStyle/>
          <a:p>
            <a:r>
              <a:rPr lang="fa-IR" b="1">
                <a:cs typeface="B Nazanin" panose="00000400000000000000" pitchFamily="2" charset="-78"/>
              </a:rPr>
              <a:t>ايجاد غلظت بافتي موثر پيش و حين عمل جراحي با تجويز يك دوز حدود 30 تا 45 دقيقه پيش از انسيزيون (در مرحله القاي بيهوشي)</a:t>
            </a:r>
          </a:p>
          <a:p>
            <a:endParaRPr lang="fa-IR" b="1">
              <a:cs typeface="B Nazanin" panose="00000400000000000000" pitchFamily="2" charset="-78"/>
            </a:endParaRPr>
          </a:p>
          <a:p>
            <a:r>
              <a:rPr lang="fa-IR" b="1">
                <a:cs typeface="B Nazanin" panose="00000400000000000000" pitchFamily="2" charset="-78"/>
              </a:rPr>
              <a:t>_ </a:t>
            </a:r>
            <a:r>
              <a:rPr lang="fa-IR" sz="2800" b="1">
                <a:cs typeface="B Nazanin" panose="00000400000000000000" pitchFamily="2" charset="-78"/>
              </a:rPr>
              <a:t>دوز موثر براساس وزن بيمار بطور مثال براي سفالوسپورينها:</a:t>
            </a:r>
          </a:p>
          <a:p>
            <a:r>
              <a:rPr lang="fa-IR" b="1">
                <a:cs typeface="B Nazanin" panose="00000400000000000000" pitchFamily="2" charset="-78"/>
              </a:rPr>
              <a:t>الف) وزن كمتر از 70 كيلو گرم: سفازولين</a:t>
            </a:r>
            <a:r>
              <a:rPr lang="en-US" b="1">
                <a:cs typeface="B Nazanin" panose="00000400000000000000" pitchFamily="2" charset="-78"/>
              </a:rPr>
              <a:t>1gr/IV </a:t>
            </a:r>
            <a:endParaRPr lang="fa-IR" b="1">
              <a:cs typeface="B Nazanin" panose="00000400000000000000" pitchFamily="2" charset="-78"/>
            </a:endParaRPr>
          </a:p>
          <a:p>
            <a:r>
              <a:rPr lang="fa-IR" b="1">
                <a:cs typeface="B Nazanin" panose="00000400000000000000" pitchFamily="2" charset="-78"/>
              </a:rPr>
              <a:t>ب) وزن بيش از 70 كيلوگرم: سفازولين </a:t>
            </a:r>
            <a:r>
              <a:rPr lang="en-US" b="1">
                <a:cs typeface="B Nazanin" panose="00000400000000000000" pitchFamily="2" charset="-78"/>
              </a:rPr>
              <a:t>2gr/IV</a:t>
            </a:r>
            <a:endParaRPr lang="fa-IR" b="1">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457200" y="381000"/>
            <a:ext cx="8229600" cy="1143000"/>
          </a:xfrm>
        </p:spPr>
        <p:txBody>
          <a:bodyPr/>
          <a:lstStyle/>
          <a:p>
            <a:r>
              <a:rPr lang="ar-SA" sz="4000" b="1"/>
              <a:t>اخذ تاريخچه بيماران از پيش آگهي هاي قبل از عمل جراحي است.</a:t>
            </a:r>
            <a:r>
              <a:rPr lang="ar-SA" sz="4000"/>
              <a:t> </a:t>
            </a:r>
            <a:br>
              <a:rPr lang="ar-SA" sz="4000"/>
            </a:br>
            <a:endParaRPr lang="en-US" sz="4000"/>
          </a:p>
        </p:txBody>
      </p:sp>
      <p:sp>
        <p:nvSpPr>
          <p:cNvPr id="137219" name="Rectangle 3"/>
          <p:cNvSpPr>
            <a:spLocks noGrp="1" noChangeArrowheads="1"/>
          </p:cNvSpPr>
          <p:nvPr>
            <p:ph type="body" idx="4294967295"/>
          </p:nvPr>
        </p:nvSpPr>
        <p:spPr>
          <a:xfrm>
            <a:off x="0" y="1600200"/>
            <a:ext cx="8991600" cy="4525963"/>
          </a:xfrm>
        </p:spPr>
        <p:txBody>
          <a:bodyPr/>
          <a:lstStyle/>
          <a:p>
            <a:r>
              <a:rPr lang="ar-SA"/>
              <a:t>تاريخچه،سابقه بيماري و اعمال جراحي قبلي</a:t>
            </a:r>
            <a:endParaRPr lang="fa-IR"/>
          </a:p>
          <a:p>
            <a:r>
              <a:rPr lang="ar-SA"/>
              <a:t> ، اطلاعات دقيق </a:t>
            </a:r>
            <a:r>
              <a:rPr lang="fa-IR"/>
              <a:t>از </a:t>
            </a:r>
            <a:r>
              <a:rPr lang="ar-SA"/>
              <a:t>داروهاي مصرفي بيمار </a:t>
            </a:r>
            <a:endParaRPr lang="fa-IR"/>
          </a:p>
          <a:p>
            <a:r>
              <a:rPr lang="ar-SA"/>
              <a:t>درخواست آزمايشات تشخيصي لازم بر اساس تاريخچه بيماري </a:t>
            </a:r>
            <a:endParaRPr lang="fa-IR"/>
          </a:p>
          <a:p>
            <a:r>
              <a:rPr lang="fa-IR"/>
              <a:t>بررسی</a:t>
            </a:r>
            <a:r>
              <a:rPr lang="ar-SA"/>
              <a:t> مشاوره ها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lstStyle/>
          <a:p>
            <a:r>
              <a:rPr lang="en-GB" sz="4000">
                <a:solidFill>
                  <a:srgbClr val="000099"/>
                </a:solidFill>
                <a:sym typeface="Webdings" panose="05030102010509060703" pitchFamily="18" charset="2"/>
              </a:rPr>
              <a:t></a:t>
            </a:r>
            <a:r>
              <a:rPr lang="ar-SA" sz="4000">
                <a:solidFill>
                  <a:srgbClr val="000099"/>
                </a:solidFill>
              </a:rPr>
              <a:t>    جهت انتقال بيماران به اتاق عمل</a:t>
            </a:r>
            <a:r>
              <a:rPr lang="ar-SA" sz="4000"/>
              <a:t> </a:t>
            </a:r>
            <a:r>
              <a:rPr lang="fa-IR" sz="4000"/>
              <a:t/>
            </a:r>
            <a:br>
              <a:rPr lang="fa-IR" sz="4000"/>
            </a:br>
            <a:endParaRPr lang="en-US" sz="4000"/>
          </a:p>
        </p:txBody>
      </p:sp>
      <p:sp>
        <p:nvSpPr>
          <p:cNvPr id="138243" name="Rectangle 3"/>
          <p:cNvSpPr>
            <a:spLocks noGrp="1" noChangeArrowheads="1"/>
          </p:cNvSpPr>
          <p:nvPr>
            <p:ph type="body" idx="4294967295"/>
          </p:nvPr>
        </p:nvSpPr>
        <p:spPr>
          <a:xfrm>
            <a:off x="304800" y="1143000"/>
            <a:ext cx="8686800" cy="5000625"/>
          </a:xfrm>
        </p:spPr>
        <p:txBody>
          <a:bodyPr/>
          <a:lstStyle/>
          <a:p>
            <a:pPr>
              <a:lnSpc>
                <a:spcPct val="90000"/>
              </a:lnSpc>
            </a:pPr>
            <a:r>
              <a:rPr lang="fa-IR" b="1">
                <a:latin typeface="Arabic Typesetting" panose="03020402040406030203" pitchFamily="66" charset="-78"/>
                <a:cs typeface="2  Nazanin" panose="00000400000000000000" pitchFamily="2" charset="-78"/>
              </a:rPr>
              <a:t>بیمار </a:t>
            </a:r>
            <a:r>
              <a:rPr lang="en-GB" b="1">
                <a:latin typeface="Arabic Typesetting" panose="03020402040406030203" pitchFamily="66" charset="-78"/>
                <a:cs typeface="2  Nazanin" panose="00000400000000000000" pitchFamily="2" charset="-78"/>
              </a:rPr>
              <a:t>NPO</a:t>
            </a:r>
            <a:r>
              <a:rPr lang="fa-IR" b="1">
                <a:latin typeface="Arabic Typesetting" panose="03020402040406030203" pitchFamily="66" charset="-78"/>
                <a:cs typeface="2  Nazanin" panose="00000400000000000000" pitchFamily="2" charset="-78"/>
              </a:rPr>
              <a:t> باشد </a:t>
            </a:r>
          </a:p>
          <a:p>
            <a:pPr>
              <a:lnSpc>
                <a:spcPct val="90000"/>
              </a:lnSpc>
            </a:pPr>
            <a:r>
              <a:rPr lang="fa-IR" b="1">
                <a:latin typeface="Arabic Typesetting" panose="03020402040406030203" pitchFamily="66" charset="-78"/>
                <a:cs typeface="2  Nazanin" panose="00000400000000000000" pitchFamily="2" charset="-78"/>
              </a:rPr>
              <a:t>داشتن برگ رضايت عمل ، تكميل فرم و برگه هاي مخصوص اتاق عمل </a:t>
            </a:r>
          </a:p>
          <a:p>
            <a:pPr>
              <a:lnSpc>
                <a:spcPct val="90000"/>
              </a:lnSpc>
            </a:pPr>
            <a:r>
              <a:rPr lang="fa-IR" b="1">
                <a:latin typeface="Arabic Typesetting" panose="03020402040406030203" pitchFamily="66" charset="-78"/>
                <a:cs typeface="2  Nazanin" panose="00000400000000000000" pitchFamily="2" charset="-78"/>
              </a:rPr>
              <a:t>کنترل نتیجه آزمایشات و گرافی ها</a:t>
            </a:r>
          </a:p>
          <a:p>
            <a:pPr>
              <a:lnSpc>
                <a:spcPct val="90000"/>
              </a:lnSpc>
            </a:pPr>
            <a:r>
              <a:rPr lang="fa-IR" b="1">
                <a:latin typeface="Arabic Typesetting" panose="03020402040406030203" pitchFamily="66" charset="-78"/>
                <a:cs typeface="2  Nazanin" panose="00000400000000000000" pitchFamily="2" charset="-78"/>
              </a:rPr>
              <a:t>کنترل مجدد تمام موارد درج شده در فرم مراقبت از عمل  </a:t>
            </a:r>
          </a:p>
          <a:p>
            <a:pPr>
              <a:lnSpc>
                <a:spcPct val="90000"/>
              </a:lnSpc>
            </a:pPr>
            <a:r>
              <a:rPr lang="fa-IR" b="1">
                <a:latin typeface="Arabic Typesetting" panose="03020402040406030203" pitchFamily="66" charset="-78"/>
                <a:cs typeface="2  Nazanin" panose="00000400000000000000" pitchFamily="2" charset="-78"/>
              </a:rPr>
              <a:t>در آوردن وسایل مصنوعی ، زیور آلات و نداشتن لاک ناخن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r>
              <a:rPr lang="en-GB" sz="4000">
                <a:solidFill>
                  <a:srgbClr val="000099"/>
                </a:solidFill>
                <a:sym typeface="Webdings" panose="05030102010509060703" pitchFamily="18" charset="2"/>
              </a:rPr>
              <a:t></a:t>
            </a:r>
            <a:r>
              <a:rPr lang="ar-SA" sz="4000">
                <a:solidFill>
                  <a:srgbClr val="000099"/>
                </a:solidFill>
              </a:rPr>
              <a:t> جهت انتقال بيماران به اتاق عمل</a:t>
            </a:r>
            <a:r>
              <a:rPr lang="ar-SA" sz="4000"/>
              <a:t> </a:t>
            </a:r>
            <a:r>
              <a:rPr lang="fa-IR" sz="4000"/>
              <a:t/>
            </a:r>
            <a:br>
              <a:rPr lang="fa-IR" sz="4000"/>
            </a:br>
            <a:endParaRPr lang="en-US" sz="4000"/>
          </a:p>
        </p:txBody>
      </p:sp>
      <p:sp>
        <p:nvSpPr>
          <p:cNvPr id="139267" name="Rectangle 3"/>
          <p:cNvSpPr>
            <a:spLocks noGrp="1" noChangeArrowheads="1"/>
          </p:cNvSpPr>
          <p:nvPr>
            <p:ph type="body" idx="4294967295"/>
          </p:nvPr>
        </p:nvSpPr>
        <p:spPr>
          <a:xfrm>
            <a:off x="228600" y="1600200"/>
            <a:ext cx="8686800" cy="4525963"/>
          </a:xfrm>
        </p:spPr>
        <p:txBody>
          <a:bodyPr/>
          <a:lstStyle/>
          <a:p>
            <a:r>
              <a:rPr lang="fa-IR" b="1">
                <a:latin typeface="Arabic Typesetting" panose="03020402040406030203" pitchFamily="66" charset="-78"/>
                <a:cs typeface="2  Nazanin" panose="00000400000000000000" pitchFamily="2" charset="-78"/>
              </a:rPr>
              <a:t>پوشيدن دستبند مشخصات الزاميست . </a:t>
            </a:r>
          </a:p>
          <a:p>
            <a:r>
              <a:rPr lang="fa-IR" b="1">
                <a:latin typeface="Arabic Typesetting" panose="03020402040406030203" pitchFamily="66" charset="-78"/>
                <a:cs typeface="2  Nazanin" panose="00000400000000000000" pitchFamily="2" charset="-78"/>
              </a:rPr>
              <a:t>تحويل بيمار حتما با نظارت پرسنل پرستاري مي باشد . </a:t>
            </a:r>
          </a:p>
          <a:p>
            <a:r>
              <a:rPr lang="fa-IR" b="1">
                <a:latin typeface="Arabic Typesetting" panose="03020402040406030203" pitchFamily="66" charset="-78"/>
                <a:cs typeface="2  Nazanin" panose="00000400000000000000" pitchFamily="2" charset="-78"/>
              </a:rPr>
              <a:t>{ با دادن و يا گرفتن گزارش بطور دقيق ( کتبی و شفاهی ) }</a:t>
            </a:r>
          </a:p>
          <a:p>
            <a:r>
              <a:rPr lang="fa-IR" b="1">
                <a:latin typeface="Arabic Typesetting" panose="03020402040406030203" pitchFamily="66" charset="-78"/>
                <a:cs typeface="2  Nazanin" panose="00000400000000000000" pitchFamily="2" charset="-78"/>
              </a:rPr>
              <a:t>تذكر : ليست بيماران اتاق عمل در روز قبل به بخش تحويل داده مي شود درغير اين صورت پرستار بيمار ساعت عمل جراحي بيمار را از بخش جراحي و يا اتاق عمل سئوال و در گزارش خود قيد مي نمايد</a:t>
            </a:r>
            <a:r>
              <a:rPr lang="fa-IR" b="1">
                <a:latin typeface="Arabic Typesetting" panose="03020402040406030203" pitchFamily="66" charset="-78"/>
                <a:cs typeface="Arabic Typesetting" panose="03020402040406030203" pitchFamily="66" charset="-78"/>
              </a:rPr>
              <a:t> .</a:t>
            </a:r>
            <a:endParaRPr lang="en-US" b="1">
              <a:latin typeface="Arabic Typesetting" panose="03020402040406030203" pitchFamily="66" charset="-78"/>
              <a:cs typeface="Arabic Typesetting" panose="03020402040406030203" pitchFamily="66" charset="-78"/>
            </a:endParaRPr>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p:txBody>
          <a:bodyPr/>
          <a:lstStyle/>
          <a:p>
            <a:r>
              <a:rPr lang="fa-IR" altLang="ja-JP" sz="4000" b="1"/>
              <a:t>راهنمای اقدامات لازم جهت ارزیابی بیماران پیش از اعمال جراحی</a:t>
            </a:r>
            <a:r>
              <a:rPr lang="en-US" altLang="ja-JP" sz="4000">
                <a:ea typeface="MS PGothic" panose="020B0600070205080204" pitchFamily="34" charset="-128"/>
              </a:rPr>
              <a:t> </a:t>
            </a:r>
            <a:endParaRPr lang="en-US" sz="4000"/>
          </a:p>
        </p:txBody>
      </p:sp>
      <p:sp>
        <p:nvSpPr>
          <p:cNvPr id="140291" name="Rectangle 3"/>
          <p:cNvSpPr>
            <a:spLocks noGrp="1" noChangeArrowheads="1"/>
          </p:cNvSpPr>
          <p:nvPr>
            <p:ph type="body" idx="4294967295"/>
          </p:nvPr>
        </p:nvSpPr>
        <p:spPr/>
        <p:txBody>
          <a:bodyPr/>
          <a:lstStyle/>
          <a:p>
            <a:pPr>
              <a:lnSpc>
                <a:spcPct val="90000"/>
              </a:lnSpc>
            </a:pPr>
            <a:r>
              <a:rPr lang="fa-IR" altLang="ja-JP" sz="2400" b="1" i="1"/>
              <a:t> آزمايشات و اقداماتي كه بصورت معمول يعني در تمام موارد قبل از عمل جراحي الكتيو بايستي انجام شود به موارد ذيل محدود ميگردد:</a:t>
            </a:r>
            <a:endParaRPr lang="fa-IR" altLang="ja-JP" sz="2400"/>
          </a:p>
          <a:p>
            <a:pPr>
              <a:lnSpc>
                <a:spcPct val="90000"/>
              </a:lnSpc>
            </a:pPr>
            <a:r>
              <a:rPr lang="fa-IR" altLang="ja-JP" sz="2400"/>
              <a:t>الف) </a:t>
            </a:r>
            <a:r>
              <a:rPr lang="en-US" altLang="ja-JP" sz="2400">
                <a:ea typeface="MS PGothic" panose="020B0600070205080204" pitchFamily="34" charset="-128"/>
              </a:rPr>
              <a:t>CBC</a:t>
            </a:r>
            <a:r>
              <a:rPr lang="fa-IR" altLang="ja-JP" sz="2400"/>
              <a:t> در تمام سنين (اعتبار </a:t>
            </a:r>
            <a:r>
              <a:rPr lang="en-US" altLang="ja-JP" sz="2400">
                <a:ea typeface="MS PGothic" panose="020B0600070205080204" pitchFamily="34" charset="-128"/>
              </a:rPr>
              <a:t>CBC</a:t>
            </a:r>
            <a:r>
              <a:rPr lang="fa-IR" altLang="ja-JP" sz="2400"/>
              <a:t> انجام شده تا سه ماه مي باشد)</a:t>
            </a:r>
          </a:p>
          <a:p>
            <a:pPr>
              <a:lnSpc>
                <a:spcPct val="90000"/>
              </a:lnSpc>
            </a:pPr>
            <a:r>
              <a:rPr lang="fa-IR" altLang="ja-JP" sz="2400"/>
              <a:t>ب) راديوگرافي سينه در افراد بالاتر از 60 سال (اعتبار راديوگرافي سينه تا 6 ماه مي باشد)</a:t>
            </a:r>
          </a:p>
          <a:p>
            <a:pPr>
              <a:lnSpc>
                <a:spcPct val="90000"/>
              </a:lnSpc>
            </a:pPr>
            <a:r>
              <a:rPr lang="fa-IR" altLang="ja-JP" sz="2400"/>
              <a:t>ج) الكتروكارديوگرافي در سنين بالاتر از 40 سال هنگام بستري</a:t>
            </a:r>
          </a:p>
          <a:p>
            <a:pPr>
              <a:lnSpc>
                <a:spcPct val="90000"/>
              </a:lnSpc>
            </a:pPr>
            <a:r>
              <a:rPr lang="fa-IR" altLang="ja-JP" sz="2400"/>
              <a:t>د) در كودكان </a:t>
            </a:r>
            <a:r>
              <a:rPr lang="en-US" altLang="ja-JP" sz="2400">
                <a:ea typeface="MS PGothic" panose="020B0600070205080204" pitchFamily="34" charset="-128"/>
              </a:rPr>
              <a:t>CBC</a:t>
            </a:r>
            <a:r>
              <a:rPr lang="fa-IR" altLang="ja-JP" sz="2400"/>
              <a:t> كفايت مي كند.</a:t>
            </a:r>
            <a:endParaRPr lang="fa-IR" altLang="ja-JP" sz="2400" b="1" i="1"/>
          </a:p>
          <a:p>
            <a:pPr>
              <a:lnSpc>
                <a:spcPct val="90000"/>
              </a:lnSpc>
            </a:pPr>
            <a:r>
              <a:rPr lang="fa-IR" altLang="ja-JP" sz="2400" b="1" i="1"/>
              <a:t>تبصره 1: </a:t>
            </a:r>
            <a:endParaRPr lang="fa-IR" altLang="ja-JP" sz="2400"/>
          </a:p>
          <a:p>
            <a:pPr>
              <a:lnSpc>
                <a:spcPct val="90000"/>
              </a:lnSpc>
            </a:pPr>
            <a:r>
              <a:rPr lang="fa-IR" altLang="ja-JP" sz="2400"/>
              <a:t>براي عمل جراحي بزرگ، موارد افت فشار خون، سن بالاي 50 سال و احتمال مصرف داروهاي نفروتوكسيك حين بيهوشي، کراتينين سرم نيز انديكاسيون خواهد داشت.</a:t>
            </a:r>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533400" y="609600"/>
            <a:ext cx="8229600" cy="1143000"/>
          </a:xfrm>
        </p:spPr>
        <p:txBody>
          <a:bodyPr/>
          <a:lstStyle/>
          <a:p>
            <a:r>
              <a:rPr lang="fa-IR" altLang="ja-JP" sz="4000"/>
              <a:t>دستورالعمل مراقبت های مدیریت شده(8) 	</a:t>
            </a:r>
            <a:r>
              <a:rPr lang="fa-IR" altLang="ja-JP" sz="4000" b="1" i="1"/>
              <a:t/>
            </a:r>
            <a:br>
              <a:rPr lang="fa-IR" altLang="ja-JP" sz="4000" b="1" i="1"/>
            </a:br>
            <a:r>
              <a:rPr lang="fa-IR" altLang="ja-JP" sz="4000" b="1" i="1"/>
              <a:t>راهنمای استفاده از آنتی بیوتیک پروفیلاکتیک پیش از اعمال جراحی</a:t>
            </a:r>
            <a:endParaRPr lang="en-US" sz="4000" b="1" i="1"/>
          </a:p>
        </p:txBody>
      </p:sp>
      <p:sp>
        <p:nvSpPr>
          <p:cNvPr id="141315" name="Rectangle 3"/>
          <p:cNvSpPr>
            <a:spLocks noGrp="1" noChangeArrowheads="1"/>
          </p:cNvSpPr>
          <p:nvPr>
            <p:ph type="body" idx="4294967295"/>
          </p:nvPr>
        </p:nvSpPr>
        <p:spPr>
          <a:xfrm>
            <a:off x="457200" y="2514600"/>
            <a:ext cx="8229600" cy="3611563"/>
          </a:xfrm>
        </p:spPr>
        <p:txBody>
          <a:bodyPr/>
          <a:lstStyle/>
          <a:p>
            <a:pPr>
              <a:lnSpc>
                <a:spcPct val="90000"/>
              </a:lnSpc>
            </a:pPr>
            <a:r>
              <a:rPr lang="fa-IR" altLang="ja-JP" sz="2400" b="1">
                <a:cs typeface="B Nazanin" panose="00000400000000000000" pitchFamily="2" charset="-78"/>
              </a:rPr>
              <a:t>ايجاد غلظت بافتي موثر پيش و حين عمل جراحي با تجويز يك دوز حدود 30 تا 45 دقيقه پيش از انسيزيون (در مرحله القاي بيهوشي)</a:t>
            </a:r>
          </a:p>
          <a:p>
            <a:pPr>
              <a:lnSpc>
                <a:spcPct val="90000"/>
              </a:lnSpc>
            </a:pPr>
            <a:r>
              <a:rPr lang="fa-IR" altLang="ja-JP" sz="2800">
                <a:cs typeface="B Traffic" panose="00000400000000000000" pitchFamily="2" charset="-78"/>
              </a:rPr>
              <a:t> دوز موثر براساس وزن بيمار بطور مثال براي سفالوسيورينها:</a:t>
            </a:r>
          </a:p>
          <a:p>
            <a:pPr>
              <a:lnSpc>
                <a:spcPct val="90000"/>
              </a:lnSpc>
            </a:pPr>
            <a:r>
              <a:rPr lang="fa-IR" altLang="ja-JP" sz="2800"/>
              <a:t>الف) وزن كمتر از 70 كيلو گرم: سفازولين</a:t>
            </a:r>
            <a:r>
              <a:rPr lang="en-US" altLang="ja-JP" sz="2800">
                <a:ea typeface="MS PGothic" panose="020B0600070205080204" pitchFamily="34" charset="-128"/>
              </a:rPr>
              <a:t>1gr/IV </a:t>
            </a:r>
            <a:endParaRPr lang="fa-IR" altLang="ja-JP" sz="2800"/>
          </a:p>
          <a:p>
            <a:pPr>
              <a:lnSpc>
                <a:spcPct val="90000"/>
              </a:lnSpc>
            </a:pPr>
            <a:r>
              <a:rPr lang="fa-IR" altLang="ja-JP" sz="2800"/>
              <a:t>ب) وزن بيش از 70 كيلوگرم: سفازولين </a:t>
            </a:r>
            <a:r>
              <a:rPr lang="en-US" altLang="ja-JP" sz="2800">
                <a:ea typeface="MS PGothic" panose="020B0600070205080204" pitchFamily="34" charset="-128"/>
              </a:rPr>
              <a:t>2gr/IV</a:t>
            </a:r>
            <a:endParaRPr lang="fa-IR" altLang="ja-JP" sz="2800"/>
          </a:p>
          <a:p>
            <a:pPr>
              <a:lnSpc>
                <a:spcPct val="90000"/>
              </a:lnSpc>
            </a:pPr>
            <a:r>
              <a:rPr lang="fa-IR" altLang="ja-JP" sz="2800">
                <a:cs typeface="B Traffic" panose="00000400000000000000" pitchFamily="2" charset="-78"/>
              </a:rPr>
              <a:t>مدت عمل جراحي:</a:t>
            </a:r>
          </a:p>
          <a:p>
            <a:pPr>
              <a:lnSpc>
                <a:spcPct val="90000"/>
              </a:lnSpc>
            </a:pPr>
            <a:r>
              <a:rPr lang="fa-IR" altLang="ja-JP" sz="2800"/>
              <a:t>الف) كمتر از 3 ساعت يك تك دوز</a:t>
            </a:r>
          </a:p>
          <a:p>
            <a:pPr>
              <a:lnSpc>
                <a:spcPct val="90000"/>
              </a:lnSpc>
            </a:pPr>
            <a:r>
              <a:rPr lang="fa-IR" altLang="ja-JP" sz="2800"/>
              <a:t>ب) بيش از 3 ساعت يك دوز موثر اضافي</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endParaRPr lang="fa-IR"/>
          </a:p>
        </p:txBody>
      </p:sp>
      <p:sp>
        <p:nvSpPr>
          <p:cNvPr id="142339" name="Rectangle 3"/>
          <p:cNvSpPr>
            <a:spLocks noGrp="1" noChangeArrowheads="1"/>
          </p:cNvSpPr>
          <p:nvPr>
            <p:ph type="body" idx="4294967295"/>
          </p:nvPr>
        </p:nvSpPr>
        <p:spPr>
          <a:xfrm>
            <a:off x="457200" y="228600"/>
            <a:ext cx="8229600" cy="6400800"/>
          </a:xfrm>
        </p:spPr>
        <p:txBody>
          <a:bodyPr/>
          <a:lstStyle/>
          <a:p>
            <a:pPr>
              <a:lnSpc>
                <a:spcPct val="80000"/>
              </a:lnSpc>
            </a:pPr>
            <a:r>
              <a:rPr lang="fa-IR" altLang="ja-JP" sz="2800"/>
              <a:t> اعمال جراحي قسمت فوقاني دستگاه گوارش و اعمال الكتيو روده كوچك (معده، روده كوچك، نوزاد معده و سيستم هپاتوبيلياري)</a:t>
            </a:r>
          </a:p>
          <a:p>
            <a:pPr>
              <a:lnSpc>
                <a:spcPct val="80000"/>
              </a:lnSpc>
            </a:pPr>
            <a:r>
              <a:rPr lang="fa-IR" altLang="ja-JP" sz="2800"/>
              <a:t>رزکسیون روده بزرگ</a:t>
            </a:r>
          </a:p>
          <a:p>
            <a:pPr>
              <a:lnSpc>
                <a:spcPct val="80000"/>
              </a:lnSpc>
            </a:pPr>
            <a:r>
              <a:rPr lang="fa-IR" altLang="ja-JP" sz="2800"/>
              <a:t>آپاندکتومی </a:t>
            </a:r>
          </a:p>
          <a:p>
            <a:pPr>
              <a:lnSpc>
                <a:spcPct val="80000"/>
              </a:lnSpc>
            </a:pPr>
            <a:endParaRPr lang="fa-IR" altLang="ja-JP" sz="2800"/>
          </a:p>
          <a:p>
            <a:pPr>
              <a:lnSpc>
                <a:spcPct val="80000"/>
              </a:lnSpc>
            </a:pPr>
            <a:r>
              <a:rPr lang="fa-IR" altLang="ja-JP" sz="2800"/>
              <a:t>يك گرم سفترياكسون (به همراه مترونيدازول </a:t>
            </a:r>
            <a:r>
              <a:rPr lang="en-US" altLang="ja-JP" sz="2800">
                <a:ea typeface="MS PGothic" panose="020B0600070205080204" pitchFamily="34" charset="-128"/>
              </a:rPr>
              <a:t>500mg/IV</a:t>
            </a:r>
            <a:r>
              <a:rPr lang="fa-IR" altLang="ja-JP" sz="2800"/>
              <a:t> در صورت شك به عفونت بي هوازي همراه انديكاسيون دارد) 45 – 30 دقيقه بيش از انسيزيون پوست/دوز دوم در صورتيكه عمل بيش از 3 ساعت طول بكشد.</a:t>
            </a:r>
          </a:p>
          <a:p>
            <a:pPr>
              <a:lnSpc>
                <a:spcPct val="80000"/>
              </a:lnSpc>
            </a:pPr>
            <a:endParaRPr lang="fa-IR" altLang="ja-JP" sz="2800"/>
          </a:p>
          <a:p>
            <a:pPr>
              <a:lnSpc>
                <a:spcPct val="80000"/>
              </a:lnSpc>
            </a:pPr>
            <a:r>
              <a:rPr lang="fa-IR" altLang="ja-JP" sz="2800"/>
              <a:t>جراحی تروما:</a:t>
            </a:r>
          </a:p>
          <a:p>
            <a:pPr>
              <a:lnSpc>
                <a:spcPct val="80000"/>
              </a:lnSpc>
            </a:pPr>
            <a:r>
              <a:rPr lang="fa-IR" altLang="ja-JP" sz="2800"/>
              <a:t>الف)ترومای نافذ شکم:</a:t>
            </a:r>
          </a:p>
          <a:p>
            <a:pPr>
              <a:lnSpc>
                <a:spcPct val="80000"/>
              </a:lnSpc>
            </a:pPr>
            <a:r>
              <a:rPr lang="fa-IR" altLang="ja-JP" sz="2800"/>
              <a:t>مورد مصرف:روش/دوزاژ/زمان:سفتریاکسون</a:t>
            </a:r>
            <a:r>
              <a:rPr lang="en-US" altLang="ja-JP" sz="2800">
                <a:ea typeface="MS PGothic" panose="020B0600070205080204" pitchFamily="34" charset="-128"/>
              </a:rPr>
              <a:t>2gr/IV</a:t>
            </a:r>
            <a:r>
              <a:rPr lang="fa-IR" altLang="ja-JP" sz="2800"/>
              <a:t>به همراه مترونیدازول</a:t>
            </a:r>
            <a:r>
              <a:rPr lang="en-US" altLang="ja-JP" sz="2800">
                <a:ea typeface="MS PGothic" panose="020B0600070205080204" pitchFamily="34" charset="-128"/>
              </a:rPr>
              <a:t>500mg/IV</a:t>
            </a:r>
            <a:r>
              <a:rPr lang="fa-IR" altLang="ja-JP" sz="2800"/>
              <a:t>(درصورتیکه آسیب روده درحفره صفاق بوجود آمده باشد)./30-45دقیقه پیش از انسیزیون پوست/دوز دوم در صورتیکه عمل بیش از 3 ساعت طول بکشد.</a:t>
            </a:r>
            <a:endParaRPr lang="en-US" altLang="ja-JP" sz="2800">
              <a:ea typeface="MS PGothic"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endParaRPr lang="fa-IR"/>
          </a:p>
        </p:txBody>
      </p:sp>
      <p:sp>
        <p:nvSpPr>
          <p:cNvPr id="143363" name="Rectangle 3"/>
          <p:cNvSpPr>
            <a:spLocks noGrp="1" noChangeArrowheads="1"/>
          </p:cNvSpPr>
          <p:nvPr>
            <p:ph type="body" idx="4294967295"/>
          </p:nvPr>
        </p:nvSpPr>
        <p:spPr/>
        <p:txBody>
          <a:bodyPr/>
          <a:lstStyle/>
          <a:p>
            <a:r>
              <a:rPr lang="fa-IR" altLang="ja-JP"/>
              <a:t>توجه: در مورد عمل جراحي كله سيستكتومي در بيماران كم خطر آنتي بيوتيك پروفيلاكتيك توصيه نمي شود و در مورد بيماران پرخطر (سن بالاي 60 سال، سابقه عمل قبلي مجاري صفراوي، سابقه علائم حاد يا وجود زردي كيسه صفرا غيرفعال و يا وجود همزمان سنگ داخل مجرا) سفترياكسون تا 3 دزو (45-30 دقيقه پيش از عمل، 12 و 24 ساعت پس از عمل) انديكاسيون دارد.</a:t>
            </a:r>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lstStyle/>
          <a:p>
            <a:endParaRPr lang="fa-IR"/>
          </a:p>
        </p:txBody>
      </p:sp>
      <p:sp>
        <p:nvSpPr>
          <p:cNvPr id="144387" name="Rectangle 3"/>
          <p:cNvSpPr>
            <a:spLocks noGrp="1" noChangeArrowheads="1"/>
          </p:cNvSpPr>
          <p:nvPr>
            <p:ph type="body" idx="4294967295"/>
          </p:nvPr>
        </p:nvSpPr>
        <p:spPr/>
        <p:txBody>
          <a:bodyPr/>
          <a:lstStyle/>
          <a:p>
            <a:r>
              <a:rPr lang="fa-IR" altLang="ja-JP"/>
              <a:t>ث)فتق کشاله ران(هرنی اینگواینال):پروفیلاکسی توصیه نشده است.</a:t>
            </a:r>
          </a:p>
          <a:p>
            <a:r>
              <a:rPr lang="fa-IR" altLang="ja-JP"/>
              <a:t>ج)ماستکتومی توتال و نسبی:پروفیلاکسی توصیه نشده است.</a:t>
            </a:r>
            <a:endParaRPr lang="en-US" altLang="ja-JP">
              <a:ea typeface="MS PGothic" panose="020B0600070205080204" pitchFamily="34" charset="-128"/>
            </a:endParaRPr>
          </a:p>
          <a:p>
            <a:r>
              <a:rPr lang="fa-IR" altLang="ja-JP"/>
              <a:t>تونسيلكتومي با و يا بدون آدنوئيدكتومي پروفيلاكسي توصيه نمي شود.</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r>
              <a:rPr lang="ar-SA" b="1">
                <a:cs typeface="2  Titr" panose="00000700000000000000" pitchFamily="2" charset="-78"/>
              </a:rPr>
              <a:t>تزریق آنتی بیوتیک پروفیلاکتیک</a:t>
            </a:r>
            <a:endParaRPr lang="en-US" b="1">
              <a:cs typeface="2  Titr" panose="00000700000000000000" pitchFamily="2" charset="-78"/>
            </a:endParaRPr>
          </a:p>
        </p:txBody>
      </p:sp>
      <p:sp>
        <p:nvSpPr>
          <p:cNvPr id="145411" name="Rectangle 3"/>
          <p:cNvSpPr>
            <a:spLocks noGrp="1" noChangeArrowheads="1"/>
          </p:cNvSpPr>
          <p:nvPr>
            <p:ph type="body" idx="4294967295"/>
          </p:nvPr>
        </p:nvSpPr>
        <p:spPr>
          <a:xfrm>
            <a:off x="228600" y="1600200"/>
            <a:ext cx="8763000" cy="4525963"/>
          </a:xfrm>
        </p:spPr>
        <p:txBody>
          <a:bodyPr/>
          <a:lstStyle/>
          <a:p>
            <a:r>
              <a:rPr lang="ar-SA">
                <a:cs typeface="B Traffic" panose="00000400000000000000" pitchFamily="2" charset="-78"/>
              </a:rPr>
              <a:t>با توجه به شواهد علمی و توافق همه جانبه در خصوص تأثیرافزایش سطح سرمی/بافتی آنتی بیوتیک در کاهش عفونت زخم جراحی بمنظور کاهش احتمال بروز عفونت زخم، در این چک لیست بر تزریق آنتی بیوتیک پروفیلاکتیک </a:t>
            </a:r>
            <a:r>
              <a:rPr lang="fa-IR">
                <a:cs typeface="B Traffic" panose="00000400000000000000" pitchFamily="2" charset="-78"/>
              </a:rPr>
              <a:t>30-60</a:t>
            </a:r>
            <a:r>
              <a:rPr lang="ar-SA">
                <a:cs typeface="B Traffic" panose="00000400000000000000" pitchFamily="2" charset="-78"/>
              </a:rPr>
              <a:t> دقیقه قبل از عمل جراحی تأکید می شود</a:t>
            </a:r>
            <a:r>
              <a:rPr lang="en-US">
                <a:cs typeface="B Traffic" panose="00000400000000000000" pitchFamily="2" charset="-78"/>
              </a:rPr>
              <a:t> </a:t>
            </a:r>
          </a:p>
          <a:p>
            <a:r>
              <a:rPr lang="fa-IR" altLang="ja-JP">
                <a:cs typeface="B Traffic" panose="00000400000000000000" pitchFamily="2" charset="-78"/>
              </a:rPr>
              <a:t>تزريق وريدي سفترياكسون بايد طی 15 الي 30 دقيقه صورت پذيرد لذا اكيداً توصيه مي گردد كه تزريق وريدي اين دارو در كمتر از 15 دقيقه صورت نگيرد.</a:t>
            </a:r>
            <a:endParaRPr lang="en-US">
              <a:cs typeface="B Traffic" panose="00000400000000000000" pitchFamily="2" charset="-78"/>
            </a:endParaRPr>
          </a:p>
          <a:p>
            <a:endParaRPr lang="en-US">
              <a:cs typeface="B Traffic" panose="00000400000000000000"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Line 90"/>
          <p:cNvSpPr>
            <a:spLocks noChangeShapeType="1"/>
          </p:cNvSpPr>
          <p:nvPr/>
        </p:nvSpPr>
        <p:spPr bwMode="auto">
          <a:xfrm>
            <a:off x="-1177925" y="29559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35" name="Line 108"/>
          <p:cNvSpPr>
            <a:spLocks noChangeShapeType="1"/>
          </p:cNvSpPr>
          <p:nvPr/>
        </p:nvSpPr>
        <p:spPr bwMode="auto">
          <a:xfrm>
            <a:off x="-1177925" y="29559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36" name="Line 109"/>
          <p:cNvSpPr>
            <a:spLocks noChangeShapeType="1"/>
          </p:cNvSpPr>
          <p:nvPr/>
        </p:nvSpPr>
        <p:spPr bwMode="auto">
          <a:xfrm>
            <a:off x="-1177925" y="34575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37" name="Line 115"/>
          <p:cNvSpPr>
            <a:spLocks noChangeShapeType="1"/>
          </p:cNvSpPr>
          <p:nvPr/>
        </p:nvSpPr>
        <p:spPr bwMode="auto">
          <a:xfrm>
            <a:off x="-1177925" y="34575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38" name="Line 116"/>
          <p:cNvSpPr>
            <a:spLocks noChangeShapeType="1"/>
          </p:cNvSpPr>
          <p:nvPr/>
        </p:nvSpPr>
        <p:spPr bwMode="auto">
          <a:xfrm>
            <a:off x="-1177925" y="38227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39" name="Line 127"/>
          <p:cNvSpPr>
            <a:spLocks noChangeShapeType="1"/>
          </p:cNvSpPr>
          <p:nvPr/>
        </p:nvSpPr>
        <p:spPr bwMode="auto">
          <a:xfrm>
            <a:off x="-1177925" y="38227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40" name="Line 128"/>
          <p:cNvSpPr>
            <a:spLocks noChangeShapeType="1"/>
          </p:cNvSpPr>
          <p:nvPr/>
        </p:nvSpPr>
        <p:spPr bwMode="auto">
          <a:xfrm>
            <a:off x="-1177925" y="41878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41" name="Line 131"/>
          <p:cNvSpPr>
            <a:spLocks noChangeShapeType="1"/>
          </p:cNvSpPr>
          <p:nvPr/>
        </p:nvSpPr>
        <p:spPr bwMode="auto">
          <a:xfrm>
            <a:off x="-1177925" y="41878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42" name="Rectangle 136"/>
          <p:cNvSpPr>
            <a:spLocks noChangeArrowheads="1"/>
          </p:cNvSpPr>
          <p:nvPr/>
        </p:nvSpPr>
        <p:spPr bwMode="auto">
          <a:xfrm>
            <a:off x="4162425" y="5892800"/>
            <a:ext cx="233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fa-IR" sz="1600">
                <a:ea typeface="Times New Roman" panose="02020603050405020304" pitchFamily="18" charset="0"/>
                <a:cs typeface="B Nazanin" panose="00000400000000000000" pitchFamily="2" charset="-78"/>
              </a:rPr>
              <a:t> </a:t>
            </a:r>
            <a:endParaRPr lang="fa-IR">
              <a:ea typeface="Times New Roman" panose="02020603050405020304" pitchFamily="18" charset="0"/>
              <a:cs typeface="B Nazanin" panose="00000400000000000000" pitchFamily="2" charset="-78"/>
            </a:endParaRPr>
          </a:p>
        </p:txBody>
      </p:sp>
      <p:sp>
        <p:nvSpPr>
          <p:cNvPr id="146443" name="Line 224"/>
          <p:cNvSpPr>
            <a:spLocks noChangeShapeType="1"/>
          </p:cNvSpPr>
          <p:nvPr/>
        </p:nvSpPr>
        <p:spPr bwMode="auto">
          <a:xfrm>
            <a:off x="-885825" y="34210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44" name="Line 242"/>
          <p:cNvSpPr>
            <a:spLocks noChangeShapeType="1"/>
          </p:cNvSpPr>
          <p:nvPr/>
        </p:nvSpPr>
        <p:spPr bwMode="auto">
          <a:xfrm>
            <a:off x="-885825" y="34210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45" name="Line 243"/>
          <p:cNvSpPr>
            <a:spLocks noChangeShapeType="1"/>
          </p:cNvSpPr>
          <p:nvPr/>
        </p:nvSpPr>
        <p:spPr bwMode="auto">
          <a:xfrm>
            <a:off x="-885825" y="39227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aphicFrame>
        <p:nvGraphicFramePr>
          <p:cNvPr id="207922" name="Group 50"/>
          <p:cNvGraphicFramePr>
            <a:graphicFrameLocks noGrp="1"/>
          </p:cNvGraphicFramePr>
          <p:nvPr/>
        </p:nvGraphicFramePr>
        <p:xfrm>
          <a:off x="0" y="620713"/>
          <a:ext cx="9144000" cy="7559675"/>
        </p:xfrm>
        <a:graphic>
          <a:graphicData uri="http://schemas.openxmlformats.org/drawingml/2006/table">
            <a:tbl>
              <a:tblPr rtl="1"/>
              <a:tblGrid>
                <a:gridCol w="2124075"/>
                <a:gridCol w="3960812"/>
                <a:gridCol w="3059113"/>
              </a:tblGrid>
              <a:tr h="64770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قبل از القای بیهوشی : </a:t>
                      </a:r>
                      <a:r>
                        <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Sign 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قبل از انسزیون پوست : </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Time out</a:t>
                      </a:r>
                      <a:endParaRPr kumimoji="0" 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قبل از ترک بیمار از اتاق عمل :</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out</a:t>
                      </a: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Sign</a:t>
                      </a:r>
                    </a:p>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6520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موارد زیر در مورد بیمار به تأیید رسیده است</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هویت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محل عمل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نوع عمل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رضایت بیمار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کنترل کنید همه اعضای تیم نقش و نامشان مشخص شده باشد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پرستار به صورت شفاهی جهت تأیید موارد زیر با تیم هماهنگ شود.</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نام روش جراحی درج شده است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گاز، سوزن و نخ های بخیه صحیح بوده است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اطلاعات بر روی برچسب نمونه ها (شامل نام بیمار) ثبت شده است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8">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محل عمل با ضربدر مشخص شده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 ضربدر مقدور نیست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از جراح و متخصص بیهوشی و پرستار به صورت شفاهی موارد زیر تأیید گرفته می شود.</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هویت بیمار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fa-IR"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محل عمل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 نوع عمل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آیا مشکلات تجهیز اتی وجود دارد که به آن اشاره شود</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پالس اکسیمتر آماده است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1112838">
                <a:tc rowSpan="5">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احتمال خطر خونریزی بیش از 500 سی سی (در کودکان 7 سی سی به ازای هر کیلو وزن بدن) وجود دارد؟</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خیر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Char char="-"/>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بله، رگ گیری مناسب تزریق خون شده است و جایگزین مناسب خون در نظر گرفته شده است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p>
                    <a:p>
                      <a:pPr marL="342900" marR="0" lvl="0" indent="-342900" algn="justLow" defTabSz="914400" rtl="1" eaLnBrk="1" fontAlgn="base" latinLnBrk="0" hangingPunct="1">
                        <a:lnSpc>
                          <a:spcPct val="100000"/>
                        </a:lnSpc>
                        <a:spcBef>
                          <a:spcPct val="0"/>
                        </a:spcBef>
                        <a:spcAft>
                          <a:spcPct val="0"/>
                        </a:spcAft>
                        <a:buClrTx/>
                        <a:buSzTx/>
                        <a:buFontTx/>
                        <a:buChar char="-"/>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آلرژی  دارد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ندارد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endPar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endParaRPr>
                    </a:p>
                    <a:p>
                      <a:pPr marL="342900" marR="0" lvl="0" indent="-342900" algn="justLow" defTabSz="914400" rtl="1" eaLnBrk="1" fontAlgn="base" latinLnBrk="0" hangingPunct="1">
                        <a:lnSpc>
                          <a:spcPct val="100000"/>
                        </a:lnSpc>
                        <a:spcBef>
                          <a:spcPct val="0"/>
                        </a:spcBef>
                        <a:spcAft>
                          <a:spcPct val="0"/>
                        </a:spcAft>
                        <a:buClrTx/>
                        <a:buSzTx/>
                        <a:buFontTx/>
                        <a:buChar char="-"/>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احتمال خطر آسپیراسیون دارد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ندارد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اقدامات مهم و کلیدی قابل پیش بینی:</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جراح مرور نماید: گامهای کلیدی عمل، اقدامات احتمالی که می تواند پیش آید، طول عمل، تخمین خونریزی چیست؟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تیم بیهوشی مرور کنند: ملاحظات خاص این بیمار کدام است؟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تیم پرستاری مرور کننده: شاخص استریل شدن وسایل صحت استریلیزاسیون را تأیید می کند؟ </a:t>
                      </a:r>
                      <a:r>
                        <a:rPr kumimoji="0" lang="en-US"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tabLst>
                          <a:tab pos="930275"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930275"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930275"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930275"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930275"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930275"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930275"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930275"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930275" algn="l"/>
                        </a:tabLs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tab pos="930275" algn="l"/>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جراح – متخصص بیهوشی و پرستار اهم موارد مراقبت از این بیمار در ریکاوری و بخش را مرور کنند.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930275" algn="l"/>
                        </a:tabLst>
                      </a:pPr>
                      <a:r>
                        <a:rPr kumimoji="0" lang="fa-IR" sz="14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sym typeface="Symbol" panose="05050102010706020507" pitchFamily="18" charset="2"/>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508000">
                <a:tc vMerge="1">
                  <a:txBody>
                    <a:bodyPr/>
                    <a:lstStyle/>
                    <a:p>
                      <a:pPr rtl="1"/>
                      <a:endParaRPr lang="fa-IR"/>
                    </a:p>
                  </a:txBody>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ظرف 60 دقیقه قبل از عمل آنتی بیوتیک پروفیلاکسی جهت بیمار داده شده است؟ - بله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درخواست نشده است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fa-IR" sz="4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20700">
                <a:tc vMerge="1">
                  <a:txBody>
                    <a:bodyPr/>
                    <a:lstStyle/>
                    <a:p>
                      <a:pPr rtl="1"/>
                      <a:endParaRPr lang="fa-IR"/>
                    </a:p>
                  </a:txBody>
                  <a:tcPr/>
                </a:tc>
                <a:tc rowSpan="3">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کلیه عکسهای ضروری روی نگاتوسکوپ قرار دارد؟</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بله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kumimoji="0" lang="fa-IR"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درخواست نشده است </a:t>
                      </a:r>
                      <a:r>
                        <a:rPr kumimoji="0" lang="en-US" sz="14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fa-IR" sz="4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46088">
                <a:tc vMerge="1">
                  <a:txBody>
                    <a:bodyPr/>
                    <a:lstStyle/>
                    <a:p>
                      <a:pPr rtl="1"/>
                      <a:endParaRPr lang="fa-IR"/>
                    </a:p>
                  </a:txBody>
                  <a:tcPr/>
                </a:tc>
                <a:tc vMerge="1">
                  <a:txBody>
                    <a:bodyPr/>
                    <a:lstStyle/>
                    <a:p>
                      <a:pPr rtl="1"/>
                      <a:endParaRPr lang="fa-IR"/>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fa-I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20688">
                <a:tc vMerge="1">
                  <a:txBody>
                    <a:bodyPr/>
                    <a:lstStyle/>
                    <a:p>
                      <a:pPr rtl="1"/>
                      <a:endParaRPr lang="fa-IR"/>
                    </a:p>
                  </a:txBody>
                  <a:tcPr/>
                </a:tc>
                <a:tc vMerge="1">
                  <a:txBody>
                    <a:bodyPr/>
                    <a:lstStyle/>
                    <a:p>
                      <a:pPr rtl="1"/>
                      <a:endParaRPr lang="fa-IR"/>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fa-I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6476" name="Line 249"/>
          <p:cNvSpPr>
            <a:spLocks noChangeShapeType="1"/>
          </p:cNvSpPr>
          <p:nvPr/>
        </p:nvSpPr>
        <p:spPr bwMode="auto">
          <a:xfrm>
            <a:off x="-885825" y="39227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77" name="Line 250"/>
          <p:cNvSpPr>
            <a:spLocks noChangeShapeType="1"/>
          </p:cNvSpPr>
          <p:nvPr/>
        </p:nvSpPr>
        <p:spPr bwMode="auto">
          <a:xfrm>
            <a:off x="-885825" y="42878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78" name="Line 261"/>
          <p:cNvSpPr>
            <a:spLocks noChangeShapeType="1"/>
          </p:cNvSpPr>
          <p:nvPr/>
        </p:nvSpPr>
        <p:spPr bwMode="auto">
          <a:xfrm>
            <a:off x="-885825" y="42878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79" name="Line 262"/>
          <p:cNvSpPr>
            <a:spLocks noChangeShapeType="1"/>
          </p:cNvSpPr>
          <p:nvPr/>
        </p:nvSpPr>
        <p:spPr bwMode="auto">
          <a:xfrm>
            <a:off x="-885825" y="46529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80" name="Line 265"/>
          <p:cNvSpPr>
            <a:spLocks noChangeShapeType="1"/>
          </p:cNvSpPr>
          <p:nvPr/>
        </p:nvSpPr>
        <p:spPr bwMode="auto">
          <a:xfrm>
            <a:off x="-885825" y="46529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481" name="Oval 312"/>
          <p:cNvSpPr>
            <a:spLocks noChangeArrowheads="1"/>
          </p:cNvSpPr>
          <p:nvPr/>
        </p:nvSpPr>
        <p:spPr bwMode="auto">
          <a:xfrm>
            <a:off x="1403350" y="0"/>
            <a:ext cx="6840538" cy="620713"/>
          </a:xfrm>
          <a:prstGeom prst="ellipse">
            <a:avLst/>
          </a:prstGeom>
          <a:gradFill rotWithShape="1">
            <a:gsLst>
              <a:gs pos="0">
                <a:schemeClr val="accent1"/>
              </a:gs>
              <a:gs pos="100000">
                <a:schemeClr val="bg1"/>
              </a:gs>
            </a:gsLst>
            <a:lin ang="5400000" scaled="1"/>
          </a:gradFill>
          <a:ln w="9525">
            <a:round/>
            <a:headEnd/>
            <a:tailEnd/>
          </a:ln>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3200" b="1">
                <a:solidFill>
                  <a:srgbClr val="CC3300"/>
                </a:solidFill>
              </a:rPr>
              <a:t>فرم بررسی بیمار از نظرجراحی ایمن </a:t>
            </a:r>
            <a:endParaRPr lang="en-US" sz="3200" b="1">
              <a:solidFill>
                <a:srgbClr val="CC33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lnSpc>
                <a:spcPct val="90000"/>
              </a:lnSpc>
            </a:pPr>
            <a:r>
              <a:rPr lang="fa-IR" b="1">
                <a:cs typeface="B Nazanin" panose="00000400000000000000" pitchFamily="2" charset="-78"/>
              </a:rPr>
              <a:t>_ مدت عمل جراحي:</a:t>
            </a:r>
          </a:p>
          <a:p>
            <a:pPr>
              <a:lnSpc>
                <a:spcPct val="90000"/>
              </a:lnSpc>
            </a:pPr>
            <a:r>
              <a:rPr lang="fa-IR" b="1">
                <a:cs typeface="B Nazanin" panose="00000400000000000000" pitchFamily="2" charset="-78"/>
              </a:rPr>
              <a:t>الف) كمتر از 3 ساعت يك تك دوز</a:t>
            </a:r>
          </a:p>
          <a:p>
            <a:pPr>
              <a:lnSpc>
                <a:spcPct val="90000"/>
              </a:lnSpc>
            </a:pPr>
            <a:r>
              <a:rPr lang="fa-IR" b="1">
                <a:cs typeface="B Nazanin" panose="00000400000000000000" pitchFamily="2" charset="-78"/>
              </a:rPr>
              <a:t>ب) بيش از 3 ساعت يك دوز موثر اضافي</a:t>
            </a:r>
          </a:p>
          <a:p>
            <a:pPr>
              <a:lnSpc>
                <a:spcPct val="90000"/>
              </a:lnSpc>
            </a:pPr>
            <a:r>
              <a:rPr lang="fa-IR" b="1">
                <a:cs typeface="B Nazanin" panose="00000400000000000000" pitchFamily="2" charset="-78"/>
              </a:rPr>
              <a:t>ج) در اعمال همراه با خونريزي سريع و مصرف مايعات بيشتر برحسب مورد ممكن است انديكاسيون مصرف آنتي بيوتيك پروفيلاكتيك مجدد پيدا كند.</a:t>
            </a:r>
          </a:p>
          <a:p>
            <a:pPr>
              <a:lnSpc>
                <a:spcPct val="90000"/>
              </a:lnSpc>
            </a:pPr>
            <a:r>
              <a:rPr lang="fa-IR" b="1">
                <a:cs typeface="B Nazanin" panose="00000400000000000000" pitchFamily="2" charset="-78"/>
              </a:rPr>
              <a:t>_ حتي بهترين رژيم هاي پروفيلاكتيك نيز جايگزين تكنيك استاندارد و مناسب جراحي و مراقبتهاي پس از جراحي نمي شود</a:t>
            </a:r>
            <a:endParaRPr lang="en-US" b="1">
              <a:cs typeface="B Nazanin" panose="00000400000000000000" pitchFamily="2" charset="-78"/>
            </a:endParaRPr>
          </a:p>
        </p:txBody>
      </p:sp>
      <p:sp>
        <p:nvSpPr>
          <p:cNvPr id="5124" name="Rectangle 4"/>
          <p:cNvSpPr>
            <a:spLocks noGrp="1" noChangeArrowheads="1"/>
          </p:cNvSpPr>
          <p:nvPr>
            <p:ph type="title"/>
          </p:nvPr>
        </p:nvSpPr>
        <p:spPr>
          <a:noFill/>
          <a:ln/>
        </p:spPr>
        <p:txBody>
          <a:bodyPr/>
          <a:lstStyle/>
          <a:p>
            <a:r>
              <a:rPr lang="fa-IR" sz="2800" b="1">
                <a:cs typeface="B Nazanin" panose="00000400000000000000" pitchFamily="2" charset="-78"/>
              </a:rPr>
              <a:t>اصول مناسب </a:t>
            </a:r>
            <a:r>
              <a:rPr lang="fa-IR" sz="3200" b="1">
                <a:cs typeface="B Nazanin" panose="00000400000000000000" pitchFamily="2" charset="-78"/>
              </a:rPr>
              <a:t>پروفيلاكسي</a:t>
            </a:r>
            <a:r>
              <a:rPr lang="fa-IR" sz="2800" b="1">
                <a:cs typeface="B Nazanin" panose="00000400000000000000" pitchFamily="2" charset="-78"/>
              </a:rPr>
              <a:t> پيش از عمل بر مباني زير استوار است:</a:t>
            </a:r>
            <a:endParaRPr lang="en-US" sz="2800" b="1">
              <a:cs typeface="B Nazanin" panose="000004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r>
              <a:rPr lang="ar-SA" sz="4000" b="1"/>
              <a:t>پوزیشن های جراحی</a:t>
            </a:r>
            <a:r>
              <a:rPr lang="fa-IR" sz="4000" b="1"/>
              <a:t/>
            </a:r>
            <a:br>
              <a:rPr lang="fa-IR" sz="4000" b="1"/>
            </a:br>
            <a:endParaRPr lang="en-US" sz="4000" b="1"/>
          </a:p>
        </p:txBody>
      </p:sp>
      <p:sp>
        <p:nvSpPr>
          <p:cNvPr id="147459" name="Rectangle 3"/>
          <p:cNvSpPr>
            <a:spLocks noGrp="1" noChangeArrowheads="1"/>
          </p:cNvSpPr>
          <p:nvPr>
            <p:ph type="body" idx="4294967295"/>
          </p:nvPr>
        </p:nvSpPr>
        <p:spPr/>
        <p:txBody>
          <a:bodyPr/>
          <a:lstStyle/>
          <a:p>
            <a:pPr>
              <a:lnSpc>
                <a:spcPct val="90000"/>
              </a:lnSpc>
            </a:pPr>
            <a:r>
              <a:rPr lang="fa-IR" sz="2800" b="1">
                <a:cs typeface="B Nazanin" panose="00000400000000000000" pitchFamily="2" charset="-78"/>
              </a:rPr>
              <a:t>پوزیشن سوپاین یا دورسال</a:t>
            </a:r>
          </a:p>
          <a:p>
            <a:pPr>
              <a:lnSpc>
                <a:spcPct val="90000"/>
              </a:lnSpc>
            </a:pPr>
            <a:r>
              <a:rPr lang="fa-IR" sz="2800" b="1">
                <a:cs typeface="B Nazanin" panose="00000400000000000000" pitchFamily="2" charset="-78"/>
              </a:rPr>
              <a:t>پوزیشن دمر یا پرون</a:t>
            </a:r>
          </a:p>
          <a:p>
            <a:pPr>
              <a:lnSpc>
                <a:spcPct val="90000"/>
              </a:lnSpc>
            </a:pPr>
            <a:r>
              <a:rPr lang="fa-IR" sz="2800" b="1">
                <a:cs typeface="B Nazanin" panose="00000400000000000000" pitchFamily="2" charset="-78"/>
              </a:rPr>
              <a:t>پوزیشن لیتاتومی</a:t>
            </a:r>
          </a:p>
          <a:p>
            <a:pPr>
              <a:lnSpc>
                <a:spcPct val="90000"/>
              </a:lnSpc>
            </a:pPr>
            <a:r>
              <a:rPr lang="fa-IR" sz="2800" b="1">
                <a:cs typeface="B Nazanin" panose="00000400000000000000" pitchFamily="2" charset="-78"/>
              </a:rPr>
              <a:t>پوزیشن فالرز یا نشسته</a:t>
            </a:r>
          </a:p>
          <a:p>
            <a:pPr>
              <a:lnSpc>
                <a:spcPct val="90000"/>
              </a:lnSpc>
            </a:pPr>
            <a:r>
              <a:rPr lang="fa-IR" sz="2800" b="1">
                <a:cs typeface="B Nazanin" panose="00000400000000000000" pitchFamily="2" charset="-78"/>
              </a:rPr>
              <a:t>پوزیشن جک نایف یا دسته چاقویی</a:t>
            </a:r>
          </a:p>
          <a:p>
            <a:pPr>
              <a:lnSpc>
                <a:spcPct val="90000"/>
              </a:lnSpc>
            </a:pPr>
            <a:r>
              <a:rPr lang="fa-IR" sz="2800" b="1">
                <a:cs typeface="B Nazanin" panose="00000400000000000000" pitchFamily="2" charset="-78"/>
              </a:rPr>
              <a:t>پوزیشن لترال یا به خابیده شده</a:t>
            </a:r>
          </a:p>
          <a:p>
            <a:pPr>
              <a:lnSpc>
                <a:spcPct val="90000"/>
              </a:lnSpc>
            </a:pPr>
            <a:r>
              <a:rPr lang="fa-IR" sz="2800" b="1">
                <a:cs typeface="B Nazanin" panose="00000400000000000000" pitchFamily="2" charset="-78"/>
              </a:rPr>
              <a:t>پوزیشن ترندلنبرگ یا سرازیری</a:t>
            </a:r>
          </a:p>
          <a:p>
            <a:pPr>
              <a:lnSpc>
                <a:spcPct val="90000"/>
              </a:lnSpc>
            </a:pPr>
            <a:r>
              <a:rPr lang="fa-IR" sz="2800" b="1">
                <a:cs typeface="B Nazanin" panose="00000400000000000000" pitchFamily="2" charset="-78"/>
              </a:rPr>
              <a:t>پوزیشن ترندلنبرگ معکوس</a:t>
            </a:r>
          </a:p>
          <a:p>
            <a:pPr>
              <a:lnSpc>
                <a:spcPct val="90000"/>
              </a:lnSpc>
            </a:pPr>
            <a:r>
              <a:rPr lang="fa-IR" sz="2800" b="1">
                <a:cs typeface="B Nazanin" panose="00000400000000000000" pitchFamily="2" charset="-78"/>
              </a:rPr>
              <a:t>پوزیشن طاق باز</a:t>
            </a:r>
            <a:endParaRPr lang="ar-SA" sz="2800" b="1">
              <a:cs typeface="B Nazanin" panose="00000400000000000000" pitchFamily="2" charset="-78"/>
            </a:endParaRPr>
          </a:p>
          <a:p>
            <a:pPr>
              <a:lnSpc>
                <a:spcPct val="90000"/>
              </a:lnSpc>
            </a:pPr>
            <a:endParaRPr lang="en-US" sz="2800">
              <a:cs typeface="B Nazanin" panose="00000400000000000000"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a:r>
              <a:rPr lang="ar-SA" sz="4000" b="1"/>
              <a:t>پوزیشن سوپاین</a:t>
            </a:r>
            <a:endParaRPr lang="en-US" sz="4000" b="1"/>
          </a:p>
        </p:txBody>
      </p:sp>
      <p:sp>
        <p:nvSpPr>
          <p:cNvPr id="148483" name="Rectangle 3"/>
          <p:cNvSpPr>
            <a:spLocks noGrp="1" noChangeArrowheads="1"/>
          </p:cNvSpPr>
          <p:nvPr>
            <p:ph type="body" idx="4294967295"/>
          </p:nvPr>
        </p:nvSpPr>
        <p:spPr>
          <a:xfrm>
            <a:off x="468313" y="2332038"/>
            <a:ext cx="8229600" cy="4525962"/>
          </a:xfrm>
        </p:spPr>
        <p:txBody>
          <a:bodyPr/>
          <a:lstStyle/>
          <a:p>
            <a:pPr>
              <a:lnSpc>
                <a:spcPct val="90000"/>
              </a:lnSpc>
            </a:pPr>
            <a:r>
              <a:rPr lang="ar-SA" sz="2400" b="1">
                <a:cs typeface="1" pitchFamily="2" charset="-78"/>
              </a:rPr>
              <a:t>این </a:t>
            </a:r>
            <a:r>
              <a:rPr lang="ar-SA" sz="2400" b="1">
                <a:solidFill>
                  <a:srgbClr val="660066"/>
                </a:solidFill>
                <a:cs typeface="1" pitchFamily="2" charset="-78"/>
              </a:rPr>
              <a:t>وضعیت سوپاین یا دورسال</a:t>
            </a:r>
            <a:r>
              <a:rPr lang="ar-SA" sz="2400" b="1">
                <a:cs typeface="1" pitchFamily="2" charset="-78"/>
              </a:rPr>
              <a:t> نام دارد .  که در این وضعیت بیمار به پشت خوابانیده می شود و دستهایش در امتداد بدنش قرار می گیرد .</a:t>
            </a:r>
          </a:p>
          <a:p>
            <a:pPr>
              <a:lnSpc>
                <a:spcPct val="90000"/>
              </a:lnSpc>
            </a:pPr>
            <a:r>
              <a:rPr lang="ar-SA" sz="2400" b="1">
                <a:solidFill>
                  <a:srgbClr val="003300"/>
                </a:solidFill>
                <a:cs typeface="2  Titr" panose="00000700000000000000" pitchFamily="2" charset="-78"/>
              </a:rPr>
              <a:t>از پوزیشن سوپاین در چه عمل های جراحی استفاده می شود</a:t>
            </a:r>
          </a:p>
          <a:p>
            <a:pPr>
              <a:lnSpc>
                <a:spcPct val="90000"/>
              </a:lnSpc>
            </a:pPr>
            <a:r>
              <a:rPr lang="ar-SA" sz="2400" b="1">
                <a:cs typeface="2  Nazanin" panose="00000400000000000000" pitchFamily="2" charset="-78"/>
              </a:rPr>
              <a:t>در عمل های جراحی عمومی : مانند عمل های جراحی آپاندکتومی . </a:t>
            </a:r>
            <a:endParaRPr lang="fa-IR" sz="2400" b="1">
              <a:cs typeface="2  Nazanin" panose="00000400000000000000" pitchFamily="2" charset="-78"/>
            </a:endParaRPr>
          </a:p>
          <a:p>
            <a:pPr>
              <a:lnSpc>
                <a:spcPct val="90000"/>
              </a:lnSpc>
            </a:pPr>
            <a:r>
              <a:rPr lang="ar-SA" sz="2400" b="1">
                <a:cs typeface="2  Nazanin" panose="00000400000000000000" pitchFamily="2" charset="-78"/>
              </a:rPr>
              <a:t>عمل جراحی رزکسیون روده . ماستکتومی . مورد استفاده قرار می گیرد .</a:t>
            </a:r>
          </a:p>
          <a:p>
            <a:pPr>
              <a:lnSpc>
                <a:spcPct val="90000"/>
              </a:lnSpc>
            </a:pPr>
            <a:r>
              <a:rPr lang="ar-SA" sz="2400" b="1">
                <a:cs typeface="2  Nazanin" panose="00000400000000000000" pitchFamily="2" charset="-78"/>
              </a:rPr>
              <a:t>عمل های جراحی زنان : مانند عمل های جراحی بستن لوله های رحمی . خارج کردن وریدهای واریسی .عمل های جراحی ارتوپدی مورد استفاده قرار می گیرد</a:t>
            </a:r>
          </a:p>
          <a:p>
            <a:pPr>
              <a:lnSpc>
                <a:spcPct val="90000"/>
              </a:lnSpc>
            </a:pPr>
            <a:r>
              <a:rPr lang="ar-SA" sz="2400" b="1">
                <a:cs typeface="2  Nazanin" panose="00000400000000000000" pitchFamily="2" charset="-78"/>
              </a:rPr>
              <a:t>تانسیلکتومی : یا برداشتن لوزه ها </a:t>
            </a:r>
          </a:p>
          <a:p>
            <a:pPr>
              <a:lnSpc>
                <a:spcPct val="90000"/>
              </a:lnSpc>
            </a:pPr>
            <a:r>
              <a:rPr lang="ar-SA" sz="2400" b="1">
                <a:cs typeface="2  Nazanin" panose="00000400000000000000" pitchFamily="2" charset="-78"/>
              </a:rPr>
              <a:t>اعم</a:t>
            </a:r>
            <a:r>
              <a:rPr lang="fa-IR" sz="2400" b="1">
                <a:cs typeface="2  Nazanin" panose="00000400000000000000" pitchFamily="2" charset="-78"/>
              </a:rPr>
              <a:t>ا</a:t>
            </a:r>
            <a:r>
              <a:rPr lang="ar-SA" sz="2400" b="1">
                <a:cs typeface="2  Nazanin" panose="00000400000000000000" pitchFamily="2" charset="-78"/>
              </a:rPr>
              <a:t>ل جراحی گوش : مانند عمل جراحی استاپدکتومی</a:t>
            </a:r>
          </a:p>
          <a:p>
            <a:pPr>
              <a:lnSpc>
                <a:spcPct val="90000"/>
              </a:lnSpc>
            </a:pPr>
            <a:r>
              <a:rPr lang="ar-SA" sz="2400" b="1">
                <a:cs typeface="2  Nazanin" panose="00000400000000000000" pitchFamily="2" charset="-78"/>
              </a:rPr>
              <a:t>جراحی های چشمی : عمل جراحی چشم مانند عمل کاتاراکت</a:t>
            </a:r>
          </a:p>
          <a:p>
            <a:pPr>
              <a:lnSpc>
                <a:spcPct val="90000"/>
              </a:lnSpc>
            </a:pPr>
            <a:endParaRPr lang="ar-SA" sz="2400" b="1">
              <a:cs typeface="2  Nazanin" panose="00000400000000000000" pitchFamily="2" charset="-78"/>
            </a:endParaRPr>
          </a:p>
          <a:p>
            <a:pPr>
              <a:lnSpc>
                <a:spcPct val="90000"/>
              </a:lnSpc>
            </a:pPr>
            <a:endParaRPr lang="en-US" sz="2400" b="1"/>
          </a:p>
        </p:txBody>
      </p:sp>
      <p:pic>
        <p:nvPicPr>
          <p:cNvPr id="148484" name="Picture 4" descr="table-position-218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2888"/>
            <a:ext cx="3638550" cy="2447926"/>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914400" y="333375"/>
            <a:ext cx="8229600" cy="706438"/>
          </a:xfrm>
        </p:spPr>
        <p:txBody>
          <a:bodyPr/>
          <a:lstStyle/>
          <a:p>
            <a:pPr algn="r"/>
            <a:r>
              <a:rPr lang="fa-IR" sz="4000" b="1"/>
              <a:t>  </a:t>
            </a:r>
            <a:r>
              <a:rPr lang="ar-SA" sz="4000" b="1"/>
              <a:t>پوزیشن دمر یا پرون </a:t>
            </a:r>
            <a:br>
              <a:rPr lang="ar-SA" sz="4000" b="1"/>
            </a:br>
            <a:endParaRPr lang="en-US" sz="4000" b="1"/>
          </a:p>
        </p:txBody>
      </p:sp>
      <p:sp>
        <p:nvSpPr>
          <p:cNvPr id="149507" name="Rectangle 3"/>
          <p:cNvSpPr>
            <a:spLocks noGrp="1" noChangeArrowheads="1"/>
          </p:cNvSpPr>
          <p:nvPr>
            <p:ph type="body" idx="4294967295"/>
          </p:nvPr>
        </p:nvSpPr>
        <p:spPr>
          <a:xfrm>
            <a:off x="539750" y="2924175"/>
            <a:ext cx="8229600" cy="3673475"/>
          </a:xfrm>
        </p:spPr>
        <p:txBody>
          <a:bodyPr/>
          <a:lstStyle/>
          <a:p>
            <a:r>
              <a:rPr lang="ar-SA" b="1">
                <a:cs typeface="B Nazanin" panose="00000400000000000000" pitchFamily="2" charset="-78"/>
              </a:rPr>
              <a:t>در این وضعیت بیمار به شکم خوابانده می شود و دست هایش در پهلو در امتداد بدن قرار می گیرد . </a:t>
            </a:r>
          </a:p>
          <a:p>
            <a:r>
              <a:rPr lang="ar-SA" sz="2800" b="1">
                <a:solidFill>
                  <a:srgbClr val="003300"/>
                </a:solidFill>
                <a:cs typeface="B Nazanin" panose="00000400000000000000" pitchFamily="2" charset="-78"/>
              </a:rPr>
              <a:t>پوزیشن دمر یا پرون در چه عمل های جراحی استفاده می شود :</a:t>
            </a:r>
          </a:p>
          <a:p>
            <a:r>
              <a:rPr lang="ar-SA" b="1">
                <a:cs typeface="B Nazanin" panose="00000400000000000000" pitchFamily="2" charset="-78"/>
              </a:rPr>
              <a:t>پوزیشن دمر یا پرون در عمل جراحی لامینکتومی مورد استفاده قرار می گیرد . همچنین از پوزیشن دمر یا پرون در عمل های جراحی پشت قفسه سینه . عمل جراحی پایلونیدال سینوس مورد استفاده قرار می گیرد .</a:t>
            </a:r>
          </a:p>
        </p:txBody>
      </p:sp>
      <p:pic>
        <p:nvPicPr>
          <p:cNvPr id="149508" name="Picture 4" descr="Prone-Position-For-Spine-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4249738" cy="292417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84213" y="260350"/>
            <a:ext cx="8229600" cy="1143000"/>
          </a:xfrm>
        </p:spPr>
        <p:txBody>
          <a:bodyPr/>
          <a:lstStyle/>
          <a:p>
            <a:pPr algn="r"/>
            <a:r>
              <a:rPr lang="ar-SA" sz="2800" b="1">
                <a:cs typeface="2  Titr" panose="00000700000000000000" pitchFamily="2" charset="-78"/>
              </a:rPr>
              <a:t>پوزیشن لترال یا پوزیشن به پهلو خوابیده</a:t>
            </a:r>
            <a:r>
              <a:rPr lang="ar-SA" sz="4000" b="1"/>
              <a:t> </a:t>
            </a:r>
            <a:br>
              <a:rPr lang="ar-SA" sz="4000" b="1"/>
            </a:br>
            <a:endParaRPr lang="en-US" sz="4000" b="1"/>
          </a:p>
        </p:txBody>
      </p:sp>
      <p:sp>
        <p:nvSpPr>
          <p:cNvPr id="150531" name="Rectangle 3"/>
          <p:cNvSpPr>
            <a:spLocks noGrp="1" noChangeArrowheads="1"/>
          </p:cNvSpPr>
          <p:nvPr>
            <p:ph type="body" idx="4294967295"/>
          </p:nvPr>
        </p:nvSpPr>
        <p:spPr>
          <a:xfrm>
            <a:off x="0" y="2133600"/>
            <a:ext cx="9448800" cy="4525963"/>
          </a:xfrm>
        </p:spPr>
        <p:txBody>
          <a:bodyPr/>
          <a:lstStyle/>
          <a:p>
            <a:endParaRPr lang="fa-IR" b="1">
              <a:cs typeface="2  Nazanin" panose="00000400000000000000" pitchFamily="2" charset="-78"/>
            </a:endParaRPr>
          </a:p>
          <a:p>
            <a:r>
              <a:rPr lang="ar-SA" b="1">
                <a:cs typeface="2  Nazanin" panose="00000400000000000000" pitchFamily="2" charset="-78"/>
              </a:rPr>
              <a:t>بیمار را به سمتی که نیاز به عمل نیست خوابانیده می شود و سمت دیگر که نیاز به عمل های جراحی دارد در بالا قرار می گیرد .</a:t>
            </a:r>
          </a:p>
          <a:p>
            <a:r>
              <a:rPr lang="ar-SA" b="1">
                <a:cs typeface="2  Nazanin" panose="00000400000000000000" pitchFamily="2" charset="-78"/>
              </a:rPr>
              <a:t>از پوزیشن لترال یا به پهلو خوابیده در چه عمل های جراحی مورد استفاده قرار می گیرد .</a:t>
            </a:r>
          </a:p>
          <a:p>
            <a:r>
              <a:rPr lang="ar-SA" b="1">
                <a:cs typeface="2  Nazanin" panose="00000400000000000000" pitchFamily="2" charset="-78"/>
              </a:rPr>
              <a:t>از پوزیشن لترال در عمل جراحی نفرکتومی مورد استفاده قرار </a:t>
            </a:r>
            <a:r>
              <a:rPr lang="fa-IR" b="1">
                <a:cs typeface="2  Nazanin" panose="00000400000000000000" pitchFamily="2" charset="-78"/>
              </a:rPr>
              <a:t>   </a:t>
            </a:r>
            <a:r>
              <a:rPr lang="ar-SA" b="1">
                <a:cs typeface="2  Nazanin" panose="00000400000000000000" pitchFamily="2" charset="-78"/>
              </a:rPr>
              <a:t>می گیرد</a:t>
            </a:r>
            <a:endParaRPr lang="en-US" b="1">
              <a:cs typeface="2  Nazanin" panose="00000400000000000000" pitchFamily="2" charset="-78"/>
            </a:endParaRPr>
          </a:p>
          <a:p>
            <a:endParaRPr lang="en-US">
              <a:cs typeface="2  Nazanin" panose="00000400000000000000" pitchFamily="2" charset="-78"/>
            </a:endParaRPr>
          </a:p>
        </p:txBody>
      </p:sp>
      <p:pic>
        <p:nvPicPr>
          <p:cNvPr id="150532" name="Picture 4" descr="table-position-kid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3638550" cy="2519362"/>
          </a:xfrm>
          <a:prstGeom prst="rect">
            <a:avLst/>
          </a:prstGeom>
          <a:solidFill>
            <a:srgbClr val="800000"/>
          </a:solidFill>
          <a:ln w="76200">
            <a:solidFill>
              <a:srgbClr val="800000"/>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684213" y="188913"/>
            <a:ext cx="8229600" cy="1143000"/>
          </a:xfrm>
        </p:spPr>
        <p:txBody>
          <a:bodyPr/>
          <a:lstStyle/>
          <a:p>
            <a:pPr algn="r"/>
            <a:r>
              <a:rPr lang="ar-SA" sz="4000" b="1">
                <a:cs typeface="2  Titr" panose="00000700000000000000" pitchFamily="2" charset="-78"/>
              </a:rPr>
              <a:t>پوزیشن لیتاتومی</a:t>
            </a:r>
            <a:r>
              <a:rPr lang="ar-SA" sz="4000" b="1"/>
              <a:t> </a:t>
            </a:r>
            <a:br>
              <a:rPr lang="ar-SA" sz="4000" b="1"/>
            </a:br>
            <a:endParaRPr lang="en-US" sz="4000" b="1"/>
          </a:p>
        </p:txBody>
      </p:sp>
      <p:sp>
        <p:nvSpPr>
          <p:cNvPr id="151555" name="Rectangle 3"/>
          <p:cNvSpPr>
            <a:spLocks noGrp="1" noChangeArrowheads="1"/>
          </p:cNvSpPr>
          <p:nvPr>
            <p:ph type="body" idx="4294967295"/>
          </p:nvPr>
        </p:nvSpPr>
        <p:spPr>
          <a:xfrm>
            <a:off x="539750" y="2060575"/>
            <a:ext cx="8229600" cy="4525963"/>
          </a:xfrm>
        </p:spPr>
        <p:txBody>
          <a:bodyPr/>
          <a:lstStyle/>
          <a:p>
            <a:pPr>
              <a:lnSpc>
                <a:spcPct val="80000"/>
              </a:lnSpc>
            </a:pPr>
            <a:r>
              <a:rPr lang="ar-SA" sz="2800" b="1">
                <a:cs typeface="2  Nazanin" panose="00000400000000000000" pitchFamily="2" charset="-78"/>
              </a:rPr>
              <a:t>در پوزیشن لیتاتومی پاهای بیمار در قسمت مفصل ران و زانو خم می شوند و هر دوپا در یک زمان روی جاپایی قرار می گیرد .</a:t>
            </a:r>
          </a:p>
          <a:p>
            <a:pPr>
              <a:lnSpc>
                <a:spcPct val="80000"/>
              </a:lnSpc>
            </a:pPr>
            <a:r>
              <a:rPr lang="ar-SA" sz="2800" b="1">
                <a:cs typeface="2  Nazanin" panose="00000400000000000000" pitchFamily="2" charset="-78"/>
              </a:rPr>
              <a:t>باید دقت شود که زاویه دست با بدن بیش از </a:t>
            </a:r>
            <a:r>
              <a:rPr lang="fa-IR" sz="2800" b="1">
                <a:cs typeface="2  Nazanin" panose="00000400000000000000" pitchFamily="2" charset="-78"/>
              </a:rPr>
              <a:t>۹۰</a:t>
            </a:r>
            <a:r>
              <a:rPr lang="ar-SA" sz="2800" b="1">
                <a:cs typeface="2  Nazanin" panose="00000400000000000000" pitchFamily="2" charset="-78"/>
              </a:rPr>
              <a:t> درجه نباشد .</a:t>
            </a:r>
          </a:p>
          <a:p>
            <a:pPr>
              <a:lnSpc>
                <a:spcPct val="80000"/>
              </a:lnSpc>
            </a:pPr>
            <a:r>
              <a:rPr lang="ar-SA" sz="2800" b="1">
                <a:cs typeface="2  Nazanin" panose="00000400000000000000" pitchFamily="2" charset="-78"/>
              </a:rPr>
              <a:t>از پوزیشن لیتاتومی در چه عمل هایی استفاده می شود .</a:t>
            </a:r>
          </a:p>
          <a:p>
            <a:pPr>
              <a:lnSpc>
                <a:spcPct val="80000"/>
              </a:lnSpc>
            </a:pPr>
            <a:r>
              <a:rPr lang="ar-SA" sz="2800" b="1">
                <a:cs typeface="2  Nazanin" panose="00000400000000000000" pitchFamily="2" charset="-78"/>
              </a:rPr>
              <a:t>عمل دیلاتاسیون</a:t>
            </a:r>
          </a:p>
          <a:p>
            <a:pPr>
              <a:lnSpc>
                <a:spcPct val="80000"/>
              </a:lnSpc>
            </a:pPr>
            <a:r>
              <a:rPr lang="ar-SA" sz="2800" b="1">
                <a:cs typeface="2  Nazanin" panose="00000400000000000000" pitchFamily="2" charset="-78"/>
              </a:rPr>
              <a:t>عمل کورتاژ یا تراشیدن قسمتی از رحم</a:t>
            </a:r>
          </a:p>
          <a:p>
            <a:pPr>
              <a:lnSpc>
                <a:spcPct val="80000"/>
              </a:lnSpc>
            </a:pPr>
            <a:r>
              <a:rPr lang="ar-SA" sz="2800" b="1">
                <a:cs typeface="2  Nazanin" panose="00000400000000000000" pitchFamily="2" charset="-78"/>
              </a:rPr>
              <a:t>عمل جراحی هیسترکتومی یا برداشتن رحم</a:t>
            </a:r>
          </a:p>
          <a:p>
            <a:pPr>
              <a:lnSpc>
                <a:spcPct val="80000"/>
              </a:lnSpc>
            </a:pPr>
            <a:r>
              <a:rPr lang="ar-SA" sz="2800" b="1">
                <a:cs typeface="2  Nazanin" panose="00000400000000000000" pitchFamily="2" charset="-78"/>
              </a:rPr>
              <a:t>عمل واژینال</a:t>
            </a:r>
          </a:p>
          <a:p>
            <a:pPr>
              <a:lnSpc>
                <a:spcPct val="80000"/>
              </a:lnSpc>
            </a:pPr>
            <a:r>
              <a:rPr lang="ar-SA" sz="2800" b="1">
                <a:cs typeface="2  Nazanin" panose="00000400000000000000" pitchFamily="2" charset="-78"/>
              </a:rPr>
              <a:t>عمل خارج کردن لیست بارتولن </a:t>
            </a:r>
          </a:p>
          <a:p>
            <a:pPr>
              <a:lnSpc>
                <a:spcPct val="80000"/>
              </a:lnSpc>
            </a:pPr>
            <a:r>
              <a:rPr lang="ar-SA" sz="2800" b="1">
                <a:cs typeface="2  Nazanin" panose="00000400000000000000" pitchFamily="2" charset="-78"/>
              </a:rPr>
              <a:t>عمل جراحی سیستوسکوپی مورد استفاده قرار می گیرد .</a:t>
            </a:r>
          </a:p>
        </p:txBody>
      </p:sp>
      <p:pic>
        <p:nvPicPr>
          <p:cNvPr id="151556" name="Picture 4" descr="table-position-2184-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7350"/>
            <a:ext cx="3960813" cy="240982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r>
              <a:rPr lang="ar-SA" sz="4000" b="1"/>
              <a:t>دیگر پوزیشن های جراحی شامل :</a:t>
            </a:r>
            <a:br>
              <a:rPr lang="ar-SA" sz="4000" b="1"/>
            </a:br>
            <a:endParaRPr lang="en-US" sz="4000" b="1"/>
          </a:p>
        </p:txBody>
      </p:sp>
      <p:sp>
        <p:nvSpPr>
          <p:cNvPr id="152579" name="Rectangle 3"/>
          <p:cNvSpPr>
            <a:spLocks noGrp="1" noChangeArrowheads="1"/>
          </p:cNvSpPr>
          <p:nvPr>
            <p:ph type="body" idx="4294967295"/>
          </p:nvPr>
        </p:nvSpPr>
        <p:spPr>
          <a:xfrm>
            <a:off x="457200" y="1600200"/>
            <a:ext cx="8507413" cy="4525963"/>
          </a:xfrm>
        </p:spPr>
        <p:txBody>
          <a:bodyPr/>
          <a:lstStyle/>
          <a:p>
            <a:r>
              <a:rPr lang="ar-SA" b="1"/>
              <a:t>پوزیشن ترندلنبرگ  : در عمل جراحی ناحیه گردن و تیرو</a:t>
            </a:r>
            <a:r>
              <a:rPr lang="fa-IR" b="1"/>
              <a:t>ئ</a:t>
            </a:r>
            <a:r>
              <a:rPr lang="ar-SA" b="1"/>
              <a:t>ید</a:t>
            </a:r>
          </a:p>
          <a:p>
            <a:endParaRPr lang="en-US"/>
          </a:p>
          <a:p>
            <a:endParaRPr lang="en-US"/>
          </a:p>
        </p:txBody>
      </p:sp>
      <p:pic>
        <p:nvPicPr>
          <p:cNvPr id="152580" name="Picture 4" descr="table-posi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565400"/>
            <a:ext cx="5329237" cy="3887788"/>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52581" name="Rectangle 5"/>
          <p:cNvSpPr>
            <a:spLocks noChangeArrowheads="1"/>
          </p:cNvSpPr>
          <p:nvPr/>
        </p:nvSpPr>
        <p:spPr bwMode="auto">
          <a:xfrm>
            <a:off x="3563938" y="2636838"/>
            <a:ext cx="2447925" cy="3603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p:txBody>
          <a:bodyPr/>
          <a:lstStyle/>
          <a:p>
            <a:endParaRPr lang="fa-IR"/>
          </a:p>
        </p:txBody>
      </p:sp>
      <p:sp>
        <p:nvSpPr>
          <p:cNvPr id="153603" name="Rectangle 3"/>
          <p:cNvSpPr>
            <a:spLocks noGrp="1" noChangeArrowheads="1"/>
          </p:cNvSpPr>
          <p:nvPr>
            <p:ph type="body" idx="4294967295"/>
          </p:nvPr>
        </p:nvSpPr>
        <p:spPr/>
        <p:txBody>
          <a:bodyPr/>
          <a:lstStyle/>
          <a:p>
            <a:r>
              <a:rPr lang="ar-SA" b="1"/>
              <a:t>ترندلن</a:t>
            </a:r>
            <a:r>
              <a:rPr lang="fa-IR" b="1"/>
              <a:t>ب</a:t>
            </a:r>
            <a:r>
              <a:rPr lang="ar-SA" b="1"/>
              <a:t>رگ یا پوزیشن سرازیری : در عمل جراحی مثانه</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p:txBody>
          <a:bodyPr/>
          <a:lstStyle/>
          <a:p>
            <a:endParaRPr lang="fa-IR"/>
          </a:p>
        </p:txBody>
      </p:sp>
      <p:sp>
        <p:nvSpPr>
          <p:cNvPr id="154627" name="Rectangle 3"/>
          <p:cNvSpPr>
            <a:spLocks noGrp="1" noChangeArrowheads="1"/>
          </p:cNvSpPr>
          <p:nvPr>
            <p:ph type="body" idx="4294967295"/>
          </p:nvPr>
        </p:nvSpPr>
        <p:spPr/>
        <p:txBody>
          <a:bodyPr/>
          <a:lstStyle/>
          <a:p>
            <a:r>
              <a:rPr lang="ar-SA" b="1"/>
              <a:t>پوزیشن فالرز یا نشسته : در عمل های جراحی مغز و اعصاب مورد استفاده قرار می گیرد .</a:t>
            </a:r>
          </a:p>
        </p:txBody>
      </p:sp>
      <p:pic>
        <p:nvPicPr>
          <p:cNvPr id="154628"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924175"/>
            <a:ext cx="4686300" cy="3384550"/>
          </a:xfrm>
          <a:prstGeom prst="rect">
            <a:avLst/>
          </a:prstGeom>
          <a:noFill/>
          <a:ln w="571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85720" y="1285860"/>
            <a:ext cx="8135560"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rPr>
              <a:t>مراقبت های پرستاری حین عمل جراحی</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endParaRPr>
          </a:p>
        </p:txBody>
      </p:sp>
      <p:sp>
        <p:nvSpPr>
          <p:cNvPr id="5" name="Rectangle 4"/>
          <p:cNvSpPr/>
          <p:nvPr/>
        </p:nvSpPr>
        <p:spPr>
          <a:xfrm>
            <a:off x="4143372" y="571480"/>
            <a:ext cx="57419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rPr>
              <a:t>2</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endParaRPr>
          </a:p>
        </p:txBody>
      </p:sp>
      <p:pic>
        <p:nvPicPr>
          <p:cNvPr id="16389" name="Picture 5" descr="C:\Users\MOHANLA\Desktop\oo\anesthesia%20old.jpg"/>
          <p:cNvPicPr>
            <a:picLocks noChangeAspect="1" noChangeArrowheads="1"/>
          </p:cNvPicPr>
          <p:nvPr/>
        </p:nvPicPr>
        <p:blipFill>
          <a:blip r:embed="rId2"/>
          <a:srcRect/>
          <a:stretch>
            <a:fillRect/>
          </a:stretch>
        </p:blipFill>
        <p:spPr bwMode="auto">
          <a:xfrm>
            <a:off x="0" y="2143125"/>
            <a:ext cx="9144000" cy="47148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Content Placeholder 2"/>
          <p:cNvSpPr>
            <a:spLocks noGrp="1"/>
          </p:cNvSpPr>
          <p:nvPr>
            <p:ph idx="4294967295"/>
          </p:nvPr>
        </p:nvSpPr>
        <p:spPr>
          <a:xfrm>
            <a:off x="457200" y="304800"/>
            <a:ext cx="8329613" cy="5110163"/>
          </a:xfrm>
        </p:spPr>
        <p:txBody>
          <a:bodyPr/>
          <a:lstStyle/>
          <a:p>
            <a:pPr marL="273050" indent="-273050" algn="justLow"/>
            <a:r>
              <a:rPr lang="fa-IR" sz="3700" b="1">
                <a:solidFill>
                  <a:srgbClr val="546422"/>
                </a:solidFill>
              </a:rPr>
              <a:t>مرحله حین عمل :</a:t>
            </a:r>
          </a:p>
          <a:p>
            <a:pPr marL="273050" indent="-273050" algn="justLow">
              <a:buFontTx/>
              <a:buNone/>
            </a:pPr>
            <a:r>
              <a:rPr lang="fa-IR" sz="3000"/>
              <a:t>مرحله حین عمل از زمان انتقال بیمار به تخت عمل شروع و با انتقال وی به بخش مراقبت های بعد از هوشبری خاتمه می یابد.</a:t>
            </a:r>
          </a:p>
          <a:p>
            <a:pPr marL="273050" indent="-273050" algn="justLow">
              <a:buFontTx/>
              <a:buNone/>
            </a:pPr>
            <a:endParaRPr lang="fa-IR" sz="3000"/>
          </a:p>
          <a:p>
            <a:pPr marL="273050" indent="-273050" algn="justLow"/>
            <a:r>
              <a:rPr lang="fa-IR" sz="3000" b="1">
                <a:solidFill>
                  <a:srgbClr val="7E9632"/>
                </a:solidFill>
              </a:rPr>
              <a:t>فعالیت های پرستار شامل :</a:t>
            </a:r>
          </a:p>
          <a:p>
            <a:pPr marL="273050" indent="-273050" algn="justLow">
              <a:buFont typeface="Wingdings" panose="05000000000000000000" pitchFamily="2" charset="2"/>
              <a:buChar char="ü"/>
            </a:pPr>
            <a:r>
              <a:rPr lang="fa-IR" sz="2600"/>
              <a:t>فراهم کردن آسایش و امنیت بیمار</a:t>
            </a:r>
          </a:p>
          <a:p>
            <a:pPr marL="273050" indent="-273050" algn="justLow">
              <a:buFont typeface="Wingdings" panose="05000000000000000000" pitchFamily="2" charset="2"/>
              <a:buChar char="ü"/>
            </a:pPr>
            <a:r>
              <a:rPr lang="fa-IR" sz="2600"/>
              <a:t>حفظ محیط غیرعفونی</a:t>
            </a:r>
          </a:p>
          <a:p>
            <a:pPr marL="273050" indent="-273050" algn="justLow">
              <a:buFont typeface="Wingdings" panose="05000000000000000000" pitchFamily="2" charset="2"/>
              <a:buChar char="ü"/>
            </a:pPr>
            <a:r>
              <a:rPr lang="fa-IR" sz="2600"/>
              <a:t>اطمینان از عملکرد صحیح وسایل</a:t>
            </a:r>
          </a:p>
          <a:p>
            <a:pPr marL="273050" indent="-273050" algn="justLow">
              <a:buFont typeface="Wingdings" panose="05000000000000000000" pitchFamily="2" charset="2"/>
              <a:buChar char="ü"/>
            </a:pPr>
            <a:r>
              <a:rPr lang="fa-IR" sz="2600"/>
              <a:t>دادن وسایل خاص به جراح حین عمل جراحی و نوشتن گزارش های لازم</a:t>
            </a:r>
          </a:p>
          <a:p>
            <a:pPr marL="273050" indent="-273050" algn="justLow">
              <a:buFont typeface="Wingdings" panose="05000000000000000000" pitchFamily="2" charset="2"/>
              <a:buChar char="ü"/>
            </a:pPr>
            <a:r>
              <a:rPr lang="fa-IR" sz="2600"/>
              <a:t>در بعضی مواقع فعالیت ها شامل حمایت روانی بیمار مانند در دست گرفتن دست وی در طول تزریق داروی بیهوشی،کمک بر دادن وضعیت مناسب به بیمار روی تخت عمل و ... می باشد.</a:t>
            </a:r>
          </a:p>
          <a:p>
            <a:pPr marL="273050" indent="-273050" algn="justLow">
              <a:buFontTx/>
              <a:buNone/>
            </a:pPr>
            <a:endParaRPr lang="fa-IR" sz="37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p:txBody>
          <a:bodyPr/>
          <a:lstStyle/>
          <a:p>
            <a:pPr algn="r"/>
            <a:r>
              <a:rPr lang="fa-IR">
                <a:cs typeface="Times New Roman" panose="02020603050405020304" pitchFamily="18" charset="0"/>
              </a:rPr>
              <a:t>بر اساس ضرورت</a:t>
            </a:r>
            <a:endParaRPr lang="en-US"/>
          </a:p>
        </p:txBody>
      </p:sp>
      <p:sp>
        <p:nvSpPr>
          <p:cNvPr id="118787" name="Content Placeholder 2"/>
          <p:cNvSpPr>
            <a:spLocks noGrp="1"/>
          </p:cNvSpPr>
          <p:nvPr>
            <p:ph idx="4294967295"/>
          </p:nvPr>
        </p:nvSpPr>
        <p:spPr>
          <a:xfrm>
            <a:off x="0" y="1554163"/>
            <a:ext cx="9144000" cy="4525962"/>
          </a:xfrm>
        </p:spPr>
        <p:txBody>
          <a:bodyPr/>
          <a:lstStyle/>
          <a:p>
            <a:r>
              <a:rPr lang="fa-IR" sz="2000">
                <a:solidFill>
                  <a:srgbClr val="FF0000"/>
                </a:solidFill>
              </a:rPr>
              <a:t>اورژانسی</a:t>
            </a:r>
            <a:r>
              <a:rPr lang="fa-IR"/>
              <a:t> </a:t>
            </a:r>
            <a:r>
              <a:rPr lang="fa-IR" sz="2000"/>
              <a:t>برای نجات زندگی باید بلافاصله انجام شود </a:t>
            </a:r>
            <a:r>
              <a:rPr lang="fa-IR" sz="2000">
                <a:solidFill>
                  <a:srgbClr val="00B050"/>
                </a:solidFill>
              </a:rPr>
              <a:t>مثل خونریزی شدید شکستگی جمجمه زخم گلوله سوختگی وسیع انسداد مثانه یا روده تراکئوستومی</a:t>
            </a:r>
            <a:endParaRPr lang="fa-IR" sz="2000">
              <a:solidFill>
                <a:srgbClr val="FF0000"/>
              </a:solidFill>
            </a:endParaRPr>
          </a:p>
          <a:p>
            <a:r>
              <a:rPr lang="fa-IR" sz="2000">
                <a:solidFill>
                  <a:srgbClr val="FF0000"/>
                </a:solidFill>
              </a:rPr>
              <a:t>فوری </a:t>
            </a:r>
            <a:r>
              <a:rPr lang="fa-IR" sz="2000"/>
              <a:t>به توجه سریع نیاز دارد در عرض 30-24 ساعت </a:t>
            </a:r>
            <a:r>
              <a:rPr lang="fa-IR" sz="2000">
                <a:solidFill>
                  <a:srgbClr val="00B050"/>
                </a:solidFill>
              </a:rPr>
              <a:t>مثل عفونت کیسه صفرا سنگ کلیه و حالب</a:t>
            </a:r>
          </a:p>
          <a:p>
            <a:r>
              <a:rPr lang="fa-IR" sz="2000">
                <a:solidFill>
                  <a:srgbClr val="FF0000"/>
                </a:solidFill>
              </a:rPr>
              <a:t>ضروری </a:t>
            </a:r>
            <a:r>
              <a:rPr lang="fa-IR" sz="2000"/>
              <a:t>نیاز به جراحی در عرض چند هفته یا چند ماه </a:t>
            </a:r>
            <a:r>
              <a:rPr lang="fa-IR" sz="2000">
                <a:solidFill>
                  <a:srgbClr val="00B050"/>
                </a:solidFill>
              </a:rPr>
              <a:t>مثل کاتاراکت هیپرپلازی پروستات اختلالات تیروئید</a:t>
            </a:r>
            <a:endParaRPr lang="fa-IR" sz="2000"/>
          </a:p>
          <a:p>
            <a:r>
              <a:rPr lang="fa-IR" sz="2000">
                <a:solidFill>
                  <a:srgbClr val="FF0000"/>
                </a:solidFill>
              </a:rPr>
              <a:t>انتخابی </a:t>
            </a:r>
            <a:r>
              <a:rPr lang="fa-IR" sz="2000"/>
              <a:t>جراحی در اولین فرصت مناسب عدم انجام سبب خطر حیاتی نمی شود </a:t>
            </a:r>
            <a:r>
              <a:rPr lang="fa-IR" sz="2000">
                <a:solidFill>
                  <a:srgbClr val="00B050"/>
                </a:solidFill>
              </a:rPr>
              <a:t>مثل ترمیم بافت جوشگاه فتق ساده ترمیم واژن هموروئید برداشتن لوزه</a:t>
            </a:r>
            <a:endParaRPr lang="fa-IR" sz="2000"/>
          </a:p>
          <a:p>
            <a:r>
              <a:rPr lang="fa-IR" sz="2000">
                <a:solidFill>
                  <a:srgbClr val="FF0000"/>
                </a:solidFill>
              </a:rPr>
              <a:t>اختیاری </a:t>
            </a:r>
            <a:r>
              <a:rPr lang="fa-IR" sz="2000"/>
              <a:t>تصمیم بر عهده بیمار  </a:t>
            </a:r>
            <a:r>
              <a:rPr lang="fa-IR" sz="2000">
                <a:solidFill>
                  <a:srgbClr val="00B050"/>
                </a:solidFill>
              </a:rPr>
              <a:t>مثل جراحی زیبایی</a:t>
            </a:r>
            <a:endParaRPr lang="en-US" sz="2000">
              <a:solidFill>
                <a:srgbClr val="00B05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a:xfrm>
            <a:off x="533400" y="-228600"/>
            <a:ext cx="8229600" cy="1143000"/>
          </a:xfrm>
        </p:spPr>
        <p:txBody>
          <a:bodyPr lIns="0" rIns="0" bIns="0" anchor="b"/>
          <a:lstStyle/>
          <a:p>
            <a:pPr algn="justLow"/>
            <a:r>
              <a:rPr lang="fa-IR" sz="3500" b="1">
                <a:solidFill>
                  <a:schemeClr val="accent2"/>
                </a:solidFill>
                <a:latin typeface="Times New Roman" panose="02020603050405020304" pitchFamily="18" charset="0"/>
                <a:cs typeface="Times New Roman" panose="02020603050405020304" pitchFamily="18" charset="0"/>
              </a:rPr>
              <a:t>عوارض احتمالی حین عمل جراحی</a:t>
            </a:r>
          </a:p>
        </p:txBody>
      </p:sp>
      <p:sp>
        <p:nvSpPr>
          <p:cNvPr id="157699" name="Content Placeholder 2"/>
          <p:cNvSpPr>
            <a:spLocks noGrp="1"/>
          </p:cNvSpPr>
          <p:nvPr>
            <p:ph idx="4294967295"/>
          </p:nvPr>
        </p:nvSpPr>
        <p:spPr>
          <a:xfrm>
            <a:off x="152400" y="1219200"/>
            <a:ext cx="8753475" cy="5105400"/>
          </a:xfrm>
        </p:spPr>
        <p:txBody>
          <a:bodyPr/>
          <a:lstStyle/>
          <a:p>
            <a:pPr marL="273050" indent="-273050" algn="justLow"/>
            <a:r>
              <a:rPr lang="fa-IR">
                <a:cs typeface="B Traffic" panose="00000400000000000000" pitchFamily="2" charset="-78"/>
              </a:rPr>
              <a:t>تهوع و استفراغ</a:t>
            </a:r>
          </a:p>
          <a:p>
            <a:pPr marL="273050" indent="-273050" algn="justLow"/>
            <a:r>
              <a:rPr lang="fa-IR">
                <a:cs typeface="B Traffic" panose="00000400000000000000" pitchFamily="2" charset="-78"/>
              </a:rPr>
              <a:t>آنافیلاکسی( یک واکنش حاد آلرژیک است که با علائمی همچون اتساع عروقی، افت فشارخون و انقباض برونش همراه است).</a:t>
            </a:r>
          </a:p>
          <a:p>
            <a:pPr marL="273050" indent="-273050" algn="justLow"/>
            <a:r>
              <a:rPr lang="fa-IR">
                <a:cs typeface="B Traffic" panose="00000400000000000000" pitchFamily="2" charset="-78"/>
              </a:rPr>
              <a:t>هایپوکسی و سایر عوارض تنفسی</a:t>
            </a:r>
          </a:p>
          <a:p>
            <a:pPr marL="273050" indent="-273050" algn="justLow"/>
            <a:r>
              <a:rPr lang="fa-IR">
                <a:cs typeface="B Traffic" panose="00000400000000000000" pitchFamily="2" charset="-78"/>
              </a:rPr>
              <a:t>هایپوترمی (کمتر از 36/6 درجه یانتی گراد یا کمتر).</a:t>
            </a:r>
          </a:p>
          <a:p>
            <a:pPr marL="273050" indent="-273050" algn="justLow">
              <a:buFontTx/>
              <a:buNone/>
            </a:pPr>
            <a:r>
              <a:rPr lang="fa-IR">
                <a:cs typeface="B Traffic" panose="00000400000000000000" pitchFamily="2" charset="-78"/>
              </a:rPr>
              <a:t>علل:انفوزیون مایع سرد، استنشاق گازهای سرد، کاهش فعالیت عضلانی و...</a:t>
            </a:r>
          </a:p>
          <a:p>
            <a:pPr marL="273050" indent="-273050" algn="justLow"/>
            <a:r>
              <a:rPr lang="fa-IR">
                <a:cs typeface="B Traffic" panose="00000400000000000000" pitchFamily="2" charset="-78"/>
              </a:rPr>
              <a:t>هایپرترمی شدید</a:t>
            </a:r>
          </a:p>
          <a:p>
            <a:pPr marL="273050" indent="-273050" algn="justLow"/>
            <a:r>
              <a:rPr lang="fa-IR">
                <a:cs typeface="B Traffic" panose="00000400000000000000" pitchFamily="2" charset="-78"/>
              </a:rPr>
              <a:t>انعقاد منتشر داخل عروقی</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idx="1"/>
          </p:nvPr>
        </p:nvSpPr>
        <p:spPr/>
        <p:txBody>
          <a:bodyPr/>
          <a:lstStyle/>
          <a:p>
            <a:pPr>
              <a:lnSpc>
                <a:spcPct val="90000"/>
              </a:lnSpc>
            </a:pPr>
            <a:r>
              <a:rPr lang="ar-SA"/>
              <a:t>نحوه انتقال بيمار: در طول انتقال بيماران به ريکاوري معمولا بيماران مونيتورينگ مناسب ندارند ، دارو دريافت نمي کنند و در صورت بروز مشکل امکان احيا آنها وجود ندارد . بهتر است که انتقال در وضعيت لترال صورت گيرد تا احتمال انسداد راه هوائي و خطر آسپيراسيون کاهش يابد . لازم است تمام بيماران در موقع انتقال اکسيژن دريافت کنند . تخت انتقال بيمار لازم است توانائي گرفتن پوزيشن را داشته باشد . انتقال بيماران بالاي 60 سال و بيماران با وزن بالاتر از 100 کيلوگرم لازم است که با دقت بيشتري صورت گيرد . </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p:txBody>
          <a:bodyPr/>
          <a:lstStyle/>
          <a:p>
            <a:endParaRPr lang="fa-IR"/>
          </a:p>
        </p:txBody>
      </p:sp>
      <p:sp>
        <p:nvSpPr>
          <p:cNvPr id="159747" name="Rectangle 3"/>
          <p:cNvSpPr>
            <a:spLocks noGrp="1" noChangeArrowheads="1"/>
          </p:cNvSpPr>
          <p:nvPr>
            <p:ph type="body" idx="4294967295"/>
          </p:nvPr>
        </p:nvSpPr>
        <p:spPr/>
        <p:txBody>
          <a:bodyPr/>
          <a:lstStyle/>
          <a:p>
            <a:endParaRPr lang="fa-IR"/>
          </a:p>
        </p:txBody>
      </p:sp>
      <p:pic>
        <p:nvPicPr>
          <p:cNvPr id="159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0"/>
            <a:ext cx="96154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Title 1"/>
          <p:cNvSpPr>
            <a:spLocks noGrp="1"/>
          </p:cNvSpPr>
          <p:nvPr>
            <p:ph type="title" idx="4294967295"/>
          </p:nvPr>
        </p:nvSpPr>
        <p:spPr>
          <a:xfrm>
            <a:off x="304800" y="457200"/>
            <a:ext cx="8686800" cy="471488"/>
          </a:xfrm>
        </p:spPr>
        <p:txBody>
          <a:bodyPr/>
          <a:lstStyle/>
          <a:p>
            <a:r>
              <a:rPr lang="fa-IR" sz="2400">
                <a:cs typeface="Times New Roman" panose="02020603050405020304" pitchFamily="18" charset="0"/>
              </a:rPr>
              <a:t>مواردی که باعث طرح شکایت از کارکنان اتاق عمل می شود </a:t>
            </a:r>
            <a:endParaRPr lang="en-US" sz="2400"/>
          </a:p>
        </p:txBody>
      </p:sp>
      <p:sp>
        <p:nvSpPr>
          <p:cNvPr id="160771" name="Content Placeholder 2"/>
          <p:cNvSpPr>
            <a:spLocks noGrp="1"/>
          </p:cNvSpPr>
          <p:nvPr>
            <p:ph idx="4294967295"/>
          </p:nvPr>
        </p:nvSpPr>
        <p:spPr>
          <a:xfrm>
            <a:off x="304800" y="1214438"/>
            <a:ext cx="8686800" cy="5143500"/>
          </a:xfrm>
        </p:spPr>
        <p:txBody>
          <a:bodyPr/>
          <a:lstStyle/>
          <a:p>
            <a:r>
              <a:rPr lang="fa-IR" sz="2400"/>
              <a:t>گم شدن اسپانچ </a:t>
            </a:r>
          </a:p>
          <a:p>
            <a:r>
              <a:rPr lang="fa-IR" sz="2400"/>
              <a:t>خونریزی کلاپس عروقی و مرگ</a:t>
            </a:r>
          </a:p>
          <a:p>
            <a:r>
              <a:rPr lang="fa-IR" sz="2400"/>
              <a:t>عفونت زخم</a:t>
            </a:r>
          </a:p>
          <a:p>
            <a:r>
              <a:rPr lang="fa-IR" sz="2400"/>
              <a:t>قطع کاتتر داخلی</a:t>
            </a:r>
          </a:p>
          <a:p>
            <a:r>
              <a:rPr lang="fa-IR" sz="2400"/>
              <a:t>کراس ماچ اشتباه</a:t>
            </a:r>
          </a:p>
          <a:p>
            <a:r>
              <a:rPr lang="fa-IR" sz="2400"/>
              <a:t>تزریق اشتباه خون</a:t>
            </a:r>
          </a:p>
          <a:p>
            <a:r>
              <a:rPr lang="fa-IR" sz="2400"/>
              <a:t>حل اشتباه دارو</a:t>
            </a:r>
          </a:p>
          <a:p>
            <a:r>
              <a:rPr lang="fa-IR" sz="2400"/>
              <a:t>تزریق اشتباه</a:t>
            </a:r>
          </a:p>
          <a:p>
            <a:r>
              <a:rPr lang="fa-IR" sz="2400"/>
              <a:t>جا ماندن ابزار جراحی در بدن</a:t>
            </a:r>
          </a:p>
          <a:p>
            <a:r>
              <a:rPr lang="fa-IR" sz="2400"/>
              <a:t>اشتباه در گاز های بیهوشی</a:t>
            </a:r>
          </a:p>
          <a:p>
            <a:r>
              <a:rPr lang="fa-IR" sz="2400"/>
              <a:t>اعمال جراحی اشتباه </a:t>
            </a:r>
            <a:endParaRPr 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2"/>
          <p:cNvSpPr>
            <a:spLocks noGrp="1"/>
          </p:cNvSpPr>
          <p:nvPr>
            <p:ph idx="4294967295"/>
          </p:nvPr>
        </p:nvSpPr>
        <p:spPr>
          <a:xfrm>
            <a:off x="214313" y="214313"/>
            <a:ext cx="8686800" cy="6072187"/>
          </a:xfrm>
        </p:spPr>
        <p:txBody>
          <a:bodyPr/>
          <a:lstStyle/>
          <a:p>
            <a:r>
              <a:rPr lang="fa-IR" sz="2400"/>
              <a:t>عدم رعایت خلوت بیمار</a:t>
            </a:r>
          </a:p>
          <a:p>
            <a:r>
              <a:rPr lang="fa-IR" sz="2400"/>
              <a:t>آشکار کردن اطلاعات محرمانه </a:t>
            </a:r>
          </a:p>
          <a:p>
            <a:r>
              <a:rPr lang="fa-IR" sz="2400"/>
              <a:t>سهل انگاری در تهیه رضایت</a:t>
            </a:r>
          </a:p>
          <a:p>
            <a:r>
              <a:rPr lang="fa-IR" sz="2400"/>
              <a:t>کنترل نا صحیح خون تزریقی</a:t>
            </a:r>
          </a:p>
          <a:p>
            <a:r>
              <a:rPr lang="fa-IR" sz="2400"/>
              <a:t>مفقود شدن یا تعویض نمونه بیوپسی</a:t>
            </a:r>
          </a:p>
          <a:p>
            <a:r>
              <a:rPr lang="fa-IR" sz="2400"/>
              <a:t>شمارش دقیق گاز سوزن و...</a:t>
            </a:r>
          </a:p>
          <a:p>
            <a:r>
              <a:rPr lang="fa-IR" sz="2400"/>
              <a:t>تنها گذاشتن بیمار</a:t>
            </a:r>
          </a:p>
          <a:p>
            <a:r>
              <a:rPr lang="fa-IR" sz="2400"/>
              <a:t>حمل بیمار توسط بیماربر بدون نظارت پرستار</a:t>
            </a:r>
          </a:p>
          <a:p>
            <a:r>
              <a:rPr lang="fa-IR" sz="2400"/>
              <a:t>عدم رعایت قوانین ایمنی کپسول گازها </a:t>
            </a:r>
          </a:p>
          <a:p>
            <a:r>
              <a:rPr lang="fa-IR" sz="2400"/>
              <a:t>رعایت اصول دارو دادن </a:t>
            </a:r>
          </a:p>
          <a:p>
            <a:r>
              <a:rPr lang="fa-IR" sz="2400"/>
              <a:t>استفاده از وسایل خراب و نقص دار</a:t>
            </a:r>
            <a:endParaRPr 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69858" y="2601906"/>
            <a:ext cx="8501122" cy="830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rPr>
              <a:t>مراقبت های پرستاری بعد از عمل جراحی</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endParaRPr>
          </a:p>
        </p:txBody>
      </p:sp>
      <p:sp>
        <p:nvSpPr>
          <p:cNvPr id="5" name="Rectangle 4"/>
          <p:cNvSpPr/>
          <p:nvPr/>
        </p:nvSpPr>
        <p:spPr>
          <a:xfrm>
            <a:off x="4214810" y="1357298"/>
            <a:ext cx="57419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rPr>
              <a:t>3</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ajalla UI"/>
              <a:cs typeface="Majalla UI"/>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Content Placeholder 2"/>
          <p:cNvSpPr>
            <a:spLocks noGrp="1"/>
          </p:cNvSpPr>
          <p:nvPr>
            <p:ph idx="4294967295"/>
          </p:nvPr>
        </p:nvSpPr>
        <p:spPr>
          <a:xfrm>
            <a:off x="457200" y="1214438"/>
            <a:ext cx="8186738" cy="5110162"/>
          </a:xfrm>
        </p:spPr>
        <p:txBody>
          <a:bodyPr/>
          <a:lstStyle/>
          <a:p>
            <a:pPr marL="273050" indent="-273050" algn="justLow"/>
            <a:r>
              <a:rPr lang="fa-IR" b="1">
                <a:solidFill>
                  <a:srgbClr val="546422"/>
                </a:solidFill>
              </a:rPr>
              <a:t>مرحله بعد از عمل جراحی :</a:t>
            </a:r>
          </a:p>
          <a:p>
            <a:pPr marL="273050" indent="-273050" algn="justLow">
              <a:buFontTx/>
              <a:buNone/>
            </a:pPr>
            <a:r>
              <a:rPr lang="fa-IR" sz="2600"/>
              <a:t>مرحله بعد از عمل جراحی،از زمان پذیرش بیمار در بخش مراقبت های بعد از هوشبری شروع شده و با ارزیابی و پیگیری در بیمارستان یا منزل خاتمه می یابد</a:t>
            </a:r>
            <a:r>
              <a:rPr lang="fa-IR" sz="3000"/>
              <a:t>.</a:t>
            </a:r>
          </a:p>
          <a:p>
            <a:pPr marL="273050" indent="-273050" algn="justLow">
              <a:buFontTx/>
              <a:buNone/>
            </a:pPr>
            <a:endParaRPr lang="fa-IR" sz="3000"/>
          </a:p>
          <a:p>
            <a:pPr marL="273050" indent="-273050" algn="justLow">
              <a:buFontTx/>
              <a:buNone/>
            </a:pPr>
            <a:r>
              <a:rPr lang="fa-IR" sz="3000" b="1">
                <a:solidFill>
                  <a:srgbClr val="7E9632"/>
                </a:solidFill>
              </a:rPr>
              <a:t>فعالیت های پرستار شامل :</a:t>
            </a:r>
          </a:p>
          <a:p>
            <a:pPr marL="273050" indent="-273050" algn="justLow">
              <a:buFont typeface="Wingdings" panose="05000000000000000000" pitchFamily="2" charset="2"/>
              <a:buChar char="ü"/>
            </a:pPr>
            <a:r>
              <a:rPr lang="fa-IR" sz="2600"/>
              <a:t>حفظ راه هوایی باز</a:t>
            </a:r>
          </a:p>
          <a:p>
            <a:pPr marL="273050" indent="-273050" algn="justLow">
              <a:buFont typeface="Wingdings" panose="05000000000000000000" pitchFamily="2" charset="2"/>
              <a:buChar char="ü"/>
            </a:pPr>
            <a:r>
              <a:rPr lang="fa-IR" sz="2600"/>
              <a:t>پایش علائم حیاتی</a:t>
            </a:r>
          </a:p>
          <a:p>
            <a:pPr marL="273050" indent="-273050" algn="justLow">
              <a:buFont typeface="Wingdings" panose="05000000000000000000" pitchFamily="2" charset="2"/>
              <a:buChar char="ü"/>
            </a:pPr>
            <a:r>
              <a:rPr lang="fa-IR" sz="2600"/>
              <a:t>بررسی وضعیت بیماراز نظر اثرات داروهای بیهوشی</a:t>
            </a:r>
          </a:p>
          <a:p>
            <a:pPr marL="273050" indent="-273050" algn="justLow">
              <a:buFont typeface="Wingdings" panose="05000000000000000000" pitchFamily="2" charset="2"/>
              <a:buChar char="ü"/>
            </a:pPr>
            <a:r>
              <a:rPr lang="fa-IR" sz="2600"/>
              <a:t>بررسی عوارض و فراهم کردن آسایش و راحتی بیمار است.</a:t>
            </a:r>
          </a:p>
        </p:txBody>
      </p:sp>
      <p:pic>
        <p:nvPicPr>
          <p:cNvPr id="163843" name="Picture 4" descr="dglxasse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895600"/>
            <a:ext cx="206533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Title 1"/>
          <p:cNvSpPr>
            <a:spLocks noGrp="1"/>
          </p:cNvSpPr>
          <p:nvPr>
            <p:ph type="title" idx="4294967295"/>
          </p:nvPr>
        </p:nvSpPr>
        <p:spPr>
          <a:xfrm>
            <a:off x="428625" y="285750"/>
            <a:ext cx="8229600" cy="1143000"/>
          </a:xfrm>
        </p:spPr>
        <p:txBody>
          <a:bodyPr lIns="0" rIns="0" bIns="0" anchor="b"/>
          <a:lstStyle/>
          <a:p>
            <a:pPr algn="justLow"/>
            <a:r>
              <a:rPr lang="fa-IR" sz="2700" b="1">
                <a:solidFill>
                  <a:srgbClr val="0B5395"/>
                </a:solidFill>
                <a:latin typeface="Times New Roman" panose="02020603050405020304" pitchFamily="18" charset="0"/>
                <a:cs typeface="Times New Roman" panose="02020603050405020304" pitchFamily="18" charset="0"/>
              </a:rPr>
              <a:t>مراقبت های پرستاری در بخش مراقبت ویژه بعد از هوشبری</a:t>
            </a:r>
          </a:p>
        </p:txBody>
      </p:sp>
      <p:sp>
        <p:nvSpPr>
          <p:cNvPr id="164867" name="Content Placeholder 2"/>
          <p:cNvSpPr>
            <a:spLocks noGrp="1"/>
          </p:cNvSpPr>
          <p:nvPr>
            <p:ph idx="4294967295"/>
          </p:nvPr>
        </p:nvSpPr>
        <p:spPr>
          <a:xfrm>
            <a:off x="457200" y="1935163"/>
            <a:ext cx="8229600" cy="4494212"/>
          </a:xfrm>
        </p:spPr>
        <p:txBody>
          <a:bodyPr/>
          <a:lstStyle/>
          <a:p>
            <a:pPr marL="273050" indent="-273050" algn="justLow"/>
            <a:r>
              <a:rPr lang="fa-IR"/>
              <a:t>بررسی و شناخت بیمار</a:t>
            </a:r>
          </a:p>
          <a:p>
            <a:pPr marL="273050" indent="-273050" algn="justLow"/>
            <a:r>
              <a:rPr lang="fa-IR"/>
              <a:t>باز بودن راه هوایی</a:t>
            </a:r>
          </a:p>
          <a:p>
            <a:pPr marL="273050" indent="-273050"/>
            <a:r>
              <a:rPr lang="fa-IR"/>
              <a:t>حفظ ثبات وضعیت قلبی عروقی : </a:t>
            </a:r>
          </a:p>
          <a:p>
            <a:pPr marL="273050" indent="-273050">
              <a:buFontTx/>
              <a:buNone/>
            </a:pPr>
            <a:r>
              <a:rPr lang="fa-IR">
                <a:sym typeface="Wingdings" panose="05000000000000000000" pitchFamily="2" charset="2"/>
              </a:rPr>
              <a:t>شوک و افت فشار خون</a:t>
            </a:r>
          </a:p>
          <a:p>
            <a:pPr marL="273050" indent="-273050">
              <a:buFontTx/>
              <a:buNone/>
            </a:pPr>
            <a:r>
              <a:rPr lang="fa-IR">
                <a:sym typeface="Wingdings" panose="05000000000000000000" pitchFamily="2" charset="2"/>
              </a:rPr>
              <a:t> خونریزی</a:t>
            </a:r>
          </a:p>
          <a:p>
            <a:pPr marL="273050" indent="-273050">
              <a:buFont typeface="Wingdings" panose="05000000000000000000" pitchFamily="2" charset="2"/>
              <a:buChar char="ï"/>
            </a:pPr>
            <a:r>
              <a:rPr lang="fa-IR">
                <a:sym typeface="Wingdings" panose="05000000000000000000" pitchFamily="2" charset="2"/>
              </a:rPr>
              <a:t>هایپرتانسیون و دیس ریتمی</a:t>
            </a:r>
          </a:p>
          <a:p>
            <a:pPr marL="273050" indent="-273050">
              <a:buFontTx/>
              <a:buNone/>
            </a:pPr>
            <a:r>
              <a:rPr lang="fa-IR">
                <a:sym typeface="Wingdings" panose="05000000000000000000" pitchFamily="2" charset="2"/>
              </a:rPr>
              <a:t>کاهش درد و اضطراب</a:t>
            </a:r>
          </a:p>
          <a:p>
            <a:pPr marL="273050" indent="-273050"/>
            <a:r>
              <a:rPr lang="fa-IR">
                <a:sym typeface="Wingdings" panose="05000000000000000000" pitchFamily="2" charset="2"/>
              </a:rPr>
              <a:t>پایش تهوع و استفراغ</a:t>
            </a:r>
            <a:endParaRPr lang="fa-I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endParaRPr lang="fa-IR"/>
          </a:p>
        </p:txBody>
      </p:sp>
      <p:sp>
        <p:nvSpPr>
          <p:cNvPr id="165891" name="Rectangle 3"/>
          <p:cNvSpPr>
            <a:spLocks noGrp="1" noChangeArrowheads="1"/>
          </p:cNvSpPr>
          <p:nvPr>
            <p:ph type="body" idx="4294967295"/>
          </p:nvPr>
        </p:nvSpPr>
        <p:spPr>
          <a:xfrm>
            <a:off x="457200" y="228600"/>
            <a:ext cx="8229600" cy="5897563"/>
          </a:xfrm>
        </p:spPr>
        <p:txBody>
          <a:bodyPr/>
          <a:lstStyle/>
          <a:p>
            <a:pPr>
              <a:lnSpc>
                <a:spcPct val="80000"/>
              </a:lnSpc>
            </a:pPr>
            <a:r>
              <a:rPr lang="ar-SA" sz="2400"/>
              <a:t>* مراقبت از بيمار پس از خاتمه بيهوشي:</a:t>
            </a:r>
          </a:p>
          <a:p>
            <a:pPr>
              <a:lnSpc>
                <a:spcPct val="80000"/>
              </a:lnSpc>
            </a:pPr>
            <a:r>
              <a:rPr lang="ar-SA" sz="2400"/>
              <a:t>مسئوليت هاي پرستار ريكاوري عبارتند از:</a:t>
            </a:r>
          </a:p>
          <a:p>
            <a:pPr>
              <a:lnSpc>
                <a:spcPct val="80000"/>
              </a:lnSpc>
            </a:pPr>
            <a:r>
              <a:rPr lang="ar-SA" sz="2400"/>
              <a:t>1- اطمينان از وضعيت صحيح بيمار                </a:t>
            </a:r>
          </a:p>
          <a:p>
            <a:pPr>
              <a:lnSpc>
                <a:spcPct val="80000"/>
              </a:lnSpc>
            </a:pPr>
            <a:r>
              <a:rPr lang="ar-SA" sz="2400"/>
              <a:t> 2- برقراري راه هوايي با بالا نگه داشتن فك پائين</a:t>
            </a:r>
          </a:p>
          <a:p>
            <a:pPr>
              <a:lnSpc>
                <a:spcPct val="80000"/>
              </a:lnSpc>
            </a:pPr>
            <a:r>
              <a:rPr lang="ar-SA" sz="2400"/>
              <a:t>3- شناخت و درمان مشكلات نفسي:</a:t>
            </a:r>
          </a:p>
          <a:p>
            <a:pPr>
              <a:lnSpc>
                <a:spcPct val="80000"/>
              </a:lnSpc>
            </a:pPr>
            <a:r>
              <a:rPr lang="ar-SA" sz="2400"/>
              <a:t> الف: اسپاسم حلق  ب: انسداد راه هوايي ج: دوام اثر داروهاي شل كننده عضلاني د: د پرسيون مركز تنفسي</a:t>
            </a:r>
          </a:p>
          <a:p>
            <a:pPr>
              <a:lnSpc>
                <a:spcPct val="80000"/>
              </a:lnSpc>
            </a:pPr>
            <a:r>
              <a:rPr lang="ar-SA" sz="2400"/>
              <a:t>4- شروع اكسيژن             </a:t>
            </a:r>
          </a:p>
          <a:p>
            <a:pPr>
              <a:lnSpc>
                <a:spcPct val="80000"/>
              </a:lnSpc>
            </a:pPr>
            <a:r>
              <a:rPr lang="ar-SA" sz="2400"/>
              <a:t>5- مشاهده بيمار الف: رنگ ناخنها – لب ها – لاله گوش             ب: تنفس</a:t>
            </a:r>
          </a:p>
          <a:p>
            <a:pPr>
              <a:lnSpc>
                <a:spcPct val="80000"/>
              </a:lnSpc>
            </a:pPr>
            <a:r>
              <a:rPr lang="ar-SA" sz="2400"/>
              <a:t>6- اطمينان از هوشياري بيمار در هنگام ورود به ريكاوري</a:t>
            </a:r>
          </a:p>
          <a:p>
            <a:pPr>
              <a:lnSpc>
                <a:spcPct val="80000"/>
              </a:lnSpc>
            </a:pPr>
            <a:r>
              <a:rPr lang="ar-SA" sz="2400"/>
              <a:t>7- اقدام جهت راحتي بيمار</a:t>
            </a:r>
          </a:p>
          <a:p>
            <a:pPr>
              <a:lnSpc>
                <a:spcPct val="80000"/>
              </a:lnSpc>
            </a:pPr>
            <a:r>
              <a:rPr lang="ar-SA" sz="2400"/>
              <a:t>8- ثبت علايم حياتي بيمار</a:t>
            </a:r>
          </a:p>
          <a:p>
            <a:pPr>
              <a:lnSpc>
                <a:spcPct val="80000"/>
              </a:lnSpc>
            </a:pPr>
            <a:r>
              <a:rPr lang="ar-SA" sz="2400"/>
              <a:t>9- مطالعه و اجراي دستورات بعد از عمل</a:t>
            </a:r>
          </a:p>
          <a:p>
            <a:pPr>
              <a:lnSpc>
                <a:spcPct val="80000"/>
              </a:lnSpc>
            </a:pPr>
            <a:r>
              <a:rPr lang="ar-SA" sz="2400"/>
              <a:t>10- تجويز داروهاي مخدر در صورت نياز و يا طبق دستور دارويي پزشك</a:t>
            </a:r>
          </a:p>
          <a:p>
            <a:pPr>
              <a:lnSpc>
                <a:spcPct val="80000"/>
              </a:lnSpc>
            </a:pPr>
            <a:r>
              <a:rPr lang="ar-SA" sz="2400"/>
              <a:t>11- كنترل گچ يا هرگونه باند محكم</a:t>
            </a:r>
          </a:p>
          <a:p>
            <a:pPr>
              <a:lnSpc>
                <a:spcPct val="80000"/>
              </a:lnSpc>
            </a:pPr>
            <a:r>
              <a:rPr lang="ar-SA" sz="2400"/>
              <a:t>12- گزارش يا ثبت موارد غير طبيعي</a:t>
            </a:r>
            <a:endParaRPr lang="en-US"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p:txBody>
          <a:bodyPr/>
          <a:lstStyle/>
          <a:p>
            <a:endParaRPr lang="fa-IR"/>
          </a:p>
        </p:txBody>
      </p:sp>
      <p:sp>
        <p:nvSpPr>
          <p:cNvPr id="166915" name="Rectangle 3"/>
          <p:cNvSpPr>
            <a:spLocks noGrp="1" noChangeArrowheads="1"/>
          </p:cNvSpPr>
          <p:nvPr>
            <p:ph type="body" idx="4294967295"/>
          </p:nvPr>
        </p:nvSpPr>
        <p:spPr>
          <a:xfrm>
            <a:off x="457200" y="381000"/>
            <a:ext cx="8229600" cy="5745163"/>
          </a:xfrm>
        </p:spPr>
        <p:txBody>
          <a:bodyPr/>
          <a:lstStyle/>
          <a:p>
            <a:pPr>
              <a:lnSpc>
                <a:spcPct val="80000"/>
              </a:lnSpc>
            </a:pPr>
            <a:r>
              <a:rPr lang="ar-SA" sz="2400" b="1"/>
              <a:t>مشاهدات عمومي :</a:t>
            </a:r>
            <a:endParaRPr lang="ar-SA" sz="2400"/>
          </a:p>
          <a:p>
            <a:pPr>
              <a:lnSpc>
                <a:spcPct val="80000"/>
              </a:lnSpc>
            </a:pPr>
            <a:r>
              <a:rPr lang="ar-SA" sz="2400"/>
              <a:t>1- درجه هوشياري </a:t>
            </a:r>
          </a:p>
          <a:p>
            <a:pPr>
              <a:lnSpc>
                <a:spcPct val="80000"/>
              </a:lnSpc>
            </a:pPr>
            <a:r>
              <a:rPr lang="ar-SA" sz="2400"/>
              <a:t>2- فسار خون – تنفس – تعداد تنفس ودرجه حرارت در صورت نياز </a:t>
            </a:r>
          </a:p>
          <a:p>
            <a:pPr>
              <a:lnSpc>
                <a:spcPct val="80000"/>
              </a:lnSpc>
            </a:pPr>
            <a:r>
              <a:rPr lang="ar-SA" sz="2400"/>
              <a:t>3- هرگونه خونريزي از محل زخم </a:t>
            </a:r>
          </a:p>
          <a:p>
            <a:pPr>
              <a:lnSpc>
                <a:spcPct val="80000"/>
              </a:lnSpc>
            </a:pPr>
            <a:r>
              <a:rPr lang="ar-SA" sz="2400"/>
              <a:t>4- ميزان درناژ در صورت وجود آن </a:t>
            </a:r>
          </a:p>
          <a:p>
            <a:pPr>
              <a:lnSpc>
                <a:spcPct val="80000"/>
              </a:lnSpc>
            </a:pPr>
            <a:r>
              <a:rPr lang="ar-SA" sz="2400"/>
              <a:t>5- ميزان ادرار مترشحه ادراري </a:t>
            </a:r>
          </a:p>
          <a:p>
            <a:pPr>
              <a:lnSpc>
                <a:spcPct val="80000"/>
              </a:lnSpc>
            </a:pPr>
            <a:r>
              <a:rPr lang="ar-SA" sz="2400"/>
              <a:t>6- سرعت – مقدار و محل سرم </a:t>
            </a:r>
          </a:p>
          <a:p>
            <a:pPr>
              <a:lnSpc>
                <a:spcPct val="80000"/>
              </a:lnSpc>
            </a:pPr>
            <a:r>
              <a:rPr lang="ar-SA" sz="2400"/>
              <a:t>7- زمان و مقدار داروهاي استعمال شده </a:t>
            </a:r>
          </a:p>
          <a:p>
            <a:pPr>
              <a:lnSpc>
                <a:spcPct val="80000"/>
              </a:lnSpc>
            </a:pPr>
            <a:r>
              <a:rPr lang="ar-SA" sz="2400"/>
              <a:t>8- مشاهده انگشتان جهت بررسي حركات و جريان خون آنها در بيماراني كه بانداژ و يا گچ گيري شده . </a:t>
            </a:r>
          </a:p>
          <a:p>
            <a:pPr>
              <a:lnSpc>
                <a:spcPct val="80000"/>
              </a:lnSpc>
            </a:pPr>
            <a:r>
              <a:rPr lang="ar-SA" sz="2400"/>
              <a:t>9- كنترل هاي روتين بيماراني كه زير پتو هستند . مثلاٌ احتمال دارد كه زير زانوهاي بيمار بالش گذاشته شده ، ملحفه او خيس باشد و يا احتمالاٌ تورنيكه بعد از خاتمه عمل باز نشده باشد . </a:t>
            </a:r>
          </a:p>
          <a:p>
            <a:pPr>
              <a:lnSpc>
                <a:spcPct val="80000"/>
              </a:lnSpc>
            </a:pPr>
            <a:r>
              <a:rPr lang="ar-SA" sz="2400"/>
              <a:t>10- دستورات بعد از عمل </a:t>
            </a:r>
          </a:p>
          <a:p>
            <a:pPr>
              <a:lnSpc>
                <a:spcPct val="80000"/>
              </a:lnSpc>
            </a:pPr>
            <a:r>
              <a:rPr lang="ar-SA" sz="2400"/>
              <a:t>11- گزارش موارد غير طبيعي </a:t>
            </a:r>
          </a:p>
          <a:p>
            <a:pPr>
              <a:lnSpc>
                <a:spcPct val="80000"/>
              </a:lnSpc>
            </a:pPr>
            <a:r>
              <a:rPr lang="ar-SA" sz="2400"/>
              <a:t>12- كنترل دقيق سطح هوشياري و پاسخ بيماربه تحريكات </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fa-IR" sz="3600">
                <a:cs typeface="Times New Roman" panose="02020603050405020304" pitchFamily="18" charset="0"/>
              </a:rPr>
              <a:t>2- بر اساس اهداف</a:t>
            </a:r>
            <a:r>
              <a:rPr lang="en-US" sz="3600"/>
              <a:t/>
            </a:r>
            <a:br>
              <a:rPr lang="en-US" sz="3600"/>
            </a:br>
            <a:endParaRPr lang="en-US" sz="3600"/>
          </a:p>
        </p:txBody>
      </p:sp>
      <p:sp>
        <p:nvSpPr>
          <p:cNvPr id="119811" name="Content Placeholder 2"/>
          <p:cNvSpPr>
            <a:spLocks noGrp="1"/>
          </p:cNvSpPr>
          <p:nvPr>
            <p:ph idx="4294967295"/>
          </p:nvPr>
        </p:nvSpPr>
        <p:spPr>
          <a:xfrm>
            <a:off x="228600" y="1600200"/>
            <a:ext cx="8458200" cy="4525963"/>
          </a:xfrm>
        </p:spPr>
        <p:txBody>
          <a:bodyPr/>
          <a:lstStyle/>
          <a:p>
            <a:r>
              <a:rPr lang="fa-IR"/>
              <a:t>تشخیصی </a:t>
            </a:r>
            <a:r>
              <a:rPr lang="en-US"/>
              <a:t>Diagnostic</a:t>
            </a:r>
            <a:r>
              <a:rPr lang="fa-IR"/>
              <a:t> </a:t>
            </a:r>
            <a:r>
              <a:rPr lang="fa-IR">
                <a:solidFill>
                  <a:srgbClr val="00B0F0"/>
                </a:solidFill>
              </a:rPr>
              <a:t>لاپاراتومی تجسسی</a:t>
            </a:r>
          </a:p>
          <a:p>
            <a:r>
              <a:rPr lang="fa-IR"/>
              <a:t>درمانی </a:t>
            </a:r>
            <a:r>
              <a:rPr lang="en-US"/>
              <a:t>Curative</a:t>
            </a:r>
            <a:r>
              <a:rPr lang="fa-IR"/>
              <a:t> </a:t>
            </a:r>
            <a:r>
              <a:rPr lang="fa-IR">
                <a:solidFill>
                  <a:srgbClr val="00B0F0"/>
                </a:solidFill>
              </a:rPr>
              <a:t>اکسزیون تومور برداشتن آپاندیس ملتهب</a:t>
            </a:r>
          </a:p>
          <a:p>
            <a:r>
              <a:rPr lang="fa-IR">
                <a:solidFill>
                  <a:schemeClr val="tx2"/>
                </a:solidFill>
              </a:rPr>
              <a:t>ترمیمی</a:t>
            </a:r>
            <a:r>
              <a:rPr lang="fa-IR">
                <a:solidFill>
                  <a:srgbClr val="00B0F0"/>
                </a:solidFill>
              </a:rPr>
              <a:t> </a:t>
            </a:r>
            <a:r>
              <a:rPr lang="en-US"/>
              <a:t>Reparative</a:t>
            </a:r>
            <a:r>
              <a:rPr lang="fa-IR"/>
              <a:t> </a:t>
            </a:r>
            <a:r>
              <a:rPr lang="fa-IR">
                <a:solidFill>
                  <a:srgbClr val="00B0F0"/>
                </a:solidFill>
              </a:rPr>
              <a:t>ترمیم لب شکری</a:t>
            </a:r>
          </a:p>
          <a:p>
            <a:r>
              <a:rPr lang="fa-IR"/>
              <a:t>تسکینی </a:t>
            </a:r>
            <a:r>
              <a:rPr lang="en-US"/>
              <a:t>Palliative</a:t>
            </a:r>
            <a:r>
              <a:rPr lang="fa-IR"/>
              <a:t> </a:t>
            </a:r>
            <a:r>
              <a:rPr lang="fa-IR">
                <a:solidFill>
                  <a:srgbClr val="00B0F0"/>
                </a:solidFill>
              </a:rPr>
              <a:t>گاستروستومی قطه ریشه عصب وارد کردن بالون داخل رگ</a:t>
            </a:r>
            <a:endParaRPr lang="en-US">
              <a:solidFill>
                <a:srgbClr val="00B0F0"/>
              </a:solidFill>
            </a:endParaRPr>
          </a:p>
          <a:p>
            <a:r>
              <a:rPr lang="fa-IR"/>
              <a:t>زیبایی </a:t>
            </a:r>
            <a:r>
              <a:rPr lang="en-US"/>
              <a:t>Cosmetic</a:t>
            </a:r>
            <a:r>
              <a:rPr lang="fa-IR"/>
              <a:t> </a:t>
            </a:r>
            <a:r>
              <a:rPr lang="fa-IR">
                <a:solidFill>
                  <a:srgbClr val="3366FF"/>
                </a:solidFill>
              </a:rPr>
              <a:t>جراحی بینی</a:t>
            </a:r>
            <a:endParaRPr lang="en-US">
              <a:solidFill>
                <a:srgbClr val="3366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extBox 1"/>
          <p:cNvSpPr txBox="1">
            <a:spLocks noChangeArrowheads="1"/>
          </p:cNvSpPr>
          <p:nvPr/>
        </p:nvSpPr>
        <p:spPr bwMode="auto">
          <a:xfrm>
            <a:off x="571500" y="1000125"/>
            <a:ext cx="78581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2400" b="1">
                <a:solidFill>
                  <a:srgbClr val="0070C0"/>
                </a:solidFill>
                <a:latin typeface="Times New Roman" panose="02020603050405020304" pitchFamily="18" charset="0"/>
                <a:ea typeface="Majalla UI"/>
                <a:cs typeface="Times New Roman" panose="02020603050405020304" pitchFamily="18" charset="0"/>
              </a:rPr>
              <a:t>مراقبت های پرستاری بعد از عمل جراحی</a:t>
            </a:r>
          </a:p>
          <a:p>
            <a:pPr algn="justLow"/>
            <a:endParaRPr lang="fa-IR" sz="2400">
              <a:solidFill>
                <a:srgbClr val="0070C0"/>
              </a:solidFill>
              <a:latin typeface="Times New Roman" panose="02020603050405020304" pitchFamily="18" charset="0"/>
              <a:ea typeface="Majalla UI"/>
              <a:cs typeface="Times New Roman" panose="02020603050405020304" pitchFamily="18" charset="0"/>
            </a:endParaRPr>
          </a:p>
          <a:p>
            <a:pPr algn="justLow"/>
            <a:r>
              <a:rPr lang="fa-IR" sz="2400">
                <a:latin typeface="Times New Roman" panose="02020603050405020304" pitchFamily="18" charset="0"/>
                <a:ea typeface="Majalla UI"/>
                <a:cs typeface="Times New Roman" panose="02020603050405020304" pitchFamily="18" charset="0"/>
              </a:rPr>
              <a:t>شامل کمک به بیمار برای رهایی از اثرات داروهای هوشبری ، بررسی مکرر وضعیت فیزیولوژیکی وی ، کنترل عوارض ، درمان فرد و اخذ تدابیری جهت دستیابی به هدف طولانی مدت مراقبت از خود ، درمان موفقیت آمیز رژیم درمانی ، ترخیص به منزل و بهبودی کامل است. در ساعات اولیه ی ورود بیمار به بخش پرستار بایستی تنفس کافی ، ثبات وضعیت همودینامیک ، درد در ناحیه ی جراحی ، تهوع و استفراغ ، وضعیت عصبی و ادرار بدون کنترل را بررسی کند. </a:t>
            </a:r>
            <a:r>
              <a:rPr lang="fa-IR" sz="2400" b="1">
                <a:latin typeface="Times New Roman" panose="02020603050405020304" pitchFamily="18" charset="0"/>
                <a:ea typeface="Majalla UI"/>
                <a:cs typeface="Times New Roman" panose="02020603050405020304" pitchFamily="18" charset="0"/>
              </a:rPr>
              <a:t>نبض ، فشارخون و تنفس راهر 15 دقیقه یکبار در ساعت اول بعد از عمل جراحی و در طول دو ساعت بعدی هر نیم ساعت یک بار کنترل کرد. </a:t>
            </a:r>
            <a:endParaRPr lang="fa-IR" sz="2400">
              <a:latin typeface="Times New Roman" panose="02020603050405020304" pitchFamily="18" charset="0"/>
              <a:ea typeface="Majalla UI"/>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p:txBody>
          <a:bodyPr/>
          <a:lstStyle/>
          <a:p>
            <a:endParaRPr lang="fa-IR"/>
          </a:p>
        </p:txBody>
      </p:sp>
      <p:sp>
        <p:nvSpPr>
          <p:cNvPr id="168963" name="Rectangle 3"/>
          <p:cNvSpPr>
            <a:spLocks noGrp="1" noChangeArrowheads="1"/>
          </p:cNvSpPr>
          <p:nvPr>
            <p:ph type="body" idx="4294967295"/>
          </p:nvPr>
        </p:nvSpPr>
        <p:spPr>
          <a:xfrm>
            <a:off x="457200" y="304800"/>
            <a:ext cx="8229600" cy="5821363"/>
          </a:xfrm>
        </p:spPr>
        <p:txBody>
          <a:bodyPr/>
          <a:lstStyle/>
          <a:p>
            <a:r>
              <a:rPr lang="ar-SA" sz="2800" b="1"/>
              <a:t>مراقبت ها و اقدام پرستاري بعد از عمل جراحي در (</a:t>
            </a:r>
            <a:r>
              <a:rPr lang="en-US" sz="2800" b="1"/>
              <a:t>OR</a:t>
            </a:r>
            <a:r>
              <a:rPr lang="ar-SA" sz="2800" b="1"/>
              <a:t>)</a:t>
            </a:r>
            <a:r>
              <a:rPr lang="ar-SA" sz="2800"/>
              <a:t>:</a:t>
            </a:r>
          </a:p>
          <a:p>
            <a:r>
              <a:rPr lang="ar-SA" sz="2800"/>
              <a:t>از درن ها و سوندها مراقبت ميشود تا از محل خود خارج نشود كمربندهاي ايمني بسته ميشود تا از آويزان شدن اندامهاي بيمار جلوگيري شود.</a:t>
            </a:r>
          </a:p>
          <a:p>
            <a:r>
              <a:rPr lang="ar-SA" sz="2800"/>
              <a:t>حمل بيمار: اجازه پزشك بيهوشي براي انتقال بيمار از تخت برروي برانكارد ضروري مي باشد با توجه به نوع عمل پوزيشن هاي مختلف به بيمار داده ميشود. بطور مثال پس از تانسيلكتومي سر برانكارد بايد بالا آورده شود و پارچه اي جهت جذب ترشحات و خونريزي هاي احتمالي از دهان بيمار، زير سر او گذاشته شود. به هنگام حركت و جابجائي پزشك بيهوشي مراقب سر و گردن و راه هوايي بيمار مي باشد.</a:t>
            </a:r>
            <a:endParaRPr lang="en-US" sz="2800"/>
          </a:p>
        </p:txBody>
      </p:sp>
      <p:pic>
        <p:nvPicPr>
          <p:cNvPr id="168964" name="Picture 6" descr="C:\Documents and Settings\lisa dunn\Application Data\Microsoft\Media Catalog\Downloaded Clips\cla0\j04004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953000"/>
            <a:ext cx="436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p:txBody>
          <a:bodyPr/>
          <a:lstStyle/>
          <a:p>
            <a:endParaRPr lang="fa-IR"/>
          </a:p>
        </p:txBody>
      </p:sp>
      <p:sp>
        <p:nvSpPr>
          <p:cNvPr id="169987" name="Rectangle 3"/>
          <p:cNvSpPr>
            <a:spLocks noGrp="1" noChangeArrowheads="1"/>
          </p:cNvSpPr>
          <p:nvPr>
            <p:ph type="body" idx="4294967295"/>
          </p:nvPr>
        </p:nvSpPr>
        <p:spPr>
          <a:xfrm>
            <a:off x="457200" y="304800"/>
            <a:ext cx="8229600" cy="5821363"/>
          </a:xfrm>
        </p:spPr>
        <p:txBody>
          <a:bodyPr/>
          <a:lstStyle/>
          <a:p>
            <a:pPr>
              <a:lnSpc>
                <a:spcPct val="90000"/>
              </a:lnSpc>
            </a:pPr>
            <a:r>
              <a:rPr lang="ar-SA" sz="2800" b="1"/>
              <a:t>اكسيژن درماني : </a:t>
            </a:r>
            <a:endParaRPr lang="ar-SA" sz="2800"/>
          </a:p>
          <a:p>
            <a:pPr>
              <a:lnSpc>
                <a:spcPct val="90000"/>
              </a:lnSpc>
            </a:pPr>
            <a:r>
              <a:rPr lang="ar-SA" sz="2800"/>
              <a:t>بسياري از پزشكان بيهوشي ترجيح مي دهند اكسيژن درماني از طريق ماسك ساده و يا كاتتريل بيني تجويز گردد . سيانوز لب ها . صورت و زبان از علائم مشكلات تنفسي است وظيفه پرستار كنترل راه هوايي و مشاهده حركات تنفسي و انجام اقدامات لازم مي باشد . </a:t>
            </a:r>
            <a:endParaRPr lang="ar-SA" sz="2800" b="1"/>
          </a:p>
          <a:p>
            <a:pPr>
              <a:lnSpc>
                <a:spcPct val="90000"/>
              </a:lnSpc>
            </a:pPr>
            <a:r>
              <a:rPr lang="ar-SA" sz="2800" b="1"/>
              <a:t>مشاهده رنگ بيمار :</a:t>
            </a:r>
            <a:endParaRPr lang="ar-SA" sz="2800"/>
          </a:p>
          <a:p>
            <a:pPr>
              <a:lnSpc>
                <a:spcPct val="90000"/>
              </a:lnSpc>
            </a:pPr>
            <a:r>
              <a:rPr lang="ar-SA" sz="2800"/>
              <a:t>پرستار با مشاهده رنگ لب ها ، ناخن ها و لاله گوش قادر به تشخيص وجود سيانوز و يا اكسيژناسيون كافي مي باشد . </a:t>
            </a:r>
            <a:endParaRPr lang="ar-SA" sz="2800" b="1"/>
          </a:p>
          <a:p>
            <a:pPr>
              <a:lnSpc>
                <a:spcPct val="90000"/>
              </a:lnSpc>
            </a:pPr>
            <a:r>
              <a:rPr lang="ar-SA" sz="2800" b="1"/>
              <a:t>مشاهده حركات تنفسي بيمار : </a:t>
            </a:r>
            <a:endParaRPr lang="ar-SA" sz="2800"/>
          </a:p>
          <a:p>
            <a:pPr>
              <a:lnSpc>
                <a:spcPct val="90000"/>
              </a:lnSpc>
            </a:pPr>
            <a:r>
              <a:rPr lang="ar-SA" sz="2800"/>
              <a:t>ميزان حركات ديواره قفسه سينه تحت نظر گرفته شده ، تعداد تنفس بيمار شمرده مي شود – همچنين وجود تنفس سطحي و سريع نيز كنترل مي گردد . در صورتي كه مشاهده حركات ديواره قفسه سينه مشكل باشد ، بايد پتوي او را كنار زد . </a:t>
            </a:r>
            <a:endParaRPr 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p:txBody>
          <a:bodyPr/>
          <a:lstStyle/>
          <a:p>
            <a:endParaRPr lang="fa-IR"/>
          </a:p>
        </p:txBody>
      </p:sp>
      <p:sp>
        <p:nvSpPr>
          <p:cNvPr id="171011" name="Rectangle 3"/>
          <p:cNvSpPr>
            <a:spLocks noGrp="1" noChangeArrowheads="1"/>
          </p:cNvSpPr>
          <p:nvPr>
            <p:ph type="body" idx="4294967295"/>
          </p:nvPr>
        </p:nvSpPr>
        <p:spPr>
          <a:xfrm>
            <a:off x="457200" y="228600"/>
            <a:ext cx="8229600" cy="6400800"/>
          </a:xfrm>
        </p:spPr>
        <p:txBody>
          <a:bodyPr/>
          <a:lstStyle/>
          <a:p>
            <a:pPr>
              <a:lnSpc>
                <a:spcPct val="80000"/>
              </a:lnSpc>
            </a:pPr>
            <a:r>
              <a:rPr lang="ar-SA" sz="2400" b="1" i="1"/>
              <a:t>* اطمينان خاطر دادن به بيمار:</a:t>
            </a:r>
            <a:endParaRPr lang="ar-SA" sz="2400"/>
          </a:p>
          <a:p>
            <a:pPr>
              <a:lnSpc>
                <a:spcPct val="80000"/>
              </a:lnSpc>
            </a:pPr>
            <a:r>
              <a:rPr lang="ar-SA" sz="2400"/>
              <a:t>هنگامي كه بيمار هوشيار ميشود پرستار بايد به بيمار شرح دهد كه عمل او خاتمه يافته است و دليلي براي نگراني وجود ندارد. ممكن است بيمار دچار فراموشي شده و موقعيت خود را تشخيص ندهد. پرستار به او يادآوري مي نمايد كه در اتاق ريكاوري مي باشد. برخي بيماران پس از عمل با ناراحتي و گريه بيدار مي شوند بطور مثال افرادي كه جهت خروج جنين مرده تحت سزارين قرار گرفته اند و يا بيماراني كه يكي از اندامهاي آنها قطع شده است كه در اين صورت نياز به درك موقعيت و اطمينان خاطر بيشتري دارند.</a:t>
            </a:r>
          </a:p>
          <a:p>
            <a:pPr>
              <a:lnSpc>
                <a:spcPct val="80000"/>
              </a:lnSpc>
            </a:pPr>
            <a:r>
              <a:rPr lang="ar-SA" sz="2400"/>
              <a:t>اطمينان خاطر دادن به بيمار : </a:t>
            </a:r>
            <a:endParaRPr lang="en-US" sz="2400"/>
          </a:p>
          <a:p>
            <a:pPr>
              <a:lnSpc>
                <a:spcPct val="80000"/>
              </a:lnSpc>
            </a:pPr>
            <a:r>
              <a:rPr lang="ar-SA" sz="2400" i="1"/>
              <a:t>لرزش ناشي از هالوتان</a:t>
            </a:r>
            <a:r>
              <a:rPr lang="en-US" sz="2400" i="1"/>
              <a:t> :</a:t>
            </a:r>
            <a:endParaRPr lang="en-US" sz="2400"/>
          </a:p>
          <a:p>
            <a:pPr>
              <a:lnSpc>
                <a:spcPct val="80000"/>
              </a:lnSpc>
            </a:pPr>
            <a:r>
              <a:rPr lang="ar-SA" sz="2400"/>
              <a:t>بيماران پس از اعمال جراحي كه بدنبال بيهوشي با هالوتان انجام شده است دچار لرزش خواهند شد . از آنجا كه عضلات از زمان لرز فعال بوده ، نياز به اكسيژن بيشتري دارند ، تا هنگام قطع لرزش اكسيژن درماني ادامه مي يابد . همچنين ايجاد آرامش و اطمينان خاطر در بيمار ار مهمترين اقدامات است .</a:t>
            </a:r>
            <a:endParaRPr lang="en-US" sz="2400"/>
          </a:p>
          <a:p>
            <a:pPr>
              <a:lnSpc>
                <a:spcPct val="80000"/>
              </a:lnSpc>
            </a:pPr>
            <a:r>
              <a:rPr lang="ar-SA" sz="2400" i="1"/>
              <a:t>توجه به راحتي بيمار</a:t>
            </a:r>
            <a:r>
              <a:rPr lang="en-US" sz="2400" i="1"/>
              <a:t> :</a:t>
            </a:r>
            <a:endParaRPr lang="en-US" sz="2400"/>
          </a:p>
          <a:p>
            <a:pPr>
              <a:lnSpc>
                <a:spcPct val="80000"/>
              </a:lnSpc>
            </a:pPr>
            <a:r>
              <a:rPr lang="ar-SA" sz="2400"/>
              <a:t>اندامها و ناحيه سر و گردن بيمار به ارامي حركت داده مي شود و وضعيت هاي نامناسب بيمار اصلاح مي شوند . احتمال كاهش درجه حرارت بدن بيمار با توجه به هواي تقريباٌ خنك اتاق عمل ، وجود دارد . لذا به محض ورود بيمار به ريكاوري بايد او با پتو پوشانده و گرم نگه داشته شود . </a:t>
            </a:r>
            <a:endParaRPr lang="en-US" sz="2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p:txBody>
          <a:bodyPr/>
          <a:lstStyle/>
          <a:p>
            <a:endParaRPr lang="fa-IR"/>
          </a:p>
        </p:txBody>
      </p:sp>
      <p:sp>
        <p:nvSpPr>
          <p:cNvPr id="172035" name="Rectangle 3"/>
          <p:cNvSpPr>
            <a:spLocks noGrp="1" noChangeArrowheads="1"/>
          </p:cNvSpPr>
          <p:nvPr>
            <p:ph type="body" idx="4294967295"/>
          </p:nvPr>
        </p:nvSpPr>
        <p:spPr>
          <a:xfrm>
            <a:off x="457200" y="228600"/>
            <a:ext cx="8229600" cy="6400800"/>
          </a:xfrm>
        </p:spPr>
        <p:txBody>
          <a:bodyPr/>
          <a:lstStyle/>
          <a:p>
            <a:pPr>
              <a:lnSpc>
                <a:spcPct val="80000"/>
              </a:lnSpc>
            </a:pPr>
            <a:r>
              <a:rPr lang="ar-SA" sz="2000" i="1"/>
              <a:t>ثبت علائم حياتي</a:t>
            </a:r>
            <a:r>
              <a:rPr lang="en-US" sz="2000" i="1"/>
              <a:t> :</a:t>
            </a:r>
            <a:endParaRPr lang="en-US" sz="2000"/>
          </a:p>
          <a:p>
            <a:pPr>
              <a:lnSpc>
                <a:spcPct val="80000"/>
              </a:lnSpc>
            </a:pPr>
            <a:r>
              <a:rPr lang="ar-SA" sz="2000"/>
              <a:t>نبض و فشار خون : زماني كه بيمار جهت باز نگه داشتن راه هوايي به كمك نياز ندارد و توانايي انجام اين كار را باز يافته است پرستار ريكاوري قسمت سربيمار را ترك نموده و براي  گرفتن علائم حياتي اقدام مي نمايد. در غير اينصورت شخص ديگري بايد اينكار را انجام دهد. توجهات خالي كه در برگه بيهوشي نيز ذكر شده است انجام مي گيرد. نبض بيمار از نظر قدرت – تند يا كندي كنترل و ثبت مي گردد وجود تاكيكاردي در اتاق ريكاوري معمولاً ناشي از هيپوكسي – تنفس ناكافي يا خونريزي مي باشد.</a:t>
            </a:r>
            <a:endParaRPr lang="en-US" sz="2000"/>
          </a:p>
          <a:p>
            <a:pPr>
              <a:lnSpc>
                <a:spcPct val="80000"/>
              </a:lnSpc>
            </a:pPr>
            <a:r>
              <a:rPr lang="ar-SA" sz="2000" i="1"/>
              <a:t>بازگشت رفلكس هاي بيمار</a:t>
            </a:r>
            <a:r>
              <a:rPr lang="en-US" sz="2000" i="1"/>
              <a:t>:</a:t>
            </a:r>
            <a:endParaRPr lang="en-US" sz="2000"/>
          </a:p>
          <a:p>
            <a:pPr>
              <a:lnSpc>
                <a:spcPct val="80000"/>
              </a:lnSpc>
            </a:pPr>
            <a:r>
              <a:rPr lang="ar-SA" sz="2000"/>
              <a:t>بازگشت رفلكس هاي بيمار نظير رفلكس حنجره كه توانايي پيچ و حركت زبان مشخص كننده آن است كز ميشود.</a:t>
            </a:r>
          </a:p>
          <a:p>
            <a:pPr>
              <a:lnSpc>
                <a:spcPct val="80000"/>
              </a:lnSpc>
            </a:pPr>
            <a:r>
              <a:rPr lang="ar-SA" sz="2000"/>
              <a:t>همچنين بيمار بايد قادر به بازنگه داشتن راه هوايي خود باشد. بازگشت امتكل پلك بيمار نيز نشان دهنده هوشياري پس از بيهوشي يا هيچ غذايي از راه دهان در يكاوري به بيمار داده نخواهد شد.</a:t>
            </a:r>
            <a:endParaRPr lang="en-US" sz="2000"/>
          </a:p>
          <a:p>
            <a:pPr>
              <a:lnSpc>
                <a:spcPct val="80000"/>
              </a:lnSpc>
            </a:pPr>
            <a:r>
              <a:rPr lang="ar-SA" sz="2000"/>
              <a:t>محل زخم</a:t>
            </a:r>
            <a:r>
              <a:rPr lang="en-US" sz="2000"/>
              <a:t>:</a:t>
            </a:r>
          </a:p>
          <a:p>
            <a:pPr>
              <a:lnSpc>
                <a:spcPct val="80000"/>
              </a:lnSpc>
            </a:pPr>
            <a:r>
              <a:rPr lang="ar-SA" sz="2000"/>
              <a:t>زخم بيمار در محل انسزيون و يا درن از نظر خونريزي و ساير ترشحات بررسي ودر صورت مشاهده موارد فوق در پرونده ثبت مي گردد.</a:t>
            </a:r>
            <a:endParaRPr lang="en-US" sz="2000"/>
          </a:p>
          <a:p>
            <a:pPr>
              <a:lnSpc>
                <a:spcPct val="80000"/>
              </a:lnSpc>
            </a:pPr>
            <a:r>
              <a:rPr lang="ar-SA" sz="2000"/>
              <a:t>شيشه درناژ</a:t>
            </a:r>
            <a:r>
              <a:rPr lang="en-US" sz="2000"/>
              <a:t>:</a:t>
            </a:r>
          </a:p>
          <a:p>
            <a:pPr>
              <a:lnSpc>
                <a:spcPct val="80000"/>
              </a:lnSpc>
            </a:pPr>
            <a:r>
              <a:rPr lang="ar-SA" sz="2000"/>
              <a:t>ترشحات آن به هنگام ورود به ريكاوري اندازه گيري و ثبت ميشود تا ميزان ترحمي اضافه شده آن معلوم باشد. لوله اي بدن از نظر خارج شدن – كلمپ و تاشدگي بررسي شود تا در جريان آزاد ترشحات مانعي بوجود نيايد.</a:t>
            </a:r>
            <a:endParaRPr lang="en-US" sz="2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p:txBody>
          <a:bodyPr/>
          <a:lstStyle/>
          <a:p>
            <a:endParaRPr lang="fa-IR"/>
          </a:p>
        </p:txBody>
      </p:sp>
      <p:sp>
        <p:nvSpPr>
          <p:cNvPr id="173059" name="Rectangle 3"/>
          <p:cNvSpPr>
            <a:spLocks noGrp="1" noChangeArrowheads="1"/>
          </p:cNvSpPr>
          <p:nvPr>
            <p:ph type="body" idx="4294967295"/>
          </p:nvPr>
        </p:nvSpPr>
        <p:spPr>
          <a:xfrm>
            <a:off x="457200" y="228600"/>
            <a:ext cx="8229600" cy="6477000"/>
          </a:xfrm>
        </p:spPr>
        <p:txBody>
          <a:bodyPr/>
          <a:lstStyle/>
          <a:p>
            <a:pPr>
              <a:lnSpc>
                <a:spcPct val="80000"/>
              </a:lnSpc>
            </a:pPr>
            <a:r>
              <a:rPr lang="ar-SA" sz="2400"/>
              <a:t>سوند ادراري</a:t>
            </a:r>
            <a:r>
              <a:rPr lang="en-US" sz="2400"/>
              <a:t>:</a:t>
            </a:r>
          </a:p>
          <a:p>
            <a:pPr>
              <a:lnSpc>
                <a:spcPct val="80000"/>
              </a:lnSpc>
            </a:pPr>
            <a:r>
              <a:rPr lang="ar-SA" sz="2400"/>
              <a:t>در صورت استفاده از سوند ادراري محل آن از نظر خم شدگي، انسداد و اتصال محكم به كيسه ادرار بررسي و رنگ ادرار از نظر خونريزي كنترل مي گردد.</a:t>
            </a:r>
            <a:endParaRPr lang="en-US" sz="2400"/>
          </a:p>
          <a:p>
            <a:pPr>
              <a:lnSpc>
                <a:spcPct val="80000"/>
              </a:lnSpc>
            </a:pPr>
            <a:r>
              <a:rPr lang="ar-SA" sz="2400"/>
              <a:t>مشاهده و مراقبت از سرم بيمار</a:t>
            </a:r>
            <a:r>
              <a:rPr lang="en-US" sz="2400"/>
              <a:t>:</a:t>
            </a:r>
          </a:p>
          <a:p>
            <a:pPr>
              <a:lnSpc>
                <a:spcPct val="80000"/>
              </a:lnSpc>
            </a:pPr>
            <a:r>
              <a:rPr lang="ar-SA" sz="2400"/>
              <a:t>دست بيمار كه سرم به آن وصل شده، بايد در معرض ديد بوده از قرار دادن آن در زير پتو خودداري شود تا براحتي همه اتصالات و جريان سرم در آن قابل مشاهده باشد – جريان سرم به ميزان مورد لزوم تنظيم ميشود كه معمولاً پس از عمل پزشك بيهوشي دستورات آنرا صادر خواهد نمود.</a:t>
            </a:r>
            <a:endParaRPr lang="en-US" sz="2400"/>
          </a:p>
          <a:p>
            <a:pPr>
              <a:lnSpc>
                <a:spcPct val="80000"/>
              </a:lnSpc>
            </a:pPr>
            <a:r>
              <a:rPr lang="ar-SA" sz="2400"/>
              <a:t>مطالعه و اجراي دستورات بعد از عمل</a:t>
            </a:r>
            <a:r>
              <a:rPr lang="en-US" sz="2400"/>
              <a:t>:</a:t>
            </a:r>
          </a:p>
          <a:p>
            <a:pPr>
              <a:lnSpc>
                <a:spcPct val="80000"/>
              </a:lnSpc>
            </a:pPr>
            <a:r>
              <a:rPr lang="ar-SA" sz="2400"/>
              <a:t>جراح يا پزشك بيهوشي ممكن است بلافاصله بعد از عمل دستوراتي مانند بالا نگه داشتن يك عضو، تزريق آنتي بيوتيك و يا داروي ضد تهوع داشته باشند كه بايد دقيقاً آن را اجرا نمود.</a:t>
            </a:r>
            <a:endParaRPr lang="en-US" sz="2400"/>
          </a:p>
          <a:p>
            <a:pPr>
              <a:lnSpc>
                <a:spcPct val="80000"/>
              </a:lnSpc>
            </a:pPr>
            <a:r>
              <a:rPr lang="ar-SA" sz="2400"/>
              <a:t>تزريق ضد درد در صورت نياز و يا طبق دستور پزشك</a:t>
            </a:r>
            <a:r>
              <a:rPr lang="en-US" sz="2400"/>
              <a:t>:</a:t>
            </a:r>
          </a:p>
          <a:p>
            <a:pPr>
              <a:lnSpc>
                <a:spcPct val="80000"/>
              </a:lnSpc>
            </a:pPr>
            <a:r>
              <a:rPr lang="ar-SA" sz="2400"/>
              <a:t>اگر بيمار از درد شكايت دارد، بايد علائم حياتي آن كنترل و ثبت شود و با مراجعه به پرونده بايستي از نوع داروي مخدر قبل و حين بيهوشي مطلع باشد – همچنين اطلاع از نوع داروي ضد درد تجويز شده ضروري است. بيماري كه تحت تزريق داروي ضد درد قرار گرفته است بايد از نظر بروز عضلاني مانند اسپراسيون تنفسي – تهوع و استفراغ دقيقاً كنترل شود و پس از اطمينان كامل نسبت به انتقال او اقدام گردد.</a:t>
            </a:r>
            <a:endParaRPr lang="en-US" sz="2400"/>
          </a:p>
        </p:txBody>
      </p:sp>
      <p:pic>
        <p:nvPicPr>
          <p:cNvPr id="173060" name="Picture 4" descr="C:\Documents and Settings\lisa dunn\Application Data\Microsoft\Media Catalog\Downloaded Clips\cl0\hm0024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p:txBody>
          <a:bodyPr/>
          <a:lstStyle/>
          <a:p>
            <a:endParaRPr lang="fa-IR"/>
          </a:p>
        </p:txBody>
      </p:sp>
      <p:sp>
        <p:nvSpPr>
          <p:cNvPr id="174083" name="Rectangle 3"/>
          <p:cNvSpPr>
            <a:spLocks noGrp="1" noChangeArrowheads="1"/>
          </p:cNvSpPr>
          <p:nvPr>
            <p:ph type="body" idx="4294967295"/>
          </p:nvPr>
        </p:nvSpPr>
        <p:spPr>
          <a:xfrm>
            <a:off x="457200" y="228600"/>
            <a:ext cx="8229600" cy="6400800"/>
          </a:xfrm>
        </p:spPr>
        <p:txBody>
          <a:bodyPr/>
          <a:lstStyle/>
          <a:p>
            <a:pPr>
              <a:lnSpc>
                <a:spcPct val="80000"/>
              </a:lnSpc>
            </a:pPr>
            <a:r>
              <a:rPr lang="ar-SA" sz="2000"/>
              <a:t>كنترل اندام هاي گچ گيري يا بانداژ شده</a:t>
            </a:r>
            <a:r>
              <a:rPr lang="en-US" sz="2000"/>
              <a:t>:</a:t>
            </a:r>
          </a:p>
          <a:p>
            <a:pPr>
              <a:lnSpc>
                <a:spcPct val="80000"/>
              </a:lnSpc>
            </a:pPr>
            <a:r>
              <a:rPr lang="ar-SA" sz="2000"/>
              <a:t>انگشتان و اندام مورد نظر از نظر حرارت و تورم كنترل و توانايي حركت آنها بررسي مي شود. علائم سردي، رنگ پريدگي، سيانوز در اندامهايي كه جريان خون آنها كافي نيست، مشاهده ميشود. معمولاً در اين حالت زير عضو بالشي قرار داده ميشود و يا از </a:t>
            </a:r>
            <a:r>
              <a:rPr lang="en-US" sz="2000"/>
              <a:t>Sling</a:t>
            </a:r>
            <a:r>
              <a:rPr lang="ar-SA" sz="2000"/>
              <a:t> آويزان ميشود.</a:t>
            </a:r>
            <a:endParaRPr lang="en-US" sz="2000"/>
          </a:p>
          <a:p>
            <a:pPr>
              <a:lnSpc>
                <a:spcPct val="80000"/>
              </a:lnSpc>
            </a:pPr>
            <a:r>
              <a:rPr lang="ar-SA" sz="2000"/>
              <a:t>گزارش و ثبت موارد غيرطبيعي</a:t>
            </a:r>
            <a:endParaRPr lang="en-US" sz="2000"/>
          </a:p>
          <a:p>
            <a:pPr>
              <a:lnSpc>
                <a:spcPct val="80000"/>
              </a:lnSpc>
            </a:pPr>
            <a:r>
              <a:rPr lang="ar-SA" sz="2000"/>
              <a:t>هرگونه موارد غيرطبيعي، هر چند كه نياز به اقدام خاصي نداشته باشد، بطور واقعي گزارش و در پرونده بيمار ثبت خواهد شد.</a:t>
            </a:r>
            <a:endParaRPr lang="en-US" sz="2000"/>
          </a:p>
          <a:p>
            <a:pPr>
              <a:lnSpc>
                <a:spcPct val="80000"/>
              </a:lnSpc>
            </a:pPr>
            <a:r>
              <a:rPr lang="en-US" sz="2000"/>
              <a:t>*</a:t>
            </a:r>
            <a:r>
              <a:rPr lang="ar-SA" sz="2000"/>
              <a:t>مراقبت از بيمار در موارد ويژه</a:t>
            </a:r>
            <a:r>
              <a:rPr lang="en-US" sz="2000"/>
              <a:t>:</a:t>
            </a:r>
          </a:p>
          <a:p>
            <a:pPr>
              <a:lnSpc>
                <a:spcPct val="80000"/>
              </a:lnSpc>
            </a:pPr>
            <a:r>
              <a:rPr lang="ar-SA" sz="2000"/>
              <a:t>1- بلوك براكيال: در صورتي كه بيمار تحت بيحسي موضعي مانند بلوك براكيال جراحي شده شده باشد، بايد به او اطمينان داد كه اثر بيحسي بالاخره برطرف خواهد شد – اندام  بيحس ممكن است در حين جابجائي و انتقال دچار صدمه شود و به بيمار بايد آموزش داد كه خود او نيز مراقب اندام مذكور باشد.</a:t>
            </a:r>
          </a:p>
          <a:p>
            <a:pPr>
              <a:lnSpc>
                <a:spcPct val="80000"/>
              </a:lnSpc>
            </a:pPr>
            <a:r>
              <a:rPr lang="ar-SA" sz="2000"/>
              <a:t>2- بيحسي اسپينال و اپيدورال: بايد در وضعيت صاف (سوپاين) قرار داده شوند. اندام ها تحتاني نبايد تحت فشار باشند برگشت حس آنها كنترل شود. به محض بهبودي علائم، جهت جلوگيري از لخته خون و احتمال بروز آمبولي و ترومبوز به حركت دادن اندامها تشويق شود.</a:t>
            </a:r>
          </a:p>
          <a:p>
            <a:pPr>
              <a:lnSpc>
                <a:spcPct val="80000"/>
              </a:lnSpc>
            </a:pPr>
            <a:r>
              <a:rPr lang="ar-SA" sz="2000"/>
              <a:t>3- جراحي هاي چشمي: اين بيماران بيقرار بوده، نياز به آرامش و اطمينان خاطر دارند. حركات اضافي در نتيجه تهوع و استفراغ موجب افزايش فشار داخل چشم ميشود كه ممكن است صدمات جدي و غير قابل جبراني به چشم وارد سازد. تجويز يك داروي ضدتهوع، موجب برطرف شدن اين حالت و حفظ آرامش بيمار مي گردد. پس از بيداري بيمار، براي كاهش فشار داخل چشم زير سر اور دو بالش قرار داده ميشود.</a:t>
            </a:r>
            <a:endParaRPr lang="en-US" sz="2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p:txBody>
          <a:bodyPr/>
          <a:lstStyle/>
          <a:p>
            <a:endParaRPr lang="fa-IR"/>
          </a:p>
        </p:txBody>
      </p:sp>
      <p:sp>
        <p:nvSpPr>
          <p:cNvPr id="175107" name="Rectangle 3"/>
          <p:cNvSpPr>
            <a:spLocks noGrp="1" noChangeArrowheads="1"/>
          </p:cNvSpPr>
          <p:nvPr>
            <p:ph type="body" idx="4294967295"/>
          </p:nvPr>
        </p:nvSpPr>
        <p:spPr>
          <a:xfrm>
            <a:off x="457200" y="152400"/>
            <a:ext cx="8229600" cy="6705600"/>
          </a:xfrm>
        </p:spPr>
        <p:txBody>
          <a:bodyPr/>
          <a:lstStyle/>
          <a:p>
            <a:pPr>
              <a:lnSpc>
                <a:spcPct val="80000"/>
              </a:lnSpc>
            </a:pPr>
            <a:r>
              <a:rPr lang="ar-SA" sz="2400"/>
              <a:t>4- جراحي قفسه سينه: بيمار بطور صاف به پشت خوابيده، بعد از بهوش آمدن در وضعيت نيمه نشسته قرار داده ميشود. تشويق بيمار به تنفس هاي عميق و انجام ورزشهاي تنفسي مناسب است. بايد بيمار تشويق به سرفه شده تا ترشحات برونشها و راه هوايي تخليه شود. اگر بيمار </a:t>
            </a:r>
            <a:r>
              <a:rPr lang="en-US" sz="2400"/>
              <a:t>Chest tube</a:t>
            </a:r>
            <a:r>
              <a:rPr lang="ar-SA" sz="2400"/>
              <a:t> داشته باشد بايد از كار كردن صحيح آن مطمئن شد در غير اينصورت به پزشك معالج اطلاع داده شود.</a:t>
            </a:r>
          </a:p>
          <a:p>
            <a:pPr>
              <a:lnSpc>
                <a:spcPct val="80000"/>
              </a:lnSpc>
            </a:pPr>
            <a:r>
              <a:rPr lang="ar-SA" sz="2400"/>
              <a:t>5- جراحي مغز و اعصاب: مشكلات بعد از عمل عبارتند از: الف: افزايش فشار داخل جمجمه ب: تب</a:t>
            </a:r>
          </a:p>
          <a:p>
            <a:pPr>
              <a:lnSpc>
                <a:spcPct val="80000"/>
              </a:lnSpc>
            </a:pPr>
            <a:r>
              <a:rPr lang="ar-SA" sz="2400"/>
              <a:t>مشاهدات:</a:t>
            </a:r>
          </a:p>
          <a:p>
            <a:pPr>
              <a:lnSpc>
                <a:spcPct val="80000"/>
              </a:lnSpc>
            </a:pPr>
            <a:r>
              <a:rPr lang="ar-SA" sz="2400"/>
              <a:t>-         تغيير سطح هوشياري</a:t>
            </a:r>
          </a:p>
          <a:p>
            <a:pPr>
              <a:lnSpc>
                <a:spcPct val="80000"/>
              </a:lnSpc>
            </a:pPr>
            <a:r>
              <a:rPr lang="ar-SA" sz="2400"/>
              <a:t>-         گشاد شدن مردمك ها</a:t>
            </a:r>
          </a:p>
          <a:p>
            <a:pPr>
              <a:lnSpc>
                <a:spcPct val="80000"/>
              </a:lnSpc>
            </a:pPr>
            <a:r>
              <a:rPr lang="ar-SA" sz="2400"/>
              <a:t>-         افزايش فشار خون</a:t>
            </a:r>
          </a:p>
          <a:p>
            <a:pPr>
              <a:lnSpc>
                <a:spcPct val="80000"/>
              </a:lnSpc>
            </a:pPr>
            <a:r>
              <a:rPr lang="ar-SA" sz="2400"/>
              <a:t>-         اختلالات بينايي</a:t>
            </a:r>
          </a:p>
          <a:p>
            <a:pPr>
              <a:lnSpc>
                <a:spcPct val="80000"/>
              </a:lnSpc>
            </a:pPr>
            <a:r>
              <a:rPr lang="ar-SA" sz="2400"/>
              <a:t>-         كاهش تعداد نبض</a:t>
            </a:r>
          </a:p>
          <a:p>
            <a:pPr>
              <a:lnSpc>
                <a:spcPct val="80000"/>
              </a:lnSpc>
            </a:pPr>
            <a:r>
              <a:rPr lang="ar-SA" sz="2400"/>
              <a:t>-         عدم حركت اندامها</a:t>
            </a:r>
          </a:p>
          <a:p>
            <a:pPr>
              <a:lnSpc>
                <a:spcPct val="80000"/>
              </a:lnSpc>
            </a:pPr>
            <a:r>
              <a:rPr lang="ar-SA" sz="2400"/>
              <a:t>-         تشنج</a:t>
            </a:r>
          </a:p>
          <a:p>
            <a:pPr>
              <a:lnSpc>
                <a:spcPct val="80000"/>
              </a:lnSpc>
            </a:pPr>
            <a:r>
              <a:rPr lang="ar-SA" sz="2400"/>
              <a:t>هريك از اين علائم بايد سريعاً گزارش شود تا به منظور جلوگيري از صدمه بيشتر به نسوج مغز اقدامات اضطراري انجام گيرد.</a:t>
            </a:r>
            <a:endParaRPr lang="en-US" sz="2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p:txBody>
          <a:bodyPr/>
          <a:lstStyle/>
          <a:p>
            <a:endParaRPr lang="fa-IR"/>
          </a:p>
        </p:txBody>
      </p:sp>
      <p:sp>
        <p:nvSpPr>
          <p:cNvPr id="176131" name="Rectangle 3"/>
          <p:cNvSpPr>
            <a:spLocks noGrp="1" noChangeArrowheads="1"/>
          </p:cNvSpPr>
          <p:nvPr>
            <p:ph type="body" idx="4294967295"/>
          </p:nvPr>
        </p:nvSpPr>
        <p:spPr>
          <a:xfrm>
            <a:off x="457200" y="228600"/>
            <a:ext cx="8229600" cy="6324600"/>
          </a:xfrm>
        </p:spPr>
        <p:txBody>
          <a:bodyPr/>
          <a:lstStyle/>
          <a:p>
            <a:pPr>
              <a:lnSpc>
                <a:spcPct val="80000"/>
              </a:lnSpc>
            </a:pPr>
            <a:r>
              <a:rPr lang="ar-SA" sz="2800"/>
              <a:t>6- جراحي كاروتيد:</a:t>
            </a:r>
          </a:p>
          <a:p>
            <a:pPr>
              <a:lnSpc>
                <a:spcPct val="80000"/>
              </a:lnSpc>
            </a:pPr>
            <a:r>
              <a:rPr lang="ar-SA" sz="2800"/>
              <a:t>كليه مشاهدات دقيقاً مانند بيماران مغز و اعصاب ثبت گردد. هرگونه تغيير در سطح هوشياري، ميزان عكس العملهاي مردمك ها و كاهش حركت اندامها بايد سريعاً گزارش شود.</a:t>
            </a:r>
            <a:endParaRPr lang="en-US" sz="2800"/>
          </a:p>
          <a:p>
            <a:pPr>
              <a:lnSpc>
                <a:spcPct val="80000"/>
              </a:lnSpc>
            </a:pPr>
            <a:r>
              <a:rPr lang="ar-SA" sz="2800"/>
              <a:t>انتقال بيمار به بخش</a:t>
            </a:r>
            <a:r>
              <a:rPr lang="en-US" sz="2800"/>
              <a:t>:</a:t>
            </a:r>
          </a:p>
          <a:p>
            <a:pPr>
              <a:lnSpc>
                <a:spcPct val="80000"/>
              </a:lnSpc>
            </a:pPr>
            <a:r>
              <a:rPr lang="ar-SA" sz="2800"/>
              <a:t>بيمار زماني به بخش انتقال داده ميشود كه كاملاً هوشيار، نسبت به محيط اطراف خود آگاه باشد و توانايي عكس العمل هاي حفاظتي خود را كسب كرده باشد (بطور مثال حفاظت از دست ها و پاها در حين انتقال؟)</a:t>
            </a:r>
          </a:p>
          <a:p>
            <a:pPr>
              <a:lnSpc>
                <a:spcPct val="80000"/>
              </a:lnSpc>
            </a:pPr>
            <a:r>
              <a:rPr lang="ar-SA" sz="2800"/>
              <a:t>پرستار ريكاوري در هنگام تحويل بيمار در مورد نوع جراحي – داروهاي تجويز شده و ساير اقدامات توضيحات مختصري به پرستار بخش مي دهد. بايد كليه پرسنل در لحظه جابجايي بيمار، نهايت دقت را داشته باشند تا از هرگونه وضعيت نامناسب و حركات اضافي كه موجب ناراحتي و درد بيمار شود جلوگيري نمايند.</a:t>
            </a:r>
          </a:p>
          <a:p>
            <a:pPr>
              <a:lnSpc>
                <a:spcPct val="80000"/>
              </a:lnSpc>
            </a:pPr>
            <a:r>
              <a:rPr lang="ar-SA" sz="2800"/>
              <a:t>هنگام انتقال، هميشه پرستار همراه در قسمت سر برانكارد حضور دارد و بيمار بر در قسمت پاي برانكارد كمك مي نمايد.</a:t>
            </a:r>
          </a:p>
          <a:p>
            <a:pPr>
              <a:lnSpc>
                <a:spcPct val="80000"/>
              </a:lnSpc>
              <a:buFontTx/>
              <a:buNone/>
            </a:pPr>
            <a:endParaRPr lang="en-US" sz="2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457200" y="292100"/>
            <a:ext cx="8229600" cy="6089650"/>
          </a:xfrm>
        </p:spPr>
        <p:txBody>
          <a:bodyPr/>
          <a:lstStyle/>
          <a:p>
            <a:pPr algn="r">
              <a:buFontTx/>
              <a:buChar char="•"/>
            </a:pPr>
            <a:r>
              <a:rPr lang="fa-IR" sz="2800" b="1">
                <a:cs typeface="B Nazanin" panose="00000400000000000000" pitchFamily="2" charset="-78"/>
              </a:rPr>
              <a:t>بررسی مایعات و الکترولیت ها </a:t>
            </a:r>
            <a:br>
              <a:rPr lang="fa-IR" sz="2800" b="1">
                <a:cs typeface="B Nazanin" panose="00000400000000000000" pitchFamily="2" charset="-78"/>
              </a:rPr>
            </a:br>
            <a:r>
              <a:rPr lang="fa-IR" sz="2800" b="1">
                <a:cs typeface="B Nazanin" panose="00000400000000000000" pitchFamily="2" charset="-78"/>
              </a:rPr>
              <a:t/>
            </a:r>
            <a:br>
              <a:rPr lang="fa-IR" sz="2800" b="1">
                <a:cs typeface="B Nazanin" panose="00000400000000000000" pitchFamily="2" charset="-78"/>
              </a:rPr>
            </a:br>
            <a:r>
              <a:rPr lang="fa-IR" sz="2800" b="1">
                <a:cs typeface="B Nazanin" panose="00000400000000000000" pitchFamily="2" charset="-78"/>
              </a:rPr>
              <a:t/>
            </a:r>
            <a:br>
              <a:rPr lang="fa-IR" sz="2800" b="1">
                <a:cs typeface="B Nazanin" panose="00000400000000000000" pitchFamily="2" charset="-78"/>
              </a:rPr>
            </a:br>
            <a:r>
              <a:rPr lang="fa-IR" sz="2800" b="1">
                <a:cs typeface="B Nazanin" panose="00000400000000000000" pitchFamily="2" charset="-78"/>
              </a:rPr>
              <a:t/>
            </a:r>
            <a:br>
              <a:rPr lang="fa-IR" sz="2800" b="1">
                <a:cs typeface="B Nazanin" panose="00000400000000000000" pitchFamily="2" charset="-78"/>
              </a:rPr>
            </a:br>
            <a:r>
              <a:rPr lang="fa-IR" sz="2400">
                <a:cs typeface="B Zar" panose="00000400000000000000" pitchFamily="2" charset="-78"/>
              </a:rPr>
              <a:t>بررسی سیستم گردش خون شامل بررسی مشکلات مزمن قلبی ، فشار خون بالا ، ورید های واریسی ، اختلالات گردش خون که سبب سردی انتهاها میشود ، دیابت ، داروهای مصرفی ، عدم تحمل فعالیت ، وجود درد قفسه ی سینه ، نبض نامنظم و فشار خون سیستولی کمتر لز 90میلی متر جیوه و فشار خون دیاستولی بیش از 120میلی متر جیوه که بیانگر عدم تحمل جراحی و استرس نالشی از آن در بزرگسالان است ، بررسی انتهاها و محل جراحی از نظر رنگ پریدگی و سردی می باشد .کنترل نوار قلب در افراد بالای 40 سال و کلیه کسانی که دچار مشکل قلبی هستند ، شمارش کامل گلبولی ، بررسی نوع گروه خون و کراس ماچ ، آزمایش </a:t>
            </a:r>
            <a:r>
              <a:rPr lang="en-US" sz="2400">
                <a:cs typeface="B Zar" panose="00000400000000000000" pitchFamily="2" charset="-78"/>
              </a:rPr>
              <a:t>PT</a:t>
            </a:r>
            <a:r>
              <a:rPr lang="fa-IR" sz="2400">
                <a:cs typeface="B Zar" panose="00000400000000000000" pitchFamily="2" charset="-78"/>
              </a:rPr>
              <a:t>و الکترولیت ها از تدابیر مهمی است که باید جهت دستیابی به اطلاعات مربوط به بیمار انجام شود .</a:t>
            </a:r>
            <a:endParaRPr lang="en-US" sz="2400">
              <a:cs typeface="B Zar" panose="00000400000000000000" pitchFamily="2" charset="-78"/>
            </a:endParaRPr>
          </a:p>
        </p:txBody>
      </p:sp>
      <p:pic>
        <p:nvPicPr>
          <p:cNvPr id="177155" name="Picture 4" descr="C:\Documents and Settings\lisa dunn\Application Data\Microsoft\Media Catalog\Downloaded Clips\cla0\j04021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2081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algn="r"/>
            <a:r>
              <a:rPr lang="fa-IR">
                <a:cs typeface="Times New Roman" panose="02020603050405020304" pitchFamily="18" charset="0"/>
              </a:rPr>
              <a:t>- بر اساس درجه خطر زایی</a:t>
            </a:r>
            <a:endParaRPr lang="en-US"/>
          </a:p>
        </p:txBody>
      </p:sp>
      <p:sp>
        <p:nvSpPr>
          <p:cNvPr id="120835" name="Content Placeholder 2"/>
          <p:cNvSpPr>
            <a:spLocks noGrp="1"/>
          </p:cNvSpPr>
          <p:nvPr>
            <p:ph idx="4294967295"/>
          </p:nvPr>
        </p:nvSpPr>
        <p:spPr>
          <a:xfrm>
            <a:off x="0" y="1600200"/>
            <a:ext cx="8686800" cy="4525963"/>
          </a:xfrm>
        </p:spPr>
        <p:txBody>
          <a:bodyPr/>
          <a:lstStyle/>
          <a:p>
            <a:r>
              <a:rPr lang="fa-IR"/>
              <a:t>ماژور  </a:t>
            </a:r>
            <a:r>
              <a:rPr lang="fa-IR">
                <a:solidFill>
                  <a:srgbClr val="00B050"/>
                </a:solidFill>
              </a:rPr>
              <a:t>برداشتن کامل پستان ؛ کلیه ، کیسه صفرا قطع عضو</a:t>
            </a:r>
          </a:p>
          <a:p>
            <a:endParaRPr lang="fa-IR"/>
          </a:p>
          <a:p>
            <a:r>
              <a:rPr lang="fa-IR"/>
              <a:t>مینور </a:t>
            </a:r>
            <a:r>
              <a:rPr lang="fa-IR">
                <a:solidFill>
                  <a:srgbClr val="00B050"/>
                </a:solidFill>
              </a:rPr>
              <a:t>کشیدن دندان بیوپسی کورتاژ برداشتن زگیل </a:t>
            </a:r>
            <a:endParaRPr lang="en-US">
              <a:solidFill>
                <a:srgbClr val="00B05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p:txBody>
          <a:bodyPr/>
          <a:lstStyle/>
          <a:p>
            <a:endParaRPr lang="fa-IR"/>
          </a:p>
        </p:txBody>
      </p:sp>
      <p:sp>
        <p:nvSpPr>
          <p:cNvPr id="178179" name="Rectangle 3"/>
          <p:cNvSpPr>
            <a:spLocks noGrp="1" noChangeArrowheads="1"/>
          </p:cNvSpPr>
          <p:nvPr>
            <p:ph type="body" idx="4294967295"/>
          </p:nvPr>
        </p:nvSpPr>
        <p:spPr>
          <a:xfrm>
            <a:off x="0" y="228600"/>
            <a:ext cx="8991600" cy="6629400"/>
          </a:xfrm>
        </p:spPr>
        <p:txBody>
          <a:bodyPr/>
          <a:lstStyle/>
          <a:p>
            <a:r>
              <a:rPr lang="fa-IR" sz="2800"/>
              <a:t>مراقبتهاي بعد از انجام</a:t>
            </a:r>
            <a:r>
              <a:rPr lang="en-US" sz="2800"/>
              <a:t> LP</a:t>
            </a:r>
          </a:p>
          <a:p>
            <a:r>
              <a:rPr lang="en-US" sz="2800"/>
              <a:t>1-    </a:t>
            </a:r>
            <a:r>
              <a:rPr lang="fa-IR" sz="2800"/>
              <a:t>كنترل تغييرات سطح هوشياري بيمار</a:t>
            </a:r>
            <a:r>
              <a:rPr lang="en-US" sz="2800"/>
              <a:t> .</a:t>
            </a:r>
          </a:p>
          <a:p>
            <a:r>
              <a:rPr lang="en-US" sz="2800"/>
              <a:t>2-    </a:t>
            </a:r>
            <a:r>
              <a:rPr lang="fa-IR" sz="2800"/>
              <a:t>كنترل علائم حياتي</a:t>
            </a:r>
            <a:r>
              <a:rPr lang="en-US" sz="2800"/>
              <a:t> .</a:t>
            </a:r>
          </a:p>
          <a:p>
            <a:r>
              <a:rPr lang="en-US" sz="2800"/>
              <a:t>3-    </a:t>
            </a:r>
            <a:r>
              <a:rPr lang="fa-IR" sz="2800"/>
              <a:t>قراردادن بيمار در وضعيت خوابيده و صاف بمدت 24-6 ساعت</a:t>
            </a:r>
            <a:r>
              <a:rPr lang="en-US" sz="2800"/>
              <a:t> .</a:t>
            </a:r>
          </a:p>
          <a:p>
            <a:r>
              <a:rPr lang="en-US" sz="2800"/>
              <a:t>4-    </a:t>
            </a:r>
            <a:r>
              <a:rPr lang="fa-IR" sz="2800"/>
              <a:t>كنترل ورم و يا خون ريزي محل</a:t>
            </a:r>
            <a:r>
              <a:rPr lang="en-US" sz="2800"/>
              <a:t> LP</a:t>
            </a:r>
          </a:p>
          <a:p>
            <a:r>
              <a:rPr lang="en-US" sz="2800"/>
              <a:t>5-    </a:t>
            </a:r>
            <a:r>
              <a:rPr lang="fa-IR" sz="2800"/>
              <a:t>كنترل و بررسي تحريكات مننژي</a:t>
            </a:r>
            <a:r>
              <a:rPr lang="en-US" sz="2800"/>
              <a:t> </a:t>
            </a:r>
          </a:p>
          <a:p>
            <a:r>
              <a:rPr lang="en-US" sz="2800"/>
              <a:t>6-    </a:t>
            </a:r>
            <a:r>
              <a:rPr lang="fa-IR" sz="2800"/>
              <a:t>كنترل ضعف حركات اندامهاي تحتاني</a:t>
            </a:r>
            <a:r>
              <a:rPr lang="en-US" sz="2800"/>
              <a:t> </a:t>
            </a:r>
          </a:p>
          <a:p>
            <a:r>
              <a:rPr lang="en-US" sz="2800"/>
              <a:t>7-    </a:t>
            </a:r>
            <a:r>
              <a:rPr lang="fa-IR" sz="2800"/>
              <a:t>تشويق به مصرف مايعات خوراكي</a:t>
            </a:r>
            <a:r>
              <a:rPr lang="en-US" sz="2800"/>
              <a:t> </a:t>
            </a:r>
          </a:p>
          <a:p>
            <a:r>
              <a:rPr lang="en-US" sz="2800"/>
              <a:t>8-    </a:t>
            </a:r>
            <a:r>
              <a:rPr lang="fa-IR" sz="2800"/>
              <a:t>پيشگيري از سردرد نخاعي ؛ ادامه سردرد ممكن است مربوط به نشت</a:t>
            </a:r>
            <a:r>
              <a:rPr lang="en-US" sz="2800"/>
              <a:t> CSF </a:t>
            </a:r>
            <a:r>
              <a:rPr lang="fa-IR" sz="2800"/>
              <a:t>در محل</a:t>
            </a:r>
            <a:r>
              <a:rPr lang="en-US" sz="2800"/>
              <a:t> LP </a:t>
            </a:r>
            <a:r>
              <a:rPr lang="fa-IR" sz="2800"/>
              <a:t>باشد كه نياز به بكار بردن پد خوني در محل دارد</a:t>
            </a:r>
            <a:r>
              <a:rPr lang="en-US" sz="2800"/>
              <a:t> .</a:t>
            </a:r>
          </a:p>
          <a:p>
            <a:r>
              <a:rPr lang="en-US" sz="2800"/>
              <a:t>9-    </a:t>
            </a:r>
            <a:r>
              <a:rPr lang="fa-IR" sz="2800"/>
              <a:t>استفاده از مسكن مناسب براي درمان سردرد</a:t>
            </a:r>
            <a:r>
              <a:rPr lang="en-US" sz="2800"/>
              <a:t> .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p:txBody>
          <a:bodyPr/>
          <a:lstStyle/>
          <a:p>
            <a:r>
              <a:rPr lang="en-US" b="1"/>
              <a:t>Postoperative Assessment </a:t>
            </a:r>
            <a:endParaRPr lang="en-US"/>
          </a:p>
        </p:txBody>
      </p:sp>
      <p:sp>
        <p:nvSpPr>
          <p:cNvPr id="13315" name="Rectangle 3"/>
          <p:cNvSpPr>
            <a:spLocks noGrp="1" noChangeArrowheads="1"/>
          </p:cNvSpPr>
          <p:nvPr>
            <p:ph type="body" idx="4294967295"/>
          </p:nvPr>
        </p:nvSpPr>
        <p:spPr/>
        <p:txBody>
          <a:bodyPr/>
          <a:lstStyle/>
          <a:p>
            <a:pPr algn="l" rtl="0">
              <a:lnSpc>
                <a:spcPct val="90000"/>
              </a:lnSpc>
            </a:pPr>
            <a:r>
              <a:rPr lang="en-US"/>
              <a:t>Vital signs</a:t>
            </a:r>
          </a:p>
          <a:p>
            <a:pPr algn="l" rtl="0">
              <a:lnSpc>
                <a:spcPct val="90000"/>
              </a:lnSpc>
            </a:pPr>
            <a:r>
              <a:rPr lang="en-US"/>
              <a:t>Respiratory status</a:t>
            </a:r>
          </a:p>
          <a:p>
            <a:pPr algn="l" rtl="0">
              <a:lnSpc>
                <a:spcPct val="90000"/>
              </a:lnSpc>
            </a:pPr>
            <a:r>
              <a:rPr lang="en-US"/>
              <a:t>Level of consciousness</a:t>
            </a:r>
          </a:p>
          <a:p>
            <a:pPr algn="l" rtl="0">
              <a:lnSpc>
                <a:spcPct val="90000"/>
              </a:lnSpc>
            </a:pPr>
            <a:r>
              <a:rPr lang="en-US"/>
              <a:t>Surgical site</a:t>
            </a:r>
          </a:p>
          <a:p>
            <a:pPr algn="l" rtl="0">
              <a:lnSpc>
                <a:spcPct val="90000"/>
              </a:lnSpc>
            </a:pPr>
            <a:r>
              <a:rPr lang="en-US"/>
              <a:t>Dressings, drains, catheter, tubes </a:t>
            </a:r>
          </a:p>
          <a:p>
            <a:pPr algn="l" rtl="0">
              <a:lnSpc>
                <a:spcPct val="90000"/>
              </a:lnSpc>
            </a:pPr>
            <a:r>
              <a:rPr lang="en-US"/>
              <a:t>Pain assessment</a:t>
            </a:r>
          </a:p>
          <a:p>
            <a:pPr algn="l" rtl="0">
              <a:lnSpc>
                <a:spcPct val="90000"/>
              </a:lnSpc>
            </a:pPr>
            <a:r>
              <a:rPr lang="en-US"/>
              <a:t>IV site, solution, rate</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Post-Op Tubes</a:t>
            </a:r>
          </a:p>
        </p:txBody>
      </p:sp>
      <p:sp>
        <p:nvSpPr>
          <p:cNvPr id="181251" name="Rectangle 3"/>
          <p:cNvSpPr>
            <a:spLocks noGrp="1" noChangeArrowheads="1"/>
          </p:cNvSpPr>
          <p:nvPr>
            <p:ph type="body" idx="1"/>
          </p:nvPr>
        </p:nvSpPr>
        <p:spPr>
          <a:xfrm>
            <a:off x="179388" y="1628775"/>
            <a:ext cx="8229600" cy="4525963"/>
          </a:xfrm>
        </p:spPr>
        <p:txBody>
          <a:bodyPr/>
          <a:lstStyle/>
          <a:p>
            <a:pPr algn="l" rtl="0"/>
            <a:r>
              <a:rPr lang="en-US"/>
              <a:t>IV’s</a:t>
            </a:r>
          </a:p>
          <a:p>
            <a:pPr algn="l" rtl="0"/>
            <a:r>
              <a:rPr lang="en-US"/>
              <a:t>Indwelling urinary catheters</a:t>
            </a:r>
          </a:p>
          <a:p>
            <a:pPr algn="l" rtl="0"/>
            <a:r>
              <a:rPr lang="en-US"/>
              <a:t>Hemovac’s</a:t>
            </a:r>
          </a:p>
          <a:p>
            <a:pPr algn="l" rtl="0"/>
            <a:r>
              <a:rPr lang="en-US"/>
              <a:t>Penrose drains</a:t>
            </a:r>
          </a:p>
          <a:p>
            <a:pPr algn="l" rtl="0"/>
            <a:endParaRPr lang="en-US"/>
          </a:p>
        </p:txBody>
      </p:sp>
      <p:pic>
        <p:nvPicPr>
          <p:cNvPr id="181252" name="Picture 2" descr="E:\My Pictures\pics from rhonda n my drive\hemov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3429000"/>
            <a:ext cx="1676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3" descr="E:\My Pictures\pics from rhonda n my drive\urine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57400"/>
            <a:ext cx="1752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4" name="Picture 14" descr="http://www.icu-usa.com/tour/images/procedures/wound_drainage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357563"/>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800600"/>
            <a:ext cx="14954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2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00600"/>
            <a:ext cx="14954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257" name="Picture 12" descr="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3357563"/>
            <a:ext cx="16764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p:txBody>
          <a:bodyPr/>
          <a:lstStyle/>
          <a:p>
            <a:r>
              <a:rPr lang="en-GB" sz="7200" b="1">
                <a:solidFill>
                  <a:srgbClr val="003300"/>
                </a:solidFill>
                <a:sym typeface="Webdings" panose="05030102010509060703" pitchFamily="18" charset="2"/>
              </a:rPr>
              <a:t></a:t>
            </a:r>
            <a:r>
              <a:rPr lang="ar-SA" sz="4000" b="1">
                <a:solidFill>
                  <a:srgbClr val="003300"/>
                </a:solidFill>
              </a:rPr>
              <a:t>   </a:t>
            </a:r>
            <a:r>
              <a:rPr lang="ar-SA" sz="4000">
                <a:solidFill>
                  <a:srgbClr val="003300"/>
                </a:solidFill>
              </a:rPr>
              <a:t>جهت تحویل بیمار از اتاق عمل</a:t>
            </a:r>
            <a:r>
              <a:rPr lang="ar-SA" sz="4000" b="1"/>
              <a:t> </a:t>
            </a:r>
            <a:r>
              <a:rPr lang="fa-IR" sz="4000"/>
              <a:t/>
            </a:r>
            <a:br>
              <a:rPr lang="fa-IR" sz="4000"/>
            </a:br>
            <a:endParaRPr lang="en-US" sz="4000"/>
          </a:p>
        </p:txBody>
      </p:sp>
      <p:sp>
        <p:nvSpPr>
          <p:cNvPr id="182275" name="Rectangle 3"/>
          <p:cNvSpPr>
            <a:spLocks noGrp="1" noChangeArrowheads="1"/>
          </p:cNvSpPr>
          <p:nvPr>
            <p:ph type="body" idx="4294967295"/>
          </p:nvPr>
        </p:nvSpPr>
        <p:spPr>
          <a:xfrm>
            <a:off x="457200" y="2286000"/>
            <a:ext cx="8374063" cy="3976688"/>
          </a:xfrm>
        </p:spPr>
        <p:txBody>
          <a:bodyPr/>
          <a:lstStyle/>
          <a:p>
            <a:pPr>
              <a:lnSpc>
                <a:spcPct val="80000"/>
              </a:lnSpc>
            </a:pPr>
            <a:r>
              <a:rPr lang="fa-IR" b="1">
                <a:latin typeface="Arabic Typesetting" panose="03020402040406030203" pitchFamily="66" charset="-78"/>
                <a:cs typeface="2  Nazanin" panose="00000400000000000000" pitchFamily="2" charset="-78"/>
              </a:rPr>
              <a:t>در زمان تحويل ، وضعيت جسمي و هوشياري بيمارتوسط پرستار بخش كنترل مي شود </a:t>
            </a:r>
            <a:r>
              <a:rPr lang="en-GB" b="1">
                <a:latin typeface="Arabic Typesetting" panose="03020402040406030203" pitchFamily="66" charset="-78"/>
                <a:cs typeface="2  Nazanin" panose="00000400000000000000" pitchFamily="2" charset="-78"/>
              </a:rPr>
              <a:t>.</a:t>
            </a:r>
            <a:endParaRPr lang="fa-IR" b="1">
              <a:latin typeface="Arabic Typesetting" panose="03020402040406030203" pitchFamily="66" charset="-78"/>
              <a:cs typeface="2  Nazanin" panose="00000400000000000000" pitchFamily="2" charset="-78"/>
            </a:endParaRPr>
          </a:p>
          <a:p>
            <a:pPr>
              <a:lnSpc>
                <a:spcPct val="80000"/>
              </a:lnSpc>
            </a:pPr>
            <a:r>
              <a:rPr lang="fa-IR" sz="3600" b="1">
                <a:latin typeface="Arabic Typesetting" panose="03020402040406030203" pitchFamily="66" charset="-78"/>
                <a:cs typeface="2  Nazanin" panose="00000400000000000000" pitchFamily="2" charset="-78"/>
              </a:rPr>
              <a:t>پرستار اسم بيمار را با پرونده مطابقت مي دهد و با صداي بلند صدا مي كند</a:t>
            </a:r>
            <a:r>
              <a:rPr lang="en-GB" sz="3600" b="1">
                <a:latin typeface="Arabic Typesetting" panose="03020402040406030203" pitchFamily="66" charset="-78"/>
                <a:cs typeface="2  Nazanin" panose="00000400000000000000" pitchFamily="2" charset="-78"/>
              </a:rPr>
              <a:t>.</a:t>
            </a:r>
            <a:endParaRPr lang="fa-IR" sz="3600" b="1">
              <a:latin typeface="Arabic Typesetting" panose="03020402040406030203" pitchFamily="66" charset="-78"/>
              <a:cs typeface="2  Nazanin" panose="00000400000000000000" pitchFamily="2" charset="-78"/>
            </a:endParaRPr>
          </a:p>
          <a:p>
            <a:pPr>
              <a:lnSpc>
                <a:spcPct val="80000"/>
              </a:lnSpc>
            </a:pPr>
            <a:r>
              <a:rPr lang="fa-IR" sz="3600" b="1">
                <a:latin typeface="Arabic Typesetting" panose="03020402040406030203" pitchFamily="66" charset="-78"/>
                <a:cs typeface="2  Nazanin" panose="00000400000000000000" pitchFamily="2" charset="-78"/>
              </a:rPr>
              <a:t>پرستار فرم ريكاوري رابه دقت كنترل مي كند</a:t>
            </a:r>
            <a:r>
              <a:rPr lang="en-GB" sz="3600" b="1">
                <a:latin typeface="Arabic Typesetting" panose="03020402040406030203" pitchFamily="66" charset="-78"/>
                <a:cs typeface="2  Nazanin" panose="00000400000000000000" pitchFamily="2" charset="-78"/>
              </a:rPr>
              <a:t>. </a:t>
            </a:r>
            <a:endParaRPr lang="fa-IR" sz="3600" b="1">
              <a:latin typeface="Arabic Typesetting" panose="03020402040406030203" pitchFamily="66" charset="-78"/>
              <a:cs typeface="2  Nazanin" panose="00000400000000000000" pitchFamily="2" charset="-78"/>
            </a:endParaRPr>
          </a:p>
          <a:p>
            <a:pPr>
              <a:lnSpc>
                <a:spcPct val="80000"/>
              </a:lnSpc>
            </a:pPr>
            <a:r>
              <a:rPr lang="fa-IR" sz="3600" b="1">
                <a:latin typeface="Arabic Typesetting" panose="03020402040406030203" pitchFamily="66" charset="-78"/>
                <a:cs typeface="2  Nazanin" panose="00000400000000000000" pitchFamily="2" charset="-78"/>
              </a:rPr>
              <a:t>كليه ي درن ها، كاتترها، لوله ها و وسايل مورد نياز ديگر بيمار را در زمان تحويل چك مي كند</a:t>
            </a:r>
            <a:r>
              <a:rPr lang="en-GB" sz="3600" b="1">
                <a:latin typeface="Arabic Typesetting" panose="03020402040406030203" pitchFamily="66" charset="-78"/>
                <a:cs typeface="2  Nazanin" panose="00000400000000000000" pitchFamily="2" charset="-78"/>
              </a:rPr>
              <a:t>.</a:t>
            </a:r>
            <a:endParaRPr lang="fa-IR" sz="3600" b="1">
              <a:latin typeface="Arabic Typesetting" panose="03020402040406030203" pitchFamily="66" charset="-78"/>
              <a:cs typeface="2  Nazanin" panose="00000400000000000000" pitchFamily="2" charset="-78"/>
            </a:endParaRPr>
          </a:p>
          <a:p>
            <a:pPr>
              <a:lnSpc>
                <a:spcPct val="80000"/>
              </a:lnSpc>
            </a:pPr>
            <a:endParaRPr lang="en-US" sz="3600" b="1">
              <a:latin typeface="Arabic Typesetting" panose="03020402040406030203" pitchFamily="66" charset="-78"/>
              <a:cs typeface="2  Nazanin" panose="00000400000000000000"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457200" y="274638"/>
            <a:ext cx="8458200" cy="1143000"/>
          </a:xfrm>
        </p:spPr>
        <p:txBody>
          <a:bodyPr/>
          <a:lstStyle/>
          <a:p>
            <a:r>
              <a:rPr lang="en-GB" sz="6600" b="1">
                <a:solidFill>
                  <a:srgbClr val="003300"/>
                </a:solidFill>
                <a:sym typeface="Webdings" panose="05030102010509060703" pitchFamily="18" charset="2"/>
              </a:rPr>
              <a:t></a:t>
            </a:r>
            <a:r>
              <a:rPr lang="ar-SA" sz="4000" b="1">
                <a:solidFill>
                  <a:srgbClr val="003300"/>
                </a:solidFill>
              </a:rPr>
              <a:t>   </a:t>
            </a:r>
            <a:r>
              <a:rPr lang="ar-SA" sz="4000">
                <a:solidFill>
                  <a:srgbClr val="003300"/>
                </a:solidFill>
              </a:rPr>
              <a:t>جهت تحویل بیمار از اتاق عمل</a:t>
            </a:r>
            <a:endParaRPr lang="en-US" sz="4000">
              <a:solidFill>
                <a:srgbClr val="003300"/>
              </a:solidFill>
            </a:endParaRPr>
          </a:p>
        </p:txBody>
      </p:sp>
      <p:sp>
        <p:nvSpPr>
          <p:cNvPr id="183299" name="Rectangle 3"/>
          <p:cNvSpPr>
            <a:spLocks noGrp="1" noChangeArrowheads="1"/>
          </p:cNvSpPr>
          <p:nvPr>
            <p:ph type="body" idx="4294967295"/>
          </p:nvPr>
        </p:nvSpPr>
        <p:spPr>
          <a:xfrm>
            <a:off x="152400" y="1600200"/>
            <a:ext cx="8534400" cy="4525963"/>
          </a:xfrm>
        </p:spPr>
        <p:txBody>
          <a:bodyPr/>
          <a:lstStyle/>
          <a:p>
            <a:r>
              <a:rPr lang="fa-IR" sz="3600" b="1">
                <a:latin typeface="Arabic Typesetting" panose="03020402040406030203" pitchFamily="66" charset="-78"/>
                <a:cs typeface="2  Nazanin" panose="00000400000000000000" pitchFamily="2" charset="-78"/>
              </a:rPr>
              <a:t>باز بودن راه هوايي و علايم حياتي را كنتر ل مي كند</a:t>
            </a:r>
            <a:r>
              <a:rPr lang="en-GB" sz="3600" b="1">
                <a:latin typeface="Arabic Typesetting" panose="03020402040406030203" pitchFamily="66" charset="-78"/>
                <a:cs typeface="2  Nazanin" panose="00000400000000000000" pitchFamily="2" charset="-78"/>
              </a:rPr>
              <a:t>.</a:t>
            </a:r>
            <a:endParaRPr lang="fa-IR" sz="3600" b="1">
              <a:latin typeface="Arabic Typesetting" panose="03020402040406030203" pitchFamily="66" charset="-78"/>
              <a:cs typeface="2  Nazanin" panose="00000400000000000000" pitchFamily="2" charset="-78"/>
            </a:endParaRPr>
          </a:p>
          <a:p>
            <a:r>
              <a:rPr lang="fa-IR" sz="3600" b="1">
                <a:latin typeface="Arabic Typesetting" panose="03020402040406030203" pitchFamily="66" charset="-78"/>
                <a:cs typeface="2  Nazanin" panose="00000400000000000000" pitchFamily="2" charset="-78"/>
              </a:rPr>
              <a:t>هر مشكل حاد در حين عمل (شوك</a:t>
            </a:r>
            <a:r>
              <a:rPr lang="en-GB" sz="3600" b="1">
                <a:latin typeface="Arabic Typesetting" panose="03020402040406030203" pitchFamily="66" charset="-78"/>
                <a:cs typeface="2  Nazanin" panose="00000400000000000000" pitchFamily="2" charset="-78"/>
              </a:rPr>
              <a:t>- </a:t>
            </a:r>
            <a:r>
              <a:rPr lang="fa-IR" sz="3600" b="1">
                <a:latin typeface="Arabic Typesetting" panose="03020402040406030203" pitchFamily="66" charset="-78"/>
                <a:cs typeface="2  Nazanin" panose="00000400000000000000" pitchFamily="2" charset="-78"/>
              </a:rPr>
              <a:t> خونريزي وسيع</a:t>
            </a:r>
            <a:r>
              <a:rPr lang="en-GB" sz="3600" b="1">
                <a:latin typeface="Arabic Typesetting" panose="03020402040406030203" pitchFamily="66" charset="-78"/>
                <a:cs typeface="2  Nazanin" panose="00000400000000000000" pitchFamily="2" charset="-78"/>
              </a:rPr>
              <a:t>- </a:t>
            </a:r>
            <a:r>
              <a:rPr lang="fa-IR" sz="3600" b="1">
                <a:latin typeface="Arabic Typesetting" panose="03020402040406030203" pitchFamily="66" charset="-78"/>
                <a:cs typeface="2  Nazanin" panose="00000400000000000000" pitchFamily="2" charset="-78"/>
              </a:rPr>
              <a:t> ايست قلب</a:t>
            </a:r>
            <a:r>
              <a:rPr lang="en-GB" sz="3600" b="1">
                <a:latin typeface="Arabic Typesetting" panose="03020402040406030203" pitchFamily="66" charset="-78"/>
                <a:cs typeface="2  Nazanin" panose="00000400000000000000" pitchFamily="2" charset="-78"/>
              </a:rPr>
              <a:t>(</a:t>
            </a:r>
            <a:r>
              <a:rPr lang="fa-IR" sz="3600" b="1">
                <a:latin typeface="Arabic Typesetting" panose="03020402040406030203" pitchFamily="66" charset="-78"/>
                <a:cs typeface="2  Nazanin" panose="00000400000000000000" pitchFamily="2" charset="-78"/>
              </a:rPr>
              <a:t>را سئوال مي كند</a:t>
            </a:r>
            <a:r>
              <a:rPr lang="en-GB" sz="3600" b="1">
                <a:latin typeface="Arabic Typesetting" panose="03020402040406030203" pitchFamily="66" charset="-78"/>
                <a:cs typeface="2  Nazanin" panose="00000400000000000000" pitchFamily="2" charset="-78"/>
              </a:rPr>
              <a:t>.</a:t>
            </a:r>
            <a:endParaRPr lang="fa-IR" sz="3600" b="1">
              <a:latin typeface="Arabic Typesetting" panose="03020402040406030203" pitchFamily="66" charset="-78"/>
              <a:cs typeface="2  Nazanin" panose="00000400000000000000" pitchFamily="2" charset="-78"/>
            </a:endParaRPr>
          </a:p>
          <a:p>
            <a:r>
              <a:rPr lang="fa-IR" sz="3600" b="1">
                <a:latin typeface="Arabic Typesetting" panose="03020402040406030203" pitchFamily="66" charset="-78"/>
                <a:cs typeface="2  Nazanin" panose="00000400000000000000" pitchFamily="2" charset="-78"/>
              </a:rPr>
              <a:t>ميزان مايعات تجويز شده، اتلاف خون و ساير موارد را كنترل مي كند</a:t>
            </a:r>
            <a:r>
              <a:rPr lang="en-GB" sz="3600" b="1">
                <a:latin typeface="Arabic Typesetting" panose="03020402040406030203" pitchFamily="66" charset="-78"/>
                <a:cs typeface="2  Nazanin" panose="00000400000000000000" pitchFamily="2" charset="-78"/>
              </a:rPr>
              <a:t>.</a:t>
            </a:r>
          </a:p>
          <a:p>
            <a:r>
              <a:rPr lang="en-GB" sz="3600" b="1">
                <a:latin typeface="Arabic Typesetting" panose="03020402040406030203" pitchFamily="66" charset="-78"/>
                <a:cs typeface="2  Nazanin" panose="00000400000000000000" pitchFamily="2" charset="-78"/>
              </a:rPr>
              <a:t>- </a:t>
            </a:r>
            <a:r>
              <a:rPr lang="fa-IR" sz="3600" b="1">
                <a:latin typeface="Arabic Typesetting" panose="03020402040406030203" pitchFamily="66" charset="-78"/>
                <a:cs typeface="2  Nazanin" panose="00000400000000000000" pitchFamily="2" charset="-78"/>
              </a:rPr>
              <a:t> بيمار را به طور كامل مي پوشاند</a:t>
            </a:r>
            <a:r>
              <a:rPr lang="en-GB" sz="3600" b="1">
                <a:latin typeface="Arabic Typesetting" panose="03020402040406030203" pitchFamily="66" charset="-78"/>
                <a:cs typeface="2  Nazanin" panose="00000400000000000000" pitchFamily="2" charset="-78"/>
              </a:rPr>
              <a:t>.</a:t>
            </a:r>
            <a:endParaRPr lang="fa-IR" sz="3600" b="1">
              <a:latin typeface="Arabic Typesetting" panose="03020402040406030203" pitchFamily="66" charset="-78"/>
              <a:cs typeface="2  Nazanin" panose="00000400000000000000" pitchFamily="2" charset="-78"/>
            </a:endParaRPr>
          </a:p>
          <a:p>
            <a:r>
              <a:rPr lang="fa-IR" sz="3600" b="1">
                <a:latin typeface="Arabic Typesetting" panose="03020402040406030203" pitchFamily="66" charset="-78"/>
                <a:cs typeface="2  Nazanin" panose="00000400000000000000" pitchFamily="2" charset="-78"/>
              </a:rPr>
              <a:t>يافته ها و اقدامات خود را ثبت مي كند</a:t>
            </a:r>
            <a:r>
              <a:rPr lang="en-GB" sz="3600" b="1">
                <a:latin typeface="Arabic Typesetting" panose="03020402040406030203" pitchFamily="66" charset="-78"/>
                <a:cs typeface="2  Nazanin" panose="00000400000000000000" pitchFamily="2" charset="-78"/>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p:txBody>
          <a:bodyPr/>
          <a:lstStyle/>
          <a:p>
            <a:r>
              <a:rPr lang="en-US" sz="4000"/>
              <a:t>Out of bed    patient   postoperative</a:t>
            </a:r>
          </a:p>
        </p:txBody>
      </p:sp>
      <p:sp>
        <p:nvSpPr>
          <p:cNvPr id="185347" name="Rectangle 3"/>
          <p:cNvSpPr>
            <a:spLocks noGrp="1" noChangeArrowheads="1"/>
          </p:cNvSpPr>
          <p:nvPr>
            <p:ph type="body" idx="4294967295"/>
          </p:nvPr>
        </p:nvSpPr>
        <p:spPr/>
        <p:txBody>
          <a:bodyPr/>
          <a:lstStyle/>
          <a:p>
            <a:r>
              <a:rPr lang="fa-IR"/>
              <a:t>دستور پزشک را مبنی بر راه رفتن بیمار بررسی کنید</a:t>
            </a:r>
            <a:r>
              <a:rPr lang="en-US"/>
              <a:t>. </a:t>
            </a:r>
            <a:endParaRPr lang="fa-IR"/>
          </a:p>
          <a:p>
            <a:r>
              <a:rPr lang="fa-IR"/>
              <a:t>اطلاع به مددجو</a:t>
            </a:r>
          </a:p>
          <a:p>
            <a:r>
              <a:rPr lang="fa-IR"/>
              <a:t>علام حیاتی مددجو را کنترل کنید.</a:t>
            </a:r>
          </a:p>
          <a:p>
            <a:r>
              <a:rPr lang="fa-IR"/>
              <a:t>تخت را در پایین ترین وضعیت قرار دهید.</a:t>
            </a:r>
          </a:p>
          <a:p>
            <a:r>
              <a:rPr lang="fa-IR"/>
              <a:t>پروسیجر مربوط به آویزان کردن پاها و نشستن مدد جو در تخت را انجام دهید.</a:t>
            </a:r>
          </a:p>
          <a:p>
            <a:r>
              <a:rPr lang="fa-IR"/>
              <a:t>مددجو را از نظر وجود سرگیجه و حالت ضعف بررسی کنید.</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p:txBody>
          <a:bodyPr/>
          <a:lstStyle/>
          <a:p>
            <a:r>
              <a:rPr lang="fa-IR" sz="4000">
                <a:cs typeface="2  Titr" panose="00000700000000000000" pitchFamily="2" charset="-78"/>
              </a:rPr>
              <a:t>**   انتقال خون **</a:t>
            </a:r>
            <a:br>
              <a:rPr lang="fa-IR" sz="4000">
                <a:cs typeface="2  Titr" panose="00000700000000000000" pitchFamily="2" charset="-78"/>
              </a:rPr>
            </a:br>
            <a:r>
              <a:rPr lang="en-US" sz="4000">
                <a:cs typeface="2  Titr" panose="00000700000000000000" pitchFamily="2" charset="-78"/>
              </a:rPr>
              <a:t>Blood Transfusion Therapy</a:t>
            </a:r>
          </a:p>
        </p:txBody>
      </p:sp>
      <p:sp>
        <p:nvSpPr>
          <p:cNvPr id="186371" name="Rectangle 3"/>
          <p:cNvSpPr>
            <a:spLocks noGrp="1" noChangeArrowheads="1"/>
          </p:cNvSpPr>
          <p:nvPr>
            <p:ph type="body" idx="4294967295"/>
          </p:nvPr>
        </p:nvSpPr>
        <p:spPr/>
        <p:txBody>
          <a:bodyPr/>
          <a:lstStyle/>
          <a:p>
            <a:r>
              <a:rPr lang="fa-IR"/>
              <a:t>  </a:t>
            </a:r>
            <a:r>
              <a:rPr lang="fa-IR" b="1"/>
              <a:t> </a:t>
            </a:r>
            <a:r>
              <a:rPr lang="fa-IR" b="1">
                <a:cs typeface="2  Nazanin" panose="00000400000000000000" pitchFamily="2" charset="-78"/>
              </a:rPr>
              <a:t>قبل از اقدام به       </a:t>
            </a:r>
            <a:r>
              <a:rPr lang="en-US" b="1">
                <a:cs typeface="2  Nazanin" panose="00000400000000000000" pitchFamily="2" charset="-78"/>
              </a:rPr>
              <a:t>blood transfusion </a:t>
            </a:r>
          </a:p>
          <a:p>
            <a:endParaRPr lang="fa-IR" b="1">
              <a:cs typeface="2  Nazanin" panose="00000400000000000000" pitchFamily="2" charset="-78"/>
            </a:endParaRPr>
          </a:p>
          <a:p>
            <a:r>
              <a:rPr lang="fa-IR" b="1">
                <a:cs typeface="2  Nazanin" panose="00000400000000000000" pitchFamily="2" charset="-78"/>
              </a:rPr>
              <a:t>- از وجود در خواست پزشک معالج اطمینان حاصل کنید  </a:t>
            </a:r>
          </a:p>
          <a:p>
            <a:r>
              <a:rPr lang="fa-IR" b="1">
                <a:cs typeface="2  Nazanin" panose="00000400000000000000" pitchFamily="2" charset="-78"/>
              </a:rPr>
              <a:t>- از دریافت رضایت نامه از بیمار اطمینان حاصل کنید </a:t>
            </a:r>
          </a:p>
          <a:p>
            <a:r>
              <a:rPr lang="fa-IR" b="1">
                <a:cs typeface="2  Nazanin" panose="00000400000000000000" pitchFamily="2" charset="-78"/>
              </a:rPr>
              <a:t>- موارد شناسائی بیمار و واحد خون را کنترل کنید</a:t>
            </a:r>
            <a:endParaRPr lang="en-US" b="1">
              <a:cs typeface="2  Nazanin" panose="00000400000000000000"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p:txBody>
          <a:bodyPr/>
          <a:lstStyle/>
          <a:p>
            <a:endParaRPr lang="fa-IR"/>
          </a:p>
        </p:txBody>
      </p:sp>
      <p:sp>
        <p:nvSpPr>
          <p:cNvPr id="187395" name="Rectangle 3"/>
          <p:cNvSpPr>
            <a:spLocks noGrp="1" noChangeArrowheads="1"/>
          </p:cNvSpPr>
          <p:nvPr>
            <p:ph type="body" idx="4294967295"/>
          </p:nvPr>
        </p:nvSpPr>
        <p:spPr/>
        <p:txBody>
          <a:bodyPr/>
          <a:lstStyle/>
          <a:p>
            <a:endParaRPr lang="fa-IR"/>
          </a:p>
        </p:txBody>
      </p:sp>
      <p:pic>
        <p:nvPicPr>
          <p:cNvPr id="187396" name="Picture 4" descr="v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557338"/>
            <a:ext cx="74295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sz="4000"/>
              <a:t>transfusion</a:t>
            </a:r>
            <a:r>
              <a:rPr lang="fa-IR" sz="4000"/>
              <a:t/>
            </a:r>
            <a:br>
              <a:rPr lang="fa-IR" sz="4000"/>
            </a:br>
            <a:endParaRPr lang="en-US" sz="4000"/>
          </a:p>
        </p:txBody>
      </p:sp>
      <p:sp>
        <p:nvSpPr>
          <p:cNvPr id="189443" name="Rectangle 3"/>
          <p:cNvSpPr>
            <a:spLocks noGrp="1" noChangeArrowheads="1"/>
          </p:cNvSpPr>
          <p:nvPr>
            <p:ph type="body" idx="4294967295"/>
          </p:nvPr>
        </p:nvSpPr>
        <p:spPr>
          <a:xfrm>
            <a:off x="152400" y="981075"/>
            <a:ext cx="8991600" cy="5688013"/>
          </a:xfrm>
        </p:spPr>
        <p:txBody>
          <a:bodyPr/>
          <a:lstStyle/>
          <a:p>
            <a:r>
              <a:rPr lang="fa-IR" sz="2800"/>
              <a:t>-</a:t>
            </a:r>
            <a:r>
              <a:rPr lang="fa-IR" b="1"/>
              <a:t>  </a:t>
            </a:r>
            <a:r>
              <a:rPr lang="fa-IR" b="1">
                <a:cs typeface="2  Nazanin" panose="00000400000000000000" pitchFamily="2" charset="-78"/>
              </a:rPr>
              <a:t>بطور کلی تمام فراورده های خونی باید در طی 4 ساعت تزریق شوند </a:t>
            </a:r>
          </a:p>
          <a:p>
            <a:r>
              <a:rPr lang="fa-IR" b="1">
                <a:cs typeface="2  Nazanin" panose="00000400000000000000" pitchFamily="2" charset="-78"/>
              </a:rPr>
              <a:t>-اگر زمان بیشتری برای تزریق لازم است، آن فراورده می تواند بوسیله بانک خون(در صورت در اختیار داشتن تجهیزات) ویا در سازمان انتقال خون منقسم شود</a:t>
            </a:r>
          </a:p>
          <a:p>
            <a:r>
              <a:rPr lang="fa-IR" b="1">
                <a:cs typeface="2  Nazanin" panose="00000400000000000000" pitchFamily="2" charset="-78"/>
              </a:rPr>
              <a:t>-  هیچ گونه داروئی به خون اضافه نکنید </a:t>
            </a:r>
          </a:p>
          <a:p>
            <a:r>
              <a:rPr lang="fa-IR" b="1">
                <a:cs typeface="2  Nazanin" panose="00000400000000000000" pitchFamily="2" charset="-78"/>
              </a:rPr>
              <a:t>-   اگر نیاز به گرم کردن است،باید از یک سیستم کنترلی استفاده نمود تا اطمینان حاصل گردد که خون در درجه حرارتی که منجر به همولیز گویچه های قرمز می شود،گرم نگردد(خون نباید بیش از 42 درجه سانتیگراد گرم گردد)</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p:txBody>
          <a:bodyPr/>
          <a:lstStyle/>
          <a:p>
            <a:r>
              <a:rPr lang="fa-IR" sz="4000"/>
              <a:t>محلولهای سازگار داخل وریدی</a:t>
            </a:r>
            <a:br>
              <a:rPr lang="fa-IR" sz="4000"/>
            </a:br>
            <a:endParaRPr lang="en-US" sz="4000"/>
          </a:p>
        </p:txBody>
      </p:sp>
      <p:sp>
        <p:nvSpPr>
          <p:cNvPr id="190467" name="Rectangle 3"/>
          <p:cNvSpPr>
            <a:spLocks noGrp="1" noChangeArrowheads="1"/>
          </p:cNvSpPr>
          <p:nvPr>
            <p:ph type="body" idx="4294967295"/>
          </p:nvPr>
        </p:nvSpPr>
        <p:spPr>
          <a:xfrm>
            <a:off x="0" y="1600200"/>
            <a:ext cx="9144000" cy="4525963"/>
          </a:xfrm>
        </p:spPr>
        <p:txBody>
          <a:bodyPr/>
          <a:lstStyle/>
          <a:p>
            <a:r>
              <a:rPr lang="fa-IR"/>
              <a:t>-  </a:t>
            </a:r>
            <a:r>
              <a:rPr lang="fa-IR" sz="2800" b="1">
                <a:cs typeface="2  Nazanin" panose="00000400000000000000" pitchFamily="2" charset="-78"/>
              </a:rPr>
              <a:t>سالین </a:t>
            </a:r>
            <a:r>
              <a:rPr lang="en-US" sz="2800" b="1">
                <a:cs typeface="2  Nazanin" panose="00000400000000000000" pitchFamily="2" charset="-78"/>
              </a:rPr>
              <a:t>%0.9</a:t>
            </a:r>
            <a:r>
              <a:rPr lang="fa-IR" sz="2800" b="1">
                <a:cs typeface="2  Nazanin" panose="00000400000000000000" pitchFamily="2" charset="-78"/>
              </a:rPr>
              <a:t>تزریقی تایید شده بوسیله وزارت بهداشت قابل قبول است </a:t>
            </a:r>
          </a:p>
          <a:p>
            <a:endParaRPr lang="fa-IR" sz="2800" b="1">
              <a:cs typeface="2  Nazanin" panose="00000400000000000000" pitchFamily="2" charset="-78"/>
            </a:endParaRPr>
          </a:p>
          <a:p>
            <a:r>
              <a:rPr lang="fa-IR" sz="2800" b="1">
                <a:cs typeface="2  Nazanin" panose="00000400000000000000" pitchFamily="2" charset="-78"/>
              </a:rPr>
              <a:t>-از محلول </a:t>
            </a:r>
            <a:r>
              <a:rPr lang="en-US" sz="2800" b="1">
                <a:cs typeface="2  Nazanin" panose="00000400000000000000" pitchFamily="2" charset="-78"/>
              </a:rPr>
              <a:t>Dextrose%5</a:t>
            </a:r>
            <a:r>
              <a:rPr lang="fa-IR" sz="2800" b="1">
                <a:cs typeface="2  Nazanin" panose="00000400000000000000" pitchFamily="2" charset="-78"/>
              </a:rPr>
              <a:t>استفاده نکنید."ممکن است موجب همولیز شود”</a:t>
            </a:r>
          </a:p>
          <a:p>
            <a:endParaRPr lang="fa-IR" sz="2800" b="1">
              <a:cs typeface="2  Nazanin" panose="00000400000000000000" pitchFamily="2" charset="-78"/>
            </a:endParaRPr>
          </a:p>
          <a:p>
            <a:r>
              <a:rPr lang="fa-IR" sz="2800" b="1">
                <a:cs typeface="2  Nazanin" panose="00000400000000000000" pitchFamily="2" charset="-78"/>
              </a:rPr>
              <a:t>- از </a:t>
            </a:r>
            <a:r>
              <a:rPr lang="en-US" sz="2800" b="1">
                <a:cs typeface="2  Nazanin" panose="00000400000000000000" pitchFamily="2" charset="-78"/>
              </a:rPr>
              <a:t>Lactated Ringer's</a:t>
            </a:r>
            <a:r>
              <a:rPr lang="fa-IR" sz="2800" b="1">
                <a:cs typeface="2  Nazanin" panose="00000400000000000000" pitchFamily="2" charset="-78"/>
              </a:rPr>
              <a:t> استفاده نمی شود</a:t>
            </a:r>
          </a:p>
          <a:p>
            <a:pPr>
              <a:buFontTx/>
              <a:buNone/>
            </a:pPr>
            <a:r>
              <a:rPr lang="fa-IR" sz="2800" b="1">
                <a:cs typeface="2  Nazanin" panose="00000400000000000000" pitchFamily="2" charset="-78"/>
              </a:rPr>
              <a:t>(حاوی </a:t>
            </a:r>
            <a:r>
              <a:rPr lang="en-US" sz="2800" b="1">
                <a:cs typeface="2  Nazanin" panose="00000400000000000000" pitchFamily="2" charset="-78"/>
              </a:rPr>
              <a:t>Ca++</a:t>
            </a:r>
            <a:r>
              <a:rPr lang="fa-IR" sz="2800" b="1">
                <a:cs typeface="2  Nazanin" panose="00000400000000000000" pitchFamily="2" charset="-78"/>
              </a:rPr>
              <a:t> می باشد،که می تواند موجب تشکیل لخته در کیسه خون و یا ست تزریق گردد</a:t>
            </a:r>
            <a:r>
              <a:rPr 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609600" y="0"/>
            <a:ext cx="8229600" cy="1143000"/>
          </a:xfrm>
        </p:spPr>
        <p:txBody>
          <a:bodyPr lIns="0" rIns="0" bIns="0" anchor="b"/>
          <a:lstStyle/>
          <a:p>
            <a:pPr algn="justLow"/>
            <a:r>
              <a:rPr lang="fa-IR" sz="3800" b="1">
                <a:latin typeface="Times New Roman" panose="02020603050405020304" pitchFamily="18" charset="0"/>
                <a:cs typeface="Times New Roman" panose="02020603050405020304" pitchFamily="18" charset="0"/>
              </a:rPr>
              <a:t>پرستاری قبل،حین و بعد از بیهوشی و عمل</a:t>
            </a:r>
          </a:p>
        </p:txBody>
      </p:sp>
      <p:sp>
        <p:nvSpPr>
          <p:cNvPr id="121859" name="Content Placeholder 2"/>
          <p:cNvSpPr>
            <a:spLocks noGrp="1"/>
          </p:cNvSpPr>
          <p:nvPr>
            <p:ph idx="4294967295"/>
          </p:nvPr>
        </p:nvSpPr>
        <p:spPr>
          <a:xfrm>
            <a:off x="457200" y="1371600"/>
            <a:ext cx="8401050" cy="4389438"/>
          </a:xfrm>
        </p:spPr>
        <p:txBody>
          <a:bodyPr/>
          <a:lstStyle/>
          <a:p>
            <a:pPr marL="273050" indent="-273050" algn="justLow"/>
            <a:r>
              <a:rPr lang="fa-IR" sz="3300" b="1">
                <a:solidFill>
                  <a:srgbClr val="546422"/>
                </a:solidFill>
              </a:rPr>
              <a:t>مرحله قبل از عمل جراحی :</a:t>
            </a:r>
          </a:p>
          <a:p>
            <a:pPr marL="273050" indent="-273050" algn="justLow">
              <a:buFontTx/>
              <a:buNone/>
            </a:pPr>
            <a:r>
              <a:rPr lang="fa-IR" sz="3000"/>
              <a:t>مرحله قبل از عمل جراحی از زمان تصمیم گیری برای انجام جراحی شروع می شود و با انتقال بیمار به تخت اتاق عمل پایان می پذیرد.</a:t>
            </a:r>
            <a:endParaRPr lang="fa-IR" b="1"/>
          </a:p>
          <a:p>
            <a:pPr marL="273050" indent="-273050" algn="justLow">
              <a:buFontTx/>
              <a:buNone/>
            </a:pPr>
            <a:r>
              <a:rPr lang="fa-IR" sz="2600" b="1">
                <a:solidFill>
                  <a:srgbClr val="7E9632"/>
                </a:solidFill>
              </a:rPr>
              <a:t>فعالیت های پرستاری در این دوره شامل :</a:t>
            </a:r>
          </a:p>
          <a:p>
            <a:pPr marL="273050" indent="-273050" algn="justLow">
              <a:buFont typeface="Wingdings" panose="05000000000000000000" pitchFamily="2" charset="2"/>
              <a:buChar char="ü"/>
            </a:pPr>
            <a:r>
              <a:rPr lang="fa-IR" sz="2600"/>
              <a:t>بررسی کلی وضعیت بیمار قبل از روز جراحی از طریق انجام مصاحبه قبل از عمل که شامل : بررسی اطلاعات فیزیکی و روانی بیمار/تاریخچه بیهوشی قبلی و شناسایی آلرژیها یا مشکلات ژنتیک.</a:t>
            </a:r>
          </a:p>
          <a:p>
            <a:pPr marL="273050" indent="-273050" algn="justLow">
              <a:buFont typeface="Wingdings" panose="05000000000000000000" pitchFamily="2" charset="2"/>
              <a:buChar char="ü"/>
            </a:pPr>
            <a:r>
              <a:rPr lang="fa-IR" sz="2600"/>
              <a:t>اطمینان از انجام همه آزمایشات مورد نیاز</a:t>
            </a:r>
          </a:p>
          <a:p>
            <a:pPr marL="273050" indent="-273050" algn="justLow">
              <a:buFont typeface="Wingdings" panose="05000000000000000000" pitchFamily="2" charset="2"/>
              <a:buChar char="ü"/>
            </a:pPr>
            <a:r>
              <a:rPr lang="fa-IR" sz="2600"/>
              <a:t>فراهم کردن سرویس مناسب مشاوره  و ارائه اطلاعات و آموزش های لازم در مورد بهبود بعد از بیهوشی و مراقبت های بعد از عمل می باشد.</a:t>
            </a:r>
          </a:p>
          <a:p>
            <a:pPr marL="273050" indent="-273050" algn="justLow">
              <a:buFontTx/>
              <a:buNone/>
            </a:pPr>
            <a:endParaRPr lang="fa-IR" sz="3000" b="1">
              <a:solidFill>
                <a:srgbClr val="7E9632"/>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p:txBody>
          <a:bodyPr/>
          <a:lstStyle/>
          <a:p>
            <a:r>
              <a:rPr lang="fa-IR" sz="4000"/>
              <a:t>انواع فراورده های موجود </a:t>
            </a:r>
            <a:r>
              <a:rPr lang="en-US" sz="4000"/>
              <a:t/>
            </a:r>
            <a:br>
              <a:rPr lang="en-US" sz="4000"/>
            </a:br>
            <a:endParaRPr lang="en-US" sz="4000"/>
          </a:p>
        </p:txBody>
      </p:sp>
      <p:sp>
        <p:nvSpPr>
          <p:cNvPr id="192515" name="Rectangle 3"/>
          <p:cNvSpPr>
            <a:spLocks noGrp="1" noChangeArrowheads="1"/>
          </p:cNvSpPr>
          <p:nvPr>
            <p:ph type="body" idx="4294967295"/>
          </p:nvPr>
        </p:nvSpPr>
        <p:spPr>
          <a:xfrm>
            <a:off x="0" y="1600200"/>
            <a:ext cx="9144000" cy="4525963"/>
          </a:xfrm>
        </p:spPr>
        <p:txBody>
          <a:bodyPr/>
          <a:lstStyle/>
          <a:p>
            <a:pPr>
              <a:lnSpc>
                <a:spcPct val="90000"/>
              </a:lnSpc>
            </a:pPr>
            <a:r>
              <a:rPr lang="fa-IR" b="1">
                <a:cs typeface="2  Nazanin" panose="00000400000000000000" pitchFamily="2" charset="-78"/>
              </a:rPr>
              <a:t>خون کامل حجم هر واحد 550-450 میلی لیتر </a:t>
            </a:r>
            <a:endParaRPr lang="en-US" b="1">
              <a:cs typeface="2  Nazanin" panose="00000400000000000000" pitchFamily="2" charset="-78"/>
            </a:endParaRPr>
          </a:p>
          <a:p>
            <a:pPr>
              <a:lnSpc>
                <a:spcPct val="90000"/>
              </a:lnSpc>
            </a:pPr>
            <a:r>
              <a:rPr lang="fa-IR" b="1">
                <a:cs typeface="2  Nazanin" panose="00000400000000000000" pitchFamily="2" charset="-78"/>
              </a:rPr>
              <a:t>گویچه قرمز خون حجم هر واحد 250-200 میلی لیتر</a:t>
            </a:r>
            <a:endParaRPr lang="en-US" b="1">
              <a:cs typeface="2  Nazanin" panose="00000400000000000000" pitchFamily="2" charset="-78"/>
            </a:endParaRPr>
          </a:p>
          <a:p>
            <a:pPr>
              <a:lnSpc>
                <a:spcPct val="90000"/>
              </a:lnSpc>
            </a:pPr>
            <a:r>
              <a:rPr lang="fa-IR" b="1">
                <a:cs typeface="2  Nazanin" panose="00000400000000000000" pitchFamily="2" charset="-78"/>
              </a:rPr>
              <a:t>گویچه قرمز خون در محلولهای افزودنی حجم هر واحد 350-300 میلی لیتر</a:t>
            </a:r>
            <a:endParaRPr lang="en-US" b="1">
              <a:cs typeface="2  Nazanin" panose="00000400000000000000" pitchFamily="2" charset="-78"/>
            </a:endParaRPr>
          </a:p>
          <a:p>
            <a:pPr>
              <a:lnSpc>
                <a:spcPct val="90000"/>
              </a:lnSpc>
            </a:pPr>
            <a:r>
              <a:rPr lang="fa-IR" b="1">
                <a:cs typeface="2  Nazanin" panose="00000400000000000000" pitchFamily="2" charset="-78"/>
              </a:rPr>
              <a:t>گویچه قرمز کم لکوسیت در محلولهای افزودنی  280-240 میلی لیتر</a:t>
            </a:r>
            <a:endParaRPr lang="en-US" b="1">
              <a:cs typeface="2  Nazanin" panose="00000400000000000000" pitchFamily="2" charset="-78"/>
            </a:endParaRPr>
          </a:p>
          <a:p>
            <a:pPr>
              <a:lnSpc>
                <a:spcPct val="90000"/>
              </a:lnSpc>
            </a:pPr>
            <a:r>
              <a:rPr lang="fa-IR" b="1">
                <a:cs typeface="2  Nazanin" panose="00000400000000000000" pitchFamily="2" charset="-78"/>
              </a:rPr>
              <a:t>گویچه قرمز خون منجمد دگلیسروله شده  250-180 میلی لیتر</a:t>
            </a:r>
            <a:endParaRPr lang="en-US" b="1">
              <a:cs typeface="2  Nazanin" panose="00000400000000000000" pitchFamily="2" charset="-78"/>
            </a:endParaRPr>
          </a:p>
          <a:p>
            <a:pPr>
              <a:lnSpc>
                <a:spcPct val="90000"/>
              </a:lnSpc>
            </a:pPr>
            <a:r>
              <a:rPr lang="fa-IR" b="1">
                <a:cs typeface="2  Nazanin" panose="00000400000000000000" pitchFamily="2" charset="-78"/>
              </a:rPr>
              <a:t>گویچه قرمز خون شسته شده  حجم هر واحد 250-180 میلی لیتر</a:t>
            </a:r>
            <a:endParaRPr lang="en-US" b="1">
              <a:cs typeface="2  Nazanin" panose="00000400000000000000" pitchFamily="2" charset="-7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p:txBody>
          <a:bodyPr/>
          <a:lstStyle/>
          <a:p>
            <a:r>
              <a:rPr lang="fa-IR" sz="4000"/>
              <a:t>- سازگاری</a:t>
            </a:r>
            <a:br>
              <a:rPr lang="fa-IR" sz="4000"/>
            </a:br>
            <a:endParaRPr lang="en-US" sz="4000"/>
          </a:p>
        </p:txBody>
      </p:sp>
      <p:sp>
        <p:nvSpPr>
          <p:cNvPr id="193539" name="Rectangle 3"/>
          <p:cNvSpPr>
            <a:spLocks noGrp="1" noChangeArrowheads="1"/>
          </p:cNvSpPr>
          <p:nvPr>
            <p:ph type="body" idx="4294967295"/>
          </p:nvPr>
        </p:nvSpPr>
        <p:spPr>
          <a:xfrm>
            <a:off x="0" y="1600200"/>
            <a:ext cx="9144000" cy="4525963"/>
          </a:xfrm>
        </p:spPr>
        <p:txBody>
          <a:bodyPr/>
          <a:lstStyle/>
          <a:p>
            <a:r>
              <a:rPr lang="fa-IR">
                <a:cs typeface="2  Nazanin" panose="00000400000000000000" pitchFamily="2" charset="-78"/>
              </a:rPr>
              <a:t>	*</a:t>
            </a:r>
            <a:r>
              <a:rPr lang="en-US" b="1">
                <a:cs typeface="2  Nazanin" panose="00000400000000000000" pitchFamily="2" charset="-78"/>
              </a:rPr>
              <a:t>ABO</a:t>
            </a:r>
            <a:r>
              <a:rPr lang="fa-IR" b="1">
                <a:cs typeface="2  Nazanin" panose="00000400000000000000" pitchFamily="2" charset="-78"/>
              </a:rPr>
              <a:t>خون کامل باید با </a:t>
            </a:r>
            <a:r>
              <a:rPr lang="en-US" b="1">
                <a:cs typeface="2  Nazanin" panose="00000400000000000000" pitchFamily="2" charset="-78"/>
              </a:rPr>
              <a:t>ABO </a:t>
            </a:r>
            <a:r>
              <a:rPr lang="fa-IR" b="1">
                <a:cs typeface="2  Nazanin" panose="00000400000000000000" pitchFamily="2" charset="-78"/>
              </a:rPr>
              <a:t>خون گیرنده مطابق باشد</a:t>
            </a:r>
            <a:endParaRPr lang="en-US" b="1">
              <a:cs typeface="2  Nazanin" panose="00000400000000000000" pitchFamily="2"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r>
              <a:rPr lang="en-US" sz="3200"/>
              <a:t>ABO</a:t>
            </a:r>
            <a:r>
              <a:rPr lang="fa-IR" sz="2400" b="1">
                <a:cs typeface="2  Titr" panose="00000700000000000000" pitchFamily="2" charset="-78"/>
              </a:rPr>
              <a:t>-برای فراورده های گویچه قرمز،سازگاری به شرح زیر می باشد</a:t>
            </a:r>
            <a:r>
              <a:rPr lang="en-US" sz="4000"/>
              <a:t> </a:t>
            </a:r>
          </a:p>
        </p:txBody>
      </p:sp>
      <p:graphicFrame>
        <p:nvGraphicFramePr>
          <p:cNvPr id="234499" name="Group 3"/>
          <p:cNvGraphicFramePr>
            <a:graphicFrameLocks noGrp="1"/>
          </p:cNvGraphicFramePr>
          <p:nvPr>
            <p:ph idx="4294967295"/>
          </p:nvPr>
        </p:nvGraphicFramePr>
        <p:xfrm>
          <a:off x="457200" y="1600200"/>
          <a:ext cx="8229600" cy="4525963"/>
        </p:xfrm>
        <a:graphic>
          <a:graphicData uri="http://schemas.openxmlformats.org/drawingml/2006/table">
            <a:tbl>
              <a:tblPr rtl="1"/>
              <a:tblGrid>
                <a:gridCol w="4591050"/>
                <a:gridCol w="3638550"/>
              </a:tblGrid>
              <a:tr h="922338">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a:t>
                      </a:r>
                      <a:r>
                        <a:rPr kumimoji="0" lang="fa-IR" sz="3600" b="0" i="0" u="none" strike="noStrike" cap="none" normalizeH="0" baseline="-30000" smtClean="0">
                          <a:ln>
                            <a:noFill/>
                          </a:ln>
                          <a:solidFill>
                            <a:srgbClr val="993366"/>
                          </a:solidFill>
                          <a:effectLst/>
                          <a:latin typeface="Times New Roman" pitchFamily="18" charset="0"/>
                          <a:ea typeface="Times New Roman" pitchFamily="18" charset="0"/>
                          <a:cs typeface="2  Titr" pitchFamily="2" charset="-78"/>
                        </a:rPr>
                        <a:t>گروه بیمار</a:t>
                      </a: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a:t>
                      </a:r>
                      <a:endParaRPr kumimoji="0" lang="en-US" sz="3600" b="0" i="0" u="none" strike="noStrike" cap="none" normalizeH="0" baseline="0" smtClean="0">
                        <a:ln>
                          <a:noFill/>
                        </a:ln>
                        <a:solidFill>
                          <a:schemeClr val="tx1"/>
                        </a:solidFill>
                        <a:effectLst/>
                        <a:latin typeface="Arial" pitchFamily="34"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a:t>
                      </a:r>
                      <a:r>
                        <a:rPr kumimoji="0" lang="fa-IR" sz="3600" b="0" i="0" u="none" strike="noStrike" cap="none" normalizeH="0" baseline="-30000" smtClean="0">
                          <a:ln>
                            <a:noFill/>
                          </a:ln>
                          <a:solidFill>
                            <a:srgbClr val="993366"/>
                          </a:solidFill>
                          <a:effectLst/>
                          <a:latin typeface="Times New Roman" pitchFamily="18" charset="0"/>
                          <a:ea typeface="Times New Roman" pitchFamily="18" charset="0"/>
                          <a:cs typeface="2  Titr" pitchFamily="2" charset="-78"/>
                        </a:rPr>
                        <a:t>گروه سازگار اهداکننده</a:t>
                      </a: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a:t>
                      </a:r>
                      <a:endParaRPr kumimoji="0" lang="en-US" sz="3600" b="0" i="0" u="none" strike="noStrike" cap="none" normalizeH="0" baseline="0" smtClean="0">
                        <a:ln>
                          <a:noFill/>
                        </a:ln>
                        <a:solidFill>
                          <a:schemeClr val="tx1"/>
                        </a:solidFill>
                        <a:effectLst/>
                        <a:latin typeface="Arial" pitchFamily="34"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A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O,A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B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O,B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        AB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O,AB,B,A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O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tab pos="804863" algn="l"/>
                          <a:tab pos="2343150" algn="l"/>
                          <a:tab pos="2767013" algn="l"/>
                        </a:tabLst>
                      </a:pPr>
                      <a:r>
                        <a:rPr kumimoji="0" lang="en-US" sz="3600" b="0" i="0" u="none" strike="noStrike" cap="none" normalizeH="0" baseline="-30000" smtClean="0">
                          <a:ln>
                            <a:noFill/>
                          </a:ln>
                          <a:solidFill>
                            <a:srgbClr val="0000FF"/>
                          </a:solidFill>
                          <a:effectLst/>
                          <a:latin typeface="Times New Roman" pitchFamily="18" charset="0"/>
                          <a:ea typeface="Times New Roman" pitchFamily="18" charset="0"/>
                          <a:cs typeface="2  Titr" pitchFamily="2" charset="-78"/>
                        </a:rPr>
                        <a:t>O          </a:t>
                      </a:r>
                      <a:endParaRPr kumimoji="0" lang="en-US" sz="3600" b="0" i="0" u="none" strike="noStrike" cap="none" normalizeH="0" baseline="0" smtClean="0">
                        <a:ln>
                          <a:noFill/>
                        </a:ln>
                        <a:solidFill>
                          <a:schemeClr val="tx1"/>
                        </a:solidFill>
                        <a:effectLst/>
                        <a:latin typeface="Arial" pitchFamily="34" charset="0"/>
                        <a:ea typeface="Times New Roman" pitchFamily="18" charset="0"/>
                        <a:cs typeface="2  Titr"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endParaRPr lang="fa-IR"/>
          </a:p>
        </p:txBody>
      </p:sp>
      <p:sp>
        <p:nvSpPr>
          <p:cNvPr id="195587" name="Rectangle 3"/>
          <p:cNvSpPr>
            <a:spLocks noGrp="1" noChangeArrowheads="1"/>
          </p:cNvSpPr>
          <p:nvPr>
            <p:ph type="body" idx="4294967295"/>
          </p:nvPr>
        </p:nvSpPr>
        <p:spPr>
          <a:xfrm>
            <a:off x="-228600" y="1600200"/>
            <a:ext cx="9525000" cy="4525963"/>
          </a:xfrm>
        </p:spPr>
        <p:txBody>
          <a:bodyPr/>
          <a:lstStyle/>
          <a:p>
            <a:r>
              <a:rPr lang="fa-IR">
                <a:cs typeface="2  Titr" panose="00000700000000000000" pitchFamily="2" charset="-78"/>
              </a:rPr>
              <a:t>- مدت تزریق     </a:t>
            </a:r>
          </a:p>
          <a:p>
            <a:r>
              <a:rPr lang="fa-IR">
                <a:cs typeface="2  Titr" panose="00000700000000000000" pitchFamily="2" charset="-78"/>
              </a:rPr>
              <a:t>*فراورده ها باید در طی 4 ساعت تزریق گردند</a:t>
            </a:r>
          </a:p>
          <a:p>
            <a:endParaRPr lang="fa-IR">
              <a:cs typeface="2  Titr" panose="00000700000000000000" pitchFamily="2" charset="-78"/>
            </a:endParaRPr>
          </a:p>
          <a:p>
            <a:r>
              <a:rPr lang="fa-IR">
                <a:cs typeface="2  Titr" panose="00000700000000000000" pitchFamily="2" charset="-78"/>
              </a:rPr>
              <a:t>- دارو</a:t>
            </a:r>
          </a:p>
          <a:p>
            <a:r>
              <a:rPr lang="fa-IR">
                <a:cs typeface="2  Titr" panose="00000700000000000000" pitchFamily="2" charset="-78"/>
              </a:rPr>
              <a:t>*نباید به خون کامل یا فراورده گویچه قرمز هیچ داروئی اضافه کرد.</a:t>
            </a:r>
            <a:endParaRPr lang="en-US">
              <a:cs typeface="2  Titr" panose="00000700000000000000" pitchFamily="2" charset="-7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r>
              <a:rPr lang="fa-IR" sz="2800" b="1">
                <a:cs typeface="2  Titr" panose="00000700000000000000" pitchFamily="2" charset="-78"/>
              </a:rPr>
              <a:t>چگونه بروز واکنش های حاد پس از انتقا ل خون را کنترل کنیم </a:t>
            </a:r>
            <a:br>
              <a:rPr lang="fa-IR" sz="2800" b="1">
                <a:cs typeface="2  Titr" panose="00000700000000000000" pitchFamily="2" charset="-78"/>
              </a:rPr>
            </a:br>
            <a:endParaRPr lang="en-US" sz="2800" b="1">
              <a:cs typeface="2  Titr" panose="00000700000000000000" pitchFamily="2" charset="-78"/>
            </a:endParaRPr>
          </a:p>
        </p:txBody>
      </p:sp>
      <p:sp>
        <p:nvSpPr>
          <p:cNvPr id="196611" name="Rectangle 3"/>
          <p:cNvSpPr>
            <a:spLocks noGrp="1" noChangeArrowheads="1"/>
          </p:cNvSpPr>
          <p:nvPr>
            <p:ph type="body" idx="4294967295"/>
          </p:nvPr>
        </p:nvSpPr>
        <p:spPr/>
        <p:txBody>
          <a:bodyPr/>
          <a:lstStyle/>
          <a:p>
            <a:pPr>
              <a:lnSpc>
                <a:spcPct val="80000"/>
              </a:lnSpc>
            </a:pPr>
            <a:r>
              <a:rPr lang="fa-IR" sz="2800" b="1">
                <a:cs typeface="2  Nazanin" panose="00000400000000000000" pitchFamily="2" charset="-78"/>
              </a:rPr>
              <a:t>اقدام فوری برای تمام واکنش های ایجاد شده پس از انتقال خون:</a:t>
            </a:r>
          </a:p>
          <a:p>
            <a:pPr>
              <a:lnSpc>
                <a:spcPct val="80000"/>
              </a:lnSpc>
            </a:pPr>
            <a:r>
              <a:rPr lang="fa-IR" sz="2800" b="1">
                <a:cs typeface="2  Nazanin" panose="00000400000000000000" pitchFamily="2" charset="-78"/>
              </a:rPr>
              <a:t>1.  انتقال خون را متوقف نمائید.</a:t>
            </a:r>
          </a:p>
          <a:p>
            <a:pPr>
              <a:lnSpc>
                <a:spcPct val="80000"/>
              </a:lnSpc>
            </a:pPr>
            <a:r>
              <a:rPr lang="fa-IR" sz="2800" b="1">
                <a:cs typeface="2  Nazanin" panose="00000400000000000000" pitchFamily="2" charset="-78"/>
              </a:rPr>
              <a:t>2.   جریان </a:t>
            </a:r>
            <a:r>
              <a:rPr lang="en-US" sz="2800" b="1">
                <a:cs typeface="2  Nazanin" panose="00000400000000000000" pitchFamily="2" charset="-78"/>
              </a:rPr>
              <a:t>IV</a:t>
            </a:r>
            <a:r>
              <a:rPr lang="fa-IR" sz="2800" b="1">
                <a:cs typeface="2  Nazanin" panose="00000400000000000000" pitchFamily="2" charset="-78"/>
              </a:rPr>
              <a:t> را با استفاده از سالین 9/0% باز نگه دارید.</a:t>
            </a:r>
          </a:p>
          <a:p>
            <a:pPr>
              <a:lnSpc>
                <a:spcPct val="80000"/>
              </a:lnSpc>
            </a:pPr>
            <a:r>
              <a:rPr lang="fa-IR" sz="2800" b="1">
                <a:cs typeface="2  Nazanin" panose="00000400000000000000" pitchFamily="2" charset="-78"/>
              </a:rPr>
              <a:t>3.  مطمئن شوید که واحد صحیح به بیمار مربوطه داده شده است (شناسائی بیمار و واحد خون درخواستی)</a:t>
            </a:r>
          </a:p>
          <a:p>
            <a:pPr>
              <a:lnSpc>
                <a:spcPct val="80000"/>
              </a:lnSpc>
            </a:pPr>
            <a:r>
              <a:rPr lang="fa-IR" sz="2800" b="1">
                <a:cs typeface="2  Nazanin" panose="00000400000000000000" pitchFamily="2" charset="-78"/>
              </a:rPr>
              <a:t>4.   علایم حیاتی را کنترل نماید.</a:t>
            </a:r>
          </a:p>
          <a:p>
            <a:pPr>
              <a:lnSpc>
                <a:spcPct val="80000"/>
              </a:lnSpc>
            </a:pPr>
            <a:r>
              <a:rPr lang="fa-IR" sz="2800" b="1">
                <a:cs typeface="2  Nazanin" panose="00000400000000000000" pitchFamily="2" charset="-78"/>
              </a:rPr>
              <a:t>5.  به پزشک مسئول و بانک خون اطلاع دهید.</a:t>
            </a:r>
          </a:p>
          <a:p>
            <a:pPr>
              <a:lnSpc>
                <a:spcPct val="80000"/>
              </a:lnSpc>
            </a:pPr>
            <a:r>
              <a:rPr lang="fa-IR" sz="2800" b="1">
                <a:cs typeface="2  Nazanin" panose="00000400000000000000" pitchFamily="2" charset="-78"/>
              </a:rPr>
              <a:t>پس از اینکه انتقال خون متوقف شد(بجز در موارد واکنش های خفیف  آلرژیک،به مورد زیر توجه نمائید)</a:t>
            </a:r>
          </a:p>
          <a:p>
            <a:pPr>
              <a:lnSpc>
                <a:spcPct val="80000"/>
              </a:lnSpc>
            </a:pPr>
            <a:r>
              <a:rPr lang="fa-IR" sz="2800" b="1">
                <a:cs typeface="2  Nazanin" panose="00000400000000000000" pitchFamily="2" charset="-78"/>
              </a:rPr>
              <a:t>6.  نمونه تازه ای از خون و ادرار جمع آوری نموده و همراه با واحد خون و ست تزریق به بانک خون ارسال نمائید.</a:t>
            </a:r>
            <a:endParaRPr lang="en-US" sz="2800" b="1">
              <a:cs typeface="2  Nazanin" panose="00000400000000000000" pitchFamily="2"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457200" y="274638"/>
            <a:ext cx="8229600" cy="706437"/>
          </a:xfrm>
        </p:spPr>
        <p:txBody>
          <a:bodyPr/>
          <a:lstStyle/>
          <a:p>
            <a:r>
              <a:rPr lang="fa-IR" sz="3200">
                <a:cs typeface="2  Titr" panose="00000700000000000000" pitchFamily="2" charset="-78"/>
              </a:rPr>
              <a:t>واکنش های حاد انتقال خون</a:t>
            </a:r>
            <a:r>
              <a:rPr lang="fa-IR" sz="4000"/>
              <a:t> </a:t>
            </a:r>
            <a:endParaRPr lang="en-US" sz="4000"/>
          </a:p>
        </p:txBody>
      </p:sp>
      <p:graphicFrame>
        <p:nvGraphicFramePr>
          <p:cNvPr id="239619" name="Group 3"/>
          <p:cNvGraphicFramePr>
            <a:graphicFrameLocks noGrp="1"/>
          </p:cNvGraphicFramePr>
          <p:nvPr>
            <p:ph idx="4294967295"/>
          </p:nvPr>
        </p:nvGraphicFramePr>
        <p:xfrm>
          <a:off x="457200" y="1143000"/>
          <a:ext cx="8435975" cy="5183188"/>
        </p:xfrm>
        <a:graphic>
          <a:graphicData uri="http://schemas.openxmlformats.org/drawingml/2006/table">
            <a:tbl>
              <a:tblPr rtl="1"/>
              <a:tblGrid>
                <a:gridCol w="1008062"/>
                <a:gridCol w="3097213"/>
                <a:gridCol w="4330700"/>
              </a:tblGrid>
              <a:tr h="73977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Titr" panose="00000700000000000000" pitchFamily="2" charset="-78"/>
                        </a:rPr>
                        <a:t>  </a:t>
                      </a:r>
                      <a:r>
                        <a:rPr kumimoji="0" lang="fa-IR" sz="1800" b="0"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Titr" panose="00000700000000000000" pitchFamily="2" charset="-78"/>
                        </a:rPr>
                        <a:t>نوع واکنش            </a:t>
                      </a:r>
                      <a:endParaRPr kumimoji="0" lang="fa-IR"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Titr" panose="00000700000000000000" pitchFamily="2" charset="-78"/>
                        </a:rPr>
                        <a:t> </a:t>
                      </a:r>
                      <a:r>
                        <a:rPr kumimoji="0" lang="fa-IR" sz="1800" b="0"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Titr" panose="00000700000000000000" pitchFamily="2" charset="-78"/>
                        </a:rPr>
                        <a:t>   علایم و نشانه ها</a:t>
                      </a:r>
                      <a:endParaRPr kumimoji="0" lang="fa-IR" sz="2800" b="0"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Titr" panose="00000700000000000000" pitchFamily="2" charset="-78"/>
                        </a:rPr>
                        <a:t>   اقدام بالینی </a:t>
                      </a:r>
                      <a:r>
                        <a:rPr kumimoji="0" lang="fa-IR" sz="1800" b="0" i="0" u="none" strike="noStrike" cap="none" normalizeH="0" baseline="-30000" smtClean="0">
                          <a:ln>
                            <a:noFill/>
                          </a:ln>
                          <a:solidFill>
                            <a:srgbClr val="008000"/>
                          </a:solidFill>
                          <a:effectLst/>
                          <a:latin typeface="Times New Roman" panose="02020603050405020304" pitchFamily="18" charset="0"/>
                          <a:ea typeface="Times New Roman" panose="02020603050405020304" pitchFamily="18" charset="0"/>
                          <a:cs typeface="2  Titr" panose="00000700000000000000" pitchFamily="2" charset="-78"/>
                        </a:rPr>
                        <a:t>(باپزشک مسئول مشورت کنیدوپروتکل بیمارستان را اجرا کنید</a:t>
                      </a:r>
                      <a:endParaRPr kumimoji="0" lang="fa-IR"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111125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Titr" panose="00000700000000000000" pitchFamily="2" charset="-78"/>
                        </a:rPr>
                        <a:t> </a:t>
                      </a: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آلرژی خفیف  </a:t>
                      </a:r>
                      <a:endParaRPr kumimoji="0" lang="fa-IR" sz="2800" b="0"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بروز کهیر موضعی، خارش،راش</a:t>
                      </a:r>
                      <a:endParaRPr kumimoji="0" lang="fa-IR"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انتقا ل خون را متوقف کند (مراحل 5-1 فوق)</a:t>
                      </a:r>
                      <a:endParaRPr kumimoji="0" lang="en-US" sz="16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می توان آنتی هیستامین تجویز نمائید</a:t>
                      </a:r>
                      <a:r>
                        <a:rPr kumimoji="0" lang="en-US"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IV</a:t>
                      </a: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یا</a:t>
                      </a:r>
                      <a:r>
                        <a:rPr kumimoji="0" lang="en-US"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IM</a:t>
                      </a: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a:t>
                      </a:r>
                      <a:r>
                        <a:rPr kumimoji="0" lang="en-US"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PO </a:t>
                      </a:r>
                      <a:endParaRPr kumimoji="0" lang="en-US" sz="2100" b="0"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اگر واکنش فروکش نمود،می توانید تزریق را ادامه دهید. </a:t>
                      </a:r>
                      <a:endParaRPr kumimoji="0" lang="en-US" sz="1600" b="0" i="0" u="none" strike="noStrike" cap="none" normalizeH="0" baseline="0" smtClean="0">
                        <a:ln>
                          <a:noFill/>
                        </a:ln>
                        <a:solidFill>
                          <a:schemeClr val="tx1"/>
                        </a:solidFill>
                        <a:effectLst/>
                        <a:latin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135731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آلرژی شدید </a:t>
                      </a:r>
                      <a:endParaRPr kumimoji="0" lang="fa-IR"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برافروختگی صورت،خس خس سینه،فشارخون پائین،آنافیلاکسی</a:t>
                      </a:r>
                      <a:endParaRPr kumimoji="0" lang="fa-IR"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انتقا ل خون را متوقف کنبد (مراحل 6-1فوق)</a:t>
                      </a:r>
                      <a:endParaRPr kumimoji="0" lang="en-US" sz="16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می توان از</a:t>
                      </a:r>
                      <a:r>
                        <a:rPr kumimoji="0" lang="en-US"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Epinephrine</a:t>
                      </a: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 ویا استروئید استفاده کرد </a:t>
                      </a:r>
                      <a:endParaRPr kumimoji="0" lang="en-US" sz="2100" b="0"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ممکن است فوریت پزشکی بروز کند، فشار خون را تعادل بخشید و مجاری هوا را باز نگه دارید.</a:t>
                      </a:r>
                      <a:endParaRPr kumimoji="0" lang="en-US" sz="1600" b="0" i="0" u="none" strike="noStrike" cap="none" normalizeH="0" baseline="0" smtClean="0">
                        <a:ln>
                          <a:noFill/>
                        </a:ln>
                        <a:solidFill>
                          <a:schemeClr val="tx1"/>
                        </a:solidFill>
                        <a:effectLst/>
                        <a:latin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197485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تب زا</a:t>
                      </a:r>
                      <a:endParaRPr kumimoji="0" lang="fa-IR"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لرز و بروز تب غیر منتظرهبیشتر از 38درجه سانتی گراد(</a:t>
                      </a:r>
                      <a:r>
                        <a:rPr kumimoji="0" lang="en-US"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F</a:t>
                      </a: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 4/100)یا افزایش بیشتر از 1درجه سانتی گراد (</a:t>
                      </a:r>
                      <a:r>
                        <a:rPr kumimoji="0" lang="en-US"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F</a:t>
                      </a:r>
                      <a:r>
                        <a:rPr kumimoji="0" lang="fa-IR" sz="18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8/1)</a:t>
                      </a:r>
                      <a:endParaRPr kumimoji="0" lang="fa-IR" sz="2800" b="0"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631825"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631825"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631825"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631825"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631825"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631825"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631825"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631825"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631825" algn="l"/>
                        </a:tabLs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tab pos="631825" algn="l"/>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انتقا ل خون را متوقف کنبد (مراحل 6-1فوق)</a:t>
                      </a:r>
                      <a:endParaRPr kumimoji="0" lang="en-US" sz="16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tab pos="631825" algn="l"/>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واکنش های تب زا معمولاً به تب برها جواب می دهند- در بیماران </a:t>
                      </a:r>
                      <a:r>
                        <a:rPr kumimoji="0" lang="en-US"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thrombocytopenic</a:t>
                      </a: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 از دادن آسپرین اجتناب کنید. </a:t>
                      </a:r>
                      <a:endParaRPr kumimoji="0" lang="en-US" sz="2100" b="0"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tab pos="631825" algn="l"/>
                        </a:tabLst>
                      </a:pP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بروز واکنش های همولیتیک،</a:t>
                      </a:r>
                      <a:r>
                        <a:rPr kumimoji="0" lang="en-US"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TRALI,septic</a:t>
                      </a:r>
                      <a:r>
                        <a:rPr kumimoji="0" lang="fa-IR" sz="18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 را بعنوان تشخیص افتراقی رد کنید</a:t>
                      </a:r>
                      <a:endParaRPr kumimoji="0" lang="en-US" sz="1600" b="0" i="0" u="none" strike="noStrike" cap="none" normalizeH="0" baseline="0" smtClean="0">
                        <a:ln>
                          <a:noFill/>
                        </a:ln>
                        <a:solidFill>
                          <a:schemeClr val="tx1"/>
                        </a:solidFill>
                        <a:effectLst/>
                        <a:latin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Tx/>
                        <a:buNone/>
                        <a:tabLst>
                          <a:tab pos="631825" algn="l"/>
                        </a:tabLst>
                      </a:pPr>
                      <a:r>
                        <a:rPr kumimoji="0" lang="fa-IR" sz="1800" b="0" i="0" u="none" strike="noStrike" cap="none" normalizeH="0" baseline="-30000" smtClean="0">
                          <a:ln>
                            <a:noFill/>
                          </a:ln>
                          <a:solidFill>
                            <a:srgbClr val="FF00FF"/>
                          </a:solidFill>
                          <a:effectLst/>
                          <a:latin typeface="Times New Roman" panose="02020603050405020304" pitchFamily="18" charset="0"/>
                          <a:cs typeface="2  Titr" panose="00000700000000000000" pitchFamily="2" charset="-78"/>
                        </a:rPr>
                        <a:t>                                                                             </a:t>
                      </a:r>
                      <a:endParaRPr kumimoji="0" lang="fa-IR" sz="2800" b="0"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endParaRPr lang="fa-IR"/>
          </a:p>
        </p:txBody>
      </p:sp>
      <p:graphicFrame>
        <p:nvGraphicFramePr>
          <p:cNvPr id="240643" name="Group 3"/>
          <p:cNvGraphicFramePr>
            <a:graphicFrameLocks noGrp="1"/>
          </p:cNvGraphicFramePr>
          <p:nvPr>
            <p:ph idx="4294967295"/>
          </p:nvPr>
        </p:nvGraphicFramePr>
        <p:xfrm>
          <a:off x="457200" y="304800"/>
          <a:ext cx="8229600" cy="5991225"/>
        </p:xfrm>
        <a:graphic>
          <a:graphicData uri="http://schemas.openxmlformats.org/drawingml/2006/table">
            <a:tbl>
              <a:tblPr rtl="1"/>
              <a:tblGrid>
                <a:gridCol w="1820862"/>
                <a:gridCol w="2952750"/>
                <a:gridCol w="3455988"/>
              </a:tblGrid>
              <a:tr h="81280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Nazanin" panose="00000400000000000000" pitchFamily="2" charset="-78"/>
                        </a:rPr>
                        <a:t>  </a:t>
                      </a:r>
                      <a:r>
                        <a:rPr kumimoji="0" lang="fa-IR" sz="2400" b="1"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Nazanin" panose="00000400000000000000" pitchFamily="2" charset="-78"/>
                        </a:rPr>
                        <a:t>نوع واکنش            </a:t>
                      </a:r>
                      <a:endParaRPr kumimoji="0" lang="fa-IR" sz="3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Nazanin" panose="00000400000000000000" pitchFamily="2" charset="-78"/>
                        </a:rPr>
                        <a:t> </a:t>
                      </a:r>
                      <a:r>
                        <a:rPr kumimoji="0" lang="fa-IR" sz="2400" b="1"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Nazanin" panose="00000400000000000000" pitchFamily="2" charset="-78"/>
                        </a:rPr>
                        <a:t>   علایم و نشانه ها</a:t>
                      </a:r>
                      <a:endParaRPr kumimoji="0" lang="fa-IR" sz="3600" b="1" i="0" u="none" strike="noStrike" cap="none" normalizeH="0" baseline="0" smtClean="0">
                        <a:ln>
                          <a:noFill/>
                        </a:ln>
                        <a:solidFill>
                          <a:schemeClr val="tx1"/>
                        </a:solidFill>
                        <a:effectLst/>
                        <a:latin typeface="Arial" panose="020B0604020202020204" pitchFamily="34"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Nazanin" panose="00000400000000000000" pitchFamily="2" charset="-78"/>
                        </a:rPr>
                        <a:t>   اقدام بالینی </a:t>
                      </a:r>
                      <a:r>
                        <a:rPr kumimoji="0" lang="fa-IR" sz="2400" b="1" i="0" u="none" strike="noStrike" cap="none" normalizeH="0" baseline="-30000" smtClean="0">
                          <a:ln>
                            <a:noFill/>
                          </a:ln>
                          <a:solidFill>
                            <a:srgbClr val="008000"/>
                          </a:solidFill>
                          <a:effectLst/>
                          <a:latin typeface="Times New Roman" panose="02020603050405020304" pitchFamily="18" charset="0"/>
                          <a:ea typeface="Times New Roman" panose="02020603050405020304" pitchFamily="18" charset="0"/>
                          <a:cs typeface="2  Nazanin" panose="00000400000000000000" pitchFamily="2" charset="-78"/>
                        </a:rPr>
                        <a:t>(باپزشک مسئول مشورت کنیدوپروتکل بیمارستان را اجرا کنید</a:t>
                      </a:r>
                      <a:endParaRPr kumimoji="0" lang="fa-IR" sz="3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246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Nazanin" panose="00000400000000000000" pitchFamily="2" charset="-78"/>
                        </a:rPr>
                        <a:t>همولیتیک  حاد</a:t>
                      </a:r>
                      <a:endParaRPr kumimoji="0" lang="en-US" sz="2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Nazanin" panose="00000400000000000000" pitchFamily="2" charset="-78"/>
                        </a:rPr>
                        <a:t>لرز همراه با سفتی عضلانی،تب افزایش ضربان قلب(تاکیکاردی) تنگی تنفس،فشارخون پائین؛درد پهلو،خونریزی بی دلیل،الیگوری هموگلوبینوری-هموگلوبینمی</a:t>
                      </a:r>
                      <a:endParaRPr kumimoji="0" lang="fa-IR" sz="3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انتقا ل خون را متوقف کنبد (مراحل 6-1فوق)</a:t>
                      </a:r>
                      <a:endParaRPr kumimoji="0" lang="en-US" sz="2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ممکن است فوریت پزشکی بروز کند، فشار خون را تعادل بخشید و مجاری هوا را باز نگه دارید </a:t>
                      </a:r>
                      <a:endParaRPr kumimoji="0" lang="en-US" sz="2900" b="1"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واحدهای بیشتری را تزریق نکنید تا از بانک خون مجوز داده شود</a:t>
                      </a:r>
                      <a:endParaRPr kumimoji="0" lang="en-US" sz="2000" b="1" i="0" u="none" strike="noStrike" cap="none" normalizeH="0" baseline="0" smtClean="0">
                        <a:ln>
                          <a:noFill/>
                        </a:ln>
                        <a:solidFill>
                          <a:schemeClr val="tx1"/>
                        </a:solidFill>
                        <a:effectLst/>
                        <a:latin typeface="Times New Roman" panose="02020603050405020304" pitchFamily="18"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596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Nazanin" panose="00000400000000000000" pitchFamily="2" charset="-78"/>
                        </a:rPr>
                        <a:t>آسیب حاد ریوی مربوط به تزریق خون </a:t>
                      </a:r>
                      <a:r>
                        <a:rPr kumimoji="0" lang="en-US" sz="2400" b="1"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Nazanin" panose="00000400000000000000" pitchFamily="2" charset="-78"/>
                        </a:rPr>
                        <a:t>(TRALI)</a:t>
                      </a:r>
                      <a:endParaRPr kumimoji="0" lang="en-US" sz="2000" b="1" i="0" u="none" strike="noStrike" cap="none" normalizeH="0" baseline="0" smtClean="0">
                        <a:ln>
                          <a:noFill/>
                        </a:ln>
                        <a:solidFill>
                          <a:schemeClr val="tx1"/>
                        </a:solidFill>
                        <a:effectLst/>
                        <a:latin typeface="Times New Roman" panose="02020603050405020304" pitchFamily="18"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Nazanin" panose="00000400000000000000" pitchFamily="2" charset="-78"/>
                        </a:rPr>
                        <a:t>لرز،تب،تنگی نفس،نارسائی تنفسی،ادم ریوی غیر قلبی </a:t>
                      </a:r>
                      <a:endParaRPr kumimoji="0" lang="fa-IR" sz="3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Nazanin" panose="000004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انتقا ل خون را متوقف کنبد (مراحل 6-1فوق)</a:t>
                      </a:r>
                      <a:endParaRPr kumimoji="0" lang="en-US" sz="2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اکسیژن کمکی به بیمار رسانده و اگر لازم است با استفاده از دستگاه مکانیکی به تنفس بیمار کمک کنید. </a:t>
                      </a:r>
                      <a:endParaRPr kumimoji="0" lang="en-US" sz="2900" b="1"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ممکن است فوریت پزشکی بروز کند، فعالیت تنفسی و فشار خون را تعادل بخشید. </a:t>
                      </a:r>
                      <a:endParaRPr kumimoji="0" lang="en-US" sz="2900" b="1"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1"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به بانک خون برای اطمینان از کنار گذاشتن فراورده هائی که مربوط به این اهداکننده است اطلاع دهید</a:t>
                      </a:r>
                      <a:endParaRPr kumimoji="0" lang="en-US" sz="2000" b="1" i="0" u="none" strike="noStrike" cap="none" normalizeH="0" baseline="0" smtClean="0">
                        <a:ln>
                          <a:noFill/>
                        </a:ln>
                        <a:solidFill>
                          <a:schemeClr val="tx1"/>
                        </a:solidFill>
                        <a:effectLst/>
                        <a:latin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30000" smtClean="0">
                          <a:ln>
                            <a:noFill/>
                          </a:ln>
                          <a:solidFill>
                            <a:schemeClr val="tx1"/>
                          </a:solidFill>
                          <a:effectLst/>
                          <a:latin typeface="Times New Roman" panose="02020603050405020304" pitchFamily="18" charset="0"/>
                          <a:cs typeface="2  Titr" panose="00000700000000000000" pitchFamily="2" charset="-78"/>
                        </a:rPr>
                        <a:t>  </a:t>
                      </a:r>
                      <a:endParaRPr kumimoji="0" lang="fa-IR" sz="3600" b="1"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p:txBody>
          <a:bodyPr/>
          <a:lstStyle/>
          <a:p>
            <a:endParaRPr lang="fa-IR"/>
          </a:p>
        </p:txBody>
      </p:sp>
      <p:graphicFrame>
        <p:nvGraphicFramePr>
          <p:cNvPr id="241667" name="Group 3"/>
          <p:cNvGraphicFramePr>
            <a:graphicFrameLocks noGrp="1"/>
          </p:cNvGraphicFramePr>
          <p:nvPr>
            <p:ph idx="4294967295"/>
          </p:nvPr>
        </p:nvGraphicFramePr>
        <p:xfrm>
          <a:off x="457200" y="685800"/>
          <a:ext cx="8229600" cy="4699000"/>
        </p:xfrm>
        <a:graphic>
          <a:graphicData uri="http://schemas.openxmlformats.org/drawingml/2006/table">
            <a:tbl>
              <a:tblPr rtl="1"/>
              <a:tblGrid>
                <a:gridCol w="1306512"/>
                <a:gridCol w="2303463"/>
                <a:gridCol w="4619625"/>
              </a:tblGrid>
              <a:tr h="1081088">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Titr" panose="00000700000000000000" pitchFamily="2" charset="-78"/>
                        </a:rPr>
                        <a:t>  </a:t>
                      </a:r>
                      <a:r>
                        <a:rPr kumimoji="0" lang="fa-IR" sz="2400" b="0"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Titr" panose="00000700000000000000" pitchFamily="2" charset="-78"/>
                        </a:rPr>
                        <a:t>نوع واکنش            </a:t>
                      </a:r>
                      <a:endParaRPr kumimoji="0" lang="fa-IR" sz="3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FF00FF"/>
                          </a:solidFill>
                          <a:effectLst/>
                          <a:latin typeface="Times New Roman" panose="02020603050405020304" pitchFamily="18" charset="0"/>
                          <a:ea typeface="Times New Roman" panose="02020603050405020304" pitchFamily="18" charset="0"/>
                          <a:cs typeface="2  Titr" panose="00000700000000000000" pitchFamily="2" charset="-78"/>
                        </a:rPr>
                        <a:t> </a:t>
                      </a:r>
                      <a:r>
                        <a:rPr kumimoji="0" lang="fa-IR" sz="2400" b="0"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Titr" panose="00000700000000000000" pitchFamily="2" charset="-78"/>
                        </a:rPr>
                        <a:t>   علایم و نشانه ها</a:t>
                      </a:r>
                      <a:endParaRPr kumimoji="0" lang="fa-IR" sz="3600" b="0"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30000" smtClean="0">
                          <a:ln>
                            <a:noFill/>
                          </a:ln>
                          <a:solidFill>
                            <a:srgbClr val="0000FF"/>
                          </a:solidFill>
                          <a:effectLst/>
                          <a:latin typeface="Times New Roman" panose="02020603050405020304" pitchFamily="18" charset="0"/>
                          <a:ea typeface="Times New Roman" panose="02020603050405020304" pitchFamily="18" charset="0"/>
                          <a:cs typeface="2  Titr" panose="00000700000000000000" pitchFamily="2" charset="-78"/>
                        </a:rPr>
                        <a:t>   اقدام بالینی </a:t>
                      </a:r>
                      <a:r>
                        <a:rPr kumimoji="0" lang="fa-IR" sz="2400" b="0" i="0" u="none" strike="noStrike" cap="none" normalizeH="0" baseline="-30000" smtClean="0">
                          <a:ln>
                            <a:noFill/>
                          </a:ln>
                          <a:solidFill>
                            <a:srgbClr val="008000"/>
                          </a:solidFill>
                          <a:effectLst/>
                          <a:latin typeface="Times New Roman" panose="02020603050405020304" pitchFamily="18" charset="0"/>
                          <a:ea typeface="Times New Roman" panose="02020603050405020304" pitchFamily="18" charset="0"/>
                          <a:cs typeface="2  Titr" panose="00000700000000000000" pitchFamily="2" charset="-78"/>
                        </a:rPr>
                        <a:t>(باپزشک مسئول مشورت کنیدوپروتکل بیمارستان را اجرا کنید</a:t>
                      </a:r>
                      <a:endParaRPr kumimoji="0" lang="fa-IR" sz="3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91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واکنش </a:t>
                      </a:r>
                      <a:r>
                        <a:rPr kumimoji="0" lang="en-US" sz="2400" b="1"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septic</a:t>
                      </a:r>
                      <a:endParaRPr kumimoji="0" lang="en-US" sz="3600" b="1" i="0" u="none" strike="noStrike" cap="none" normalizeH="0" baseline="0" smtClean="0">
                        <a:ln>
                          <a:noFill/>
                        </a:ln>
                        <a:solidFill>
                          <a:schemeClr val="tx1"/>
                        </a:solidFill>
                        <a:effectLst/>
                        <a:latin typeface="Arial" panose="020B0604020202020204" pitchFamily="34"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30000" smtClean="0">
                          <a:ln>
                            <a:noFill/>
                          </a:ln>
                          <a:solidFill>
                            <a:srgbClr val="FF0000"/>
                          </a:solidFill>
                          <a:effectLst/>
                          <a:latin typeface="Times New Roman" panose="02020603050405020304" pitchFamily="18" charset="0"/>
                          <a:ea typeface="Times New Roman" panose="02020603050405020304" pitchFamily="18" charset="0"/>
                          <a:cs typeface="2  Titr" panose="00000700000000000000" pitchFamily="2" charset="-78"/>
                        </a:rPr>
                        <a:t>تب،لرز،سفتی عضلانی،حالت تهوع،استفراغ؛فشار خون پائین</a:t>
                      </a:r>
                      <a:endParaRPr kumimoji="0" lang="fa-IR" sz="3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انتقا ل خون را متوقف کنبد (مراحل 6-1فوق)</a:t>
                      </a:r>
                      <a:endParaRPr kumimoji="0" 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پس از دریافت نمونه های کشت خون،به بیمارآنتی بیوتیک های وسیع الطیف تجویز نمائید. </a:t>
                      </a:r>
                      <a:endParaRPr kumimoji="0" lang="en-US" sz="2900" b="0"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 ممکن است فوریت پزشکی بروز کند، فشار خون را تعادل بخشید و مجاری هوا را باز نگه دارید </a:t>
                      </a:r>
                      <a:endParaRPr kumimoji="0" lang="en-US" sz="2900" b="0"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به بانک خون برای اطمینان از کنار گذاشتن فراورده هائی که مربوط به این اهداکننده است اطلاع دهید </a:t>
                      </a:r>
                      <a:endParaRPr kumimoji="0" lang="en-US" sz="2900" b="0" i="0" u="none" strike="noStrike" cap="none" normalizeH="0" baseline="-3000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Times New Roman" panose="02020603050405020304" pitchFamily="18" charset="0"/>
                        <a:cs typeface="2  Titr" panose="00000700000000000000" pitchFamily="2" charset="-78"/>
                      </a:endParaRPr>
                    </a:p>
                    <a:p>
                      <a:pPr marL="342900" marR="0" lvl="0" indent="-342900" algn="r" defTabSz="914400" rtl="1"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fa-IR"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کیسه خون را به بانک خون برای کشت و انجام </a:t>
                      </a:r>
                      <a:r>
                        <a:rPr kumimoji="0" lang="en-US"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Gram's Stain</a:t>
                      </a:r>
                      <a:r>
                        <a:rPr kumimoji="0" lang="fa-IR" sz="2400" b="0" i="0" u="none" strike="noStrike" cap="none" normalizeH="0" baseline="-30000" smtClean="0">
                          <a:ln>
                            <a:noFill/>
                          </a:ln>
                          <a:solidFill>
                            <a:schemeClr val="tx1"/>
                          </a:solidFill>
                          <a:effectLst/>
                          <a:latin typeface="Times New Roman" panose="02020603050405020304" pitchFamily="18" charset="0"/>
                          <a:ea typeface="Times New Roman" panose="02020603050405020304" pitchFamily="18" charset="0"/>
                          <a:cs typeface="2  Titr" panose="00000700000000000000" pitchFamily="2" charset="-78"/>
                        </a:rPr>
                        <a:t> (رنگ آمیزی گرم) بفرستید </a:t>
                      </a:r>
                      <a:endParaRPr kumimoji="0" lang="en-US" sz="2000" b="0" i="0" u="none" strike="noStrike" cap="none" normalizeH="0" baseline="0" smtClean="0">
                        <a:ln>
                          <a:noFill/>
                        </a:ln>
                        <a:solidFill>
                          <a:schemeClr val="tx1"/>
                        </a:solidFill>
                        <a:effectLst/>
                        <a:latin typeface="Times New Roman" panose="02020603050405020304" pitchFamily="18" charset="0"/>
                        <a:cs typeface="2  Titr" panose="00000700000000000000"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fa-IR" sz="4000"/>
              <a:t>مراقبت های پرستاری برمبنای نوع عمل جراحی</a:t>
            </a:r>
            <a:endParaRPr lang="en-US" sz="4000"/>
          </a:p>
        </p:txBody>
      </p:sp>
      <p:sp>
        <p:nvSpPr>
          <p:cNvPr id="200707" name="Rectangle 3"/>
          <p:cNvSpPr>
            <a:spLocks noGrp="1" noChangeArrowheads="1"/>
          </p:cNvSpPr>
          <p:nvPr>
            <p:ph type="body" idx="1"/>
          </p:nvPr>
        </p:nvSpPr>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304800"/>
            <a:ext cx="8229600" cy="1143000"/>
          </a:xfrm>
        </p:spPr>
        <p:txBody>
          <a:bodyPr/>
          <a:lstStyle/>
          <a:p>
            <a:r>
              <a:rPr lang="fa-IR"/>
              <a:t>جراحی گوش</a:t>
            </a:r>
            <a:endParaRPr lang="en-US"/>
          </a:p>
        </p:txBody>
      </p:sp>
      <p:sp>
        <p:nvSpPr>
          <p:cNvPr id="201731" name="Rectangle 3"/>
          <p:cNvSpPr>
            <a:spLocks noGrp="1" noChangeArrowheads="1"/>
          </p:cNvSpPr>
          <p:nvPr>
            <p:ph type="body" idx="1"/>
          </p:nvPr>
        </p:nvSpPr>
        <p:spPr/>
        <p:txBody>
          <a:bodyPr/>
          <a:lstStyle/>
          <a:p>
            <a:r>
              <a:rPr lang="fa-IR"/>
              <a:t>پوزیشن وضعیت صاف خوابیده به پشت </a:t>
            </a:r>
          </a:p>
          <a:p>
            <a:r>
              <a:rPr lang="fa-IR"/>
              <a:t>بررسی راه هوایی و دیسترس تنفسی</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457200" y="0"/>
            <a:ext cx="8229600" cy="1143000"/>
          </a:xfrm>
        </p:spPr>
        <p:txBody>
          <a:bodyPr lIns="0" rIns="0" bIns="0" anchor="b"/>
          <a:lstStyle/>
          <a:p>
            <a:pPr algn="r"/>
            <a:r>
              <a:rPr lang="fa-IR"/>
              <a:t>آمادگی برای جراحی</a:t>
            </a:r>
          </a:p>
        </p:txBody>
      </p:sp>
      <p:sp>
        <p:nvSpPr>
          <p:cNvPr id="122883" name="Content Placeholder 2"/>
          <p:cNvSpPr>
            <a:spLocks noGrp="1"/>
          </p:cNvSpPr>
          <p:nvPr>
            <p:ph idx="4294967295"/>
          </p:nvPr>
        </p:nvSpPr>
        <p:spPr>
          <a:xfrm>
            <a:off x="457200" y="1295400"/>
            <a:ext cx="8229600" cy="4525963"/>
          </a:xfrm>
        </p:spPr>
        <p:txBody>
          <a:bodyPr/>
          <a:lstStyle/>
          <a:p>
            <a:pPr marL="273050" indent="-273050" algn="justLow">
              <a:buFontTx/>
              <a:buNone/>
            </a:pPr>
            <a:r>
              <a:rPr lang="fa-IR" sz="2600" b="1">
                <a:solidFill>
                  <a:srgbClr val="0B5395"/>
                </a:solidFill>
                <a:latin typeface="Times New Roman" panose="02020603050405020304" pitchFamily="18" charset="0"/>
                <a:cs typeface="Times New Roman" panose="02020603050405020304" pitchFamily="18" charset="0"/>
                <a:sym typeface="Wingdings" panose="05000000000000000000" pitchFamily="2" charset="2"/>
              </a:rPr>
              <a:t> </a:t>
            </a:r>
            <a:r>
              <a:rPr lang="fa-IR" sz="2600" b="1">
                <a:solidFill>
                  <a:srgbClr val="0B5395"/>
                </a:solidFill>
                <a:latin typeface="Times New Roman" panose="02020603050405020304" pitchFamily="18" charset="0"/>
                <a:cs typeface="Times New Roman" panose="02020603050405020304" pitchFamily="18" charset="0"/>
              </a:rPr>
              <a:t>بررسی عوامل بهداشتی مؤثر قبل از عمل :</a:t>
            </a:r>
          </a:p>
          <a:p>
            <a:pPr marL="273050" indent="-273050" algn="justLow"/>
            <a:r>
              <a:rPr lang="fa-IR" sz="2600">
                <a:latin typeface="Times New Roman" panose="02020603050405020304" pitchFamily="18" charset="0"/>
                <a:cs typeface="Times New Roman" panose="02020603050405020304" pitchFamily="18" charset="0"/>
              </a:rPr>
              <a:t>وضعیت تغذیه ای و مایعات بدن</a:t>
            </a:r>
          </a:p>
          <a:p>
            <a:pPr marL="273050" indent="-273050" algn="justLow"/>
            <a:r>
              <a:rPr lang="fa-IR" sz="2600">
                <a:latin typeface="Times New Roman" panose="02020603050405020304" pitchFamily="18" charset="0"/>
                <a:cs typeface="Times New Roman" panose="02020603050405020304" pitchFamily="18" charset="0"/>
              </a:rPr>
              <a:t>اعتیاد به مواد مخدر و الکل</a:t>
            </a:r>
          </a:p>
          <a:p>
            <a:pPr marL="273050" indent="-273050" algn="justLow"/>
            <a:r>
              <a:rPr lang="fa-IR" sz="2600">
                <a:latin typeface="Times New Roman" panose="02020603050405020304" pitchFamily="18" charset="0"/>
                <a:cs typeface="Times New Roman" panose="02020603050405020304" pitchFamily="18" charset="0"/>
              </a:rPr>
              <a:t>وضعیت تنفس</a:t>
            </a:r>
          </a:p>
          <a:p>
            <a:pPr marL="273050" indent="-273050" algn="justLow"/>
            <a:r>
              <a:rPr lang="fa-IR" sz="2600">
                <a:latin typeface="Times New Roman" panose="02020603050405020304" pitchFamily="18" charset="0"/>
                <a:cs typeface="Times New Roman" panose="02020603050405020304" pitchFamily="18" charset="0"/>
              </a:rPr>
              <a:t>وضعیت قلبی-عروقی</a:t>
            </a:r>
          </a:p>
          <a:p>
            <a:pPr marL="273050" indent="-273050" algn="justLow"/>
            <a:r>
              <a:rPr lang="fa-IR" sz="2600">
                <a:latin typeface="Times New Roman" panose="02020603050405020304" pitchFamily="18" charset="0"/>
                <a:cs typeface="Times New Roman" panose="02020603050405020304" pitchFamily="18" charset="0"/>
              </a:rPr>
              <a:t>عملکرد کبد و کلیه</a:t>
            </a:r>
          </a:p>
          <a:p>
            <a:pPr marL="273050" indent="-273050" algn="justLow"/>
            <a:r>
              <a:rPr lang="fa-IR" sz="2600">
                <a:latin typeface="Times New Roman" panose="02020603050405020304" pitchFamily="18" charset="0"/>
                <a:cs typeface="Times New Roman" panose="02020603050405020304" pitchFamily="18" charset="0"/>
              </a:rPr>
              <a:t>عملکرد غدد درون ریز</a:t>
            </a:r>
          </a:p>
          <a:p>
            <a:pPr marL="273050" indent="-273050" algn="justLow"/>
            <a:r>
              <a:rPr lang="fa-IR" sz="2600">
                <a:latin typeface="Times New Roman" panose="02020603050405020304" pitchFamily="18" charset="0"/>
                <a:cs typeface="Times New Roman" panose="02020603050405020304" pitchFamily="18" charset="0"/>
              </a:rPr>
              <a:t>عملکرد سیستم ایمنی</a:t>
            </a:r>
          </a:p>
          <a:p>
            <a:pPr marL="273050" indent="-273050" algn="justLow"/>
            <a:r>
              <a:rPr lang="fa-IR" sz="2600">
                <a:latin typeface="Times New Roman" panose="02020603050405020304" pitchFamily="18" charset="0"/>
                <a:cs typeface="Times New Roman" panose="02020603050405020304" pitchFamily="18" charset="0"/>
              </a:rPr>
              <a:t>درمان دارویی پیشین</a:t>
            </a:r>
          </a:p>
          <a:p>
            <a:pPr marL="273050" indent="-273050" algn="justLow"/>
            <a:r>
              <a:rPr lang="fa-IR" sz="2600">
                <a:latin typeface="Times New Roman" panose="02020603050405020304" pitchFamily="18" charset="0"/>
                <a:cs typeface="Times New Roman" panose="02020603050405020304" pitchFamily="18" charset="0"/>
              </a:rPr>
              <a:t>عوامل روانی اجتماعی</a:t>
            </a:r>
          </a:p>
          <a:p>
            <a:pPr marL="273050" indent="-273050" algn="justLow"/>
            <a:r>
              <a:rPr lang="fa-IR" sz="2600">
                <a:latin typeface="Times New Roman" panose="02020603050405020304" pitchFamily="18" charset="0"/>
                <a:cs typeface="Times New Roman" panose="02020603050405020304" pitchFamily="18" charset="0"/>
              </a:rPr>
              <a:t>اعتقادات مذهبی و فرهنگی</a:t>
            </a:r>
          </a:p>
        </p:txBody>
      </p:sp>
      <p:pic>
        <p:nvPicPr>
          <p:cNvPr id="122884" name="Picture 4" descr="C:\Documents and Settings\lisa dunn\Application Data\Microsoft\Media Catalog\Downloaded Clips\cl76\j02962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1905000"/>
            <a:ext cx="3241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endParaRPr lang="en-US"/>
          </a:p>
        </p:txBody>
      </p:sp>
      <p:graphicFrame>
        <p:nvGraphicFramePr>
          <p:cNvPr id="202755" name="Object 3"/>
          <p:cNvGraphicFramePr>
            <a:graphicFrameLocks noGrp="1" noChangeAspect="1"/>
          </p:cNvGraphicFramePr>
          <p:nvPr>
            <p:ph idx="1"/>
          </p:nvPr>
        </p:nvGraphicFramePr>
        <p:xfrm>
          <a:off x="990600" y="0"/>
          <a:ext cx="7162800" cy="6858000"/>
        </p:xfrm>
        <a:graphic>
          <a:graphicData uri="http://schemas.openxmlformats.org/presentationml/2006/ole">
            <mc:AlternateContent xmlns:mc="http://schemas.openxmlformats.org/markup-compatibility/2006">
              <mc:Choice xmlns:v="urn:schemas-microsoft-com:vml" Requires="v">
                <p:oleObj spid="_x0000_s202761" name="Document" r:id="rId3" imgW="4227634" imgH="6630871" progId="Word.Document.8">
                  <p:embed/>
                </p:oleObj>
              </mc:Choice>
              <mc:Fallback>
                <p:oleObj name="Document" r:id="rId3" imgW="4227634" imgH="6630871"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716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fa-IR"/>
              <a:t>سپتوپلاستی</a:t>
            </a:r>
            <a:endParaRPr lang="en-US"/>
          </a:p>
        </p:txBody>
      </p:sp>
      <p:sp>
        <p:nvSpPr>
          <p:cNvPr id="203779" name="Rectangle 3"/>
          <p:cNvSpPr>
            <a:spLocks noGrp="1" noChangeArrowheads="1"/>
          </p:cNvSpPr>
          <p:nvPr>
            <p:ph type="body" idx="1"/>
          </p:nvPr>
        </p:nvSpPr>
        <p:spPr>
          <a:xfrm>
            <a:off x="228600" y="1600200"/>
            <a:ext cx="8458200" cy="4525963"/>
          </a:xfrm>
        </p:spPr>
        <p:txBody>
          <a:bodyPr/>
          <a:lstStyle/>
          <a:p>
            <a:r>
              <a:rPr lang="fa-IR">
                <a:cs typeface="B Nazanin" panose="00000400000000000000" pitchFamily="2" charset="-78"/>
              </a:rPr>
              <a:t>پوزیشن نشسته (خروج ترشحات و بهبود تنفسی)</a:t>
            </a:r>
          </a:p>
          <a:p>
            <a:r>
              <a:rPr lang="fa-IR">
                <a:cs typeface="B Nazanin" panose="00000400000000000000" pitchFamily="2" charset="-78"/>
              </a:rPr>
              <a:t>بررسی انسداد راههای تنفسی (توجه به علائم ویز و تنگی نفس)</a:t>
            </a:r>
          </a:p>
          <a:p>
            <a:r>
              <a:rPr lang="fa-IR" sz="2800">
                <a:cs typeface="B Nazanin" panose="00000400000000000000" pitchFamily="2" charset="-78"/>
              </a:rPr>
              <a:t>بدلیل احتمال خونریزی (توجه به علائم افت فشارخون وتاکیکاردی)</a:t>
            </a:r>
          </a:p>
          <a:p>
            <a:r>
              <a:rPr lang="fa-IR" sz="2800">
                <a:cs typeface="B Nazanin" panose="00000400000000000000" pitchFamily="2" charset="-78"/>
              </a:rPr>
              <a:t>مشاهده ترشحات بینی و ته حلق از لحاظ خونریزی</a:t>
            </a:r>
            <a:endParaRPr lang="en-US" sz="28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fa-IR"/>
              <a:t>جراحی لوزه</a:t>
            </a:r>
            <a:endParaRPr lang="en-US"/>
          </a:p>
        </p:txBody>
      </p:sp>
      <p:sp>
        <p:nvSpPr>
          <p:cNvPr id="204803" name="Rectangle 3"/>
          <p:cNvSpPr>
            <a:spLocks noGrp="1" noChangeArrowheads="1"/>
          </p:cNvSpPr>
          <p:nvPr>
            <p:ph type="body" idx="1"/>
          </p:nvPr>
        </p:nvSpPr>
        <p:spPr/>
        <p:txBody>
          <a:bodyPr/>
          <a:lstStyle/>
          <a:p>
            <a:r>
              <a:rPr lang="fa-IR"/>
              <a:t>پوزیشن خوابیده به پهلو</a:t>
            </a:r>
          </a:p>
          <a:p>
            <a:r>
              <a:rPr lang="fa-IR"/>
              <a:t>بررسی رفلکس های بلع و سرفه </a:t>
            </a:r>
          </a:p>
          <a:p>
            <a:r>
              <a:rPr lang="fa-IR">
                <a:cs typeface="B Nazanin" panose="00000400000000000000" pitchFamily="2" charset="-78"/>
              </a:rPr>
              <a:t>بررسی انسداد راههای تنفسی </a:t>
            </a:r>
          </a:p>
          <a:p>
            <a:r>
              <a:rPr lang="fa-IR" sz="2800">
                <a:cs typeface="B Nazanin" panose="00000400000000000000" pitchFamily="2" charset="-78"/>
              </a:rPr>
              <a:t>احتمال خونریزی (بلع مکرر)</a:t>
            </a:r>
          </a:p>
          <a:p>
            <a:r>
              <a:rPr lang="fa-IR" sz="2800">
                <a:cs typeface="B Nazanin" panose="00000400000000000000" pitchFamily="2" charset="-78"/>
              </a:rPr>
              <a:t>ساکشن ترشحات در صورت لزوم از راه بینی انجام شود نه دهانی یا از طریق </a:t>
            </a:r>
            <a:r>
              <a:rPr lang="en-US" sz="2800">
                <a:cs typeface="B Nazanin" panose="00000400000000000000" pitchFamily="2" charset="-78"/>
              </a:rPr>
              <a:t>Air Way</a:t>
            </a:r>
            <a:r>
              <a:rPr lang="fa-IR" sz="2800">
                <a:cs typeface="B Nazanin" panose="00000400000000000000" pitchFamily="2" charset="-78"/>
              </a:rPr>
              <a:t> به شرط وارد کردن سوندنلاتون به میزان مناسب </a:t>
            </a:r>
          </a:p>
          <a:p>
            <a:endParaRPr lang="en-US" sz="2800">
              <a:cs typeface="B Nazanin" panose="00000400000000000000" pitchFamily="2" charset="-7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endParaRPr lang="en-US"/>
          </a:p>
        </p:txBody>
      </p:sp>
      <p:graphicFrame>
        <p:nvGraphicFramePr>
          <p:cNvPr id="205827" name="Object 3"/>
          <p:cNvGraphicFramePr>
            <a:graphicFrameLocks noGrp="1" noChangeAspect="1"/>
          </p:cNvGraphicFramePr>
          <p:nvPr>
            <p:ph idx="1"/>
          </p:nvPr>
        </p:nvGraphicFramePr>
        <p:xfrm>
          <a:off x="1371600" y="152400"/>
          <a:ext cx="6172200" cy="6126163"/>
        </p:xfrm>
        <a:graphic>
          <a:graphicData uri="http://schemas.openxmlformats.org/presentationml/2006/ole">
            <mc:AlternateContent xmlns:mc="http://schemas.openxmlformats.org/markup-compatibility/2006">
              <mc:Choice xmlns:v="urn:schemas-microsoft-com:vml" Requires="v">
                <p:oleObj spid="_x0000_s205833" name="Document" r:id="rId3" imgW="4227634" imgH="6213156" progId="Word.Document.8">
                  <p:embed/>
                </p:oleObj>
              </mc:Choice>
              <mc:Fallback>
                <p:oleObj name="Document" r:id="rId3" imgW="4227634" imgH="6213156"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
                        <a:ext cx="61722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fa-IR"/>
              <a:t>جراحی چشم</a:t>
            </a:r>
            <a:endParaRPr lang="en-US"/>
          </a:p>
        </p:txBody>
      </p:sp>
      <p:sp>
        <p:nvSpPr>
          <p:cNvPr id="206851" name="Rectangle 3"/>
          <p:cNvSpPr>
            <a:spLocks noGrp="1" noChangeArrowheads="1"/>
          </p:cNvSpPr>
          <p:nvPr>
            <p:ph type="body" idx="1"/>
          </p:nvPr>
        </p:nvSpPr>
        <p:spPr/>
        <p:txBody>
          <a:bodyPr/>
          <a:lstStyle/>
          <a:p>
            <a:r>
              <a:rPr lang="fa-IR"/>
              <a:t>بی قراری و اضطراب</a:t>
            </a:r>
          </a:p>
          <a:p>
            <a:r>
              <a:rPr lang="fa-IR"/>
              <a:t>تهوع و استفراغ (افزایش فشار داخل چشم)</a:t>
            </a:r>
          </a:p>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endParaRPr lang="en-US"/>
          </a:p>
        </p:txBody>
      </p:sp>
      <p:graphicFrame>
        <p:nvGraphicFramePr>
          <p:cNvPr id="207875" name="Object 3"/>
          <p:cNvGraphicFramePr>
            <a:graphicFrameLocks noGrp="1" noChangeAspect="1"/>
          </p:cNvGraphicFramePr>
          <p:nvPr>
            <p:ph idx="1"/>
          </p:nvPr>
        </p:nvGraphicFramePr>
        <p:xfrm>
          <a:off x="2209800" y="228600"/>
          <a:ext cx="5334000" cy="6324600"/>
        </p:xfrm>
        <a:graphic>
          <a:graphicData uri="http://schemas.openxmlformats.org/presentationml/2006/ole">
            <mc:AlternateContent xmlns:mc="http://schemas.openxmlformats.org/markup-compatibility/2006">
              <mc:Choice xmlns:v="urn:schemas-microsoft-com:vml" Requires="v">
                <p:oleObj spid="_x0000_s207881" name="Document" r:id="rId3" imgW="3999104" imgH="6944878" progId="Word.Document.8">
                  <p:embed/>
                </p:oleObj>
              </mc:Choice>
              <mc:Fallback>
                <p:oleObj name="Document" r:id="rId3" imgW="3999104" imgH="6944878"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
                        <a:ext cx="533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fa-IR"/>
              <a:t>جراحی مغز و اعصاب</a:t>
            </a:r>
            <a:endParaRPr lang="en-US"/>
          </a:p>
        </p:txBody>
      </p:sp>
      <p:sp>
        <p:nvSpPr>
          <p:cNvPr id="208899" name="Rectangle 3"/>
          <p:cNvSpPr>
            <a:spLocks noGrp="1" noChangeArrowheads="1"/>
          </p:cNvSpPr>
          <p:nvPr>
            <p:ph type="body" idx="1"/>
          </p:nvPr>
        </p:nvSpPr>
        <p:spPr/>
        <p:txBody>
          <a:bodyPr/>
          <a:lstStyle/>
          <a:p>
            <a:r>
              <a:rPr lang="fa-IR"/>
              <a:t>پوزیشن نیمه نشسته (سر تخت 30 درجه بالا باشد)</a:t>
            </a:r>
          </a:p>
          <a:p>
            <a:r>
              <a:rPr lang="fa-IR"/>
              <a:t>افزایش فشار داخل چشم</a:t>
            </a:r>
          </a:p>
          <a:p>
            <a:r>
              <a:rPr lang="fa-IR"/>
              <a:t>افزایش درجه حرارت</a:t>
            </a:r>
          </a:p>
          <a:p>
            <a:r>
              <a:rPr lang="fa-IR"/>
              <a:t>اضطراب (عدم آگاهی به مکان و زمان)</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22" name="Picture 4" descr="WheelsOfLife"/>
          <p:cNvPicPr>
            <a:picLocks noChangeAspect="1" noChangeArrowheads="1"/>
          </p:cNvPicPr>
          <p:nvPr/>
        </p:nvPicPr>
        <p:blipFill>
          <a:blip r:embed="rId3">
            <a:extLst>
              <a:ext uri="{28A0092B-C50C-407E-A947-70E740481C1C}">
                <a14:useLocalDpi xmlns:a14="http://schemas.microsoft.com/office/drawing/2010/main" val="0"/>
              </a:ext>
            </a:extLst>
          </a:blip>
          <a:srcRect b="8151"/>
          <a:stretch>
            <a:fillRect/>
          </a:stretch>
        </p:blipFill>
        <p:spPr bwMode="auto">
          <a:xfrm>
            <a:off x="647700" y="-3175"/>
            <a:ext cx="78867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2400" y="2286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sz="6600">
                <a:solidFill>
                  <a:schemeClr val="bg1"/>
                </a:solidFill>
              </a:rPr>
              <a:t>PACU</a:t>
            </a:r>
          </a:p>
        </p:txBody>
      </p:sp>
      <p:sp>
        <p:nvSpPr>
          <p:cNvPr id="211971" name="Rectangle 6"/>
          <p:cNvSpPr>
            <a:spLocks noChangeArrowheads="1"/>
          </p:cNvSpPr>
          <p:nvPr/>
        </p:nvSpPr>
        <p:spPr bwMode="auto">
          <a:xfrm rot="-3325813">
            <a:off x="4399756" y="2772570"/>
            <a:ext cx="5197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sz="2800">
                <a:solidFill>
                  <a:srgbClr val="000066"/>
                </a:solidFill>
              </a:rPr>
              <a:t>Post  Anesthesia   Care   Unit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endParaRPr lang="en-US"/>
          </a:p>
        </p:txBody>
      </p:sp>
      <p:sp>
        <p:nvSpPr>
          <p:cNvPr id="212995" name="Rectangle 3"/>
          <p:cNvSpPr>
            <a:spLocks noGrp="1" noChangeArrowheads="1"/>
          </p:cNvSpPr>
          <p:nvPr>
            <p:ph type="body" idx="1"/>
          </p:nvPr>
        </p:nvSpPr>
        <p:spPr/>
        <p:txBody>
          <a:bodyPr/>
          <a:lstStyle/>
          <a:p>
            <a:r>
              <a:rPr lang="ar-SA"/>
              <a:t>در سال 1947 مطالعه اي صورت گرفت و در آن يک دوره 11 ساله مورد بررسي قرار گرفت و مشخص شد نيمي از مرگ هاي 24 ساعت اول بعد از جراحي قابل پيشگيري است و حداقل يک سوم آنها  فقط با بهبود مراقبت هاي بعد از عمل قابل پيشگيري بوده اند .</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Box 1"/>
          <p:cNvSpPr txBox="1">
            <a:spLocks noChangeArrowheads="1"/>
          </p:cNvSpPr>
          <p:nvPr/>
        </p:nvSpPr>
        <p:spPr bwMode="auto">
          <a:xfrm>
            <a:off x="0" y="85725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2800" b="1">
                <a:solidFill>
                  <a:srgbClr val="00B0F0"/>
                </a:solidFill>
                <a:latin typeface="Times New Roman" panose="02020603050405020304" pitchFamily="18" charset="0"/>
                <a:ea typeface="Majalla UI"/>
                <a:cs typeface="B Nazanin" panose="00000400000000000000" pitchFamily="2" charset="-78"/>
              </a:rPr>
              <a:t>مراقبت های پرستاری قبل از عمل جراحی</a:t>
            </a:r>
          </a:p>
          <a:p>
            <a:endParaRPr lang="fa-IR" sz="2400">
              <a:latin typeface="Times New Roman" panose="02020603050405020304" pitchFamily="18" charset="0"/>
              <a:ea typeface="Majalla UI"/>
              <a:cs typeface="B Nazanin" panose="00000400000000000000" pitchFamily="2" charset="-78"/>
            </a:endParaRPr>
          </a:p>
          <a:p>
            <a:r>
              <a:rPr lang="fa-IR" sz="2400" b="1">
                <a:solidFill>
                  <a:srgbClr val="003300"/>
                </a:solidFill>
                <a:latin typeface="Times New Roman" panose="02020603050405020304" pitchFamily="18" charset="0"/>
                <a:ea typeface="Majalla UI"/>
                <a:cs typeface="B Nazanin" panose="00000400000000000000" pitchFamily="2" charset="-78"/>
              </a:rPr>
              <a:t>آموزش بیمار قبل از عمل جراحی</a:t>
            </a:r>
          </a:p>
          <a:p>
            <a:endParaRPr lang="fa-IR" sz="2000" b="1">
              <a:solidFill>
                <a:srgbClr val="003300"/>
              </a:solidFill>
              <a:latin typeface="Times New Roman" panose="02020603050405020304" pitchFamily="18" charset="0"/>
              <a:ea typeface="Majalla UI"/>
              <a:cs typeface="B Nazanin" panose="00000400000000000000" pitchFamily="2" charset="-78"/>
            </a:endParaRPr>
          </a:p>
          <a:p>
            <a:r>
              <a:rPr lang="fa-IR" sz="2000">
                <a:latin typeface="Times New Roman" panose="02020603050405020304" pitchFamily="18" charset="0"/>
                <a:ea typeface="Majalla UI"/>
                <a:cs typeface="B Nazanin" panose="00000400000000000000" pitchFamily="2" charset="-78"/>
              </a:rPr>
              <a:t>شامل آموزش روش تنفس بعد از عمل و ورزش های اندام تحتانی به منظور جلوگیری از عوارض بعد از عمل است.</a:t>
            </a:r>
          </a:p>
          <a:p>
            <a:r>
              <a:rPr lang="fa-IR" sz="2000">
                <a:latin typeface="Times New Roman" panose="02020603050405020304" pitchFamily="18" charset="0"/>
                <a:ea typeface="Majalla UI"/>
                <a:cs typeface="B Nazanin" panose="00000400000000000000" pitchFamily="2" charset="-78"/>
              </a:rPr>
              <a:t>آموزش به بیمار را باید از زمان پذیرش آغاز کرد .</a:t>
            </a:r>
          </a:p>
          <a:p>
            <a:endParaRPr lang="fa-IR" sz="2000">
              <a:solidFill>
                <a:schemeClr val="accent1"/>
              </a:solidFill>
              <a:latin typeface="Times New Roman" panose="02020603050405020304" pitchFamily="18" charset="0"/>
              <a:ea typeface="Majalla UI"/>
              <a:cs typeface="B Nazanin" panose="00000400000000000000" pitchFamily="2" charset="-78"/>
            </a:endParaRPr>
          </a:p>
          <a:p>
            <a:r>
              <a:rPr lang="fa-IR" sz="2400" b="1">
                <a:solidFill>
                  <a:srgbClr val="003300"/>
                </a:solidFill>
                <a:latin typeface="Times New Roman" panose="02020603050405020304" pitchFamily="18" charset="0"/>
                <a:ea typeface="Majalla UI"/>
                <a:cs typeface="B Nazanin" panose="00000400000000000000" pitchFamily="2" charset="-78"/>
              </a:rPr>
              <a:t>آموزش تنفس عمیق و تمرین های سرفه و اسپیرومتری تشویقی</a:t>
            </a:r>
          </a:p>
          <a:p>
            <a:endParaRPr lang="fa-IR" sz="2400" b="1">
              <a:solidFill>
                <a:srgbClr val="003300"/>
              </a:solidFill>
              <a:latin typeface="Times New Roman" panose="02020603050405020304" pitchFamily="18" charset="0"/>
              <a:ea typeface="Majalla UI"/>
              <a:cs typeface="B Nazanin" panose="00000400000000000000" pitchFamily="2" charset="-78"/>
            </a:endParaRPr>
          </a:p>
          <a:p>
            <a:r>
              <a:rPr lang="fa-IR" sz="2000">
                <a:latin typeface="Times New Roman" panose="02020603050405020304" pitchFamily="18" charset="0"/>
                <a:ea typeface="Majalla UI"/>
                <a:cs typeface="B Nazanin" panose="00000400000000000000" pitchFamily="2" charset="-78"/>
              </a:rPr>
              <a:t>پرستار به بیمار آموزش می دهد که در وضعیت نشته بنشیند تا ریه ها تا حداکثر امکان منبسط شوند و نیز توضیح می دهد که چگونه دم عمیق و آهسته و بازدم آهسته را انجام دهد.</a:t>
            </a:r>
          </a:p>
          <a:p>
            <a:r>
              <a:rPr lang="fa-IR" sz="2000">
                <a:latin typeface="Times New Roman" panose="02020603050405020304" pitchFamily="18" charset="0"/>
                <a:ea typeface="Majalla UI"/>
                <a:cs typeface="B Nazanin" panose="00000400000000000000" pitchFamily="2" charset="-78"/>
              </a:rPr>
              <a:t>در صورت انجام برش جراحی روی قفسه ی بیمار باید کف دو دست خود را روی برش قرار دهد تا حین سرفه حداقل فشار به آن وارد شود. </a:t>
            </a:r>
          </a:p>
          <a:p>
            <a:endParaRPr lang="fa-IR" sz="2000">
              <a:latin typeface="Times New Roman" panose="02020603050405020304" pitchFamily="18" charset="0"/>
              <a:ea typeface="Majalla UI"/>
              <a:cs typeface="B Nazanin" panose="00000400000000000000" pitchFamily="2" charset="-78"/>
            </a:endParaRPr>
          </a:p>
          <a:p>
            <a:endParaRPr lang="fa-IR" sz="2000">
              <a:ea typeface="Majalla UI"/>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3"/>
          <p:cNvSpPr>
            <a:spLocks noGrp="1" noChangeArrowheads="1"/>
          </p:cNvSpPr>
          <p:nvPr>
            <p:ph type="body" idx="4294967295"/>
          </p:nvPr>
        </p:nvSpPr>
        <p:spPr/>
        <p:txBody>
          <a:bodyPr/>
          <a:lstStyle/>
          <a:p>
            <a:endParaRPr lang="fa-IR"/>
          </a:p>
        </p:txBody>
      </p:sp>
      <p:sp>
        <p:nvSpPr>
          <p:cNvPr id="6147" name="Rectangle 3"/>
          <p:cNvSpPr>
            <a:spLocks noChangeArrowheads="1"/>
          </p:cNvSpPr>
          <p:nvPr/>
        </p:nvSpPr>
        <p:spPr bwMode="auto">
          <a:xfrm>
            <a:off x="152400" y="1066800"/>
            <a:ext cx="899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lnSpc>
                <a:spcPct val="70000"/>
              </a:lnSpc>
              <a:spcBef>
                <a:spcPct val="20000"/>
              </a:spcBef>
              <a:buFontTx/>
              <a:buChar char="•"/>
            </a:pPr>
            <a:r>
              <a:rPr lang="en-US" sz="2700"/>
              <a:t>Should be located close to the operating suite.</a:t>
            </a:r>
          </a:p>
          <a:p>
            <a:pPr algn="l" rtl="0">
              <a:lnSpc>
                <a:spcPct val="70000"/>
              </a:lnSpc>
              <a:spcBef>
                <a:spcPct val="20000"/>
              </a:spcBef>
            </a:pPr>
            <a:endParaRPr lang="en-US" sz="2700"/>
          </a:p>
          <a:p>
            <a:pPr algn="l" rtl="0">
              <a:lnSpc>
                <a:spcPct val="70000"/>
              </a:lnSpc>
              <a:spcBef>
                <a:spcPct val="20000"/>
              </a:spcBef>
              <a:buFontTx/>
              <a:buChar char="•"/>
            </a:pPr>
            <a:r>
              <a:rPr lang="en-US" sz="2700"/>
              <a:t>Immediate access to x-ray, blood bank, blood gas and clinical labs.</a:t>
            </a:r>
          </a:p>
          <a:p>
            <a:pPr algn="l" rtl="0">
              <a:lnSpc>
                <a:spcPct val="70000"/>
              </a:lnSpc>
              <a:spcBef>
                <a:spcPct val="20000"/>
              </a:spcBef>
            </a:pPr>
            <a:endParaRPr lang="en-US" sz="2700"/>
          </a:p>
          <a:p>
            <a:pPr algn="l" rtl="0">
              <a:lnSpc>
                <a:spcPct val="70000"/>
              </a:lnSpc>
              <a:spcBef>
                <a:spcPct val="20000"/>
              </a:spcBef>
              <a:buFontTx/>
              <a:buChar char="•"/>
            </a:pPr>
            <a:r>
              <a:rPr lang="en-US" sz="2700"/>
              <a:t>Should have 1.5 PACU beds per operating room used.</a:t>
            </a:r>
          </a:p>
          <a:p>
            <a:pPr algn="l" rtl="0">
              <a:lnSpc>
                <a:spcPct val="70000"/>
              </a:lnSpc>
              <a:spcBef>
                <a:spcPct val="20000"/>
              </a:spcBef>
            </a:pPr>
            <a:r>
              <a:rPr lang="en-US" sz="2700"/>
              <a:t>  </a:t>
            </a:r>
          </a:p>
          <a:p>
            <a:pPr algn="l" rtl="0">
              <a:lnSpc>
                <a:spcPct val="70000"/>
              </a:lnSpc>
              <a:spcBef>
                <a:spcPct val="20000"/>
              </a:spcBef>
              <a:buFontTx/>
              <a:buChar char="•"/>
            </a:pPr>
            <a:r>
              <a:rPr lang="en-US" sz="2700"/>
              <a:t>An open ward is optimal for patient observation, with at least one isolation room.withe lamp (no Blue)</a:t>
            </a:r>
          </a:p>
          <a:p>
            <a:pPr algn="l" rtl="0">
              <a:lnSpc>
                <a:spcPct val="70000"/>
              </a:lnSpc>
              <a:spcBef>
                <a:spcPct val="20000"/>
              </a:spcBef>
            </a:pPr>
            <a:r>
              <a:rPr lang="en-US" sz="2700"/>
              <a:t> </a:t>
            </a:r>
          </a:p>
          <a:p>
            <a:pPr algn="l" rtl="0">
              <a:lnSpc>
                <a:spcPct val="70000"/>
              </a:lnSpc>
              <a:spcBef>
                <a:spcPct val="20000"/>
              </a:spcBef>
              <a:buFontTx/>
              <a:buChar char="•"/>
            </a:pPr>
            <a:r>
              <a:rPr lang="en-US" sz="2700"/>
              <a:t>Central nursing station.</a:t>
            </a:r>
          </a:p>
          <a:p>
            <a:pPr algn="l" rtl="0">
              <a:lnSpc>
                <a:spcPct val="70000"/>
              </a:lnSpc>
              <a:spcBef>
                <a:spcPct val="20000"/>
              </a:spcBef>
            </a:pPr>
            <a:r>
              <a:rPr lang="en-US" sz="2700"/>
              <a:t>  </a:t>
            </a:r>
          </a:p>
          <a:p>
            <a:pPr algn="l" rtl="0">
              <a:lnSpc>
                <a:spcPct val="70000"/>
              </a:lnSpc>
              <a:spcBef>
                <a:spcPct val="20000"/>
              </a:spcBef>
              <a:buFontTx/>
              <a:buChar char="•"/>
            </a:pPr>
            <a:r>
              <a:rPr lang="en-US" sz="2700"/>
              <a:t>Piped in oxygen, air, and vacuum for suction.</a:t>
            </a:r>
          </a:p>
          <a:p>
            <a:pPr algn="l" rtl="0">
              <a:lnSpc>
                <a:spcPct val="70000"/>
              </a:lnSpc>
              <a:spcBef>
                <a:spcPct val="20000"/>
              </a:spcBef>
              <a:buFontTx/>
              <a:buChar char="•"/>
            </a:pPr>
            <a:endParaRPr lang="en-US" sz="2700"/>
          </a:p>
          <a:p>
            <a:pPr algn="l" rtl="0">
              <a:lnSpc>
                <a:spcPct val="70000"/>
              </a:lnSpc>
              <a:spcBef>
                <a:spcPct val="20000"/>
              </a:spcBef>
              <a:buFontTx/>
              <a:buChar char="•"/>
            </a:pPr>
            <a:r>
              <a:rPr lang="en-US" sz="2800"/>
              <a:t> Then one nurse for every two patients. </a:t>
            </a:r>
          </a:p>
          <a:p>
            <a:pPr algn="l" rtl="0">
              <a:lnSpc>
                <a:spcPct val="70000"/>
              </a:lnSpc>
              <a:spcBef>
                <a:spcPct val="20000"/>
              </a:spcBef>
              <a:buFontTx/>
              <a:buChar char="•"/>
            </a:pPr>
            <a:endParaRPr lang="en-US" sz="2800"/>
          </a:p>
        </p:txBody>
      </p:sp>
      <p:sp>
        <p:nvSpPr>
          <p:cNvPr id="6146" name="Rectangle 2"/>
          <p:cNvSpPr>
            <a:spLocks noGrp="1" noChangeArrowheads="1"/>
          </p:cNvSpPr>
          <p:nvPr>
            <p:ph type="title" idx="4294967295"/>
          </p:nvPr>
        </p:nvSpPr>
        <p:spPr>
          <a:xfrm>
            <a:off x="457200" y="274638"/>
            <a:ext cx="8229600" cy="639762"/>
          </a:xfrm>
        </p:spPr>
        <p:txBody>
          <a:bodyPr/>
          <a:lstStyle/>
          <a:p>
            <a:r>
              <a:rPr lang="en-US" sz="4000"/>
              <a:t>PACU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calcmode="lin" valueType="num">
                                      <p:cBhvr additive="base">
                                        <p:cTn id="25"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 calcmode="lin" valueType="num">
                                      <p:cBhvr additive="base">
                                        <p:cTn id="31"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 calcmode="lin" valueType="num">
                                      <p:cBhvr additive="base">
                                        <p:cTn id="37"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xEl>
                                              <p:pRg st="8" end="8"/>
                                            </p:txEl>
                                          </p:spTgt>
                                        </p:tgtEl>
                                        <p:attrNameLst>
                                          <p:attrName>style.visibility</p:attrName>
                                        </p:attrNameLst>
                                      </p:cBhvr>
                                      <p:to>
                                        <p:strVal val="visible"/>
                                      </p:to>
                                    </p:set>
                                    <p:anim calcmode="lin" valueType="num">
                                      <p:cBhvr additive="base">
                                        <p:cTn id="43"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7">
                                            <p:txEl>
                                              <p:pRg st="9" end="9"/>
                                            </p:txEl>
                                          </p:spTgt>
                                        </p:tgtEl>
                                        <p:attrNameLst>
                                          <p:attrName>style.visibility</p:attrName>
                                        </p:attrNameLst>
                                      </p:cBhvr>
                                      <p:to>
                                        <p:strVal val="visible"/>
                                      </p:to>
                                    </p:set>
                                    <p:anim calcmode="lin" valueType="num">
                                      <p:cBhvr additive="base">
                                        <p:cTn id="49" dur="500" fill="hold"/>
                                        <p:tgtEl>
                                          <p:spTgt spid="6147">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47">
                                            <p:txEl>
                                              <p:pRg st="10" end="10"/>
                                            </p:txEl>
                                          </p:spTgt>
                                        </p:tgtEl>
                                        <p:attrNameLst>
                                          <p:attrName>style.visibility</p:attrName>
                                        </p:attrNameLst>
                                      </p:cBhvr>
                                      <p:to>
                                        <p:strVal val="visible"/>
                                      </p:to>
                                    </p:set>
                                    <p:anim calcmode="lin" valueType="num">
                                      <p:cBhvr additive="base">
                                        <p:cTn id="55" dur="500" fill="hold"/>
                                        <p:tgtEl>
                                          <p:spTgt spid="6147">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1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7">
                                            <p:txEl>
                                              <p:pRg st="12" end="12"/>
                                            </p:txEl>
                                          </p:spTgt>
                                        </p:tgtEl>
                                        <p:attrNameLst>
                                          <p:attrName>style.visibility</p:attrName>
                                        </p:attrNameLst>
                                      </p:cBhvr>
                                      <p:to>
                                        <p:strVal val="visible"/>
                                      </p:to>
                                    </p:set>
                                    <p:anim calcmode="lin" valueType="num">
                                      <p:cBhvr additive="base">
                                        <p:cTn id="61" dur="500" fill="hold"/>
                                        <p:tgtEl>
                                          <p:spTgt spid="6147">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14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46"/>
                                        </p:tgtEl>
                                        <p:attrNameLst>
                                          <p:attrName>style.visibility</p:attrName>
                                        </p:attrNameLst>
                                      </p:cBhvr>
                                      <p:to>
                                        <p:strVal val="visible"/>
                                      </p:to>
                                    </p:set>
                                    <p:animEffect transition="in" filter="blinds(horizontal)">
                                      <p:cBhvr>
                                        <p:cTn id="6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6"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endParaRPr lang="en-US"/>
          </a:p>
        </p:txBody>
      </p:sp>
      <p:sp>
        <p:nvSpPr>
          <p:cNvPr id="215043" name="Rectangle 3"/>
          <p:cNvSpPr>
            <a:spLocks noGrp="1" noChangeArrowheads="1"/>
          </p:cNvSpPr>
          <p:nvPr>
            <p:ph type="body" idx="1"/>
          </p:nvPr>
        </p:nvSpPr>
        <p:spPr/>
        <p:txBody>
          <a:bodyPr/>
          <a:lstStyle/>
          <a:p>
            <a:r>
              <a:rPr lang="ar-SA"/>
              <a:t>تقريبا 5/1 تخت به ازاي هر اتاق عمل در ريکاوري لازم است يا</a:t>
            </a:r>
            <a:endParaRPr lang="fa-IR"/>
          </a:p>
          <a:p>
            <a:r>
              <a:rPr lang="ar-SA"/>
              <a:t> بصورت ديگر 2 تخت به ازاي هر 4  عملي که در شبانه روز انجام ميشود .</a:t>
            </a:r>
            <a:endParaRPr lang="fa-IR"/>
          </a:p>
          <a:p>
            <a:r>
              <a:rPr lang="ar-SA"/>
              <a:t> وجود حداقل يک اتاق ايزوله براي بيمار با زخم آلوده و يا ضعف شديد ايمني مفيد است .</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endParaRPr lang="en-US"/>
          </a:p>
        </p:txBody>
      </p:sp>
      <p:sp>
        <p:nvSpPr>
          <p:cNvPr id="216067" name="Rectangle 3"/>
          <p:cNvSpPr>
            <a:spLocks noGrp="1" noChangeArrowheads="1"/>
          </p:cNvSpPr>
          <p:nvPr>
            <p:ph type="body" idx="1"/>
          </p:nvPr>
        </p:nvSpPr>
        <p:spPr>
          <a:xfrm>
            <a:off x="152400" y="1600200"/>
            <a:ext cx="8763000" cy="4525963"/>
          </a:xfrm>
        </p:spPr>
        <p:txBody>
          <a:bodyPr/>
          <a:lstStyle/>
          <a:p>
            <a:r>
              <a:rPr lang="ar-SA"/>
              <a:t>نسبت تعداد پرستاران به بيماران در ريکاوري بايد قابل تغيير باشد : در 15 دقيقه اول ورود بيماران نسبت بايد 1 به 1 باشد ، سپس 1 به 2 و در مراحل آخر</a:t>
            </a:r>
            <a:r>
              <a:rPr lang="en-US"/>
              <a:t> </a:t>
            </a:r>
            <a:r>
              <a:rPr lang="ar-SA"/>
              <a:t> 1</a:t>
            </a:r>
            <a:r>
              <a:rPr lang="en-US"/>
              <a:t> </a:t>
            </a:r>
            <a:r>
              <a:rPr lang="ar-SA"/>
              <a:t> به 6 .</a:t>
            </a:r>
            <a:endParaRPr lang="fa-IR"/>
          </a:p>
          <a:p>
            <a:r>
              <a:rPr lang="ar-SA"/>
              <a:t> البته اگر بيماران خيلي بدحال باشند اين نسبت مي تواند 2 به </a:t>
            </a:r>
            <a:r>
              <a:rPr lang="fa-IR"/>
              <a:t>1</a:t>
            </a:r>
            <a:r>
              <a:rPr lang="ar-SA"/>
              <a:t> باشد</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t"/>
          <a:lstStyle/>
          <a:p>
            <a:r>
              <a:rPr lang="en-US"/>
              <a:t>Discharge From the PACU</a:t>
            </a:r>
          </a:p>
        </p:txBody>
      </p:sp>
      <p:sp>
        <p:nvSpPr>
          <p:cNvPr id="9219" name="Rectangle 3"/>
          <p:cNvSpPr>
            <a:spLocks noGrp="1" noChangeArrowheads="1"/>
          </p:cNvSpPr>
          <p:nvPr>
            <p:ph type="body" idx="4294967295"/>
          </p:nvPr>
        </p:nvSpPr>
        <p:spPr>
          <a:xfrm>
            <a:off x="0" y="1295400"/>
            <a:ext cx="8915400" cy="4835525"/>
          </a:xfrm>
        </p:spPr>
        <p:txBody>
          <a:bodyPr/>
          <a:lstStyle/>
          <a:p>
            <a:pPr marL="411163" algn="l" rtl="0">
              <a:lnSpc>
                <a:spcPct val="80000"/>
              </a:lnSpc>
            </a:pPr>
            <a:r>
              <a:rPr lang="en-US"/>
              <a:t>Aldrete Score:</a:t>
            </a:r>
          </a:p>
          <a:p>
            <a:pPr marL="739775" lvl="1" algn="l" rtl="0">
              <a:lnSpc>
                <a:spcPct val="80000"/>
              </a:lnSpc>
            </a:pPr>
            <a:r>
              <a:rPr lang="en-US"/>
              <a:t>Simple sum of numerical values assigned to activity, respiration, circulation, consciousness, and oxygen saturation.  </a:t>
            </a:r>
          </a:p>
          <a:p>
            <a:pPr marL="739775" lvl="1" algn="l" rtl="0">
              <a:lnSpc>
                <a:spcPct val="80000"/>
              </a:lnSpc>
            </a:pPr>
            <a:r>
              <a:rPr lang="en-US"/>
              <a:t>A score of 9 out of 10 shows readiness for discharge. </a:t>
            </a:r>
          </a:p>
          <a:p>
            <a:pPr marL="739775" lvl="1" algn="l" rtl="0">
              <a:lnSpc>
                <a:spcPct val="80000"/>
              </a:lnSpc>
              <a:buFontTx/>
              <a:buNone/>
            </a:pPr>
            <a:endParaRPr lang="en-US"/>
          </a:p>
          <a:p>
            <a:pPr marL="411163" algn="l" rtl="0">
              <a:lnSpc>
                <a:spcPct val="80000"/>
              </a:lnSpc>
            </a:pPr>
            <a:r>
              <a:rPr lang="en-US"/>
              <a:t>Post anesthesia Discharge Scoring System:</a:t>
            </a:r>
          </a:p>
          <a:p>
            <a:pPr marL="739775" lvl="1" algn="l" rtl="0">
              <a:lnSpc>
                <a:spcPct val="80000"/>
              </a:lnSpc>
            </a:pPr>
            <a:r>
              <a:rPr lang="en-US"/>
              <a:t>Modification of the Aldrete score which also includes an assessment of pain, N/V, and surgical bleeding, in addition to vital signs and activity.  </a:t>
            </a:r>
          </a:p>
          <a:p>
            <a:pPr marL="739775" lvl="1" algn="l" rtl="0">
              <a:lnSpc>
                <a:spcPct val="80000"/>
              </a:lnSpc>
            </a:pPr>
            <a:r>
              <a:rPr lang="en-US"/>
              <a:t>Also, a score of 9 or 10 shows readiness for discharge.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2" dur="500"/>
                                        <p:tgtEl>
                                          <p:spTgt spid="9219">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5" dur="500"/>
                                        <p:tgtEl>
                                          <p:spTgt spid="9219">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8" dur="500"/>
                                        <p:tgtEl>
                                          <p:spTgt spid="921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3" dur="500"/>
                                        <p:tgtEl>
                                          <p:spTgt spid="9219">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6" dur="500"/>
                                        <p:tgtEl>
                                          <p:spTgt spid="9219">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blinds(horizontal)">
                                      <p:cBhvr>
                                        <p:cTn id="29"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04800" y="228600"/>
            <a:ext cx="8153400" cy="1143000"/>
          </a:xfrm>
        </p:spPr>
        <p:txBody>
          <a:bodyPr anchor="t"/>
          <a:lstStyle/>
          <a:p>
            <a:r>
              <a:rPr lang="en-US"/>
              <a:t>Aldrete Score</a:t>
            </a:r>
          </a:p>
        </p:txBody>
      </p:sp>
      <p:graphicFrame>
        <p:nvGraphicFramePr>
          <p:cNvPr id="218147" name="Group 35"/>
          <p:cNvGraphicFramePr>
            <a:graphicFrameLocks noGrp="1"/>
          </p:cNvGraphicFramePr>
          <p:nvPr/>
        </p:nvGraphicFramePr>
        <p:xfrm>
          <a:off x="228600" y="1868488"/>
          <a:ext cx="8686800" cy="4167187"/>
        </p:xfrm>
        <a:graphic>
          <a:graphicData uri="http://schemas.openxmlformats.org/drawingml/2006/table">
            <a:tbl>
              <a:tblPr/>
              <a:tblGrid>
                <a:gridCol w="1609725"/>
                <a:gridCol w="1768475"/>
                <a:gridCol w="1727200"/>
                <a:gridCol w="1892300"/>
                <a:gridCol w="1689100"/>
              </a:tblGrid>
              <a:tr h="939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Activity</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Respiration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Circulation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Consciousness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Oxygen Saturation</a:t>
                      </a:r>
                      <a:endParaRPr kumimoji="0" 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2:  Moves all extremities voluntarily/ on command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2:Breaths deeply and coughs freely</a:t>
                      </a:r>
                      <a:r>
                        <a:rPr kumimoji="0" lang="en-US" sz="18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  </a:t>
                      </a:r>
                      <a:r>
                        <a:rPr kumimoji="0" lang="en-US" sz="28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2:  BP + 20 mm of preanesthetic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2:Fully awake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2:  Spo2 &gt; 92% on room 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1:  Moves 2 extremities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1:  Dyspneic, shallow or limited breathing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1:  BP + 20-50 mm of preanesthetic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1:  Arousable on calling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1</a:t>
                      </a:r>
                      <a:r>
                        <a:rPr kumimoji="0" lang="en-US" sz="22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 </a:t>
                      </a:r>
                      <a:r>
                        <a:rPr kumimoji="0" lang="en-US" sz="14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Supplemental O2 required to maintain Spo2 &gt;90%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6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0: Unable to move extremities</a:t>
                      </a:r>
                      <a:r>
                        <a:rPr kumimoji="0" lang="en-US" sz="24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22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0</a:t>
                      </a: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  Apneic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0:  BP + 50 mm of preanestheic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0:  Not responding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400" b="0"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0: Spo2 &lt;92% with O2 supplementation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8147"/>
                                        </p:tgtEl>
                                        <p:attrNameLst>
                                          <p:attrName>style.visibility</p:attrName>
                                        </p:attrNameLst>
                                      </p:cBhvr>
                                      <p:to>
                                        <p:strVal val="visible"/>
                                      </p:to>
                                    </p:set>
                                    <p:animEffect transition="in" filter="blinds(horizontal)">
                                      <p:cBhvr>
                                        <p:cTn id="12" dur="500"/>
                                        <p:tgtEl>
                                          <p:spTgt spid="21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endParaRPr lang="en-US"/>
          </a:p>
        </p:txBody>
      </p:sp>
      <p:sp>
        <p:nvSpPr>
          <p:cNvPr id="220163" name="Rectangle 3"/>
          <p:cNvSpPr>
            <a:spLocks noGrp="1" noChangeArrowheads="1"/>
          </p:cNvSpPr>
          <p:nvPr>
            <p:ph type="body" idx="1"/>
          </p:nvPr>
        </p:nvSpPr>
        <p:spPr>
          <a:xfrm>
            <a:off x="457200" y="533400"/>
            <a:ext cx="8229600" cy="5592763"/>
          </a:xfrm>
        </p:spPr>
        <p:txBody>
          <a:bodyPr/>
          <a:lstStyle/>
          <a:p>
            <a:r>
              <a:rPr lang="ar-SA"/>
              <a:t>کرايترياي ترخيص بيماران از ريکاوري : تا هنگامي که بيمار در واحد ريکاوري بستري است توسط پرستار به تنفس عميق ، سرفه و تغيير وضعيت ترغيب مي شود . پيش از ترخيص ، بيمار ، توسط پزشک ارزيابي شده و تظاهرات بيمار ثبت مي شود . معيار هاي ارزيابي شامل فعاليت ، تنفس ، فشار خون ، هوشياري و درصد ساچوريشن مي باشد . همچنين ثبات علائم حياتي ، کنترل خونريزي ، وجود رفلکس هاي لازم ، هوشياري و آگاهي به زمان ومکان و داشتن قدرت حفظ وضعيت مناسب بدني (جهت تنفس يا تخليه ترشحات ريه ) از عوامل مهم در ترخيص بيماران مي باشند.</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C:\Documents and Settings\Ali\My Documents\My Pictures\azim\azim 016.jpg"/>
          <p:cNvPicPr>
            <a:picLocks noChangeAspect="1" noChangeArrowheads="1"/>
          </p:cNvPicPr>
          <p:nvPr/>
        </p:nvPicPr>
        <p:blipFill>
          <a:blip r:embed="rId2"/>
          <a:srcRect/>
          <a:stretch>
            <a:fillRect/>
          </a:stretch>
        </p:blipFill>
        <p:spPr bwMode="auto">
          <a:xfrm>
            <a:off x="214282" y="214290"/>
            <a:ext cx="8739249" cy="6429420"/>
          </a:xfrm>
          <a:prstGeom prst="rect">
            <a:avLst/>
          </a:prstGeom>
          <a:ln w="228600" cap="sq" cmpd="thickThin">
            <a:solidFill>
              <a:schemeClr val="accent1"/>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endParaRPr lang="en-US"/>
          </a:p>
        </p:txBody>
      </p:sp>
      <p:sp>
        <p:nvSpPr>
          <p:cNvPr id="224259" name="Rectangle 3"/>
          <p:cNvSpPr>
            <a:spLocks noGrp="1" noChangeArrowheads="1"/>
          </p:cNvSpPr>
          <p:nvPr>
            <p:ph type="body" idx="1"/>
          </p:nvPr>
        </p:nvSpPr>
        <p:spPr/>
        <p:txBody>
          <a:bodyPr/>
          <a:lstStyle/>
          <a:p>
            <a:r>
              <a:rPr lang="ar-SA" b="1"/>
              <a:t>هیپوکسمی و هیپوکسی : </a:t>
            </a:r>
            <a:endParaRPr lang="ar-SA"/>
          </a:p>
          <a:p>
            <a:r>
              <a:rPr lang="ar-SA"/>
              <a:t>هیپوکسمی عبارت است از کاهش میزان اکسیژن خون </a:t>
            </a:r>
            <a:r>
              <a:rPr lang="ar-SA" u="sng"/>
              <a:t>شریانی</a:t>
            </a:r>
            <a:r>
              <a:rPr lang="ar-SA"/>
              <a:t> و</a:t>
            </a:r>
            <a:endParaRPr lang="fa-IR"/>
          </a:p>
          <a:p>
            <a:r>
              <a:rPr lang="ar-SA"/>
              <a:t> در صورتی که این کاهش اکسیژن در سطح سلولی منجر به کاهش اکسیژن رسانی </a:t>
            </a:r>
            <a:r>
              <a:rPr lang="ar-SA" u="sng"/>
              <a:t>بافت ها</a:t>
            </a:r>
            <a:r>
              <a:rPr lang="ar-SA"/>
              <a:t> گردد هیپوکسی اتفاق افتاده است. </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endParaRPr lang="en-US"/>
          </a:p>
        </p:txBody>
      </p:sp>
      <p:sp>
        <p:nvSpPr>
          <p:cNvPr id="225283" name="Rectangle 3"/>
          <p:cNvSpPr>
            <a:spLocks noGrp="1" noChangeArrowheads="1"/>
          </p:cNvSpPr>
          <p:nvPr>
            <p:ph type="body" idx="1"/>
          </p:nvPr>
        </p:nvSpPr>
        <p:spPr>
          <a:xfrm>
            <a:off x="457200" y="228600"/>
            <a:ext cx="8229600" cy="6324600"/>
          </a:xfrm>
        </p:spPr>
        <p:txBody>
          <a:bodyPr/>
          <a:lstStyle/>
          <a:p>
            <a:pPr>
              <a:lnSpc>
                <a:spcPct val="80000"/>
              </a:lnSpc>
            </a:pPr>
            <a:r>
              <a:rPr lang="ar-SA" sz="2000" b="1"/>
              <a:t>اکسیژن درمانی :</a:t>
            </a:r>
            <a:endParaRPr lang="ar-SA" sz="2000"/>
          </a:p>
          <a:p>
            <a:pPr>
              <a:lnSpc>
                <a:spcPct val="80000"/>
              </a:lnSpc>
            </a:pPr>
            <a:r>
              <a:rPr lang="ar-SA" sz="2000"/>
              <a:t>اهمیت اکسیژن درمانی : تجویز اکسیزن اغلب یکی از مهمترین و سودمندترین درمانها است که می تواند انجام شود. هوای جو حدود 21درصد اکسیژن دارد که اگر فردی بدون بیماری یا ضایعه باشد، جهت حمایت از عملکرد طبیعی بدن ، کفایت می کند. هرچند واقعیت این است که بیماراغلب نیازمند اکسیژن کمکی ست. وضعیت هایی که ممکن است نیاز به اکسیژن باشد ، عبارتند از:</a:t>
            </a:r>
          </a:p>
          <a:p>
            <a:pPr>
              <a:lnSpc>
                <a:spcPct val="80000"/>
              </a:lnSpc>
            </a:pPr>
            <a:r>
              <a:rPr lang="ar-SA" sz="2000"/>
              <a:t>1.      ایست قلبی یا تنفسی – </a:t>
            </a:r>
            <a:r>
              <a:rPr lang="en-US" sz="2000"/>
              <a:t>CPR</a:t>
            </a:r>
            <a:r>
              <a:rPr lang="ar-SA" sz="2000"/>
              <a:t> تنها 33ـ 25 درصد جریان خون طبیعی را تامین میکند. غلظت بالای اکسیژن تجویز شده احتمال بالاتری را جهت بقایای بیماران دچار قلبی تنفسی بوجود خواهد آورد.</a:t>
            </a:r>
          </a:p>
          <a:p>
            <a:pPr>
              <a:lnSpc>
                <a:spcPct val="80000"/>
              </a:lnSpc>
            </a:pPr>
            <a:r>
              <a:rPr lang="ar-SA" sz="2000"/>
              <a:t>2.      سکته قلبی یا مغزی –  در اثر قطع رسیدن جریان خون به قلب یا مغز حادث می شود . در این هنگام ، بافت ه از اکیسژن محروم می شوند . فراهم کردن اکسیژن اضافی اهمیت زیادی دارد.</a:t>
            </a:r>
          </a:p>
          <a:p>
            <a:pPr>
              <a:lnSpc>
                <a:spcPct val="80000"/>
              </a:lnSpc>
            </a:pPr>
            <a:r>
              <a:rPr lang="ar-SA" sz="2000"/>
              <a:t>3.      شوک – عبارت است از نارسایی سیستم فلبی عروقی جهت فراهم کردن خون کافی به تمامی بافت های حیاتی موارد شوک حجم خون اکسیژنی را که به بافت ها می رسد ، می کاهد. تجویز اکسیژن کمک می کند که خونی که به بافت ها می رسد ، حداکثر محتوای اکسیژن را داشته باشد.</a:t>
            </a:r>
          </a:p>
          <a:p>
            <a:pPr>
              <a:lnSpc>
                <a:spcPct val="80000"/>
              </a:lnSpc>
            </a:pPr>
            <a:r>
              <a:rPr lang="ar-SA" sz="2000"/>
              <a:t>4.      از دست دادن خون – در خونریزی داخلی و خارجی ، کاهش حجم خون در گردش و سلولهای قرمز خون وجود دارد ، لذا خون در گردش باید با اکسژن اشباع شود.</a:t>
            </a:r>
          </a:p>
          <a:p>
            <a:pPr>
              <a:lnSpc>
                <a:spcPct val="80000"/>
              </a:lnSpc>
            </a:pPr>
            <a:r>
              <a:rPr lang="ar-SA" sz="2000"/>
              <a:t>5.      بیماری ریوی-  ریه ها مسئول عرضه اکسیژن به سلولهای خونی هستند. زمانی که ریه ها عملکرد مناسبی نداشته باشند، اکسیژن اضافی کمک می کند که مطمئن شویم بافت های بدن اکسیژن کافی دریافت می کنند.</a:t>
            </a:r>
            <a:endParaRPr lang="en-US" sz="20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457200" y="274638"/>
            <a:ext cx="8229600" cy="762000"/>
          </a:xfrm>
        </p:spPr>
        <p:txBody>
          <a:bodyPr/>
          <a:lstStyle/>
          <a:p>
            <a:r>
              <a:rPr lang="en-US" sz="3600"/>
              <a:t>Hypotension</a:t>
            </a:r>
          </a:p>
        </p:txBody>
      </p:sp>
      <p:sp>
        <p:nvSpPr>
          <p:cNvPr id="226307" name="Rectangle 3"/>
          <p:cNvSpPr>
            <a:spLocks noGrp="1" noChangeArrowheads="1"/>
          </p:cNvSpPr>
          <p:nvPr>
            <p:ph type="body" idx="4294967295"/>
          </p:nvPr>
        </p:nvSpPr>
        <p:spPr>
          <a:xfrm>
            <a:off x="1371600" y="1447800"/>
            <a:ext cx="7772400" cy="4648200"/>
          </a:xfrm>
        </p:spPr>
        <p:txBody>
          <a:bodyPr/>
          <a:lstStyle/>
          <a:p>
            <a:pPr algn="l" rtl="0"/>
            <a:r>
              <a:rPr lang="en-US" sz="2800"/>
              <a:t>May result from:</a:t>
            </a:r>
          </a:p>
          <a:p>
            <a:pPr lvl="1" algn="l" rtl="0"/>
            <a:r>
              <a:rPr lang="en-US"/>
              <a:t>Loss of blood (&gt;500ml = replace)</a:t>
            </a:r>
          </a:p>
          <a:p>
            <a:pPr lvl="1" algn="l" rtl="0"/>
            <a:r>
              <a:rPr lang="en-US"/>
              <a:t>Hypoventilation</a:t>
            </a:r>
          </a:p>
          <a:p>
            <a:pPr lvl="1" algn="l" rtl="0"/>
            <a:r>
              <a:rPr lang="en-US"/>
              <a:t>Position changes</a:t>
            </a:r>
          </a:p>
          <a:p>
            <a:pPr lvl="1" algn="l" rtl="0"/>
            <a:r>
              <a:rPr lang="en-US"/>
              <a:t>Side effects of meds</a:t>
            </a:r>
          </a:p>
        </p:txBody>
      </p:sp>
      <p:pic>
        <p:nvPicPr>
          <p:cNvPr id="226308" name="Picture 4" descr="hypo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8600"/>
            <a:ext cx="23622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4" descr="C:\Documents and Settings\lisa dunn\Application Data\Microsoft\Media Catalog\Downloaded Clips\cla3\j040800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450" y="1143000"/>
            <a:ext cx="16065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9198</Words>
  <Application>Microsoft Office PowerPoint</Application>
  <PresentationFormat>On-screen Show (4:3)</PresentationFormat>
  <Paragraphs>913</Paragraphs>
  <Slides>144</Slides>
  <Notes>5</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144</vt:i4>
      </vt:variant>
    </vt:vector>
  </HeadingPairs>
  <TitlesOfParts>
    <vt:vector size="165" baseType="lpstr">
      <vt:lpstr>MS PGothic</vt:lpstr>
      <vt:lpstr>1</vt:lpstr>
      <vt:lpstr>2  Nazanin</vt:lpstr>
      <vt:lpstr>2  Titr</vt:lpstr>
      <vt:lpstr>Arabic Typesetting</vt:lpstr>
      <vt:lpstr>Arial</vt:lpstr>
      <vt:lpstr>B Jadid</vt:lpstr>
      <vt:lpstr>B Nazanin</vt:lpstr>
      <vt:lpstr>B Titr</vt:lpstr>
      <vt:lpstr>B Traffic</vt:lpstr>
      <vt:lpstr>B Zar</vt:lpstr>
      <vt:lpstr>Constantia</vt:lpstr>
      <vt:lpstr>Courier New</vt:lpstr>
      <vt:lpstr>Majalla UI</vt:lpstr>
      <vt:lpstr>Symbol</vt:lpstr>
      <vt:lpstr>Tahoma</vt:lpstr>
      <vt:lpstr>Times New Roman</vt:lpstr>
      <vt:lpstr>Webdings</vt:lpstr>
      <vt:lpstr>Wingdings</vt:lpstr>
      <vt:lpstr>Default Design</vt:lpstr>
      <vt:lpstr>Document</vt:lpstr>
      <vt:lpstr>راهنماي استفاده از آنتي بيوتيک پروفيلاکتيک پيش از اعمال جراحي </vt:lpstr>
      <vt:lpstr>اصول مناسب پروفيلاكسي پيش از عمل بر مباني زير استوار است:</vt:lpstr>
      <vt:lpstr>اصول مناسب پروفيلاكسي پيش از عمل بر مباني زير استوار است:</vt:lpstr>
      <vt:lpstr>بر اساس ضرورت</vt:lpstr>
      <vt:lpstr>2- بر اساس اهداف </vt:lpstr>
      <vt:lpstr>- بر اساس درجه خطر زایی</vt:lpstr>
      <vt:lpstr>پرستاری قبل،حین و بعد از بیهوشی و عمل</vt:lpstr>
      <vt:lpstr>آمادگی برای جراحی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اخذ تاريخچه بيماران از پيش آگهي هاي قبل از عمل جراحي است.  </vt:lpstr>
      <vt:lpstr>    جهت انتقال بيماران به اتاق عمل  </vt:lpstr>
      <vt:lpstr> جهت انتقال بيماران به اتاق عمل  </vt:lpstr>
      <vt:lpstr>راهنمای اقدامات لازم جهت ارزیابی بیماران پیش از اعمال جراحی </vt:lpstr>
      <vt:lpstr>دستورالعمل مراقبت های مدیریت شده(8)   راهنمای استفاده از آنتی بیوتیک پروفیلاکتیک پیش از اعمال جراحی</vt:lpstr>
      <vt:lpstr>PowerPoint Presentation</vt:lpstr>
      <vt:lpstr>PowerPoint Presentation</vt:lpstr>
      <vt:lpstr>PowerPoint Presentation</vt:lpstr>
      <vt:lpstr>تزریق آنتی بیوتیک پروفیلاکتیک</vt:lpstr>
      <vt:lpstr>PowerPoint Presentation</vt:lpstr>
      <vt:lpstr>پوزیشن های جراحی </vt:lpstr>
      <vt:lpstr>پوزیشن سوپاین</vt:lpstr>
      <vt:lpstr>  پوزیشن دمر یا پرون  </vt:lpstr>
      <vt:lpstr>پوزیشن لترال یا پوزیشن به پهلو خوابیده  </vt:lpstr>
      <vt:lpstr>پوزیشن لیتاتومی  </vt:lpstr>
      <vt:lpstr>دیگر پوزیشن های جراحی شامل : </vt:lpstr>
      <vt:lpstr>PowerPoint Presentation</vt:lpstr>
      <vt:lpstr>PowerPoint Presentation</vt:lpstr>
      <vt:lpstr>PowerPoint Presentation</vt:lpstr>
      <vt:lpstr>PowerPoint Presentation</vt:lpstr>
      <vt:lpstr>عوارض احتمالی حین عمل جراحی</vt:lpstr>
      <vt:lpstr>PowerPoint Presentation</vt:lpstr>
      <vt:lpstr>PowerPoint Presentation</vt:lpstr>
      <vt:lpstr>مواردی که باعث طرح شکایت از کارکنان اتاق عمل می شود </vt:lpstr>
      <vt:lpstr>PowerPoint Presentation</vt:lpstr>
      <vt:lpstr>PowerPoint Presentation</vt:lpstr>
      <vt:lpstr>PowerPoint Presentation</vt:lpstr>
      <vt:lpstr>مراقبت های پرستاری در بخش مراقبت ویژه بعد از هوشبری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بررسی مایعات و الکترولیت ها     بررسی سیستم گردش خون شامل بررسی مشکلات مزمن قلبی ، فشار خون بالا ، ورید های واریسی ، اختلالات گردش خون که سبب سردی انتهاها میشود ، دیابت ، داروهای مصرفی ، عدم تحمل فعالیت ، وجود درد قفسه ی سینه ، نبض نامنظم و فشار خون سیستولی کمتر لز 90میلی متر جیوه و فشار خون دیاستولی بیش از 120میلی متر جیوه که بیانگر عدم تحمل جراحی و استرس نالشی از آن در بزرگسالان است ، بررسی انتهاها و محل جراحی از نظر رنگ پریدگی و سردی می باشد .کنترل نوار قلب در افراد بالای 40 سال و کلیه کسانی که دچار مشکل قلبی هستند ، شمارش کامل گلبولی ، بررسی نوع گروه خون و کراس ماچ ، آزمایش PTو الکترولیت ها از تدابیر مهمی است که باید جهت دستیابی به اطلاعات مربوط به بیمار انجام شود .</vt:lpstr>
      <vt:lpstr>PowerPoint Presentation</vt:lpstr>
      <vt:lpstr>Postoperative Assessment </vt:lpstr>
      <vt:lpstr>Post-Op Tubes</vt:lpstr>
      <vt:lpstr>   جهت تحویل بیمار از اتاق عمل  </vt:lpstr>
      <vt:lpstr>   جهت تحویل بیمار از اتاق عمل</vt:lpstr>
      <vt:lpstr>Out of bed    patient   postoperative</vt:lpstr>
      <vt:lpstr>**   انتقال خون ** Blood Transfusion Therapy</vt:lpstr>
      <vt:lpstr>PowerPoint Presentation</vt:lpstr>
      <vt:lpstr>transfusion </vt:lpstr>
      <vt:lpstr>محلولهای سازگار داخل وریدی </vt:lpstr>
      <vt:lpstr>انواع فراورده های موجود  </vt:lpstr>
      <vt:lpstr>- سازگاری </vt:lpstr>
      <vt:lpstr>ABO-برای فراورده های گویچه قرمز،سازگاری به شرح زیر می باشد </vt:lpstr>
      <vt:lpstr>PowerPoint Presentation</vt:lpstr>
      <vt:lpstr>چگونه بروز واکنش های حاد پس از انتقا ل خون را کنترل کنیم  </vt:lpstr>
      <vt:lpstr>واکنش های حاد انتقال خون </vt:lpstr>
      <vt:lpstr>PowerPoint Presentation</vt:lpstr>
      <vt:lpstr>PowerPoint Presentation</vt:lpstr>
      <vt:lpstr>مراقبت های پرستاری برمبنای نوع عمل جراحی</vt:lpstr>
      <vt:lpstr>جراحی گوش</vt:lpstr>
      <vt:lpstr>PowerPoint Presentation</vt:lpstr>
      <vt:lpstr>سپتوپلاستی</vt:lpstr>
      <vt:lpstr>جراحی لوزه</vt:lpstr>
      <vt:lpstr>PowerPoint Presentation</vt:lpstr>
      <vt:lpstr>جراحی چشم</vt:lpstr>
      <vt:lpstr>PowerPoint Presentation</vt:lpstr>
      <vt:lpstr>جراحی مغز و اعصاب</vt:lpstr>
      <vt:lpstr>PowerPoint Presentation</vt:lpstr>
      <vt:lpstr>PowerPoint Presentation</vt:lpstr>
      <vt:lpstr>PowerPoint Presentation</vt:lpstr>
      <vt:lpstr>PACU Location</vt:lpstr>
      <vt:lpstr>PowerPoint Presentation</vt:lpstr>
      <vt:lpstr>PowerPoint Presentation</vt:lpstr>
      <vt:lpstr>Discharge From the PACU</vt:lpstr>
      <vt:lpstr>Aldrete Score</vt:lpstr>
      <vt:lpstr>PowerPoint Presentation</vt:lpstr>
      <vt:lpstr>PowerPoint Presentation</vt:lpstr>
      <vt:lpstr>PowerPoint Presentation</vt:lpstr>
      <vt:lpstr>PowerPoint Presentation</vt:lpstr>
      <vt:lpstr>Hypotension</vt:lpstr>
      <vt:lpstr>Grades of hypovolaemic shock</vt:lpstr>
      <vt:lpstr>Post operative oliguria</vt:lpstr>
      <vt:lpstr>Causes:</vt:lpstr>
      <vt:lpstr>HYPERTENSION &amp; DYSRHYTHMIAS</vt:lpstr>
      <vt:lpstr>PowerPoint Presentation</vt:lpstr>
      <vt:lpstr>GASTROINTESTINAL SYSTEM</vt:lpstr>
      <vt:lpstr>GI COMPLICATIONS</vt:lpstr>
      <vt:lpstr>MOVING OUT OF PACU ....WHEN TO TRANSFER</vt:lpstr>
      <vt:lpstr>Shock</vt:lpstr>
      <vt:lpstr>HYPOVOLEMIC SHOCK</vt:lpstr>
      <vt:lpstr>SHOCK: OTHER TYPES</vt:lpstr>
      <vt:lpstr>SHOCK - CLASSIC SIGNS</vt:lpstr>
      <vt:lpstr>TREATMENT OF SHOCK</vt:lpstr>
      <vt:lpstr>HEMORRHAGE</vt:lpstr>
      <vt:lpstr>IF HEMORRHAGE CONTINUES….</vt:lpstr>
      <vt:lpstr>PowerPoint Presentation</vt:lpstr>
      <vt:lpstr>PowerPoint Presentation</vt:lpstr>
      <vt:lpstr>طبقه بندی وضعیت فیزیکی انجمن متخصصین بیهوشی آمریکا</vt:lpstr>
      <vt:lpstr>PowerPoint Presentation</vt:lpstr>
      <vt:lpstr>اعمال اورژانس(E)</vt:lpstr>
      <vt:lpstr>PowerPoint Presentation</vt:lpstr>
      <vt:lpstr>مراقبت جراحی</vt:lpstr>
      <vt:lpstr>اخذ تاريخچه بيماران از پيش آگهي هاي قبل از عمل جراحي است.  </vt:lpstr>
      <vt:lpstr>    جهت انتقال بيماران به اتاق عمل  </vt:lpstr>
      <vt:lpstr>   جهت تحویل بیمار از اتاق عمل  </vt:lpstr>
      <vt:lpstr>تحویل بیماران از روی کاردکس ( اقدامات مراقبتی و دارویی ) بر بالین آنها : </vt:lpstr>
      <vt:lpstr>PowerPoint Presentation</vt:lpstr>
      <vt:lpstr>شايـع ترين اختلالاتـي كه معمـولاً بصـورت زودرس در واحد مراقبت ويژه حين بازگشت از بيهوشي و جراحي اتفاق مي افتد عبارتند 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Patient Assessment</vt:lpstr>
      <vt:lpstr>Initial Patient Assessment</vt:lpstr>
      <vt:lpstr>Initial Patient Assessment</vt:lpstr>
      <vt:lpstr>Aldrete Scoring</vt:lpstr>
      <vt:lpstr>PowerPoint Presentation</vt:lpstr>
      <vt:lpstr>POST OP ACTIVITY</vt:lpstr>
      <vt:lpstr>MALLAMPATI     SCORE</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راهنماي استفاده از آنتي بيوتيک پروفيلاکتيک پيش از اعمال جراحي</dc:title>
  <dc:creator>ILIA</dc:creator>
  <cp:lastModifiedBy>omid</cp:lastModifiedBy>
  <cp:revision>32</cp:revision>
  <dcterms:created xsi:type="dcterms:W3CDTF">2009-10-28T15:14:19Z</dcterms:created>
  <dcterms:modified xsi:type="dcterms:W3CDTF">2018-06-02T12:44:57Z</dcterms:modified>
</cp:coreProperties>
</file>