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7" r:id="rId1"/>
  </p:sldMasterIdLst>
  <p:notesMasterIdLst>
    <p:notesMasterId r:id="rId212"/>
  </p:notesMasterIdLst>
  <p:sldIdLst>
    <p:sldId id="466" r:id="rId2"/>
    <p:sldId id="469" r:id="rId3"/>
    <p:sldId id="467" r:id="rId4"/>
    <p:sldId id="256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5" r:id="rId14"/>
    <p:sldId id="284" r:id="rId15"/>
    <p:sldId id="286" r:id="rId16"/>
    <p:sldId id="288" r:id="rId17"/>
    <p:sldId id="289" r:id="rId18"/>
    <p:sldId id="290" r:id="rId19"/>
    <p:sldId id="461" r:id="rId20"/>
    <p:sldId id="291" r:id="rId21"/>
    <p:sldId id="292" r:id="rId22"/>
    <p:sldId id="293" r:id="rId23"/>
    <p:sldId id="294" r:id="rId24"/>
    <p:sldId id="295" r:id="rId25"/>
    <p:sldId id="296" r:id="rId26"/>
    <p:sldId id="460" r:id="rId27"/>
    <p:sldId id="25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20" r:id="rId50"/>
    <p:sldId id="322" r:id="rId51"/>
    <p:sldId id="323" r:id="rId52"/>
    <p:sldId id="324" r:id="rId53"/>
    <p:sldId id="325" r:id="rId54"/>
    <p:sldId id="326" r:id="rId55"/>
    <p:sldId id="327" r:id="rId56"/>
    <p:sldId id="328" r:id="rId57"/>
    <p:sldId id="329" r:id="rId58"/>
    <p:sldId id="330" r:id="rId59"/>
    <p:sldId id="332" r:id="rId60"/>
    <p:sldId id="331" r:id="rId61"/>
    <p:sldId id="333" r:id="rId62"/>
    <p:sldId id="258" r:id="rId63"/>
    <p:sldId id="259" r:id="rId64"/>
    <p:sldId id="260" r:id="rId65"/>
    <p:sldId id="261" r:id="rId66"/>
    <p:sldId id="262" r:id="rId67"/>
    <p:sldId id="263" r:id="rId68"/>
    <p:sldId id="264" r:id="rId69"/>
    <p:sldId id="265" r:id="rId70"/>
    <p:sldId id="266" r:id="rId71"/>
    <p:sldId id="267" r:id="rId72"/>
    <p:sldId id="268" r:id="rId73"/>
    <p:sldId id="269" r:id="rId74"/>
    <p:sldId id="270" r:id="rId75"/>
    <p:sldId id="271" r:id="rId76"/>
    <p:sldId id="272" r:id="rId77"/>
    <p:sldId id="273" r:id="rId78"/>
    <p:sldId id="274" r:id="rId79"/>
    <p:sldId id="275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462" r:id="rId105"/>
    <p:sldId id="358" r:id="rId106"/>
    <p:sldId id="359" r:id="rId107"/>
    <p:sldId id="360" r:id="rId108"/>
    <p:sldId id="361" r:id="rId109"/>
    <p:sldId id="362" r:id="rId110"/>
    <p:sldId id="363" r:id="rId111"/>
    <p:sldId id="364" r:id="rId112"/>
    <p:sldId id="365" r:id="rId113"/>
    <p:sldId id="366" r:id="rId114"/>
    <p:sldId id="367" r:id="rId115"/>
    <p:sldId id="368" r:id="rId116"/>
    <p:sldId id="369" r:id="rId117"/>
    <p:sldId id="370" r:id="rId118"/>
    <p:sldId id="371" r:id="rId119"/>
    <p:sldId id="372" r:id="rId120"/>
    <p:sldId id="373" r:id="rId121"/>
    <p:sldId id="374" r:id="rId122"/>
    <p:sldId id="375" r:id="rId123"/>
    <p:sldId id="376" r:id="rId124"/>
    <p:sldId id="377" r:id="rId125"/>
    <p:sldId id="378" r:id="rId126"/>
    <p:sldId id="379" r:id="rId127"/>
    <p:sldId id="380" r:id="rId128"/>
    <p:sldId id="381" r:id="rId129"/>
    <p:sldId id="382" r:id="rId130"/>
    <p:sldId id="383" r:id="rId131"/>
    <p:sldId id="384" r:id="rId132"/>
    <p:sldId id="385" r:id="rId133"/>
    <p:sldId id="386" r:id="rId134"/>
    <p:sldId id="387" r:id="rId135"/>
    <p:sldId id="388" r:id="rId136"/>
    <p:sldId id="389" r:id="rId137"/>
    <p:sldId id="390" r:id="rId138"/>
    <p:sldId id="391" r:id="rId139"/>
    <p:sldId id="392" r:id="rId140"/>
    <p:sldId id="393" r:id="rId141"/>
    <p:sldId id="394" r:id="rId142"/>
    <p:sldId id="395" r:id="rId143"/>
    <p:sldId id="463" r:id="rId144"/>
    <p:sldId id="396" r:id="rId145"/>
    <p:sldId id="397" r:id="rId146"/>
    <p:sldId id="464" r:id="rId147"/>
    <p:sldId id="398" r:id="rId148"/>
    <p:sldId id="399" r:id="rId149"/>
    <p:sldId id="400" r:id="rId150"/>
    <p:sldId id="401" r:id="rId151"/>
    <p:sldId id="402" r:id="rId152"/>
    <p:sldId id="403" r:id="rId153"/>
    <p:sldId id="404" r:id="rId154"/>
    <p:sldId id="405" r:id="rId155"/>
    <p:sldId id="406" r:id="rId156"/>
    <p:sldId id="407" r:id="rId157"/>
    <p:sldId id="465" r:id="rId158"/>
    <p:sldId id="408" r:id="rId159"/>
    <p:sldId id="409" r:id="rId160"/>
    <p:sldId id="410" r:id="rId161"/>
    <p:sldId id="411" r:id="rId162"/>
    <p:sldId id="412" r:id="rId163"/>
    <p:sldId id="413" r:id="rId164"/>
    <p:sldId id="414" r:id="rId165"/>
    <p:sldId id="415" r:id="rId166"/>
    <p:sldId id="416" r:id="rId167"/>
    <p:sldId id="417" r:id="rId168"/>
    <p:sldId id="418" r:id="rId169"/>
    <p:sldId id="419" r:id="rId170"/>
    <p:sldId id="420" r:id="rId171"/>
    <p:sldId id="421" r:id="rId172"/>
    <p:sldId id="422" r:id="rId173"/>
    <p:sldId id="423" r:id="rId174"/>
    <p:sldId id="424" r:id="rId175"/>
    <p:sldId id="425" r:id="rId176"/>
    <p:sldId id="426" r:id="rId177"/>
    <p:sldId id="427" r:id="rId178"/>
    <p:sldId id="428" r:id="rId179"/>
    <p:sldId id="429" r:id="rId180"/>
    <p:sldId id="430" r:id="rId181"/>
    <p:sldId id="431" r:id="rId182"/>
    <p:sldId id="432" r:id="rId183"/>
    <p:sldId id="433" r:id="rId184"/>
    <p:sldId id="434" r:id="rId185"/>
    <p:sldId id="435" r:id="rId186"/>
    <p:sldId id="436" r:id="rId187"/>
    <p:sldId id="437" r:id="rId188"/>
    <p:sldId id="438" r:id="rId189"/>
    <p:sldId id="439" r:id="rId190"/>
    <p:sldId id="440" r:id="rId191"/>
    <p:sldId id="441" r:id="rId192"/>
    <p:sldId id="442" r:id="rId193"/>
    <p:sldId id="443" r:id="rId194"/>
    <p:sldId id="444" r:id="rId195"/>
    <p:sldId id="445" r:id="rId196"/>
    <p:sldId id="446" r:id="rId197"/>
    <p:sldId id="447" r:id="rId198"/>
    <p:sldId id="448" r:id="rId199"/>
    <p:sldId id="449" r:id="rId200"/>
    <p:sldId id="450" r:id="rId201"/>
    <p:sldId id="451" r:id="rId202"/>
    <p:sldId id="452" r:id="rId203"/>
    <p:sldId id="453" r:id="rId204"/>
    <p:sldId id="454" r:id="rId205"/>
    <p:sldId id="455" r:id="rId206"/>
    <p:sldId id="456" r:id="rId207"/>
    <p:sldId id="457" r:id="rId208"/>
    <p:sldId id="458" r:id="rId209"/>
    <p:sldId id="459" r:id="rId210"/>
    <p:sldId id="468" r:id="rId211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CC00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60" autoAdjust="0"/>
    <p:restoredTop sz="92090" autoAdjust="0"/>
  </p:normalViewPr>
  <p:slideViewPr>
    <p:cSldViewPr>
      <p:cViewPr varScale="1">
        <p:scale>
          <a:sx n="42" d="100"/>
          <a:sy n="42" d="100"/>
        </p:scale>
        <p:origin x="682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tableStyles" Target="tableStyle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viewProps" Target="viewProps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theme" Target="theme/theme1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notesMaster" Target="notesMasters/notes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8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8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8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BB9EEF-F215-4DA3-BA4F-4660D9A1963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5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A2350A-B4DD-4EF7-93DC-4736D99FEB24}" type="slidenum">
              <a:rPr lang="ar-SA">
                <a:latin typeface="Arial" pitchFamily="34" charset="0"/>
                <a:cs typeface="Arial" pitchFamily="34" charset="0"/>
              </a:rPr>
              <a:pPr/>
              <a:t>22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a-IR" smtClean="0">
                <a:latin typeface="Arial" pitchFamily="34" charset="0"/>
                <a:cs typeface="Arial" pitchFamily="34" charset="0"/>
              </a:rPr>
              <a:t> </a:t>
            </a:r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441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29D6DC-5868-4250-AC0D-6EC11A67635B}" type="slidenum">
              <a:rPr lang="ar-SA">
                <a:latin typeface="Arial" pitchFamily="34" charset="0"/>
                <a:cs typeface="Arial" pitchFamily="34" charset="0"/>
              </a:rPr>
              <a:pPr/>
              <a:t>147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a-IR" smtClean="0">
                <a:latin typeface="Arial" pitchFamily="34" charset="0"/>
                <a:cs typeface="Arial" pitchFamily="34" charset="0"/>
              </a:rPr>
              <a:t> </a:t>
            </a:r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75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24475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475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5289C6-4599-4DF7-BA14-06261F6A8B5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3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4D758-9FF6-406D-A1A3-021DED1658B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3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4243C-06AA-42E9-AB8E-1A3D141D5C1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3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68866-061E-4E2E-BEED-EFD3E3B0EEE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3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12F20-107E-40F7-ADE2-6172E0E50E1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3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0F0A1-DE82-4BE0-89E7-E3175FEECED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3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5FC97-2946-4844-BF52-E79677E8BCE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3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C4BA4-22F5-4DCC-B752-12DCF3F4CAF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3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F3065-695F-4766-8557-A39556ADD70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3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B2817-BC43-4E76-99B2-F58F8D14A7A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3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EEC0E-D407-403F-B506-F5A56DB058A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3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EFC7A-BB19-4DE6-BBFD-B98892F3964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3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4371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4371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4371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4371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4371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4372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4372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4372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4372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4372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4372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4372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4372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4372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4372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4373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4373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4373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24373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37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373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3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3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3CBD5CB5-5C98-4A0E-8644-5BAE0D00331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ransition advTm="30000"/>
  <p:timing>
    <p:tnLst>
      <p:par>
        <p:cTn id="1" dur="indefinite" restart="never" nodeType="tmRoot"/>
      </p:par>
    </p:tn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 descr="I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51912" name="Picture 8" descr="_ISM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205038"/>
            <a:ext cx="6726238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3"/>
          <p:cNvSpPr>
            <a:spLocks noChangeArrowheads="1"/>
          </p:cNvSpPr>
          <p:nvPr/>
        </p:nvSpPr>
        <p:spPr bwMode="auto">
          <a:xfrm>
            <a:off x="1042988" y="188913"/>
            <a:ext cx="777716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Rectangle 16"/>
          <p:cNvSpPr>
            <a:spLocks noChangeArrowheads="1"/>
          </p:cNvSpPr>
          <p:nvPr/>
        </p:nvSpPr>
        <p:spPr bwMode="auto">
          <a:xfrm>
            <a:off x="539750" y="1052513"/>
            <a:ext cx="8135938" cy="410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/>
              <a:t>                                                                                                        </a:t>
            </a:r>
            <a:r>
              <a:rPr lang="fa-IR" b="1">
                <a:cs typeface="B Lotus" pitchFamily="2" charset="-78"/>
              </a:rPr>
              <a:t>نظام اكولوژيكي</a:t>
            </a:r>
          </a:p>
          <a:p>
            <a:pPr algn="ctr"/>
            <a:endParaRPr lang="fa-IR" b="1">
              <a:cs typeface="B Lotus" pitchFamily="2" charset="-78"/>
            </a:endParaRPr>
          </a:p>
          <a:p>
            <a:pPr algn="ctr"/>
            <a:endParaRPr lang="fa-IR" b="1">
              <a:cs typeface="B Lotus" pitchFamily="2" charset="-78"/>
            </a:endParaRPr>
          </a:p>
          <a:p>
            <a:pPr algn="ctr"/>
            <a:endParaRPr lang="fa-IR" b="1">
              <a:cs typeface="B Lotus" pitchFamily="2" charset="-78"/>
            </a:endParaRPr>
          </a:p>
          <a:p>
            <a:pPr algn="ctr"/>
            <a:endParaRPr lang="fa-IR" b="1">
              <a:cs typeface="B Lotus" pitchFamily="2" charset="-78"/>
            </a:endParaRPr>
          </a:p>
          <a:p>
            <a:pPr algn="ctr"/>
            <a:endParaRPr lang="fa-IR" b="1">
              <a:cs typeface="B Lotus" pitchFamily="2" charset="-78"/>
            </a:endParaRPr>
          </a:p>
          <a:p>
            <a:pPr algn="ctr"/>
            <a:endParaRPr lang="fa-IR" b="1">
              <a:cs typeface="B Lotus" pitchFamily="2" charset="-78"/>
            </a:endParaRPr>
          </a:p>
          <a:p>
            <a:pPr algn="ctr"/>
            <a:endParaRPr lang="fa-IR" b="1">
              <a:cs typeface="B Lotus" pitchFamily="2" charset="-78"/>
            </a:endParaRPr>
          </a:p>
          <a:p>
            <a:pPr algn="ctr"/>
            <a:r>
              <a:rPr lang="fa-IR" b="1">
                <a:cs typeface="B Lotus" pitchFamily="2" charset="-78"/>
              </a:rPr>
              <a:t>                                                                                                  بيوسفر</a:t>
            </a:r>
          </a:p>
          <a:p>
            <a:pPr algn="ctr"/>
            <a:r>
              <a:rPr lang="fa-IR" b="1">
                <a:cs typeface="B Lotus" pitchFamily="2" charset="-78"/>
              </a:rPr>
              <a:t>                                                                                                               شكل هاي زندگي</a:t>
            </a:r>
          </a:p>
          <a:p>
            <a:pPr algn="ctr"/>
            <a:r>
              <a:rPr lang="fa-IR" b="1">
                <a:cs typeface="B Lotus" pitchFamily="2" charset="-78"/>
              </a:rPr>
              <a:t>                                                                                                     بشر بودن</a:t>
            </a:r>
          </a:p>
          <a:p>
            <a:pPr algn="ctr"/>
            <a:endParaRPr lang="fa-IR" b="1">
              <a:cs typeface="B Lotus" pitchFamily="2" charset="-78"/>
            </a:endParaRPr>
          </a:p>
          <a:p>
            <a:pPr algn="ctr"/>
            <a:endParaRPr lang="fa-IR" b="1">
              <a:cs typeface="B Lotus" pitchFamily="2" charset="-78"/>
            </a:endParaRPr>
          </a:p>
          <a:p>
            <a:pPr algn="ctr"/>
            <a:endParaRPr lang="en-US" b="1">
              <a:cs typeface="B Lotus" pitchFamily="2" charset="-78"/>
            </a:endParaRPr>
          </a:p>
        </p:txBody>
      </p:sp>
      <p:sp>
        <p:nvSpPr>
          <p:cNvPr id="12292" name="Rectangle 17"/>
          <p:cNvSpPr>
            <a:spLocks noChangeArrowheads="1"/>
          </p:cNvSpPr>
          <p:nvPr/>
        </p:nvSpPr>
        <p:spPr bwMode="auto">
          <a:xfrm>
            <a:off x="2051050" y="1125538"/>
            <a:ext cx="6553200" cy="3959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/>
              <a:t>                                                                                </a:t>
            </a:r>
          </a:p>
          <a:p>
            <a:pPr algn="ctr"/>
            <a:r>
              <a:rPr lang="fa-IR"/>
              <a:t>                                                                                 </a:t>
            </a:r>
            <a:r>
              <a:rPr lang="fa-IR" b="1">
                <a:cs typeface="B Lotus" pitchFamily="2" charset="-78"/>
              </a:rPr>
              <a:t>نظام اجتماعي</a:t>
            </a:r>
          </a:p>
          <a:p>
            <a:pPr algn="ctr"/>
            <a:endParaRPr lang="fa-IR" b="1">
              <a:cs typeface="B Lotus" pitchFamily="2" charset="-78"/>
            </a:endParaRPr>
          </a:p>
          <a:p>
            <a:pPr algn="ctr"/>
            <a:endParaRPr lang="fa-IR" b="1">
              <a:cs typeface="B Lotus" pitchFamily="2" charset="-78"/>
            </a:endParaRPr>
          </a:p>
          <a:p>
            <a:pPr algn="ctr"/>
            <a:endParaRPr lang="fa-IR" b="1">
              <a:cs typeface="B Lotus" pitchFamily="2" charset="-78"/>
            </a:endParaRPr>
          </a:p>
          <a:p>
            <a:pPr algn="ctr"/>
            <a:endParaRPr lang="fa-IR" b="1">
              <a:cs typeface="B Lotus" pitchFamily="2" charset="-78"/>
            </a:endParaRPr>
          </a:p>
          <a:p>
            <a:pPr algn="ctr"/>
            <a:endParaRPr lang="fa-IR" b="1">
              <a:cs typeface="B Lotus" pitchFamily="2" charset="-78"/>
            </a:endParaRPr>
          </a:p>
          <a:p>
            <a:pPr algn="ctr"/>
            <a:endParaRPr lang="fa-IR" b="1">
              <a:cs typeface="B Lotus" pitchFamily="2" charset="-78"/>
            </a:endParaRPr>
          </a:p>
          <a:p>
            <a:pPr algn="ctr"/>
            <a:endParaRPr lang="fa-IR" b="1">
              <a:cs typeface="B Lotus" pitchFamily="2" charset="-78"/>
            </a:endParaRPr>
          </a:p>
          <a:p>
            <a:pPr algn="ctr"/>
            <a:r>
              <a:rPr lang="fa-IR" b="1">
                <a:cs typeface="B Lotus" pitchFamily="2" charset="-78"/>
              </a:rPr>
              <a:t>                                                                                   ملت</a:t>
            </a:r>
          </a:p>
          <a:p>
            <a:pPr algn="ctr"/>
            <a:r>
              <a:rPr lang="fa-IR" b="1">
                <a:cs typeface="B Lotus" pitchFamily="2" charset="-78"/>
              </a:rPr>
              <a:t>                                                                                فرهنگ</a:t>
            </a:r>
          </a:p>
          <a:p>
            <a:pPr algn="ctr"/>
            <a:r>
              <a:rPr lang="fa-IR" b="1">
                <a:cs typeface="B Lotus" pitchFamily="2" charset="-78"/>
              </a:rPr>
              <a:t>                                                                               خانواده</a:t>
            </a:r>
          </a:p>
          <a:p>
            <a:pPr algn="ctr"/>
            <a:endParaRPr lang="fa-IR" b="1">
              <a:cs typeface="B Lotus" pitchFamily="2" charset="-78"/>
            </a:endParaRPr>
          </a:p>
          <a:p>
            <a:pPr algn="ctr"/>
            <a:endParaRPr lang="fa-IR" b="1">
              <a:cs typeface="B Lotus" pitchFamily="2" charset="-78"/>
            </a:endParaRPr>
          </a:p>
          <a:p>
            <a:pPr algn="ctr"/>
            <a:endParaRPr lang="en-US" b="1">
              <a:cs typeface="B Lotus" pitchFamily="2" charset="-78"/>
            </a:endParaRPr>
          </a:p>
        </p:txBody>
      </p:sp>
      <p:sp>
        <p:nvSpPr>
          <p:cNvPr id="12293" name="Rectangle 18"/>
          <p:cNvSpPr>
            <a:spLocks noChangeArrowheads="1"/>
          </p:cNvSpPr>
          <p:nvPr/>
        </p:nvSpPr>
        <p:spPr bwMode="auto">
          <a:xfrm>
            <a:off x="3563938" y="1196975"/>
            <a:ext cx="4968875" cy="3816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/>
              <a:t>                                                   </a:t>
            </a:r>
          </a:p>
          <a:p>
            <a:pPr algn="ctr"/>
            <a:r>
              <a:rPr lang="fa-IR"/>
              <a:t>                                                     </a:t>
            </a:r>
            <a:r>
              <a:rPr lang="fa-IR" b="1">
                <a:cs typeface="B Lotus" pitchFamily="2" charset="-78"/>
              </a:rPr>
              <a:t>نظام روانشناختي</a:t>
            </a:r>
          </a:p>
          <a:p>
            <a:pPr algn="ctr"/>
            <a:endParaRPr lang="fa-IR" b="1">
              <a:cs typeface="B Lotus" pitchFamily="2" charset="-78"/>
            </a:endParaRPr>
          </a:p>
          <a:p>
            <a:pPr algn="ctr"/>
            <a:endParaRPr lang="fa-IR" b="1">
              <a:cs typeface="B Lotus" pitchFamily="2" charset="-78"/>
            </a:endParaRPr>
          </a:p>
          <a:p>
            <a:pPr algn="ctr"/>
            <a:endParaRPr lang="fa-IR" b="1">
              <a:cs typeface="B Lotus" pitchFamily="2" charset="-78"/>
            </a:endParaRPr>
          </a:p>
          <a:p>
            <a:pPr algn="ctr"/>
            <a:endParaRPr lang="fa-IR" b="1">
              <a:cs typeface="B Lotus" pitchFamily="2" charset="-78"/>
            </a:endParaRPr>
          </a:p>
          <a:p>
            <a:pPr algn="ctr"/>
            <a:endParaRPr lang="fa-IR" b="1">
              <a:cs typeface="B Lotus" pitchFamily="2" charset="-78"/>
            </a:endParaRPr>
          </a:p>
          <a:p>
            <a:pPr algn="ctr"/>
            <a:endParaRPr lang="fa-IR" b="1">
              <a:cs typeface="B Lotus" pitchFamily="2" charset="-78"/>
            </a:endParaRPr>
          </a:p>
          <a:p>
            <a:pPr algn="ctr"/>
            <a:r>
              <a:rPr lang="fa-IR" b="1">
                <a:cs typeface="B Lotus" pitchFamily="2" charset="-78"/>
              </a:rPr>
              <a:t>                                                     </a:t>
            </a:r>
          </a:p>
          <a:p>
            <a:pPr algn="ctr"/>
            <a:r>
              <a:rPr lang="fa-IR" b="1">
                <a:cs typeface="B Lotus" pitchFamily="2" charset="-78"/>
              </a:rPr>
              <a:t>                                                     شناختي</a:t>
            </a:r>
          </a:p>
          <a:p>
            <a:pPr algn="ctr"/>
            <a:r>
              <a:rPr lang="fa-IR" b="1">
                <a:cs typeface="B Lotus" pitchFamily="2" charset="-78"/>
              </a:rPr>
              <a:t>                                                      هيجاني </a:t>
            </a:r>
          </a:p>
          <a:p>
            <a:pPr algn="ctr"/>
            <a:r>
              <a:rPr lang="fa-IR" b="1">
                <a:cs typeface="B Lotus" pitchFamily="2" charset="-78"/>
              </a:rPr>
              <a:t>                                                    رفتاري</a:t>
            </a:r>
          </a:p>
          <a:p>
            <a:pPr algn="ctr"/>
            <a:endParaRPr lang="fa-IR" b="1">
              <a:cs typeface="B Lotus" pitchFamily="2" charset="-78"/>
            </a:endParaRPr>
          </a:p>
          <a:p>
            <a:pPr algn="ctr"/>
            <a:endParaRPr lang="en-US" b="1">
              <a:cs typeface="B Lotus" pitchFamily="2" charset="-78"/>
            </a:endParaRPr>
          </a:p>
        </p:txBody>
      </p:sp>
      <p:sp>
        <p:nvSpPr>
          <p:cNvPr id="12294" name="Rectangle 19"/>
          <p:cNvSpPr>
            <a:spLocks noChangeArrowheads="1"/>
          </p:cNvSpPr>
          <p:nvPr/>
        </p:nvSpPr>
        <p:spPr bwMode="auto">
          <a:xfrm>
            <a:off x="5148263" y="1268413"/>
            <a:ext cx="3311525" cy="3673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/>
              <a:t>                           </a:t>
            </a:r>
            <a:r>
              <a:rPr lang="fa-IR" b="1">
                <a:cs typeface="B Lotus" pitchFamily="2" charset="-78"/>
              </a:rPr>
              <a:t>نظام بيولوژيكي</a:t>
            </a:r>
          </a:p>
          <a:p>
            <a:pPr algn="ctr"/>
            <a:endParaRPr lang="fa-IR" b="1">
              <a:cs typeface="B Lotus" pitchFamily="2" charset="-78"/>
            </a:endParaRPr>
          </a:p>
          <a:p>
            <a:pPr algn="ctr"/>
            <a:endParaRPr lang="fa-IR">
              <a:cs typeface="B Lotus" pitchFamily="2" charset="-78"/>
            </a:endParaRPr>
          </a:p>
          <a:p>
            <a:pPr algn="ctr"/>
            <a:endParaRPr lang="fa-IR">
              <a:cs typeface="B Lotus" pitchFamily="2" charset="-78"/>
            </a:endParaRPr>
          </a:p>
          <a:p>
            <a:pPr algn="ctr"/>
            <a:endParaRPr lang="fa-IR">
              <a:cs typeface="B Lotus" pitchFamily="2" charset="-78"/>
            </a:endParaRPr>
          </a:p>
          <a:p>
            <a:pPr algn="ctr"/>
            <a:endParaRPr lang="fa-IR">
              <a:cs typeface="B Lotus" pitchFamily="2" charset="-78"/>
            </a:endParaRPr>
          </a:p>
          <a:p>
            <a:pPr algn="ctr"/>
            <a:endParaRPr lang="fa-IR">
              <a:cs typeface="B Lotus" pitchFamily="2" charset="-78"/>
            </a:endParaRPr>
          </a:p>
          <a:p>
            <a:pPr algn="ctr"/>
            <a:endParaRPr lang="fa-IR">
              <a:cs typeface="B Lotus" pitchFamily="2" charset="-78"/>
            </a:endParaRPr>
          </a:p>
          <a:p>
            <a:pPr algn="ctr"/>
            <a:r>
              <a:rPr lang="fa-IR">
                <a:cs typeface="B Lotus" pitchFamily="2" charset="-78"/>
              </a:rPr>
              <a:t>                           </a:t>
            </a:r>
            <a:r>
              <a:rPr lang="fa-IR" b="1">
                <a:cs typeface="B Lotus" pitchFamily="2" charset="-78"/>
              </a:rPr>
              <a:t>اعضاء بدن</a:t>
            </a:r>
          </a:p>
          <a:p>
            <a:pPr algn="ctr"/>
            <a:r>
              <a:rPr lang="fa-IR" b="1">
                <a:cs typeface="B Lotus" pitchFamily="2" charset="-78"/>
              </a:rPr>
              <a:t>                               بافت ها</a:t>
            </a:r>
          </a:p>
          <a:p>
            <a:pPr algn="ctr"/>
            <a:r>
              <a:rPr lang="fa-IR" b="1">
                <a:cs typeface="B Lotus" pitchFamily="2" charset="-78"/>
              </a:rPr>
              <a:t>                              سلول ها</a:t>
            </a:r>
            <a:endParaRPr lang="en-US" b="1">
              <a:cs typeface="B Lotus" pitchFamily="2" charset="-78"/>
            </a:endParaRPr>
          </a:p>
        </p:txBody>
      </p:sp>
      <p:sp>
        <p:nvSpPr>
          <p:cNvPr id="12295" name="Rectangle 20"/>
          <p:cNvSpPr>
            <a:spLocks noChangeArrowheads="1"/>
          </p:cNvSpPr>
          <p:nvPr/>
        </p:nvSpPr>
        <p:spPr bwMode="auto">
          <a:xfrm>
            <a:off x="6732588" y="1341438"/>
            <a:ext cx="1655762" cy="3527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a-IR"/>
          </a:p>
          <a:p>
            <a:pPr algn="ctr"/>
            <a:r>
              <a:rPr lang="fa-IR" b="1">
                <a:cs typeface="B Lotus" pitchFamily="2" charset="-78"/>
              </a:rPr>
              <a:t>نظام فيزيكي</a:t>
            </a:r>
          </a:p>
          <a:p>
            <a:pPr algn="ctr"/>
            <a:endParaRPr lang="fa-IR" b="1">
              <a:cs typeface="B Lotus" pitchFamily="2" charset="-78"/>
            </a:endParaRPr>
          </a:p>
          <a:p>
            <a:pPr algn="ctr"/>
            <a:endParaRPr lang="fa-IR" b="1">
              <a:cs typeface="B Lotus" pitchFamily="2" charset="-78"/>
            </a:endParaRPr>
          </a:p>
          <a:p>
            <a:pPr algn="ctr"/>
            <a:endParaRPr lang="fa-IR" b="1">
              <a:cs typeface="B Lotus" pitchFamily="2" charset="-78"/>
            </a:endParaRPr>
          </a:p>
          <a:p>
            <a:pPr algn="ctr"/>
            <a:endParaRPr lang="fa-IR" b="1">
              <a:cs typeface="B Lotus" pitchFamily="2" charset="-78"/>
            </a:endParaRPr>
          </a:p>
          <a:p>
            <a:pPr algn="ctr"/>
            <a:endParaRPr lang="fa-IR" b="1">
              <a:cs typeface="B Lotus" pitchFamily="2" charset="-78"/>
            </a:endParaRPr>
          </a:p>
          <a:p>
            <a:pPr algn="ctr"/>
            <a:endParaRPr lang="fa-IR" b="1">
              <a:cs typeface="B Lotus" pitchFamily="2" charset="-78"/>
            </a:endParaRPr>
          </a:p>
          <a:p>
            <a:pPr algn="ctr"/>
            <a:r>
              <a:rPr lang="fa-IR" b="1">
                <a:cs typeface="B Lotus" pitchFamily="2" charset="-78"/>
              </a:rPr>
              <a:t>ملكول ها</a:t>
            </a:r>
          </a:p>
          <a:p>
            <a:pPr algn="ctr"/>
            <a:r>
              <a:rPr lang="fa-IR" b="1">
                <a:cs typeface="B Lotus" pitchFamily="2" charset="-78"/>
              </a:rPr>
              <a:t>   اتم ها</a:t>
            </a:r>
          </a:p>
          <a:p>
            <a:pPr algn="ctr"/>
            <a:r>
              <a:rPr lang="fa-IR" b="1">
                <a:cs typeface="B Lotus" pitchFamily="2" charset="-78"/>
              </a:rPr>
              <a:t>زير اتم ها  </a:t>
            </a:r>
          </a:p>
          <a:p>
            <a:pPr algn="ctr"/>
            <a:r>
              <a:rPr lang="fa-IR" b="1">
                <a:cs typeface="B Lotus" pitchFamily="2" charset="-78"/>
              </a:rPr>
              <a:t> ذره ها</a:t>
            </a:r>
            <a:endParaRPr lang="en-US" b="1">
              <a:cs typeface="B Lotus" pitchFamily="2" charset="-78"/>
            </a:endParaRPr>
          </a:p>
        </p:txBody>
      </p:sp>
      <p:sp>
        <p:nvSpPr>
          <p:cNvPr id="12296" name="AutoShape 21"/>
          <p:cNvSpPr>
            <a:spLocks noChangeArrowheads="1"/>
          </p:cNvSpPr>
          <p:nvPr/>
        </p:nvSpPr>
        <p:spPr bwMode="auto">
          <a:xfrm>
            <a:off x="2051050" y="4292600"/>
            <a:ext cx="360363" cy="215900"/>
          </a:xfrm>
          <a:prstGeom prst="rightArrow">
            <a:avLst>
              <a:gd name="adj1" fmla="val 50000"/>
              <a:gd name="adj2" fmla="val 4172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AutoShape 22"/>
          <p:cNvSpPr>
            <a:spLocks noChangeArrowheads="1"/>
          </p:cNvSpPr>
          <p:nvPr/>
        </p:nvSpPr>
        <p:spPr bwMode="auto">
          <a:xfrm>
            <a:off x="3563938" y="4365625"/>
            <a:ext cx="360362" cy="215900"/>
          </a:xfrm>
          <a:prstGeom prst="rightArrow">
            <a:avLst>
              <a:gd name="adj1" fmla="val 50000"/>
              <a:gd name="adj2" fmla="val 4172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AutoShape 23"/>
          <p:cNvSpPr>
            <a:spLocks noChangeArrowheads="1"/>
          </p:cNvSpPr>
          <p:nvPr/>
        </p:nvSpPr>
        <p:spPr bwMode="auto">
          <a:xfrm>
            <a:off x="5148263" y="4437063"/>
            <a:ext cx="360362" cy="215900"/>
          </a:xfrm>
          <a:prstGeom prst="rightArrow">
            <a:avLst>
              <a:gd name="adj1" fmla="val 50000"/>
              <a:gd name="adj2" fmla="val 4172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AutoShape 24"/>
          <p:cNvSpPr>
            <a:spLocks noChangeArrowheads="1"/>
          </p:cNvSpPr>
          <p:nvPr/>
        </p:nvSpPr>
        <p:spPr bwMode="auto">
          <a:xfrm>
            <a:off x="6732588" y="4508500"/>
            <a:ext cx="360362" cy="215900"/>
          </a:xfrm>
          <a:prstGeom prst="rightArrow">
            <a:avLst>
              <a:gd name="adj1" fmla="val 50000"/>
              <a:gd name="adj2" fmla="val 4172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AutoShape 25"/>
          <p:cNvSpPr>
            <a:spLocks noChangeArrowheads="1"/>
          </p:cNvSpPr>
          <p:nvPr/>
        </p:nvSpPr>
        <p:spPr bwMode="auto">
          <a:xfrm>
            <a:off x="6300788" y="2349500"/>
            <a:ext cx="431800" cy="215900"/>
          </a:xfrm>
          <a:prstGeom prst="leftArrow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AutoShape 26"/>
          <p:cNvSpPr>
            <a:spLocks noChangeArrowheads="1"/>
          </p:cNvSpPr>
          <p:nvPr/>
        </p:nvSpPr>
        <p:spPr bwMode="auto">
          <a:xfrm>
            <a:off x="4716463" y="2205038"/>
            <a:ext cx="431800" cy="215900"/>
          </a:xfrm>
          <a:prstGeom prst="leftArrow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AutoShape 27"/>
          <p:cNvSpPr>
            <a:spLocks noChangeArrowheads="1"/>
          </p:cNvSpPr>
          <p:nvPr/>
        </p:nvSpPr>
        <p:spPr bwMode="auto">
          <a:xfrm>
            <a:off x="3132138" y="1989138"/>
            <a:ext cx="431800" cy="215900"/>
          </a:xfrm>
          <a:prstGeom prst="leftArrow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AutoShape 28"/>
          <p:cNvSpPr>
            <a:spLocks noChangeArrowheads="1"/>
          </p:cNvSpPr>
          <p:nvPr/>
        </p:nvSpPr>
        <p:spPr bwMode="auto">
          <a:xfrm>
            <a:off x="1619250" y="1773238"/>
            <a:ext cx="431800" cy="215900"/>
          </a:xfrm>
          <a:prstGeom prst="leftArrow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Rectangle 29"/>
          <p:cNvSpPr>
            <a:spLocks noChangeArrowheads="1"/>
          </p:cNvSpPr>
          <p:nvPr/>
        </p:nvSpPr>
        <p:spPr bwMode="auto">
          <a:xfrm>
            <a:off x="2916238" y="5661025"/>
            <a:ext cx="3313112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000" b="1">
                <a:cs typeface="B Lotus" pitchFamily="2" charset="-78"/>
              </a:rPr>
              <a:t>الگوي زيستي – رواني – اجتماعي</a:t>
            </a:r>
          </a:p>
          <a:p>
            <a:pPr algn="ctr"/>
            <a:r>
              <a:rPr lang="fa-IR" sz="2000" b="1">
                <a:cs typeface="B Lotus" pitchFamily="2" charset="-78"/>
              </a:rPr>
              <a:t>منبع : پي . بن يارد 1996</a:t>
            </a:r>
            <a:r>
              <a:rPr lang="fa-IR"/>
              <a:t> 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4"/>
          <p:cNvSpPr>
            <a:spLocks noChangeArrowheads="1"/>
          </p:cNvSpPr>
          <p:nvPr/>
        </p:nvSpPr>
        <p:spPr bwMode="auto">
          <a:xfrm>
            <a:off x="34925" y="260350"/>
            <a:ext cx="8640763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fa-IR" sz="3200" b="1">
                <a:latin typeface="Arial" pitchFamily="34" charset="0"/>
                <a:cs typeface="B Lotus" pitchFamily="2" charset="-78"/>
              </a:rPr>
              <a:t>2- آموزش تنش زدايي :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en-US" sz="2400">
                <a:latin typeface="Arial" pitchFamily="34" charset="0"/>
                <a:cs typeface="B Lotus" pitchFamily="2" charset="-78"/>
                <a:sym typeface="Wingdings 2" pitchFamily="18" charset="2"/>
              </a:rPr>
              <a:t></a:t>
            </a:r>
            <a:r>
              <a:rPr lang="fa-IR" sz="2400">
                <a:latin typeface="Arial" pitchFamily="34" charset="0"/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سـاده نـرين روش بـراي درمـان درد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en-US" sz="2400">
                <a:cs typeface="B Lotus" pitchFamily="2" charset="-78"/>
                <a:sym typeface="Wingdings 2" pitchFamily="18" charset="2"/>
              </a:rPr>
              <a:t>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به عنوان شكلي از مداوا در تنفس و آهنگ موزون در بين مصريـان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قديم ، عبريان و تبتي ها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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تنـش زدايـي تـدريجـي بـه جاكـوبـسون نسبـت داده مـي شود .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en-US" sz="2400">
                <a:cs typeface="B Lotus" pitchFamily="2" charset="-78"/>
                <a:sym typeface="Wingdings 2" pitchFamily="18" charset="2"/>
              </a:rPr>
              <a:t>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طـراحي آموزش تنش زدايـي ، بـراي درمان گستره اي از بيماريـها 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شامـل فشارخـون بالا ، سردردهاي تنشي ، دردهـاي مـزمن ، درد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سوختـگي ، تـهوع و اضطـراب .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3- تنـش زدايي عضلانـي تـدريجي : 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4"/>
          <p:cNvSpPr>
            <a:spLocks noChangeArrowheads="1"/>
          </p:cNvSpPr>
          <p:nvPr/>
        </p:nvSpPr>
        <p:spPr bwMode="auto">
          <a:xfrm>
            <a:off x="250825" y="260350"/>
            <a:ext cx="856932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  <a:buFont typeface="Wingdings 2" pitchFamily="18" charset="2"/>
              <a:buChar char="ô"/>
            </a:pPr>
            <a:r>
              <a:rPr lang="fa-IR" sz="2400" b="1">
                <a:latin typeface="Arial" pitchFamily="34" charset="0"/>
                <a:cs typeface="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جلسات آمـوزش تـنش زدايي10 جـلسه در طـول 6 تا 8 هفتـه ، بـا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آمـوزش آرامش عضلانـي عميـق بـه بيمـاران .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endParaRPr lang="fa-IR" sz="2800" b="1">
              <a:latin typeface="Arial" pitchFamily="34" charset="0"/>
              <a:cs typeface="B Lotus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3200" b="1">
                <a:latin typeface="Arial" pitchFamily="34" charset="0"/>
                <a:cs typeface="B Lotus" pitchFamily="2" charset="-78"/>
              </a:rPr>
              <a:t>4- تـنش زدايي مبتنـي بـر مـراقبـه :</a:t>
            </a:r>
          </a:p>
          <a:p>
            <a:pPr>
              <a:lnSpc>
                <a:spcPct val="150000"/>
              </a:lnSpc>
              <a:buFont typeface="Wingdings 2" pitchFamily="18" charset="2"/>
              <a:buChar char="ô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تـوسط بـنسـون ارائـه و از تمرين هاي مراقبـه اي مـذاهب مختـلف 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استخراج شده است .</a:t>
            </a:r>
          </a:p>
          <a:p>
            <a:pPr>
              <a:lnSpc>
                <a:spcPct val="150000"/>
              </a:lnSpc>
              <a:buFont typeface="Wingdings 2" pitchFamily="18" charset="2"/>
              <a:buChar char="ô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بـنسـون ، تـنش زدايي عضلانـي را با محيط آرام ، وضعيت راحت ،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يك صداي يكنواخت و يك بازخـورد نـافعال تركيب مي كند .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4"/>
          <p:cNvSpPr>
            <a:spLocks noChangeArrowheads="1"/>
          </p:cNvSpPr>
          <p:nvPr/>
        </p:nvSpPr>
        <p:spPr bwMode="auto">
          <a:xfrm>
            <a:off x="179388" y="692150"/>
            <a:ext cx="8569325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itchFamily="34" charset="0"/>
                <a:cs typeface="Lotus" pitchFamily="2" charset="-78"/>
                <a:sym typeface="Wingdings" pitchFamily="2" charset="2"/>
              </a:rPr>
              <a:t></a:t>
            </a:r>
            <a:r>
              <a:rPr lang="fa-IR" sz="2400" b="1">
                <a:latin typeface="Arial" pitchFamily="34" charset="0"/>
                <a:cs typeface="Lotus" pitchFamily="2" charset="-78"/>
                <a:sym typeface="Wingdings" pitchFamily="2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شركت كننـدگـان بـا چـشم هاي بـسته و عضـلات آرامـش يـافته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مي نشينند ، سپس روي تنفس خود متمركز مي شوند و در سكـوت ،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يك صدا را با هر نفس به مدت 20 دقيقه تكرار مي كنند . اين حالت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باعث جلوگيري از انحراف افكار مي شود و آرامش ماهيچه ها ادامـه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مـي يـابـد . </a:t>
            </a:r>
          </a:p>
          <a:p>
            <a:pPr>
              <a:lnSpc>
                <a:spcPct val="150000"/>
              </a:lnSpc>
            </a:pP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4"/>
          <p:cNvSpPr>
            <a:spLocks noChangeArrowheads="1"/>
          </p:cNvSpPr>
          <p:nvPr/>
        </p:nvSpPr>
        <p:spPr bwMode="auto">
          <a:xfrm>
            <a:off x="107950" y="188913"/>
            <a:ext cx="8569325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a-IR" sz="3200" b="1">
                <a:latin typeface="Arial" pitchFamily="34" charset="0"/>
                <a:cs typeface="Lotus" pitchFamily="2" charset="-78"/>
              </a:rPr>
              <a:t>5- </a:t>
            </a:r>
            <a:r>
              <a:rPr lang="fa-IR" sz="3200" b="1">
                <a:latin typeface="Arial" pitchFamily="34" charset="0"/>
                <a:cs typeface="B Lotus" pitchFamily="2" charset="-78"/>
              </a:rPr>
              <a:t>مراقبه آگاهانه :</a:t>
            </a:r>
          </a:p>
          <a:p>
            <a:r>
              <a:rPr lang="en-US" sz="2400">
                <a:latin typeface="Arial" pitchFamily="34" charset="0"/>
                <a:cs typeface="B Lotus" pitchFamily="2" charset="-78"/>
                <a:sym typeface="Wingdings 2" pitchFamily="18" charset="2"/>
              </a:rPr>
              <a:t></a:t>
            </a:r>
            <a:r>
              <a:rPr lang="fa-IR" sz="2400" b="1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راه ديگـري از تـنش زدايي مـراقبـه اي </a:t>
            </a:r>
          </a:p>
          <a:p>
            <a:r>
              <a:rPr lang="en-US" sz="24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ريـشه در بـودائيـسم</a:t>
            </a:r>
          </a:p>
          <a:p>
            <a:r>
              <a:rPr lang="en-US" sz="24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در درمان افرادي كه از استرس ، اضطراب يا درد رنـج مي بـرند به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كار مـي رود .</a:t>
            </a:r>
          </a:p>
          <a:p>
            <a:r>
              <a:rPr lang="en-US" sz="24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نـاديده نگرفتن افكار يا احساس هاي ناخوشايند از طريق تمركز بر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تنفس يا يك صداي واحد بلكه در آغوش گرفتن اين افكار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</a:p>
          <a:p>
            <a:r>
              <a:rPr lang="fa-IR" sz="3200" b="1">
                <a:latin typeface="Arial" pitchFamily="34" charset="0"/>
                <a:cs typeface="B Lotus" pitchFamily="2" charset="-78"/>
              </a:rPr>
              <a:t>6- تجسم هدايت شده :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</a:p>
          <a:p>
            <a:pPr>
              <a:buFont typeface="Wingdings 2" pitchFamily="18" charset="2"/>
              <a:buChar char="ô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در عمل شبيـه تنش زدايي مراقبه اي كه تصويـرسازي زنـده ناميده</a:t>
            </a:r>
          </a:p>
          <a:p>
            <a:pPr>
              <a:buFont typeface="Wingdings 2" pitchFamily="18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مـي شـود . 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4"/>
          <p:cNvSpPr>
            <a:spLocks noChangeArrowheads="1"/>
          </p:cNvSpPr>
          <p:nvPr/>
        </p:nvSpPr>
        <p:spPr bwMode="auto">
          <a:xfrm>
            <a:off x="395288" y="1196975"/>
            <a:ext cx="8424862" cy="531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a-IR" sz="3200" b="1">
                <a:cs typeface="B Lotus" pitchFamily="2" charset="-78"/>
              </a:rPr>
              <a:t>اثربخشي آموزش تنش زدايي :</a:t>
            </a:r>
          </a:p>
          <a:p>
            <a:pPr>
              <a:lnSpc>
                <a:spcPct val="150000"/>
              </a:lnSpc>
            </a:pPr>
            <a:r>
              <a:rPr lang="fa-IR" sz="2800" b="1">
                <a:cs typeface="B Lotus" pitchFamily="2" charset="-78"/>
              </a:rPr>
              <a:t>       </a:t>
            </a:r>
          </a:p>
          <a:p>
            <a:pPr>
              <a:lnSpc>
                <a:spcPct val="150000"/>
              </a:lnSpc>
            </a:pPr>
            <a:r>
              <a:rPr lang="fa-IR" sz="2800" b="1">
                <a:cs typeface="B Lotus" pitchFamily="2" charset="-78"/>
              </a:rPr>
              <a:t>             - درمـان فشارخـون بالا</a:t>
            </a:r>
          </a:p>
          <a:p>
            <a:pPr>
              <a:lnSpc>
                <a:spcPct val="150000"/>
              </a:lnSpc>
            </a:pPr>
            <a:r>
              <a:rPr lang="fa-IR" sz="2800" b="1">
                <a:cs typeface="B Lotus" pitchFamily="2" charset="-78"/>
              </a:rPr>
              <a:t>             - در مـان درد مزمـن </a:t>
            </a:r>
          </a:p>
          <a:p>
            <a:pPr>
              <a:lnSpc>
                <a:spcPct val="150000"/>
              </a:lnSpc>
            </a:pPr>
            <a:r>
              <a:rPr lang="fa-IR" sz="2800" b="1">
                <a:cs typeface="B Lotus" pitchFamily="2" charset="-78"/>
              </a:rPr>
              <a:t>             - تنش زدايي مبتني بر مراقبه دركاهش استرس ، اضطراب ، </a:t>
            </a:r>
          </a:p>
          <a:p>
            <a:pPr>
              <a:lnSpc>
                <a:spcPct val="150000"/>
              </a:lnSpc>
            </a:pPr>
            <a:r>
              <a:rPr lang="fa-IR" sz="2800" b="1">
                <a:cs typeface="B Lotus" pitchFamily="2" charset="-78"/>
              </a:rPr>
              <a:t>                تـرس و فشارخـون بالا </a:t>
            </a:r>
          </a:p>
          <a:p>
            <a:pPr>
              <a:lnSpc>
                <a:spcPct val="150000"/>
              </a:lnSpc>
            </a:pPr>
            <a:r>
              <a:rPr lang="fa-IR" sz="2800" b="1">
                <a:cs typeface="B Lotus" pitchFamily="2" charset="-78"/>
              </a:rPr>
              <a:t>             - مراقبـه آگاهـانه درد مـزمن</a:t>
            </a:r>
          </a:p>
          <a:p>
            <a:pPr>
              <a:lnSpc>
                <a:spcPct val="150000"/>
              </a:lnSpc>
            </a:pPr>
            <a:endParaRPr lang="fa-IR" sz="2800" b="1">
              <a:cs typeface="B Lotus" pitchFamily="2" charset="-78"/>
            </a:endParaRPr>
          </a:p>
        </p:txBody>
      </p:sp>
      <p:sp>
        <p:nvSpPr>
          <p:cNvPr id="108547" name="AutoShape 5"/>
          <p:cNvSpPr>
            <a:spLocks/>
          </p:cNvSpPr>
          <p:nvPr/>
        </p:nvSpPr>
        <p:spPr bwMode="auto">
          <a:xfrm>
            <a:off x="7596188" y="2636838"/>
            <a:ext cx="503237" cy="3168650"/>
          </a:xfrm>
          <a:prstGeom prst="rightBrace">
            <a:avLst>
              <a:gd name="adj1" fmla="val 52471"/>
              <a:gd name="adj2" fmla="val 50431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4"/>
          <p:cNvSpPr>
            <a:spLocks noChangeArrowheads="1"/>
          </p:cNvSpPr>
          <p:nvPr/>
        </p:nvSpPr>
        <p:spPr bwMode="auto">
          <a:xfrm>
            <a:off x="179388" y="188913"/>
            <a:ext cx="8713787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 sz="2400">
              <a:latin typeface="Arial" pitchFamily="34" charset="0"/>
            </a:endParaRPr>
          </a:p>
          <a:p>
            <a:endParaRPr lang="fa-IR" sz="2800" b="1">
              <a:latin typeface="Arial" pitchFamily="34" charset="0"/>
              <a:cs typeface="Lotus" pitchFamily="2" charset="-78"/>
            </a:endParaRPr>
          </a:p>
          <a:p>
            <a:endParaRPr lang="fa-IR" sz="2400">
              <a:latin typeface="Arial" pitchFamily="34" charset="0"/>
            </a:endParaRPr>
          </a:p>
          <a:p>
            <a:endParaRPr lang="fa-IR" sz="2400">
              <a:latin typeface="Arial" pitchFamily="34" charset="0"/>
            </a:endParaRPr>
          </a:p>
          <a:p>
            <a:endParaRPr lang="fa-IR" sz="2400">
              <a:latin typeface="Arial" pitchFamily="34" charset="0"/>
            </a:endParaRPr>
          </a:p>
          <a:p>
            <a:endParaRPr lang="fa-IR" sz="2400">
              <a:latin typeface="Arial" pitchFamily="34" charset="0"/>
            </a:endParaRPr>
          </a:p>
          <a:p>
            <a:endParaRPr lang="fa-IR" sz="2400">
              <a:latin typeface="Arial" pitchFamily="34" charset="0"/>
            </a:endParaRPr>
          </a:p>
          <a:p>
            <a:endParaRPr lang="fa-IR" sz="2400">
              <a:latin typeface="Arial" pitchFamily="34" charset="0"/>
            </a:endParaRPr>
          </a:p>
          <a:p>
            <a:endParaRPr lang="fa-IR" sz="2400">
              <a:latin typeface="Arial" pitchFamily="34" charset="0"/>
            </a:endParaRPr>
          </a:p>
          <a:p>
            <a:endParaRPr lang="fa-IR" sz="2400">
              <a:latin typeface="Arial" pitchFamily="34" charset="0"/>
            </a:endParaRPr>
          </a:p>
          <a:p>
            <a:endParaRPr lang="fa-IR" sz="2400">
              <a:latin typeface="Arial" pitchFamily="34" charset="0"/>
            </a:endParaRPr>
          </a:p>
          <a:p>
            <a:endParaRPr lang="fa-IR" sz="2400">
              <a:latin typeface="Arial" pitchFamily="34" charset="0"/>
            </a:endParaRPr>
          </a:p>
          <a:p>
            <a:endParaRPr lang="fa-IR" sz="2400">
              <a:latin typeface="Arial" pitchFamily="34" charset="0"/>
            </a:endParaRPr>
          </a:p>
          <a:p>
            <a:endParaRPr lang="fa-IR" sz="2000">
              <a:latin typeface="Arial" pitchFamily="34" charset="0"/>
            </a:endParaRPr>
          </a:p>
          <a:p>
            <a:endParaRPr lang="fa-IR" sz="2000">
              <a:latin typeface="Arial" pitchFamily="34" charset="0"/>
            </a:endParaRPr>
          </a:p>
          <a:p>
            <a:endParaRPr lang="fa-IR" sz="2000">
              <a:latin typeface="Arial" pitchFamily="34" charset="0"/>
            </a:endParaRPr>
          </a:p>
          <a:p>
            <a:endParaRPr lang="fa-IR" sz="2000">
              <a:latin typeface="Arial" pitchFamily="34" charset="0"/>
            </a:endParaRPr>
          </a:p>
          <a:p>
            <a:r>
              <a:rPr lang="fa-IR" sz="2000">
                <a:latin typeface="Arial" pitchFamily="34" charset="0"/>
              </a:rPr>
              <a:t>                                         </a:t>
            </a:r>
            <a:r>
              <a:rPr lang="fa-IR" sz="2400" b="1">
                <a:latin typeface="Arial" pitchFamily="34" charset="0"/>
                <a:cs typeface="B Lotus" pitchFamily="2" charset="-78"/>
              </a:rPr>
              <a:t>اثـربخشي روش هاي تنش زدايـي</a:t>
            </a:r>
          </a:p>
          <a:p>
            <a:r>
              <a:rPr lang="fa-IR" sz="2400" b="1">
                <a:latin typeface="Arial" pitchFamily="34" charset="0"/>
                <a:cs typeface="B Lotus" pitchFamily="2" charset="-78"/>
              </a:rPr>
              <a:t>                                   منبع : ال برانون و جي. فيست1997</a:t>
            </a:r>
          </a:p>
          <a:p>
            <a:endParaRPr lang="en-US" sz="2400" b="1">
              <a:latin typeface="Arial" pitchFamily="34" charset="0"/>
              <a:cs typeface="B Lotus" pitchFamily="2" charset="-78"/>
            </a:endParaRPr>
          </a:p>
        </p:txBody>
      </p:sp>
      <p:graphicFrame>
        <p:nvGraphicFramePr>
          <p:cNvPr id="108601" name="Group 57"/>
          <p:cNvGraphicFramePr>
            <a:graphicFrameLocks noGrp="1"/>
          </p:cNvGraphicFramePr>
          <p:nvPr>
            <p:ph/>
          </p:nvPr>
        </p:nvGraphicFramePr>
        <p:xfrm>
          <a:off x="457200" y="981075"/>
          <a:ext cx="8229600" cy="4406900"/>
        </p:xfrm>
        <a:graphic>
          <a:graphicData uri="http://schemas.openxmlformats.org/drawingml/2006/table">
            <a:tbl>
              <a:tblPr rtl="1"/>
              <a:tblGrid>
                <a:gridCol w="2170112"/>
                <a:gridCol w="2952750"/>
                <a:gridCol w="3106738"/>
              </a:tblGrid>
              <a:tr h="5302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        </a:t>
                      </a:r>
                      <a:r>
                        <a:rPr kumimoji="0" lang="fa-I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مشكل </a:t>
                      </a: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     </a:t>
                      </a:r>
                      <a:r>
                        <a:rPr kumimoji="0" lang="fa-I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روش تنش زدايي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           </a:t>
                      </a:r>
                      <a:r>
                        <a:rPr kumimoji="0" 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تأثير</a:t>
                      </a: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فشارخون بالا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a-I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سردرد تنشي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a-I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اضطراب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درد مزمن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اضطراب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تهوع و اضطراب ناشي از شيمي درماني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درد سوختگي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چندين نوع از آموزش تنش زدايي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a-I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تنش زدايي عضلاني تدريجي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a-I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تنش زدايي مبتني بر مراقبه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مراقبه آگاهانه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مراقبه آگاهانه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تجسم هدايت شده همراه با تنش زدايي تدريجي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تجسم هدايت شده همراه با تنش زدايي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 </a:t>
                      </a: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مؤثر در فشارخون خفيف نه به شدت      تاثير دارو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مؤثرتر از دارونما مشابه تاثير پسخوراند زيستي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مشابه تاثير آموزش تنش زدايي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بهتر از درمان جسمي يا طبي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مؤثرتر در 90 درصد از بيماران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مؤثرتر از فقدان درمان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a-I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مؤثرتر از ساير تركيب هاي تنش زدايي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4"/>
          <p:cNvSpPr>
            <a:spLocks noChangeArrowheads="1"/>
          </p:cNvSpPr>
          <p:nvPr/>
        </p:nvSpPr>
        <p:spPr bwMode="auto">
          <a:xfrm>
            <a:off x="34925" y="260350"/>
            <a:ext cx="8424863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a-IR" sz="3200" b="1">
                <a:latin typeface="Arial" pitchFamily="34" charset="0"/>
                <a:cs typeface="B Lotus" pitchFamily="2" charset="-78"/>
              </a:rPr>
              <a:t>7- پسخوراند زيستي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</a:p>
          <a:p>
            <a:r>
              <a:rPr lang="en-US" sz="2400">
                <a:latin typeface="Arial" pitchFamily="34" charset="0"/>
                <a:cs typeface="B Lotus" pitchFamily="2" charset="-78"/>
                <a:sym typeface="Wingdings 2" pitchFamily="18" charset="2"/>
              </a:rPr>
              <a:t></a:t>
            </a:r>
            <a:r>
              <a:rPr lang="fa-IR" sz="2400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در مـورد وضعيت نظـام زيست شناختـي خـود</a:t>
            </a:r>
          </a:p>
          <a:p>
            <a:endParaRPr lang="fa-IR" sz="2800" b="1">
              <a:latin typeface="Arial" pitchFamily="34" charset="0"/>
              <a:cs typeface="B Lotus" pitchFamily="2" charset="-78"/>
            </a:endParaRPr>
          </a:p>
          <a:p>
            <a:r>
              <a:rPr lang="en-US" sz="24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شامل علايم               شنيداري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لامسه 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ديداري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كنتـرل «</a:t>
            </a:r>
            <a:r>
              <a:rPr lang="en-US" sz="2800" b="1">
                <a:latin typeface="Arial" pitchFamily="34" charset="0"/>
                <a:cs typeface="B Lotus" pitchFamily="2" charset="-78"/>
              </a:rPr>
              <a:t> </a:t>
            </a:r>
            <a:r>
              <a:rPr lang="en-US" sz="2400" b="1">
                <a:latin typeface="Arial" pitchFamily="34" charset="0"/>
                <a:cs typeface="B Lotus" pitchFamily="2" charset="-78"/>
              </a:rPr>
              <a:t>EEG</a:t>
            </a:r>
            <a:r>
              <a:rPr lang="en-US" sz="2800" b="1">
                <a:latin typeface="Arial" pitchFamily="34" charset="0"/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بـراي انـدازه گيـري استـرس ( ر.ك. فصل8 )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اغلب نيازمند به تكنولوژي گرانقيمت و كاركنان آموزش ديده .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110595" name="Line 5"/>
          <p:cNvSpPr>
            <a:spLocks noChangeShapeType="1"/>
          </p:cNvSpPr>
          <p:nvPr/>
        </p:nvSpPr>
        <p:spPr bwMode="auto">
          <a:xfrm flipH="1">
            <a:off x="5435600" y="2565400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10596" name="Line 6"/>
          <p:cNvSpPr>
            <a:spLocks noChangeShapeType="1"/>
          </p:cNvSpPr>
          <p:nvPr/>
        </p:nvSpPr>
        <p:spPr bwMode="auto">
          <a:xfrm flipH="1">
            <a:off x="5435600" y="2565400"/>
            <a:ext cx="122555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10597" name="Line 7"/>
          <p:cNvSpPr>
            <a:spLocks noChangeShapeType="1"/>
          </p:cNvSpPr>
          <p:nvPr/>
        </p:nvSpPr>
        <p:spPr bwMode="auto">
          <a:xfrm flipH="1">
            <a:off x="5435600" y="2565400"/>
            <a:ext cx="122555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4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en-US" sz="2400">
                <a:latin typeface="Arial" pitchFamily="34" charset="0"/>
                <a:cs typeface="Lotus" pitchFamily="2" charset="-78"/>
                <a:sym typeface="Wingdings 2" pitchFamily="18" charset="2"/>
              </a:rPr>
              <a:t>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پسخـورانـد زيستـي هم در مـورد تسكين درد و هم در مورد استـرس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مـؤثر است .</a:t>
            </a:r>
          </a:p>
          <a:p>
            <a:pPr>
              <a:lnSpc>
                <a:spcPct val="150000"/>
              </a:lnSpc>
            </a:pPr>
            <a:r>
              <a:rPr lang="fa-IR" sz="3200" b="1">
                <a:latin typeface="Arial" pitchFamily="34" charset="0"/>
                <a:cs typeface="B Lotus" pitchFamily="2" charset="-78"/>
              </a:rPr>
              <a:t>8- تغيير رفتار :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بر اساس روشهاي شرطي سازي عاملي        هدف شكل دادن يا تـغيير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رفتارها نه احساسات همراه آن .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ارزيـابي تغيير رفتـار :</a:t>
            </a:r>
          </a:p>
          <a:p>
            <a:pPr>
              <a:lnSpc>
                <a:spcPct val="150000"/>
              </a:lnSpc>
              <a:buFont typeface="Wingdings 2" pitchFamily="18" charset="2"/>
              <a:buChar char="ô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در پيشرفت حركتي بيماران دردمند مؤثر است .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111619" name="Line 5"/>
          <p:cNvSpPr>
            <a:spLocks noChangeShapeType="1"/>
          </p:cNvSpPr>
          <p:nvPr/>
        </p:nvSpPr>
        <p:spPr bwMode="auto">
          <a:xfrm flipH="1">
            <a:off x="3492500" y="3429000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4"/>
          <p:cNvSpPr>
            <a:spLocks noChangeArrowheads="1"/>
          </p:cNvSpPr>
          <p:nvPr/>
        </p:nvSpPr>
        <p:spPr bwMode="auto">
          <a:xfrm>
            <a:off x="34925" y="188913"/>
            <a:ext cx="8497888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fa-IR" sz="3200" b="1">
                <a:latin typeface="Arial" pitchFamily="34" charset="0"/>
                <a:cs typeface="B Lotus" pitchFamily="2" charset="-78"/>
              </a:rPr>
              <a:t>9- درمان رفتاري- شناختي:</a:t>
            </a:r>
          </a:p>
          <a:p>
            <a:pPr>
              <a:lnSpc>
                <a:spcPct val="150000"/>
              </a:lnSpc>
            </a:pPr>
            <a:endParaRPr lang="fa-IR" sz="3200" b="1">
              <a:latin typeface="Arial" pitchFamily="34" charset="0"/>
              <a:cs typeface="B Lotus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2400">
                <a:latin typeface="Arial" pitchFamily="34" charset="0"/>
                <a:cs typeface="B Lotus" pitchFamily="2" charset="-78"/>
                <a:sym typeface="Wingdings 2" pitchFamily="18" charset="2"/>
              </a:rPr>
              <a:t>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تأكيد بر استفاده از تقويت كننده هاي دروني ( نظير خود تقويت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كننده ها ) براي تغيير شناخت و رفتار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مبتني بر پايه تحقيقات اليس ( 1962 ) درمورد درمان عقلاني -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عاطفي و تحقيقات بنـدورا ( 1977 ) در مورد خود - كارآمدي    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4"/>
          <p:cNvSpPr>
            <a:spLocks noChangeArrowheads="1"/>
          </p:cNvSpPr>
          <p:nvPr/>
        </p:nvSpPr>
        <p:spPr bwMode="auto">
          <a:xfrm>
            <a:off x="-36513" y="260350"/>
            <a:ext cx="8713788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fa-IR" sz="3200" b="1">
                <a:latin typeface="Arial" pitchFamily="34" charset="0"/>
                <a:cs typeface="B Lotus" pitchFamily="2" charset="-78"/>
              </a:rPr>
              <a:t>ارزيابي درمان رفتاري- شناختي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:</a:t>
            </a:r>
          </a:p>
          <a:p>
            <a:pPr>
              <a:lnSpc>
                <a:spcPct val="150000"/>
              </a:lnSpc>
            </a:pPr>
            <a:endParaRPr lang="fa-IR" sz="2800" b="1">
              <a:latin typeface="Arial" pitchFamily="34" charset="0"/>
              <a:cs typeface="B Lotus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latin typeface="Arial" pitchFamily="34" charset="0"/>
                <a:cs typeface="B Lotus" pitchFamily="2" charset="-78"/>
                <a:sym typeface="Wingdings 2" pitchFamily="18" charset="2"/>
              </a:rPr>
              <a:t></a:t>
            </a:r>
            <a:r>
              <a:rPr lang="fa-IR" sz="2400" b="1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ارزيابي اثربخشي اين درمانها بدليل نمونه ها ، روشها و شيوه هاي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متفاوت مشكل است .</a:t>
            </a:r>
          </a:p>
          <a:p>
            <a:pPr>
              <a:lnSpc>
                <a:spcPct val="150000"/>
              </a:lnSpc>
            </a:pPr>
            <a:r>
              <a:rPr lang="en-US" sz="2400" b="1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تمايل به ايـجاد تغييرات كوتاه مـدت كه از نظر ايجاد بـهبودهاي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دايمي در كاهش درد موفق تـر بوده است .</a:t>
            </a:r>
          </a:p>
          <a:p>
            <a:pPr>
              <a:lnSpc>
                <a:spcPct val="150000"/>
              </a:lnSpc>
            </a:pPr>
            <a:r>
              <a:rPr lang="en-US" sz="2400" b="1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در تركيب با ساير روشها مانند درمانهاي تنش زدايي مؤثرتر است.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-36513" y="260350"/>
            <a:ext cx="8177213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توماس مك كئـون ( 1979 ) :</a:t>
            </a:r>
          </a:p>
          <a:p>
            <a:pPr algn="just"/>
            <a:endParaRPr lang="fa-IR" sz="2800" b="1">
              <a:latin typeface="Arial" pitchFamily="34" charset="0"/>
              <a:cs typeface="B Lotus" pitchFamily="2" charset="-78"/>
            </a:endParaRPr>
          </a:p>
          <a:p>
            <a:pPr algn="just"/>
            <a:r>
              <a:rPr lang="en-US" sz="2800">
                <a:latin typeface="Arial" pitchFamily="34" charset="0"/>
                <a:cs typeface="B Lotus" pitchFamily="2" charset="-78"/>
                <a:sym typeface="Wingdings 2" pitchFamily="18" charset="2"/>
              </a:rPr>
              <a:t></a:t>
            </a:r>
            <a:r>
              <a:rPr lang="fa-IR" sz="2800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تاثير عوامل اجتماعي و محيطي بر سلامت </a:t>
            </a:r>
          </a:p>
          <a:p>
            <a:pPr algn="just"/>
            <a:r>
              <a:rPr lang="en-US" sz="2800">
                <a:latin typeface="Arial" pitchFamily="34" charset="0"/>
                <a:cs typeface="B Lotus" pitchFamily="2" charset="-78"/>
                <a:sym typeface="Wingdings 2" pitchFamily="18" charset="2"/>
              </a:rPr>
              <a:t></a:t>
            </a:r>
            <a:r>
              <a:rPr lang="fa-IR" sz="2800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نقش دارو بر سلامت از قرن 17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  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علل شيوع بيماريهاي عفوني                 ناكافي بودن غذا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از زمان انقلاب كشاورزي اول              خطرهاي محيطي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     افزايش جمعيت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علل كاهش بيماريهاي عفوني            تغذيه و بهداشت بهتر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 كنتـرل جمعيت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13315" name="Line 5"/>
          <p:cNvSpPr>
            <a:spLocks noChangeShapeType="1"/>
          </p:cNvSpPr>
          <p:nvPr/>
        </p:nvSpPr>
        <p:spPr bwMode="auto">
          <a:xfrm flipH="1" flipV="1">
            <a:off x="3492500" y="3213100"/>
            <a:ext cx="1150938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3316" name="Line 6"/>
          <p:cNvSpPr>
            <a:spLocks noChangeShapeType="1"/>
          </p:cNvSpPr>
          <p:nvPr/>
        </p:nvSpPr>
        <p:spPr bwMode="auto">
          <a:xfrm flipH="1">
            <a:off x="3492500" y="3284538"/>
            <a:ext cx="1150938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3317" name="Line 7"/>
          <p:cNvSpPr>
            <a:spLocks noChangeShapeType="1"/>
          </p:cNvSpPr>
          <p:nvPr/>
        </p:nvSpPr>
        <p:spPr bwMode="auto">
          <a:xfrm flipH="1">
            <a:off x="3492500" y="3284538"/>
            <a:ext cx="1150938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3318" name="Line 8"/>
          <p:cNvSpPr>
            <a:spLocks noChangeShapeType="1"/>
          </p:cNvSpPr>
          <p:nvPr/>
        </p:nvSpPr>
        <p:spPr bwMode="auto">
          <a:xfrm flipH="1">
            <a:off x="3779838" y="494188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3319" name="Line 9"/>
          <p:cNvSpPr>
            <a:spLocks noChangeShapeType="1"/>
          </p:cNvSpPr>
          <p:nvPr/>
        </p:nvSpPr>
        <p:spPr bwMode="auto">
          <a:xfrm flipH="1">
            <a:off x="3708400" y="4941888"/>
            <a:ext cx="1008063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4"/>
          <p:cNvSpPr>
            <a:spLocks noChangeArrowheads="1"/>
          </p:cNvSpPr>
          <p:nvPr/>
        </p:nvSpPr>
        <p:spPr bwMode="auto">
          <a:xfrm>
            <a:off x="107950" y="288925"/>
            <a:ext cx="864235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fa-IR" sz="2800" b="1">
              <a:latin typeface="Arial" pitchFamily="34" charset="0"/>
              <a:cs typeface="Lotus" pitchFamily="2" charset="-78"/>
            </a:endParaRPr>
          </a:p>
          <a:p>
            <a:pPr>
              <a:lnSpc>
                <a:spcPct val="150000"/>
              </a:lnSpc>
            </a:pPr>
            <a:endParaRPr lang="fa-IR" sz="2800" b="1">
              <a:latin typeface="Arial" pitchFamily="34" charset="0"/>
              <a:cs typeface="Lotus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3200" b="1">
                <a:latin typeface="Arial" pitchFamily="34" charset="0"/>
                <a:cs typeface="B Lotus" pitchFamily="2" charset="-78"/>
              </a:rPr>
              <a:t>رويكردهاي چند وجهي :</a:t>
            </a:r>
          </a:p>
          <a:p>
            <a:pPr>
              <a:lnSpc>
                <a:spcPct val="150000"/>
              </a:lnSpc>
            </a:pPr>
            <a:endParaRPr lang="fa-IR" sz="2800" b="1">
              <a:latin typeface="Arial" pitchFamily="34" charset="0"/>
              <a:cs typeface="B Lotus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latin typeface="Arial" pitchFamily="34" charset="0"/>
                <a:cs typeface="B Lotus" pitchFamily="2" charset="-78"/>
                <a:sym typeface="Wingdings 2" pitchFamily="18" charset="2"/>
              </a:rPr>
              <a:t></a:t>
            </a:r>
            <a:r>
              <a:rPr lang="fa-IR" sz="2400" b="1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تركيب درمـانهاي مختلف و به كارگيري شيـوه هاي مختلف ارائـه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( ديداري ، شنيداري ، لامسه ) براي بيمار دردمند .</a:t>
            </a:r>
          </a:p>
          <a:p>
            <a:pPr>
              <a:lnSpc>
                <a:spcPct val="150000"/>
              </a:lnSpc>
            </a:pPr>
            <a:r>
              <a:rPr lang="en-US" sz="2400" b="1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درمـانهاي چنـد رشتـه اي : كلينيك درد</a:t>
            </a:r>
          </a:p>
          <a:p>
            <a:pPr>
              <a:lnSpc>
                <a:spcPct val="150000"/>
              </a:lnSpc>
            </a:pPr>
            <a:r>
              <a:rPr lang="en-US" sz="2400" b="1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كلينيكهاي درد رويكـرد چند رشته اي را بـراي درمـان درد اتخـاذ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كرده انـد .</a:t>
            </a:r>
          </a:p>
          <a:p>
            <a:pPr>
              <a:lnSpc>
                <a:spcPct val="150000"/>
              </a:lnSpc>
              <a:buFontTx/>
              <a:buChar char="•"/>
            </a:pPr>
            <a:endParaRPr lang="fa-IR" sz="2800" b="1">
              <a:latin typeface="Arial" pitchFamily="34" charset="0"/>
              <a:cs typeface="B Lotus" pitchFamily="2" charset="-78"/>
            </a:endParaRPr>
          </a:p>
          <a:p>
            <a:pPr>
              <a:lnSpc>
                <a:spcPct val="150000"/>
              </a:lnSpc>
              <a:buFontTx/>
              <a:buChar char="•"/>
            </a:pPr>
            <a:endParaRPr lang="fa-IR" sz="2800" b="1">
              <a:latin typeface="Arial" pitchFamily="34" charset="0"/>
              <a:cs typeface="B Lotus" pitchFamily="2" charset="-78"/>
            </a:endParaRPr>
          </a:p>
          <a:p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4"/>
          <p:cNvSpPr>
            <a:spLocks noChangeArrowheads="1"/>
          </p:cNvSpPr>
          <p:nvPr/>
        </p:nvSpPr>
        <p:spPr bwMode="auto">
          <a:xfrm>
            <a:off x="-36513" y="188913"/>
            <a:ext cx="8640763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en-US" sz="2800">
                <a:latin typeface="Arial" pitchFamily="34" charset="0"/>
                <a:cs typeface="Lotus" pitchFamily="2" charset="-78"/>
                <a:sym typeface="Wingdings 2" pitchFamily="18" charset="2"/>
              </a:rPr>
              <a:t></a:t>
            </a:r>
            <a:r>
              <a:rPr lang="fa-IR" sz="2400" b="1">
                <a:latin typeface="Arial" pitchFamily="34" charset="0"/>
                <a:cs typeface="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ضرورتـاَ فـقط در مجموعـه هاي درمانگاهي يـا بيمارستاني عمل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نمي كنند، بلكه در هر زمينه اي كه درد در آن كنترل و درمان شود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اجـرا مـي گردد .</a:t>
            </a:r>
          </a:p>
          <a:p>
            <a:pPr>
              <a:lnSpc>
                <a:spcPct val="150000"/>
              </a:lnSpc>
            </a:pPr>
            <a:r>
              <a:rPr lang="en-US" sz="28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هـدف تمـركز روي عوامـل علّـي يـا تشديـد كننـده درد 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4"/>
          <p:cNvSpPr>
            <a:spLocks noChangeArrowheads="1"/>
          </p:cNvSpPr>
          <p:nvPr/>
        </p:nvSpPr>
        <p:spPr bwMode="auto">
          <a:xfrm>
            <a:off x="-107950" y="260350"/>
            <a:ext cx="8893175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en-US" sz="2800">
                <a:latin typeface="Arial" pitchFamily="34" charset="0"/>
                <a:cs typeface="Lotus" pitchFamily="2" charset="-78"/>
                <a:sym typeface="Wingdings 2" pitchFamily="18" charset="2"/>
              </a:rPr>
              <a:t></a:t>
            </a:r>
            <a:r>
              <a:rPr lang="fa-IR" sz="2400" b="1">
                <a:latin typeface="Arial" pitchFamily="34" charset="0"/>
                <a:cs typeface="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وسعت درمان در كلينيك درد ، شامل بهبود جسمي و كنشهاي كسب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زندگي</a:t>
            </a:r>
          </a:p>
          <a:p>
            <a:pPr>
              <a:lnSpc>
                <a:spcPct val="150000"/>
              </a:lnSpc>
            </a:pPr>
            <a:r>
              <a:rPr lang="en-US" sz="28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همكاري با خانـواده بيمار بـراي كمك به افزايش حمايت اجتماعـي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و ارتقاي خوش بيني در بيمـار دردمند و كاهش دلتنگي ، اضطراب و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رفتـارهاي نقش بيمـار 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ChangeArrowheads="1"/>
          </p:cNvSpPr>
          <p:nvPr/>
        </p:nvSpPr>
        <p:spPr bwMode="auto">
          <a:xfrm>
            <a:off x="323850" y="260350"/>
            <a:ext cx="856932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3200">
                <a:latin typeface="Arial" pitchFamily="34" charset="0"/>
                <a:cs typeface="B Titr" pitchFamily="2" charset="-78"/>
              </a:rPr>
              <a:t>فصل پنجم :</a:t>
            </a:r>
          </a:p>
          <a:p>
            <a:pPr algn="ctr"/>
            <a:endParaRPr lang="fa-IR" sz="3200">
              <a:latin typeface="Arial" pitchFamily="34" charset="0"/>
              <a:cs typeface="B Titr" pitchFamily="2" charset="-78"/>
            </a:endParaRPr>
          </a:p>
          <a:p>
            <a:pPr algn="ctr"/>
            <a:endParaRPr lang="fa-IR" sz="3200">
              <a:latin typeface="Arial" pitchFamily="34" charset="0"/>
              <a:cs typeface="B Titr" pitchFamily="2" charset="-78"/>
            </a:endParaRPr>
          </a:p>
          <a:p>
            <a:pPr algn="ctr"/>
            <a:r>
              <a:rPr lang="fa-IR" sz="3200" b="1">
                <a:latin typeface="Arial" pitchFamily="34" charset="0"/>
                <a:cs typeface="B Titr" pitchFamily="2" charset="-78"/>
              </a:rPr>
              <a:t>ارتباط پزشك -  بيمار</a:t>
            </a:r>
          </a:p>
          <a:p>
            <a:pPr algn="ctr"/>
            <a:endParaRPr lang="fa-IR" sz="3200" b="1">
              <a:latin typeface="Arial" pitchFamily="34" charset="0"/>
              <a:cs typeface="B Titr" pitchFamily="2" charset="-78"/>
            </a:endParaRPr>
          </a:p>
          <a:p>
            <a:pPr algn="ctr"/>
            <a:endParaRPr lang="fa-IR" sz="2800" b="1">
              <a:latin typeface="Arial" pitchFamily="34" charset="0"/>
              <a:cs typeface="Lotus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en-US" sz="2800" b="1">
                <a:latin typeface="Arial" pitchFamily="34" charset="0"/>
                <a:cs typeface="Lotus" pitchFamily="2" charset="-78"/>
                <a:sym typeface="Wingdings" pitchFamily="2" charset="2"/>
              </a:rPr>
              <a:t></a:t>
            </a:r>
            <a:r>
              <a:rPr lang="fa-IR" sz="2800" b="1">
                <a:latin typeface="Arial" pitchFamily="34" charset="0"/>
                <a:cs typeface="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رابطه بيمار- متخصص</a:t>
            </a:r>
          </a:p>
          <a:p>
            <a:pPr algn="ctr">
              <a:lnSpc>
                <a:spcPct val="150000"/>
              </a:lnSpc>
            </a:pPr>
            <a:r>
              <a:rPr lang="en-US" sz="2400" b="1">
                <a:cs typeface="B Lotus" pitchFamily="2" charset="-78"/>
                <a:sym typeface="Wingdings" pitchFamily="2" charset="2"/>
              </a:rPr>
              <a:t>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پذيرش توصيه پزشكي </a:t>
            </a:r>
          </a:p>
          <a:p>
            <a:pPr algn="ctr">
              <a:lnSpc>
                <a:spcPct val="150000"/>
              </a:lnSpc>
            </a:pPr>
            <a:r>
              <a:rPr lang="en-US" sz="2800" b="1">
                <a:cs typeface="B Lotus" pitchFamily="2" charset="-78"/>
                <a:sym typeface="Wingdings" pitchFamily="2" charset="2"/>
              </a:rPr>
              <a:t>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جنبه هاي روانشناختي بستري شدن</a:t>
            </a:r>
          </a:p>
          <a:p>
            <a:pPr algn="ctr">
              <a:lnSpc>
                <a:spcPct val="150000"/>
              </a:lnSpc>
            </a:pPr>
            <a:r>
              <a:rPr lang="en-US" sz="2800" b="1">
                <a:cs typeface="B Lotus" pitchFamily="2" charset="-78"/>
                <a:sym typeface="Wingdings" pitchFamily="2" charset="2"/>
              </a:rPr>
              <a:t>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آمادگي براي جراحي 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4"/>
          <p:cNvSpPr>
            <a:spLocks noChangeArrowheads="1"/>
          </p:cNvSpPr>
          <p:nvPr/>
        </p:nvSpPr>
        <p:spPr bwMode="auto">
          <a:xfrm>
            <a:off x="-107950" y="693738"/>
            <a:ext cx="8640763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Lotus" pitchFamily="2" charset="-78"/>
              </a:rPr>
              <a:t> </a:t>
            </a:r>
            <a:r>
              <a:rPr lang="fa-IR" sz="3200" b="1">
                <a:latin typeface="Arial" pitchFamily="34" charset="0"/>
                <a:cs typeface="B Lotus" pitchFamily="2" charset="-78"/>
              </a:rPr>
              <a:t>رابطه متخصص - بيمار</a:t>
            </a:r>
          </a:p>
          <a:p>
            <a:pPr>
              <a:lnSpc>
                <a:spcPct val="150000"/>
              </a:lnSpc>
            </a:pPr>
            <a:endParaRPr lang="fa-IR" sz="3200" b="1">
              <a:latin typeface="Arial" pitchFamily="34" charset="0"/>
              <a:cs typeface="B Lotus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Arial" pitchFamily="34" charset="0"/>
                <a:cs typeface="B Lotus" pitchFamily="2" charset="-78"/>
                <a:sym typeface="Wingdings 2" pitchFamily="18" charset="2"/>
              </a:rPr>
              <a:t></a:t>
            </a:r>
            <a:r>
              <a:rPr lang="fa-IR" sz="2400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سنگ بناي طبابت خوب و بخش بسيـار مهمـي در روانـشناسي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سلامت ( </a:t>
            </a:r>
            <a:r>
              <a:rPr lang="en-US" sz="2400" b="1">
                <a:latin typeface="Arial" pitchFamily="34" charset="0"/>
                <a:cs typeface="B Lotus" pitchFamily="2" charset="-78"/>
              </a:rPr>
              <a:t>WHO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، 1993 )</a:t>
            </a:r>
          </a:p>
          <a:p>
            <a:pPr>
              <a:lnSpc>
                <a:spcPct val="150000"/>
              </a:lnSpc>
            </a:pPr>
            <a:r>
              <a:rPr lang="en-US" sz="28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اختـصاص 60 تا80 درصد تـشخيص هاي پـزشكي از طريـق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مصاحبـه پـزشكي (</a:t>
            </a:r>
            <a:r>
              <a:rPr lang="en-US" sz="2800" b="1">
                <a:latin typeface="Arial" pitchFamily="34" charset="0"/>
                <a:cs typeface="B Lotus" pitchFamily="2" charset="-78"/>
              </a:rPr>
              <a:t> </a:t>
            </a:r>
            <a:r>
              <a:rPr lang="en-US" sz="2400" b="1">
                <a:latin typeface="Arial" pitchFamily="34" charset="0"/>
                <a:cs typeface="B Lotus" pitchFamily="2" charset="-78"/>
              </a:rPr>
              <a:t>WHO</a:t>
            </a:r>
            <a:r>
              <a:rPr lang="en-US" sz="2800" b="1">
                <a:latin typeface="Arial" pitchFamily="34" charset="0"/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، 1994 )</a:t>
            </a:r>
          </a:p>
          <a:p>
            <a:pPr>
              <a:lnSpc>
                <a:spcPct val="150000"/>
              </a:lnSpc>
            </a:pPr>
            <a:endParaRPr lang="fa-IR" sz="2800" b="1">
              <a:latin typeface="Arial" pitchFamily="34" charset="0"/>
              <a:cs typeface="B Lotus" pitchFamily="2" charset="-78"/>
            </a:endParaRPr>
          </a:p>
          <a:p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4"/>
          <p:cNvSpPr>
            <a:spLocks noChangeArrowheads="1"/>
          </p:cNvSpPr>
          <p:nvPr/>
        </p:nvSpPr>
        <p:spPr bwMode="auto">
          <a:xfrm>
            <a:off x="107950" y="0"/>
            <a:ext cx="8640763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a-IR" sz="3200" b="1">
                <a:latin typeface="Arial" pitchFamily="34" charset="0"/>
                <a:cs typeface="B Lotus" pitchFamily="2" charset="-78"/>
              </a:rPr>
              <a:t>پژوهش در مورد ارتباط پزشك – بيمار</a:t>
            </a:r>
          </a:p>
          <a:p>
            <a:endParaRPr lang="fa-IR" sz="3200" b="1">
              <a:latin typeface="Arial" pitchFamily="34" charset="0"/>
              <a:cs typeface="B Lotus" pitchFamily="2" charset="-78"/>
            </a:endParaRPr>
          </a:p>
          <a:p>
            <a:r>
              <a:rPr lang="en-US" sz="2400" b="1">
                <a:latin typeface="Arial" pitchFamily="34" charset="0"/>
                <a:cs typeface="B Lotus" pitchFamily="2" charset="-78"/>
                <a:sym typeface="Wingdings 2" pitchFamily="18" charset="2"/>
              </a:rPr>
              <a:t></a:t>
            </a:r>
            <a:r>
              <a:rPr lang="fa-IR" sz="2400" b="1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اهميت ارتباط خوب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دانشجويـان پـس از شركت در دوره مهـارت ارتباط با بيمـاران بـه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علائم كلامي وغير كلامي بيماران حرفه اي تر شدند ، بهتـر تشخيص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مي دادند .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( ايوانز و همكاران </a:t>
            </a:r>
            <a:r>
              <a:rPr lang="fa-IR" sz="2800" b="1">
                <a:cs typeface="B Lotus" pitchFamily="2" charset="-78"/>
              </a:rPr>
              <a:t>1991، موهر1992، فريدريكسون و بول1992،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نقل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از</a:t>
            </a:r>
            <a:r>
              <a:rPr lang="en-US" sz="2400" b="1">
                <a:latin typeface="Arial" pitchFamily="34" charset="0"/>
                <a:cs typeface="B Lotus" pitchFamily="2" charset="-78"/>
              </a:rPr>
              <a:t>WHO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، 1993 )</a:t>
            </a:r>
          </a:p>
          <a:p>
            <a:pPr>
              <a:buFont typeface="Wingdings 2" pitchFamily="18" charset="2"/>
              <a:buNone/>
            </a:pPr>
            <a:r>
              <a:rPr lang="en-US" sz="2400" b="1">
                <a:cs typeface="B Lotus" pitchFamily="2" charset="-78"/>
                <a:sym typeface="Wingdings 2" pitchFamily="18" charset="2"/>
              </a:rPr>
              <a:t>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فـقدان نظر مشترك در مـورد موفقيت يا عدم موفقيت فرايند مشاوره ، </a:t>
            </a:r>
          </a:p>
          <a:p>
            <a:pPr>
              <a:buFont typeface="Wingdings 2" pitchFamily="18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خوش بيني پزشكان</a:t>
            </a:r>
          </a:p>
          <a:p>
            <a:r>
              <a:rPr lang="en-US" sz="2400" b="1">
                <a:cs typeface="B Lotus" pitchFamily="2" charset="-78"/>
                <a:sym typeface="Wingdings 2" pitchFamily="18" charset="2"/>
              </a:rPr>
              <a:t>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از نظر افـزايش پـذيرش درخواست هاي پـزشكي مهم است .</a:t>
            </a:r>
          </a:p>
          <a:p>
            <a:r>
              <a:rPr lang="en-US" sz="2400" b="1">
                <a:cs typeface="B Lotus" pitchFamily="2" charset="-78"/>
                <a:sym typeface="Wingdings 2" pitchFamily="18" charset="2"/>
              </a:rPr>
              <a:t>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تبـادل اطلاعـات 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4"/>
          <p:cNvSpPr>
            <a:spLocks noChangeArrowheads="1"/>
          </p:cNvSpPr>
          <p:nvPr/>
        </p:nvSpPr>
        <p:spPr bwMode="auto">
          <a:xfrm>
            <a:off x="179388" y="188913"/>
            <a:ext cx="84963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fa-IR" sz="3200" b="1">
                <a:latin typeface="Arial" pitchFamily="34" charset="0"/>
                <a:cs typeface="B Lotus" pitchFamily="2" charset="-78"/>
              </a:rPr>
              <a:t>2- اثر اتباط ضعيف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endParaRPr lang="fa-IR" sz="2800" b="1">
              <a:latin typeface="Arial" pitchFamily="34" charset="0"/>
              <a:cs typeface="B Lotus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در معاينه طبـي گروهي از پزشكان طي 74 معاينه طبـي از بيمـاران به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عمل آوردند قابل توجه بود ، 23 درصد از بيماران نگرانـي هايشان را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تمام و 69 درصد از پزشكان حرف بيماران را قطع و به سوي اختـلال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خاصي سـوق مي دادنـد و بيمـاران فقط 18 ثانيه صحبت مي كردنـد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( بكمن و فرانكل ، 1984 )  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4"/>
          <p:cNvSpPr>
            <a:spLocks noChangeArrowheads="1"/>
          </p:cNvSpPr>
          <p:nvPr/>
        </p:nvSpPr>
        <p:spPr bwMode="auto">
          <a:xfrm>
            <a:off x="0" y="188913"/>
            <a:ext cx="85693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تـوصيـه هاي </a:t>
            </a:r>
            <a:r>
              <a:rPr lang="en-US" sz="2400" b="1">
                <a:latin typeface="Arial" pitchFamily="34" charset="0"/>
                <a:cs typeface="B Lotus" pitchFamily="2" charset="-78"/>
              </a:rPr>
              <a:t>WHO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( 1993 ) به پـزشكان در مـورد مشاوره هـاي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پزشك – بيمار :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Arial" pitchFamily="34" charset="0"/>
                <a:cs typeface="B Lotus" pitchFamily="2" charset="-78"/>
                <a:sym typeface="Wingdings 2" pitchFamily="18" charset="2"/>
              </a:rPr>
              <a:t></a:t>
            </a:r>
            <a:r>
              <a:rPr lang="fa-IR" sz="2400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سطح اطلاعات تخصصي را كه بـه كار مي برند بـازنگري كننـد .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از كلمات بالقوه وحشت آور نظير سرطان يا غطده حتي بـه مفهوم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منفـي بازنـگري كننـد .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بازنگري در توصيه ها به بيماران جهت قطعيت آنها و گمراه نشدن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بيماران بااطمينان ساختگي ( كاذب ) و يـا ناراحتي با شك آشكـار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ذهنـي پـزشك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4"/>
          <p:cNvSpPr>
            <a:spLocks noChangeArrowheads="1"/>
          </p:cNvSpPr>
          <p:nvPr/>
        </p:nvSpPr>
        <p:spPr bwMode="auto">
          <a:xfrm>
            <a:off x="177800" y="188913"/>
            <a:ext cx="8642350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en-US" sz="3200" b="1">
                <a:latin typeface="Arial" pitchFamily="34" charset="0"/>
                <a:cs typeface="Lotus" pitchFamily="2" charset="-78"/>
                <a:sym typeface="Wingdings 2" pitchFamily="18" charset="2"/>
              </a:rPr>
              <a:t></a:t>
            </a:r>
            <a:r>
              <a:rPr lang="fa-IR" sz="3200" b="1">
                <a:latin typeface="Arial" pitchFamily="34" charset="0"/>
                <a:cs typeface="Lotus" pitchFamily="2" charset="-78"/>
                <a:sym typeface="Wingdings 2" pitchFamily="18" charset="2"/>
              </a:rPr>
              <a:t> </a:t>
            </a:r>
            <a:r>
              <a:rPr lang="fa-IR" sz="3200" b="1">
                <a:latin typeface="Arial" pitchFamily="34" charset="0"/>
                <a:cs typeface="B Lotus" pitchFamily="2" charset="-78"/>
              </a:rPr>
              <a:t>تشخيص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Arial" pitchFamily="34" charset="0"/>
                <a:cs typeface="B Lotus" pitchFamily="2" charset="-78"/>
                <a:sym typeface="Wingdings 2" pitchFamily="18" charset="2"/>
              </a:rPr>
              <a:t></a:t>
            </a:r>
            <a:r>
              <a:rPr lang="fa-IR" sz="2800" b="1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استفاده پزشكان در تشخيص آگاهانه از علائم و نشانه هاي ارائه شده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توسط بيمار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en-US" sz="2400">
                <a:cs typeface="B Lotus" pitchFamily="2" charset="-78"/>
                <a:sym typeface="Wingdings 2" pitchFamily="18" charset="2"/>
              </a:rPr>
              <a:t></a:t>
            </a:r>
            <a:r>
              <a:rPr lang="fa-IR" sz="2800" b="1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در حقيـقت تصميم گيـري بالينـي پـزشك بيشتـر شبيـه بـه الگـوي 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فرضي – استثنايي است كه از قبل تعدادي فرضيه در فـرايند مشاوره 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ارائـه و با سؤال هاي پـزشك ، آزمون مـي گردد ( واينمن ، 1987 )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4"/>
          <p:cNvSpPr>
            <a:spLocks noChangeArrowheads="1"/>
          </p:cNvSpPr>
          <p:nvPr/>
        </p:nvSpPr>
        <p:spPr bwMode="auto">
          <a:xfrm>
            <a:off x="34925" y="188913"/>
            <a:ext cx="8713788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a-IR" sz="2800" b="1">
                <a:latin typeface="Arial" pitchFamily="34" charset="0"/>
                <a:cs typeface="B Lotus" pitchFamily="2" charset="-78"/>
              </a:rPr>
              <a:t>مراحل الگـوي حل مسئله تشخيصي واينـمن 1987 :</a:t>
            </a:r>
          </a:p>
          <a:p>
            <a:r>
              <a:rPr lang="en-US" sz="2400">
                <a:latin typeface="Arial" pitchFamily="34" charset="0"/>
                <a:cs typeface="B Lotus" pitchFamily="2" charset="-78"/>
                <a:sym typeface="Wingdings 2" pitchFamily="18" charset="2"/>
              </a:rPr>
              <a:t></a:t>
            </a:r>
            <a:r>
              <a:rPr lang="fa-IR" sz="2400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اطلاعات در مورد نشانه هاي بيمار</a:t>
            </a:r>
          </a:p>
          <a:p>
            <a:r>
              <a:rPr lang="en-US" sz="24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فرضيه ها ( درباره علل و راه حل هاي احتمالي )</a:t>
            </a:r>
          </a:p>
          <a:p>
            <a:r>
              <a:rPr lang="en-US" sz="24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جستجوي اسنادها         </a:t>
            </a:r>
            <a:r>
              <a:rPr lang="en-US" sz="24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  <a:sym typeface="Wingdings 2" pitchFamily="18" charset="2"/>
              </a:rPr>
              <a:t> 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تجديد نظر         </a:t>
            </a:r>
            <a:r>
              <a:rPr lang="en-US" sz="24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اطلاع قبلي از بيمار</a:t>
            </a:r>
          </a:p>
          <a:p>
            <a:endParaRPr lang="fa-IR" sz="2800" b="1">
              <a:latin typeface="Arial" pitchFamily="34" charset="0"/>
              <a:cs typeface="B Lotus" pitchFamily="2" charset="-78"/>
            </a:endParaRPr>
          </a:p>
          <a:p>
            <a:endParaRPr lang="fa-IR" sz="2800" b="1">
              <a:latin typeface="Arial" pitchFamily="34" charset="0"/>
              <a:cs typeface="B Lotus" pitchFamily="2" charset="-78"/>
            </a:endParaRPr>
          </a:p>
          <a:p>
            <a:endParaRPr lang="fa-IR" sz="2400">
              <a:latin typeface="Arial" pitchFamily="34" charset="0"/>
              <a:cs typeface="B Lotus" pitchFamily="2" charset="-78"/>
            </a:endParaRPr>
          </a:p>
          <a:p>
            <a:endParaRPr lang="fa-IR" sz="2400">
              <a:latin typeface="Arial" pitchFamily="34" charset="0"/>
              <a:cs typeface="B Lotus" pitchFamily="2" charset="-78"/>
            </a:endParaRPr>
          </a:p>
          <a:p>
            <a:endParaRPr lang="fa-IR" sz="2400">
              <a:latin typeface="Arial" pitchFamily="34" charset="0"/>
              <a:cs typeface="B Lotus" pitchFamily="2" charset="-78"/>
            </a:endParaRPr>
          </a:p>
          <a:p>
            <a:endParaRPr lang="fa-IR" sz="2400">
              <a:latin typeface="Arial" pitchFamily="34" charset="0"/>
              <a:cs typeface="B Lotus" pitchFamily="2" charset="-78"/>
            </a:endParaRPr>
          </a:p>
          <a:p>
            <a:endParaRPr lang="fa-IR" sz="2400">
              <a:latin typeface="Arial" pitchFamily="34" charset="0"/>
              <a:cs typeface="B Lotus" pitchFamily="2" charset="-78"/>
            </a:endParaRPr>
          </a:p>
          <a:p>
            <a:endParaRPr lang="fa-IR" sz="2400">
              <a:latin typeface="Arial" pitchFamily="34" charset="0"/>
              <a:cs typeface="B Lotus" pitchFamily="2" charset="-78"/>
            </a:endParaRPr>
          </a:p>
          <a:p>
            <a:r>
              <a:rPr lang="fa-IR" sz="2400" b="1">
                <a:latin typeface="Arial" pitchFamily="34" charset="0"/>
                <a:cs typeface="B Lotus" pitchFamily="2" charset="-78"/>
              </a:rPr>
              <a:t>تصميم گيري باليني                                                               </a:t>
            </a:r>
          </a:p>
          <a:p>
            <a:r>
              <a:rPr lang="fa-IR" sz="2400" b="1">
                <a:latin typeface="Arial" pitchFamily="34" charset="0"/>
                <a:cs typeface="B Lotus" pitchFamily="2" charset="-78"/>
              </a:rPr>
              <a:t>منبع : جي . وايـنمن                                                                   </a:t>
            </a:r>
          </a:p>
        </p:txBody>
      </p:sp>
      <p:graphicFrame>
        <p:nvGraphicFramePr>
          <p:cNvPr id="122934" name="Group 54"/>
          <p:cNvGraphicFramePr>
            <a:graphicFrameLocks noGrp="1"/>
          </p:cNvGraphicFramePr>
          <p:nvPr>
            <p:ph/>
          </p:nvPr>
        </p:nvGraphicFramePr>
        <p:xfrm>
          <a:off x="3635375" y="2843213"/>
          <a:ext cx="1728788" cy="504825"/>
        </p:xfrm>
        <a:graphic>
          <a:graphicData uri="http://schemas.openxmlformats.org/drawingml/2006/table">
            <a:tbl>
              <a:tblPr rtl="1"/>
              <a:tblGrid>
                <a:gridCol w="1728788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علايم، نشانه ها</a:t>
                      </a:r>
                      <a:r>
                        <a:rPr kumimoji="0" lang="fa-I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2935" name="Group 55"/>
          <p:cNvGraphicFramePr>
            <a:graphicFrameLocks noGrp="1"/>
          </p:cNvGraphicFramePr>
          <p:nvPr/>
        </p:nvGraphicFramePr>
        <p:xfrm>
          <a:off x="3635375" y="3703638"/>
          <a:ext cx="1728788" cy="503237"/>
        </p:xfrm>
        <a:graphic>
          <a:graphicData uri="http://schemas.openxmlformats.org/drawingml/2006/table">
            <a:tbl>
              <a:tblPr rtl="1"/>
              <a:tblGrid>
                <a:gridCol w="1728788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فرضيه ها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2939" name="Group 59"/>
          <p:cNvGraphicFramePr>
            <a:graphicFrameLocks noGrp="1"/>
          </p:cNvGraphicFramePr>
          <p:nvPr/>
        </p:nvGraphicFramePr>
        <p:xfrm>
          <a:off x="6227763" y="3716338"/>
          <a:ext cx="1728787" cy="503237"/>
        </p:xfrm>
        <a:graphic>
          <a:graphicData uri="http://schemas.openxmlformats.org/drawingml/2006/table">
            <a:tbl>
              <a:tblPr rtl="1"/>
              <a:tblGrid>
                <a:gridCol w="1728787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اطلاع قبلي از بيمار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2937" name="Group 57"/>
          <p:cNvGraphicFramePr>
            <a:graphicFrameLocks noGrp="1"/>
          </p:cNvGraphicFramePr>
          <p:nvPr/>
        </p:nvGraphicFramePr>
        <p:xfrm>
          <a:off x="3635375" y="5805488"/>
          <a:ext cx="1728788" cy="503237"/>
        </p:xfrm>
        <a:graphic>
          <a:graphicData uri="http://schemas.openxmlformats.org/drawingml/2006/table">
            <a:tbl>
              <a:tblPr rtl="1"/>
              <a:tblGrid>
                <a:gridCol w="1728788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تصميم گيري باليني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2936" name="Group 56"/>
          <p:cNvGraphicFramePr>
            <a:graphicFrameLocks noGrp="1"/>
          </p:cNvGraphicFramePr>
          <p:nvPr/>
        </p:nvGraphicFramePr>
        <p:xfrm>
          <a:off x="3635375" y="5013325"/>
          <a:ext cx="1728788" cy="503238"/>
        </p:xfrm>
        <a:graphic>
          <a:graphicData uri="http://schemas.openxmlformats.org/drawingml/2006/table">
            <a:tbl>
              <a:tblPr rtl="1"/>
              <a:tblGrid>
                <a:gridCol w="1728788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جستجوي اسنادها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2938" name="Group 58"/>
          <p:cNvGraphicFramePr>
            <a:graphicFrameLocks noGrp="1"/>
          </p:cNvGraphicFramePr>
          <p:nvPr/>
        </p:nvGraphicFramePr>
        <p:xfrm>
          <a:off x="827088" y="4292600"/>
          <a:ext cx="1728787" cy="503238"/>
        </p:xfrm>
        <a:graphic>
          <a:graphicData uri="http://schemas.openxmlformats.org/drawingml/2006/table">
            <a:tbl>
              <a:tblPr rtl="1"/>
              <a:tblGrid>
                <a:gridCol w="1728787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تجديد نظر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943" name="Line 46"/>
          <p:cNvSpPr>
            <a:spLocks noChangeShapeType="1"/>
          </p:cNvSpPr>
          <p:nvPr/>
        </p:nvSpPr>
        <p:spPr bwMode="auto">
          <a:xfrm flipV="1">
            <a:off x="2627313" y="3933825"/>
            <a:ext cx="9366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23944" name="Line 47"/>
          <p:cNvSpPr>
            <a:spLocks noChangeShapeType="1"/>
          </p:cNvSpPr>
          <p:nvPr/>
        </p:nvSpPr>
        <p:spPr bwMode="auto">
          <a:xfrm flipH="1" flipV="1">
            <a:off x="2627313" y="4797425"/>
            <a:ext cx="936625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23945" name="Line 48"/>
          <p:cNvSpPr>
            <a:spLocks noChangeShapeType="1"/>
          </p:cNvSpPr>
          <p:nvPr/>
        </p:nvSpPr>
        <p:spPr bwMode="auto">
          <a:xfrm>
            <a:off x="4500563" y="33575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23946" name="Line 49"/>
          <p:cNvSpPr>
            <a:spLocks noChangeShapeType="1"/>
          </p:cNvSpPr>
          <p:nvPr/>
        </p:nvSpPr>
        <p:spPr bwMode="auto">
          <a:xfrm>
            <a:off x="4500563" y="42211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23947" name="Line 50"/>
          <p:cNvSpPr>
            <a:spLocks noChangeShapeType="1"/>
          </p:cNvSpPr>
          <p:nvPr/>
        </p:nvSpPr>
        <p:spPr bwMode="auto">
          <a:xfrm>
            <a:off x="4500563" y="5516563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23948" name="Line 51"/>
          <p:cNvSpPr>
            <a:spLocks noChangeShapeType="1"/>
          </p:cNvSpPr>
          <p:nvPr/>
        </p:nvSpPr>
        <p:spPr bwMode="auto">
          <a:xfrm flipH="1">
            <a:off x="5364163" y="39338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79388" y="188913"/>
            <a:ext cx="8640762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fa-IR" sz="3200" b="1">
                <a:latin typeface="Arial" pitchFamily="34" charset="0"/>
                <a:cs typeface="B Lotus" pitchFamily="2" charset="-78"/>
              </a:rPr>
              <a:t>الگوي جديدي از سلامت : 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داوني و همكارانش (1996) در نظر گرفتن سلامت به عنوان يك مفهوم 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نسبي به جاي مفهوم مطلق</a:t>
            </a:r>
          </a:p>
          <a:p>
            <a:pPr algn="just"/>
            <a:endParaRPr lang="fa-IR" sz="2800" b="1">
              <a:latin typeface="Arial" pitchFamily="34" charset="0"/>
              <a:cs typeface="B Lotus" pitchFamily="2" charset="-78"/>
            </a:endParaRPr>
          </a:p>
          <a:p>
            <a:pPr algn="just"/>
            <a:endParaRPr lang="fa-IR" sz="2800" b="1">
              <a:latin typeface="Arial" pitchFamily="34" charset="0"/>
              <a:cs typeface="B Lotus" pitchFamily="2" charset="-78"/>
            </a:endParaRPr>
          </a:p>
          <a:p>
            <a:pPr algn="just"/>
            <a:endParaRPr lang="fa-IR" sz="2800" b="1">
              <a:latin typeface="Arial" pitchFamily="34" charset="0"/>
              <a:cs typeface="Lotus" pitchFamily="2" charset="-78"/>
            </a:endParaRPr>
          </a:p>
          <a:p>
            <a:pPr algn="just"/>
            <a:endParaRPr lang="fa-IR" sz="2800" b="1">
              <a:latin typeface="Arial" pitchFamily="34" charset="0"/>
              <a:cs typeface="Lotus" pitchFamily="2" charset="-78"/>
            </a:endParaRPr>
          </a:p>
          <a:p>
            <a:pPr algn="just"/>
            <a:endParaRPr lang="fa-IR" sz="2800" b="1">
              <a:latin typeface="Arial" pitchFamily="34" charset="0"/>
              <a:cs typeface="Lotus" pitchFamily="2" charset="-78"/>
            </a:endParaRPr>
          </a:p>
          <a:p>
            <a:pPr algn="just"/>
            <a:endParaRPr lang="fa-IR" sz="2800" b="1">
              <a:latin typeface="Arial" pitchFamily="34" charset="0"/>
              <a:cs typeface="Lotus" pitchFamily="2" charset="-78"/>
            </a:endParaRPr>
          </a:p>
          <a:p>
            <a:pPr algn="just"/>
            <a:r>
              <a:rPr lang="fa-IR" sz="2000">
                <a:latin typeface="Arial" pitchFamily="34" charset="0"/>
              </a:rPr>
              <a:t>                                                       </a:t>
            </a:r>
            <a:endParaRPr lang="fa-IR" sz="2400">
              <a:latin typeface="Arial" pitchFamily="34" charset="0"/>
            </a:endParaRPr>
          </a:p>
          <a:p>
            <a:pPr algn="just"/>
            <a:endParaRPr lang="fa-IR" sz="2400">
              <a:latin typeface="Arial" pitchFamily="34" charset="0"/>
            </a:endParaRPr>
          </a:p>
          <a:p>
            <a:pPr algn="just"/>
            <a:endParaRPr lang="fa-IR" sz="2400">
              <a:latin typeface="Arial" pitchFamily="34" charset="0"/>
            </a:endParaRPr>
          </a:p>
          <a:p>
            <a:pPr algn="just"/>
            <a:endParaRPr lang="fa-IR" sz="2400">
              <a:latin typeface="Arial" pitchFamily="34" charset="0"/>
            </a:endParaRPr>
          </a:p>
          <a:p>
            <a:pPr algn="just"/>
            <a:endParaRPr lang="fa-IR" sz="2400">
              <a:latin typeface="Arial" pitchFamily="34" charset="0"/>
            </a:endParaRPr>
          </a:p>
          <a:p>
            <a:pPr algn="just"/>
            <a:endParaRPr lang="fa-IR">
              <a:latin typeface="Arial" pitchFamily="34" charset="0"/>
            </a:endParaRPr>
          </a:p>
          <a:p>
            <a:pPr algn="just"/>
            <a:r>
              <a:rPr lang="fa-IR">
                <a:latin typeface="Arial" pitchFamily="34" charset="0"/>
              </a:rPr>
              <a:t>           </a:t>
            </a:r>
            <a:r>
              <a:rPr lang="fa-IR" sz="2000">
                <a:latin typeface="Arial" pitchFamily="34" charset="0"/>
                <a:cs typeface="B Mitra" pitchFamily="2" charset="-78"/>
              </a:rPr>
              <a:t>                 </a:t>
            </a:r>
            <a:endParaRPr lang="en-US">
              <a:latin typeface="Arial" pitchFamily="34" charset="0"/>
            </a:endParaRPr>
          </a:p>
        </p:txBody>
      </p:sp>
      <p:sp>
        <p:nvSpPr>
          <p:cNvPr id="14339" name="Rectangle 23"/>
          <p:cNvSpPr>
            <a:spLocks noChangeArrowheads="1"/>
          </p:cNvSpPr>
          <p:nvPr/>
        </p:nvSpPr>
        <p:spPr bwMode="auto">
          <a:xfrm>
            <a:off x="1403350" y="1989138"/>
            <a:ext cx="66262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40" name="Rectangle 25"/>
          <p:cNvSpPr>
            <a:spLocks noChangeArrowheads="1"/>
          </p:cNvSpPr>
          <p:nvPr/>
        </p:nvSpPr>
        <p:spPr bwMode="auto">
          <a:xfrm>
            <a:off x="1763713" y="1844675"/>
            <a:ext cx="5472112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4341" name="Picture 26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3538" y="1844675"/>
            <a:ext cx="5891212" cy="4608513"/>
          </a:xfrm>
          <a:prstGeom prst="rect">
            <a:avLst/>
          </a:prstGeom>
          <a:noFill/>
          <a:ln w="38100">
            <a:solidFill>
              <a:srgbClr val="DDDDDD"/>
            </a:solidFill>
            <a:prstDash val="lgDashDot"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4"/>
          <p:cNvSpPr>
            <a:spLocks noChangeArrowheads="1"/>
          </p:cNvSpPr>
          <p:nvPr/>
        </p:nvSpPr>
        <p:spPr bwMode="auto">
          <a:xfrm>
            <a:off x="107950" y="549275"/>
            <a:ext cx="8569325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a-IR" sz="3200" b="1">
                <a:latin typeface="Arial" pitchFamily="34" charset="0"/>
                <a:cs typeface="B Lotus" pitchFamily="2" charset="-78"/>
              </a:rPr>
              <a:t>آثار تغييرپـذيري پزشك :</a:t>
            </a:r>
          </a:p>
          <a:p>
            <a:endParaRPr lang="fa-IR" sz="3200" b="1">
              <a:latin typeface="Arial" pitchFamily="34" charset="0"/>
              <a:cs typeface="B Lotus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latin typeface="Arial" pitchFamily="34" charset="0"/>
                <a:cs typeface="B Lotus" pitchFamily="2" charset="-78"/>
                <a:sym typeface="Wingdings 2" pitchFamily="18" charset="2"/>
              </a:rPr>
              <a:t>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كسب اطلاعـات متفـاوت در مـورد نشانـه هاي بيمـار</a:t>
            </a:r>
          </a:p>
          <a:p>
            <a:pPr>
              <a:lnSpc>
                <a:spcPct val="150000"/>
              </a:lnSpc>
            </a:pPr>
            <a:r>
              <a:rPr lang="en-US" sz="2400" b="1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ارائه فرضيه هاي متفاوت در مورد علل بيماري و روش هاي درماني</a:t>
            </a:r>
          </a:p>
          <a:p>
            <a:pPr>
              <a:lnSpc>
                <a:spcPct val="150000"/>
              </a:lnSpc>
            </a:pPr>
            <a:r>
              <a:rPr lang="en-US" sz="2400" b="1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كسب اسنادهاي متفاوت از وضعيت پزشكي بيمار بـراي تأييد يا رد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فـرضيه ها</a:t>
            </a:r>
          </a:p>
          <a:p>
            <a:pPr>
              <a:lnSpc>
                <a:spcPct val="150000"/>
              </a:lnSpc>
            </a:pPr>
            <a:r>
              <a:rPr lang="en-US" sz="2400" b="1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نشان دادن درجات متفاوتي از سوگيري بـراي تأييد تشخيص اوليـه</a:t>
            </a:r>
          </a:p>
          <a:p>
            <a:pPr>
              <a:lnSpc>
                <a:spcPct val="150000"/>
              </a:lnSpc>
            </a:pPr>
            <a:r>
              <a:rPr lang="en-US" sz="2400" b="1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در نـهايت رسيدن بـه تصميم هاي درمـاني متفـاوت  </a:t>
            </a:r>
          </a:p>
          <a:p>
            <a:pPr>
              <a:lnSpc>
                <a:spcPct val="150000"/>
              </a:lnSpc>
            </a:pP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4"/>
          <p:cNvSpPr>
            <a:spLocks noChangeArrowheads="1"/>
          </p:cNvSpPr>
          <p:nvPr/>
        </p:nvSpPr>
        <p:spPr bwMode="auto">
          <a:xfrm>
            <a:off x="179388" y="260350"/>
            <a:ext cx="8640762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400">
                <a:latin typeface="Arial" pitchFamily="34" charset="0"/>
              </a:rPr>
              <a:t> </a:t>
            </a:r>
          </a:p>
          <a:p>
            <a:pPr algn="ctr"/>
            <a:endParaRPr lang="fa-IR" sz="2400">
              <a:latin typeface="Arial" pitchFamily="34" charset="0"/>
            </a:endParaRPr>
          </a:p>
          <a:p>
            <a:pPr algn="ctr"/>
            <a:endParaRPr lang="fa-IR" sz="2400">
              <a:latin typeface="Arial" pitchFamily="34" charset="0"/>
            </a:endParaRPr>
          </a:p>
          <a:p>
            <a:pPr algn="ctr"/>
            <a:endParaRPr lang="fa-IR" sz="2400">
              <a:latin typeface="Arial" pitchFamily="34" charset="0"/>
            </a:endParaRPr>
          </a:p>
          <a:p>
            <a:pPr algn="ctr"/>
            <a:endParaRPr lang="fa-IR" sz="2400">
              <a:latin typeface="Arial" pitchFamily="34" charset="0"/>
            </a:endParaRPr>
          </a:p>
          <a:p>
            <a:pPr algn="ctr"/>
            <a:endParaRPr lang="fa-IR" sz="2400">
              <a:latin typeface="Arial" pitchFamily="34" charset="0"/>
            </a:endParaRPr>
          </a:p>
          <a:p>
            <a:pPr algn="ctr"/>
            <a:endParaRPr lang="fa-IR" sz="2400">
              <a:latin typeface="Arial" pitchFamily="34" charset="0"/>
            </a:endParaRPr>
          </a:p>
          <a:p>
            <a:pPr algn="ctr"/>
            <a:endParaRPr lang="fa-IR" sz="2400">
              <a:latin typeface="Arial" pitchFamily="34" charset="0"/>
            </a:endParaRPr>
          </a:p>
          <a:p>
            <a:pPr algn="ctr"/>
            <a:endParaRPr lang="fa-IR" sz="2400">
              <a:latin typeface="Arial" pitchFamily="34" charset="0"/>
            </a:endParaRPr>
          </a:p>
          <a:p>
            <a:pPr algn="ctr"/>
            <a:endParaRPr lang="fa-IR" sz="2400">
              <a:latin typeface="Arial" pitchFamily="34" charset="0"/>
            </a:endParaRPr>
          </a:p>
          <a:p>
            <a:pPr algn="ctr"/>
            <a:endParaRPr lang="fa-IR" sz="2400">
              <a:latin typeface="Arial" pitchFamily="34" charset="0"/>
            </a:endParaRPr>
          </a:p>
          <a:p>
            <a:pPr algn="ctr"/>
            <a:endParaRPr lang="fa-IR" sz="2400">
              <a:latin typeface="Arial" pitchFamily="34" charset="0"/>
            </a:endParaRPr>
          </a:p>
          <a:p>
            <a:pPr algn="ctr"/>
            <a:endParaRPr lang="fa-IR" sz="2800" b="1">
              <a:latin typeface="Arial" pitchFamily="34" charset="0"/>
              <a:cs typeface="Lotus" pitchFamily="2" charset="-78"/>
            </a:endParaRPr>
          </a:p>
          <a:p>
            <a:pPr algn="ctr"/>
            <a:r>
              <a:rPr lang="fa-IR" sz="2800" b="1">
                <a:latin typeface="Arial" pitchFamily="34" charset="0"/>
                <a:cs typeface="B Lotus" pitchFamily="2" charset="-78"/>
              </a:rPr>
              <a:t>ارزيابي الگوي پذيرش « لي »</a:t>
            </a:r>
          </a:p>
          <a:p>
            <a:pPr algn="ctr"/>
            <a:r>
              <a:rPr lang="fa-IR" sz="2800" b="1">
                <a:latin typeface="Arial" pitchFamily="34" charset="0"/>
                <a:cs typeface="B Lotus" pitchFamily="2" charset="-78"/>
              </a:rPr>
              <a:t>1- تحقيقات مهمي را ايجاد كند .</a:t>
            </a:r>
          </a:p>
          <a:p>
            <a:pPr algn="ctr"/>
            <a:r>
              <a:rPr lang="fa-IR" sz="2800" b="1">
                <a:latin typeface="Arial" pitchFamily="34" charset="0"/>
                <a:cs typeface="B Lotus" pitchFamily="2" charset="-78"/>
              </a:rPr>
              <a:t>2- مشاهدات را سازماندهي كرده و توضيح دهد .</a:t>
            </a:r>
          </a:p>
          <a:p>
            <a:pPr algn="ctr"/>
            <a:r>
              <a:rPr lang="fa-IR" sz="2800" b="1">
                <a:latin typeface="Arial" pitchFamily="34" charset="0"/>
                <a:cs typeface="B Lotus" pitchFamily="2" charset="-78"/>
              </a:rPr>
              <a:t>3- در پيش بيني و تغيير رفتار، متخصص را ياري دهد . </a:t>
            </a:r>
            <a:endParaRPr lang="en-US" sz="2800" b="1">
              <a:latin typeface="Arial" pitchFamily="34" charset="0"/>
              <a:cs typeface="B Lotus" pitchFamily="2" charset="-78"/>
            </a:endParaRPr>
          </a:p>
          <a:p>
            <a:pPr algn="ctr"/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graphicFrame>
        <p:nvGraphicFramePr>
          <p:cNvPr id="124939" name="Group 11"/>
          <p:cNvGraphicFramePr>
            <a:graphicFrameLocks noGrp="1"/>
          </p:cNvGraphicFramePr>
          <p:nvPr>
            <p:ph/>
          </p:nvPr>
        </p:nvGraphicFramePr>
        <p:xfrm>
          <a:off x="3708400" y="2352675"/>
          <a:ext cx="1584325" cy="574675"/>
        </p:xfrm>
        <a:graphic>
          <a:graphicData uri="http://schemas.openxmlformats.org/drawingml/2006/table">
            <a:tbl>
              <a:tblPr rtl="1"/>
              <a:tblGrid>
                <a:gridCol w="1584325"/>
              </a:tblGrid>
              <a:tr h="5746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رضايت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4975" name="Group 47"/>
          <p:cNvGraphicFramePr>
            <a:graphicFrameLocks noGrp="1"/>
          </p:cNvGraphicFramePr>
          <p:nvPr/>
        </p:nvGraphicFramePr>
        <p:xfrm>
          <a:off x="827088" y="2349500"/>
          <a:ext cx="1584325" cy="574675"/>
        </p:xfrm>
        <a:graphic>
          <a:graphicData uri="http://schemas.openxmlformats.org/drawingml/2006/table">
            <a:tbl>
              <a:tblPr rtl="1"/>
              <a:tblGrid>
                <a:gridCol w="1584325"/>
              </a:tblGrid>
              <a:tr h="5746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پذيرش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5967" name="Rectangle 102"/>
          <p:cNvSpPr>
            <a:spLocks noChangeArrowheads="1"/>
          </p:cNvSpPr>
          <p:nvPr/>
        </p:nvSpPr>
        <p:spPr bwMode="auto">
          <a:xfrm>
            <a:off x="6588125" y="692150"/>
            <a:ext cx="1655763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800" b="1">
                <a:latin typeface="Arial" pitchFamily="34" charset="0"/>
                <a:cs typeface="B Lotus" pitchFamily="2" charset="-78"/>
              </a:rPr>
              <a:t>درك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125968" name="Rectangle 103"/>
          <p:cNvSpPr>
            <a:spLocks noChangeArrowheads="1"/>
          </p:cNvSpPr>
          <p:nvPr/>
        </p:nvSpPr>
        <p:spPr bwMode="auto">
          <a:xfrm>
            <a:off x="6588125" y="3933825"/>
            <a:ext cx="1728788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800" b="1">
                <a:latin typeface="Arial" pitchFamily="34" charset="0"/>
                <a:cs typeface="B Lotus" pitchFamily="2" charset="-78"/>
              </a:rPr>
              <a:t>حافظه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125969" name="Line 104"/>
          <p:cNvSpPr>
            <a:spLocks noChangeShapeType="1"/>
          </p:cNvSpPr>
          <p:nvPr/>
        </p:nvSpPr>
        <p:spPr bwMode="auto">
          <a:xfrm flipH="1">
            <a:off x="2411413" y="692150"/>
            <a:ext cx="4176712" cy="165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25970" name="Line 106"/>
          <p:cNvSpPr>
            <a:spLocks noChangeShapeType="1"/>
          </p:cNvSpPr>
          <p:nvPr/>
        </p:nvSpPr>
        <p:spPr bwMode="auto">
          <a:xfrm flipH="1">
            <a:off x="2411413" y="2636838"/>
            <a:ext cx="1296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25971" name="Line 108"/>
          <p:cNvSpPr>
            <a:spLocks noChangeShapeType="1"/>
          </p:cNvSpPr>
          <p:nvPr/>
        </p:nvSpPr>
        <p:spPr bwMode="auto">
          <a:xfrm flipH="1">
            <a:off x="5292725" y="1268413"/>
            <a:ext cx="129540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25972" name="Line 109"/>
          <p:cNvSpPr>
            <a:spLocks noChangeShapeType="1"/>
          </p:cNvSpPr>
          <p:nvPr/>
        </p:nvSpPr>
        <p:spPr bwMode="auto">
          <a:xfrm>
            <a:off x="7451725" y="1268413"/>
            <a:ext cx="0" cy="2665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25973" name="Line 111"/>
          <p:cNvSpPr>
            <a:spLocks noChangeShapeType="1"/>
          </p:cNvSpPr>
          <p:nvPr/>
        </p:nvSpPr>
        <p:spPr bwMode="auto">
          <a:xfrm flipH="1" flipV="1">
            <a:off x="5292725" y="2924175"/>
            <a:ext cx="1295400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25974" name="Line 112"/>
          <p:cNvSpPr>
            <a:spLocks noChangeShapeType="1"/>
          </p:cNvSpPr>
          <p:nvPr/>
        </p:nvSpPr>
        <p:spPr bwMode="auto">
          <a:xfrm flipH="1" flipV="1">
            <a:off x="2411413" y="2924175"/>
            <a:ext cx="4176712" cy="165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4"/>
          <p:cNvSpPr>
            <a:spLocks noChangeArrowheads="1"/>
          </p:cNvSpPr>
          <p:nvPr/>
        </p:nvSpPr>
        <p:spPr bwMode="auto">
          <a:xfrm>
            <a:off x="-107950" y="260350"/>
            <a:ext cx="8640763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a-IR" sz="3200" b="1">
                <a:latin typeface="Arial" pitchFamily="34" charset="0"/>
                <a:cs typeface="B Lotus" pitchFamily="2" charset="-78"/>
              </a:rPr>
              <a:t>رضايت بيمار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نارضايتي از جنبه هاي مختلف مشاوره متخصصان سلامت به ويژه :</a:t>
            </a:r>
          </a:p>
          <a:p>
            <a:r>
              <a:rPr lang="en-US" sz="2400" b="1">
                <a:latin typeface="Arial" pitchFamily="34" charset="0"/>
                <a:cs typeface="B Lotus" pitchFamily="2" charset="-78"/>
                <a:sym typeface="Wingdings 2" pitchFamily="18" charset="2"/>
              </a:rPr>
              <a:t></a:t>
            </a:r>
            <a:r>
              <a:rPr lang="fa-IR" sz="2400" b="1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جنبه هاي عاطفي ( مثل فقدان درك و حمايت هيجاني )</a:t>
            </a:r>
          </a:p>
          <a:p>
            <a:r>
              <a:rPr lang="en-US" sz="2400" b="1">
                <a:cs typeface="B Lotus" pitchFamily="2" charset="-78"/>
                <a:sym typeface="Wingdings 2" pitchFamily="18" charset="2"/>
              </a:rPr>
              <a:t>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جنبه هاي رفتاري ( مثل تجـويز دارو ، تـوضيح كافـي )</a:t>
            </a:r>
          </a:p>
          <a:p>
            <a:pPr>
              <a:buFont typeface="Wingdings 2" pitchFamily="18" charset="2"/>
              <a:buNone/>
            </a:pPr>
            <a:r>
              <a:rPr lang="en-US" sz="2400" b="1">
                <a:cs typeface="B Lotus" pitchFamily="2" charset="-78"/>
                <a:sym typeface="Wingdings 2" pitchFamily="18" charset="2"/>
              </a:rPr>
              <a:t>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صـلاحيت ( مثـل منـاسب بـودن ارجـاع ، تـشخيـص )</a:t>
            </a:r>
          </a:p>
          <a:p>
            <a:pPr>
              <a:buFont typeface="Wingdings 2" pitchFamily="18" charset="2"/>
              <a:buNone/>
            </a:pPr>
            <a:endParaRPr lang="fa-IR" sz="2800" b="1">
              <a:latin typeface="Arial" pitchFamily="34" charset="0"/>
              <a:cs typeface="B Lotus" pitchFamily="2" charset="-78"/>
            </a:endParaRPr>
          </a:p>
          <a:p>
            <a:r>
              <a:rPr lang="fa-IR" sz="3200" b="1">
                <a:latin typeface="Arial" pitchFamily="34" charset="0"/>
                <a:cs typeface="B Lotus" pitchFamily="2" charset="-78"/>
              </a:rPr>
              <a:t>درك بيمار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</a:p>
          <a:p>
            <a:pPr>
              <a:buFont typeface="Wingdings 2" pitchFamily="18" charset="2"/>
              <a:buNone/>
            </a:pPr>
            <a:r>
              <a:rPr lang="en-US" sz="2400" b="1">
                <a:cs typeface="B Lotus" pitchFamily="2" charset="-78"/>
                <a:sym typeface="Wingdings 2" pitchFamily="18" charset="2"/>
              </a:rPr>
              <a:t>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درك بيمار از ماهيت بيماري خود        پذيرش برنامه درمان</a:t>
            </a:r>
          </a:p>
          <a:p>
            <a:pPr>
              <a:buFont typeface="Wingdings 2" pitchFamily="18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پيشنهادي و فرايندهاي مرتبط يادآوري بيمار</a:t>
            </a:r>
          </a:p>
          <a:p>
            <a:r>
              <a:rPr lang="en-US" sz="2400" b="1">
                <a:cs typeface="B Lotus" pitchFamily="2" charset="-78"/>
                <a:sym typeface="Wingdings 2" pitchFamily="18" charset="2"/>
              </a:rPr>
              <a:t>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گزارش رضايت كـامل از مشاوره و درك خوبـي از بيمـاري   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126979" name="Line 5"/>
          <p:cNvSpPr>
            <a:spLocks noChangeShapeType="1"/>
          </p:cNvSpPr>
          <p:nvPr/>
        </p:nvSpPr>
        <p:spPr bwMode="auto">
          <a:xfrm flipH="1">
            <a:off x="3635375" y="4508500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4"/>
          <p:cNvSpPr>
            <a:spLocks noChangeArrowheads="1"/>
          </p:cNvSpPr>
          <p:nvPr/>
        </p:nvSpPr>
        <p:spPr bwMode="auto">
          <a:xfrm>
            <a:off x="34925" y="188913"/>
            <a:ext cx="8642350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fa-IR" sz="2800" b="1">
              <a:latin typeface="Arial" pitchFamily="34" charset="0"/>
              <a:cs typeface="Lotus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3200" b="1">
                <a:latin typeface="Arial" pitchFamily="34" charset="0"/>
                <a:cs typeface="B Lotus" pitchFamily="2" charset="-78"/>
              </a:rPr>
              <a:t>يادآوري بيمار</a:t>
            </a:r>
          </a:p>
          <a:p>
            <a:pPr>
              <a:lnSpc>
                <a:spcPct val="150000"/>
              </a:lnSpc>
            </a:pPr>
            <a:r>
              <a:rPr lang="en-US" sz="2400" b="1">
                <a:latin typeface="Arial" pitchFamily="34" charset="0"/>
                <a:cs typeface="B Lotus" pitchFamily="2" charset="-78"/>
                <a:sym typeface="Wingdings 2" pitchFamily="18" charset="2"/>
              </a:rPr>
              <a:t></a:t>
            </a:r>
            <a:r>
              <a:rPr lang="fa-IR" sz="2400" b="1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گـزارش رضـايت كـامل از مشـاوره و درك خوبـي از بيمـاري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عوامل روانشناختي مؤثر در افزايش يادآوري اطلاعات در پذيرش </a:t>
            </a:r>
          </a:p>
          <a:p>
            <a:pPr>
              <a:lnSpc>
                <a:spcPct val="150000"/>
              </a:lnSpc>
            </a:pPr>
            <a:r>
              <a:rPr lang="fa-IR" sz="2800" b="1">
                <a:cs typeface="B Lotus" pitchFamily="2" charset="-78"/>
              </a:rPr>
              <a:t>    ( لي ، 1989 ):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- كاهش اضطراب 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- افزايش دانش پزشكي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- سطح هوش بالاتر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- اميت و فراواني اظهارات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- اثر تقدم</a:t>
            </a:r>
          </a:p>
          <a:p>
            <a:pPr>
              <a:lnSpc>
                <a:spcPct val="150000"/>
              </a:lnSpc>
            </a:pP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128003" name="Line 5"/>
          <p:cNvSpPr>
            <a:spLocks noChangeShapeType="1"/>
          </p:cNvSpPr>
          <p:nvPr/>
        </p:nvSpPr>
        <p:spPr bwMode="auto">
          <a:xfrm flipH="1">
            <a:off x="4932363" y="2781300"/>
            <a:ext cx="1582737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28004" name="Line 6"/>
          <p:cNvSpPr>
            <a:spLocks noChangeShapeType="1"/>
          </p:cNvSpPr>
          <p:nvPr/>
        </p:nvSpPr>
        <p:spPr bwMode="auto">
          <a:xfrm flipH="1">
            <a:off x="4932363" y="2781300"/>
            <a:ext cx="1582737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28005" name="Line 7"/>
          <p:cNvSpPr>
            <a:spLocks noChangeShapeType="1"/>
          </p:cNvSpPr>
          <p:nvPr/>
        </p:nvSpPr>
        <p:spPr bwMode="auto">
          <a:xfrm flipH="1">
            <a:off x="5005388" y="2781300"/>
            <a:ext cx="151130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28006" name="Line 8"/>
          <p:cNvSpPr>
            <a:spLocks noChangeShapeType="1"/>
          </p:cNvSpPr>
          <p:nvPr/>
        </p:nvSpPr>
        <p:spPr bwMode="auto">
          <a:xfrm flipH="1">
            <a:off x="5003800" y="2781300"/>
            <a:ext cx="1511300" cy="237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28007" name="Line 9"/>
          <p:cNvSpPr>
            <a:spLocks noChangeShapeType="1"/>
          </p:cNvSpPr>
          <p:nvPr/>
        </p:nvSpPr>
        <p:spPr bwMode="auto">
          <a:xfrm flipH="1">
            <a:off x="4932363" y="2781300"/>
            <a:ext cx="1582737" cy="3095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4"/>
          <p:cNvSpPr>
            <a:spLocks noChangeArrowheads="1"/>
          </p:cNvSpPr>
          <p:nvPr/>
        </p:nvSpPr>
        <p:spPr bwMode="auto">
          <a:xfrm>
            <a:off x="250825" y="188913"/>
            <a:ext cx="85693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fa-IR" sz="3200" b="1">
                <a:latin typeface="Arial" pitchFamily="34" charset="0"/>
                <a:cs typeface="B Lotus" pitchFamily="2" charset="-78"/>
              </a:rPr>
              <a:t>متغيرهاي مؤثر در پذيرش </a:t>
            </a:r>
          </a:p>
          <a:p>
            <a:pPr>
              <a:lnSpc>
                <a:spcPct val="150000"/>
              </a:lnSpc>
            </a:pPr>
            <a:endParaRPr lang="fa-IR" sz="3200" b="1">
              <a:latin typeface="Arial" pitchFamily="34" charset="0"/>
              <a:cs typeface="B Lotus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 b="1">
                <a:latin typeface="Arial" pitchFamily="34" charset="0"/>
                <a:cs typeface="B Lotus" pitchFamily="2" charset="-78"/>
              </a:rPr>
              <a:t>                                                  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ويژگي هاي شخصيتي بيمار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ويژگي هاي برنامه درماني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سيماي باليني بيماري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ارتباط بين مراقبت كننده و بيمار 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مجموعه باليني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                     ( همدس ، 1991 ) 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129027" name="Line 5"/>
          <p:cNvSpPr>
            <a:spLocks noChangeShapeType="1"/>
          </p:cNvSpPr>
          <p:nvPr/>
        </p:nvSpPr>
        <p:spPr bwMode="auto">
          <a:xfrm flipH="1">
            <a:off x="4716463" y="1412875"/>
            <a:ext cx="1800225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29028" name="Line 6"/>
          <p:cNvSpPr>
            <a:spLocks noChangeShapeType="1"/>
          </p:cNvSpPr>
          <p:nvPr/>
        </p:nvSpPr>
        <p:spPr bwMode="auto">
          <a:xfrm flipH="1">
            <a:off x="4716463" y="1412875"/>
            <a:ext cx="1800225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29029" name="Line 7"/>
          <p:cNvSpPr>
            <a:spLocks noChangeShapeType="1"/>
          </p:cNvSpPr>
          <p:nvPr/>
        </p:nvSpPr>
        <p:spPr bwMode="auto">
          <a:xfrm flipH="1">
            <a:off x="4716463" y="1412875"/>
            <a:ext cx="1800225" cy="2303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29030" name="Line 8"/>
          <p:cNvSpPr>
            <a:spLocks noChangeShapeType="1"/>
          </p:cNvSpPr>
          <p:nvPr/>
        </p:nvSpPr>
        <p:spPr bwMode="auto">
          <a:xfrm flipH="1">
            <a:off x="4716463" y="1412875"/>
            <a:ext cx="1800225" cy="287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29031" name="Line 9"/>
          <p:cNvSpPr>
            <a:spLocks noChangeShapeType="1"/>
          </p:cNvSpPr>
          <p:nvPr/>
        </p:nvSpPr>
        <p:spPr bwMode="auto">
          <a:xfrm flipH="1">
            <a:off x="4716463" y="1412875"/>
            <a:ext cx="1800225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4"/>
          <p:cNvSpPr>
            <a:spLocks noChangeArrowheads="1"/>
          </p:cNvSpPr>
          <p:nvPr/>
        </p:nvSpPr>
        <p:spPr bwMode="auto">
          <a:xfrm>
            <a:off x="107950" y="260350"/>
            <a:ext cx="8713788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fa-IR" sz="3200" b="1">
                <a:latin typeface="Arial" pitchFamily="34" charset="0"/>
                <a:cs typeface="B Lotus" pitchFamily="2" charset="-78"/>
              </a:rPr>
              <a:t>ابعاد روانشناختي بستري شدن :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Arial" pitchFamily="34" charset="0"/>
                <a:cs typeface="B Lotus" pitchFamily="2" charset="-78"/>
                <a:sym typeface="Wingdings 2" pitchFamily="18" charset="2"/>
              </a:rPr>
              <a:t></a:t>
            </a:r>
            <a:r>
              <a:rPr lang="fa-IR" sz="2400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بروز تغييرات در برنامه معمول روزانه و از دست دادن امور خصوصي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و استقلال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سردرگمي بيماران از دورنماي بستري شدن از لحظه پذيرش و نگراني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از نقش اجباري كه بايد ناتمام پشت سر بگذارد ، اضطراب و افسردگي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نگـراني از نتـايج آزمـايش يا جراحي ( بـي خوابـي ، كـابوس هـاي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وحشتناك ، ناتـواني در تمركـز حواس ) ( تيلور ، 1995 )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4"/>
          <p:cNvSpPr>
            <a:spLocks noChangeArrowheads="1"/>
          </p:cNvSpPr>
          <p:nvPr/>
        </p:nvSpPr>
        <p:spPr bwMode="auto">
          <a:xfrm>
            <a:off x="395288" y="620713"/>
            <a:ext cx="85693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 sz="3200" b="1">
              <a:latin typeface="Arial" pitchFamily="34" charset="0"/>
              <a:cs typeface="Lotus" pitchFamily="2" charset="-78"/>
            </a:endParaRPr>
          </a:p>
          <a:p>
            <a:r>
              <a:rPr lang="fa-IR" sz="3200" b="1">
                <a:latin typeface="Arial" pitchFamily="34" charset="0"/>
                <a:cs typeface="Lotus" pitchFamily="2" charset="-78"/>
              </a:rPr>
              <a:t> </a:t>
            </a:r>
            <a:r>
              <a:rPr lang="fa-IR" sz="3200" b="1">
                <a:latin typeface="Arial" pitchFamily="34" charset="0"/>
                <a:cs typeface="B Lotus" pitchFamily="2" charset="-78"/>
              </a:rPr>
              <a:t>آمادگي براي جراحي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           فيزيولوژيكي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روانشناختي</a:t>
            </a:r>
          </a:p>
          <a:p>
            <a:endParaRPr lang="fa-IR" sz="2800" b="1">
              <a:latin typeface="Arial" pitchFamily="34" charset="0"/>
              <a:cs typeface="B Lotus" pitchFamily="2" charset="-78"/>
            </a:endParaRPr>
          </a:p>
          <a:p>
            <a:r>
              <a:rPr lang="en-US" sz="24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انواعي از درجه بندي هاي باليني( مثل درجه بندي اضطراب )، نشانه هاي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جسماني ( مثل فشارخون ) ، تجويز دارو قبل از عمل ( مثل مسكن هايي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كه درد را كاهش مي دهند ) .</a:t>
            </a:r>
          </a:p>
          <a:p>
            <a:r>
              <a:rPr lang="en-US" sz="2400">
                <a:latin typeface="Arial" pitchFamily="34" charset="0"/>
                <a:cs typeface="B Lotus" pitchFamily="2" charset="-78"/>
                <a:sym typeface="Wingdings 2" pitchFamily="18" charset="2"/>
              </a:rPr>
              <a:t></a:t>
            </a:r>
            <a:r>
              <a:rPr lang="fa-IR" sz="2400" b="1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مهمترين اقـدام          بيـان اطلاعـات به بيمـار در مـورد : شيـوه عمل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( زمان ومدت ) ، اطلاعات حسي ( ماهيت و مدت درد ) .</a:t>
            </a:r>
          </a:p>
          <a:p>
            <a:r>
              <a:rPr lang="en-US" sz="24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ارائـه دستورهايي در مورد رفتارهاي مؤثر در بهبودي ( ماننـد استـراحت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در بستر، تمرين هاي ورزشي سبك) و رفتارهاي پرهيزي(خارش ، سيگار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كشيدن)</a:t>
            </a:r>
          </a:p>
          <a:p>
            <a:r>
              <a:rPr lang="en-US" sz="24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آگاهي از تفاوت هاي فردي در آماده سازي براي جراحي مفيد است .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( پيتز و فيليپس ، 1998 )</a:t>
            </a:r>
          </a:p>
          <a:p>
            <a:endParaRPr lang="fa-IR" sz="2800" b="1">
              <a:latin typeface="Arial" pitchFamily="34" charset="0"/>
              <a:cs typeface="B Lotus" pitchFamily="2" charset="-78"/>
            </a:endParaRP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</a:t>
            </a:r>
          </a:p>
          <a:p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131075" name="Line 5"/>
          <p:cNvSpPr>
            <a:spLocks noChangeShapeType="1"/>
          </p:cNvSpPr>
          <p:nvPr/>
        </p:nvSpPr>
        <p:spPr bwMode="auto">
          <a:xfrm flipH="1">
            <a:off x="6011863" y="350043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31076" name="Line 6"/>
          <p:cNvSpPr>
            <a:spLocks noChangeShapeType="1"/>
          </p:cNvSpPr>
          <p:nvPr/>
        </p:nvSpPr>
        <p:spPr bwMode="auto">
          <a:xfrm flipH="1">
            <a:off x="5075238" y="908050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31077" name="Line 7"/>
          <p:cNvSpPr>
            <a:spLocks noChangeShapeType="1"/>
          </p:cNvSpPr>
          <p:nvPr/>
        </p:nvSpPr>
        <p:spPr bwMode="auto">
          <a:xfrm flipH="1">
            <a:off x="5075238" y="909638"/>
            <a:ext cx="9366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4"/>
          <p:cNvSpPr>
            <a:spLocks noChangeArrowheads="1"/>
          </p:cNvSpPr>
          <p:nvPr/>
        </p:nvSpPr>
        <p:spPr bwMode="auto">
          <a:xfrm>
            <a:off x="179388" y="260350"/>
            <a:ext cx="8640762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fa-IR" sz="3200" b="1">
                <a:latin typeface="Arial" pitchFamily="34" charset="0"/>
                <a:cs typeface="B Lotus" pitchFamily="2" charset="-78"/>
              </a:rPr>
              <a:t>فوايد آماده سازي مؤثر براي جراحي :</a:t>
            </a:r>
          </a:p>
          <a:p>
            <a:pPr>
              <a:lnSpc>
                <a:spcPct val="150000"/>
              </a:lnSpc>
            </a:pPr>
            <a:endParaRPr lang="fa-IR" sz="3200" b="1">
              <a:latin typeface="Arial" pitchFamily="34" charset="0"/>
              <a:cs typeface="B Lotus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1- فيزيولوژيكي          كاهش استرس          كاهش برانگيختگي دستگاه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عصبـي سمپـاتيك و پيشرفت هاي عملكرد « دستـگاه ايمنـي »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2- روانشناختـي          كاهش اضطراب و افسردگي و افزايش سطح مهار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شخصي           بهبـود مـؤثر</a:t>
            </a:r>
          </a:p>
          <a:p>
            <a:pPr>
              <a:lnSpc>
                <a:spcPct val="150000"/>
              </a:lnSpc>
            </a:pP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132099" name="Line 5"/>
          <p:cNvSpPr>
            <a:spLocks noChangeShapeType="1"/>
          </p:cNvSpPr>
          <p:nvPr/>
        </p:nvSpPr>
        <p:spPr bwMode="auto">
          <a:xfrm flipH="1">
            <a:off x="6011863" y="299720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32100" name="Line 6"/>
          <p:cNvSpPr>
            <a:spLocks noChangeShapeType="1"/>
          </p:cNvSpPr>
          <p:nvPr/>
        </p:nvSpPr>
        <p:spPr bwMode="auto">
          <a:xfrm flipH="1">
            <a:off x="3492500" y="2997200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32101" name="Line 7"/>
          <p:cNvSpPr>
            <a:spLocks noChangeShapeType="1"/>
          </p:cNvSpPr>
          <p:nvPr/>
        </p:nvSpPr>
        <p:spPr bwMode="auto">
          <a:xfrm flipH="1">
            <a:off x="6011863" y="429260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32102" name="Line 8"/>
          <p:cNvSpPr>
            <a:spLocks noChangeShapeType="1"/>
          </p:cNvSpPr>
          <p:nvPr/>
        </p:nvSpPr>
        <p:spPr bwMode="auto">
          <a:xfrm flipH="1">
            <a:off x="6588125" y="494188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4"/>
          <p:cNvSpPr>
            <a:spLocks noChangeArrowheads="1"/>
          </p:cNvSpPr>
          <p:nvPr/>
        </p:nvSpPr>
        <p:spPr bwMode="auto">
          <a:xfrm>
            <a:off x="250825" y="260350"/>
            <a:ext cx="856932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3200" b="1">
                <a:latin typeface="Arial" pitchFamily="34" charset="0"/>
                <a:cs typeface="B Titr" pitchFamily="2" charset="-78"/>
              </a:rPr>
              <a:t>فصل ششم :</a:t>
            </a:r>
          </a:p>
          <a:p>
            <a:pPr algn="ctr"/>
            <a:r>
              <a:rPr lang="fa-IR" sz="3200" b="1">
                <a:latin typeface="Arial" pitchFamily="34" charset="0"/>
                <a:cs typeface="B Titr" pitchFamily="2" charset="-78"/>
              </a:rPr>
              <a:t> </a:t>
            </a:r>
          </a:p>
          <a:p>
            <a:pPr algn="ctr"/>
            <a:endParaRPr lang="fa-IR" sz="3200" b="1">
              <a:latin typeface="Arial" pitchFamily="34" charset="0"/>
              <a:cs typeface="B Titr" pitchFamily="2" charset="-78"/>
            </a:endParaRPr>
          </a:p>
          <a:p>
            <a:pPr algn="ctr"/>
            <a:r>
              <a:rPr lang="fa-IR" sz="3200" b="1">
                <a:latin typeface="Arial" pitchFamily="34" charset="0"/>
                <a:cs typeface="B Titr" pitchFamily="2" charset="-78"/>
              </a:rPr>
              <a:t>عوامل روانشناختي بيماري</a:t>
            </a:r>
          </a:p>
          <a:p>
            <a:pPr algn="ctr"/>
            <a:endParaRPr lang="fa-IR" sz="3200" b="1">
              <a:latin typeface="Arial" pitchFamily="34" charset="0"/>
              <a:cs typeface="B Titr" pitchFamily="2" charset="-78"/>
            </a:endParaRPr>
          </a:p>
          <a:p>
            <a:pPr algn="ctr"/>
            <a:endParaRPr lang="fa-IR" sz="3200" b="1">
              <a:latin typeface="Arial" pitchFamily="34" charset="0"/>
              <a:cs typeface="B Titr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en-US" sz="2800" b="1">
                <a:latin typeface="Arial" pitchFamily="34" charset="0"/>
                <a:cs typeface="Lotus" pitchFamily="2" charset="-78"/>
                <a:sym typeface="Wingdings" pitchFamily="2" charset="2"/>
              </a:rPr>
              <a:t></a:t>
            </a:r>
            <a:r>
              <a:rPr lang="fa-IR" sz="2800" b="1">
                <a:latin typeface="Arial" pitchFamily="34" charset="0"/>
                <a:cs typeface="Lotus" pitchFamily="2" charset="-78"/>
                <a:sym typeface="Wingdings" pitchFamily="2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جسم وذهن در سلامت</a:t>
            </a:r>
          </a:p>
          <a:p>
            <a:pPr algn="ctr">
              <a:lnSpc>
                <a:spcPct val="150000"/>
              </a:lnSpc>
            </a:pPr>
            <a:r>
              <a:rPr lang="en-US" sz="2800" b="1">
                <a:cs typeface="B Lotus" pitchFamily="2" charset="-78"/>
                <a:sym typeface="Wingdings" pitchFamily="2" charset="2"/>
              </a:rPr>
              <a:t>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نقش علل روانشناختي در مشكلات مزمن سلامت</a:t>
            </a:r>
          </a:p>
          <a:p>
            <a:pPr algn="ctr">
              <a:lnSpc>
                <a:spcPct val="150000"/>
              </a:lnSpc>
            </a:pPr>
            <a:r>
              <a:rPr lang="en-US" sz="2800" b="1">
                <a:cs typeface="B Lotus" pitchFamily="2" charset="-78"/>
                <a:sym typeface="Wingdings" pitchFamily="2" charset="2"/>
              </a:rPr>
              <a:t>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مشكلات بيماري هاي مزمن</a:t>
            </a:r>
          </a:p>
          <a:p>
            <a:pPr algn="ctr">
              <a:lnSpc>
                <a:spcPct val="150000"/>
              </a:lnSpc>
            </a:pPr>
            <a:r>
              <a:rPr lang="en-US" sz="2800" b="1">
                <a:cs typeface="B Lotus" pitchFamily="2" charset="-78"/>
                <a:sym typeface="Wingdings" pitchFamily="2" charset="2"/>
              </a:rPr>
              <a:t>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بيماري لاعلاج</a:t>
            </a:r>
          </a:p>
          <a:p>
            <a:pPr algn="ctr">
              <a:lnSpc>
                <a:spcPct val="150000"/>
              </a:lnSpc>
            </a:pPr>
            <a:r>
              <a:rPr lang="en-US" sz="2800" b="1">
                <a:cs typeface="B Lotus" pitchFamily="2" charset="-78"/>
                <a:sym typeface="Wingdings" pitchFamily="2" charset="2"/>
              </a:rPr>
              <a:t>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سازگاري با بيماري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4"/>
          <p:cNvSpPr>
            <a:spLocks noChangeArrowheads="1"/>
          </p:cNvSpPr>
          <p:nvPr/>
        </p:nvSpPr>
        <p:spPr bwMode="auto">
          <a:xfrm>
            <a:off x="179388" y="188913"/>
            <a:ext cx="864235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fa-IR" sz="3200" b="1">
                <a:latin typeface="Arial" pitchFamily="34" charset="0"/>
                <a:cs typeface="B Lotus" pitchFamily="2" charset="-78"/>
              </a:rPr>
              <a:t>مسئله جسم و ذهن در سلامت</a:t>
            </a:r>
          </a:p>
          <a:p>
            <a:pPr>
              <a:lnSpc>
                <a:spcPct val="150000"/>
              </a:lnSpc>
            </a:pPr>
            <a:endParaRPr lang="fa-IR" sz="3200" b="1">
              <a:latin typeface="Arial" pitchFamily="34" charset="0"/>
              <a:cs typeface="B Lotus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2400">
                <a:latin typeface="Arial" pitchFamily="34" charset="0"/>
                <a:cs typeface="B Lotus" pitchFamily="2" charset="-78"/>
                <a:sym typeface="Wingdings 2" pitchFamily="18" charset="2"/>
              </a:rPr>
              <a:t></a:t>
            </a:r>
            <a:r>
              <a:rPr lang="fa-IR" sz="2400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تمركز الگوي پزشكي بر علل جسمي براي مشكلات سلامت مثل :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– ميكروب ها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- ژن ها  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- مواد شيميايي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در نتيجه توصيه درمان هاي جسمي ( مثل داروها )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بزرگترين چالشها در روانشناسي سلامت         الگوي زيستي ، رواني،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اجتماعي و عوامل غيرجسمي مؤثر در سلامت 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134147" name="AutoShape 5"/>
          <p:cNvSpPr>
            <a:spLocks/>
          </p:cNvSpPr>
          <p:nvPr/>
        </p:nvSpPr>
        <p:spPr bwMode="auto">
          <a:xfrm>
            <a:off x="7596188" y="2636838"/>
            <a:ext cx="360362" cy="1728787"/>
          </a:xfrm>
          <a:prstGeom prst="rightBrace">
            <a:avLst>
              <a:gd name="adj1" fmla="val 39978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148" name="Line 6"/>
          <p:cNvSpPr>
            <a:spLocks noChangeShapeType="1"/>
          </p:cNvSpPr>
          <p:nvPr/>
        </p:nvSpPr>
        <p:spPr bwMode="auto">
          <a:xfrm flipH="1">
            <a:off x="3132138" y="544512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34149" name="AutoShape 7"/>
          <p:cNvSpPr>
            <a:spLocks noChangeArrowheads="1"/>
          </p:cNvSpPr>
          <p:nvPr/>
        </p:nvSpPr>
        <p:spPr bwMode="auto">
          <a:xfrm>
            <a:off x="8172450" y="4724400"/>
            <a:ext cx="576263" cy="217488"/>
          </a:xfrm>
          <a:prstGeom prst="leftArrow">
            <a:avLst>
              <a:gd name="adj1" fmla="val 50000"/>
              <a:gd name="adj2" fmla="val 6624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320675" y="333375"/>
            <a:ext cx="842962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خوب بودن واقعي            به جاي خوب بودن ذهني 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سلامت مثبت            انديشه تندرستي (داوني و همكارانش ، 1996 )</a:t>
            </a:r>
          </a:p>
          <a:p>
            <a:pPr algn="just">
              <a:lnSpc>
                <a:spcPct val="150000"/>
              </a:lnSpc>
            </a:pPr>
            <a:endParaRPr lang="fa-IR" sz="2800" b="1">
              <a:latin typeface="Arial" pitchFamily="34" charset="0"/>
              <a:cs typeface="B Lotus" pitchFamily="2" charset="-78"/>
            </a:endParaRP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صفات جسمي سلامت              قدرت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توان  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انعطاف پذيري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مهارت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</a:p>
          <a:p>
            <a:pPr algn="just">
              <a:buFont typeface="Wingdings 2" pitchFamily="18" charset="2"/>
              <a:buChar char="²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تندرستي ابزاري براي رسيدن به هدف (سلامت مثبت) نه خود هدف</a:t>
            </a:r>
          </a:p>
          <a:p>
            <a:pPr algn="just">
              <a:buFont typeface="Wingdings 2" pitchFamily="18" charset="2"/>
              <a:buNone/>
            </a:pP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15363" name="Line 5"/>
          <p:cNvSpPr>
            <a:spLocks noChangeShapeType="1"/>
          </p:cNvSpPr>
          <p:nvPr/>
        </p:nvSpPr>
        <p:spPr bwMode="auto">
          <a:xfrm flipH="1">
            <a:off x="5580063" y="134143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5364" name="Line 6"/>
          <p:cNvSpPr>
            <a:spLocks noChangeShapeType="1"/>
          </p:cNvSpPr>
          <p:nvPr/>
        </p:nvSpPr>
        <p:spPr bwMode="auto">
          <a:xfrm flipH="1">
            <a:off x="6227763" y="1989138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5365" name="Line 7"/>
          <p:cNvSpPr>
            <a:spLocks noChangeShapeType="1"/>
          </p:cNvSpPr>
          <p:nvPr/>
        </p:nvSpPr>
        <p:spPr bwMode="auto">
          <a:xfrm flipH="1">
            <a:off x="5076825" y="3141663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5366" name="Line 8"/>
          <p:cNvSpPr>
            <a:spLocks noChangeShapeType="1"/>
          </p:cNvSpPr>
          <p:nvPr/>
        </p:nvSpPr>
        <p:spPr bwMode="auto">
          <a:xfrm flipH="1">
            <a:off x="5003800" y="3141663"/>
            <a:ext cx="10080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5367" name="Line 9"/>
          <p:cNvSpPr>
            <a:spLocks noChangeShapeType="1"/>
          </p:cNvSpPr>
          <p:nvPr/>
        </p:nvSpPr>
        <p:spPr bwMode="auto">
          <a:xfrm flipH="1">
            <a:off x="5003800" y="3141663"/>
            <a:ext cx="1008063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5368" name="Line 10"/>
          <p:cNvSpPr>
            <a:spLocks noChangeShapeType="1"/>
          </p:cNvSpPr>
          <p:nvPr/>
        </p:nvSpPr>
        <p:spPr bwMode="auto">
          <a:xfrm flipH="1">
            <a:off x="4932363" y="3141663"/>
            <a:ext cx="1081087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4"/>
          <p:cNvSpPr>
            <a:spLocks noChangeArrowheads="1"/>
          </p:cNvSpPr>
          <p:nvPr/>
        </p:nvSpPr>
        <p:spPr bwMode="auto">
          <a:xfrm>
            <a:off x="107950" y="404813"/>
            <a:ext cx="8640763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fa-IR" sz="3200" b="1">
                <a:latin typeface="Arial" pitchFamily="34" charset="0"/>
                <a:cs typeface="B Lotus" pitchFamily="2" charset="-78"/>
              </a:rPr>
              <a:t>ذهن: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Arial" pitchFamily="34" charset="0"/>
                <a:cs typeface="B Lotus" pitchFamily="2" charset="-78"/>
                <a:sym typeface="Wingdings 2" pitchFamily="18" charset="2"/>
              </a:rPr>
              <a:t></a:t>
            </a:r>
            <a:r>
              <a:rPr lang="fa-IR" sz="2400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مفهومي است كه توانـايي مشاهـده پذيري و آزمـايش پذيري را ندارد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و لذا برخي از رفتارگرايان وجود آن را انكار مي كنند .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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روانشناسان سلامت معتقدند به هنگام خطر ، قدرت ذهن خود را ناديده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مي گيريم .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4"/>
          <p:cNvSpPr>
            <a:spLocks noChangeArrowheads="1"/>
          </p:cNvSpPr>
          <p:nvPr/>
        </p:nvSpPr>
        <p:spPr bwMode="auto">
          <a:xfrm>
            <a:off x="179388" y="188913"/>
            <a:ext cx="8569325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a-IR" sz="3200" b="1">
                <a:latin typeface="Arial" pitchFamily="34" charset="0"/>
                <a:cs typeface="B Lotus" pitchFamily="2" charset="-78"/>
              </a:rPr>
              <a:t>نقش علل روانشناختي در مشكلات مزمن سلامت</a:t>
            </a:r>
          </a:p>
          <a:p>
            <a:endParaRPr lang="fa-IR" sz="3200" b="1">
              <a:latin typeface="Arial" pitchFamily="34" charset="0"/>
              <a:cs typeface="B Lotus" pitchFamily="2" charset="-78"/>
            </a:endParaRPr>
          </a:p>
          <a:p>
            <a:r>
              <a:rPr lang="en-US" sz="2400">
                <a:latin typeface="Arial" pitchFamily="34" charset="0"/>
                <a:cs typeface="B Lotus" pitchFamily="2" charset="-78"/>
                <a:sym typeface="Wingdings 2" pitchFamily="18" charset="2"/>
              </a:rPr>
              <a:t></a:t>
            </a:r>
            <a:r>
              <a:rPr lang="fa-IR" sz="2400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مشكلات مزمن سلامت : بيماري هاي درمان ناپذير ولي كنترل پذير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توسط بيمـار و متخصص سلامت ( سرطان ، آرتروز ، ديابت ) .</a:t>
            </a:r>
          </a:p>
          <a:p>
            <a:endParaRPr lang="fa-IR" sz="2800" b="1">
              <a:latin typeface="Arial" pitchFamily="34" charset="0"/>
              <a:cs typeface="B Lotus" pitchFamily="2" charset="-78"/>
            </a:endParaRPr>
          </a:p>
          <a:p>
            <a:r>
              <a:rPr lang="en-US" sz="24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كمك روانشناسي در سه بيماري مهم :</a:t>
            </a:r>
          </a:p>
          <a:p>
            <a:endParaRPr lang="fa-IR" sz="2800" b="1">
              <a:latin typeface="Arial" pitchFamily="34" charset="0"/>
              <a:cs typeface="B Lotus" pitchFamily="2" charset="-78"/>
            </a:endParaRP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سنـدرم نقص اكتسابي ، ويـروس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نقص ايمني انسان       ايدز ( </a:t>
            </a:r>
            <a:r>
              <a:rPr lang="en-US" sz="2800" b="1">
                <a:latin typeface="Arial" pitchFamily="34" charset="0"/>
                <a:cs typeface="B Lotus" pitchFamily="2" charset="-78"/>
              </a:rPr>
              <a:t> </a:t>
            </a:r>
            <a:r>
              <a:rPr lang="en-US" sz="2400" b="1">
                <a:latin typeface="Arial" pitchFamily="34" charset="0"/>
                <a:cs typeface="B Lotus" pitchFamily="2" charset="-78"/>
              </a:rPr>
              <a:t>AIDS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)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سرطان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بيمـاري كرونـري قلب ( </a:t>
            </a:r>
            <a:r>
              <a:rPr lang="en-US" sz="2400" b="1">
                <a:latin typeface="Arial" pitchFamily="34" charset="0"/>
                <a:cs typeface="B Lotus" pitchFamily="2" charset="-78"/>
              </a:rPr>
              <a:t>CHD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)</a:t>
            </a:r>
          </a:p>
          <a:p>
            <a:endParaRPr lang="en-US" sz="2800" b="1">
              <a:latin typeface="Arial" pitchFamily="34" charset="0"/>
              <a:cs typeface="B Lotus" pitchFamily="2" charset="-78"/>
            </a:endParaRPr>
          </a:p>
          <a:p>
            <a:r>
              <a:rPr lang="en-US" sz="24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اولين مورد سندرم نقص ايمني اكتسابي ايدز به سال 1981 در آمريكا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تشخيص داده شد .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136195" name="Line 5"/>
          <p:cNvSpPr>
            <a:spLocks noChangeShapeType="1"/>
          </p:cNvSpPr>
          <p:nvPr/>
        </p:nvSpPr>
        <p:spPr bwMode="auto">
          <a:xfrm flipH="1">
            <a:off x="2771775" y="40767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36196" name="Line 6"/>
          <p:cNvSpPr>
            <a:spLocks noChangeShapeType="1"/>
          </p:cNvSpPr>
          <p:nvPr/>
        </p:nvSpPr>
        <p:spPr bwMode="auto">
          <a:xfrm flipH="1">
            <a:off x="5508625" y="3068638"/>
            <a:ext cx="1223963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36197" name="Line 7"/>
          <p:cNvSpPr>
            <a:spLocks noChangeShapeType="1"/>
          </p:cNvSpPr>
          <p:nvPr/>
        </p:nvSpPr>
        <p:spPr bwMode="auto">
          <a:xfrm flipH="1">
            <a:off x="5508625" y="3068638"/>
            <a:ext cx="1223963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36198" name="Line 8"/>
          <p:cNvSpPr>
            <a:spLocks noChangeShapeType="1"/>
          </p:cNvSpPr>
          <p:nvPr/>
        </p:nvSpPr>
        <p:spPr bwMode="auto">
          <a:xfrm flipH="1">
            <a:off x="5508625" y="3068638"/>
            <a:ext cx="1223963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4"/>
          <p:cNvSpPr>
            <a:spLocks noChangeArrowheads="1"/>
          </p:cNvSpPr>
          <p:nvPr/>
        </p:nvSpPr>
        <p:spPr bwMode="auto">
          <a:xfrm>
            <a:off x="107950" y="188913"/>
            <a:ext cx="8640763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a-IR" sz="2400">
                <a:latin typeface="Arial" pitchFamily="34" charset="0"/>
              </a:rPr>
              <a:t> </a:t>
            </a:r>
            <a:r>
              <a:rPr lang="fa-IR" sz="3200" b="1">
                <a:latin typeface="Arial" pitchFamily="34" charset="0"/>
                <a:cs typeface="B Lotus" pitchFamily="2" charset="-78"/>
              </a:rPr>
              <a:t>سندرم نقص ايمني اكتسابي ( ايدز )</a:t>
            </a:r>
          </a:p>
          <a:p>
            <a:endParaRPr lang="fa-IR" sz="3200" b="1">
              <a:latin typeface="Arial" pitchFamily="34" charset="0"/>
              <a:cs typeface="B Lotus" pitchFamily="2" charset="-78"/>
            </a:endParaRPr>
          </a:p>
          <a:p>
            <a:r>
              <a:rPr lang="en-US" sz="2400">
                <a:latin typeface="Arial" pitchFamily="34" charset="0"/>
                <a:cs typeface="B Lotus" pitchFamily="2" charset="-78"/>
                <a:sym typeface="Wingdings 2" pitchFamily="18" charset="2"/>
              </a:rPr>
              <a:t></a:t>
            </a:r>
            <a:r>
              <a:rPr lang="fa-IR" sz="2400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بيماري مخصوص « همجنس خواهي » و « سندرم نقص ايمني مربوط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به هم جنس خواه » شناخته شد .</a:t>
            </a:r>
          </a:p>
          <a:p>
            <a:r>
              <a:rPr lang="en-US" sz="24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پـاسخي بـه استفاده بيـش از حـد از داروهاي آرامبـخش ، يا عرضه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بيش از حد مني و متمركز بر سبك زندگي هم جنس بازان .</a:t>
            </a:r>
          </a:p>
          <a:p>
            <a:r>
              <a:rPr lang="en-US" sz="24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مبتـلا شدن همـوفيلي هـا بـه ايـدز از سال 1982</a:t>
            </a:r>
          </a:p>
          <a:p>
            <a:r>
              <a:rPr lang="en-US" sz="24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ويروس ايـدز به طور انحصاري از طريق تبـادل مايعات بدنـي حاوي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سلول مني و خون انتقال مي يابد . </a:t>
            </a:r>
          </a:p>
          <a:p>
            <a:r>
              <a:rPr lang="en-US" sz="24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تشخيص نـوع 1 ويروس نقـص ايمـني انسان ( 1984 ) 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4"/>
          <p:cNvSpPr>
            <a:spLocks noChangeArrowheads="1"/>
          </p:cNvSpPr>
          <p:nvPr/>
        </p:nvSpPr>
        <p:spPr bwMode="auto">
          <a:xfrm>
            <a:off x="250825" y="333375"/>
            <a:ext cx="8642350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 sz="2800" b="1">
              <a:latin typeface="Arial" pitchFamily="34" charset="0"/>
              <a:cs typeface="Lotus" pitchFamily="2" charset="-78"/>
            </a:endParaRPr>
          </a:p>
          <a:p>
            <a:endParaRPr lang="fa-IR" sz="2800" b="1">
              <a:latin typeface="Arial" pitchFamily="34" charset="0"/>
              <a:cs typeface="Lotus" pitchFamily="2" charset="-78"/>
            </a:endParaRPr>
          </a:p>
          <a:p>
            <a:endParaRPr lang="fa-IR" sz="2800" b="1">
              <a:latin typeface="Arial" pitchFamily="34" charset="0"/>
              <a:cs typeface="Lotus" pitchFamily="2" charset="-78"/>
            </a:endParaRPr>
          </a:p>
          <a:p>
            <a:r>
              <a:rPr lang="en-US" sz="2400">
                <a:latin typeface="Arial" pitchFamily="34" charset="0"/>
                <a:cs typeface="Lotus" pitchFamily="2" charset="-78"/>
                <a:sym typeface="Wingdings 2" pitchFamily="18" charset="2"/>
              </a:rPr>
              <a:t>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شنـاسايـي نـوع 2 آن در آفـريقا ( 1985 ) بـه طور انحصاري با تبـادل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مايعـات بدن حـاوي سلول منـي و خون انتقال مي يابد. </a:t>
            </a:r>
          </a:p>
          <a:p>
            <a:r>
              <a:rPr lang="en-US" sz="24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عامـل ويروس دخـالت كننده در ايـدز يك ويـروس پس رونـده است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( شامـل اسيـد ريبونـوكلئيك ( </a:t>
            </a:r>
            <a:r>
              <a:rPr lang="en-US" sz="2400" b="1">
                <a:latin typeface="Arial" pitchFamily="34" charset="0"/>
                <a:cs typeface="B Lotus" pitchFamily="2" charset="-78"/>
              </a:rPr>
              <a:t>RNA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) كه مـي تواند ماده ژنتيك خود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را (</a:t>
            </a:r>
            <a:r>
              <a:rPr lang="en-US" sz="2800" b="1">
                <a:latin typeface="Arial" pitchFamily="34" charset="0"/>
                <a:cs typeface="B Lotus" pitchFamily="2" charset="-78"/>
              </a:rPr>
              <a:t> </a:t>
            </a:r>
            <a:r>
              <a:rPr lang="en-US" sz="2400" b="1">
                <a:latin typeface="Arial" pitchFamily="34" charset="0"/>
                <a:cs typeface="B Lotus" pitchFamily="2" charset="-78"/>
              </a:rPr>
              <a:t>RNA</a:t>
            </a:r>
            <a:r>
              <a:rPr lang="en-US" sz="2800" b="1">
                <a:latin typeface="Arial" pitchFamily="34" charset="0"/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) به</a:t>
            </a:r>
            <a:r>
              <a:rPr lang="en-US" sz="2400" b="1">
                <a:latin typeface="Arial" pitchFamily="34" charset="0"/>
                <a:cs typeface="B Lotus" pitchFamily="2" charset="-78"/>
              </a:rPr>
              <a:t>DNA</a:t>
            </a:r>
            <a:r>
              <a:rPr lang="en-US" sz="2800" b="1">
                <a:latin typeface="Arial" pitchFamily="34" charset="0"/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اسيـد سلول هـاي ميـزبان خـود تبديل كنـد و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باعث سرطان يا</a:t>
            </a:r>
            <a:r>
              <a:rPr lang="en-US" sz="2800" b="1">
                <a:latin typeface="Arial" pitchFamily="34" charset="0"/>
                <a:cs typeface="B Lotus" pitchFamily="2" charset="-78"/>
              </a:rPr>
              <a:t>HIV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شود ) .</a:t>
            </a:r>
          </a:p>
          <a:p>
            <a:r>
              <a:rPr lang="en-US" sz="24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ويروس پس رونده به ويروس نقص ايمني انسان(</a:t>
            </a:r>
            <a:r>
              <a:rPr lang="en-US" sz="2400" b="1">
                <a:latin typeface="Arial" pitchFamily="34" charset="0"/>
                <a:cs typeface="B Lotus" pitchFamily="2" charset="-78"/>
              </a:rPr>
              <a:t>HIV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) معروف است .</a:t>
            </a:r>
          </a:p>
          <a:p>
            <a:r>
              <a:rPr lang="en-US" sz="24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مـدت بين مبتلا شدن به ويروس و بـروز نشانه هاي ايدز متغيـر است .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در برخي از افراد سريـع بروز مي كند و برخي 8 يا9 سال يا بيشتر علائم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نـشان نـمي دهد .</a:t>
            </a:r>
          </a:p>
          <a:p>
            <a:endParaRPr lang="fa-IR" sz="2800" b="1">
              <a:latin typeface="Arial" pitchFamily="34" charset="0"/>
              <a:cs typeface="B Lotus" pitchFamily="2" charset="-78"/>
            </a:endParaRP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  <a:endParaRPr lang="en-US" sz="2800" b="1">
              <a:latin typeface="Arial" pitchFamily="34" charset="0"/>
              <a:cs typeface="B Lotus" pitchFamily="2" charset="-78"/>
            </a:endParaRPr>
          </a:p>
          <a:p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4"/>
          <p:cNvSpPr>
            <a:spLocks noChangeArrowheads="1"/>
          </p:cNvSpPr>
          <p:nvPr/>
        </p:nvSpPr>
        <p:spPr bwMode="auto">
          <a:xfrm>
            <a:off x="-107950" y="188913"/>
            <a:ext cx="864235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>
              <a:latin typeface="Arial" pitchFamily="34" charset="0"/>
            </a:endParaRPr>
          </a:p>
          <a:p>
            <a:endParaRPr lang="fa-IR">
              <a:latin typeface="Arial" pitchFamily="34" charset="0"/>
            </a:endParaRPr>
          </a:p>
          <a:p>
            <a:endParaRPr lang="fa-IR">
              <a:latin typeface="Arial" pitchFamily="34" charset="0"/>
            </a:endParaRPr>
          </a:p>
          <a:p>
            <a:endParaRPr lang="fa-IR">
              <a:latin typeface="Arial" pitchFamily="34" charset="0"/>
            </a:endParaRPr>
          </a:p>
          <a:p>
            <a:r>
              <a:rPr lang="fa-IR" b="1">
                <a:latin typeface="Arial" pitchFamily="34" charset="0"/>
                <a:cs typeface="B Lotus" pitchFamily="2" charset="-78"/>
              </a:rPr>
              <a:t>باورها                                                                                                      </a:t>
            </a:r>
          </a:p>
          <a:p>
            <a:pPr>
              <a:buFontTx/>
              <a:buChar char="•"/>
            </a:pPr>
            <a:r>
              <a:rPr lang="fa-IR" b="1">
                <a:latin typeface="Arial" pitchFamily="34" charset="0"/>
                <a:cs typeface="B Lotus" pitchFamily="2" charset="-78"/>
              </a:rPr>
              <a:t>آسيب پذيري                                                                                               </a:t>
            </a:r>
          </a:p>
          <a:p>
            <a:r>
              <a:rPr lang="fa-IR" b="1">
                <a:latin typeface="Arial" pitchFamily="34" charset="0"/>
                <a:cs typeface="B Lotus" pitchFamily="2" charset="-78"/>
              </a:rPr>
              <a:t>«من در معرض خطر نيستم»                                                                         </a:t>
            </a:r>
          </a:p>
          <a:p>
            <a:pPr>
              <a:buFontTx/>
              <a:buChar char="•"/>
            </a:pPr>
            <a:r>
              <a:rPr lang="fa-IR" b="1">
                <a:latin typeface="Arial" pitchFamily="34" charset="0"/>
                <a:cs typeface="B Lotus" pitchFamily="2" charset="-78"/>
              </a:rPr>
              <a:t>جدي بودن                                                                                                 </a:t>
            </a:r>
          </a:p>
          <a:p>
            <a:r>
              <a:rPr lang="fa-IR" b="1">
                <a:latin typeface="Arial" pitchFamily="34" charset="0"/>
                <a:cs typeface="B Lotus" pitchFamily="2" charset="-78"/>
              </a:rPr>
              <a:t>«ايدز آنقدرها هم جدي نيست»                       پيامدهاي روانشناختي             مقابله با بيماري                                       </a:t>
            </a:r>
          </a:p>
          <a:p>
            <a:pPr>
              <a:buFontTx/>
              <a:buChar char="•"/>
            </a:pPr>
            <a:r>
              <a:rPr lang="fa-IR" b="1">
                <a:latin typeface="Arial" pitchFamily="34" charset="0"/>
                <a:cs typeface="B Lotus" pitchFamily="2" charset="-78"/>
              </a:rPr>
              <a:t>هزينه ها                                                                                                   </a:t>
            </a:r>
          </a:p>
          <a:p>
            <a:r>
              <a:rPr lang="fa-IR" b="1">
                <a:latin typeface="Arial" pitchFamily="34" charset="0"/>
                <a:cs typeface="B Lotus" pitchFamily="2" charset="-78"/>
              </a:rPr>
              <a:t>«كاندوم لذت بخش نيست»                                                                           </a:t>
            </a:r>
          </a:p>
          <a:p>
            <a:pPr>
              <a:buFontTx/>
              <a:buChar char="•"/>
            </a:pPr>
            <a:r>
              <a:rPr lang="fa-IR" b="1">
                <a:latin typeface="Arial" pitchFamily="34" charset="0"/>
                <a:cs typeface="B Lotus" pitchFamily="2" charset="-78"/>
              </a:rPr>
              <a:t> فوايد                                                                                                      </a:t>
            </a:r>
          </a:p>
          <a:p>
            <a:r>
              <a:rPr lang="fa-IR" b="1">
                <a:latin typeface="Arial" pitchFamily="34" charset="0"/>
                <a:cs typeface="B Lotus" pitchFamily="2" charset="-78"/>
              </a:rPr>
              <a:t>«آمپول هاي اشتراكي سريع تر است»</a:t>
            </a:r>
          </a:p>
          <a:p>
            <a:r>
              <a:rPr lang="fa-IR">
                <a:latin typeface="Arial" pitchFamily="34" charset="0"/>
                <a:cs typeface="B Lotus" pitchFamily="2" charset="-78"/>
              </a:rPr>
              <a:t>                                                              </a:t>
            </a:r>
          </a:p>
          <a:p>
            <a:r>
              <a:rPr lang="fa-IR">
                <a:latin typeface="Arial" pitchFamily="34" charset="0"/>
                <a:cs typeface="B Lotus" pitchFamily="2" charset="-78"/>
              </a:rPr>
              <a:t>                                                              </a:t>
            </a:r>
          </a:p>
          <a:p>
            <a:endParaRPr lang="fa-IR">
              <a:latin typeface="Arial" pitchFamily="34" charset="0"/>
              <a:cs typeface="B Lotus" pitchFamily="2" charset="-78"/>
            </a:endParaRPr>
          </a:p>
          <a:p>
            <a:endParaRPr lang="fa-IR" sz="2000">
              <a:latin typeface="Arial" pitchFamily="34" charset="0"/>
              <a:cs typeface="B Lotus" pitchFamily="2" charset="-78"/>
            </a:endParaRPr>
          </a:p>
          <a:p>
            <a:endParaRPr lang="fa-IR" sz="2000">
              <a:latin typeface="Arial" pitchFamily="34" charset="0"/>
              <a:cs typeface="B Lotus" pitchFamily="2" charset="-78"/>
            </a:endParaRPr>
          </a:p>
          <a:p>
            <a:endParaRPr lang="fa-IR" sz="2000">
              <a:latin typeface="Arial" pitchFamily="34" charset="0"/>
              <a:cs typeface="B Lotus" pitchFamily="2" charset="-78"/>
            </a:endParaRPr>
          </a:p>
          <a:p>
            <a:endParaRPr lang="fa-IR" sz="2000">
              <a:latin typeface="Arial" pitchFamily="34" charset="0"/>
              <a:cs typeface="B Lotus" pitchFamily="2" charset="-78"/>
            </a:endParaRPr>
          </a:p>
          <a:p>
            <a:endParaRPr lang="fa-IR" sz="2000">
              <a:latin typeface="Arial" pitchFamily="34" charset="0"/>
              <a:cs typeface="B Lotus" pitchFamily="2" charset="-78"/>
            </a:endParaRPr>
          </a:p>
          <a:p>
            <a:endParaRPr lang="fa-IR" sz="2000">
              <a:latin typeface="Arial" pitchFamily="34" charset="0"/>
              <a:cs typeface="B Lotus" pitchFamily="2" charset="-78"/>
            </a:endParaRPr>
          </a:p>
          <a:p>
            <a:endParaRPr lang="fa-IR" sz="2000">
              <a:latin typeface="Arial" pitchFamily="34" charset="0"/>
              <a:cs typeface="B Lotus" pitchFamily="2" charset="-78"/>
            </a:endParaRPr>
          </a:p>
          <a:p>
            <a:r>
              <a:rPr lang="fa-IR" b="1">
                <a:latin typeface="Arial" pitchFamily="34" charset="0"/>
                <a:cs typeface="B Lotus" pitchFamily="2" charset="-78"/>
              </a:rPr>
              <a:t>رفتارها                        مقابله با تشخيص             بروز بيماري           بيماري به عنوان استرسور</a:t>
            </a:r>
          </a:p>
          <a:p>
            <a:pPr>
              <a:buFontTx/>
              <a:buChar char="•"/>
            </a:pPr>
            <a:r>
              <a:rPr lang="fa-IR" b="1">
                <a:latin typeface="Arial" pitchFamily="34" charset="0"/>
                <a:cs typeface="B Lotus" pitchFamily="2" charset="-78"/>
              </a:rPr>
              <a:t> روابط جنسي</a:t>
            </a:r>
          </a:p>
          <a:p>
            <a:r>
              <a:rPr lang="fa-IR" b="1">
                <a:latin typeface="Arial" pitchFamily="34" charset="0"/>
                <a:cs typeface="B Lotus" pitchFamily="2" charset="-78"/>
              </a:rPr>
              <a:t>* تزريق دارو</a:t>
            </a:r>
          </a:p>
          <a:p>
            <a:endParaRPr lang="fa-IR" sz="2000" b="1">
              <a:latin typeface="Arial" pitchFamily="34" charset="0"/>
              <a:cs typeface="B Lotus" pitchFamily="2" charset="-78"/>
            </a:endParaRPr>
          </a:p>
          <a:p>
            <a:endParaRPr lang="fa-IR" sz="2000" b="1">
              <a:latin typeface="Arial" pitchFamily="34" charset="0"/>
              <a:cs typeface="B Lotus" pitchFamily="2" charset="-78"/>
            </a:endParaRPr>
          </a:p>
          <a:p>
            <a:endParaRPr lang="fa-IR" sz="2000">
              <a:latin typeface="Arial" pitchFamily="34" charset="0"/>
              <a:cs typeface="B Lotus" pitchFamily="2" charset="-78"/>
            </a:endParaRPr>
          </a:p>
          <a:p>
            <a:endParaRPr lang="en-US" sz="2000">
              <a:latin typeface="Arial" pitchFamily="34" charset="0"/>
              <a:cs typeface="B Lotus" pitchFamily="2" charset="-78"/>
            </a:endParaRPr>
          </a:p>
        </p:txBody>
      </p:sp>
      <p:sp>
        <p:nvSpPr>
          <p:cNvPr id="139267" name="Rectangle 5"/>
          <p:cNvSpPr>
            <a:spLocks noChangeArrowheads="1"/>
          </p:cNvSpPr>
          <p:nvPr/>
        </p:nvSpPr>
        <p:spPr bwMode="auto">
          <a:xfrm>
            <a:off x="1116013" y="3644900"/>
            <a:ext cx="1584325" cy="79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a-IR" sz="1600">
                <a:latin typeface="Arial" pitchFamily="34" charset="0"/>
              </a:rPr>
              <a:t>  </a:t>
            </a:r>
            <a:r>
              <a:rPr lang="fa-IR" sz="1600" b="1">
                <a:latin typeface="Arial" pitchFamily="34" charset="0"/>
                <a:cs typeface="B Lotus" pitchFamily="2" charset="-78"/>
              </a:rPr>
              <a:t>نتيجه        </a:t>
            </a:r>
          </a:p>
          <a:p>
            <a:pPr>
              <a:buFontTx/>
              <a:buChar char="•"/>
            </a:pPr>
            <a:r>
              <a:rPr lang="fa-IR" sz="1600" b="1">
                <a:latin typeface="Arial" pitchFamily="34" charset="0"/>
                <a:cs typeface="B Lotus" pitchFamily="2" charset="-78"/>
              </a:rPr>
              <a:t>  كيفيت زندگي</a:t>
            </a:r>
          </a:p>
          <a:p>
            <a:r>
              <a:rPr lang="fa-IR" sz="1600" b="1">
                <a:latin typeface="Arial" pitchFamily="34" charset="0"/>
                <a:cs typeface="B Lotus" pitchFamily="2" charset="-78"/>
              </a:rPr>
              <a:t>*  طول عمر</a:t>
            </a:r>
            <a:r>
              <a:rPr lang="fa-IR" sz="1600" b="1">
                <a:latin typeface="Arial" pitchFamily="34" charset="0"/>
                <a:cs typeface="Lotus" pitchFamily="2" charset="-78"/>
              </a:rPr>
              <a:t>     </a:t>
            </a:r>
            <a:endParaRPr lang="en-US" sz="1600" b="1">
              <a:latin typeface="Arial" pitchFamily="34" charset="0"/>
              <a:cs typeface="Lotus" pitchFamily="2" charset="-78"/>
            </a:endParaRPr>
          </a:p>
        </p:txBody>
      </p:sp>
      <p:sp>
        <p:nvSpPr>
          <p:cNvPr id="139268" name="Rectangle 6"/>
          <p:cNvSpPr>
            <a:spLocks noChangeArrowheads="1"/>
          </p:cNvSpPr>
          <p:nvPr/>
        </p:nvSpPr>
        <p:spPr bwMode="auto">
          <a:xfrm>
            <a:off x="3779838" y="3644900"/>
            <a:ext cx="1368425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b="1">
                <a:latin typeface="Arial" pitchFamily="34" charset="0"/>
                <a:cs typeface="B Lotus" pitchFamily="2" charset="-78"/>
              </a:rPr>
              <a:t>پيشرفت</a:t>
            </a:r>
          </a:p>
          <a:p>
            <a:pPr algn="ctr"/>
            <a:r>
              <a:rPr lang="en-US" sz="2000" b="1">
                <a:latin typeface="Arial" pitchFamily="34" charset="0"/>
                <a:cs typeface="B Lotus" pitchFamily="2" charset="-78"/>
              </a:rPr>
              <a:t>AIDS</a:t>
            </a:r>
          </a:p>
        </p:txBody>
      </p:sp>
      <p:sp>
        <p:nvSpPr>
          <p:cNvPr id="139269" name="Rectangle 7"/>
          <p:cNvSpPr>
            <a:spLocks noChangeArrowheads="1"/>
          </p:cNvSpPr>
          <p:nvPr/>
        </p:nvSpPr>
        <p:spPr bwMode="auto">
          <a:xfrm>
            <a:off x="6084888" y="3644900"/>
            <a:ext cx="1655762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b="1">
                <a:latin typeface="Arial" pitchFamily="34" charset="0"/>
                <a:cs typeface="B Lotus" pitchFamily="2" charset="-78"/>
              </a:rPr>
              <a:t>شروع بيماري</a:t>
            </a:r>
          </a:p>
          <a:p>
            <a:pPr algn="ctr"/>
            <a:r>
              <a:rPr lang="en-US" sz="2000" b="1">
                <a:latin typeface="Arial" pitchFamily="34" charset="0"/>
                <a:cs typeface="B Lotus" pitchFamily="2" charset="-78"/>
              </a:rPr>
              <a:t>HIV+</a:t>
            </a:r>
          </a:p>
        </p:txBody>
      </p:sp>
      <p:sp>
        <p:nvSpPr>
          <p:cNvPr id="139270" name="Line 8"/>
          <p:cNvSpPr>
            <a:spLocks noChangeShapeType="1"/>
          </p:cNvSpPr>
          <p:nvPr/>
        </p:nvSpPr>
        <p:spPr bwMode="auto">
          <a:xfrm flipH="1">
            <a:off x="5148263" y="4005263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39271" name="Line 9"/>
          <p:cNvSpPr>
            <a:spLocks noChangeShapeType="1"/>
          </p:cNvSpPr>
          <p:nvPr/>
        </p:nvSpPr>
        <p:spPr bwMode="auto">
          <a:xfrm flipH="1">
            <a:off x="2700338" y="4005263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39272" name="Line 10"/>
          <p:cNvSpPr>
            <a:spLocks noChangeShapeType="1"/>
          </p:cNvSpPr>
          <p:nvPr/>
        </p:nvSpPr>
        <p:spPr bwMode="auto">
          <a:xfrm flipH="1">
            <a:off x="6804025" y="2708275"/>
            <a:ext cx="9366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39273" name="Line 11"/>
          <p:cNvSpPr>
            <a:spLocks noChangeShapeType="1"/>
          </p:cNvSpPr>
          <p:nvPr/>
        </p:nvSpPr>
        <p:spPr bwMode="auto">
          <a:xfrm flipH="1">
            <a:off x="4284663" y="1628775"/>
            <a:ext cx="287337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39274" name="Line 12"/>
          <p:cNvSpPr>
            <a:spLocks noChangeShapeType="1"/>
          </p:cNvSpPr>
          <p:nvPr/>
        </p:nvSpPr>
        <p:spPr bwMode="auto">
          <a:xfrm>
            <a:off x="2411413" y="1628775"/>
            <a:ext cx="1655762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39275" name="Line 13"/>
          <p:cNvSpPr>
            <a:spLocks noChangeShapeType="1"/>
          </p:cNvSpPr>
          <p:nvPr/>
        </p:nvSpPr>
        <p:spPr bwMode="auto">
          <a:xfrm>
            <a:off x="2339975" y="1628775"/>
            <a:ext cx="719138" cy="237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39276" name="Line 14"/>
          <p:cNvSpPr>
            <a:spLocks noChangeShapeType="1"/>
          </p:cNvSpPr>
          <p:nvPr/>
        </p:nvSpPr>
        <p:spPr bwMode="auto">
          <a:xfrm>
            <a:off x="4643438" y="1628775"/>
            <a:ext cx="865187" cy="237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39277" name="Line 15"/>
          <p:cNvSpPr>
            <a:spLocks noChangeShapeType="1"/>
          </p:cNvSpPr>
          <p:nvPr/>
        </p:nvSpPr>
        <p:spPr bwMode="auto">
          <a:xfrm flipV="1">
            <a:off x="2771775" y="4005263"/>
            <a:ext cx="287338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39278" name="Line 16"/>
          <p:cNvSpPr>
            <a:spLocks noChangeShapeType="1"/>
          </p:cNvSpPr>
          <p:nvPr/>
        </p:nvSpPr>
        <p:spPr bwMode="auto">
          <a:xfrm flipV="1">
            <a:off x="2916238" y="4365625"/>
            <a:ext cx="863600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39279" name="Line 17"/>
          <p:cNvSpPr>
            <a:spLocks noChangeShapeType="1"/>
          </p:cNvSpPr>
          <p:nvPr/>
        </p:nvSpPr>
        <p:spPr bwMode="auto">
          <a:xfrm flipV="1">
            <a:off x="4643438" y="4365625"/>
            <a:ext cx="144145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39280" name="Line 18"/>
          <p:cNvSpPr>
            <a:spLocks noChangeShapeType="1"/>
          </p:cNvSpPr>
          <p:nvPr/>
        </p:nvSpPr>
        <p:spPr bwMode="auto">
          <a:xfrm flipV="1">
            <a:off x="6443663" y="4365625"/>
            <a:ext cx="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39281" name="Line 19"/>
          <p:cNvSpPr>
            <a:spLocks noChangeShapeType="1"/>
          </p:cNvSpPr>
          <p:nvPr/>
        </p:nvSpPr>
        <p:spPr bwMode="auto">
          <a:xfrm flipH="1" flipV="1">
            <a:off x="7019925" y="4365625"/>
            <a:ext cx="1081088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4"/>
          <p:cNvSpPr>
            <a:spLocks noChangeArrowheads="1"/>
          </p:cNvSpPr>
          <p:nvPr/>
        </p:nvSpPr>
        <p:spPr bwMode="auto">
          <a:xfrm>
            <a:off x="323850" y="188913"/>
            <a:ext cx="85693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fa-IR" sz="3200" b="1">
                <a:latin typeface="Arial" pitchFamily="34" charset="0"/>
                <a:cs typeface="B Lotus" pitchFamily="2" charset="-78"/>
              </a:rPr>
              <a:t>نقش روانشناسي در مطالعه </a:t>
            </a:r>
            <a:r>
              <a:rPr lang="en-US" sz="3200" b="1">
                <a:latin typeface="Arial" pitchFamily="34" charset="0"/>
                <a:cs typeface="B Lotus" pitchFamily="2" charset="-78"/>
              </a:rPr>
              <a:t> </a:t>
            </a:r>
            <a:r>
              <a:rPr lang="en-US" sz="2800" b="1">
                <a:latin typeface="Arial" pitchFamily="34" charset="0"/>
                <a:cs typeface="B Lotus" pitchFamily="2" charset="-78"/>
              </a:rPr>
              <a:t>AIDS</a:t>
            </a:r>
            <a:r>
              <a:rPr lang="fa-IR" sz="3200" b="1">
                <a:latin typeface="Arial" pitchFamily="34" charset="0"/>
                <a:cs typeface="B Lotus" pitchFamily="2" charset="-78"/>
              </a:rPr>
              <a:t>و</a:t>
            </a:r>
            <a:r>
              <a:rPr lang="en-US" sz="3200" b="1">
                <a:latin typeface="Arial" pitchFamily="34" charset="0"/>
                <a:cs typeface="B Lotus" pitchFamily="2" charset="-78"/>
              </a:rPr>
              <a:t> </a:t>
            </a:r>
            <a:r>
              <a:rPr lang="en-US" sz="2800" b="1">
                <a:latin typeface="Arial" pitchFamily="34" charset="0"/>
                <a:cs typeface="B Lotus" pitchFamily="2" charset="-78"/>
              </a:rPr>
              <a:t>HIV</a:t>
            </a:r>
          </a:p>
          <a:p>
            <a:pPr>
              <a:lnSpc>
                <a:spcPct val="150000"/>
              </a:lnSpc>
            </a:pPr>
            <a:r>
              <a:rPr lang="en-US" sz="2400" b="1">
                <a:latin typeface="Arial" pitchFamily="34" charset="0"/>
                <a:cs typeface="B Lotus" pitchFamily="2" charset="-78"/>
              </a:rPr>
              <a:t>HIV</a:t>
            </a:r>
            <a:r>
              <a:rPr lang="en-US" sz="2800" b="1">
                <a:latin typeface="Arial" pitchFamily="34" charset="0"/>
                <a:cs typeface="B Lotus" pitchFamily="2" charset="-78"/>
              </a:rPr>
              <a:t> </a:t>
            </a:r>
            <a:r>
              <a:rPr lang="en-US" sz="2400">
                <a:latin typeface="Arial" pitchFamily="34" charset="0"/>
                <a:cs typeface="B Lotus" pitchFamily="2" charset="-78"/>
                <a:sym typeface="Wingdings 2" pitchFamily="18" charset="2"/>
              </a:rPr>
              <a:t></a:t>
            </a:r>
            <a:r>
              <a:rPr lang="en-US" sz="2800" b="1">
                <a:latin typeface="Arial" pitchFamily="34" charset="0"/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اغلب بـه علت رفتـارهاي مردم منتقل مـي شود مـانند : روابـط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جنسي و استفاده مشتـرك از آمپول افراد آلوده .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عوامل در نظر گرفتـه شده توسط الگويـي از آگـدن ( 1996 ) كه نقش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بالقوه روانشناسي در</a:t>
            </a:r>
            <a:r>
              <a:rPr lang="en-US" sz="2800" b="1">
                <a:latin typeface="Arial" pitchFamily="34" charset="0"/>
                <a:cs typeface="B Lotus" pitchFamily="2" charset="-78"/>
              </a:rPr>
              <a:t> </a:t>
            </a:r>
            <a:r>
              <a:rPr lang="en-US" sz="2400" b="1">
                <a:latin typeface="Arial" pitchFamily="34" charset="0"/>
                <a:cs typeface="B Lotus" pitchFamily="2" charset="-78"/>
              </a:rPr>
              <a:t>HIV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و</a:t>
            </a:r>
            <a:r>
              <a:rPr lang="en-US" sz="2400" b="1">
                <a:latin typeface="Arial" pitchFamily="34" charset="0"/>
                <a:cs typeface="B Lotus" pitchFamily="2" charset="-78"/>
              </a:rPr>
              <a:t>AIDS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را نشان مي دهد ، خلاصه شده اند.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4"/>
          <p:cNvSpPr>
            <a:spLocks noChangeArrowheads="1"/>
          </p:cNvSpPr>
          <p:nvPr/>
        </p:nvSpPr>
        <p:spPr bwMode="auto">
          <a:xfrm>
            <a:off x="322263" y="260350"/>
            <a:ext cx="8497887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fa-IR" sz="3200" b="1">
                <a:latin typeface="Arial" pitchFamily="34" charset="0"/>
                <a:cs typeface="B Lotus" pitchFamily="2" charset="-78"/>
              </a:rPr>
              <a:t>آسيب پذيري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Arial" pitchFamily="34" charset="0"/>
                <a:cs typeface="B Lotus" pitchFamily="2" charset="-78"/>
                <a:sym typeface="Wingdings 2" pitchFamily="18" charset="2"/>
              </a:rPr>
              <a:t></a:t>
            </a:r>
            <a:r>
              <a:rPr lang="fa-IR" sz="2400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هر شخصي كه در معرض ويروس </a:t>
            </a:r>
            <a:r>
              <a:rPr lang="en-US" sz="2400" b="1">
                <a:latin typeface="Arial" pitchFamily="34" charset="0"/>
                <a:cs typeface="B Lotus" pitchFamily="2" charset="-78"/>
              </a:rPr>
              <a:t>HIV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قرار بگيرد</a:t>
            </a:r>
            <a:r>
              <a:rPr lang="en-US" sz="2400" b="1">
                <a:latin typeface="Arial" pitchFamily="34" charset="0"/>
                <a:cs typeface="B Lotus" pitchFamily="2" charset="-78"/>
              </a:rPr>
              <a:t>HIV</a:t>
            </a:r>
            <a:r>
              <a:rPr lang="en-US" sz="2800" b="1">
                <a:latin typeface="Arial" pitchFamily="34" charset="0"/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مثبت نيست .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عوامل روانشناختـي ممكن است بر آسيب پذيري شخص بـراي </a:t>
            </a:r>
            <a:r>
              <a:rPr lang="en-US" sz="2400" b="1">
                <a:latin typeface="Arial" pitchFamily="34" charset="0"/>
                <a:cs typeface="B Lotus" pitchFamily="2" charset="-78"/>
              </a:rPr>
              <a:t>HIV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مثبت شدن تاثير بگذارد .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خوش بيني هاي غيرواقعي يكي از علل افـراد در معرض خطر ( اعتقاد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بر اينكه بـراي آن ها اتفاق نمي افتد ) ( واين اشتاين ، 1984 )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4"/>
          <p:cNvSpPr>
            <a:spLocks noChangeArrowheads="1"/>
          </p:cNvSpPr>
          <p:nvPr/>
        </p:nvSpPr>
        <p:spPr bwMode="auto">
          <a:xfrm>
            <a:off x="107950" y="260350"/>
            <a:ext cx="8640763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fa-IR" sz="3200" b="1">
                <a:latin typeface="Arial" pitchFamily="34" charset="0"/>
                <a:cs typeface="B Lotus" pitchFamily="2" charset="-78"/>
              </a:rPr>
              <a:t>در فعاليت هاي آموزشي سلامت</a:t>
            </a:r>
          </a:p>
          <a:p>
            <a:pPr>
              <a:lnSpc>
                <a:spcPct val="150000"/>
              </a:lnSpc>
            </a:pPr>
            <a:r>
              <a:rPr lang="en-US" sz="2800" b="1">
                <a:latin typeface="Arial" pitchFamily="34" charset="0"/>
                <a:cs typeface="B Lotus" pitchFamily="2" charset="-78"/>
                <a:sym typeface="Wingdings 2" pitchFamily="18" charset="2"/>
              </a:rPr>
              <a:t></a:t>
            </a:r>
            <a:r>
              <a:rPr lang="fa-IR" sz="2800" b="1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بـا تشويـق تمـرين رابـطه جنسـي سالـم ( با استفاده از كانـدوم )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مي توان نگـرش ها و رفتـارها را تغيير داد ، هر چنـد ارتـقاي رابطه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جنسي سالم پيچيده تـر از افـزايش دانش و عـرضه خدمـات صرف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است .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4"/>
          <p:cNvSpPr>
            <a:spLocks noChangeArrowheads="1"/>
          </p:cNvSpPr>
          <p:nvPr/>
        </p:nvSpPr>
        <p:spPr bwMode="auto">
          <a:xfrm>
            <a:off x="107950" y="547688"/>
            <a:ext cx="8424863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fa-IR" sz="3200" b="1">
                <a:latin typeface="Arial" pitchFamily="34" charset="0"/>
                <a:cs typeface="B Lotus" pitchFamily="2" charset="-78"/>
              </a:rPr>
              <a:t>پيشرفت بيماري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عوامل روانشناختي مؤثر در تسريع و تكثير ويروس</a:t>
            </a:r>
            <a:r>
              <a:rPr lang="en-US" sz="2400" b="1">
                <a:latin typeface="Arial" pitchFamily="34" charset="0"/>
                <a:cs typeface="B Lotus" pitchFamily="2" charset="-78"/>
              </a:rPr>
              <a:t>HIV</a:t>
            </a:r>
            <a:endParaRPr lang="fa-IR" sz="2400" b="1">
              <a:latin typeface="Arial" pitchFamily="34" charset="0"/>
              <a:cs typeface="B Lotus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– داروهاي تزريقي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- ويـروس تبخـال  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- استرس يا پريشاني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( سودروسكي و همكاران ، 1984 )</a:t>
            </a:r>
          </a:p>
          <a:p>
            <a:pPr>
              <a:lnSpc>
                <a:spcPct val="150000"/>
              </a:lnSpc>
            </a:pP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143363" name="Line 5"/>
          <p:cNvSpPr>
            <a:spLocks noChangeShapeType="1"/>
          </p:cNvSpPr>
          <p:nvPr/>
        </p:nvSpPr>
        <p:spPr bwMode="auto">
          <a:xfrm flipH="1">
            <a:off x="5076825" y="2276475"/>
            <a:ext cx="1871663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43364" name="Line 6"/>
          <p:cNvSpPr>
            <a:spLocks noChangeShapeType="1"/>
          </p:cNvSpPr>
          <p:nvPr/>
        </p:nvSpPr>
        <p:spPr bwMode="auto">
          <a:xfrm flipH="1">
            <a:off x="5076825" y="2278063"/>
            <a:ext cx="1871663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43365" name="Line 7"/>
          <p:cNvSpPr>
            <a:spLocks noChangeShapeType="1"/>
          </p:cNvSpPr>
          <p:nvPr/>
        </p:nvSpPr>
        <p:spPr bwMode="auto">
          <a:xfrm flipH="1">
            <a:off x="5076825" y="2276475"/>
            <a:ext cx="1871663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4"/>
          <p:cNvSpPr>
            <a:spLocks noChangeArrowheads="1"/>
          </p:cNvSpPr>
          <p:nvPr/>
        </p:nvSpPr>
        <p:spPr bwMode="auto">
          <a:xfrm>
            <a:off x="107950" y="188913"/>
            <a:ext cx="85693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 sz="3200" b="1">
              <a:latin typeface="Arial" pitchFamily="34" charset="0"/>
              <a:cs typeface="Lotus" pitchFamily="2" charset="-78"/>
            </a:endParaRPr>
          </a:p>
          <a:p>
            <a:r>
              <a:rPr lang="fa-IR" sz="3200" b="1">
                <a:latin typeface="Arial" pitchFamily="34" charset="0"/>
                <a:cs typeface="B Lotus" pitchFamily="2" charset="-78"/>
              </a:rPr>
              <a:t>طول عمر</a:t>
            </a:r>
          </a:p>
          <a:p>
            <a:endParaRPr lang="fa-IR" sz="3200" b="1">
              <a:latin typeface="Arial" pitchFamily="34" charset="0"/>
              <a:cs typeface="B Lotus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latin typeface="Arial" pitchFamily="34" charset="0"/>
                <a:cs typeface="B Lotus" pitchFamily="2" charset="-78"/>
                <a:sym typeface="Wingdings 2" pitchFamily="18" charset="2"/>
              </a:rPr>
              <a:t></a:t>
            </a:r>
            <a:r>
              <a:rPr lang="fa-IR" sz="2400" b="1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هيـچ فـردي بطه خـاطر ابتـلا بـه </a:t>
            </a:r>
            <a:r>
              <a:rPr lang="en-US" sz="2400" b="1">
                <a:latin typeface="Arial" pitchFamily="34" charset="0"/>
                <a:cs typeface="B Lotus" pitchFamily="2" charset="-78"/>
              </a:rPr>
              <a:t>HIV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از ايـدز نمي ميـرد .</a:t>
            </a:r>
          </a:p>
          <a:p>
            <a:pPr>
              <a:lnSpc>
                <a:spcPct val="150000"/>
              </a:lnSpc>
            </a:pPr>
            <a:r>
              <a:rPr lang="en-US" sz="2400" b="1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عوامل و مداخلات روانشناختي از طريق تشويـق بـاورهاي مثبت و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ارتقاي رفتارهاي سالم، طول عمر را افزايش مي دهد .</a:t>
            </a:r>
          </a:p>
          <a:p>
            <a:pPr>
              <a:lnSpc>
                <a:spcPct val="150000"/>
              </a:lnSpc>
            </a:pPr>
            <a:r>
              <a:rPr lang="en-US" sz="2400" b="1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رفتارهاي تيپ </a:t>
            </a:r>
            <a:r>
              <a:rPr lang="en-US" sz="2800" b="1">
                <a:latin typeface="Arial" pitchFamily="34" charset="0"/>
                <a:cs typeface="B Lotus" pitchFamily="2" charset="-78"/>
              </a:rPr>
              <a:t>C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به طول عمر بستگي نـدارد گرچه اظهار خشم يـا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خصومت بـه نتيـجه مثبت كمك مـي كند .</a:t>
            </a:r>
          </a:p>
          <a:p>
            <a:pPr>
              <a:lnSpc>
                <a:spcPct val="150000"/>
              </a:lnSpc>
            </a:pPr>
            <a:endParaRPr lang="fa-IR" sz="2800" b="1">
              <a:latin typeface="Arial" pitchFamily="34" charset="0"/>
              <a:cs typeface="B Lotus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( سولومون و همكاران ، 1987 ، به نقل از آگدن ، 1996 )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541338" y="1339850"/>
            <a:ext cx="8278812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en-US" sz="2800">
                <a:latin typeface="Arial" pitchFamily="34" charset="0"/>
                <a:cs typeface="Lotus" pitchFamily="2" charset="-78"/>
                <a:sym typeface="Wingdings 2" pitchFamily="18" charset="2"/>
              </a:rPr>
              <a:t></a:t>
            </a:r>
            <a:r>
              <a:rPr lang="fa-IR" sz="2800">
                <a:latin typeface="Arial" pitchFamily="34" charset="0"/>
                <a:cs typeface="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ارتقاء سلامت مثبت و استفاده از « ارتقاي سلامت » به عنوان وسيله اي 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بـراي دستيـابي به افزايش همـاهنگي سلامت مثبت جسمي ، روانـي و 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اجتماعي ، همراه با پيشگيري از بيماريهاي فيزيكي ، رواني و اجتماعـي 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4"/>
          <p:cNvSpPr>
            <a:spLocks noChangeArrowheads="1"/>
          </p:cNvSpPr>
          <p:nvPr/>
        </p:nvSpPr>
        <p:spPr bwMode="auto">
          <a:xfrm>
            <a:off x="252413" y="144463"/>
            <a:ext cx="8640762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a-IR" sz="2400">
                <a:latin typeface="Arial" pitchFamily="34" charset="0"/>
              </a:rPr>
              <a:t> </a:t>
            </a:r>
          </a:p>
          <a:p>
            <a:endParaRPr lang="fa-IR" sz="2400">
              <a:latin typeface="Arial" pitchFamily="34" charset="0"/>
            </a:endParaRPr>
          </a:p>
          <a:p>
            <a:endParaRPr lang="fa-IR" sz="3200" b="1">
              <a:latin typeface="Arial" pitchFamily="34" charset="0"/>
              <a:cs typeface="Lotus" pitchFamily="2" charset="-78"/>
            </a:endParaRPr>
          </a:p>
          <a:p>
            <a:r>
              <a:rPr lang="fa-IR" sz="3200" b="1">
                <a:latin typeface="Arial" pitchFamily="34" charset="0"/>
                <a:cs typeface="B Lotus" pitchFamily="2" charset="-78"/>
              </a:rPr>
              <a:t>علل پيش بيني در بقاي بيماران مبتلا به ايدز :</a:t>
            </a:r>
          </a:p>
          <a:p>
            <a:endParaRPr lang="fa-IR" sz="3200" b="1">
              <a:latin typeface="Arial" pitchFamily="34" charset="0"/>
              <a:cs typeface="B Lotus" pitchFamily="2" charset="-78"/>
            </a:endParaRPr>
          </a:p>
          <a:p>
            <a:r>
              <a:rPr lang="en-US" sz="2400">
                <a:latin typeface="Arial" pitchFamily="34" charset="0"/>
                <a:cs typeface="B Lotus" pitchFamily="2" charset="-78"/>
                <a:sym typeface="Wingdings 2" pitchFamily="18" charset="2"/>
              </a:rPr>
              <a:t></a:t>
            </a:r>
            <a:r>
              <a:rPr lang="fa-IR" sz="2400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وضعيت سلامت عمومي در خط پايه</a:t>
            </a:r>
          </a:p>
          <a:p>
            <a:r>
              <a:rPr lang="en-US" sz="24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رفتارهاي سالم</a:t>
            </a:r>
          </a:p>
          <a:p>
            <a:r>
              <a:rPr lang="en-US" sz="24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سطح « سرسختي » ( شيوه مقـابله بر اسـاس داشتـن سطوح بـالايي از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« مهار » شخصي ؛ « تعمد » (يافتن معنايي براي كار، ارزش ها و روابط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شخصي ) و « مبارزه جويي » (نگاه به رويدادهاي بالقوه استرس زا ، به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عنوان يك مبارزه ) .</a:t>
            </a:r>
          </a:p>
          <a:p>
            <a:r>
              <a:rPr lang="en-US" sz="24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ميزان حمايت اجتماعي (حمايت روانشناختي از سوي دوستان و... )</a:t>
            </a:r>
          </a:p>
          <a:p>
            <a:r>
              <a:rPr lang="en-US" sz="24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رفتار تيپ «</a:t>
            </a:r>
            <a:r>
              <a:rPr lang="en-US" sz="2400" b="1">
                <a:latin typeface="Arial" pitchFamily="34" charset="0"/>
                <a:cs typeface="B Lotus" pitchFamily="2" charset="-78"/>
              </a:rPr>
              <a:t>C</a:t>
            </a:r>
            <a:r>
              <a:rPr lang="en-US" sz="2800" b="1">
                <a:latin typeface="Arial" pitchFamily="34" charset="0"/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» ( از خود گذشتگي ، فقدان تظاهرات هيجاني )</a:t>
            </a:r>
          </a:p>
          <a:p>
            <a:r>
              <a:rPr lang="en-US" sz="24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راهبردهاي مقابله اي ( متمركز بر هيجان/ مشكل و... )</a:t>
            </a:r>
          </a:p>
          <a:p>
            <a:endParaRPr lang="fa-IR" sz="2800" b="1">
              <a:latin typeface="Arial" pitchFamily="34" charset="0"/>
              <a:cs typeface="B Lotus" pitchFamily="2" charset="-78"/>
            </a:endParaRP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( سولومون و همكاران ، 1987، به نقل از آگدن ، 1996 )</a:t>
            </a:r>
          </a:p>
          <a:p>
            <a:endParaRPr lang="fa-IR" sz="2800" b="1">
              <a:latin typeface="Arial" pitchFamily="34" charset="0"/>
              <a:cs typeface="B Lotus" pitchFamily="2" charset="-78"/>
            </a:endParaRP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</a:p>
          <a:p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4"/>
          <p:cNvSpPr>
            <a:spLocks noChangeArrowheads="1"/>
          </p:cNvSpPr>
          <p:nvPr/>
        </p:nvSpPr>
        <p:spPr bwMode="auto">
          <a:xfrm>
            <a:off x="107950" y="260350"/>
            <a:ext cx="878522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a-IR" sz="3200" b="1">
                <a:latin typeface="Arial" pitchFamily="34" charset="0"/>
                <a:cs typeface="B Lotus" pitchFamily="2" charset="-78"/>
              </a:rPr>
              <a:t>بيماري كرونري قلب</a:t>
            </a:r>
          </a:p>
          <a:p>
            <a:endParaRPr lang="fa-IR" sz="3200" b="1">
              <a:latin typeface="Arial" pitchFamily="34" charset="0"/>
              <a:cs typeface="B Lotus" pitchFamily="2" charset="-78"/>
            </a:endParaRPr>
          </a:p>
          <a:p>
            <a:r>
              <a:rPr lang="en-US" sz="2400" b="1">
                <a:latin typeface="Arial" pitchFamily="34" charset="0"/>
                <a:cs typeface="B Lotus" pitchFamily="2" charset="-78"/>
                <a:sym typeface="Wingdings 2" pitchFamily="18" charset="2"/>
              </a:rPr>
              <a:t></a:t>
            </a:r>
            <a:r>
              <a:rPr lang="fa-IR" sz="2400" b="1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« تصلب شـرائين » ( تنگ شدن شريانـهاي كرونـري كه خون قلب را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تامين مي كنند)          نارسايي جريان اكسيژن و تغذيه قلب        درد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مكرر (آنژين قفسه صدري)           « آنفـاركتوس ميوكارد » / يا حمله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قلبي .</a:t>
            </a:r>
          </a:p>
          <a:p>
            <a:r>
              <a:rPr lang="en-US" sz="2400" b="1">
                <a:cs typeface="B Lotus" pitchFamily="2" charset="-78"/>
                <a:sym typeface="Wingdings 2" pitchFamily="18" charset="2"/>
              </a:rPr>
              <a:t>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شيوع در مـردان و افراد پير ( علت مرگ 33% مردان زير65 سال و 28%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همه مرگها )</a:t>
            </a:r>
          </a:p>
          <a:p>
            <a:r>
              <a:rPr lang="en-US" sz="2400" b="1">
                <a:cs typeface="B Lotus" pitchFamily="2" charset="-78"/>
                <a:sym typeface="Wingdings 2" pitchFamily="18" charset="2"/>
              </a:rPr>
              <a:t>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زمينـه خـانوادگـي دارد .</a:t>
            </a:r>
          </a:p>
          <a:p>
            <a:r>
              <a:rPr lang="en-US" sz="2400" b="1">
                <a:cs typeface="B Lotus" pitchFamily="2" charset="-78"/>
                <a:sym typeface="Wingdings 2" pitchFamily="18" charset="2"/>
              </a:rPr>
              <a:t>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علل خطرآفرين : فشارخون بالا ، ديابت ، سيگار كشيدن ، چاقي ، پائين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بودن سطح فعاليت جسمي .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146435" name="Line 5"/>
          <p:cNvSpPr>
            <a:spLocks noChangeShapeType="1"/>
          </p:cNvSpPr>
          <p:nvPr/>
        </p:nvSpPr>
        <p:spPr bwMode="auto">
          <a:xfrm flipH="1">
            <a:off x="5940425" y="263683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46436" name="Line 6"/>
          <p:cNvSpPr>
            <a:spLocks noChangeShapeType="1"/>
          </p:cNvSpPr>
          <p:nvPr/>
        </p:nvSpPr>
        <p:spPr bwMode="auto">
          <a:xfrm flipH="1">
            <a:off x="1042988" y="26368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46437" name="Line 7"/>
          <p:cNvSpPr>
            <a:spLocks noChangeShapeType="1"/>
          </p:cNvSpPr>
          <p:nvPr/>
        </p:nvSpPr>
        <p:spPr bwMode="auto">
          <a:xfrm flipH="1">
            <a:off x="4572000" y="306863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4"/>
          <p:cNvSpPr>
            <a:spLocks noChangeArrowheads="1"/>
          </p:cNvSpPr>
          <p:nvPr/>
        </p:nvSpPr>
        <p:spPr bwMode="auto">
          <a:xfrm>
            <a:off x="250825" y="620713"/>
            <a:ext cx="864235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a-IR" sz="3200" b="1">
                <a:latin typeface="Arial" pitchFamily="34" charset="0"/>
                <a:cs typeface="B Lotus" pitchFamily="2" charset="-78"/>
              </a:rPr>
              <a:t>نقش روانشناسي</a:t>
            </a:r>
          </a:p>
          <a:p>
            <a:endParaRPr lang="fa-IR" sz="3200" b="1">
              <a:latin typeface="Arial" pitchFamily="34" charset="0"/>
              <a:cs typeface="B Lotus" pitchFamily="2" charset="-78"/>
            </a:endParaRP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پيش بيني و تغيير عوامل خطرآفرين رفتاري</a:t>
            </a:r>
          </a:p>
          <a:p>
            <a:endParaRPr lang="fa-IR" sz="2800" b="1">
              <a:latin typeface="Arial" pitchFamily="34" charset="0"/>
              <a:cs typeface="B Lotus" pitchFamily="2" charset="-78"/>
            </a:endParaRPr>
          </a:p>
          <a:p>
            <a:r>
              <a:rPr lang="en-US" sz="2400" b="1">
                <a:latin typeface="Arial" pitchFamily="34" charset="0"/>
                <a:cs typeface="B Lotus" pitchFamily="2" charset="-78"/>
                <a:sym typeface="Wingdings 2" pitchFamily="18" charset="2"/>
              </a:rPr>
              <a:t></a:t>
            </a:r>
            <a:r>
              <a:rPr lang="fa-IR" sz="2400" b="1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كمك به افراد بـراي ترك سيگار زيرا : كشيدن 20 سيگار در روز ، خطر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ابتلا به بيماري كرونري قلب را در ميانسالان  سه برابر افزايش مي دهد ،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لذا تـرك استعمال دخـانيـات مي توانـد خطر حمله قلبـي دوم را تا 50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درصد كاهش دهد. ( آگدن ، 1996 ) . </a:t>
            </a:r>
          </a:p>
          <a:p>
            <a:r>
              <a:rPr lang="en-US" sz="2400" b="1">
                <a:cs typeface="B Lotus" pitchFamily="2" charset="-78"/>
                <a:sym typeface="Wingdings 2" pitchFamily="18" charset="2"/>
              </a:rPr>
              <a:t>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تغييرات برنامه غذايي مصرف با كاهش چربـي اشباع شده وافزايش فيبـر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به جلوگيـري از حمله قلبـي كمك مي كند .</a:t>
            </a:r>
          </a:p>
          <a:p>
            <a:endParaRPr lang="fa-IR" sz="2800" b="1">
              <a:latin typeface="Arial" pitchFamily="34" charset="0"/>
              <a:cs typeface="B Lotus" pitchFamily="2" charset="-78"/>
            </a:endParaRPr>
          </a:p>
          <a:p>
            <a:endParaRPr lang="fa-IR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4"/>
          <p:cNvSpPr>
            <a:spLocks noChangeArrowheads="1"/>
          </p:cNvSpPr>
          <p:nvPr/>
        </p:nvSpPr>
        <p:spPr bwMode="auto">
          <a:xfrm>
            <a:off x="179388" y="836613"/>
            <a:ext cx="8713787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cs typeface="Lotus" pitchFamily="2" charset="-78"/>
                <a:sym typeface="Wingdings 2" pitchFamily="18" charset="2"/>
              </a:rPr>
              <a:t></a:t>
            </a:r>
            <a:r>
              <a:rPr lang="fa-IR" sz="2400" b="1">
                <a:cs typeface="Lotus" pitchFamily="2" charset="-78"/>
                <a:sym typeface="Wingdings 2" pitchFamily="18" charset="2"/>
              </a:rPr>
              <a:t>  </a:t>
            </a:r>
            <a:r>
              <a:rPr lang="fa-IR" sz="2800" b="1">
                <a:cs typeface="B Lotus" pitchFamily="2" charset="-78"/>
              </a:rPr>
              <a:t>عوامل ژنتيكي ، چاقي، مصرف بيش از حد الكل ، مصرف بيش از حد</a:t>
            </a:r>
          </a:p>
          <a:p>
            <a:pPr>
              <a:lnSpc>
                <a:spcPct val="150000"/>
              </a:lnSpc>
            </a:pPr>
            <a:r>
              <a:rPr lang="fa-IR" sz="2800" b="1">
                <a:cs typeface="B Lotus" pitchFamily="2" charset="-78"/>
              </a:rPr>
              <a:t>     نـمك مي تواند بر فشار خـون بالا (عامل خطر براي بيمـاري كرونري</a:t>
            </a:r>
            <a:r>
              <a:rPr lang="fa-IR">
                <a:cs typeface="B Lotus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800" b="1">
                <a:cs typeface="B Lotus" pitchFamily="2" charset="-78"/>
              </a:rPr>
              <a:t>     قلب ) تأثير بگذارد .</a:t>
            </a:r>
          </a:p>
          <a:p>
            <a:pPr>
              <a:lnSpc>
                <a:spcPct val="150000"/>
              </a:lnSpc>
            </a:pPr>
            <a:r>
              <a:rPr lang="en-US" sz="2400" b="1">
                <a:cs typeface="B Lotus" pitchFamily="2" charset="-78"/>
                <a:sym typeface="Wingdings 2" pitchFamily="18" charset="2"/>
              </a:rPr>
              <a:t></a:t>
            </a:r>
            <a:r>
              <a:rPr lang="fa-IR" sz="2800" b="1">
                <a:cs typeface="B Lotus" pitchFamily="2" charset="-78"/>
              </a:rPr>
              <a:t> استرس زياد با حمايت اجتماعي كم و مهار ادراك شده پايين تر در</a:t>
            </a:r>
          </a:p>
          <a:p>
            <a:pPr>
              <a:lnSpc>
                <a:spcPct val="150000"/>
              </a:lnSpc>
            </a:pPr>
            <a:r>
              <a:rPr lang="fa-IR" sz="2800" b="1">
                <a:cs typeface="B Lotus" pitchFamily="2" charset="-78"/>
              </a:rPr>
              <a:t>     بيماري قلبي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cs typeface="B Lotus" pitchFamily="2" charset="-78"/>
              </a:rPr>
              <a:t>دخالت دارد ( كاراسك و تئورل ، 1990 )</a:t>
            </a:r>
          </a:p>
          <a:p>
            <a:pPr>
              <a:lnSpc>
                <a:spcPct val="150000"/>
              </a:lnSpc>
            </a:pPr>
            <a:r>
              <a:rPr lang="en-US" sz="2400" b="1">
                <a:cs typeface="B Lotus" pitchFamily="2" charset="-78"/>
                <a:sym typeface="Wingdings 2" pitchFamily="18" charset="2"/>
              </a:rPr>
              <a:t></a:t>
            </a:r>
            <a:r>
              <a:rPr lang="fa-IR" sz="2800" b="1">
                <a:cs typeface="B Lotus" pitchFamily="2" charset="-78"/>
              </a:rPr>
              <a:t> افراد داراي الگوي رفتاري تيپ</a:t>
            </a:r>
            <a:r>
              <a:rPr lang="en-US" sz="2800" b="1">
                <a:cs typeface="B Lotus" pitchFamily="2" charset="-78"/>
              </a:rPr>
              <a:t>A</a:t>
            </a:r>
            <a:r>
              <a:rPr lang="fa-IR" sz="2800" b="1">
                <a:cs typeface="B Lotus" pitchFamily="2" charset="-78"/>
              </a:rPr>
              <a:t> ( رقابت شديد ، عجله و كينه توزي )</a:t>
            </a:r>
          </a:p>
          <a:p>
            <a:pPr>
              <a:lnSpc>
                <a:spcPct val="150000"/>
              </a:lnSpc>
            </a:pPr>
            <a:r>
              <a:rPr lang="fa-IR" sz="2800" b="1">
                <a:cs typeface="B Lotus" pitchFamily="2" charset="-78"/>
              </a:rPr>
              <a:t>    بيشتـر از نيم رخ </a:t>
            </a:r>
            <a:r>
              <a:rPr lang="en-US" sz="2800" b="1">
                <a:cs typeface="B Lotus" pitchFamily="2" charset="-78"/>
              </a:rPr>
              <a:t>B</a:t>
            </a:r>
            <a:r>
              <a:rPr lang="fa-IR" sz="2800" b="1">
                <a:cs typeface="B Lotus" pitchFamily="2" charset="-78"/>
              </a:rPr>
              <a:t> ( آرام و ساكت تر و بدون عجله ) در معرض خطر </a:t>
            </a:r>
          </a:p>
          <a:p>
            <a:pPr>
              <a:lnSpc>
                <a:spcPct val="150000"/>
              </a:lnSpc>
            </a:pPr>
            <a:r>
              <a:rPr lang="fa-IR" sz="2800" b="1">
                <a:cs typeface="B Lotus" pitchFamily="2" charset="-78"/>
              </a:rPr>
              <a:t>    هستند . ( فريدمن و روزنمن ، 1959 )   </a:t>
            </a:r>
            <a:endParaRPr lang="en-US" sz="2800" b="1"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4"/>
          <p:cNvSpPr>
            <a:spLocks noChangeArrowheads="1"/>
          </p:cNvSpPr>
          <p:nvPr/>
        </p:nvSpPr>
        <p:spPr bwMode="auto">
          <a:xfrm>
            <a:off x="252413" y="188913"/>
            <a:ext cx="8640762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fa-IR" sz="3200" b="1">
                <a:latin typeface="Arial" pitchFamily="34" charset="0"/>
                <a:cs typeface="B Lotus" pitchFamily="2" charset="-78"/>
              </a:rPr>
              <a:t>روانشناسي و توانبخشي بيماران كرونري قلب</a:t>
            </a:r>
          </a:p>
          <a:p>
            <a:pPr>
              <a:lnSpc>
                <a:spcPct val="150000"/>
              </a:lnSpc>
            </a:pPr>
            <a:endParaRPr lang="fa-IR" sz="3200" b="1">
              <a:latin typeface="Arial" pitchFamily="34" charset="0"/>
              <a:cs typeface="B Lotus" pitchFamily="2" charset="-78"/>
            </a:endParaRPr>
          </a:p>
          <a:p>
            <a:pPr>
              <a:lnSpc>
                <a:spcPct val="150000"/>
              </a:lnSpc>
              <a:buFont typeface="Wingdings 2" pitchFamily="18" charset="2"/>
              <a:buChar char="ô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تـشويق اين بيمـاران با تغيير عوامل خطرآفرين ( عدم فعاليت ، رفتـار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تيپ</a:t>
            </a:r>
            <a:r>
              <a:rPr lang="en-US" sz="2800" b="1">
                <a:latin typeface="Arial" pitchFamily="34" charset="0"/>
                <a:cs typeface="B Lotus" pitchFamily="2" charset="-78"/>
              </a:rPr>
              <a:t>A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، سيگاركشيدن و برنامه غذايي ) در برابر حمله قلبي عود كننده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كاهش خطرات بـا برنـامه تغييـر رفتـار ( فريدمن وهمكاران ، 1986 )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4"/>
          <p:cNvSpPr>
            <a:spLocks noChangeArrowheads="1"/>
          </p:cNvSpPr>
          <p:nvPr/>
        </p:nvSpPr>
        <p:spPr bwMode="auto">
          <a:xfrm>
            <a:off x="250825" y="260350"/>
            <a:ext cx="856932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a-IR" sz="3200" b="1">
                <a:latin typeface="Arial" pitchFamily="34" charset="0"/>
                <a:cs typeface="B Lotus" pitchFamily="2" charset="-78"/>
              </a:rPr>
              <a:t>بيماري علاج ناپذير</a:t>
            </a:r>
          </a:p>
          <a:p>
            <a:endParaRPr lang="fa-IR" sz="3200" b="1">
              <a:latin typeface="Arial" pitchFamily="34" charset="0"/>
              <a:cs typeface="B Lotus" pitchFamily="2" charset="-78"/>
            </a:endParaRPr>
          </a:p>
          <a:p>
            <a:r>
              <a:rPr lang="en-US" sz="2400" b="1">
                <a:latin typeface="Arial" pitchFamily="34" charset="0"/>
                <a:cs typeface="B Lotus" pitchFamily="2" charset="-78"/>
                <a:sym typeface="Wingdings 2" pitchFamily="18" charset="2"/>
              </a:rPr>
              <a:t>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سرطـان : توده بـدخيمي كه ناشـي از تقسيم غيـرعادي و كنتـرل نشده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سلول ها بوده ، به بافت هاي مجاور حمله كرده و آنها را از بين مي برد.</a:t>
            </a:r>
          </a:p>
          <a:p>
            <a:r>
              <a:rPr lang="en-US" sz="2400" b="1">
                <a:cs typeface="B Lotus" pitchFamily="2" charset="-78"/>
                <a:sym typeface="Wingdings 2" pitchFamily="18" charset="2"/>
              </a:rPr>
              <a:t>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دو نوع توده : « خـوش خيم » كه در سراسر بـدن پخش نـمي شوند و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« بدخيم » كه نشان دهنده گسترش ميكروب بيمـاري اند .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</a:p>
          <a:p>
            <a:r>
              <a:rPr lang="en-US" sz="2400" b="1">
                <a:cs typeface="B Lotus" pitchFamily="2" charset="-78"/>
                <a:sym typeface="Wingdings 2" pitchFamily="18" charset="2"/>
              </a:rPr>
              <a:t>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انواع سلول سرطاني             كارسينوما            90% تمـام سلولهاي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سرطانـي كـه ريشـه در بـافت دارنـد .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ساركوما           ناشي از بـافت پيوندي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لـوسمي           ناشي از بـافت خـون</a:t>
            </a:r>
          </a:p>
        </p:txBody>
      </p:sp>
      <p:sp>
        <p:nvSpPr>
          <p:cNvPr id="150531" name="Line 5"/>
          <p:cNvSpPr>
            <a:spLocks noChangeShapeType="1"/>
          </p:cNvSpPr>
          <p:nvPr/>
        </p:nvSpPr>
        <p:spPr bwMode="auto">
          <a:xfrm flipH="1">
            <a:off x="5003800" y="4292600"/>
            <a:ext cx="1081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50532" name="Line 6"/>
          <p:cNvSpPr>
            <a:spLocks noChangeShapeType="1"/>
          </p:cNvSpPr>
          <p:nvPr/>
        </p:nvSpPr>
        <p:spPr bwMode="auto">
          <a:xfrm flipH="1">
            <a:off x="4932363" y="4292600"/>
            <a:ext cx="11525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50533" name="Line 7"/>
          <p:cNvSpPr>
            <a:spLocks noChangeShapeType="1"/>
          </p:cNvSpPr>
          <p:nvPr/>
        </p:nvSpPr>
        <p:spPr bwMode="auto">
          <a:xfrm flipH="1">
            <a:off x="4932363" y="4292600"/>
            <a:ext cx="1152525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50534" name="Line 8"/>
          <p:cNvSpPr>
            <a:spLocks noChangeShapeType="1"/>
          </p:cNvSpPr>
          <p:nvPr/>
        </p:nvSpPr>
        <p:spPr bwMode="auto">
          <a:xfrm flipH="1">
            <a:off x="2916238" y="42926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50535" name="Line 9"/>
          <p:cNvSpPr>
            <a:spLocks noChangeShapeType="1"/>
          </p:cNvSpPr>
          <p:nvPr/>
        </p:nvSpPr>
        <p:spPr bwMode="auto">
          <a:xfrm flipH="1">
            <a:off x="2987675" y="515778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50536" name="Line 10"/>
          <p:cNvSpPr>
            <a:spLocks noChangeShapeType="1"/>
          </p:cNvSpPr>
          <p:nvPr/>
        </p:nvSpPr>
        <p:spPr bwMode="auto">
          <a:xfrm flipH="1">
            <a:off x="2987675" y="558958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4"/>
          <p:cNvSpPr>
            <a:spLocks noChangeArrowheads="1"/>
          </p:cNvSpPr>
          <p:nvPr/>
        </p:nvSpPr>
        <p:spPr bwMode="auto">
          <a:xfrm>
            <a:off x="395288" y="836613"/>
            <a:ext cx="8280400" cy="531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cs typeface="Lotus" pitchFamily="2" charset="-78"/>
                <a:sym typeface="Wingdings 2" pitchFamily="18" charset="2"/>
              </a:rPr>
              <a:t></a:t>
            </a:r>
            <a:r>
              <a:rPr lang="fa-IR" sz="2400" b="1">
                <a:cs typeface="Lotus" pitchFamily="2" charset="-78"/>
                <a:sym typeface="Wingdings 2" pitchFamily="18" charset="2"/>
              </a:rPr>
              <a:t> </a:t>
            </a:r>
            <a:r>
              <a:rPr lang="fa-IR" sz="3200" b="1">
                <a:cs typeface="B Lotus" pitchFamily="2" charset="-78"/>
              </a:rPr>
              <a:t>شيوع سرطان</a:t>
            </a:r>
            <a:r>
              <a:rPr lang="fa-IR" sz="2800" b="1">
                <a:cs typeface="B Lotus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2800" b="1">
                <a:cs typeface="B Lotus" pitchFamily="2" charset="-78"/>
              </a:rPr>
              <a:t>       زنـان          بيشتـر سرطان سينـه 20% ميـزان مرگ وميـر</a:t>
            </a:r>
          </a:p>
          <a:p>
            <a:pPr>
              <a:lnSpc>
                <a:spcPct val="150000"/>
              </a:lnSpc>
            </a:pPr>
            <a:r>
              <a:rPr lang="fa-IR" sz="2800" b="1">
                <a:cs typeface="B Lotus" pitchFamily="2" charset="-78"/>
              </a:rPr>
              <a:t>       مردان          بيشتـر سرطان ريـه 36% ميـزان مرگ وميـر</a:t>
            </a:r>
          </a:p>
          <a:p>
            <a:pPr>
              <a:lnSpc>
                <a:spcPct val="150000"/>
              </a:lnSpc>
            </a:pPr>
            <a:endParaRPr lang="fa-IR" sz="2800" b="1">
              <a:cs typeface="B Lotus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cs typeface="B Lotus" pitchFamily="2" charset="-78"/>
                <a:sym typeface="Wingdings 2" pitchFamily="18" charset="2"/>
              </a:rPr>
              <a:t>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cs typeface="B Lotus" pitchFamily="2" charset="-78"/>
              </a:rPr>
              <a:t>در انگلستان ، سرطان ها و بيماري هاي كرونري قلب مهم ترين علت</a:t>
            </a:r>
          </a:p>
          <a:p>
            <a:pPr>
              <a:lnSpc>
                <a:spcPct val="150000"/>
              </a:lnSpc>
            </a:pPr>
            <a:r>
              <a:rPr lang="fa-IR" sz="2800" b="1">
                <a:cs typeface="B Lotus" pitchFamily="2" charset="-78"/>
              </a:rPr>
              <a:t>   اصلـي مـرگ</a:t>
            </a:r>
            <a:r>
              <a:rPr lang="fa-IR">
                <a:cs typeface="B Lotus" pitchFamily="2" charset="-78"/>
              </a:rPr>
              <a:t> </a:t>
            </a:r>
            <a:endParaRPr lang="en-US">
              <a:cs typeface="B Lotus" pitchFamily="2" charset="-78"/>
              <a:sym typeface="Wingdings 2" pitchFamily="18" charset="2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cs typeface="B Lotus" pitchFamily="2" charset="-78"/>
                <a:sym typeface="Wingdings 2" pitchFamily="18" charset="2"/>
              </a:rPr>
              <a:t>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cs typeface="B Lotus" pitchFamily="2" charset="-78"/>
              </a:rPr>
              <a:t>كـشيدن سيگـار           سرطان ريـه 85% سرطـان ها بـالقوه قابـل </a:t>
            </a:r>
          </a:p>
          <a:p>
            <a:pPr>
              <a:lnSpc>
                <a:spcPct val="150000"/>
              </a:lnSpc>
            </a:pPr>
            <a:r>
              <a:rPr lang="fa-IR" sz="2800" b="1">
                <a:cs typeface="B Lotus" pitchFamily="2" charset="-78"/>
              </a:rPr>
              <a:t>    پيشگيـري است </a:t>
            </a:r>
            <a:r>
              <a:rPr lang="fa-IR" sz="2800">
                <a:cs typeface="B Lotus" pitchFamily="2" charset="-78"/>
              </a:rPr>
              <a:t>.</a:t>
            </a:r>
            <a:endParaRPr lang="en-US" sz="2800">
              <a:cs typeface="B Lotus" pitchFamily="2" charset="-78"/>
            </a:endParaRPr>
          </a:p>
        </p:txBody>
      </p:sp>
      <p:sp>
        <p:nvSpPr>
          <p:cNvPr id="151555" name="Line 6"/>
          <p:cNvSpPr>
            <a:spLocks noChangeShapeType="1"/>
          </p:cNvSpPr>
          <p:nvPr/>
        </p:nvSpPr>
        <p:spPr bwMode="auto">
          <a:xfrm flipH="1">
            <a:off x="6516688" y="1916113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51556" name="Line 7"/>
          <p:cNvSpPr>
            <a:spLocks noChangeShapeType="1"/>
          </p:cNvSpPr>
          <p:nvPr/>
        </p:nvSpPr>
        <p:spPr bwMode="auto">
          <a:xfrm flipH="1">
            <a:off x="6443663" y="256540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51557" name="Line 8"/>
          <p:cNvSpPr>
            <a:spLocks noChangeShapeType="1"/>
          </p:cNvSpPr>
          <p:nvPr/>
        </p:nvSpPr>
        <p:spPr bwMode="auto">
          <a:xfrm flipH="1">
            <a:off x="5508625" y="515778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4"/>
          <p:cNvSpPr>
            <a:spLocks noChangeArrowheads="1"/>
          </p:cNvSpPr>
          <p:nvPr/>
        </p:nvSpPr>
        <p:spPr bwMode="auto">
          <a:xfrm>
            <a:off x="179388" y="188913"/>
            <a:ext cx="8713787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>
              <a:latin typeface="Arial" pitchFamily="34" charset="0"/>
            </a:endParaRPr>
          </a:p>
          <a:p>
            <a:endParaRPr lang="fa-IR">
              <a:latin typeface="Arial" pitchFamily="34" charset="0"/>
            </a:endParaRPr>
          </a:p>
          <a:p>
            <a:endParaRPr lang="fa-IR">
              <a:latin typeface="Arial" pitchFamily="34" charset="0"/>
            </a:endParaRPr>
          </a:p>
          <a:p>
            <a:endParaRPr lang="fa-IR">
              <a:latin typeface="Arial" pitchFamily="34" charset="0"/>
            </a:endParaRPr>
          </a:p>
          <a:p>
            <a:endParaRPr lang="fa-IR">
              <a:latin typeface="Arial" pitchFamily="34" charset="0"/>
            </a:endParaRPr>
          </a:p>
          <a:p>
            <a:endParaRPr lang="fa-IR">
              <a:latin typeface="Arial" pitchFamily="34" charset="0"/>
            </a:endParaRPr>
          </a:p>
          <a:p>
            <a:endParaRPr lang="fa-IR">
              <a:latin typeface="Arial" pitchFamily="34" charset="0"/>
            </a:endParaRPr>
          </a:p>
          <a:p>
            <a:endParaRPr lang="fa-IR" sz="1600">
              <a:latin typeface="Arial" pitchFamily="34" charset="0"/>
            </a:endParaRPr>
          </a:p>
          <a:p>
            <a:endParaRPr lang="fa-IR" sz="1600">
              <a:latin typeface="Arial" pitchFamily="34" charset="0"/>
            </a:endParaRPr>
          </a:p>
          <a:p>
            <a:r>
              <a:rPr lang="fa-IR" b="1">
                <a:latin typeface="Arial" pitchFamily="34" charset="0"/>
                <a:cs typeface="B Lotus" pitchFamily="2" charset="-78"/>
              </a:rPr>
              <a:t>باورها                                                                                                                                           </a:t>
            </a:r>
          </a:p>
          <a:p>
            <a:pPr>
              <a:buFontTx/>
              <a:buChar char="•"/>
            </a:pPr>
            <a:r>
              <a:rPr lang="fa-IR" b="1">
                <a:latin typeface="Arial" pitchFamily="34" charset="0"/>
                <a:cs typeface="B Lotus" pitchFamily="2" charset="-78"/>
              </a:rPr>
              <a:t> آسيب پذيري                                                                                                                                   </a:t>
            </a:r>
          </a:p>
          <a:p>
            <a:r>
              <a:rPr lang="fa-IR" b="1">
                <a:latin typeface="Arial" pitchFamily="34" charset="0"/>
                <a:cs typeface="B Lotus" pitchFamily="2" charset="-78"/>
              </a:rPr>
              <a:t>«من سرطان ريه نمي گيرم»                                                                                                                </a:t>
            </a:r>
          </a:p>
          <a:p>
            <a:pPr>
              <a:buFontTx/>
              <a:buChar char="•"/>
            </a:pPr>
            <a:r>
              <a:rPr lang="fa-IR" b="1">
                <a:latin typeface="Arial" pitchFamily="34" charset="0"/>
                <a:cs typeface="B Lotus" pitchFamily="2" charset="-78"/>
              </a:rPr>
              <a:t> جدي بودن                                                                                                                                     </a:t>
            </a:r>
          </a:p>
          <a:p>
            <a:r>
              <a:rPr lang="fa-IR" b="1">
                <a:latin typeface="Arial" pitchFamily="34" charset="0"/>
                <a:cs typeface="B Lotus" pitchFamily="2" charset="-78"/>
              </a:rPr>
              <a:t>«سرطان ناحيه گردن جدي نيست»                                                                                                         </a:t>
            </a:r>
          </a:p>
          <a:p>
            <a:pPr>
              <a:buFontTx/>
              <a:buChar char="•"/>
            </a:pPr>
            <a:r>
              <a:rPr lang="fa-IR" b="1">
                <a:latin typeface="Arial" pitchFamily="34" charset="0"/>
                <a:cs typeface="B Lotus" pitchFamily="2" charset="-78"/>
              </a:rPr>
              <a:t> هزينه ها                                                                                                                                       </a:t>
            </a:r>
          </a:p>
          <a:p>
            <a:r>
              <a:rPr lang="fa-IR" b="1">
                <a:latin typeface="Arial" pitchFamily="34" charset="0"/>
                <a:cs typeface="B Lotus" pitchFamily="2" charset="-78"/>
              </a:rPr>
              <a:t>«آزمايش سرطان دهانه رحم خجالت آور است»                                                                                            </a:t>
            </a:r>
          </a:p>
          <a:p>
            <a:r>
              <a:rPr lang="fa-IR" b="1">
                <a:latin typeface="Arial" pitchFamily="34" charset="0"/>
                <a:cs typeface="B Lotus" pitchFamily="2" charset="-78"/>
              </a:rPr>
              <a:t>* فوايد                                                                                                                             </a:t>
            </a:r>
          </a:p>
          <a:p>
            <a:r>
              <a:rPr lang="fa-IR" b="1">
                <a:latin typeface="Arial" pitchFamily="34" charset="0"/>
                <a:cs typeface="B Lotus" pitchFamily="2" charset="-78"/>
              </a:rPr>
              <a:t> «سيگار كشيدن به آرامش من كمك مي كند.»                    پيامدهاي روانشناختي                          مقابله با بيماري</a:t>
            </a:r>
          </a:p>
          <a:p>
            <a:r>
              <a:rPr lang="fa-IR" b="1">
                <a:latin typeface="Arial" pitchFamily="34" charset="0"/>
                <a:cs typeface="B Lotus" pitchFamily="2" charset="-78"/>
              </a:rPr>
              <a:t>                                                                                                   تغيير رفتار                           </a:t>
            </a:r>
          </a:p>
          <a:p>
            <a:r>
              <a:rPr lang="fa-IR" sz="1600" b="1">
                <a:latin typeface="Arial" pitchFamily="34" charset="0"/>
                <a:cs typeface="B Lotus" pitchFamily="2" charset="-78"/>
              </a:rPr>
              <a:t>                                                      </a:t>
            </a:r>
            <a:r>
              <a:rPr lang="fa-IR" b="1">
                <a:latin typeface="Arial" pitchFamily="34" charset="0"/>
                <a:cs typeface="B Lotus" pitchFamily="2" charset="-78"/>
              </a:rPr>
              <a:t>كنارآمدن با تشخيص                                                                </a:t>
            </a:r>
          </a:p>
          <a:p>
            <a:r>
              <a:rPr lang="fa-IR" b="1">
                <a:latin typeface="Arial" pitchFamily="34" charset="0"/>
                <a:cs typeface="B Lotus" pitchFamily="2" charset="-78"/>
              </a:rPr>
              <a:t>                                              </a:t>
            </a:r>
          </a:p>
          <a:p>
            <a:r>
              <a:rPr lang="fa-IR" b="1">
                <a:latin typeface="Arial" pitchFamily="34" charset="0"/>
                <a:cs typeface="B Lotus" pitchFamily="2" charset="-78"/>
              </a:rPr>
              <a:t>                             </a:t>
            </a:r>
          </a:p>
          <a:p>
            <a:endParaRPr lang="fa-IR" sz="2400" b="1">
              <a:latin typeface="Arial" pitchFamily="34" charset="0"/>
              <a:cs typeface="B Lotus" pitchFamily="2" charset="-78"/>
            </a:endParaRPr>
          </a:p>
          <a:p>
            <a:endParaRPr lang="fa-IR" b="1">
              <a:latin typeface="Arial" pitchFamily="34" charset="0"/>
              <a:cs typeface="B Lotus" pitchFamily="2" charset="-78"/>
            </a:endParaRPr>
          </a:p>
          <a:p>
            <a:r>
              <a:rPr lang="fa-IR" b="1">
                <a:latin typeface="Arial" pitchFamily="34" charset="0"/>
                <a:cs typeface="B Lotus" pitchFamily="2" charset="-78"/>
              </a:rPr>
              <a:t>       رفتارها                                                                                                                            </a:t>
            </a:r>
          </a:p>
          <a:p>
            <a:r>
              <a:rPr lang="fa-IR" b="1">
                <a:latin typeface="Arial" pitchFamily="34" charset="0"/>
                <a:cs typeface="B Lotus" pitchFamily="2" charset="-78"/>
              </a:rPr>
              <a:t>       * سيگار كشيدن                                                                                                                   </a:t>
            </a:r>
          </a:p>
          <a:p>
            <a:r>
              <a:rPr lang="fa-IR" b="1">
                <a:latin typeface="Arial" pitchFamily="34" charset="0"/>
                <a:cs typeface="B Lotus" pitchFamily="2" charset="-78"/>
              </a:rPr>
              <a:t>       * غربال كردن                                                                                                                    </a:t>
            </a:r>
          </a:p>
          <a:p>
            <a:r>
              <a:rPr lang="fa-IR" b="1">
                <a:latin typeface="Arial" pitchFamily="34" charset="0"/>
                <a:cs typeface="B Lotus" pitchFamily="2" charset="-78"/>
              </a:rPr>
              <a:t>                                                             </a:t>
            </a:r>
          </a:p>
          <a:p>
            <a:r>
              <a:rPr lang="fa-IR" b="1">
                <a:latin typeface="Arial" pitchFamily="34" charset="0"/>
                <a:cs typeface="B Lotus" pitchFamily="2" charset="-78"/>
              </a:rPr>
              <a:t>                                                          بازنمايي بيماري                                                             </a:t>
            </a:r>
          </a:p>
          <a:p>
            <a:r>
              <a:rPr lang="fa-IR" b="1">
                <a:latin typeface="Arial" pitchFamily="34" charset="0"/>
                <a:cs typeface="B Lotus" pitchFamily="2" charset="-78"/>
              </a:rPr>
              <a:t>                                                                                   استرسورهاي زندگي                                  </a:t>
            </a:r>
          </a:p>
          <a:p>
            <a:endParaRPr lang="fa-IR" sz="2400" b="1">
              <a:latin typeface="Arial" pitchFamily="34" charset="0"/>
              <a:cs typeface="B Lotus" pitchFamily="2" charset="-78"/>
            </a:endParaRPr>
          </a:p>
          <a:p>
            <a:endParaRPr lang="fa-IR" sz="2400">
              <a:latin typeface="Arial" pitchFamily="34" charset="0"/>
              <a:cs typeface="B Lotus" pitchFamily="2" charset="-78"/>
            </a:endParaRPr>
          </a:p>
          <a:p>
            <a:endParaRPr lang="fa-IR" sz="2400">
              <a:latin typeface="Arial" pitchFamily="34" charset="0"/>
              <a:cs typeface="B Lotus" pitchFamily="2" charset="-78"/>
            </a:endParaRPr>
          </a:p>
          <a:p>
            <a:endParaRPr lang="fa-IR" sz="2400">
              <a:latin typeface="Arial" pitchFamily="34" charset="0"/>
              <a:cs typeface="B Lotus" pitchFamily="2" charset="-78"/>
            </a:endParaRPr>
          </a:p>
          <a:p>
            <a:endParaRPr lang="fa-IR" sz="2400">
              <a:latin typeface="Arial" pitchFamily="34" charset="0"/>
            </a:endParaRPr>
          </a:p>
          <a:p>
            <a:endParaRPr lang="fa-IR" sz="2400">
              <a:latin typeface="Arial" pitchFamily="34" charset="0"/>
            </a:endParaRPr>
          </a:p>
          <a:p>
            <a:endParaRPr lang="fa-IR" sz="2400">
              <a:latin typeface="Arial" pitchFamily="34" charset="0"/>
            </a:endParaRPr>
          </a:p>
          <a:p>
            <a:r>
              <a:rPr lang="fa-IR" sz="2400">
                <a:latin typeface="Arial" pitchFamily="34" charset="0"/>
              </a:rPr>
              <a:t>  </a:t>
            </a:r>
            <a:endParaRPr lang="en-US" sz="2400">
              <a:latin typeface="Arial" pitchFamily="34" charset="0"/>
            </a:endParaRPr>
          </a:p>
        </p:txBody>
      </p:sp>
      <p:sp>
        <p:nvSpPr>
          <p:cNvPr id="152579" name="Rectangle 5"/>
          <p:cNvSpPr>
            <a:spLocks noChangeArrowheads="1"/>
          </p:cNvSpPr>
          <p:nvPr/>
        </p:nvSpPr>
        <p:spPr bwMode="auto">
          <a:xfrm>
            <a:off x="539750" y="3933825"/>
            <a:ext cx="2303463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a-IR" b="1">
                <a:latin typeface="Arial" pitchFamily="34" charset="0"/>
                <a:cs typeface="B Lotus" pitchFamily="2" charset="-78"/>
              </a:rPr>
              <a:t>نتيجه </a:t>
            </a:r>
          </a:p>
          <a:p>
            <a:pPr>
              <a:buFontTx/>
              <a:buChar char="•"/>
            </a:pPr>
            <a:r>
              <a:rPr lang="fa-IR" b="1">
                <a:latin typeface="Arial" pitchFamily="34" charset="0"/>
                <a:cs typeface="B Lotus" pitchFamily="2" charset="-78"/>
              </a:rPr>
              <a:t> فواصل بدون علايم بيماري</a:t>
            </a:r>
          </a:p>
          <a:p>
            <a:pPr>
              <a:buFontTx/>
              <a:buChar char="•"/>
            </a:pPr>
            <a:r>
              <a:rPr lang="fa-IR" b="1">
                <a:latin typeface="Arial" pitchFamily="34" charset="0"/>
                <a:cs typeface="B Lotus" pitchFamily="2" charset="-78"/>
              </a:rPr>
              <a:t> بهبود</a:t>
            </a:r>
          </a:p>
          <a:p>
            <a:pPr>
              <a:buFontTx/>
              <a:buChar char="•"/>
            </a:pPr>
            <a:r>
              <a:rPr lang="fa-IR" b="1">
                <a:latin typeface="Arial" pitchFamily="34" charset="0"/>
                <a:cs typeface="B Lotus" pitchFamily="2" charset="-78"/>
              </a:rPr>
              <a:t> طول عمر</a:t>
            </a:r>
          </a:p>
          <a:p>
            <a:pPr>
              <a:buFontTx/>
              <a:buChar char="•"/>
            </a:pPr>
            <a:r>
              <a:rPr lang="fa-IR" b="1">
                <a:latin typeface="Arial" pitchFamily="34" charset="0"/>
                <a:cs typeface="B Lotus" pitchFamily="2" charset="-78"/>
              </a:rPr>
              <a:t> كيفيت زندگي</a:t>
            </a:r>
            <a:endParaRPr lang="en-US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152580" name="Rectangle 6"/>
          <p:cNvSpPr>
            <a:spLocks noChangeArrowheads="1"/>
          </p:cNvSpPr>
          <p:nvPr/>
        </p:nvSpPr>
        <p:spPr bwMode="auto">
          <a:xfrm>
            <a:off x="3779838" y="3933825"/>
            <a:ext cx="1728787" cy="71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>
                <a:latin typeface="Arial" pitchFamily="34" charset="0"/>
              </a:rPr>
              <a:t>                 </a:t>
            </a:r>
            <a:r>
              <a:rPr lang="fa-IR" b="1">
                <a:latin typeface="Arial" pitchFamily="34" charset="0"/>
                <a:cs typeface="B Lotus" pitchFamily="2" charset="-78"/>
              </a:rPr>
              <a:t>شروع بيماري           پيشرفت </a:t>
            </a:r>
          </a:p>
          <a:p>
            <a:pPr algn="ctr"/>
            <a:r>
              <a:rPr lang="fa-IR" b="1">
                <a:latin typeface="Arial" pitchFamily="34" charset="0"/>
                <a:cs typeface="B Lotus" pitchFamily="2" charset="-78"/>
              </a:rPr>
              <a:t>سرطان</a:t>
            </a:r>
            <a:endParaRPr lang="en-US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152581" name="Line 7"/>
          <p:cNvSpPr>
            <a:spLocks noChangeShapeType="1"/>
          </p:cNvSpPr>
          <p:nvPr/>
        </p:nvSpPr>
        <p:spPr bwMode="auto">
          <a:xfrm flipH="1">
            <a:off x="5508625" y="2708275"/>
            <a:ext cx="1584325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52582" name="Line 8"/>
          <p:cNvSpPr>
            <a:spLocks noChangeShapeType="1"/>
          </p:cNvSpPr>
          <p:nvPr/>
        </p:nvSpPr>
        <p:spPr bwMode="auto">
          <a:xfrm flipH="1">
            <a:off x="2843213" y="4292600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52583" name="Line 9"/>
          <p:cNvSpPr>
            <a:spLocks noChangeShapeType="1"/>
          </p:cNvSpPr>
          <p:nvPr/>
        </p:nvSpPr>
        <p:spPr bwMode="auto">
          <a:xfrm>
            <a:off x="5076825" y="3213100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52584" name="Line 10"/>
          <p:cNvSpPr>
            <a:spLocks noChangeShapeType="1"/>
          </p:cNvSpPr>
          <p:nvPr/>
        </p:nvSpPr>
        <p:spPr bwMode="auto">
          <a:xfrm>
            <a:off x="3924300" y="2708275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52585" name="Line 12"/>
          <p:cNvSpPr>
            <a:spLocks noChangeShapeType="1"/>
          </p:cNvSpPr>
          <p:nvPr/>
        </p:nvSpPr>
        <p:spPr bwMode="auto">
          <a:xfrm>
            <a:off x="2555875" y="3068638"/>
            <a:ext cx="64770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52586" name="Line 13"/>
          <p:cNvSpPr>
            <a:spLocks noChangeShapeType="1"/>
          </p:cNvSpPr>
          <p:nvPr/>
        </p:nvSpPr>
        <p:spPr bwMode="auto">
          <a:xfrm>
            <a:off x="1258888" y="2708275"/>
            <a:ext cx="1800225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52587" name="Line 14"/>
          <p:cNvSpPr>
            <a:spLocks noChangeShapeType="1"/>
          </p:cNvSpPr>
          <p:nvPr/>
        </p:nvSpPr>
        <p:spPr bwMode="auto">
          <a:xfrm flipV="1">
            <a:off x="3348038" y="4292600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52588" name="Line 15"/>
          <p:cNvSpPr>
            <a:spLocks noChangeShapeType="1"/>
          </p:cNvSpPr>
          <p:nvPr/>
        </p:nvSpPr>
        <p:spPr bwMode="auto">
          <a:xfrm flipV="1">
            <a:off x="4716463" y="4652963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52589" name="Line 16"/>
          <p:cNvSpPr>
            <a:spLocks noChangeShapeType="1"/>
          </p:cNvSpPr>
          <p:nvPr/>
        </p:nvSpPr>
        <p:spPr bwMode="auto">
          <a:xfrm flipH="1" flipV="1">
            <a:off x="5508625" y="4652963"/>
            <a:ext cx="15843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52590" name="Rectangle 17"/>
          <p:cNvSpPr>
            <a:spLocks noChangeArrowheads="1"/>
          </p:cNvSpPr>
          <p:nvPr/>
        </p:nvSpPr>
        <p:spPr bwMode="auto">
          <a:xfrm>
            <a:off x="1116013" y="549275"/>
            <a:ext cx="2663825" cy="71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000" b="1">
                <a:latin typeface="Arial" pitchFamily="34" charset="0"/>
                <a:cs typeface="B Lotus" pitchFamily="2" charset="-78"/>
              </a:rPr>
              <a:t>نقش روانشناسي در سرطان</a:t>
            </a:r>
          </a:p>
          <a:p>
            <a:pPr algn="ctr"/>
            <a:r>
              <a:rPr lang="fa-IR" sz="2000" b="1">
                <a:latin typeface="Arial" pitchFamily="34" charset="0"/>
                <a:cs typeface="B Lotus" pitchFamily="2" charset="-78"/>
              </a:rPr>
              <a:t>منبع : جي آگدن ، 1996</a:t>
            </a:r>
            <a:r>
              <a:rPr lang="fa-IR" sz="2000" b="1">
                <a:latin typeface="Arial" pitchFamily="34" charset="0"/>
                <a:cs typeface="Lotus" pitchFamily="2" charset="-78"/>
              </a:rPr>
              <a:t>     </a:t>
            </a:r>
            <a:r>
              <a:rPr lang="fa-IR">
                <a:latin typeface="Arial" pitchFamily="34" charset="0"/>
              </a:rPr>
              <a:t> </a:t>
            </a: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4"/>
          <p:cNvSpPr>
            <a:spLocks noChangeArrowheads="1"/>
          </p:cNvSpPr>
          <p:nvPr/>
        </p:nvSpPr>
        <p:spPr bwMode="auto">
          <a:xfrm>
            <a:off x="179388" y="188913"/>
            <a:ext cx="8642350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 sz="3200">
              <a:latin typeface="Arial" pitchFamily="34" charset="0"/>
            </a:endParaRPr>
          </a:p>
          <a:p>
            <a:r>
              <a:rPr lang="fa-IR" sz="3200" b="1">
                <a:latin typeface="Arial" pitchFamily="34" charset="0"/>
                <a:cs typeface="B Lotus" pitchFamily="2" charset="-78"/>
              </a:rPr>
              <a:t>نقش روانشناسي در سرطان</a:t>
            </a:r>
          </a:p>
          <a:p>
            <a:endParaRPr lang="fa-IR" sz="3200" b="1">
              <a:latin typeface="Arial" pitchFamily="34" charset="0"/>
              <a:cs typeface="B Lotus" pitchFamily="2" charset="-78"/>
            </a:endParaRPr>
          </a:p>
          <a:p>
            <a:r>
              <a:rPr lang="en-US" sz="2400">
                <a:latin typeface="Arial" pitchFamily="34" charset="0"/>
                <a:cs typeface="B Lotus" pitchFamily="2" charset="-78"/>
                <a:sym typeface="Wingdings 2" pitchFamily="18" charset="2"/>
              </a:rPr>
              <a:t></a:t>
            </a:r>
            <a:r>
              <a:rPr lang="fa-IR" sz="2400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به عنوان مسكن در مرحله رشد سرطان و مؤثر در محدود كردن آن .</a:t>
            </a:r>
          </a:p>
          <a:p>
            <a:endParaRPr lang="fa-IR" sz="2800" b="1">
              <a:latin typeface="Arial" pitchFamily="34" charset="0"/>
              <a:cs typeface="B Lotus" pitchFamily="2" charset="-78"/>
            </a:endParaRPr>
          </a:p>
          <a:p>
            <a:r>
              <a:rPr lang="fa-IR" sz="3200" b="1">
                <a:latin typeface="Arial" pitchFamily="34" charset="0"/>
                <a:cs typeface="B Lotus" pitchFamily="2" charset="-78"/>
              </a:rPr>
              <a:t>   شروع و پيشرفت سرطان :</a:t>
            </a:r>
          </a:p>
          <a:p>
            <a:r>
              <a:rPr lang="fa-IR" sz="3200" b="1">
                <a:latin typeface="Arial" pitchFamily="34" charset="0"/>
                <a:cs typeface="B Lotus" pitchFamily="2" charset="-78"/>
              </a:rPr>
              <a:t>                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تأثير رفتار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30 % از سرطان ها به استفاده از تنباكو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35 % از سرطـانها بـه بـرنامـه غذايـي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7 % از سرطانها به رفتار جنسي و توليدمثل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3 % از سرطـانها بـه الكـل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    ( اسميت و جاكوبسن ، 1989 )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نـقش استـرس ( ر.ك. فصل8 )</a:t>
            </a:r>
          </a:p>
          <a:p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153603" name="Line 5"/>
          <p:cNvSpPr>
            <a:spLocks noChangeShapeType="1"/>
          </p:cNvSpPr>
          <p:nvPr/>
        </p:nvSpPr>
        <p:spPr bwMode="auto">
          <a:xfrm flipH="1">
            <a:off x="5580063" y="3500438"/>
            <a:ext cx="1871662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53604" name="Line 6"/>
          <p:cNvSpPr>
            <a:spLocks noChangeShapeType="1"/>
          </p:cNvSpPr>
          <p:nvPr/>
        </p:nvSpPr>
        <p:spPr bwMode="auto">
          <a:xfrm flipH="1">
            <a:off x="5580063" y="3500438"/>
            <a:ext cx="18716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53605" name="Line 7"/>
          <p:cNvSpPr>
            <a:spLocks noChangeShapeType="1"/>
          </p:cNvSpPr>
          <p:nvPr/>
        </p:nvSpPr>
        <p:spPr bwMode="auto">
          <a:xfrm flipH="1">
            <a:off x="5508625" y="3500438"/>
            <a:ext cx="194310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53606" name="Line 8"/>
          <p:cNvSpPr>
            <a:spLocks noChangeShapeType="1"/>
          </p:cNvSpPr>
          <p:nvPr/>
        </p:nvSpPr>
        <p:spPr bwMode="auto">
          <a:xfrm flipH="1">
            <a:off x="5508625" y="3500438"/>
            <a:ext cx="194310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53607" name="Line 9"/>
          <p:cNvSpPr>
            <a:spLocks noChangeShapeType="1"/>
          </p:cNvSpPr>
          <p:nvPr/>
        </p:nvSpPr>
        <p:spPr bwMode="auto">
          <a:xfrm flipH="1">
            <a:off x="5508625" y="3500438"/>
            <a:ext cx="1943100" cy="2376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4"/>
          <p:cNvSpPr>
            <a:spLocks noChangeArrowheads="1"/>
          </p:cNvSpPr>
          <p:nvPr/>
        </p:nvSpPr>
        <p:spPr bwMode="auto">
          <a:xfrm>
            <a:off x="179388" y="404813"/>
            <a:ext cx="8713787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sz="2400" b="1">
                <a:sym typeface="Wingdings 2" pitchFamily="18" charset="2"/>
              </a:rPr>
              <a:t></a:t>
            </a:r>
            <a:r>
              <a:rPr lang="fa-IR"/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ساير عوامل روانشناختي مؤثر در سرطان :</a:t>
            </a:r>
            <a:endParaRPr lang="fa-IR" sz="3200" b="1">
              <a:latin typeface="Arial" pitchFamily="34" charset="0"/>
              <a:cs typeface="B Lotus" pitchFamily="2" charset="-78"/>
            </a:endParaRPr>
          </a:p>
          <a:p>
            <a:pPr marL="342900" indent="-342900"/>
            <a:r>
              <a:rPr lang="en-US" sz="2400">
                <a:latin typeface="Arial" pitchFamily="34" charset="0"/>
                <a:cs typeface="B Lotus" pitchFamily="2" charset="-78"/>
                <a:sym typeface="Wingdings 2" pitchFamily="18" charset="2"/>
              </a:rPr>
              <a:t></a:t>
            </a:r>
            <a:r>
              <a:rPr lang="fa-IR" sz="2400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سطح مهار ادراك شده روي استرسورها ، سبك هاي مقابله اي ، استرس</a:t>
            </a:r>
          </a:p>
          <a:p>
            <a:pPr marL="342900" indent="-342900"/>
            <a:r>
              <a:rPr lang="fa-IR" sz="2800" b="1">
                <a:latin typeface="Arial" pitchFamily="34" charset="0"/>
                <a:cs typeface="B Lotus" pitchFamily="2" charset="-78"/>
              </a:rPr>
              <a:t>   خفيف مزمـن ( نـه افسردگي بالينـي ) ، شخصيـت تيـپ</a:t>
            </a:r>
            <a:r>
              <a:rPr lang="en-US" sz="2400" b="1">
                <a:latin typeface="Arial" pitchFamily="34" charset="0"/>
                <a:cs typeface="B Lotus" pitchFamily="2" charset="-78"/>
              </a:rPr>
              <a:t>C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و نيـم رخ </a:t>
            </a:r>
          </a:p>
          <a:p>
            <a:pPr marL="342900" indent="-342900"/>
            <a:r>
              <a:rPr lang="fa-IR" sz="2800" b="1">
                <a:latin typeface="Arial" pitchFamily="34" charset="0"/>
                <a:cs typeface="B Lotus" pitchFamily="2" charset="-78"/>
              </a:rPr>
              <a:t>   سـرسختـي پاييـن.</a:t>
            </a:r>
          </a:p>
          <a:p>
            <a:pPr marL="342900" indent="-342900"/>
            <a:r>
              <a:rPr lang="en-US" sz="2800" b="1">
                <a:latin typeface="Arial" pitchFamily="34" charset="0"/>
                <a:cs typeface="B Lotus" pitchFamily="2" charset="-78"/>
                <a:sym typeface="Wingdings 2" pitchFamily="18" charset="2"/>
              </a:rPr>
              <a:t>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پاسخ هاي روانشناختي به سرطان :</a:t>
            </a:r>
          </a:p>
          <a:p>
            <a:pPr marL="342900" indent="-342900"/>
            <a:r>
              <a:rPr lang="en-US" sz="2400">
                <a:latin typeface="Arial" pitchFamily="34" charset="0"/>
                <a:cs typeface="B Lotus" pitchFamily="2" charset="-78"/>
                <a:sym typeface="Wingdings 2" pitchFamily="18" charset="2"/>
              </a:rPr>
              <a:t>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پاسخ هاي هيجـاني شامل : افسردگي شديد ، اندوه ، فقدان كنترل ، تغيير </a:t>
            </a:r>
          </a:p>
          <a:p>
            <a:pPr marL="342900" indent="-342900"/>
            <a:r>
              <a:rPr lang="fa-IR" sz="2800" b="1">
                <a:latin typeface="Arial" pitchFamily="34" charset="0"/>
                <a:cs typeface="B Lotus" pitchFamily="2" charset="-78"/>
              </a:rPr>
              <a:t>   شخصيت ، خشم و اضطراب ، در 20% موارد</a:t>
            </a:r>
          </a:p>
          <a:p>
            <a:pPr marL="342900" indent="-342900"/>
            <a:r>
              <a:rPr lang="en-US" sz="24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پيش بيني كننده هاي آشكـار : سابقه روانپـزشكي ، فقـدان حمايت </a:t>
            </a:r>
          </a:p>
          <a:p>
            <a:pPr marL="342900" indent="-342900"/>
            <a:r>
              <a:rPr lang="fa-IR" sz="2800" b="1">
                <a:latin typeface="Arial" pitchFamily="34" charset="0"/>
                <a:cs typeface="B Lotus" pitchFamily="2" charset="-78"/>
              </a:rPr>
              <a:t>   اجتماعـي ، سن و فقـدان روابـط صميـمي</a:t>
            </a:r>
          </a:p>
          <a:p>
            <a:pPr marL="342900" indent="-342900"/>
            <a:r>
              <a:rPr lang="en-US" sz="2400" b="1">
                <a:cs typeface="B Lotus" pitchFamily="2" charset="-78"/>
                <a:sym typeface="Wingdings 2" pitchFamily="18" charset="2"/>
              </a:rPr>
              <a:t>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پاسخ هاي شنـاختـي</a:t>
            </a:r>
          </a:p>
          <a:p>
            <a:pPr marL="342900" indent="-342900"/>
            <a:r>
              <a:rPr lang="en-US" sz="24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روحيه « مبارزه طلبي » ( كاهش اضطراب و افسردگي )</a:t>
            </a:r>
          </a:p>
          <a:p>
            <a:pPr marL="342900" indent="-342900"/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7"/>
          <p:cNvSpPr>
            <a:spLocks noChangeArrowheads="1"/>
          </p:cNvSpPr>
          <p:nvPr/>
        </p:nvSpPr>
        <p:spPr bwMode="auto">
          <a:xfrm>
            <a:off x="623888" y="260350"/>
            <a:ext cx="8196262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a-IR" sz="3200" b="1">
                <a:latin typeface="Arial" pitchFamily="34" charset="0"/>
                <a:cs typeface="B Lotus" pitchFamily="2" charset="-78"/>
              </a:rPr>
              <a:t>ارزيـابي الگوي جديـد سلامت :</a:t>
            </a:r>
          </a:p>
          <a:p>
            <a:endParaRPr lang="fa-IR" sz="3200" b="1">
              <a:latin typeface="Arial" pitchFamily="34" charset="0"/>
              <a:cs typeface="B Lotus" pitchFamily="2" charset="-78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طرح ابعاد مثبت و منفي سلامت و اعتقاد به ارتباط آن با عناصر جسمي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رواني و اجتماعي از تعريف سازمان بهداشت جهاني ( 1946 )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تقويت نـظريه هماهنگي عنـاصر سلامت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طرح نمونه هايي از شرايط نـاهنجار جسمي ، شـرايط نـاخواسته و يا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شرايط ناتوان كننـده</a:t>
            </a:r>
          </a:p>
          <a:p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4"/>
          <p:cNvSpPr>
            <a:spLocks noChangeArrowheads="1"/>
          </p:cNvSpPr>
          <p:nvPr/>
        </p:nvSpPr>
        <p:spPr bwMode="auto">
          <a:xfrm>
            <a:off x="250825" y="477838"/>
            <a:ext cx="8642350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 sz="3200" b="1">
              <a:latin typeface="Arial" pitchFamily="34" charset="0"/>
              <a:cs typeface="Lotus" pitchFamily="2" charset="-78"/>
            </a:endParaRPr>
          </a:p>
          <a:p>
            <a:r>
              <a:rPr lang="fa-IR" sz="3200" b="1">
                <a:latin typeface="Arial" pitchFamily="34" charset="0"/>
                <a:cs typeface="B Lotus" pitchFamily="2" charset="-78"/>
              </a:rPr>
              <a:t>راهبردهاي روانشناختي براي مقابله :</a:t>
            </a:r>
          </a:p>
          <a:p>
            <a:endParaRPr lang="fa-IR" sz="3200" b="1">
              <a:latin typeface="Arial" pitchFamily="34" charset="0"/>
              <a:cs typeface="B Lotus" pitchFamily="2" charset="-78"/>
            </a:endParaRPr>
          </a:p>
          <a:p>
            <a:r>
              <a:rPr lang="en-US" sz="2400">
                <a:latin typeface="Arial" pitchFamily="34" charset="0"/>
                <a:cs typeface="B Lotus" pitchFamily="2" charset="-78"/>
                <a:sym typeface="Wingdings 2" pitchFamily="18" charset="2"/>
              </a:rPr>
              <a:t></a:t>
            </a:r>
            <a:r>
              <a:rPr lang="fa-IR" sz="2400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ارتبـاط « درمـاندگي آموختـه شده » و « اشتغال خاطر نگران كننـده » با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خلق پائين ( برخلاف باور جبرگرايي : سرطان من ؛ اجتناب ناپذير است ).</a:t>
            </a:r>
          </a:p>
          <a:p>
            <a:endParaRPr lang="fa-IR" sz="2800" b="1">
              <a:latin typeface="Arial" pitchFamily="34" charset="0"/>
              <a:cs typeface="B Lotus" pitchFamily="2" charset="-78"/>
            </a:endParaRPr>
          </a:p>
          <a:p>
            <a:pPr>
              <a:buFont typeface="Wingdings 2" pitchFamily="18" charset="2"/>
              <a:buNone/>
            </a:pPr>
            <a:r>
              <a:rPr lang="en-US" sz="2400">
                <a:cs typeface="B Lotus" pitchFamily="2" charset="-78"/>
                <a:sym typeface="Wingdings 2" pitchFamily="18" charset="2"/>
              </a:rPr>
              <a:t></a:t>
            </a:r>
            <a:r>
              <a:rPr lang="fa-IR">
                <a:cs typeface="B Lotus" pitchFamily="2" charset="-78"/>
              </a:rPr>
              <a:t> </a:t>
            </a:r>
            <a:r>
              <a:rPr lang="fa-IR" sz="3200" b="1">
                <a:latin typeface="Arial" pitchFamily="34" charset="0"/>
                <a:cs typeface="B Lotus" pitchFamily="2" charset="-78"/>
              </a:rPr>
              <a:t>سه راهبـرد زنـان مبتلا بـه سرطان سينـه :</a:t>
            </a:r>
          </a:p>
          <a:p>
            <a:pPr>
              <a:buFont typeface="Wingdings 2" pitchFamily="18" charset="2"/>
              <a:buChar char="R"/>
            </a:pPr>
            <a:endParaRPr lang="fa-IR" sz="3200" b="1">
              <a:latin typeface="Arial" pitchFamily="34" charset="0"/>
              <a:cs typeface="B Lotus" pitchFamily="2" charset="-78"/>
            </a:endParaRP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- اشتغال به جستجوي معنا براي چگونگي ايجاد سرطان ( طيفي از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علل موروثـي تا استرس )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- باور به توانايي كنترل بيماري يا بازگشت آن لذا داشتن يك حس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برتـر در روز بيمـاري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- اعتلا خود با مقايسه اجتماعـي خود با افـراد مهم زندگي بـراي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تحليل بيمـاري</a:t>
            </a:r>
          </a:p>
          <a:p>
            <a:endParaRPr lang="fa-IR" sz="2800" b="1">
              <a:latin typeface="Arial" pitchFamily="34" charset="0"/>
              <a:cs typeface="B Lotus" pitchFamily="2" charset="-78"/>
            </a:endParaRPr>
          </a:p>
          <a:p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155651" name="AutoShape 5"/>
          <p:cNvSpPr>
            <a:spLocks/>
          </p:cNvSpPr>
          <p:nvPr/>
        </p:nvSpPr>
        <p:spPr bwMode="auto">
          <a:xfrm>
            <a:off x="8316913" y="3573463"/>
            <a:ext cx="358775" cy="2879725"/>
          </a:xfrm>
          <a:prstGeom prst="rightBrace">
            <a:avLst>
              <a:gd name="adj1" fmla="val 66888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4"/>
          <p:cNvSpPr>
            <a:spLocks noChangeArrowheads="1"/>
          </p:cNvSpPr>
          <p:nvPr/>
        </p:nvSpPr>
        <p:spPr bwMode="auto">
          <a:xfrm>
            <a:off x="323850" y="188913"/>
            <a:ext cx="8496300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en-US" sz="2400">
                <a:latin typeface="Arial" pitchFamily="34" charset="0"/>
                <a:cs typeface="Lotus" pitchFamily="2" charset="-78"/>
                <a:sym typeface="Wingdings 2" pitchFamily="18" charset="2"/>
              </a:rPr>
              <a:t></a:t>
            </a:r>
            <a:r>
              <a:rPr lang="fa-IR" sz="2400">
                <a:latin typeface="Arial" pitchFamily="34" charset="0"/>
                <a:cs typeface="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نظـريه سازش شناختـي تيلـور         تركيبي از معنا ، برتري و اعتلا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خود ، راهبـرد مقابـله اي مؤثر براي بيمـاري سرطـان است .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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روانشناسي در تسكيـن نشانـه هاي سرطان و ارتقـاء كيفيت زنـدگي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سهـيم بـوده است .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</a:t>
            </a:r>
            <a:r>
              <a:rPr lang="fa-IR" sz="2400"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« مقـايسـه اجتماعـي نـزولي » خـود بـا افـرادي كـه بـدتر بودنـد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افـزايش عزت نـفس و بهبـود بـاورها در مورد بيماري شان .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156675" name="Line 5"/>
          <p:cNvSpPr>
            <a:spLocks noChangeShapeType="1"/>
          </p:cNvSpPr>
          <p:nvPr/>
        </p:nvSpPr>
        <p:spPr bwMode="auto">
          <a:xfrm flipH="1">
            <a:off x="4067175" y="177323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56676" name="Line 6"/>
          <p:cNvSpPr>
            <a:spLocks noChangeShapeType="1"/>
          </p:cNvSpPr>
          <p:nvPr/>
        </p:nvSpPr>
        <p:spPr bwMode="auto">
          <a:xfrm flipH="1">
            <a:off x="7667625" y="4941888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4"/>
          <p:cNvSpPr>
            <a:spLocks noChangeArrowheads="1"/>
          </p:cNvSpPr>
          <p:nvPr/>
        </p:nvSpPr>
        <p:spPr bwMode="auto">
          <a:xfrm>
            <a:off x="106363" y="260350"/>
            <a:ext cx="864235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latin typeface="Arial" pitchFamily="34" charset="0"/>
                <a:cs typeface="Lotus" pitchFamily="2" charset="-78"/>
                <a:sym typeface="Wingdings 2" pitchFamily="18" charset="2"/>
              </a:rPr>
              <a:t></a:t>
            </a:r>
            <a:r>
              <a:rPr lang="fa-IR" sz="3200">
                <a:latin typeface="Arial" pitchFamily="34" charset="0"/>
                <a:cs typeface="Lotus" pitchFamily="2" charset="-78"/>
                <a:sym typeface="Wingdings 2" pitchFamily="18" charset="2"/>
              </a:rPr>
              <a:t> </a:t>
            </a:r>
            <a:r>
              <a:rPr lang="fa-IR" sz="3200" b="1">
                <a:latin typeface="Arial" pitchFamily="34" charset="0"/>
                <a:cs typeface="B Lotus" pitchFamily="2" charset="-78"/>
              </a:rPr>
              <a:t>مداخلات رواني – اجتماعي :</a:t>
            </a:r>
          </a:p>
          <a:p>
            <a:endParaRPr lang="fa-IR" sz="3200" b="1">
              <a:latin typeface="Arial" pitchFamily="34" charset="0"/>
              <a:cs typeface="B Lotus" pitchFamily="2" charset="-78"/>
            </a:endParaRP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كنتـرل درد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حمـايت اجتماعـي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معـالجه تهوع و استفراغ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مشاوره درباره تصوير بدن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( كيفيت زندگي و مشاوره اندوه )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راهبـردهـاي سـازش شناختـي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( ارتقـاي ارزشـي خـود )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درمان كل نگـر ( تنش زدايي ، تصويـر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ساز ذهنـي و ورزشـي )</a:t>
            </a:r>
          </a:p>
          <a:p>
            <a:endParaRPr lang="fa-IR" sz="2800" b="1">
              <a:latin typeface="Arial" pitchFamily="34" charset="0"/>
              <a:cs typeface="B Lotus" pitchFamily="2" charset="-78"/>
            </a:endParaRP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( سيمونتـون و سيمونتـون 1975 ) 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157699" name="Line 5"/>
          <p:cNvSpPr>
            <a:spLocks noChangeShapeType="1"/>
          </p:cNvSpPr>
          <p:nvPr/>
        </p:nvSpPr>
        <p:spPr bwMode="auto">
          <a:xfrm flipH="1">
            <a:off x="5435600" y="1052513"/>
            <a:ext cx="172878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57700" name="Line 6"/>
          <p:cNvSpPr>
            <a:spLocks noChangeShapeType="1"/>
          </p:cNvSpPr>
          <p:nvPr/>
        </p:nvSpPr>
        <p:spPr bwMode="auto">
          <a:xfrm flipH="1">
            <a:off x="5435600" y="1052513"/>
            <a:ext cx="1728788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57701" name="Line 7"/>
          <p:cNvSpPr>
            <a:spLocks noChangeShapeType="1"/>
          </p:cNvSpPr>
          <p:nvPr/>
        </p:nvSpPr>
        <p:spPr bwMode="auto">
          <a:xfrm flipH="1">
            <a:off x="5435600" y="1052513"/>
            <a:ext cx="1728788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57702" name="Line 8"/>
          <p:cNvSpPr>
            <a:spLocks noChangeShapeType="1"/>
          </p:cNvSpPr>
          <p:nvPr/>
        </p:nvSpPr>
        <p:spPr bwMode="auto">
          <a:xfrm flipH="1">
            <a:off x="5364163" y="1052513"/>
            <a:ext cx="1800225" cy="194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57703" name="Line 9"/>
          <p:cNvSpPr>
            <a:spLocks noChangeShapeType="1"/>
          </p:cNvSpPr>
          <p:nvPr/>
        </p:nvSpPr>
        <p:spPr bwMode="auto">
          <a:xfrm flipH="1">
            <a:off x="5364163" y="1052513"/>
            <a:ext cx="1800225" cy="273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57704" name="Line 10"/>
          <p:cNvSpPr>
            <a:spLocks noChangeShapeType="1"/>
          </p:cNvSpPr>
          <p:nvPr/>
        </p:nvSpPr>
        <p:spPr bwMode="auto">
          <a:xfrm flipH="1">
            <a:off x="5292725" y="1052513"/>
            <a:ext cx="1871663" cy="3529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4"/>
          <p:cNvSpPr>
            <a:spLocks noChangeArrowheads="1"/>
          </p:cNvSpPr>
          <p:nvPr/>
        </p:nvSpPr>
        <p:spPr bwMode="auto">
          <a:xfrm>
            <a:off x="179388" y="549275"/>
            <a:ext cx="8713787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a-IR" sz="3200" b="1">
                <a:latin typeface="Arial" pitchFamily="34" charset="0"/>
                <a:cs typeface="B Lotus" pitchFamily="2" charset="-78"/>
              </a:rPr>
              <a:t>طول عمر و افزايش دوره بدون بيماري</a:t>
            </a:r>
          </a:p>
          <a:p>
            <a:endParaRPr lang="fa-IR" sz="3200" b="1">
              <a:latin typeface="Arial" pitchFamily="34" charset="0"/>
              <a:cs typeface="B Lotus" pitchFamily="2" charset="-78"/>
            </a:endParaRPr>
          </a:p>
          <a:p>
            <a:r>
              <a:rPr lang="en-US" sz="2400">
                <a:latin typeface="Arial" pitchFamily="34" charset="0"/>
                <a:cs typeface="B Lotus" pitchFamily="2" charset="-78"/>
                <a:sym typeface="Wingdings 2" pitchFamily="18" charset="2"/>
              </a:rPr>
              <a:t></a:t>
            </a:r>
            <a:r>
              <a:rPr lang="fa-IR" sz="2400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عـدم رابـطـه مستـقيـم بيـن عوامـل روانـشنـاختـي و طـول عمـر</a:t>
            </a:r>
          </a:p>
          <a:p>
            <a:r>
              <a:rPr lang="en-US" sz="2400">
                <a:cs typeface="B Lotus" pitchFamily="2" charset="-78"/>
                <a:sym typeface="Wingdings 2" pitchFamily="18" charset="2"/>
              </a:rPr>
              <a:t>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زناني كه روحيه مبارزه طلبي يا انكار نسبت به سرطان خـود ( سينه )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داشتند به ميزان زيادي دوره عادي از بيماري طولاني تري نسبت به گروه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درمانـده داشتنـد . ( گريـر و همكاران ، 1979 )</a:t>
            </a:r>
          </a:p>
          <a:p>
            <a:r>
              <a:rPr lang="en-US" sz="2400">
                <a:cs typeface="B Lotus" pitchFamily="2" charset="-78"/>
                <a:sym typeface="Wingdings 2" pitchFamily="18" charset="2"/>
              </a:rPr>
              <a:t>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افـراد تيپ</a:t>
            </a:r>
            <a:r>
              <a:rPr lang="en-US" sz="2800" b="1">
                <a:latin typeface="Arial" pitchFamily="34" charset="0"/>
                <a:cs typeface="B Lotus" pitchFamily="2" charset="-78"/>
              </a:rPr>
              <a:t>C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( مستعد سرطان ) با نـوع شخصيت تعارض- اجتنابي /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سركوب كننده - هيجاني كه درمان شناختي- رفتاري متمركز بر استرس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دريـافت كردنـد ، داراي مرگ و ميـر كمتـري بودنـد ، لذا مـداخلات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روانشناختـي مي توانـد طول عمر را افـزايش دهد .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</a:p>
          <a:p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4"/>
          <p:cNvSpPr>
            <a:spLocks noChangeArrowheads="1"/>
          </p:cNvSpPr>
          <p:nvPr/>
        </p:nvSpPr>
        <p:spPr bwMode="auto">
          <a:xfrm>
            <a:off x="179388" y="333375"/>
            <a:ext cx="8569325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a-IR" sz="3200" b="1">
                <a:latin typeface="Arial" pitchFamily="34" charset="0"/>
                <a:cs typeface="B Lotus" pitchFamily="2" charset="-78"/>
              </a:rPr>
              <a:t>سازگاري با بيماري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</a:p>
          <a:p>
            <a:r>
              <a:rPr lang="en-US" sz="2400">
                <a:latin typeface="Arial" pitchFamily="34" charset="0"/>
                <a:cs typeface="B Lotus" pitchFamily="2" charset="-78"/>
                <a:sym typeface="Wingdings 2" pitchFamily="18" charset="2"/>
              </a:rPr>
              <a:t></a:t>
            </a:r>
            <a:r>
              <a:rPr lang="fa-IR" sz="2400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فـرايند كنارآمدن بيمـاران با بيماري خـود در طي دوره اي از زمـان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براي مثـال : كنـار آمدن بـا ساختن معنايـي شخصي بـراي بيماري و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درك مـاهيت بيمـاري شان ( علل ، عـوارض و معنـاي ضمنـي )</a:t>
            </a:r>
          </a:p>
          <a:p>
            <a:r>
              <a:rPr lang="en-US" sz="24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بيماري مزمـن مستلزم فـرايند مشتـرك سازگـاري است .</a:t>
            </a:r>
          </a:p>
          <a:p>
            <a:r>
              <a:rPr lang="en-US" sz="24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بيماري مزمـن طولاني مـدت مانند ايدز، سرطان ، بيماري هاي قلبـي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با تغييـر نگـاه بيمـاران نسبت به خودشان همواره بحـران هايي را در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زنـدگي افـراد پديـد مـي آورنـد و منجـر بـه سختـي و اختـلال در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پويـايـي خـانـواده مي شونـد .</a:t>
            </a:r>
          </a:p>
          <a:p>
            <a:r>
              <a:rPr lang="en-US" sz="24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مداخلات حائز درمانهاي روانشناختي و اجتماعي به جاي درمان هاي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جسمي صرف ، بـاارزش ترين انتخاب از نظر بهبـود و رضايت بيمار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4"/>
          <p:cNvSpPr>
            <a:spLocks noChangeArrowheads="1"/>
          </p:cNvSpPr>
          <p:nvPr/>
        </p:nvSpPr>
        <p:spPr bwMode="auto">
          <a:xfrm>
            <a:off x="322263" y="333375"/>
            <a:ext cx="8497887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3200" b="1">
                <a:latin typeface="Arial" pitchFamily="34" charset="0"/>
                <a:cs typeface="B Titr" pitchFamily="2" charset="-78"/>
              </a:rPr>
              <a:t>فصل هفتم :</a:t>
            </a:r>
          </a:p>
          <a:p>
            <a:pPr algn="ctr"/>
            <a:endParaRPr lang="fa-IR" sz="3200" b="1">
              <a:latin typeface="Arial" pitchFamily="34" charset="0"/>
              <a:cs typeface="B Titr" pitchFamily="2" charset="-78"/>
            </a:endParaRPr>
          </a:p>
          <a:p>
            <a:pPr algn="ctr"/>
            <a:endParaRPr lang="fa-IR" sz="3200" b="1">
              <a:latin typeface="Arial" pitchFamily="34" charset="0"/>
              <a:cs typeface="B Titr" pitchFamily="2" charset="-78"/>
            </a:endParaRPr>
          </a:p>
          <a:p>
            <a:pPr algn="ctr"/>
            <a:r>
              <a:rPr lang="fa-IR" sz="3200" b="1">
                <a:latin typeface="Arial" pitchFamily="34" charset="0"/>
                <a:cs typeface="B Titr" pitchFamily="2" charset="-78"/>
              </a:rPr>
              <a:t>سبك زندگي و سلامت</a:t>
            </a:r>
          </a:p>
          <a:p>
            <a:pPr algn="ctr"/>
            <a:endParaRPr lang="fa-IR" sz="3200" b="1">
              <a:latin typeface="Arial" pitchFamily="34" charset="0"/>
              <a:cs typeface="B Titr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en-US" sz="2800" b="1">
                <a:latin typeface="Arial" pitchFamily="34" charset="0"/>
                <a:cs typeface="Lotus" pitchFamily="2" charset="-78"/>
                <a:sym typeface="Wingdings" pitchFamily="2" charset="2"/>
              </a:rPr>
              <a:t></a:t>
            </a:r>
            <a:r>
              <a:rPr lang="fa-IR" sz="2800" b="1">
                <a:latin typeface="Arial" pitchFamily="34" charset="0"/>
                <a:cs typeface="Lotus" pitchFamily="2" charset="-78"/>
                <a:sym typeface="Wingdings" pitchFamily="2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جنبه هاي سبك زندگي</a:t>
            </a:r>
          </a:p>
          <a:p>
            <a:pPr algn="ctr">
              <a:lnSpc>
                <a:spcPct val="150000"/>
              </a:lnSpc>
            </a:pPr>
            <a:r>
              <a:rPr lang="en-US" sz="2800" b="1">
                <a:cs typeface="B Lotus" pitchFamily="2" charset="-78"/>
                <a:sym typeface="Wingdings" pitchFamily="2" charset="2"/>
              </a:rPr>
              <a:t>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ورزشي و تغذيه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×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چاقي و اختلالات غذا خوردن</a:t>
            </a: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endParaRPr lang="fa-IR" sz="2800" b="1">
              <a:latin typeface="Arial" pitchFamily="34" charset="0"/>
              <a:cs typeface="B Lotus" pitchFamily="2" charset="-78"/>
            </a:endParaRPr>
          </a:p>
          <a:p>
            <a:pPr algn="ctr"/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4"/>
          <p:cNvSpPr>
            <a:spLocks noChangeArrowheads="1"/>
          </p:cNvSpPr>
          <p:nvPr/>
        </p:nvSpPr>
        <p:spPr bwMode="auto">
          <a:xfrm>
            <a:off x="250825" y="188913"/>
            <a:ext cx="8497888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a-IR" sz="3200" b="1">
                <a:latin typeface="Arial" pitchFamily="34" charset="0"/>
                <a:cs typeface="B Lotus" pitchFamily="2" charset="-78"/>
              </a:rPr>
              <a:t>جنبه هاي سبك زندگي</a:t>
            </a:r>
          </a:p>
          <a:p>
            <a:endParaRPr lang="fa-IR" sz="3200" b="1">
              <a:latin typeface="Arial" pitchFamily="34" charset="0"/>
              <a:cs typeface="B Lotus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2400">
                <a:latin typeface="Arial" pitchFamily="34" charset="0"/>
                <a:cs typeface="B Lotus" pitchFamily="2" charset="-78"/>
                <a:sym typeface="Wingdings 2" pitchFamily="18" charset="2"/>
              </a:rPr>
              <a:t></a:t>
            </a:r>
            <a:r>
              <a:rPr lang="fa-IR" sz="2400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درك سـلامت و روانشنـاسي سلامت بـا تمركز بـر فقـدان بيمـاري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كـامل نيـست .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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تـأكيد روانشناسي سلامت معاصر بر فـوايد حالت هاي مثبت سلامت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و حوزه هاي مرتبط با ارتقاي سلامت ( مانند اولز و سيمنت ،  1995) 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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تمـركـز بـر مطالـعه سبـك زنـدگي بـراي درك مـا از ســلامت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4"/>
          <p:cNvSpPr>
            <a:spLocks noChangeArrowheads="1"/>
          </p:cNvSpPr>
          <p:nvPr/>
        </p:nvSpPr>
        <p:spPr bwMode="auto">
          <a:xfrm>
            <a:off x="250825" y="1304925"/>
            <a:ext cx="8569325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cs typeface="Lotus" pitchFamily="2" charset="-78"/>
                <a:sym typeface="Wingdings 2" pitchFamily="18" charset="2"/>
              </a:rPr>
              <a:t></a:t>
            </a:r>
            <a:r>
              <a:rPr lang="fa-IR" sz="2400">
                <a:cs typeface="Lotus" pitchFamily="2" charset="-78"/>
                <a:sym typeface="Wingdings 2" pitchFamily="18" charset="2"/>
              </a:rPr>
              <a:t> </a:t>
            </a:r>
            <a:r>
              <a:rPr lang="fa-IR" sz="2800" b="1">
                <a:cs typeface="B Lotus" pitchFamily="2" charset="-78"/>
              </a:rPr>
              <a:t>اهميت عوامـل سبك زنـدگي ماننـد انجـام منـظم ورزش و درپيـش</a:t>
            </a:r>
          </a:p>
          <a:p>
            <a:r>
              <a:rPr lang="fa-IR" sz="2800" b="1">
                <a:cs typeface="B Lotus" pitchFamily="2" charset="-78"/>
              </a:rPr>
              <a:t>   گرفتن بـرنامه غذايـي سالم و زيان عواملي مانند كشيدن سيگار بـراي</a:t>
            </a:r>
          </a:p>
          <a:p>
            <a:r>
              <a:rPr lang="fa-IR" sz="2800" b="1">
                <a:cs typeface="B Lotus" pitchFamily="2" charset="-78"/>
              </a:rPr>
              <a:t>   سلامت زنـدگي</a:t>
            </a:r>
          </a:p>
          <a:p>
            <a:r>
              <a:rPr lang="en-US" sz="2400">
                <a:cs typeface="B Lotus" pitchFamily="2" charset="-78"/>
                <a:sym typeface="Wingdings 2" pitchFamily="18" charset="2"/>
              </a:rPr>
              <a:t>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cs typeface="B Lotus" pitchFamily="2" charset="-78"/>
              </a:rPr>
              <a:t>حـدود 50% مـرگ هاي زودرس در كشورهاي غربـي مربوط به سبك</a:t>
            </a:r>
          </a:p>
          <a:p>
            <a:r>
              <a:rPr lang="fa-IR" sz="2800" b="1">
                <a:cs typeface="B Lotus" pitchFamily="2" charset="-78"/>
              </a:rPr>
              <a:t>    زندگي</a:t>
            </a:r>
          </a:p>
          <a:p>
            <a:r>
              <a:rPr lang="fa-IR">
                <a:cs typeface="B Lotus" pitchFamily="2" charset="-78"/>
              </a:rPr>
              <a:t> </a:t>
            </a:r>
            <a:r>
              <a:rPr lang="en-US" sz="2400">
                <a:cs typeface="B Lotus" pitchFamily="2" charset="-78"/>
                <a:sym typeface="Wingdings 2" pitchFamily="18" charset="2"/>
              </a:rPr>
              <a:t>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cs typeface="B Lotus" pitchFamily="2" charset="-78"/>
              </a:rPr>
              <a:t>افراد سيگاري 5 سال اميد به زندگي خود را از دست مي دهند.و افراد </a:t>
            </a:r>
          </a:p>
          <a:p>
            <a:r>
              <a:rPr lang="fa-IR" sz="2800" b="1">
                <a:cs typeface="B Lotus" pitchFamily="2" charset="-78"/>
              </a:rPr>
              <a:t>   داراي سبك زندگي نشسته ( غيرفعال ) 2 تا3 سال اميد به زندگي خود </a:t>
            </a:r>
          </a:p>
          <a:p>
            <a:r>
              <a:rPr lang="fa-IR" sz="2800" b="1">
                <a:cs typeface="B Lotus" pitchFamily="2" charset="-78"/>
              </a:rPr>
              <a:t>   را از دست مي دهند .</a:t>
            </a:r>
          </a:p>
          <a:p>
            <a:r>
              <a:rPr lang="en-US" sz="2400">
                <a:cs typeface="B Lotus" pitchFamily="2" charset="-78"/>
                <a:sym typeface="Wingdings 2" pitchFamily="18" charset="2"/>
              </a:rPr>
              <a:t>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cs typeface="B Lotus" pitchFamily="2" charset="-78"/>
              </a:rPr>
              <a:t>متخصص تـغذيه مي توانـد ملاك هاي سبك زندگي سالـم را تـرسيم</a:t>
            </a:r>
            <a:endParaRPr lang="en-US" sz="2800" b="1">
              <a:cs typeface="B Lotus" pitchFamily="2" charset="-78"/>
            </a:endParaRPr>
          </a:p>
          <a:p>
            <a:r>
              <a:rPr lang="fa-IR" sz="2800" b="1">
                <a:cs typeface="B Lotus" pitchFamily="2" charset="-78"/>
              </a:rPr>
              <a:t>   نمايـد .</a:t>
            </a:r>
          </a:p>
          <a:p>
            <a:pPr>
              <a:spcBef>
                <a:spcPct val="50000"/>
              </a:spcBef>
            </a:pP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4"/>
          <p:cNvSpPr>
            <a:spLocks noChangeArrowheads="1"/>
          </p:cNvSpPr>
          <p:nvPr/>
        </p:nvSpPr>
        <p:spPr bwMode="auto">
          <a:xfrm>
            <a:off x="179388" y="404813"/>
            <a:ext cx="8640762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endParaRPr lang="fa-IR" sz="2400">
              <a:latin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>
                <a:cs typeface="Lotus" pitchFamily="2" charset="-78"/>
                <a:sym typeface="Wingdings 2" pitchFamily="18" charset="2"/>
              </a:rPr>
              <a:t></a:t>
            </a:r>
            <a:r>
              <a:rPr lang="fa-IR" sz="2800" b="1">
                <a:cs typeface="Lotus" pitchFamily="2" charset="-78"/>
              </a:rPr>
              <a:t> </a:t>
            </a:r>
            <a:r>
              <a:rPr lang="fa-IR" sz="2800" b="1">
                <a:cs typeface="B Lotus" pitchFamily="2" charset="-78"/>
              </a:rPr>
              <a:t>تـأكيد روانشناس ورزشي بـر اهميت ورزش منـاسب و منظـم بـراي </a:t>
            </a:r>
          </a:p>
          <a:p>
            <a:pPr>
              <a:lnSpc>
                <a:spcPct val="150000"/>
              </a:lnSpc>
            </a:pPr>
            <a:r>
              <a:rPr lang="fa-IR" sz="2800" b="1">
                <a:cs typeface="B Lotus" pitchFamily="2" charset="-78"/>
              </a:rPr>
              <a:t>    نگهداري تنـاسب جسمـي و پـرورش اعضـاء هـوازي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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ما بايد سبك زندگي را در نظر بگيريم نه رفتارهاي خـاص سلامت را 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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تغييـر گرايش ها و شيوه در سلامت ، ممكـن است تحت تأثير عوامل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فرهنگي و خرده فرهنگي وسيعتـري قرار گيرنـد مثلا خـانواده از منابع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اصلي اطلاعات بـراي غذا و بـرنامه غذايي ماست . يـا اثـر تبـليغات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تجـاري تلويزيـون بر انتخـاب غـذاي كودكان و سبـك زنـدگي</a:t>
            </a:r>
          </a:p>
          <a:p>
            <a:pPr>
              <a:lnSpc>
                <a:spcPct val="150000"/>
              </a:lnSpc>
            </a:pP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4"/>
          <p:cNvSpPr>
            <a:spLocks noChangeArrowheads="1"/>
          </p:cNvSpPr>
          <p:nvPr/>
        </p:nvSpPr>
        <p:spPr bwMode="auto">
          <a:xfrm>
            <a:off x="-396875" y="188913"/>
            <a:ext cx="88931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latin typeface="Arial" pitchFamily="34" charset="0"/>
                <a:cs typeface="Lotus" pitchFamily="2" charset="-78"/>
                <a:sym typeface="Wingdings 2" pitchFamily="18" charset="2"/>
              </a:rPr>
              <a:t></a:t>
            </a:r>
            <a:r>
              <a:rPr lang="fa-IR" sz="3200">
                <a:latin typeface="Arial" pitchFamily="34" charset="0"/>
                <a:cs typeface="Lotus" pitchFamily="2" charset="-78"/>
                <a:sym typeface="Wingdings 2" pitchFamily="18" charset="2"/>
              </a:rPr>
              <a:t> </a:t>
            </a:r>
            <a:r>
              <a:rPr lang="fa-IR" sz="3200" b="1">
                <a:latin typeface="Arial" pitchFamily="34" charset="0"/>
                <a:cs typeface="B Lotus" pitchFamily="2" charset="-78"/>
              </a:rPr>
              <a:t>پژوهش در سبك زندگي</a:t>
            </a:r>
          </a:p>
          <a:p>
            <a:endParaRPr lang="fa-IR" sz="3200" b="1">
              <a:latin typeface="Arial" pitchFamily="34" charset="0"/>
              <a:cs typeface="B Lotus" pitchFamily="2" charset="-78"/>
            </a:endParaRP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سبك زندگي سالم مي تواند بر مدت زندگي تأثير بگذارد .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هفت تمرين مربوط به سلامت :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1- هفت تا هشت ساعت خواب در شبانـه روز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2- تقـريباَ هـر روز صبحانـه خـوردن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3- نـخوردن يا بنـدرت خوردن بين وعـده هاي اصلي غذا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4- بـه طور معمول در وزن متنـاسب با قد يا نـزديك بـه آن بودن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5- هرگـز سيگـار نكشـيدن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6- استفـاده نـكردن از الكـل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7- فعـاليت جسمـي منـظم               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  ( بلوك و برسلو ، 1972 )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179388" y="333375"/>
            <a:ext cx="8713787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fa-IR" sz="3200" b="1">
                <a:latin typeface="Arial" pitchFamily="34" charset="0"/>
                <a:cs typeface="B Lotus" pitchFamily="2" charset="-78"/>
              </a:rPr>
              <a:t>روانـشناسي و سـلامت :</a:t>
            </a:r>
          </a:p>
          <a:p>
            <a:pPr algn="just"/>
            <a:endParaRPr lang="fa-IR" sz="3200" b="1">
              <a:latin typeface="Arial" pitchFamily="34" charset="0"/>
              <a:cs typeface="B Lotus" pitchFamily="2" charset="-78"/>
            </a:endParaRP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1- قـرن 20            نقش روانشناسي در پيشگيري، اداره و ارتقاي سلامت</a:t>
            </a:r>
          </a:p>
          <a:p>
            <a:pPr algn="just"/>
            <a:endParaRPr lang="fa-IR" sz="2800" b="1">
              <a:latin typeface="Arial" pitchFamily="34" charset="0"/>
              <a:cs typeface="B Lotus" pitchFamily="2" charset="-78"/>
            </a:endParaRP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2- تأسيس « روانشناسي سلامت » بعنوان بخش 38 در </a:t>
            </a:r>
            <a:r>
              <a:rPr lang="en-US" sz="2000" b="1">
                <a:latin typeface="Arial" pitchFamily="34" charset="0"/>
                <a:cs typeface="B Lotus" pitchFamily="2" charset="-78"/>
              </a:rPr>
              <a:t>APA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( 1978 ) و به        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   تازگي در </a:t>
            </a:r>
            <a:r>
              <a:rPr lang="en-US" sz="2800" b="1">
                <a:latin typeface="Arial" pitchFamily="34" charset="0"/>
                <a:cs typeface="B Lotus" pitchFamily="2" charset="-78"/>
              </a:rPr>
              <a:t>                                         </a:t>
            </a:r>
            <a:r>
              <a:rPr lang="en-US" sz="2000" b="1">
                <a:latin typeface="Arial" pitchFamily="34" charset="0"/>
                <a:cs typeface="B Lotus" pitchFamily="2" charset="-78"/>
              </a:rPr>
              <a:t>BPS</a:t>
            </a:r>
            <a:r>
              <a:rPr lang="en-US" sz="2400" b="1">
                <a:latin typeface="Arial" pitchFamily="34" charset="0"/>
                <a:cs typeface="B Lotus" pitchFamily="2" charset="-78"/>
              </a:rPr>
              <a:t>  </a:t>
            </a:r>
            <a:endParaRPr lang="fa-IR" sz="2800" b="1">
              <a:latin typeface="Arial" pitchFamily="34" charset="0"/>
              <a:cs typeface="B Lotus" pitchFamily="2" charset="-78"/>
            </a:endParaRPr>
          </a:p>
          <a:p>
            <a:pPr algn="just"/>
            <a:endParaRPr lang="en-US" sz="2800" b="1">
              <a:latin typeface="Arial" pitchFamily="34" charset="0"/>
              <a:cs typeface="B Lotus" pitchFamily="2" charset="-78"/>
            </a:endParaRP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3- كمك به شنـاسايي رفتـارها و سبك هاي زندگي فـردي مؤثر بر سلامت 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   جسمي ، پيشگيري و درمان بيماري ، شناسايـي علل خطر زاي مرتبـط با 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   بيماري ، بهبود نظام هاي مراقبت بهداشتي با شناسايي تمرينهاي خوب و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   شكل دادن بـه افكار عمـومي در جهت سلامت مـردم .</a:t>
            </a:r>
            <a:endParaRPr lang="en-US" sz="2800" b="1">
              <a:latin typeface="Arial" pitchFamily="34" charset="0"/>
              <a:cs typeface="B Lotus" pitchFamily="2" charset="-78"/>
            </a:endParaRPr>
          </a:p>
          <a:p>
            <a:pPr algn="just"/>
            <a:endParaRPr lang="en-US" sz="2400">
              <a:latin typeface="Arial" pitchFamily="34" charset="0"/>
              <a:cs typeface="B Lotus" pitchFamily="2" charset="-78"/>
            </a:endParaRPr>
          </a:p>
        </p:txBody>
      </p:sp>
      <p:sp>
        <p:nvSpPr>
          <p:cNvPr id="18435" name="Line 5"/>
          <p:cNvSpPr>
            <a:spLocks noChangeShapeType="1"/>
          </p:cNvSpPr>
          <p:nvPr/>
        </p:nvSpPr>
        <p:spPr bwMode="auto">
          <a:xfrm flipH="1">
            <a:off x="6443663" y="21336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4"/>
          <p:cNvSpPr>
            <a:spLocks noChangeArrowheads="1"/>
          </p:cNvSpPr>
          <p:nvPr/>
        </p:nvSpPr>
        <p:spPr bwMode="auto">
          <a:xfrm>
            <a:off x="179388" y="260350"/>
            <a:ext cx="864235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 sz="3200" b="1">
              <a:latin typeface="Arial" pitchFamily="34" charset="0"/>
              <a:cs typeface="Lotus" pitchFamily="2" charset="-78"/>
            </a:endParaRPr>
          </a:p>
          <a:p>
            <a:endParaRPr lang="fa-IR" sz="3200" b="1">
              <a:latin typeface="Arial" pitchFamily="34" charset="0"/>
              <a:cs typeface="Lotus" pitchFamily="2" charset="-78"/>
            </a:endParaRPr>
          </a:p>
          <a:p>
            <a:r>
              <a:rPr lang="fa-IR" sz="3200" b="1">
                <a:latin typeface="Arial" pitchFamily="34" charset="0"/>
                <a:cs typeface="Lotus" pitchFamily="2" charset="-78"/>
              </a:rPr>
              <a:t>                                </a:t>
            </a:r>
            <a:r>
              <a:rPr lang="fa-IR" sz="3200" b="1">
                <a:latin typeface="Arial" pitchFamily="34" charset="0"/>
                <a:cs typeface="B Lotus" pitchFamily="2" charset="-78"/>
              </a:rPr>
              <a:t>ورزش و تغذيه</a:t>
            </a:r>
            <a:endParaRPr lang="fa-IR" sz="2800" b="1">
              <a:latin typeface="Arial" pitchFamily="34" charset="0"/>
              <a:cs typeface="B Lotus" pitchFamily="2" charset="-78"/>
            </a:endParaRPr>
          </a:p>
          <a:p>
            <a:r>
              <a:rPr lang="en-US" sz="2800" b="1">
                <a:latin typeface="Arial" pitchFamily="34" charset="0"/>
                <a:cs typeface="B Lotus" pitchFamily="2" charset="-78"/>
                <a:sym typeface="Wingdings 2" pitchFamily="18" charset="2"/>
              </a:rPr>
              <a:t></a:t>
            </a:r>
            <a:r>
              <a:rPr lang="fa-IR" sz="2800" b="1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ورزش جسمي :</a:t>
            </a:r>
          </a:p>
          <a:p>
            <a:endParaRPr lang="fa-IR" sz="2800" b="1">
              <a:latin typeface="Arial" pitchFamily="34" charset="0"/>
              <a:cs typeface="B Lotus" pitchFamily="2" charset="-78"/>
            </a:endParaRPr>
          </a:p>
          <a:p>
            <a:r>
              <a:rPr lang="en-US" sz="2400">
                <a:latin typeface="Arial" pitchFamily="34" charset="0"/>
                <a:cs typeface="B Lotus" pitchFamily="2" charset="-78"/>
                <a:sym typeface="Wingdings 2" pitchFamily="18" charset="2"/>
              </a:rPr>
              <a:t></a:t>
            </a:r>
            <a:r>
              <a:rPr lang="fa-IR" sz="2400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ورزش در گستـرده تريـن معناي خـود صدها نـوع از فعـاليت هـاي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مخـتلف را در برمي گيـرد .</a:t>
            </a:r>
          </a:p>
          <a:p>
            <a:r>
              <a:rPr lang="en-US" sz="2400">
                <a:cs typeface="B Lotus" pitchFamily="2" charset="-78"/>
                <a:sym typeface="Wingdings 2" pitchFamily="18" charset="2"/>
              </a:rPr>
              <a:t>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پنج نوع ورزش متفـاوت از نـظر فـيزيولـوژيكـي</a:t>
            </a:r>
          </a:p>
          <a:p>
            <a:endParaRPr lang="fa-IR" sz="2800" b="1">
              <a:latin typeface="Arial" pitchFamily="34" charset="0"/>
              <a:cs typeface="B Lotus" pitchFamily="2" charset="-78"/>
            </a:endParaRP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- ورزش ايزومتريك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- ورزش ايزوتونيك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- ورزش ايزوكينتيك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- ورزش بي هـوازي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- ورزش هـوازي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       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         ( برانون و فيست ، 1997 )</a:t>
            </a:r>
          </a:p>
          <a:p>
            <a:endParaRPr lang="fa-IR" sz="2800" b="1">
              <a:latin typeface="Arial" pitchFamily="34" charset="0"/>
              <a:cs typeface="B Lotus" pitchFamily="2" charset="-78"/>
            </a:endParaRPr>
          </a:p>
          <a:p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165891" name="Line 5"/>
          <p:cNvSpPr>
            <a:spLocks noChangeShapeType="1"/>
          </p:cNvSpPr>
          <p:nvPr/>
        </p:nvSpPr>
        <p:spPr bwMode="auto">
          <a:xfrm flipH="1">
            <a:off x="5580063" y="2997200"/>
            <a:ext cx="18002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65892" name="Line 6"/>
          <p:cNvSpPr>
            <a:spLocks noChangeShapeType="1"/>
          </p:cNvSpPr>
          <p:nvPr/>
        </p:nvSpPr>
        <p:spPr bwMode="auto">
          <a:xfrm flipH="1">
            <a:off x="5580063" y="2997200"/>
            <a:ext cx="18002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65893" name="Line 7"/>
          <p:cNvSpPr>
            <a:spLocks noChangeShapeType="1"/>
          </p:cNvSpPr>
          <p:nvPr/>
        </p:nvSpPr>
        <p:spPr bwMode="auto">
          <a:xfrm flipH="1">
            <a:off x="5580063" y="2997200"/>
            <a:ext cx="1800225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65894" name="Line 8"/>
          <p:cNvSpPr>
            <a:spLocks noChangeShapeType="1"/>
          </p:cNvSpPr>
          <p:nvPr/>
        </p:nvSpPr>
        <p:spPr bwMode="auto">
          <a:xfrm flipH="1">
            <a:off x="5580063" y="2997200"/>
            <a:ext cx="1800225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65895" name="Line 9"/>
          <p:cNvSpPr>
            <a:spLocks noChangeShapeType="1"/>
          </p:cNvSpPr>
          <p:nvPr/>
        </p:nvSpPr>
        <p:spPr bwMode="auto">
          <a:xfrm flipH="1">
            <a:off x="5580063" y="2997200"/>
            <a:ext cx="1800225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4"/>
          <p:cNvSpPr>
            <a:spLocks noChangeArrowheads="1"/>
          </p:cNvSpPr>
          <p:nvPr/>
        </p:nvSpPr>
        <p:spPr bwMode="auto">
          <a:xfrm>
            <a:off x="34925" y="260350"/>
            <a:ext cx="8424863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en-US" sz="3200">
                <a:latin typeface="Arial" pitchFamily="34" charset="0"/>
                <a:cs typeface="Lotus" pitchFamily="2" charset="-78"/>
                <a:sym typeface="Wingdings 2" pitchFamily="18" charset="2"/>
              </a:rPr>
              <a:t></a:t>
            </a:r>
            <a:r>
              <a:rPr lang="fa-IR" sz="3200" b="1">
                <a:latin typeface="Arial" pitchFamily="34" charset="0"/>
                <a:cs typeface="Lotus" pitchFamily="2" charset="-78"/>
                <a:sym typeface="Wingdings 2" pitchFamily="18" charset="2"/>
              </a:rPr>
              <a:t> </a:t>
            </a:r>
            <a:r>
              <a:rPr lang="fa-IR" sz="3200" b="1">
                <a:latin typeface="Arial" pitchFamily="34" charset="0"/>
                <a:cs typeface="B Lotus" pitchFamily="2" charset="-78"/>
              </a:rPr>
              <a:t>ورزش ايزومتريك : 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Arial" pitchFamily="34" charset="0"/>
                <a:cs typeface="B Lotus" pitchFamily="2" charset="-78"/>
                <a:sym typeface="Wingdings 2" pitchFamily="18" charset="2"/>
              </a:rPr>
              <a:t></a:t>
            </a:r>
            <a:r>
              <a:rPr lang="fa-IR" sz="2800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بدن حركت مي كند ، اين شيوه ورزشي گروهي از ماهيچه ها را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تـقويت مي كنـد ، هر چنـد بـراي وضعيت كـلي مـؤثر نيـست .</a:t>
            </a:r>
          </a:p>
          <a:p>
            <a:pPr>
              <a:lnSpc>
                <a:spcPct val="150000"/>
              </a:lnSpc>
            </a:pPr>
            <a:r>
              <a:rPr lang="en-US" sz="2800">
                <a:cs typeface="B Lotus" pitchFamily="2" charset="-78"/>
                <a:sym typeface="Wingdings 2" pitchFamily="18" charset="2"/>
              </a:rPr>
              <a:t></a:t>
            </a:r>
            <a:r>
              <a:rPr lang="fa-IR">
                <a:cs typeface="B Lotus" pitchFamily="2" charset="-78"/>
              </a:rPr>
              <a:t> </a:t>
            </a:r>
            <a:r>
              <a:rPr lang="fa-IR" sz="3200" b="1">
                <a:latin typeface="Arial" pitchFamily="34" charset="0"/>
                <a:cs typeface="B Lotus" pitchFamily="2" charset="-78"/>
              </a:rPr>
              <a:t>ورزش ايزوتونيك :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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نيازمند انقباض عضلات و حـركت مفـاصل 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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مبنـاي شيوه هاي بـدنسـازي 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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تـأكيد بر پيشرفت ظاهر بدن نـه پـيشرفت تنـاسب و سلامـت .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4"/>
          <p:cNvSpPr>
            <a:spLocks noChangeArrowheads="1"/>
          </p:cNvSpPr>
          <p:nvPr/>
        </p:nvSpPr>
        <p:spPr bwMode="auto">
          <a:xfrm>
            <a:off x="0" y="100013"/>
            <a:ext cx="8964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Wingdings 2" pitchFamily="18" charset="2"/>
              <a:buChar char="P"/>
            </a:pPr>
            <a:r>
              <a:rPr lang="fa-IR" sz="3200" b="1">
                <a:latin typeface="Arial" pitchFamily="34" charset="0"/>
                <a:cs typeface="Lotus" pitchFamily="2" charset="-78"/>
              </a:rPr>
              <a:t> </a:t>
            </a:r>
            <a:r>
              <a:rPr lang="fa-IR" sz="3200" b="1">
                <a:latin typeface="Arial" pitchFamily="34" charset="0"/>
                <a:cs typeface="B Lotus" pitchFamily="2" charset="-78"/>
              </a:rPr>
              <a:t>ورزش ايزوكينتيك</a:t>
            </a:r>
          </a:p>
          <a:p>
            <a:pPr>
              <a:buFont typeface="Wingdings 2" pitchFamily="18" charset="2"/>
              <a:buNone/>
            </a:pPr>
            <a:endParaRPr lang="fa-IR" sz="3200" b="1">
              <a:latin typeface="Arial" pitchFamily="34" charset="0"/>
              <a:cs typeface="B Lotus" pitchFamily="2" charset="-78"/>
            </a:endParaRPr>
          </a:p>
          <a:p>
            <a:r>
              <a:rPr lang="en-US" sz="2400">
                <a:latin typeface="Arial" pitchFamily="34" charset="0"/>
                <a:cs typeface="B Lotus" pitchFamily="2" charset="-78"/>
                <a:sym typeface="Wingdings 2" pitchFamily="18" charset="2"/>
              </a:rPr>
              <a:t></a:t>
            </a:r>
            <a:r>
              <a:rPr lang="fa-IR" sz="2800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نيازمند اعمال فشـار براي بلنـدكـردن و تلاش اضافـي براي برگرداندن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بـه حـالت اول</a:t>
            </a:r>
          </a:p>
          <a:p>
            <a:r>
              <a:rPr lang="en-US" sz="2400">
                <a:cs typeface="B Lotus" pitchFamily="2" charset="-78"/>
                <a:sym typeface="Wingdings 2" pitchFamily="18" charset="2"/>
              </a:rPr>
              <a:t>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نـيازمنـد تجهيـزات تخصصي</a:t>
            </a:r>
          </a:p>
          <a:p>
            <a:r>
              <a:rPr lang="en-US" sz="2400">
                <a:cs typeface="B Lotus" pitchFamily="2" charset="-78"/>
                <a:sym typeface="Wingdings 2" pitchFamily="18" charset="2"/>
              </a:rPr>
              <a:t>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بـراي پِـيشرفت قـدرت و تـحمل عـضله مـؤثرتـر از دو روش قبـلي .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( پيپس و ويـلمور ، 1975 )</a:t>
            </a:r>
          </a:p>
          <a:p>
            <a:endParaRPr lang="fa-IR" sz="2800" b="1">
              <a:latin typeface="Arial" pitchFamily="34" charset="0"/>
              <a:cs typeface="B Lotus" pitchFamily="2" charset="-78"/>
            </a:endParaRPr>
          </a:p>
          <a:p>
            <a:r>
              <a:rPr lang="en-US" sz="2800">
                <a:cs typeface="B Lotus" pitchFamily="2" charset="-78"/>
                <a:sym typeface="Wingdings 2" pitchFamily="18" charset="2"/>
              </a:rPr>
              <a:t></a:t>
            </a:r>
            <a:r>
              <a:rPr lang="fa-IR">
                <a:cs typeface="B Lotus" pitchFamily="2" charset="-78"/>
              </a:rPr>
              <a:t> </a:t>
            </a:r>
            <a:r>
              <a:rPr lang="fa-IR" sz="3200" b="1">
                <a:latin typeface="Arial" pitchFamily="34" charset="0"/>
                <a:cs typeface="B Lotus" pitchFamily="2" charset="-78"/>
              </a:rPr>
              <a:t>ورزش بي هوازي</a:t>
            </a:r>
          </a:p>
          <a:p>
            <a:r>
              <a:rPr lang="en-US" sz="2400">
                <a:cs typeface="B Lotus" pitchFamily="2" charset="-78"/>
                <a:sym typeface="Wingdings 2" pitchFamily="18" charset="2"/>
              </a:rPr>
              <a:t>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شامـل كسب انـرژي كوتـاه و شديد ، بـدون افـزايش مقدار اكسيـژن .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(دوي سرعت و بازي با توپ)</a:t>
            </a:r>
          </a:p>
          <a:p>
            <a:r>
              <a:rPr lang="en-US" sz="2400">
                <a:cs typeface="B Lotus" pitchFamily="2" charset="-78"/>
                <a:sym typeface="Wingdings 2" pitchFamily="18" charset="2"/>
              </a:rPr>
              <a:t>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بـاعث پيشرفت سرعت و تحمل ، لـذا براي افـراد داراي بيماري كرونـر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قلبـي خطرنـاك</a:t>
            </a:r>
          </a:p>
          <a:p>
            <a:r>
              <a:rPr lang="fa-IR" sz="2400">
                <a:latin typeface="Arial" pitchFamily="34" charset="0"/>
                <a:cs typeface="B Lotus" pitchFamily="2" charset="-78"/>
              </a:rPr>
              <a:t> </a:t>
            </a:r>
            <a:endParaRPr lang="en-US" sz="2400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4"/>
          <p:cNvSpPr>
            <a:spLocks noChangeArrowheads="1"/>
          </p:cNvSpPr>
          <p:nvPr/>
        </p:nvSpPr>
        <p:spPr bwMode="auto">
          <a:xfrm>
            <a:off x="107950" y="188913"/>
            <a:ext cx="8640763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cs typeface="Lotus" pitchFamily="2" charset="-78"/>
                <a:sym typeface="Wingdings 2" pitchFamily="18" charset="2"/>
              </a:rPr>
              <a:t></a:t>
            </a:r>
            <a:r>
              <a:rPr lang="fa-IR" sz="3200">
                <a:cs typeface="Lotus" pitchFamily="2" charset="-78"/>
                <a:sym typeface="Wingdings 2" pitchFamily="18" charset="2"/>
              </a:rPr>
              <a:t> </a:t>
            </a:r>
            <a:r>
              <a:rPr lang="fa-IR" sz="3200" b="1">
                <a:cs typeface="B Lotus" pitchFamily="2" charset="-78"/>
              </a:rPr>
              <a:t>ورزش هوازي</a:t>
            </a:r>
          </a:p>
          <a:p>
            <a:endParaRPr lang="fa-IR" sz="3200" b="1">
              <a:cs typeface="B Lotus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</a:t>
            </a:r>
            <a:r>
              <a:rPr lang="fa-IR" sz="2800"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cs typeface="B Lotus" pitchFamily="2" charset="-78"/>
              </a:rPr>
              <a:t>به هر نوع ورزشي كه بـه مصرف اكسيژن بسيار زياد در دوره طولاني </a:t>
            </a:r>
          </a:p>
          <a:p>
            <a:pPr>
              <a:lnSpc>
                <a:spcPct val="150000"/>
              </a:lnSpc>
            </a:pPr>
            <a:r>
              <a:rPr lang="fa-IR" sz="2800" b="1">
                <a:cs typeface="B Lotus" pitchFamily="2" charset="-78"/>
              </a:rPr>
              <a:t>    احتياج دارد . (مثل دويدن آهسته )</a:t>
            </a:r>
            <a:endParaRPr lang="en-US" sz="2800" b="1">
              <a:cs typeface="B Lotus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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ضربان قلب بـايد حداقل تا 12 دقيقه و ترجيحا 15 تا30 دقيقه در اين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سطح افزايش يافته باقي بماند تا اين ورزش مؤثر گردد .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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توصيه : انجام معاينه پـزشكي قبـل از شروع بـرنامه ورزش هـوازي 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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استفاده از يك برق نگار قلب مي تواند فعاليت غيرطبيعي قلب را طي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ورزش مشخص كند </a:t>
            </a:r>
            <a:r>
              <a:rPr lang="fa-IR" sz="2800">
                <a:latin typeface="Arial" pitchFamily="34" charset="0"/>
                <a:cs typeface="B Lotus" pitchFamily="2" charset="-78"/>
              </a:rPr>
              <a:t>.</a:t>
            </a:r>
            <a:endParaRPr lang="en-US" sz="2800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4"/>
          <p:cNvSpPr>
            <a:spLocks noChangeArrowheads="1"/>
          </p:cNvSpPr>
          <p:nvPr/>
        </p:nvSpPr>
        <p:spPr bwMode="auto">
          <a:xfrm>
            <a:off x="34925" y="333375"/>
            <a:ext cx="871378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en-US" sz="3200">
                <a:latin typeface="Arial" pitchFamily="34" charset="0"/>
                <a:cs typeface="Lotus" pitchFamily="2" charset="-78"/>
                <a:sym typeface="Wingdings 2" pitchFamily="18" charset="2"/>
              </a:rPr>
              <a:t></a:t>
            </a:r>
            <a:r>
              <a:rPr lang="fa-IR" sz="3200">
                <a:latin typeface="Arial" pitchFamily="34" charset="0"/>
                <a:cs typeface="Lotus" pitchFamily="2" charset="-78"/>
                <a:sym typeface="Wingdings 2" pitchFamily="18" charset="2"/>
              </a:rPr>
              <a:t> </a:t>
            </a:r>
            <a:r>
              <a:rPr lang="fa-IR" sz="3200" b="1">
                <a:latin typeface="Arial" pitchFamily="34" charset="0"/>
                <a:cs typeface="B Lotus" pitchFamily="2" charset="-78"/>
              </a:rPr>
              <a:t>فوايد جسمي ورزش :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Arial" pitchFamily="34" charset="0"/>
                <a:cs typeface="B Lotus" pitchFamily="2" charset="-78"/>
                <a:sym typeface="Wingdings 2" pitchFamily="18" charset="2"/>
              </a:rPr>
              <a:t></a:t>
            </a:r>
            <a:r>
              <a:rPr lang="fa-IR" sz="2800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تنـاسب كلي ( اندازه گيري قدرت ماهيچه ، تحمل ماهيچه ، انعطاف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پـذيري و تنـاسب قلبـي- تنفسي « هـوازي » )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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تناسب عضوي و تناسب پـويا كه با تجربـه خودمان تعيين مـي شود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تفـاوت دارد ( كونتـزلمن ، 1978 )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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كمك بـه تقويت و ارتقاي تناسب پويـاي ما و كمك به كنتـرل وزن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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پيشگيـري از بيمـاري كرونـري قلب ( از عوامل مهم مرگ در كشور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انگلستـان ) 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4"/>
          <p:cNvSpPr>
            <a:spLocks noChangeArrowheads="1"/>
          </p:cNvSpPr>
          <p:nvPr/>
        </p:nvSpPr>
        <p:spPr bwMode="auto">
          <a:xfrm>
            <a:off x="179388" y="188913"/>
            <a:ext cx="8713787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en-US" sz="2400">
                <a:latin typeface="Arial" pitchFamily="34" charset="0"/>
                <a:cs typeface="Lotus" pitchFamily="2" charset="-78"/>
                <a:sym typeface="Wingdings 2" pitchFamily="18" charset="2"/>
              </a:rPr>
              <a:t></a:t>
            </a:r>
            <a:r>
              <a:rPr lang="fa-IR" sz="2800">
                <a:latin typeface="Arial" pitchFamily="34" charset="0"/>
                <a:cs typeface="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ورزش هـوازي بايد از مدت و شدت كافي برخوردار باشد تا اثـرات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واقعي خود را بگذارد ، افراد بايد 70 تا85 درصد حداكثر ضربان قلب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را بدون وقفه بـراي دست كم 12 دقيقه ، سه بار در هفته اجرا كننـد تا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سلامت دستگاه قلبـي عروقي را بهبـود بخشند و خطر بيماري كرونري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قلب را به ميـزان زيادي كـاهش دهنـد . ( كوپـر ، 1982 ) 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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ورزش جسمي منظم ، بـاعث پيشگيـري از سكته و پوكي استخـوان و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كمك بـه كنتـرل ديـابت . ( برانون و فيست ، 1997 ) 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4"/>
          <p:cNvSpPr>
            <a:spLocks noChangeArrowheads="1"/>
          </p:cNvSpPr>
          <p:nvPr/>
        </p:nvSpPr>
        <p:spPr bwMode="auto">
          <a:xfrm>
            <a:off x="107950" y="431800"/>
            <a:ext cx="8713788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en-US" sz="3200">
                <a:latin typeface="Arial" pitchFamily="34" charset="0"/>
                <a:cs typeface="Lotus" pitchFamily="2" charset="-78"/>
                <a:sym typeface="Wingdings 2" pitchFamily="18" charset="2"/>
              </a:rPr>
              <a:t></a:t>
            </a:r>
            <a:r>
              <a:rPr lang="fa-IR" sz="3200">
                <a:latin typeface="Arial" pitchFamily="34" charset="0"/>
                <a:cs typeface="Lotus" pitchFamily="2" charset="-78"/>
                <a:sym typeface="Wingdings 2" pitchFamily="18" charset="2"/>
              </a:rPr>
              <a:t> </a:t>
            </a:r>
            <a:r>
              <a:rPr lang="fa-IR" sz="3200" b="1">
                <a:latin typeface="Arial" pitchFamily="34" charset="0"/>
                <a:cs typeface="B Lotus" pitchFamily="2" charset="-78"/>
              </a:rPr>
              <a:t>فوايد روانشناختي ورزش :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Arial" pitchFamily="34" charset="0"/>
                <a:cs typeface="B Lotus" pitchFamily="2" charset="-78"/>
                <a:sym typeface="Wingdings 2" pitchFamily="18" charset="2"/>
              </a:rPr>
              <a:t></a:t>
            </a:r>
            <a:r>
              <a:rPr lang="fa-IR" sz="2800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علاوه بر فوايد جسمي ورزش ، فوايد روانشناختي عبارتند از  :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- كـاهش افسردگـي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- كـاهش اضطـراب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- ايجاد محافظي عليه استرس( ر.ك.فصل8 )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- افـزايش عزت نـفس و خوب بـودن </a:t>
            </a:r>
          </a:p>
          <a:p>
            <a:pPr>
              <a:lnSpc>
                <a:spcPct val="150000"/>
              </a:lnSpc>
            </a:pP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172035" name="Line 5"/>
          <p:cNvSpPr>
            <a:spLocks noChangeShapeType="1"/>
          </p:cNvSpPr>
          <p:nvPr/>
        </p:nvSpPr>
        <p:spPr bwMode="auto">
          <a:xfrm flipH="1">
            <a:off x="5724525" y="2493963"/>
            <a:ext cx="10795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72036" name="Line 6"/>
          <p:cNvSpPr>
            <a:spLocks noChangeShapeType="1"/>
          </p:cNvSpPr>
          <p:nvPr/>
        </p:nvSpPr>
        <p:spPr bwMode="auto">
          <a:xfrm flipH="1">
            <a:off x="5724525" y="2493963"/>
            <a:ext cx="107950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72037" name="Line 7"/>
          <p:cNvSpPr>
            <a:spLocks noChangeShapeType="1"/>
          </p:cNvSpPr>
          <p:nvPr/>
        </p:nvSpPr>
        <p:spPr bwMode="auto">
          <a:xfrm flipH="1">
            <a:off x="5724525" y="2493963"/>
            <a:ext cx="1079500" cy="208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72038" name="Line 8"/>
          <p:cNvSpPr>
            <a:spLocks noChangeShapeType="1"/>
          </p:cNvSpPr>
          <p:nvPr/>
        </p:nvSpPr>
        <p:spPr bwMode="auto">
          <a:xfrm flipH="1">
            <a:off x="5724525" y="2493963"/>
            <a:ext cx="107950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4"/>
          <p:cNvSpPr>
            <a:spLocks noChangeArrowheads="1"/>
          </p:cNvSpPr>
          <p:nvPr/>
        </p:nvSpPr>
        <p:spPr bwMode="auto">
          <a:xfrm>
            <a:off x="250825" y="188913"/>
            <a:ext cx="85693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en-US" sz="2400">
                <a:latin typeface="Arial" pitchFamily="34" charset="0"/>
                <a:cs typeface="Lotus" pitchFamily="2" charset="-78"/>
                <a:sym typeface="Wingdings 2" pitchFamily="18" charset="2"/>
              </a:rPr>
              <a:t></a:t>
            </a:r>
            <a:r>
              <a:rPr lang="fa-IR" sz="2800">
                <a:latin typeface="Arial" pitchFamily="34" charset="0"/>
                <a:cs typeface="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استفـاده از ورزش هاي هوازي و بي هوازي بـراي كمك بـه افراد ، به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منظور مقـابله بـا اضطـراب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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بـه عنوان سپـري عليـه استـرس 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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افزايش فعاليت سلولهاي طبيعي كشنده و افزايش درصد سلول هاي </a:t>
            </a:r>
            <a:r>
              <a:rPr lang="en-US" sz="2800" b="1">
                <a:latin typeface="Arial" pitchFamily="34" charset="0"/>
                <a:cs typeface="B Lotus" pitchFamily="2" charset="-78"/>
              </a:rPr>
              <a:t>T </a:t>
            </a:r>
            <a:endParaRPr lang="fa-IR" sz="2800" b="1">
              <a:latin typeface="Arial" pitchFamily="34" charset="0"/>
              <a:cs typeface="B Lotus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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ورزش و استرس هر دو بـاعث ترشح آدرنـالين و هورمـون هاي ديگر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مـي شونـد .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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اثـر ورزش بـر عملكـرد قـلب 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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cs typeface="B Lotus" pitchFamily="2" charset="-78"/>
              </a:rPr>
              <a:t>استـرس زيـاد ، تنـاسب بدنـي پاييـن - افـزايش آسيب پذيـر شدن </a:t>
            </a:r>
            <a:endParaRPr lang="en-US" sz="2800" b="1"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4"/>
          <p:cNvSpPr>
            <a:spLocks noChangeArrowheads="1"/>
          </p:cNvSpPr>
          <p:nvPr/>
        </p:nvSpPr>
        <p:spPr bwMode="auto">
          <a:xfrm>
            <a:off x="107950" y="260350"/>
            <a:ext cx="864235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 sz="2800" b="1">
              <a:latin typeface="Arial" pitchFamily="34" charset="0"/>
              <a:cs typeface="Lotus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2400">
                <a:sym typeface="Wingdings 2" pitchFamily="18" charset="2"/>
              </a:rPr>
              <a:t></a:t>
            </a:r>
            <a:r>
              <a:rPr lang="fa-IR"/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اثر تدافعي چشمگير مفيدي عليه استرس در مـردان جوان سالمي كه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برنامه ورزش هـوازي يا وزنه برداري را آغاز كرده بودند ، نيافتنـد .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( سينيـور و همكاران ، 1986 )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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ارتقـاي نگرش هاي مثبت و افـزايش تصور از خـود و عـزت نفس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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در متاآنـاليز آثار ، دريافت كه رابطه مثبت معنـاداري بيـن ورزش و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عزت نفس وجود دارد .( سانستروم ، 1984 )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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داشتن احساسات مثبت بيشتري در مورد شكل بدن و سلامت جسمي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كه بـه احساس عـزت نفس كمك مي كند .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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تمركز نگرانيهاي مهم مربوط به ورزش ، روي خطرات بالقوه ورزش.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4"/>
          <p:cNvSpPr>
            <a:spLocks noChangeArrowheads="1"/>
          </p:cNvSpPr>
          <p:nvPr/>
        </p:nvSpPr>
        <p:spPr bwMode="auto">
          <a:xfrm>
            <a:off x="107950" y="260350"/>
            <a:ext cx="8640763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latin typeface="Arial" pitchFamily="34" charset="0"/>
                <a:cs typeface="Lotus" pitchFamily="2" charset="-78"/>
                <a:sym typeface="Wingdings 2" pitchFamily="18" charset="2"/>
              </a:rPr>
              <a:t></a:t>
            </a:r>
            <a:r>
              <a:rPr lang="fa-IR" sz="3200">
                <a:latin typeface="Arial" pitchFamily="34" charset="0"/>
                <a:cs typeface="Lotus" pitchFamily="2" charset="-78"/>
                <a:sym typeface="Wingdings 2" pitchFamily="18" charset="2"/>
              </a:rPr>
              <a:t> </a:t>
            </a:r>
            <a:r>
              <a:rPr lang="fa-IR" sz="3200" b="1">
                <a:latin typeface="Arial" pitchFamily="34" charset="0"/>
                <a:cs typeface="B Lotus" pitchFamily="2" charset="-78"/>
              </a:rPr>
              <a:t>تغذيه : رژيم غذايي و سلامت</a:t>
            </a:r>
          </a:p>
          <a:p>
            <a:endParaRPr lang="fa-IR" sz="3200" b="1">
              <a:latin typeface="Arial" pitchFamily="34" charset="0"/>
              <a:cs typeface="B Lotus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2400">
                <a:latin typeface="Arial" pitchFamily="34" charset="0"/>
                <a:cs typeface="B Lotus" pitchFamily="2" charset="-78"/>
                <a:sym typeface="Wingdings 2" pitchFamily="18" charset="2"/>
              </a:rPr>
              <a:t></a:t>
            </a:r>
            <a:r>
              <a:rPr lang="fa-IR" sz="2800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تـغذيه علت 60% سرطان هاي زنان و40% سرطانهاي مـردان آمريكا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( سيمون ، 1983 )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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رژيم هاي غذايي ضعيف اكثرا سرطان هاي اعضاء و جوارح ( مانند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سرطـان هاي معـده ، رحم ، سينه ، روده ها ، كبد ، دهان و... )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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نـقش خوردن غذاهاي حاوي مواد سرطان زا در بـروز سرطان مانند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غـذاي فاسد ، عامـل خطـر در ابتلا بـه سرطـان معده .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179388" y="404813"/>
            <a:ext cx="8640762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 defTabSz="182563">
              <a:lnSpc>
                <a:spcPct val="150000"/>
              </a:lnSpc>
              <a:tabLst>
                <a:tab pos="5654675" algn="l"/>
              </a:tabLst>
            </a:pPr>
            <a:endParaRPr lang="fa-IR" sz="2800" b="1">
              <a:latin typeface="Arial" pitchFamily="34" charset="0"/>
              <a:cs typeface="Lotus" pitchFamily="2" charset="-78"/>
            </a:endParaRPr>
          </a:p>
          <a:p>
            <a:pPr algn="just" defTabSz="182563">
              <a:lnSpc>
                <a:spcPct val="150000"/>
              </a:lnSpc>
              <a:tabLst>
                <a:tab pos="5654675" algn="l"/>
              </a:tabLst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4- به كارگيري اصول روانشناسي در زمينه سلامت            پايين آوردن </a:t>
            </a:r>
          </a:p>
          <a:p>
            <a:pPr algn="just" defTabSz="182563">
              <a:lnSpc>
                <a:spcPct val="150000"/>
              </a:lnSpc>
              <a:tabLst>
                <a:tab pos="5654675" algn="l"/>
              </a:tabLst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فشارخـون بـالا و مهار سطـح كلسترول</a:t>
            </a:r>
          </a:p>
          <a:p>
            <a:pPr algn="just" defTabSz="182563">
              <a:tabLst>
                <a:tab pos="5654675" algn="l"/>
              </a:tabLst>
            </a:pPr>
            <a:endParaRPr lang="fa-IR" sz="2800" b="1">
              <a:latin typeface="Arial" pitchFamily="34" charset="0"/>
              <a:cs typeface="B Lotus" pitchFamily="2" charset="-78"/>
            </a:endParaRPr>
          </a:p>
          <a:p>
            <a:pPr algn="just" defTabSz="182563">
              <a:lnSpc>
                <a:spcPct val="150000"/>
              </a:lnSpc>
              <a:tabLst>
                <a:tab pos="5654675" algn="l"/>
              </a:tabLst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5- تأثير روانـشناسي سلامت در                 اداره استـرس   </a:t>
            </a:r>
          </a:p>
          <a:p>
            <a:pPr algn="just" defTabSz="182563">
              <a:lnSpc>
                <a:spcPct val="150000"/>
              </a:lnSpc>
              <a:tabLst>
                <a:tab pos="5654675" algn="l"/>
              </a:tabLst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      تسكيـن درد  </a:t>
            </a:r>
          </a:p>
          <a:p>
            <a:pPr algn="just" defTabSz="182563">
              <a:lnSpc>
                <a:spcPct val="150000"/>
              </a:lnSpc>
              <a:tabLst>
                <a:tab pos="5654675" algn="l"/>
              </a:tabLst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كاهش و ترك دخانيات             </a:t>
            </a:r>
          </a:p>
          <a:p>
            <a:pPr algn="just" defTabSz="182563">
              <a:lnSpc>
                <a:spcPct val="150000"/>
              </a:lnSpc>
              <a:tabLst>
                <a:tab pos="5654675" algn="l"/>
              </a:tabLst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تعديل ساير رفتارهاي خطرناك ( مثل مصرف الكل )</a:t>
            </a:r>
            <a:endParaRPr lang="en-US" sz="2800" b="1">
              <a:latin typeface="Arial" pitchFamily="34" charset="0"/>
              <a:cs typeface="B Lotus" pitchFamily="2" charset="-78"/>
            </a:endParaRPr>
          </a:p>
          <a:p>
            <a:pPr algn="just" defTabSz="182563">
              <a:lnSpc>
                <a:spcPct val="150000"/>
              </a:lnSpc>
              <a:tabLst>
                <a:tab pos="5654675" algn="l"/>
              </a:tabLst>
            </a:pP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19459" name="Line 5"/>
          <p:cNvSpPr>
            <a:spLocks noChangeShapeType="1"/>
          </p:cNvSpPr>
          <p:nvPr/>
        </p:nvSpPr>
        <p:spPr bwMode="auto">
          <a:xfrm flipH="1">
            <a:off x="2051050" y="1700213"/>
            <a:ext cx="898525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9460" name="Line 6"/>
          <p:cNvSpPr>
            <a:spLocks noChangeShapeType="1"/>
          </p:cNvSpPr>
          <p:nvPr/>
        </p:nvSpPr>
        <p:spPr bwMode="auto">
          <a:xfrm flipH="1">
            <a:off x="3635375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9461" name="Line 7"/>
          <p:cNvSpPr>
            <a:spLocks noChangeShapeType="1"/>
          </p:cNvSpPr>
          <p:nvPr/>
        </p:nvSpPr>
        <p:spPr bwMode="auto">
          <a:xfrm flipH="1">
            <a:off x="3924300" y="3430588"/>
            <a:ext cx="1081088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9462" name="Line 8"/>
          <p:cNvSpPr>
            <a:spLocks noChangeShapeType="1"/>
          </p:cNvSpPr>
          <p:nvPr/>
        </p:nvSpPr>
        <p:spPr bwMode="auto">
          <a:xfrm flipH="1">
            <a:off x="4356100" y="3429000"/>
            <a:ext cx="671513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9463" name="Line 9"/>
          <p:cNvSpPr>
            <a:spLocks noChangeShapeType="1"/>
          </p:cNvSpPr>
          <p:nvPr/>
        </p:nvSpPr>
        <p:spPr bwMode="auto">
          <a:xfrm>
            <a:off x="5003800" y="3430588"/>
            <a:ext cx="360363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4"/>
          <p:cNvSpPr>
            <a:spLocks noChangeArrowheads="1"/>
          </p:cNvSpPr>
          <p:nvPr/>
        </p:nvSpPr>
        <p:spPr bwMode="auto">
          <a:xfrm>
            <a:off x="34925" y="188913"/>
            <a:ext cx="87852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en-US" sz="2400">
                <a:latin typeface="Arial" pitchFamily="34" charset="0"/>
                <a:cs typeface="Lotus" pitchFamily="2" charset="-78"/>
                <a:sym typeface="Wingdings 2" pitchFamily="18" charset="2"/>
              </a:rPr>
              <a:t></a:t>
            </a:r>
            <a:r>
              <a:rPr lang="fa-IR" sz="2800">
                <a:latin typeface="Arial" pitchFamily="34" charset="0"/>
                <a:cs typeface="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استفاده فراوان از نمك در برنامه غذايي انگلستان با فشار خون بالا و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بيماري قلبـي و عروقي مرتبـط مي بـاشد .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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ميـزان بالاي چربـي و كلسترول با تصلب شرائين و با بيماري عروق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كرونر قلـب ، مرتبط بوده است .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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ارتباط بين مصرف چربـي و سرطان سينه در زنـان نسبت به بيمـاري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عروق كرونـر قلـب از وضوح كمتـري بـرخوردار است .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4"/>
          <p:cNvSpPr>
            <a:spLocks noChangeArrowheads="1"/>
          </p:cNvSpPr>
          <p:nvPr/>
        </p:nvSpPr>
        <p:spPr bwMode="auto">
          <a:xfrm>
            <a:off x="107950" y="188913"/>
            <a:ext cx="864235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en-US" sz="2400">
                <a:latin typeface="Arial" pitchFamily="34" charset="0"/>
                <a:cs typeface="Lotus" pitchFamily="2" charset="-78"/>
                <a:sym typeface="Wingdings 2" pitchFamily="18" charset="2"/>
              </a:rPr>
              <a:t></a:t>
            </a:r>
            <a:r>
              <a:rPr lang="fa-IR" sz="2800">
                <a:latin typeface="Arial" pitchFamily="34" charset="0"/>
                <a:cs typeface="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ميزان ابتـلا به سرطان سينه در زناني كه نيمي از كالـري خـود را از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چربي بـه دست مي آوردنـد ، سـه برابر بـيش از حـد متوسط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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مصرف بالاي چربـي اشباع شده ، عامل خطر شناخته شده اي بـراي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سرطان سينـه وخيم نـزد زنان مسن تر نـه زنان جوان تـر.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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برنـامه غذايـي در سرطـان ريـه در مـردان نيـز تأثيـر ضمني دارد .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4"/>
          <p:cNvSpPr>
            <a:spLocks noChangeArrowheads="1"/>
          </p:cNvSpPr>
          <p:nvPr/>
        </p:nvSpPr>
        <p:spPr bwMode="auto">
          <a:xfrm>
            <a:off x="179388" y="260350"/>
            <a:ext cx="8713787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en-US" sz="2400">
                <a:latin typeface="Arial" pitchFamily="34" charset="0"/>
                <a:cs typeface="Lotus" pitchFamily="2" charset="-78"/>
                <a:sym typeface="Wingdings 2" pitchFamily="18" charset="2"/>
              </a:rPr>
              <a:t></a:t>
            </a:r>
            <a:r>
              <a:rPr lang="fa-IR" sz="2800">
                <a:latin typeface="Arial" pitchFamily="34" charset="0"/>
                <a:cs typeface="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كلسترول زياد ، احتمال افـزايش دو برابـري در سرطان ريـه در مردان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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ميزان كلسترول موجود در تخم مرغ در بـرنامه غذايي زيـاد مي باشد .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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الكـل ، در سرطان زبان ، لـوزه ، مري ، كبـد ، لوزالمعده تأثير ضمني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دارد . دائم الخمرها در مقـايسه با افـرادي كه الكـل مصرف نمي كننـد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پنج بـار بيشتر احتمال ابتلا بـه سرطان لـوزالمعده را دارنـد .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4"/>
          <p:cNvSpPr>
            <a:spLocks noChangeArrowheads="1"/>
          </p:cNvSpPr>
          <p:nvPr/>
        </p:nvSpPr>
        <p:spPr bwMode="auto">
          <a:xfrm>
            <a:off x="107950" y="144463"/>
            <a:ext cx="8713788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pitchFamily="34" charset="0"/>
                <a:cs typeface="Lotus" pitchFamily="2" charset="-78"/>
                <a:sym typeface="Wingdings 2" pitchFamily="18" charset="2"/>
              </a:rPr>
              <a:t>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مصرف ويتامينهاي </a:t>
            </a:r>
            <a:r>
              <a:rPr lang="en-US" sz="2400" b="1">
                <a:latin typeface="Arial" pitchFamily="34" charset="0"/>
                <a:cs typeface="B Lotus" pitchFamily="2" charset="-78"/>
              </a:rPr>
              <a:t>A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و</a:t>
            </a:r>
            <a:r>
              <a:rPr lang="en-US" sz="2400" b="1">
                <a:latin typeface="Arial" pitchFamily="34" charset="0"/>
                <a:cs typeface="B Lotus" pitchFamily="2" charset="-78"/>
              </a:rPr>
              <a:t>C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و سلنيوم          كاهش خطر ابتلا به سرطان</a:t>
            </a:r>
          </a:p>
          <a:p>
            <a:r>
              <a:rPr lang="en-US" sz="2400">
                <a:cs typeface="B Lotus" pitchFamily="2" charset="-78"/>
                <a:sym typeface="Wingdings 2" pitchFamily="18" charset="2"/>
              </a:rPr>
              <a:t>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كمبود ويتامين </a:t>
            </a:r>
            <a:r>
              <a:rPr lang="en-US" sz="2400" b="1">
                <a:latin typeface="Arial" pitchFamily="34" charset="0"/>
                <a:cs typeface="B Lotus" pitchFamily="2" charset="-78"/>
              </a:rPr>
              <a:t>A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          خرابي لايه محافظ معـده</a:t>
            </a:r>
          </a:p>
          <a:p>
            <a:r>
              <a:rPr lang="en-US" sz="2400">
                <a:cs typeface="B Lotus" pitchFamily="2" charset="-78"/>
                <a:sym typeface="Wingdings 2" pitchFamily="18" charset="2"/>
              </a:rPr>
              <a:t>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بتـاكاروتـن نيز به عنوان محافـظي عليـه بعضي از انـواع سرطـان ها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شنـاختـه شـده .</a:t>
            </a:r>
          </a:p>
          <a:p>
            <a:r>
              <a:rPr lang="en-US" sz="2400">
                <a:cs typeface="B Lotus" pitchFamily="2" charset="-78"/>
                <a:sym typeface="Wingdings 2" pitchFamily="18" charset="2"/>
              </a:rPr>
              <a:t>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ويتامين </a:t>
            </a:r>
            <a:r>
              <a:rPr lang="en-US" sz="2400" b="1">
                <a:latin typeface="Arial" pitchFamily="34" charset="0"/>
                <a:cs typeface="B Lotus" pitchFamily="2" charset="-78"/>
              </a:rPr>
              <a:t>C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و سلنيوم دو عامـلي هستنـد كه باعث پـيشگيري از بـروز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سرطـان در انسان مي شونـد .</a:t>
            </a:r>
          </a:p>
          <a:p>
            <a:r>
              <a:rPr lang="en-US" sz="2400">
                <a:cs typeface="B Lotus" pitchFamily="2" charset="-78"/>
                <a:sym typeface="Wingdings 2" pitchFamily="18" charset="2"/>
              </a:rPr>
              <a:t>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برنامه غذايي با فيبـر زياد ، هم براي مردان و هم براي زنـان در مقابل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سرطان محافظت ايجـاد مي كنـد .</a:t>
            </a:r>
          </a:p>
          <a:p>
            <a:r>
              <a:rPr lang="en-US" sz="2400">
                <a:cs typeface="B Lotus" pitchFamily="2" charset="-78"/>
                <a:sym typeface="Wingdings 2" pitchFamily="18" charset="2"/>
              </a:rPr>
              <a:t>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فيبـر ميوه ها و سبزيجات بـيش از فيبر غلات و ساير حبوبات ، روده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بزرگ را عليه سرطـان محافـظت مي كنـد .</a:t>
            </a:r>
          </a:p>
          <a:p>
            <a:r>
              <a:rPr lang="en-US" sz="2400">
                <a:cs typeface="B Lotus" pitchFamily="2" charset="-78"/>
                <a:sym typeface="Wingdings 2" pitchFamily="18" charset="2"/>
              </a:rPr>
              <a:t>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مصرف ميوه حتي محافظت بيشتري عليه سرطان ريه ايجاد مي كند،لذا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همه ما بايد در هفته سه تا هفت بار ميوه بخوريم . 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179203" name="Line 5"/>
          <p:cNvSpPr>
            <a:spLocks noChangeShapeType="1"/>
          </p:cNvSpPr>
          <p:nvPr/>
        </p:nvSpPr>
        <p:spPr bwMode="auto">
          <a:xfrm flipH="1">
            <a:off x="3706813" y="1125538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79204" name="Line 6"/>
          <p:cNvSpPr>
            <a:spLocks noChangeShapeType="1"/>
          </p:cNvSpPr>
          <p:nvPr/>
        </p:nvSpPr>
        <p:spPr bwMode="auto">
          <a:xfrm flipH="1">
            <a:off x="5508625" y="1557338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4"/>
          <p:cNvSpPr>
            <a:spLocks noChangeArrowheads="1"/>
          </p:cNvSpPr>
          <p:nvPr/>
        </p:nvSpPr>
        <p:spPr bwMode="auto">
          <a:xfrm>
            <a:off x="250825" y="404813"/>
            <a:ext cx="8569325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latin typeface="Arial" pitchFamily="34" charset="0"/>
                <a:cs typeface="Lotus" pitchFamily="2" charset="-78"/>
                <a:sym typeface="Wingdings 2" pitchFamily="18" charset="2"/>
              </a:rPr>
              <a:t></a:t>
            </a:r>
            <a:r>
              <a:rPr lang="fa-IR" sz="3200">
                <a:latin typeface="Arial" pitchFamily="34" charset="0"/>
                <a:cs typeface="Lotus" pitchFamily="2" charset="-78"/>
                <a:sym typeface="Wingdings 2" pitchFamily="18" charset="2"/>
              </a:rPr>
              <a:t> </a:t>
            </a:r>
            <a:r>
              <a:rPr lang="fa-IR" sz="3200" b="1">
                <a:latin typeface="Arial" pitchFamily="34" charset="0"/>
                <a:cs typeface="B Lotus" pitchFamily="2" charset="-78"/>
              </a:rPr>
              <a:t>چاقي و اختلالات غذا خوردن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:</a:t>
            </a:r>
          </a:p>
          <a:p>
            <a:endParaRPr lang="fa-IR" sz="2800" b="1">
              <a:latin typeface="Arial" pitchFamily="34" charset="0"/>
              <a:cs typeface="B Lotus" pitchFamily="2" charset="-78"/>
            </a:endParaRPr>
          </a:p>
          <a:p>
            <a:r>
              <a:rPr lang="en-US" sz="2400">
                <a:latin typeface="Arial" pitchFamily="34" charset="0"/>
                <a:cs typeface="B Lotus" pitchFamily="2" charset="-78"/>
                <a:sym typeface="Wingdings 2" pitchFamily="18" charset="2"/>
              </a:rPr>
              <a:t></a:t>
            </a:r>
            <a:r>
              <a:rPr lang="fa-IR" sz="2400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مفهوم مشكلي براي تعريف كردن</a:t>
            </a:r>
          </a:p>
          <a:p>
            <a:r>
              <a:rPr lang="en-US" sz="2400">
                <a:cs typeface="B Lotus" pitchFamily="2" charset="-78"/>
                <a:sym typeface="Wingdings 2" pitchFamily="18" charset="2"/>
              </a:rPr>
              <a:t>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درك چاقي از لحاظ معيارهاي شخصي ، اجتماعي و فرهنگي متفاوت .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</a:t>
            </a:r>
            <a:r>
              <a:rPr lang="fa-IR" sz="3200" b="1">
                <a:latin typeface="Arial" pitchFamily="34" charset="0"/>
                <a:cs typeface="B Lotus" pitchFamily="2" charset="-78"/>
              </a:rPr>
              <a:t>فنون ارزيابي چربي بدن :</a:t>
            </a:r>
          </a:p>
          <a:p>
            <a:endParaRPr lang="fa-IR" sz="3200" b="1">
              <a:latin typeface="Arial" pitchFamily="34" charset="0"/>
              <a:cs typeface="B Lotus" pitchFamily="2" charset="-78"/>
            </a:endParaRP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1- پرتونگاري مقطعي رايانه اي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2- تصوير طنين مغناطيسي ( </a:t>
            </a:r>
            <a:r>
              <a:rPr lang="en-US" sz="2800" b="1">
                <a:latin typeface="Arial" pitchFamily="34" charset="0"/>
                <a:cs typeface="B Lotus" pitchFamily="2" charset="-78"/>
              </a:rPr>
              <a:t>MRI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)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چاقـي = شاخـص جـرم بدن كه بـا تقسيم وزن فـرد به مجـذور قد او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محاسبه مي شود.</a:t>
            </a:r>
          </a:p>
          <a:p>
            <a:r>
              <a:rPr lang="en-US" sz="2400">
                <a:cs typeface="B Lotus" pitchFamily="2" charset="-78"/>
                <a:sym typeface="Wingdings 2" pitchFamily="18" charset="2"/>
              </a:rPr>
              <a:t>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چاقـي هم با مشكلات جسمـي سلامـت و هم مشكلات روانشناختـي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همراه است.</a:t>
            </a:r>
          </a:p>
          <a:p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4"/>
          <p:cNvSpPr>
            <a:spLocks noChangeArrowheads="1"/>
          </p:cNvSpPr>
          <p:nvPr/>
        </p:nvSpPr>
        <p:spPr bwMode="auto">
          <a:xfrm>
            <a:off x="107950" y="333375"/>
            <a:ext cx="8713788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a-IR" sz="3200" b="1">
                <a:latin typeface="Arial" pitchFamily="34" charset="0"/>
                <a:cs typeface="B Lotus" pitchFamily="2" charset="-78"/>
              </a:rPr>
              <a:t>علل چاقي در نظريه ها :</a:t>
            </a:r>
          </a:p>
          <a:p>
            <a:endParaRPr lang="fa-IR" sz="3200" b="1">
              <a:latin typeface="Arial" pitchFamily="34" charset="0"/>
              <a:cs typeface="B Lotus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2400">
                <a:latin typeface="Arial" pitchFamily="34" charset="0"/>
                <a:cs typeface="B Lotus" pitchFamily="2" charset="-78"/>
                <a:sym typeface="Wingdings 2" pitchFamily="18" charset="2"/>
              </a:rPr>
              <a:t></a:t>
            </a:r>
            <a:r>
              <a:rPr lang="fa-IR" sz="2800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نظـريه هاي فيزيـولوژيـك : بـراي چـاقي ، حمـايت ژنتيـكي در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خـانـواده ها وجود دارد .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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نظريه هاي ميزان سوخت و ساز : افراد چاق ميزان استراحت متابوليكي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كمتري دارند .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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نظريه هاي رفتاري : افراد چاق تمايل كمتـري بـراي فعاليت جسمـي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دارند و غـذا بيش از مورد نياز دريافت مي كننـد .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4"/>
          <p:cNvSpPr>
            <a:spLocks noChangeArrowheads="1"/>
          </p:cNvSpPr>
          <p:nvPr/>
        </p:nvSpPr>
        <p:spPr bwMode="auto">
          <a:xfrm>
            <a:off x="179388" y="692150"/>
            <a:ext cx="8640762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en-US" sz="2400">
                <a:latin typeface="Arial" pitchFamily="34" charset="0"/>
                <a:cs typeface="Lotus" pitchFamily="2" charset="-78"/>
                <a:sym typeface="Wingdings 2" pitchFamily="18" charset="2"/>
              </a:rPr>
              <a:t></a:t>
            </a:r>
            <a:r>
              <a:rPr lang="fa-IR" sz="2800">
                <a:latin typeface="Arial" pitchFamily="34" charset="0"/>
                <a:cs typeface="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اختلالات غذا خوردن              بي اشتهايي رواني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پـرخـوري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Arial" pitchFamily="34" charset="0"/>
                <a:cs typeface="B Lotus" pitchFamily="2" charset="-78"/>
                <a:sym typeface="Wingdings 2" pitchFamily="18" charset="2"/>
              </a:rPr>
              <a:t></a:t>
            </a:r>
            <a:r>
              <a:rPr lang="fa-IR" sz="2800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بي اشتهايـي ، اولين بار توسط يك پزشك لندني ، به نام « سر ويليام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گول » در سال 1874 كشف شد كه با كاهش وزن افراطي كه از جانب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خود شخص تحميل مي شود ، مشخص مي گردد ،گول اين بيماري را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اختلال روانشناختي در نظر گرفت كه ريشه عصبي دارد .</a:t>
            </a:r>
          </a:p>
          <a:p>
            <a:pPr>
              <a:lnSpc>
                <a:spcPct val="150000"/>
              </a:lnSpc>
            </a:pP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182275" name="Line 5"/>
          <p:cNvSpPr>
            <a:spLocks noChangeShapeType="1"/>
          </p:cNvSpPr>
          <p:nvPr/>
        </p:nvSpPr>
        <p:spPr bwMode="auto">
          <a:xfrm flipH="1">
            <a:off x="4716463" y="1989138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82276" name="Line 6"/>
          <p:cNvSpPr>
            <a:spLocks noChangeShapeType="1"/>
          </p:cNvSpPr>
          <p:nvPr/>
        </p:nvSpPr>
        <p:spPr bwMode="auto">
          <a:xfrm flipH="1">
            <a:off x="4716463" y="1989138"/>
            <a:ext cx="107950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4"/>
          <p:cNvSpPr>
            <a:spLocks noChangeArrowheads="1"/>
          </p:cNvSpPr>
          <p:nvPr/>
        </p:nvSpPr>
        <p:spPr bwMode="auto">
          <a:xfrm>
            <a:off x="250825" y="260350"/>
            <a:ext cx="864235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en-US" sz="2400">
                <a:latin typeface="Arial" pitchFamily="34" charset="0"/>
                <a:cs typeface="Lotus" pitchFamily="2" charset="-78"/>
                <a:sym typeface="Wingdings 2" pitchFamily="18" charset="2"/>
              </a:rPr>
              <a:t></a:t>
            </a:r>
            <a:r>
              <a:rPr lang="fa-IR" sz="2800">
                <a:latin typeface="Arial" pitchFamily="34" charset="0"/>
                <a:cs typeface="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احتمال بـروز بـي اشتهايي در زنـان 20 برابر بيشتر از مـردان است .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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فقط افـرادي بي اشتها تشخيص داده مي شونـد كه وزن آنها حداقـل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15% كمتر از حداقل وزن معمول و قاعدگي در آنها متوقف شده باشد .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Arial" pitchFamily="34" charset="0"/>
                <a:cs typeface="B Lotus" pitchFamily="2" charset="-78"/>
                <a:sym typeface="Wingdings 2" pitchFamily="18" charset="2"/>
              </a:rPr>
              <a:t></a:t>
            </a:r>
            <a:r>
              <a:rPr lang="fa-IR" sz="2800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عوارض بي اشتهايي رواني و كاهش وزن :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- لاغري مرضي ( تحليل رفتن بدن )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- آسيب پذيري در برابرعفونت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- نشانه هاي سوء تغذيه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- تحريف در تصور از بدن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183299" name="AutoShape 5"/>
          <p:cNvSpPr>
            <a:spLocks/>
          </p:cNvSpPr>
          <p:nvPr/>
        </p:nvSpPr>
        <p:spPr bwMode="auto">
          <a:xfrm>
            <a:off x="8243888" y="3573463"/>
            <a:ext cx="431800" cy="2376487"/>
          </a:xfrm>
          <a:prstGeom prst="rightBrace">
            <a:avLst>
              <a:gd name="adj1" fmla="val 4586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4"/>
          <p:cNvSpPr>
            <a:spLocks noChangeArrowheads="1"/>
          </p:cNvSpPr>
          <p:nvPr/>
        </p:nvSpPr>
        <p:spPr bwMode="auto">
          <a:xfrm>
            <a:off x="179388" y="188913"/>
            <a:ext cx="8713787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en-US" sz="2400">
                <a:latin typeface="Arial" pitchFamily="34" charset="0"/>
                <a:cs typeface="Lotus" pitchFamily="2" charset="-78"/>
                <a:sym typeface="Wingdings 2" pitchFamily="18" charset="2"/>
              </a:rPr>
              <a:t></a:t>
            </a:r>
            <a:r>
              <a:rPr lang="fa-IR" sz="2800">
                <a:latin typeface="Arial" pitchFamily="34" charset="0"/>
                <a:cs typeface="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هنجارهاي اجتماعي و عوامل روانشناختـي           عوامل بـالقوه اي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براي اكتساب بي اشتهايي  رواني .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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طـرح ارتبـاط بيـن بي اشتهايي روانـي و سنـدرم ترنـر. در عوامـل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ژنتيكي از نظر عوامل فيزيولوژيكي،توجيه احتمالي بيانگـر آن است كه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هيپوتالاموس از عملكرد طبيعي بازميماند. اين مطلب با توجه به اين كه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هيپوتـالاموس هم غـذاخوردن و هم عملكردهاي هورمـوني را كنتـرل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مي كنـد تأييـد مـي شود . 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184323" name="Line 5"/>
          <p:cNvSpPr>
            <a:spLocks noChangeShapeType="1"/>
          </p:cNvSpPr>
          <p:nvPr/>
        </p:nvSpPr>
        <p:spPr bwMode="auto">
          <a:xfrm flipH="1">
            <a:off x="2700338" y="148431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4"/>
          <p:cNvSpPr>
            <a:spLocks noChangeArrowheads="1"/>
          </p:cNvSpPr>
          <p:nvPr/>
        </p:nvSpPr>
        <p:spPr bwMode="auto">
          <a:xfrm>
            <a:off x="107950" y="188913"/>
            <a:ext cx="8640763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pitchFamily="34" charset="0"/>
                <a:cs typeface="Lotus" pitchFamily="2" charset="-78"/>
                <a:sym typeface="Wingdings 2" pitchFamily="18" charset="2"/>
              </a:rPr>
              <a:t></a:t>
            </a:r>
            <a:r>
              <a:rPr lang="fa-IR" sz="2800">
                <a:latin typeface="Arial" pitchFamily="34" charset="0"/>
                <a:cs typeface="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عوامل شخصيتي و پويايي خانواده در بي اشتهايي رواني :</a:t>
            </a:r>
          </a:p>
          <a:p>
            <a:endParaRPr lang="fa-IR" sz="2800" b="1">
              <a:latin typeface="Arial" pitchFamily="34" charset="0"/>
              <a:cs typeface="B Lotus" pitchFamily="2" charset="-78"/>
            </a:endParaRP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- نداشتن اعتماد به نفس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- نيـاز به تأييـد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- وظيفـه شناسـي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- كمـال طلبـي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- احساس فشار براي موفق شدن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                    ( تيلور ، 1995 )</a:t>
            </a:r>
          </a:p>
          <a:p>
            <a:endParaRPr lang="fa-IR" sz="2800" b="1">
              <a:latin typeface="Arial" pitchFamily="34" charset="0"/>
              <a:cs typeface="B Lotus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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همچنين آسيب شناسي رواني والدين يا الكلي بودن آنها و به طور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خاص رابطه مـادر- دختـر در اختلال غـذا خـوردن نـقش دارد .  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185347" name="Line 5"/>
          <p:cNvSpPr>
            <a:spLocks noChangeShapeType="1"/>
          </p:cNvSpPr>
          <p:nvPr/>
        </p:nvSpPr>
        <p:spPr bwMode="auto">
          <a:xfrm flipH="1">
            <a:off x="5435600" y="1412875"/>
            <a:ext cx="1368425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85348" name="Line 6"/>
          <p:cNvSpPr>
            <a:spLocks noChangeShapeType="1"/>
          </p:cNvSpPr>
          <p:nvPr/>
        </p:nvSpPr>
        <p:spPr bwMode="auto">
          <a:xfrm flipH="1">
            <a:off x="5508625" y="1412875"/>
            <a:ext cx="129540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85349" name="Line 7"/>
          <p:cNvSpPr>
            <a:spLocks noChangeShapeType="1"/>
          </p:cNvSpPr>
          <p:nvPr/>
        </p:nvSpPr>
        <p:spPr bwMode="auto">
          <a:xfrm flipH="1">
            <a:off x="5435600" y="1412875"/>
            <a:ext cx="1368425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85350" name="Line 8"/>
          <p:cNvSpPr>
            <a:spLocks noChangeShapeType="1"/>
          </p:cNvSpPr>
          <p:nvPr/>
        </p:nvSpPr>
        <p:spPr bwMode="auto">
          <a:xfrm flipH="1">
            <a:off x="5435600" y="1412875"/>
            <a:ext cx="1368425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85351" name="Line 9"/>
          <p:cNvSpPr>
            <a:spLocks noChangeShapeType="1"/>
          </p:cNvSpPr>
          <p:nvPr/>
        </p:nvSpPr>
        <p:spPr bwMode="auto">
          <a:xfrm flipH="1">
            <a:off x="5435600" y="1412875"/>
            <a:ext cx="1368425" cy="215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250825" y="333375"/>
            <a:ext cx="8281988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fa-IR" sz="2800" b="1">
              <a:latin typeface="Arial" pitchFamily="34" charset="0"/>
              <a:cs typeface="Lotus" pitchFamily="2" charset="-78"/>
            </a:endParaRPr>
          </a:p>
          <a:p>
            <a:pPr algn="just"/>
            <a:endParaRPr lang="fa-IR" sz="2800" b="1">
              <a:latin typeface="Arial" pitchFamily="34" charset="0"/>
              <a:cs typeface="Lotus" pitchFamily="2" charset="-78"/>
            </a:endParaRP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6- تشويق روانشناسان سلامت در زمينـه ارتقـاي سلامت بـه :  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- تمرين هاي منظـم ورزشـي                      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- معاينـه هاي كامل دندانپـزشكي و پزشكي  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- تمرين رفتارهاي سالم تر ( تشويق به رفتارجنسي سالم )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</a:t>
            </a:r>
          </a:p>
          <a:p>
            <a:pPr algn="just"/>
            <a:endParaRPr lang="fa-IR" sz="2800" b="1">
              <a:latin typeface="Arial" pitchFamily="34" charset="0"/>
              <a:cs typeface="B Lotus" pitchFamily="2" charset="-78"/>
            </a:endParaRP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7- همپوشي با بسياري از رشته ها و زمينه هاي مرتبـط با بهداشت و 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   سلامت</a:t>
            </a:r>
          </a:p>
          <a:p>
            <a:pPr algn="just"/>
            <a:endParaRPr lang="en-US" sz="2800" b="1">
              <a:latin typeface="Arial" pitchFamily="34" charset="0"/>
              <a:cs typeface="B Lotus" pitchFamily="2" charset="-78"/>
            </a:endParaRPr>
          </a:p>
          <a:p>
            <a:pPr algn="just"/>
            <a:endParaRPr lang="en-US" sz="2800" b="1">
              <a:latin typeface="Arial" pitchFamily="34" charset="0"/>
              <a:cs typeface="Lotus" pitchFamily="2" charset="-78"/>
            </a:endParaRPr>
          </a:p>
        </p:txBody>
      </p:sp>
      <p:sp>
        <p:nvSpPr>
          <p:cNvPr id="20483" name="AutoShape 5"/>
          <p:cNvSpPr>
            <a:spLocks/>
          </p:cNvSpPr>
          <p:nvPr/>
        </p:nvSpPr>
        <p:spPr bwMode="auto">
          <a:xfrm>
            <a:off x="8101013" y="1989138"/>
            <a:ext cx="215900" cy="1944687"/>
          </a:xfrm>
          <a:prstGeom prst="rightBrace">
            <a:avLst>
              <a:gd name="adj1" fmla="val 75061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4"/>
          <p:cNvSpPr>
            <a:spLocks noChangeArrowheads="1"/>
          </p:cNvSpPr>
          <p:nvPr/>
        </p:nvSpPr>
        <p:spPr bwMode="auto">
          <a:xfrm>
            <a:off x="-36513" y="260350"/>
            <a:ext cx="8713788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en-US" sz="2800">
                <a:latin typeface="Arial" pitchFamily="34" charset="0"/>
                <a:cs typeface="Lotus" pitchFamily="2" charset="-78"/>
                <a:sym typeface="Wingdings 2" pitchFamily="18" charset="2"/>
              </a:rPr>
              <a:t></a:t>
            </a:r>
            <a:r>
              <a:rPr lang="fa-IR" sz="2800">
                <a:latin typeface="Arial" pitchFamily="34" charset="0"/>
                <a:cs typeface="Lotus" pitchFamily="2" charset="-78"/>
                <a:sym typeface="Wingdings 2" pitchFamily="18" charset="2"/>
              </a:rPr>
              <a:t> </a:t>
            </a:r>
            <a:r>
              <a:rPr lang="fa-IR" sz="3200" b="1">
                <a:latin typeface="Arial" pitchFamily="34" charset="0"/>
                <a:cs typeface="B Lotus" pitchFamily="2" charset="-78"/>
              </a:rPr>
              <a:t>درمان بي اشتهايي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: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Arial" pitchFamily="34" charset="0"/>
                <a:cs typeface="B Lotus" pitchFamily="2" charset="-78"/>
                <a:sym typeface="Wingdings 2" pitchFamily="18" charset="2"/>
              </a:rPr>
              <a:t></a:t>
            </a:r>
            <a:r>
              <a:rPr lang="fa-IR" sz="2800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تمركـز روي رسانـدن وزن بيمار بـه سطح مطمئـن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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فنون رفتاري بر اساس روش هاي شرطي شدن عاملي ( مثل پاداش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دادن براي افزايش وزن با ملاقات اجتماعي )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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روان درماني براي افزايش عزت نفس و مهارت هاي ارتباطي .</a:t>
            </a:r>
          </a:p>
          <a:p>
            <a:pPr>
              <a:lnSpc>
                <a:spcPct val="150000"/>
              </a:lnSpc>
            </a:pPr>
            <a:r>
              <a:rPr lang="fa-IR" sz="3200" b="1">
                <a:latin typeface="Arial" pitchFamily="34" charset="0"/>
                <a:cs typeface="B Lotus" pitchFamily="2" charset="-78"/>
              </a:rPr>
              <a:t>پرخوري :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يك سنـدرم غذاخوردن كه با خـوردن مكرر به مقدار زيـاد و سپـس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تلاش بـراي تخليه غـذا از طريق استفراغ و دارو هاي مليـن مشخص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مي شود .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4"/>
          <p:cNvSpPr>
            <a:spLocks noChangeArrowheads="1"/>
          </p:cNvSpPr>
          <p:nvPr/>
        </p:nvSpPr>
        <p:spPr bwMode="auto">
          <a:xfrm>
            <a:off x="34925" y="260350"/>
            <a:ext cx="8713788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en-US" sz="2400">
                <a:latin typeface="Arial" pitchFamily="34" charset="0"/>
                <a:cs typeface="Lotus" pitchFamily="2" charset="-78"/>
                <a:sym typeface="Wingdings 2" pitchFamily="18" charset="2"/>
              </a:rPr>
              <a:t></a:t>
            </a:r>
            <a:r>
              <a:rPr lang="fa-IR" sz="2800">
                <a:latin typeface="Arial" pitchFamily="34" charset="0"/>
                <a:cs typeface="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استفراغ و استفاده از داروهاي ملين نيز مي تواند تعـادل الكتروليت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پتـاسيم در بدن را بـر هم بزنـد و منـجر بـه كـم شدن آب بـدن ،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بي نظمـي هاي قلبـي و عفونت هاي ادراي شـود .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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در زنـان جوان بيشتـر ديـده مي شود .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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شيـوع افسردگـي بيـن افراد مبتـلا بـه پرخـوري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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ارتباط دو اختـلال پرخـوري و بـي اشتهايي روانـي با كمبود مـاده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انتـقال دهنـده عصبـي سروتونيـن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4"/>
          <p:cNvSpPr>
            <a:spLocks noChangeArrowheads="1"/>
          </p:cNvSpPr>
          <p:nvPr/>
        </p:nvSpPr>
        <p:spPr bwMode="auto">
          <a:xfrm>
            <a:off x="34925" y="188913"/>
            <a:ext cx="8713788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en-US" sz="2400">
                <a:latin typeface="Arial" pitchFamily="34" charset="0"/>
                <a:cs typeface="Lotus" pitchFamily="2" charset="-78"/>
                <a:sym typeface="Wingdings 2" pitchFamily="18" charset="2"/>
              </a:rPr>
              <a:t></a:t>
            </a:r>
            <a:r>
              <a:rPr lang="fa-IR" sz="2800">
                <a:latin typeface="Arial" pitchFamily="34" charset="0"/>
                <a:cs typeface="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نـداشتن اعتمـاد به نـفس و يا هـويت خـود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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درمـان پرخوري شامـل تـركيبي از دارو و درمان شناختي- رفتاري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منـاسب نيازهاي فردي شخص مبتلا به پـرخوري .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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استفـاده از داروهـاي ضد افـسردگي .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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سبك زنـدگي مي تواند تاثير بسزايي بر وضعيت سلامت ما در تمام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مراحل پيشگيري وارتقـاي سلامت داشتـه باشـد .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4"/>
          <p:cNvSpPr>
            <a:spLocks noChangeArrowheads="1"/>
          </p:cNvSpPr>
          <p:nvPr/>
        </p:nvSpPr>
        <p:spPr bwMode="auto">
          <a:xfrm>
            <a:off x="250825" y="260350"/>
            <a:ext cx="8713788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3200" b="1">
                <a:latin typeface="Arial" pitchFamily="34" charset="0"/>
                <a:cs typeface="B Titr" pitchFamily="2" charset="-78"/>
              </a:rPr>
              <a:t>فصل هشتم </a:t>
            </a:r>
            <a:r>
              <a:rPr lang="fa-IR" sz="3200" b="1">
                <a:latin typeface="Arial" pitchFamily="34" charset="0"/>
                <a:cs typeface="Lotus" pitchFamily="2" charset="-78"/>
              </a:rPr>
              <a:t>:</a:t>
            </a:r>
          </a:p>
          <a:p>
            <a:pPr algn="ctr"/>
            <a:endParaRPr lang="fa-IR" sz="3200" b="1">
              <a:latin typeface="Arial" pitchFamily="34" charset="0"/>
              <a:cs typeface="Lotus" pitchFamily="2" charset="-78"/>
            </a:endParaRPr>
          </a:p>
          <a:p>
            <a:pPr algn="ctr"/>
            <a:endParaRPr lang="fa-IR" sz="3200" b="1">
              <a:latin typeface="Arial" pitchFamily="34" charset="0"/>
              <a:cs typeface="Lotus" pitchFamily="2" charset="-78"/>
            </a:endParaRPr>
          </a:p>
          <a:p>
            <a:pPr algn="ctr"/>
            <a:r>
              <a:rPr lang="fa-IR" sz="2400">
                <a:latin typeface="Arial" pitchFamily="34" charset="0"/>
              </a:rPr>
              <a:t> </a:t>
            </a:r>
            <a:r>
              <a:rPr lang="fa-IR" sz="3200" b="1">
                <a:latin typeface="Arial" pitchFamily="34" charset="0"/>
                <a:cs typeface="B Titr" pitchFamily="2" charset="-78"/>
              </a:rPr>
              <a:t>استرس و اداره آن</a:t>
            </a:r>
          </a:p>
          <a:p>
            <a:pPr algn="ctr"/>
            <a:r>
              <a:rPr lang="fa-IR" sz="2400">
                <a:latin typeface="Arial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b="1">
                <a:latin typeface="Arial" pitchFamily="34" charset="0"/>
                <a:cs typeface="Lotus" pitchFamily="2" charset="-78"/>
                <a:sym typeface="Wingdings" pitchFamily="2" charset="2"/>
              </a:rPr>
              <a:t></a:t>
            </a:r>
            <a:r>
              <a:rPr lang="fa-IR" sz="2800" b="1">
                <a:latin typeface="Arial" pitchFamily="34" charset="0"/>
                <a:cs typeface="Lotus" pitchFamily="2" charset="-78"/>
                <a:sym typeface="Wingdings" pitchFamily="2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مـاهيت استـرس</a:t>
            </a:r>
          </a:p>
          <a:p>
            <a:pPr algn="ctr">
              <a:lnSpc>
                <a:spcPct val="150000"/>
              </a:lnSpc>
            </a:pPr>
            <a:r>
              <a:rPr lang="en-US" sz="2800" b="1">
                <a:cs typeface="B Lotus" pitchFamily="2" charset="-78"/>
                <a:sym typeface="Wingdings" pitchFamily="2" charset="2"/>
              </a:rPr>
              <a:t>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فيـزيولوژي استـرس </a:t>
            </a:r>
          </a:p>
          <a:p>
            <a:pPr algn="ctr">
              <a:lnSpc>
                <a:spcPct val="150000"/>
              </a:lnSpc>
            </a:pPr>
            <a:r>
              <a:rPr lang="en-US" sz="2800" b="1">
                <a:cs typeface="B Lotus" pitchFamily="2" charset="-78"/>
                <a:sym typeface="Wingdings" pitchFamily="2" charset="2"/>
              </a:rPr>
              <a:t>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مقـابله با استـرس</a:t>
            </a:r>
          </a:p>
          <a:p>
            <a:pPr algn="ctr">
              <a:lnSpc>
                <a:spcPct val="150000"/>
              </a:lnSpc>
            </a:pPr>
            <a:r>
              <a:rPr lang="en-US" sz="2800" b="1">
                <a:cs typeface="B Lotus" pitchFamily="2" charset="-78"/>
                <a:sym typeface="Wingdings" pitchFamily="2" charset="2"/>
              </a:rPr>
              <a:t>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اداره استـرس </a:t>
            </a:r>
          </a:p>
          <a:p>
            <a:pPr algn="ctr">
              <a:lnSpc>
                <a:spcPct val="150000"/>
              </a:lnSpc>
            </a:pPr>
            <a:r>
              <a:rPr lang="en-US" sz="2800" b="1">
                <a:cs typeface="B Lotus" pitchFamily="2" charset="-78"/>
                <a:sym typeface="Wingdings" pitchFamily="2" charset="2"/>
              </a:rPr>
              <a:t>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استـرس و بيمـاري</a:t>
            </a:r>
            <a:r>
              <a:rPr lang="fa-IR" sz="2800" b="1">
                <a:latin typeface="Arial" pitchFamily="34" charset="0"/>
                <a:cs typeface="Lotus" pitchFamily="2" charset="-78"/>
              </a:rPr>
              <a:t> </a:t>
            </a:r>
            <a:endParaRPr lang="en-US" sz="2800" b="1">
              <a:latin typeface="Arial" pitchFamily="34" charset="0"/>
              <a:cs typeface="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4"/>
          <p:cNvSpPr>
            <a:spLocks noChangeArrowheads="1"/>
          </p:cNvSpPr>
          <p:nvPr/>
        </p:nvSpPr>
        <p:spPr bwMode="auto">
          <a:xfrm>
            <a:off x="107950" y="188913"/>
            <a:ext cx="8640763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fa-IR" sz="3200" b="1">
                <a:latin typeface="Arial" pitchFamily="34" charset="0"/>
                <a:cs typeface="B Lotus" pitchFamily="2" charset="-78"/>
              </a:rPr>
              <a:t>مـاهيت استـرس :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  <a:r>
              <a:rPr lang="en-US" sz="28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استـرس ، واژه مبـهمي است كه بـراي تـوصيف موقعيت ، شـي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يـا شخصي كه بـاعث استـرس مـي شود ، احسـاس ها و پاسـخ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هاي جسمي كه در فـرد ايجـاد مي گـردد و نتـايج حـاصل از آن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بـه كـار مـي رود .</a:t>
            </a:r>
          </a:p>
          <a:p>
            <a:pPr>
              <a:lnSpc>
                <a:spcPct val="150000"/>
              </a:lnSpc>
            </a:pPr>
            <a:r>
              <a:rPr lang="en-US" sz="28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استـرسورها : رويدادهايي هستند كه بهزيستي جسمي يا روانشناختي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فرد را به خطر مي اندازنـد و مي توانند دروني ، بيروني يا اجتماعـي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باشنـد .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4"/>
          <p:cNvSpPr>
            <a:spLocks noChangeArrowheads="1"/>
          </p:cNvSpPr>
          <p:nvPr/>
        </p:nvSpPr>
        <p:spPr bwMode="auto">
          <a:xfrm>
            <a:off x="252413" y="188913"/>
            <a:ext cx="8640762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en-US" sz="2800">
                <a:latin typeface="Arial" pitchFamily="34" charset="0"/>
                <a:cs typeface="Lotus" pitchFamily="2" charset="-78"/>
                <a:sym typeface="Wingdings 2" pitchFamily="18" charset="2"/>
              </a:rPr>
              <a:t></a:t>
            </a:r>
            <a:r>
              <a:rPr lang="fa-IR" sz="2800">
                <a:latin typeface="Arial" pitchFamily="34" charset="0"/>
                <a:cs typeface="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استـرس : حـالتي كه تـوسط استـرسورها بوجـود مي آيد و به ايجـاد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پاسخ هاي مربوط به استرس كه براي مقابله مؤثر با موقعيت ناخوشايندي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بـرنامه ريزي شده انـد منجـر مي شود .</a:t>
            </a:r>
          </a:p>
          <a:p>
            <a:pPr>
              <a:lnSpc>
                <a:spcPct val="150000"/>
              </a:lnSpc>
            </a:pPr>
            <a:r>
              <a:rPr lang="fa-IR" sz="3200" b="1">
                <a:latin typeface="Arial" pitchFamily="34" charset="0"/>
                <a:cs typeface="B Lotus" pitchFamily="2" charset="-78"/>
              </a:rPr>
              <a:t>فيزيولوژي استرس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( نقش دستگاه عصبي )</a:t>
            </a:r>
          </a:p>
          <a:p>
            <a:pPr>
              <a:lnSpc>
                <a:spcPct val="150000"/>
              </a:lnSpc>
            </a:pPr>
            <a:r>
              <a:rPr lang="en-US" sz="28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عملكرد اصلي دستگاه عصبي ، يكپارچه كردن تمام دستگاههاي بدن با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استفـاده از يك شبكه ارتباطي بـراي تقويت اطلاعات در مـورد شرايط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دروني و بيروني به مغز و از مغز .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4"/>
          <p:cNvSpPr>
            <a:spLocks noChangeArrowheads="1"/>
          </p:cNvSpPr>
          <p:nvPr/>
        </p:nvSpPr>
        <p:spPr bwMode="auto">
          <a:xfrm>
            <a:off x="107950" y="188913"/>
            <a:ext cx="864235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en-US" sz="2800">
                <a:latin typeface="Arial" pitchFamily="34" charset="0"/>
                <a:cs typeface="Lotus" pitchFamily="2" charset="-78"/>
                <a:sym typeface="Wingdings 2" pitchFamily="18" charset="2"/>
              </a:rPr>
              <a:t></a:t>
            </a:r>
            <a:r>
              <a:rPr lang="fa-IR" sz="2800">
                <a:latin typeface="Arial" pitchFamily="34" charset="0"/>
                <a:cs typeface="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عناصر اصلي دستگاه عصبي ، سلول هاي عصبي يا نرون ها هستند .</a:t>
            </a:r>
          </a:p>
          <a:p>
            <a:pPr>
              <a:lnSpc>
                <a:spcPct val="150000"/>
              </a:lnSpc>
              <a:buFont typeface="Wingdings 2" pitchFamily="18" charset="2"/>
              <a:buChar char="ô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اعمال هر نرون الكتروشيميايي است .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endParaRPr lang="fa-IR" sz="2800" b="1">
              <a:latin typeface="Arial" pitchFamily="34" charset="0"/>
              <a:cs typeface="B Lotus" pitchFamily="2" charset="-78"/>
            </a:endParaRPr>
          </a:p>
          <a:p>
            <a:pPr>
              <a:lnSpc>
                <a:spcPct val="150000"/>
              </a:lnSpc>
              <a:buFont typeface="Wingdings 2" pitchFamily="18" charset="2"/>
              <a:buChar char="ô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بخش هاي دستگاه عصبي          مركزي( </a:t>
            </a:r>
            <a:r>
              <a:rPr lang="en-US" sz="2400" b="1">
                <a:latin typeface="Arial" pitchFamily="34" charset="0"/>
                <a:cs typeface="B Lotus" pitchFamily="2" charset="-78"/>
              </a:rPr>
              <a:t>CNS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)          مغـز 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                             نخـاع 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پيراموني (</a:t>
            </a:r>
            <a:r>
              <a:rPr lang="en-US" sz="2400" b="1">
                <a:latin typeface="Arial" pitchFamily="34" charset="0"/>
                <a:cs typeface="B Lotus" pitchFamily="2" charset="-78"/>
              </a:rPr>
              <a:t>PNS</a:t>
            </a:r>
            <a:r>
              <a:rPr lang="en-US" sz="2800" b="1">
                <a:latin typeface="Arial" pitchFamily="34" charset="0"/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)          خارج از مغز و نخـاع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          قرار دارد .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192515" name="Line 5"/>
          <p:cNvSpPr>
            <a:spLocks noChangeShapeType="1"/>
          </p:cNvSpPr>
          <p:nvPr/>
        </p:nvSpPr>
        <p:spPr bwMode="auto">
          <a:xfrm flipH="1">
            <a:off x="4572000" y="3429000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92516" name="Line 6"/>
          <p:cNvSpPr>
            <a:spLocks noChangeShapeType="1"/>
          </p:cNvSpPr>
          <p:nvPr/>
        </p:nvSpPr>
        <p:spPr bwMode="auto">
          <a:xfrm flipH="1">
            <a:off x="1763713" y="342900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92517" name="Line 7"/>
          <p:cNvSpPr>
            <a:spLocks noChangeShapeType="1"/>
          </p:cNvSpPr>
          <p:nvPr/>
        </p:nvSpPr>
        <p:spPr bwMode="auto">
          <a:xfrm flipH="1">
            <a:off x="1836738" y="3429000"/>
            <a:ext cx="719137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92518" name="Line 8"/>
          <p:cNvSpPr>
            <a:spLocks noChangeShapeType="1"/>
          </p:cNvSpPr>
          <p:nvPr/>
        </p:nvSpPr>
        <p:spPr bwMode="auto">
          <a:xfrm flipH="1">
            <a:off x="3563938" y="465296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92519" name="Line 9"/>
          <p:cNvSpPr>
            <a:spLocks noChangeShapeType="1"/>
          </p:cNvSpPr>
          <p:nvPr/>
        </p:nvSpPr>
        <p:spPr bwMode="auto">
          <a:xfrm>
            <a:off x="5292725" y="3430588"/>
            <a:ext cx="504825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4"/>
          <p:cNvSpPr>
            <a:spLocks noChangeArrowheads="1"/>
          </p:cNvSpPr>
          <p:nvPr/>
        </p:nvSpPr>
        <p:spPr bwMode="auto">
          <a:xfrm>
            <a:off x="250825" y="260350"/>
            <a:ext cx="864235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en-US" sz="2800">
                <a:latin typeface="Arial" pitchFamily="34" charset="0"/>
                <a:cs typeface="Lotus" pitchFamily="2" charset="-78"/>
                <a:sym typeface="Wingdings 2" pitchFamily="18" charset="2"/>
              </a:rPr>
              <a:t></a:t>
            </a:r>
            <a:r>
              <a:rPr lang="fa-IR" sz="2800">
                <a:latin typeface="Arial" pitchFamily="34" charset="0"/>
                <a:cs typeface="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دستگاه پيراموني شامل             دستگاه عصبي بدني ( </a:t>
            </a:r>
            <a:r>
              <a:rPr lang="en-US" sz="2400" b="1">
                <a:latin typeface="Arial" pitchFamily="34" charset="0"/>
                <a:cs typeface="B Lotus" pitchFamily="2" charset="-78"/>
              </a:rPr>
              <a:t>SNS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)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دستگاه عصبي خودمختار (</a:t>
            </a:r>
            <a:r>
              <a:rPr lang="en-US" sz="2400" b="1">
                <a:latin typeface="Arial" pitchFamily="34" charset="0"/>
                <a:cs typeface="B Lotus" pitchFamily="2" charset="-78"/>
              </a:rPr>
              <a:t>ANS</a:t>
            </a:r>
            <a:r>
              <a:rPr lang="en-US" sz="2800" b="1">
                <a:latin typeface="Arial" pitchFamily="34" charset="0"/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)</a:t>
            </a:r>
          </a:p>
          <a:p>
            <a:pPr>
              <a:lnSpc>
                <a:spcPct val="150000"/>
              </a:lnSpc>
            </a:pPr>
            <a:endParaRPr lang="fa-IR" sz="2800" b="1">
              <a:latin typeface="Arial" pitchFamily="34" charset="0"/>
              <a:cs typeface="B Lotus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28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دستگاه عصبي خودختار           دستگاه عصبي سمپاتيك ( بسيج نيروها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بـراي پاسخ به موقعيتهاي استرس زا و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هيجـاني « پاسخ جنگ و گريز » )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دستگاه عصبي پاراسمپاتيك</a:t>
            </a:r>
          </a:p>
          <a:p>
            <a:pPr>
              <a:lnSpc>
                <a:spcPct val="150000"/>
              </a:lnSpc>
            </a:pPr>
            <a:endParaRPr lang="fa-IR" sz="2800" b="1">
              <a:latin typeface="Arial" pitchFamily="34" charset="0"/>
              <a:cs typeface="B Lotus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28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دستگاه عصبي پاراسمپاتيك             استيـل كوليـن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    نوراپي نفرين يا نورآدرنالين 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193539" name="Line 5"/>
          <p:cNvSpPr>
            <a:spLocks noChangeShapeType="1"/>
          </p:cNvSpPr>
          <p:nvPr/>
        </p:nvSpPr>
        <p:spPr bwMode="auto">
          <a:xfrm flipH="1">
            <a:off x="4787900" y="549275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93540" name="Line 6"/>
          <p:cNvSpPr>
            <a:spLocks noChangeShapeType="1"/>
          </p:cNvSpPr>
          <p:nvPr/>
        </p:nvSpPr>
        <p:spPr bwMode="auto">
          <a:xfrm flipH="1">
            <a:off x="4787900" y="549275"/>
            <a:ext cx="10080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93541" name="Line 7"/>
          <p:cNvSpPr>
            <a:spLocks noChangeShapeType="1"/>
          </p:cNvSpPr>
          <p:nvPr/>
        </p:nvSpPr>
        <p:spPr bwMode="auto">
          <a:xfrm flipH="1">
            <a:off x="4787900" y="249237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93542" name="Line 8"/>
          <p:cNvSpPr>
            <a:spLocks noChangeShapeType="1"/>
          </p:cNvSpPr>
          <p:nvPr/>
        </p:nvSpPr>
        <p:spPr bwMode="auto">
          <a:xfrm flipH="1">
            <a:off x="4716463" y="2492375"/>
            <a:ext cx="1008062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93543" name="Line 9"/>
          <p:cNvSpPr>
            <a:spLocks noChangeShapeType="1"/>
          </p:cNvSpPr>
          <p:nvPr/>
        </p:nvSpPr>
        <p:spPr bwMode="auto">
          <a:xfrm flipH="1">
            <a:off x="4211638" y="5734050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93544" name="Line 10"/>
          <p:cNvSpPr>
            <a:spLocks noChangeShapeType="1"/>
          </p:cNvSpPr>
          <p:nvPr/>
        </p:nvSpPr>
        <p:spPr bwMode="auto">
          <a:xfrm flipH="1">
            <a:off x="4211638" y="5734050"/>
            <a:ext cx="1081087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4"/>
          <p:cNvSpPr>
            <a:spLocks noChangeArrowheads="1"/>
          </p:cNvSpPr>
          <p:nvPr/>
        </p:nvSpPr>
        <p:spPr bwMode="auto">
          <a:xfrm>
            <a:off x="250825" y="188913"/>
            <a:ext cx="864235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>
                <a:latin typeface="Arial" pitchFamily="34" charset="0"/>
              </a:rPr>
              <a:t>دستگاه عصبي مركزي</a:t>
            </a:r>
          </a:p>
          <a:p>
            <a:pPr algn="ctr"/>
            <a:endParaRPr lang="fa-IR">
              <a:latin typeface="Arial" pitchFamily="34" charset="0"/>
            </a:endParaRPr>
          </a:p>
          <a:p>
            <a:pPr algn="ctr"/>
            <a:endParaRPr lang="fa-IR">
              <a:latin typeface="Arial" pitchFamily="34" charset="0"/>
            </a:endParaRPr>
          </a:p>
          <a:p>
            <a:pPr algn="ctr"/>
            <a:endParaRPr lang="fa-IR">
              <a:latin typeface="Arial" pitchFamily="34" charset="0"/>
            </a:endParaRPr>
          </a:p>
          <a:p>
            <a:pPr algn="ctr"/>
            <a:r>
              <a:rPr lang="fa-IR" b="1">
                <a:latin typeface="Arial" pitchFamily="34" charset="0"/>
                <a:cs typeface="B Lotus" pitchFamily="2" charset="-78"/>
              </a:rPr>
              <a:t>دستگاه عصبي مركزي</a:t>
            </a:r>
          </a:p>
          <a:p>
            <a:pPr algn="ctr"/>
            <a:endParaRPr lang="fa-IR">
              <a:latin typeface="Arial" pitchFamily="34" charset="0"/>
              <a:cs typeface="B Lotus" pitchFamily="2" charset="-78"/>
            </a:endParaRPr>
          </a:p>
          <a:p>
            <a:pPr algn="ctr"/>
            <a:endParaRPr lang="fa-IR">
              <a:latin typeface="Arial" pitchFamily="34" charset="0"/>
              <a:cs typeface="B Lotus" pitchFamily="2" charset="-78"/>
            </a:endParaRPr>
          </a:p>
          <a:p>
            <a:pPr algn="ctr"/>
            <a:endParaRPr lang="fa-IR">
              <a:latin typeface="Arial" pitchFamily="34" charset="0"/>
              <a:cs typeface="B Lotus" pitchFamily="2" charset="-78"/>
            </a:endParaRPr>
          </a:p>
          <a:p>
            <a:pPr algn="ctr"/>
            <a:r>
              <a:rPr lang="fa-IR" b="1">
                <a:latin typeface="Arial" pitchFamily="34" charset="0"/>
                <a:cs typeface="B Lotus" pitchFamily="2" charset="-78"/>
              </a:rPr>
              <a:t>دستگاه عصبي پيراموني</a:t>
            </a:r>
            <a:r>
              <a:rPr lang="fa-IR">
                <a:latin typeface="Arial" pitchFamily="34" charset="0"/>
                <a:cs typeface="B Lotus" pitchFamily="2" charset="-78"/>
              </a:rPr>
              <a:t>                                                                                            </a:t>
            </a:r>
          </a:p>
          <a:p>
            <a:pPr algn="ctr"/>
            <a:endParaRPr lang="fa-IR">
              <a:latin typeface="Arial" pitchFamily="34" charset="0"/>
              <a:cs typeface="B Lotus" pitchFamily="2" charset="-78"/>
            </a:endParaRPr>
          </a:p>
          <a:p>
            <a:pPr algn="ctr"/>
            <a:endParaRPr lang="fa-IR">
              <a:latin typeface="Arial" pitchFamily="34" charset="0"/>
              <a:cs typeface="B Lotus" pitchFamily="2" charset="-78"/>
            </a:endParaRPr>
          </a:p>
          <a:p>
            <a:pPr algn="ctr"/>
            <a:endParaRPr lang="fa-IR">
              <a:latin typeface="Arial" pitchFamily="34" charset="0"/>
              <a:cs typeface="B Lotus" pitchFamily="2" charset="-78"/>
            </a:endParaRPr>
          </a:p>
          <a:p>
            <a:pPr algn="ctr"/>
            <a:endParaRPr lang="fa-IR">
              <a:latin typeface="Arial" pitchFamily="34" charset="0"/>
              <a:cs typeface="B Lotus" pitchFamily="2" charset="-78"/>
            </a:endParaRPr>
          </a:p>
          <a:p>
            <a:pPr algn="ctr"/>
            <a:endParaRPr lang="fa-IR">
              <a:latin typeface="Arial" pitchFamily="34" charset="0"/>
            </a:endParaRPr>
          </a:p>
          <a:p>
            <a:pPr algn="ctr"/>
            <a:endParaRPr lang="fa-IR">
              <a:latin typeface="Arial" pitchFamily="34" charset="0"/>
            </a:endParaRPr>
          </a:p>
          <a:p>
            <a:pPr algn="ctr"/>
            <a:endParaRPr lang="fa-IR">
              <a:latin typeface="Arial" pitchFamily="34" charset="0"/>
            </a:endParaRPr>
          </a:p>
          <a:p>
            <a:pPr algn="ctr"/>
            <a:r>
              <a:rPr lang="fa-IR">
                <a:latin typeface="Arial" pitchFamily="34" charset="0"/>
              </a:rPr>
              <a:t>                                                                                                    </a:t>
            </a:r>
          </a:p>
          <a:p>
            <a:pPr algn="ctr"/>
            <a:endParaRPr lang="fa-IR">
              <a:latin typeface="Arial" pitchFamily="34" charset="0"/>
            </a:endParaRPr>
          </a:p>
          <a:p>
            <a:pPr algn="ctr"/>
            <a:endParaRPr lang="fa-IR">
              <a:latin typeface="Arial" pitchFamily="34" charset="0"/>
            </a:endParaRPr>
          </a:p>
          <a:p>
            <a:pPr algn="ctr"/>
            <a:endParaRPr lang="fa-IR">
              <a:latin typeface="Arial" pitchFamily="34" charset="0"/>
            </a:endParaRPr>
          </a:p>
          <a:p>
            <a:pPr algn="ctr"/>
            <a:endParaRPr lang="fa-IR">
              <a:latin typeface="Arial" pitchFamily="34" charset="0"/>
            </a:endParaRPr>
          </a:p>
          <a:p>
            <a:pPr algn="ctr"/>
            <a:endParaRPr lang="fa-IR">
              <a:latin typeface="Arial" pitchFamily="34" charset="0"/>
            </a:endParaRPr>
          </a:p>
          <a:p>
            <a:pPr algn="ctr"/>
            <a:endParaRPr lang="fa-IR">
              <a:latin typeface="Arial" pitchFamily="34" charset="0"/>
            </a:endParaRPr>
          </a:p>
          <a:p>
            <a:pPr algn="ctr"/>
            <a:endParaRPr lang="fa-IR">
              <a:latin typeface="Arial" pitchFamily="34" charset="0"/>
            </a:endParaRPr>
          </a:p>
          <a:p>
            <a:pPr algn="ctr"/>
            <a:endParaRPr lang="fa-IR">
              <a:latin typeface="Arial" pitchFamily="34" charset="0"/>
            </a:endParaRPr>
          </a:p>
          <a:p>
            <a:pPr algn="ctr"/>
            <a:endParaRPr lang="fa-IR">
              <a:latin typeface="Arial" pitchFamily="34" charset="0"/>
            </a:endParaRPr>
          </a:p>
          <a:p>
            <a:pPr algn="ctr"/>
            <a:endParaRPr lang="fa-IR">
              <a:latin typeface="Arial" pitchFamily="34" charset="0"/>
            </a:endParaRPr>
          </a:p>
          <a:p>
            <a:pPr algn="ctr"/>
            <a:endParaRPr lang="fa-IR">
              <a:latin typeface="Arial" pitchFamily="34" charset="0"/>
            </a:endParaRPr>
          </a:p>
          <a:p>
            <a:pPr algn="ctr"/>
            <a:endParaRPr lang="fa-IR">
              <a:latin typeface="Arial" pitchFamily="34" charset="0"/>
            </a:endParaRPr>
          </a:p>
          <a:p>
            <a:pPr algn="ctr"/>
            <a:endParaRPr lang="fa-IR">
              <a:latin typeface="Arial" pitchFamily="34" charset="0"/>
            </a:endParaRPr>
          </a:p>
          <a:p>
            <a:pPr algn="ctr"/>
            <a:endParaRPr lang="en-US">
              <a:latin typeface="Arial" pitchFamily="34" charset="0"/>
            </a:endParaRPr>
          </a:p>
        </p:txBody>
      </p:sp>
      <p:sp>
        <p:nvSpPr>
          <p:cNvPr id="194563" name="Rectangle 5"/>
          <p:cNvSpPr>
            <a:spLocks noChangeArrowheads="1"/>
          </p:cNvSpPr>
          <p:nvPr/>
        </p:nvSpPr>
        <p:spPr bwMode="auto">
          <a:xfrm>
            <a:off x="2268538" y="692150"/>
            <a:ext cx="1366837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400" b="1">
                <a:latin typeface="Arial" pitchFamily="34" charset="0"/>
                <a:cs typeface="B Lotus" pitchFamily="2" charset="-78"/>
              </a:rPr>
              <a:t>مغز</a:t>
            </a:r>
            <a:endParaRPr lang="en-US" sz="24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194564" name="Rectangle 6"/>
          <p:cNvSpPr>
            <a:spLocks noChangeArrowheads="1"/>
          </p:cNvSpPr>
          <p:nvPr/>
        </p:nvSpPr>
        <p:spPr bwMode="auto">
          <a:xfrm>
            <a:off x="5076825" y="692150"/>
            <a:ext cx="1439863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400" b="1">
                <a:latin typeface="Arial" pitchFamily="34" charset="0"/>
                <a:cs typeface="B Lotus" pitchFamily="2" charset="-78"/>
              </a:rPr>
              <a:t>نخاع</a:t>
            </a:r>
            <a:endParaRPr lang="en-US" sz="24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194565" name="Rectangle 7"/>
          <p:cNvSpPr>
            <a:spLocks noChangeArrowheads="1"/>
          </p:cNvSpPr>
          <p:nvPr/>
        </p:nvSpPr>
        <p:spPr bwMode="auto">
          <a:xfrm>
            <a:off x="5508625" y="5589588"/>
            <a:ext cx="1943100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1600" b="1">
                <a:latin typeface="Arial" pitchFamily="34" charset="0"/>
                <a:cs typeface="B Lotus" pitchFamily="2" charset="-78"/>
              </a:rPr>
              <a:t>مسيرهاي عصب پاراسمپاتيك</a:t>
            </a:r>
            <a:endParaRPr lang="en-US" sz="16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194566" name="Rectangle 8"/>
          <p:cNvSpPr>
            <a:spLocks noChangeArrowheads="1"/>
          </p:cNvSpPr>
          <p:nvPr/>
        </p:nvSpPr>
        <p:spPr bwMode="auto">
          <a:xfrm>
            <a:off x="3419475" y="5589588"/>
            <a:ext cx="1800225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1600" b="1">
                <a:latin typeface="Arial" pitchFamily="34" charset="0"/>
                <a:cs typeface="B Lotus" pitchFamily="2" charset="-78"/>
              </a:rPr>
              <a:t>مسيرهاي عصب سمپاتيك</a:t>
            </a:r>
            <a:r>
              <a:rPr lang="fa-IR">
                <a:latin typeface="Arial" pitchFamily="34" charset="0"/>
                <a:cs typeface="B Lotus" pitchFamily="2" charset="-78"/>
              </a:rPr>
              <a:t> </a:t>
            </a:r>
            <a:endParaRPr lang="en-US">
              <a:latin typeface="Arial" pitchFamily="34" charset="0"/>
              <a:cs typeface="B Lotus" pitchFamily="2" charset="-78"/>
            </a:endParaRPr>
          </a:p>
        </p:txBody>
      </p:sp>
      <p:sp>
        <p:nvSpPr>
          <p:cNvPr id="194567" name="Rectangle 9"/>
          <p:cNvSpPr>
            <a:spLocks noChangeArrowheads="1"/>
          </p:cNvSpPr>
          <p:nvPr/>
        </p:nvSpPr>
        <p:spPr bwMode="auto">
          <a:xfrm>
            <a:off x="1692275" y="1989138"/>
            <a:ext cx="1800225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1600" b="1">
                <a:latin typeface="Arial" pitchFamily="34" charset="0"/>
                <a:cs typeface="B Lotus" pitchFamily="2" charset="-78"/>
              </a:rPr>
              <a:t>نرون هاي حسي( آوران)</a:t>
            </a:r>
            <a:endParaRPr lang="en-US" sz="16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194568" name="Rectangle 10"/>
          <p:cNvSpPr>
            <a:spLocks noChangeArrowheads="1"/>
          </p:cNvSpPr>
          <p:nvPr/>
        </p:nvSpPr>
        <p:spPr bwMode="auto">
          <a:xfrm>
            <a:off x="4356100" y="1989138"/>
            <a:ext cx="1871663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1600" b="1">
                <a:latin typeface="Arial" pitchFamily="34" charset="0"/>
                <a:cs typeface="B Lotus" pitchFamily="2" charset="-78"/>
              </a:rPr>
              <a:t>نرون هاي حركتي(وابران</a:t>
            </a:r>
            <a:r>
              <a:rPr lang="fa-IR" sz="1600" b="1">
                <a:latin typeface="Arial" pitchFamily="34" charset="0"/>
                <a:cs typeface="Lotus" pitchFamily="2" charset="-78"/>
              </a:rPr>
              <a:t>)</a:t>
            </a:r>
            <a:endParaRPr lang="en-US" sz="1600" b="1">
              <a:latin typeface="Arial" pitchFamily="34" charset="0"/>
              <a:cs typeface="Lotus" pitchFamily="2" charset="-78"/>
            </a:endParaRPr>
          </a:p>
        </p:txBody>
      </p:sp>
      <p:sp>
        <p:nvSpPr>
          <p:cNvPr id="194569" name="Rectangle 11"/>
          <p:cNvSpPr>
            <a:spLocks noChangeArrowheads="1"/>
          </p:cNvSpPr>
          <p:nvPr/>
        </p:nvSpPr>
        <p:spPr bwMode="auto">
          <a:xfrm>
            <a:off x="2124075" y="3429000"/>
            <a:ext cx="1871663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a-IR" b="1">
                <a:latin typeface="Arial" pitchFamily="34" charset="0"/>
                <a:cs typeface="B Lotus" pitchFamily="2" charset="-78"/>
              </a:rPr>
              <a:t>دستگاه بدني</a:t>
            </a:r>
          </a:p>
          <a:p>
            <a:r>
              <a:rPr lang="fa-IR" b="1">
                <a:latin typeface="Arial" pitchFamily="34" charset="0"/>
                <a:cs typeface="B Lotus" pitchFamily="2" charset="-78"/>
              </a:rPr>
              <a:t>تمام عصب هاي حركتي</a:t>
            </a:r>
          </a:p>
          <a:p>
            <a:r>
              <a:rPr lang="fa-IR" b="1">
                <a:latin typeface="Arial" pitchFamily="34" charset="0"/>
                <a:cs typeface="B Lotus" pitchFamily="2" charset="-78"/>
              </a:rPr>
              <a:t>به ماهيچه هاي اسكلتي</a:t>
            </a:r>
            <a:endParaRPr lang="en-US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194570" name="Rectangle 12"/>
          <p:cNvSpPr>
            <a:spLocks noChangeArrowheads="1"/>
          </p:cNvSpPr>
          <p:nvPr/>
        </p:nvSpPr>
        <p:spPr bwMode="auto">
          <a:xfrm>
            <a:off x="4859338" y="3429000"/>
            <a:ext cx="1871662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a-IR" b="1">
                <a:latin typeface="Arial" pitchFamily="34" charset="0"/>
                <a:cs typeface="B Lotus" pitchFamily="2" charset="-78"/>
              </a:rPr>
              <a:t>دستگاه خودمختار</a:t>
            </a:r>
          </a:p>
          <a:p>
            <a:r>
              <a:rPr lang="fa-IR" b="1">
                <a:latin typeface="Arial" pitchFamily="34" charset="0"/>
                <a:cs typeface="B Lotus" pitchFamily="2" charset="-78"/>
              </a:rPr>
              <a:t>تمام عصب هاي حركتي </a:t>
            </a:r>
          </a:p>
          <a:p>
            <a:r>
              <a:rPr lang="fa-IR" b="1">
                <a:latin typeface="Arial" pitchFamily="34" charset="0"/>
                <a:cs typeface="B Lotus" pitchFamily="2" charset="-78"/>
              </a:rPr>
              <a:t>به ماهيچه هاي صاف،</a:t>
            </a:r>
          </a:p>
          <a:p>
            <a:r>
              <a:rPr lang="fa-IR" b="1">
                <a:latin typeface="Arial" pitchFamily="34" charset="0"/>
                <a:cs typeface="B Lotus" pitchFamily="2" charset="-78"/>
              </a:rPr>
              <a:t>قلبي و غده ها</a:t>
            </a:r>
            <a:endParaRPr lang="en-US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194571" name="Line 13"/>
          <p:cNvSpPr>
            <a:spLocks noChangeShapeType="1"/>
          </p:cNvSpPr>
          <p:nvPr/>
        </p:nvSpPr>
        <p:spPr bwMode="auto">
          <a:xfrm flipV="1">
            <a:off x="2627313" y="1052513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94572" name="Line 14"/>
          <p:cNvSpPr>
            <a:spLocks noChangeShapeType="1"/>
          </p:cNvSpPr>
          <p:nvPr/>
        </p:nvSpPr>
        <p:spPr bwMode="auto">
          <a:xfrm flipV="1">
            <a:off x="5651500" y="1052513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94573" name="Line 15"/>
          <p:cNvSpPr>
            <a:spLocks noChangeShapeType="1"/>
          </p:cNvSpPr>
          <p:nvPr/>
        </p:nvSpPr>
        <p:spPr bwMode="auto">
          <a:xfrm>
            <a:off x="2700338" y="1052513"/>
            <a:ext cx="20161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94574" name="Line 17"/>
          <p:cNvSpPr>
            <a:spLocks noChangeShapeType="1"/>
          </p:cNvSpPr>
          <p:nvPr/>
        </p:nvSpPr>
        <p:spPr bwMode="auto">
          <a:xfrm flipH="1">
            <a:off x="3276600" y="1052513"/>
            <a:ext cx="2087563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94575" name="Line 18"/>
          <p:cNvSpPr>
            <a:spLocks noChangeShapeType="1"/>
          </p:cNvSpPr>
          <p:nvPr/>
        </p:nvSpPr>
        <p:spPr bwMode="auto">
          <a:xfrm>
            <a:off x="5435600" y="25654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94576" name="Line 19"/>
          <p:cNvSpPr>
            <a:spLocks noChangeShapeType="1"/>
          </p:cNvSpPr>
          <p:nvPr/>
        </p:nvSpPr>
        <p:spPr bwMode="auto">
          <a:xfrm>
            <a:off x="5435600" y="29241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94577" name="Line 20"/>
          <p:cNvSpPr>
            <a:spLocks noChangeShapeType="1"/>
          </p:cNvSpPr>
          <p:nvPr/>
        </p:nvSpPr>
        <p:spPr bwMode="auto">
          <a:xfrm flipH="1">
            <a:off x="3203575" y="2924175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94578" name="Line 21"/>
          <p:cNvSpPr>
            <a:spLocks noChangeShapeType="1"/>
          </p:cNvSpPr>
          <p:nvPr/>
        </p:nvSpPr>
        <p:spPr bwMode="auto">
          <a:xfrm>
            <a:off x="3203575" y="29241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94579" name="Line 22"/>
          <p:cNvSpPr>
            <a:spLocks noChangeShapeType="1"/>
          </p:cNvSpPr>
          <p:nvPr/>
        </p:nvSpPr>
        <p:spPr bwMode="auto">
          <a:xfrm>
            <a:off x="5867400" y="29241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94580" name="Line 23"/>
          <p:cNvSpPr>
            <a:spLocks noChangeShapeType="1"/>
          </p:cNvSpPr>
          <p:nvPr/>
        </p:nvSpPr>
        <p:spPr bwMode="auto">
          <a:xfrm>
            <a:off x="5867400" y="45815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94581" name="Line 24"/>
          <p:cNvSpPr>
            <a:spLocks noChangeShapeType="1"/>
          </p:cNvSpPr>
          <p:nvPr/>
        </p:nvSpPr>
        <p:spPr bwMode="auto">
          <a:xfrm>
            <a:off x="5867400" y="4941888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94582" name="Line 25"/>
          <p:cNvSpPr>
            <a:spLocks noChangeShapeType="1"/>
          </p:cNvSpPr>
          <p:nvPr/>
        </p:nvSpPr>
        <p:spPr bwMode="auto">
          <a:xfrm flipH="1">
            <a:off x="4356100" y="4941888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94583" name="Rectangle 28"/>
          <p:cNvSpPr>
            <a:spLocks noChangeArrowheads="1"/>
          </p:cNvSpPr>
          <p:nvPr/>
        </p:nvSpPr>
        <p:spPr bwMode="auto">
          <a:xfrm>
            <a:off x="1908175" y="549275"/>
            <a:ext cx="4895850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84" name="Line 26"/>
          <p:cNvSpPr>
            <a:spLocks noChangeShapeType="1"/>
          </p:cNvSpPr>
          <p:nvPr/>
        </p:nvSpPr>
        <p:spPr bwMode="auto">
          <a:xfrm>
            <a:off x="6516688" y="494188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94585" name="Line 27"/>
          <p:cNvSpPr>
            <a:spLocks noChangeShapeType="1"/>
          </p:cNvSpPr>
          <p:nvPr/>
        </p:nvSpPr>
        <p:spPr bwMode="auto">
          <a:xfrm>
            <a:off x="4356100" y="494188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94586" name="Line 29"/>
          <p:cNvSpPr>
            <a:spLocks noChangeShapeType="1"/>
          </p:cNvSpPr>
          <p:nvPr/>
        </p:nvSpPr>
        <p:spPr bwMode="auto">
          <a:xfrm>
            <a:off x="3635375" y="981075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94587" name="Line 31"/>
          <p:cNvSpPr>
            <a:spLocks noChangeShapeType="1"/>
          </p:cNvSpPr>
          <p:nvPr/>
        </p:nvSpPr>
        <p:spPr bwMode="auto">
          <a:xfrm flipH="1">
            <a:off x="3635375" y="836613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94588" name="Rectangle 32"/>
          <p:cNvSpPr>
            <a:spLocks noChangeArrowheads="1"/>
          </p:cNvSpPr>
          <p:nvPr/>
        </p:nvSpPr>
        <p:spPr bwMode="auto">
          <a:xfrm>
            <a:off x="1116013" y="1700213"/>
            <a:ext cx="6840537" cy="475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4"/>
          <p:cNvSpPr>
            <a:spLocks noChangeArrowheads="1"/>
          </p:cNvSpPr>
          <p:nvPr/>
        </p:nvSpPr>
        <p:spPr bwMode="auto">
          <a:xfrm>
            <a:off x="250825" y="188913"/>
            <a:ext cx="8569325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a-IR" sz="3200" b="1">
                <a:latin typeface="Arial" pitchFamily="34" charset="0"/>
                <a:cs typeface="B Lotus" pitchFamily="2" charset="-78"/>
              </a:rPr>
              <a:t>نقش دستگاه عصبي درون ريز :</a:t>
            </a:r>
          </a:p>
          <a:p>
            <a:r>
              <a:rPr lang="fa-IR" sz="3200" b="1">
                <a:latin typeface="Arial" pitchFamily="34" charset="0"/>
                <a:cs typeface="B Lotus" pitchFamily="2" charset="-78"/>
              </a:rPr>
              <a:t> </a:t>
            </a:r>
          </a:p>
          <a:p>
            <a:r>
              <a:rPr lang="en-US" sz="2800">
                <a:latin typeface="Arial" pitchFamily="34" charset="0"/>
                <a:cs typeface="B Lotus" pitchFamily="2" charset="-78"/>
                <a:sym typeface="Wingdings 2" pitchFamily="18" charset="2"/>
              </a:rPr>
              <a:t>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تفاوت دستگاه عصبي و درون ريز :</a:t>
            </a:r>
          </a:p>
          <a:p>
            <a:endParaRPr lang="fa-IR" sz="2800" b="1">
              <a:latin typeface="Arial" pitchFamily="34" charset="0"/>
              <a:cs typeface="B Lotus" pitchFamily="2" charset="-78"/>
            </a:endParaRP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- در دستـگاه عصبـي مواد شيميايـي انتقـال دهنـده عصبي نـام دارد .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- در دستگاه درون ريز مواد شيميايـي هورمون نـام دارد .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- انتقـال دهنده هاي عصبي سريع تر عمل مي كنند و آثـار كوتاه مدتـي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دارند .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- هـورمون ها آهستـه تر عمل مي كننـد و آثـار طولانـي تري دارنـد .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- دستگاه هاي عصبـي و درون ريز           هر دو عملكردهاي كنترلـي و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ارتباطي دارند و هر دو در جهت حفظ رفتارهاي يكپارچه و سازمان يافته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كار مي كنند. 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195587" name="Line 5"/>
          <p:cNvSpPr>
            <a:spLocks noChangeShapeType="1"/>
          </p:cNvSpPr>
          <p:nvPr/>
        </p:nvSpPr>
        <p:spPr bwMode="auto">
          <a:xfrm flipH="1">
            <a:off x="3851275" y="4941888"/>
            <a:ext cx="865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79388" y="260350"/>
            <a:ext cx="8713787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Arial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79388" y="115888"/>
            <a:ext cx="8785225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1200">
                <a:latin typeface="Arial" pitchFamily="34" charset="0"/>
                <a:cs typeface="Lotus" pitchFamily="2" charset="-78"/>
              </a:rPr>
              <a:t>       </a:t>
            </a:r>
            <a:r>
              <a:rPr lang="fa-IR" sz="2000">
                <a:latin typeface="Arial" pitchFamily="34" charset="0"/>
                <a:cs typeface="Lotus" pitchFamily="2" charset="-78"/>
              </a:rPr>
              <a:t> فيزيولوژي</a:t>
            </a:r>
            <a:r>
              <a:rPr lang="fa-IR" sz="2000">
                <a:latin typeface="Arial" pitchFamily="34" charset="0"/>
              </a:rPr>
              <a:t> </a:t>
            </a:r>
            <a:r>
              <a:rPr lang="fa-IR" sz="2400">
                <a:latin typeface="Arial" pitchFamily="34" charset="0"/>
              </a:rPr>
              <a:t>                                                </a:t>
            </a:r>
            <a:r>
              <a:rPr lang="fa-IR">
                <a:latin typeface="Arial" pitchFamily="34" charset="0"/>
              </a:rPr>
              <a:t>            </a:t>
            </a:r>
            <a:r>
              <a:rPr lang="fa-IR">
                <a:latin typeface="Arial" pitchFamily="34" charset="0"/>
                <a:cs typeface="Lotus" pitchFamily="2" charset="-78"/>
              </a:rPr>
              <a:t>جامعه شناسي</a:t>
            </a:r>
          </a:p>
          <a:p>
            <a:pPr algn="ctr"/>
            <a:r>
              <a:rPr lang="fa-IR">
                <a:latin typeface="Arial" pitchFamily="34" charset="0"/>
              </a:rPr>
              <a:t>                                                                                  </a:t>
            </a:r>
            <a:endParaRPr lang="en-US">
              <a:latin typeface="Arial" pitchFamily="34" charset="0"/>
            </a:endParaRP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4354513" y="2492375"/>
            <a:ext cx="1368425" cy="12969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1400" b="1">
                <a:latin typeface="Arial" pitchFamily="34" charset="0"/>
                <a:cs typeface="B Lotus" pitchFamily="2" charset="-78"/>
              </a:rPr>
              <a:t>طب رفتاري</a:t>
            </a:r>
          </a:p>
          <a:p>
            <a:pPr algn="ctr"/>
            <a:endParaRPr lang="fa-IR" sz="1200" b="1">
              <a:latin typeface="Arial" pitchFamily="34" charset="0"/>
              <a:cs typeface="B Lotus" pitchFamily="2" charset="-78"/>
            </a:endParaRPr>
          </a:p>
          <a:p>
            <a:pPr algn="ctr"/>
            <a:endParaRPr lang="fa-IR" sz="1200">
              <a:latin typeface="Arial" pitchFamily="34" charset="0"/>
            </a:endParaRPr>
          </a:p>
          <a:p>
            <a:pPr algn="ctr"/>
            <a:endParaRPr lang="fa-IR" sz="1200">
              <a:latin typeface="Arial" pitchFamily="34" charset="0"/>
            </a:endParaRPr>
          </a:p>
          <a:p>
            <a:pPr algn="ctr"/>
            <a:endParaRPr lang="en-US" sz="1200">
              <a:latin typeface="Arial" pitchFamily="34" charset="0"/>
            </a:endParaRPr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3779838" y="3284538"/>
            <a:ext cx="1295400" cy="12239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a-IR" sz="1200">
              <a:latin typeface="Arial" pitchFamily="34" charset="0"/>
            </a:endParaRPr>
          </a:p>
          <a:p>
            <a:pPr algn="ctr"/>
            <a:endParaRPr lang="fa-IR" sz="1200" b="1">
              <a:latin typeface="Arial" pitchFamily="34" charset="0"/>
              <a:cs typeface="B Zar" pitchFamily="2" charset="-78"/>
            </a:endParaRPr>
          </a:p>
          <a:p>
            <a:pPr algn="ctr"/>
            <a:endParaRPr lang="fa-IR" sz="2000" b="1">
              <a:latin typeface="Arial" pitchFamily="34" charset="0"/>
              <a:cs typeface="B Zar" pitchFamily="2" charset="-78"/>
            </a:endParaRPr>
          </a:p>
          <a:p>
            <a:pPr algn="ctr"/>
            <a:endParaRPr lang="fa-IR" sz="2000" b="1">
              <a:latin typeface="Arial" pitchFamily="34" charset="0"/>
              <a:cs typeface="B Zar" pitchFamily="2" charset="-78"/>
            </a:endParaRPr>
          </a:p>
          <a:p>
            <a:pPr algn="ctr"/>
            <a:r>
              <a:rPr lang="fa-IR" sz="1400" b="1">
                <a:cs typeface="B Lotus" pitchFamily="2" charset="-78"/>
              </a:rPr>
              <a:t>روانشناسي</a:t>
            </a:r>
            <a:r>
              <a:rPr lang="fa-IR" sz="1400">
                <a:cs typeface="B Lotus" pitchFamily="2" charset="-78"/>
              </a:rPr>
              <a:t> </a:t>
            </a:r>
            <a:r>
              <a:rPr lang="fa-IR" sz="1400" b="1">
                <a:cs typeface="B Lotus" pitchFamily="2" charset="-78"/>
              </a:rPr>
              <a:t>سلامت</a:t>
            </a:r>
            <a:endParaRPr lang="fa-IR" sz="1400" b="1">
              <a:latin typeface="Arial" pitchFamily="34" charset="0"/>
              <a:cs typeface="B Lotus" pitchFamily="2" charset="-78"/>
            </a:endParaRPr>
          </a:p>
          <a:p>
            <a:pPr algn="ctr"/>
            <a:r>
              <a:rPr lang="fa-IR" sz="2000" b="1">
                <a:latin typeface="Arial" pitchFamily="34" charset="0"/>
                <a:cs typeface="B Zar" pitchFamily="2" charset="-78"/>
              </a:rPr>
              <a:t>                   </a:t>
            </a:r>
            <a:r>
              <a:rPr lang="fa-IR" sz="2000" b="1">
                <a:latin typeface="Arial" pitchFamily="34" charset="0"/>
                <a:cs typeface="B Lotus" pitchFamily="2" charset="-78"/>
              </a:rPr>
              <a:t>ارتباط روانشناسي  سلامت با ساير                                                                                                           </a:t>
            </a:r>
          </a:p>
          <a:p>
            <a:pPr algn="ctr"/>
            <a:r>
              <a:rPr lang="fa-IR" sz="2000" b="1">
                <a:latin typeface="Arial" pitchFamily="34" charset="0"/>
                <a:cs typeface="B Lotus" pitchFamily="2" charset="-78"/>
              </a:rPr>
              <a:t> حوزه هاي مرتبط با سلامت</a:t>
            </a:r>
            <a:r>
              <a:rPr lang="fa-IR" sz="2000" b="1">
                <a:latin typeface="Arial" pitchFamily="34" charset="0"/>
                <a:cs typeface="B Zar" pitchFamily="2" charset="-78"/>
              </a:rPr>
              <a:t>                                                                                                         </a:t>
            </a:r>
            <a:endParaRPr lang="en-US" sz="2000" b="1">
              <a:latin typeface="Arial" pitchFamily="34" charset="0"/>
              <a:cs typeface="B Zar" pitchFamily="2" charset="-78"/>
            </a:endParaRPr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3275013" y="2492375"/>
            <a:ext cx="1296987" cy="12969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1400" b="1">
                <a:latin typeface="Arial" pitchFamily="34" charset="0"/>
                <a:cs typeface="B Lotus" pitchFamily="2" charset="-78"/>
              </a:rPr>
              <a:t>سلامت رفتاري</a:t>
            </a:r>
          </a:p>
          <a:p>
            <a:pPr algn="ctr"/>
            <a:endParaRPr lang="fa-IR" sz="1200">
              <a:latin typeface="Arial" pitchFamily="34" charset="0"/>
              <a:cs typeface="B Lotus" pitchFamily="2" charset="-78"/>
            </a:endParaRPr>
          </a:p>
          <a:p>
            <a:pPr algn="ctr"/>
            <a:endParaRPr lang="fa-IR" sz="1200">
              <a:latin typeface="Arial" pitchFamily="34" charset="0"/>
            </a:endParaRPr>
          </a:p>
          <a:p>
            <a:pPr algn="ctr"/>
            <a:endParaRPr lang="fa-IR" sz="1200">
              <a:latin typeface="Arial" pitchFamily="34" charset="0"/>
            </a:endParaRPr>
          </a:p>
          <a:p>
            <a:pPr algn="ctr"/>
            <a:endParaRPr lang="en-US" sz="1200">
              <a:latin typeface="Arial" pitchFamily="34" charset="0"/>
            </a:endParaRP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H="1" flipV="1">
            <a:off x="2843213" y="2205038"/>
            <a:ext cx="5032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H="1">
            <a:off x="2411413" y="335756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5795963" y="335756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V="1">
            <a:off x="5580063" y="2205038"/>
            <a:ext cx="57467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1260475" y="763588"/>
            <a:ext cx="12954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1400" b="1">
                <a:latin typeface="Arial" pitchFamily="34" charset="0"/>
                <a:cs typeface="B Lotus" pitchFamily="2" charset="-78"/>
              </a:rPr>
              <a:t>بهداشت </a:t>
            </a:r>
          </a:p>
          <a:p>
            <a:pPr algn="ctr"/>
            <a:r>
              <a:rPr lang="fa-IR" sz="1400" b="1">
                <a:latin typeface="Arial" pitchFamily="34" charset="0"/>
                <a:cs typeface="B Lotus" pitchFamily="2" charset="-78"/>
              </a:rPr>
              <a:t>آموزش بهداشت </a:t>
            </a:r>
          </a:p>
          <a:p>
            <a:pPr algn="ctr"/>
            <a:r>
              <a:rPr lang="fa-IR" sz="1400" b="1">
                <a:latin typeface="Arial" pitchFamily="34" charset="0"/>
                <a:cs typeface="B Lotus" pitchFamily="2" charset="-78"/>
              </a:rPr>
              <a:t>بهداشت عمومي</a:t>
            </a:r>
          </a:p>
          <a:p>
            <a:pPr algn="ctr"/>
            <a:r>
              <a:rPr lang="fa-IR" sz="1400" b="1">
                <a:latin typeface="Arial" pitchFamily="34" charset="0"/>
                <a:cs typeface="B Lotus" pitchFamily="2" charset="-78"/>
              </a:rPr>
              <a:t>تغذيه </a:t>
            </a:r>
          </a:p>
          <a:p>
            <a:pPr algn="ctr"/>
            <a:endParaRPr lang="fa-IR" sz="1400" b="1">
              <a:latin typeface="Arial" pitchFamily="34" charset="0"/>
              <a:cs typeface="B Lotus" pitchFamily="2" charset="-78"/>
            </a:endParaRPr>
          </a:p>
          <a:p>
            <a:pPr algn="ctr"/>
            <a:endParaRPr lang="fa-IR" sz="1400" b="1">
              <a:latin typeface="Arial" pitchFamily="34" charset="0"/>
              <a:cs typeface="B Lotus" pitchFamily="2" charset="-78"/>
            </a:endParaRPr>
          </a:p>
          <a:p>
            <a:pPr algn="ctr"/>
            <a:endParaRPr lang="fa-IR" sz="1400" b="1">
              <a:latin typeface="Arial" pitchFamily="34" charset="0"/>
              <a:cs typeface="B Lotus" pitchFamily="2" charset="-78"/>
            </a:endParaRPr>
          </a:p>
          <a:p>
            <a:pPr algn="ctr"/>
            <a:endParaRPr lang="fa-IR" sz="1400" b="1">
              <a:latin typeface="Arial" pitchFamily="34" charset="0"/>
              <a:cs typeface="B Zar" pitchFamily="2" charset="-78"/>
            </a:endParaRPr>
          </a:p>
          <a:p>
            <a:pPr algn="ctr"/>
            <a:endParaRPr lang="fa-IR" sz="1400" b="1">
              <a:latin typeface="Arial" pitchFamily="34" charset="0"/>
              <a:cs typeface="B Zar" pitchFamily="2" charset="-78"/>
            </a:endParaRPr>
          </a:p>
          <a:p>
            <a:pPr algn="ctr"/>
            <a:endParaRPr lang="fa-IR" sz="1200">
              <a:latin typeface="Arial" pitchFamily="34" charset="0"/>
            </a:endParaRPr>
          </a:p>
          <a:p>
            <a:pPr algn="ctr"/>
            <a:endParaRPr lang="fa-IR" sz="1200">
              <a:latin typeface="Arial" pitchFamily="34" charset="0"/>
            </a:endParaRPr>
          </a:p>
          <a:p>
            <a:pPr algn="ctr"/>
            <a:endParaRPr lang="fa-IR" sz="1200">
              <a:latin typeface="Arial" pitchFamily="34" charset="0"/>
            </a:endParaRPr>
          </a:p>
          <a:p>
            <a:pPr algn="ctr"/>
            <a:endParaRPr lang="en-US" sz="1200">
              <a:latin typeface="Arial" pitchFamily="34" charset="0"/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2555875" y="5084763"/>
            <a:ext cx="3816350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a-IR" sz="1400" b="1">
              <a:latin typeface="Arial" pitchFamily="34" charset="0"/>
              <a:cs typeface="B Lotus" pitchFamily="2" charset="-78"/>
            </a:endParaRPr>
          </a:p>
          <a:p>
            <a:pPr algn="ctr"/>
            <a:r>
              <a:rPr lang="fa-IR" sz="1400" b="1">
                <a:latin typeface="Arial" pitchFamily="34" charset="0"/>
                <a:cs typeface="B Lotus" pitchFamily="2" charset="-78"/>
              </a:rPr>
              <a:t>روانشناسي</a:t>
            </a:r>
          </a:p>
          <a:p>
            <a:pPr algn="ctr"/>
            <a:r>
              <a:rPr lang="fa-IR" sz="1200" b="1">
                <a:latin typeface="Arial" pitchFamily="34" charset="0"/>
                <a:cs typeface="B Zar" pitchFamily="2" charset="-78"/>
              </a:rPr>
              <a:t> </a:t>
            </a:r>
            <a:r>
              <a:rPr lang="fa-IR" sz="1400" b="1">
                <a:latin typeface="Arial" pitchFamily="34" charset="0"/>
                <a:cs typeface="B Lotus" pitchFamily="2" charset="-78"/>
              </a:rPr>
              <a:t>روانشناسي صنعتي                              روانشناسي زيستي</a:t>
            </a:r>
          </a:p>
          <a:p>
            <a:pPr algn="ctr"/>
            <a:r>
              <a:rPr lang="fa-IR" sz="1400" b="1">
                <a:latin typeface="Arial" pitchFamily="34" charset="0"/>
                <a:cs typeface="B Lotus" pitchFamily="2" charset="-78"/>
              </a:rPr>
              <a:t>روانشناسي شخصيت                            روانشناسي باليني</a:t>
            </a:r>
          </a:p>
          <a:p>
            <a:pPr algn="ctr"/>
            <a:r>
              <a:rPr lang="fa-IR" sz="1400" b="1">
                <a:latin typeface="Arial" pitchFamily="34" charset="0"/>
                <a:cs typeface="B Lotus" pitchFamily="2" charset="-78"/>
              </a:rPr>
              <a:t>روانشناسي اجتماعي                            روانشناسي تحولي</a:t>
            </a:r>
          </a:p>
          <a:p>
            <a:pPr algn="ctr"/>
            <a:r>
              <a:rPr lang="fa-IR" sz="1400" b="1">
                <a:latin typeface="Arial" pitchFamily="34" charset="0"/>
                <a:cs typeface="B Lotus" pitchFamily="2" charset="-78"/>
              </a:rPr>
              <a:t>    روانشناسي تجربي                               روانشناسي توانبخشي</a:t>
            </a:r>
          </a:p>
          <a:p>
            <a:pPr algn="ctr"/>
            <a:r>
              <a:rPr lang="fa-IR" sz="1400" b="1">
                <a:latin typeface="Arial" pitchFamily="34" charset="0"/>
                <a:cs typeface="B Lotus" pitchFamily="2" charset="-78"/>
              </a:rPr>
              <a:t>روانشناسي عصبي                                روان دارو شناسي</a:t>
            </a:r>
          </a:p>
          <a:p>
            <a:pPr algn="ctr"/>
            <a:r>
              <a:rPr lang="fa-IR" sz="1400" b="1">
                <a:latin typeface="Arial" pitchFamily="34" charset="0"/>
                <a:cs typeface="B Lotus" pitchFamily="2" charset="-78"/>
              </a:rPr>
              <a:t>روانشناسي شناختي</a:t>
            </a:r>
            <a:r>
              <a:rPr lang="fa-IR" sz="1200" b="1">
                <a:latin typeface="Arial" pitchFamily="34" charset="0"/>
                <a:cs typeface="B Lotus" pitchFamily="2" charset="-78"/>
              </a:rPr>
              <a:t>                                                           </a:t>
            </a:r>
          </a:p>
          <a:p>
            <a:pPr algn="ctr"/>
            <a:endParaRPr lang="en-US" sz="12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6119813" y="260350"/>
            <a:ext cx="17653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1400" b="1">
                <a:latin typeface="Arial" pitchFamily="34" charset="0"/>
                <a:cs typeface="B Lotus" pitchFamily="2" charset="-78"/>
              </a:rPr>
              <a:t>پزشكي</a:t>
            </a:r>
          </a:p>
          <a:p>
            <a:pPr algn="ctr"/>
            <a:r>
              <a:rPr lang="fa-IR" sz="1400" b="1">
                <a:latin typeface="Arial" pitchFamily="34" charset="0"/>
                <a:cs typeface="B Lotus" pitchFamily="2" charset="-78"/>
              </a:rPr>
              <a:t>طب روان-تني</a:t>
            </a:r>
          </a:p>
          <a:p>
            <a:pPr algn="ctr"/>
            <a:r>
              <a:rPr lang="fa-IR" sz="1400" b="1">
                <a:latin typeface="Arial" pitchFamily="34" charset="0"/>
                <a:cs typeface="B Lotus" pitchFamily="2" charset="-78"/>
              </a:rPr>
              <a:t>اپيدميولوژي</a:t>
            </a:r>
          </a:p>
          <a:p>
            <a:pPr algn="ctr"/>
            <a:r>
              <a:rPr lang="fa-IR" sz="1400" b="1">
                <a:latin typeface="Arial" pitchFamily="34" charset="0"/>
                <a:cs typeface="B Lotus" pitchFamily="2" charset="-78"/>
              </a:rPr>
              <a:t>توانبخشي</a:t>
            </a:r>
          </a:p>
          <a:p>
            <a:pPr algn="ctr"/>
            <a:r>
              <a:rPr lang="fa-IR" sz="1400" b="1">
                <a:latin typeface="Arial" pitchFamily="34" charset="0"/>
                <a:cs typeface="B Lotus" pitchFamily="2" charset="-78"/>
              </a:rPr>
              <a:t>ايمني شناسي</a:t>
            </a:r>
          </a:p>
          <a:p>
            <a:pPr algn="ctr"/>
            <a:r>
              <a:rPr lang="fa-IR" sz="1400" b="1">
                <a:latin typeface="Arial" pitchFamily="34" charset="0"/>
                <a:cs typeface="B Lotus" pitchFamily="2" charset="-78"/>
              </a:rPr>
              <a:t>قلب و عروق</a:t>
            </a:r>
          </a:p>
          <a:p>
            <a:pPr algn="ctr"/>
            <a:r>
              <a:rPr lang="fa-IR" sz="1400" b="1">
                <a:latin typeface="Arial" pitchFamily="34" charset="0"/>
                <a:cs typeface="B Lotus" pitchFamily="2" charset="-78"/>
              </a:rPr>
              <a:t>طب اطفال</a:t>
            </a:r>
          </a:p>
          <a:p>
            <a:pPr algn="ctr"/>
            <a:r>
              <a:rPr lang="fa-IR" sz="1400" b="1">
                <a:latin typeface="Arial" pitchFamily="34" charset="0"/>
                <a:cs typeface="B Lotus" pitchFamily="2" charset="-78"/>
              </a:rPr>
              <a:t>خون شناسي</a:t>
            </a:r>
          </a:p>
          <a:p>
            <a:pPr algn="ctr"/>
            <a:r>
              <a:rPr lang="fa-IR" sz="1400" b="1">
                <a:latin typeface="Arial" pitchFamily="34" charset="0"/>
                <a:cs typeface="B Lotus" pitchFamily="2" charset="-78"/>
              </a:rPr>
              <a:t>پزشكي سالمندان</a:t>
            </a:r>
          </a:p>
          <a:p>
            <a:pPr algn="ctr"/>
            <a:r>
              <a:rPr lang="fa-IR" sz="1400" b="1">
                <a:latin typeface="Arial" pitchFamily="34" charset="0"/>
                <a:cs typeface="B Lotus" pitchFamily="2" charset="-78"/>
              </a:rPr>
              <a:t>مغز و اعصاب</a:t>
            </a:r>
            <a:endParaRPr lang="en-US" sz="14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4427538" y="45085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6372225" y="188913"/>
            <a:ext cx="1223963" cy="2303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1331913" y="260350"/>
            <a:ext cx="1223962" cy="2305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4"/>
          <p:cNvSpPr>
            <a:spLocks noChangeArrowheads="1"/>
          </p:cNvSpPr>
          <p:nvPr/>
        </p:nvSpPr>
        <p:spPr bwMode="auto">
          <a:xfrm>
            <a:off x="250825" y="188913"/>
            <a:ext cx="8713788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en-US" sz="2800">
                <a:latin typeface="Arial" pitchFamily="34" charset="0"/>
                <a:cs typeface="Lotus" pitchFamily="2" charset="-78"/>
                <a:sym typeface="Wingdings 2" pitchFamily="18" charset="2"/>
              </a:rPr>
              <a:t></a:t>
            </a:r>
            <a:r>
              <a:rPr lang="fa-IR" sz="2800">
                <a:latin typeface="Arial" pitchFamily="34" charset="0"/>
                <a:cs typeface="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در شرايط استـرس          هيپـوتالاموس          تحريك غـده هيپوفيـز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آزادي </a:t>
            </a:r>
            <a:r>
              <a:rPr lang="en-US" sz="2800" b="1">
                <a:latin typeface="Arial" pitchFamily="34" charset="0"/>
                <a:cs typeface="B Lotus" pitchFamily="2" charset="-78"/>
              </a:rPr>
              <a:t>ACTH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           عمل بـر غـدد فوق كليـوي </a:t>
            </a:r>
          </a:p>
          <a:p>
            <a:pPr>
              <a:lnSpc>
                <a:spcPct val="150000"/>
              </a:lnSpc>
            </a:pPr>
            <a:r>
              <a:rPr lang="en-US" sz="2800">
                <a:cs typeface="B Lotus" pitchFamily="2" charset="-78"/>
                <a:sym typeface="Wingdings 2" pitchFamily="18" charset="2"/>
              </a:rPr>
              <a:t>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غده هيپوفيز و هيپوتالاموس             همكاري بـا يكـديگر بـراي تـوليد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و تنظيم هـورمون           نمونه خوبـي از وابستگي دو دستـگاه عصبـي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و درون ريز ، غده هيپوفيز به هيپوتالاموس مرتبط است .</a:t>
            </a:r>
          </a:p>
          <a:p>
            <a:pPr>
              <a:lnSpc>
                <a:spcPct val="150000"/>
              </a:lnSpc>
            </a:pPr>
            <a:r>
              <a:rPr lang="en-US" sz="2800">
                <a:cs typeface="B Lotus" pitchFamily="2" charset="-78"/>
                <a:sym typeface="Wingdings 2" pitchFamily="18" charset="2"/>
              </a:rPr>
              <a:t>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غـده هيپـوفيـز =  غـده مسلـط </a:t>
            </a:r>
          </a:p>
          <a:p>
            <a:pPr>
              <a:lnSpc>
                <a:spcPct val="150000"/>
              </a:lnSpc>
            </a:pPr>
            <a:r>
              <a:rPr lang="en-US" sz="2800">
                <a:cs typeface="B Lotus" pitchFamily="2" charset="-78"/>
                <a:sym typeface="Wingdings 2" pitchFamily="18" charset="2"/>
              </a:rPr>
              <a:t>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آدرنوكورتيكوتروپيك (</a:t>
            </a:r>
            <a:r>
              <a:rPr lang="en-US" sz="2400" b="1">
                <a:latin typeface="Arial" pitchFamily="34" charset="0"/>
                <a:cs typeface="B Lotus" pitchFamily="2" charset="-78"/>
              </a:rPr>
              <a:t>ACTH</a:t>
            </a:r>
            <a:r>
              <a:rPr lang="en-US" sz="2800" b="1">
                <a:latin typeface="Arial" pitchFamily="34" charset="0"/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) نقش اساسي در پاسخ به استرس دارد .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196611" name="Line 5"/>
          <p:cNvSpPr>
            <a:spLocks noChangeShapeType="1"/>
          </p:cNvSpPr>
          <p:nvPr/>
        </p:nvSpPr>
        <p:spPr bwMode="auto">
          <a:xfrm flipH="1">
            <a:off x="5581650" y="1557338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96612" name="Line 6"/>
          <p:cNvSpPr>
            <a:spLocks noChangeShapeType="1"/>
          </p:cNvSpPr>
          <p:nvPr/>
        </p:nvSpPr>
        <p:spPr bwMode="auto">
          <a:xfrm flipH="1">
            <a:off x="3059113" y="148431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96613" name="Line 7"/>
          <p:cNvSpPr>
            <a:spLocks noChangeShapeType="1"/>
          </p:cNvSpPr>
          <p:nvPr/>
        </p:nvSpPr>
        <p:spPr bwMode="auto">
          <a:xfrm flipH="1">
            <a:off x="7740650" y="2133600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96614" name="Line 8"/>
          <p:cNvSpPr>
            <a:spLocks noChangeShapeType="1"/>
          </p:cNvSpPr>
          <p:nvPr/>
        </p:nvSpPr>
        <p:spPr bwMode="auto">
          <a:xfrm flipH="1">
            <a:off x="4932363" y="21336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96615" name="Line 9"/>
          <p:cNvSpPr>
            <a:spLocks noChangeShapeType="1"/>
          </p:cNvSpPr>
          <p:nvPr/>
        </p:nvSpPr>
        <p:spPr bwMode="auto">
          <a:xfrm flipH="1">
            <a:off x="4356100" y="2781300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96616" name="Line 10"/>
          <p:cNvSpPr>
            <a:spLocks noChangeShapeType="1"/>
          </p:cNvSpPr>
          <p:nvPr/>
        </p:nvSpPr>
        <p:spPr bwMode="auto">
          <a:xfrm flipH="1" flipV="1">
            <a:off x="5651500" y="3429000"/>
            <a:ext cx="865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4"/>
          <p:cNvSpPr>
            <a:spLocks noChangeArrowheads="1"/>
          </p:cNvSpPr>
          <p:nvPr/>
        </p:nvSpPr>
        <p:spPr bwMode="auto">
          <a:xfrm>
            <a:off x="322263" y="188913"/>
            <a:ext cx="864235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en-US" sz="2400">
                <a:latin typeface="Arial" pitchFamily="34" charset="0"/>
                <a:cs typeface="Lotus" pitchFamily="2" charset="-78"/>
                <a:sym typeface="Wingdings 2" pitchFamily="18" charset="2"/>
              </a:rPr>
              <a:t>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غدد فوق كليوي         بالاي هر يك از كليه ها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پوشش خارجي         قشر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پوشش داخلـي          هسته مركزي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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هسته مركزي توسط دستگاه عصبي سمپاتيك فعال       ترشح كاتكولامين 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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كاتكولامين              آدرنالين( اپي نفرين ) 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نورآدرنالين  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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گلوكوكورتيكوئيد يا هورمون استرس       شاخص فيزيولوژيكي استرس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آدرنـالين فقط توسط هسته مركـزي غدد فـوق كليوي تـرشح مـي شود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و 80% هورمون غدد فوق كليوي را شامل مي شود .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197635" name="AutoShape 5"/>
          <p:cNvSpPr>
            <a:spLocks noChangeArrowheads="1"/>
          </p:cNvSpPr>
          <p:nvPr/>
        </p:nvSpPr>
        <p:spPr bwMode="auto">
          <a:xfrm>
            <a:off x="6011863" y="765175"/>
            <a:ext cx="647700" cy="215900"/>
          </a:xfrm>
          <a:prstGeom prst="leftArrow">
            <a:avLst>
              <a:gd name="adj1" fmla="val 50000"/>
              <a:gd name="adj2" fmla="val 7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636" name="Line 6"/>
          <p:cNvSpPr>
            <a:spLocks noChangeShapeType="1"/>
          </p:cNvSpPr>
          <p:nvPr/>
        </p:nvSpPr>
        <p:spPr bwMode="auto">
          <a:xfrm flipH="1">
            <a:off x="5149850" y="1125538"/>
            <a:ext cx="172720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97637" name="Line 7"/>
          <p:cNvSpPr>
            <a:spLocks noChangeShapeType="1"/>
          </p:cNvSpPr>
          <p:nvPr/>
        </p:nvSpPr>
        <p:spPr bwMode="auto">
          <a:xfrm flipH="1">
            <a:off x="5076825" y="1125538"/>
            <a:ext cx="18002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97638" name="Line 8"/>
          <p:cNvSpPr>
            <a:spLocks noChangeShapeType="1"/>
          </p:cNvSpPr>
          <p:nvPr/>
        </p:nvSpPr>
        <p:spPr bwMode="auto">
          <a:xfrm flipH="1">
            <a:off x="2484438" y="148431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97639" name="Line 9"/>
          <p:cNvSpPr>
            <a:spLocks noChangeShapeType="1"/>
          </p:cNvSpPr>
          <p:nvPr/>
        </p:nvSpPr>
        <p:spPr bwMode="auto">
          <a:xfrm flipH="1">
            <a:off x="2411413" y="21336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97640" name="Line 10"/>
          <p:cNvSpPr>
            <a:spLocks noChangeShapeType="1"/>
          </p:cNvSpPr>
          <p:nvPr/>
        </p:nvSpPr>
        <p:spPr bwMode="auto">
          <a:xfrm flipH="1">
            <a:off x="2341563" y="2781300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97641" name="Line 11"/>
          <p:cNvSpPr>
            <a:spLocks noChangeShapeType="1"/>
          </p:cNvSpPr>
          <p:nvPr/>
        </p:nvSpPr>
        <p:spPr bwMode="auto">
          <a:xfrm flipH="1">
            <a:off x="6013450" y="3429000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97642" name="Line 12"/>
          <p:cNvSpPr>
            <a:spLocks noChangeShapeType="1"/>
          </p:cNvSpPr>
          <p:nvPr/>
        </p:nvSpPr>
        <p:spPr bwMode="auto">
          <a:xfrm flipH="1">
            <a:off x="6013450" y="3429000"/>
            <a:ext cx="10795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97643" name="Line 13"/>
          <p:cNvSpPr>
            <a:spLocks noChangeShapeType="1"/>
          </p:cNvSpPr>
          <p:nvPr/>
        </p:nvSpPr>
        <p:spPr bwMode="auto">
          <a:xfrm flipH="1">
            <a:off x="3781425" y="472440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4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en-US" sz="2800">
                <a:latin typeface="Arial" pitchFamily="34" charset="0"/>
                <a:sym typeface="Wingdings 2" pitchFamily="18" charset="2"/>
              </a:rPr>
              <a:t></a:t>
            </a:r>
            <a:r>
              <a:rPr lang="fa-IR" sz="2400">
                <a:latin typeface="Arial" pitchFamily="34" charset="0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فـعال سـازي دستگـاه عصبـي خـودمختـار سريـع </a:t>
            </a:r>
          </a:p>
          <a:p>
            <a:pPr>
              <a:lnSpc>
                <a:spcPct val="150000"/>
              </a:lnSpc>
            </a:pPr>
            <a:r>
              <a:rPr lang="en-US" sz="2800">
                <a:cs typeface="B Lotus" pitchFamily="2" charset="-78"/>
                <a:sym typeface="Wingdings 2" pitchFamily="18" charset="2"/>
              </a:rPr>
              <a:t>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در حالي كه عمل دستگاه عصبي درون ريز آهسته تر </a:t>
            </a:r>
          </a:p>
          <a:p>
            <a:pPr>
              <a:lnSpc>
                <a:spcPct val="150000"/>
              </a:lnSpc>
            </a:pPr>
            <a:r>
              <a:rPr lang="en-US" sz="2800">
                <a:cs typeface="B Lotus" pitchFamily="2" charset="-78"/>
                <a:sym typeface="Wingdings 2" pitchFamily="18" charset="2"/>
              </a:rPr>
              <a:t>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پـاسخ فيزيـولوژيكي به استرس شامل ارتباط بـخش سمپاتيك دستگاه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عصبي خودمختار با دستگاه عصبي درون ريز و در تعامل با غده هيپوفيز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و غدد فـوق كليـوي 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4"/>
          <p:cNvSpPr>
            <a:spLocks noChangeArrowheads="1"/>
          </p:cNvSpPr>
          <p:nvPr/>
        </p:nvSpPr>
        <p:spPr bwMode="auto">
          <a:xfrm>
            <a:off x="323850" y="188913"/>
            <a:ext cx="84963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a-IR" sz="3200" b="1">
                <a:latin typeface="Arial" pitchFamily="34" charset="0"/>
                <a:cs typeface="B Lotus" pitchFamily="2" charset="-78"/>
              </a:rPr>
              <a:t>نظريه هاي استرس :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Arial" pitchFamily="34" charset="0"/>
                <a:cs typeface="B Lotus" pitchFamily="2" charset="-78"/>
                <a:sym typeface="Wingdings 2" pitchFamily="18" charset="2"/>
              </a:rPr>
              <a:t>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به تعبير روانشناختـي استـرس ممكن است به محرك محيطي ، پاسخي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به محركهاي محيطي يا تعاملي از هردوي آنها باشد .</a:t>
            </a:r>
          </a:p>
          <a:p>
            <a:pPr>
              <a:lnSpc>
                <a:spcPct val="150000"/>
              </a:lnSpc>
            </a:pPr>
            <a:r>
              <a:rPr lang="en-US" sz="28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سنـدرم  سازش عمومي سليـه            واكنش هشدار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       مرحله مقاومت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       مرحله خستگي</a:t>
            </a:r>
          </a:p>
          <a:p>
            <a:pPr>
              <a:lnSpc>
                <a:spcPct val="150000"/>
              </a:lnSpc>
            </a:pPr>
            <a:r>
              <a:rPr lang="en-US" sz="28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هـانس سليه ، بيشتـرين تحقيقات را در مـورد استـرس از دهـه 1930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تا زمان مرگش 1982 انجام داد و اولين كسي بود كه بين واژه استـرس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و استرسور تفاوت قايل شد .</a:t>
            </a:r>
          </a:p>
          <a:p>
            <a:pPr>
              <a:lnSpc>
                <a:spcPct val="150000"/>
              </a:lnSpc>
            </a:pPr>
            <a:r>
              <a:rPr lang="en-US" sz="28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ارتباط زيادي بين استرس و بيماري جسمي وجود دارد .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199683" name="Line 5"/>
          <p:cNvSpPr>
            <a:spLocks noChangeShapeType="1"/>
          </p:cNvSpPr>
          <p:nvPr/>
        </p:nvSpPr>
        <p:spPr bwMode="auto">
          <a:xfrm flipH="1">
            <a:off x="3924300" y="2349500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99684" name="Line 6"/>
          <p:cNvSpPr>
            <a:spLocks noChangeShapeType="1"/>
          </p:cNvSpPr>
          <p:nvPr/>
        </p:nvSpPr>
        <p:spPr bwMode="auto">
          <a:xfrm flipH="1">
            <a:off x="3924300" y="2349500"/>
            <a:ext cx="935038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99685" name="Line 7"/>
          <p:cNvSpPr>
            <a:spLocks noChangeShapeType="1"/>
          </p:cNvSpPr>
          <p:nvPr/>
        </p:nvSpPr>
        <p:spPr bwMode="auto">
          <a:xfrm flipH="1">
            <a:off x="3924300" y="2349500"/>
            <a:ext cx="935038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4"/>
          <p:cNvSpPr>
            <a:spLocks noChangeArrowheads="1"/>
          </p:cNvSpPr>
          <p:nvPr/>
        </p:nvSpPr>
        <p:spPr bwMode="auto">
          <a:xfrm>
            <a:off x="34925" y="188913"/>
            <a:ext cx="8713788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a-IR" sz="2400">
              <a:latin typeface="Arial" pitchFamily="34" charset="0"/>
            </a:endParaRPr>
          </a:p>
          <a:p>
            <a:pPr algn="ctr"/>
            <a:r>
              <a:rPr lang="fa-IR" sz="2000">
                <a:latin typeface="Arial" pitchFamily="34" charset="0"/>
              </a:rPr>
              <a:t>                                                                       </a:t>
            </a:r>
          </a:p>
          <a:p>
            <a:pPr algn="ctr"/>
            <a:endParaRPr lang="fa-IR" sz="2000">
              <a:latin typeface="Arial" pitchFamily="34" charset="0"/>
            </a:endParaRPr>
          </a:p>
          <a:p>
            <a:pPr algn="ctr"/>
            <a:r>
              <a:rPr lang="fa-IR" sz="2000">
                <a:latin typeface="Arial" pitchFamily="34" charset="0"/>
              </a:rPr>
              <a:t>                                                                  </a:t>
            </a:r>
            <a:r>
              <a:rPr lang="fa-IR" sz="2000" b="1">
                <a:latin typeface="Arial" pitchFamily="34" charset="0"/>
                <a:cs typeface="B Lotus" pitchFamily="2" charset="-78"/>
              </a:rPr>
              <a:t>سطح طبيعي مقاومت          </a:t>
            </a:r>
            <a:r>
              <a:rPr lang="fa-IR" sz="2000">
                <a:latin typeface="Arial" pitchFamily="34" charset="0"/>
                <a:cs typeface="B Lotus" pitchFamily="2" charset="-78"/>
              </a:rPr>
              <a:t>                                                                                    </a:t>
            </a:r>
          </a:p>
          <a:p>
            <a:pPr algn="ctr"/>
            <a:r>
              <a:rPr lang="fa-IR" sz="2400">
                <a:latin typeface="Arial" pitchFamily="34" charset="0"/>
                <a:cs typeface="B Lotus" pitchFamily="2" charset="-78"/>
              </a:rPr>
              <a:t>                                                                               </a:t>
            </a:r>
            <a:r>
              <a:rPr lang="fa-IR" sz="2400" b="1">
                <a:latin typeface="Arial" pitchFamily="34" charset="0"/>
                <a:cs typeface="B Lotus" pitchFamily="2" charset="-78"/>
              </a:rPr>
              <a:t>مقاومت</a:t>
            </a:r>
          </a:p>
          <a:p>
            <a:pPr algn="ctr"/>
            <a:endParaRPr lang="fa-IR" sz="2400">
              <a:latin typeface="Arial" pitchFamily="34" charset="0"/>
              <a:cs typeface="B Lotus" pitchFamily="2" charset="-78"/>
            </a:endParaRPr>
          </a:p>
          <a:p>
            <a:pPr algn="ctr"/>
            <a:endParaRPr lang="fa-IR" sz="2400">
              <a:latin typeface="Arial" pitchFamily="34" charset="0"/>
              <a:cs typeface="B Lotus" pitchFamily="2" charset="-78"/>
            </a:endParaRPr>
          </a:p>
          <a:p>
            <a:pPr algn="ctr"/>
            <a:endParaRPr lang="fa-IR" sz="2400">
              <a:latin typeface="Arial" pitchFamily="34" charset="0"/>
              <a:cs typeface="B Lotus" pitchFamily="2" charset="-78"/>
            </a:endParaRPr>
          </a:p>
          <a:p>
            <a:pPr algn="ctr"/>
            <a:endParaRPr lang="fa-IR" sz="2400">
              <a:latin typeface="Arial" pitchFamily="34" charset="0"/>
              <a:cs typeface="B Lotus" pitchFamily="2" charset="-78"/>
            </a:endParaRPr>
          </a:p>
          <a:p>
            <a:pPr algn="ctr"/>
            <a:r>
              <a:rPr lang="fa-IR" sz="2000" b="1">
                <a:latin typeface="Arial" pitchFamily="34" charset="0"/>
                <a:cs typeface="B Lotus" pitchFamily="2" charset="-78"/>
              </a:rPr>
              <a:t>زمان</a:t>
            </a:r>
            <a:r>
              <a:rPr lang="fa-IR" sz="2400">
                <a:latin typeface="Arial" pitchFamily="34" charset="0"/>
                <a:cs typeface="B Lotus" pitchFamily="2" charset="-78"/>
              </a:rPr>
              <a:t>                                                                         </a:t>
            </a:r>
          </a:p>
          <a:p>
            <a:pPr algn="ctr"/>
            <a:r>
              <a:rPr lang="fa-IR" sz="2000" b="1">
                <a:latin typeface="Arial" pitchFamily="34" charset="0"/>
                <a:cs typeface="B Lotus" pitchFamily="2" charset="-78"/>
              </a:rPr>
              <a:t>خستگي</a:t>
            </a:r>
            <a:r>
              <a:rPr lang="fa-IR" sz="2400" b="1">
                <a:latin typeface="Arial" pitchFamily="34" charset="0"/>
                <a:cs typeface="B Lotus" pitchFamily="2" charset="-78"/>
              </a:rPr>
              <a:t>              </a:t>
            </a:r>
            <a:r>
              <a:rPr lang="fa-IR" sz="2000" b="1">
                <a:latin typeface="Arial" pitchFamily="34" charset="0"/>
                <a:cs typeface="B Lotus" pitchFamily="2" charset="-78"/>
              </a:rPr>
              <a:t>مقاومت</a:t>
            </a:r>
            <a:r>
              <a:rPr lang="fa-IR" sz="2400" b="1">
                <a:latin typeface="Arial" pitchFamily="34" charset="0"/>
                <a:cs typeface="B Lotus" pitchFamily="2" charset="-78"/>
              </a:rPr>
              <a:t>             </a:t>
            </a:r>
            <a:r>
              <a:rPr lang="fa-IR" sz="2000" b="1">
                <a:latin typeface="Arial" pitchFamily="34" charset="0"/>
                <a:cs typeface="B Lotus" pitchFamily="2" charset="-78"/>
              </a:rPr>
              <a:t>واكنش هشدار</a:t>
            </a:r>
            <a:r>
              <a:rPr lang="fa-IR" sz="2000">
                <a:latin typeface="Arial" pitchFamily="34" charset="0"/>
                <a:cs typeface="B Lotus" pitchFamily="2" charset="-78"/>
              </a:rPr>
              <a:t>               </a:t>
            </a:r>
            <a:endParaRPr lang="en-US" sz="2400">
              <a:latin typeface="Arial" pitchFamily="34" charset="0"/>
              <a:cs typeface="B Lotus" pitchFamily="2" charset="-78"/>
            </a:endParaRPr>
          </a:p>
        </p:txBody>
      </p:sp>
      <p:sp>
        <p:nvSpPr>
          <p:cNvPr id="200707" name="Line 5"/>
          <p:cNvSpPr>
            <a:spLocks noChangeShapeType="1"/>
          </p:cNvSpPr>
          <p:nvPr/>
        </p:nvSpPr>
        <p:spPr bwMode="auto">
          <a:xfrm>
            <a:off x="1835150" y="5013325"/>
            <a:ext cx="5473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200708" name="Line 6"/>
          <p:cNvSpPr>
            <a:spLocks noChangeShapeType="1"/>
          </p:cNvSpPr>
          <p:nvPr/>
        </p:nvSpPr>
        <p:spPr bwMode="auto">
          <a:xfrm flipV="1">
            <a:off x="1835150" y="2276475"/>
            <a:ext cx="0" cy="273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200709" name="Line 7"/>
          <p:cNvSpPr>
            <a:spLocks noChangeShapeType="1"/>
          </p:cNvSpPr>
          <p:nvPr/>
        </p:nvSpPr>
        <p:spPr bwMode="auto">
          <a:xfrm>
            <a:off x="1835150" y="2852738"/>
            <a:ext cx="5329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200710" name="Line 8"/>
          <p:cNvSpPr>
            <a:spLocks noChangeShapeType="1"/>
          </p:cNvSpPr>
          <p:nvPr/>
        </p:nvSpPr>
        <p:spPr bwMode="auto">
          <a:xfrm flipV="1">
            <a:off x="2555875" y="2276475"/>
            <a:ext cx="0" cy="273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200711" name="Line 9"/>
          <p:cNvSpPr>
            <a:spLocks noChangeShapeType="1"/>
          </p:cNvSpPr>
          <p:nvPr/>
        </p:nvSpPr>
        <p:spPr bwMode="auto">
          <a:xfrm flipV="1">
            <a:off x="4140200" y="2276475"/>
            <a:ext cx="0" cy="302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200712" name="Line 10"/>
          <p:cNvSpPr>
            <a:spLocks noChangeShapeType="1"/>
          </p:cNvSpPr>
          <p:nvPr/>
        </p:nvSpPr>
        <p:spPr bwMode="auto">
          <a:xfrm flipV="1">
            <a:off x="6227763" y="2276475"/>
            <a:ext cx="0" cy="3097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200713" name="Line 11"/>
          <p:cNvSpPr>
            <a:spLocks noChangeShapeType="1"/>
          </p:cNvSpPr>
          <p:nvPr/>
        </p:nvSpPr>
        <p:spPr bwMode="auto">
          <a:xfrm>
            <a:off x="6732588" y="2276475"/>
            <a:ext cx="64770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200714" name="Freeform 13"/>
          <p:cNvSpPr>
            <a:spLocks/>
          </p:cNvSpPr>
          <p:nvPr/>
        </p:nvSpPr>
        <p:spPr bwMode="auto">
          <a:xfrm>
            <a:off x="2312988" y="2160588"/>
            <a:ext cx="2384425" cy="1704975"/>
          </a:xfrm>
          <a:custGeom>
            <a:avLst/>
            <a:gdLst>
              <a:gd name="T0" fmla="*/ 0 w 1502"/>
              <a:gd name="T1" fmla="*/ 428 h 1074"/>
              <a:gd name="T2" fmla="*/ 166 w 1502"/>
              <a:gd name="T3" fmla="*/ 463 h 1074"/>
              <a:gd name="T4" fmla="*/ 254 w 1502"/>
              <a:gd name="T5" fmla="*/ 550 h 1074"/>
              <a:gd name="T6" fmla="*/ 288 w 1502"/>
              <a:gd name="T7" fmla="*/ 655 h 1074"/>
              <a:gd name="T8" fmla="*/ 350 w 1502"/>
              <a:gd name="T9" fmla="*/ 917 h 1074"/>
              <a:gd name="T10" fmla="*/ 454 w 1502"/>
              <a:gd name="T11" fmla="*/ 1022 h 1074"/>
              <a:gd name="T12" fmla="*/ 664 w 1502"/>
              <a:gd name="T13" fmla="*/ 1039 h 1074"/>
              <a:gd name="T14" fmla="*/ 760 w 1502"/>
              <a:gd name="T15" fmla="*/ 943 h 1074"/>
              <a:gd name="T16" fmla="*/ 786 w 1502"/>
              <a:gd name="T17" fmla="*/ 899 h 1074"/>
              <a:gd name="T18" fmla="*/ 803 w 1502"/>
              <a:gd name="T19" fmla="*/ 847 h 1074"/>
              <a:gd name="T20" fmla="*/ 821 w 1502"/>
              <a:gd name="T21" fmla="*/ 795 h 1074"/>
              <a:gd name="T22" fmla="*/ 891 w 1502"/>
              <a:gd name="T23" fmla="*/ 498 h 1074"/>
              <a:gd name="T24" fmla="*/ 926 w 1502"/>
              <a:gd name="T25" fmla="*/ 463 h 1074"/>
              <a:gd name="T26" fmla="*/ 978 w 1502"/>
              <a:gd name="T27" fmla="*/ 393 h 1074"/>
              <a:gd name="T28" fmla="*/ 1048 w 1502"/>
              <a:gd name="T29" fmla="*/ 341 h 1074"/>
              <a:gd name="T30" fmla="*/ 1126 w 1502"/>
              <a:gd name="T31" fmla="*/ 280 h 1074"/>
              <a:gd name="T32" fmla="*/ 1170 w 1502"/>
              <a:gd name="T33" fmla="*/ 245 h 1074"/>
              <a:gd name="T34" fmla="*/ 1205 w 1502"/>
              <a:gd name="T35" fmla="*/ 210 h 1074"/>
              <a:gd name="T36" fmla="*/ 1257 w 1502"/>
              <a:gd name="T37" fmla="*/ 184 h 1074"/>
              <a:gd name="T38" fmla="*/ 1362 w 1502"/>
              <a:gd name="T39" fmla="*/ 105 h 1074"/>
              <a:gd name="T40" fmla="*/ 1440 w 1502"/>
              <a:gd name="T41" fmla="*/ 53 h 1074"/>
              <a:gd name="T42" fmla="*/ 1484 w 1502"/>
              <a:gd name="T43" fmla="*/ 18 h 1074"/>
              <a:gd name="T44" fmla="*/ 1502 w 1502"/>
              <a:gd name="T45" fmla="*/ 0 h 10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502"/>
              <a:gd name="T70" fmla="*/ 0 h 1074"/>
              <a:gd name="T71" fmla="*/ 1502 w 1502"/>
              <a:gd name="T72" fmla="*/ 1074 h 107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502" h="1074">
                <a:moveTo>
                  <a:pt x="0" y="428"/>
                </a:moveTo>
                <a:cubicBezTo>
                  <a:pt x="60" y="435"/>
                  <a:pt x="110" y="443"/>
                  <a:pt x="166" y="463"/>
                </a:cubicBezTo>
                <a:cubicBezTo>
                  <a:pt x="196" y="491"/>
                  <a:pt x="224" y="522"/>
                  <a:pt x="254" y="550"/>
                </a:cubicBezTo>
                <a:cubicBezTo>
                  <a:pt x="265" y="585"/>
                  <a:pt x="277" y="620"/>
                  <a:pt x="288" y="655"/>
                </a:cubicBezTo>
                <a:cubicBezTo>
                  <a:pt x="293" y="727"/>
                  <a:pt x="290" y="857"/>
                  <a:pt x="350" y="917"/>
                </a:cubicBezTo>
                <a:cubicBezTo>
                  <a:pt x="363" y="960"/>
                  <a:pt x="412" y="1007"/>
                  <a:pt x="454" y="1022"/>
                </a:cubicBezTo>
                <a:cubicBezTo>
                  <a:pt x="509" y="1074"/>
                  <a:pt x="597" y="1043"/>
                  <a:pt x="664" y="1039"/>
                </a:cubicBezTo>
                <a:cubicBezTo>
                  <a:pt x="703" y="1026"/>
                  <a:pt x="736" y="978"/>
                  <a:pt x="760" y="943"/>
                </a:cubicBezTo>
                <a:cubicBezTo>
                  <a:pt x="781" y="876"/>
                  <a:pt x="752" y="954"/>
                  <a:pt x="786" y="899"/>
                </a:cubicBezTo>
                <a:cubicBezTo>
                  <a:pt x="789" y="894"/>
                  <a:pt x="801" y="852"/>
                  <a:pt x="803" y="847"/>
                </a:cubicBezTo>
                <a:cubicBezTo>
                  <a:pt x="809" y="830"/>
                  <a:pt x="821" y="795"/>
                  <a:pt x="821" y="795"/>
                </a:cubicBezTo>
                <a:cubicBezTo>
                  <a:pt x="841" y="677"/>
                  <a:pt x="853" y="607"/>
                  <a:pt x="891" y="498"/>
                </a:cubicBezTo>
                <a:cubicBezTo>
                  <a:pt x="893" y="493"/>
                  <a:pt x="923" y="467"/>
                  <a:pt x="926" y="463"/>
                </a:cubicBezTo>
                <a:cubicBezTo>
                  <a:pt x="944" y="441"/>
                  <a:pt x="958" y="412"/>
                  <a:pt x="978" y="393"/>
                </a:cubicBezTo>
                <a:cubicBezTo>
                  <a:pt x="998" y="374"/>
                  <a:pt x="1026" y="359"/>
                  <a:pt x="1048" y="341"/>
                </a:cubicBezTo>
                <a:cubicBezTo>
                  <a:pt x="1077" y="317"/>
                  <a:pt x="1089" y="291"/>
                  <a:pt x="1126" y="280"/>
                </a:cubicBezTo>
                <a:cubicBezTo>
                  <a:pt x="1175" y="231"/>
                  <a:pt x="1108" y="295"/>
                  <a:pt x="1170" y="245"/>
                </a:cubicBezTo>
                <a:cubicBezTo>
                  <a:pt x="1180" y="237"/>
                  <a:pt x="1194" y="216"/>
                  <a:pt x="1205" y="210"/>
                </a:cubicBezTo>
                <a:cubicBezTo>
                  <a:pt x="1263" y="176"/>
                  <a:pt x="1198" y="231"/>
                  <a:pt x="1257" y="184"/>
                </a:cubicBezTo>
                <a:cubicBezTo>
                  <a:pt x="1291" y="157"/>
                  <a:pt x="1320" y="119"/>
                  <a:pt x="1362" y="105"/>
                </a:cubicBezTo>
                <a:cubicBezTo>
                  <a:pt x="1388" y="79"/>
                  <a:pt x="1406" y="65"/>
                  <a:pt x="1440" y="53"/>
                </a:cubicBezTo>
                <a:cubicBezTo>
                  <a:pt x="1484" y="9"/>
                  <a:pt x="1428" y="63"/>
                  <a:pt x="1484" y="18"/>
                </a:cubicBezTo>
                <a:cubicBezTo>
                  <a:pt x="1491" y="13"/>
                  <a:pt x="1502" y="0"/>
                  <a:pt x="150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715" name="Rectangle 14"/>
          <p:cNvSpPr>
            <a:spLocks noChangeArrowheads="1"/>
          </p:cNvSpPr>
          <p:nvPr/>
        </p:nvSpPr>
        <p:spPr bwMode="auto">
          <a:xfrm>
            <a:off x="5580063" y="620713"/>
            <a:ext cx="3024187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400" b="1">
                <a:latin typeface="Arial" pitchFamily="34" charset="0"/>
                <a:cs typeface="B Lotus" pitchFamily="2" charset="-78"/>
              </a:rPr>
              <a:t>سندرم سازش عمومي</a:t>
            </a:r>
          </a:p>
          <a:p>
            <a:pPr algn="ctr"/>
            <a:r>
              <a:rPr lang="fa-IR" sz="2400" b="1">
                <a:latin typeface="Arial" pitchFamily="34" charset="0"/>
                <a:cs typeface="B Lotus" pitchFamily="2" charset="-78"/>
              </a:rPr>
              <a:t>منبع : پي . بن يارد1996</a:t>
            </a:r>
            <a:r>
              <a:rPr lang="fa-IR" sz="2400" b="1">
                <a:latin typeface="Arial" pitchFamily="34" charset="0"/>
                <a:cs typeface="Lotus" pitchFamily="2" charset="-78"/>
              </a:rPr>
              <a:t>  </a:t>
            </a:r>
            <a:endParaRPr lang="en-US" sz="2400" b="1">
              <a:latin typeface="Arial" pitchFamily="34" charset="0"/>
              <a:cs typeface="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4"/>
          <p:cNvSpPr>
            <a:spLocks noChangeArrowheads="1"/>
          </p:cNvSpPr>
          <p:nvPr/>
        </p:nvSpPr>
        <p:spPr bwMode="auto">
          <a:xfrm>
            <a:off x="179388" y="477838"/>
            <a:ext cx="8569325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a-IR" sz="2800" b="1">
                <a:latin typeface="Arial" pitchFamily="34" charset="0"/>
                <a:cs typeface="Lotus" pitchFamily="2" charset="-78"/>
              </a:rPr>
              <a:t> </a:t>
            </a:r>
            <a:r>
              <a:rPr lang="fa-IR" sz="3200" b="1">
                <a:latin typeface="Arial" pitchFamily="34" charset="0"/>
                <a:cs typeface="B Lotus" pitchFamily="2" charset="-78"/>
              </a:rPr>
              <a:t>واكنش هشدار :</a:t>
            </a:r>
          </a:p>
          <a:p>
            <a:endParaRPr lang="fa-IR" sz="3200" b="1">
              <a:latin typeface="Arial" pitchFamily="34" charset="0"/>
              <a:cs typeface="B Lotus" pitchFamily="2" charset="-78"/>
            </a:endParaRPr>
          </a:p>
          <a:p>
            <a:r>
              <a:rPr lang="en-US" sz="2800">
                <a:latin typeface="Arial" pitchFamily="34" charset="0"/>
                <a:cs typeface="B Lotus" pitchFamily="2" charset="-78"/>
                <a:sym typeface="Wingdings 2" pitchFamily="18" charset="2"/>
              </a:rPr>
              <a:t></a:t>
            </a:r>
            <a:r>
              <a:rPr lang="fa-IR" sz="2800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اين واكنش اوليه ، بدن را در پاسخ به استرس ، با فعال كردن دستگاه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عصبي خودمختار (</a:t>
            </a:r>
            <a:r>
              <a:rPr lang="en-US" sz="2400" b="1">
                <a:latin typeface="Arial" pitchFamily="34" charset="0"/>
                <a:cs typeface="B Lotus" pitchFamily="2" charset="-78"/>
              </a:rPr>
              <a:t>ANS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) بسيج مي كند تا براي پاسخ جنگ و گريز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آماده شود.</a:t>
            </a:r>
          </a:p>
          <a:p>
            <a:r>
              <a:rPr lang="en-US" sz="28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مرحله مقاومت :</a:t>
            </a:r>
          </a:p>
          <a:p>
            <a:r>
              <a:rPr lang="en-US" sz="2800">
                <a:cs typeface="B Lotus" pitchFamily="2" charset="-78"/>
                <a:sym typeface="Wingdings 2" pitchFamily="18" charset="2"/>
              </a:rPr>
              <a:t>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سازش ارگـانيسم با استـرسور/ سازش بيشتـر ، مقـاومت طولاني تر </a:t>
            </a:r>
          </a:p>
          <a:p>
            <a:r>
              <a:rPr lang="en-US" sz="2800">
                <a:latin typeface="Arial" pitchFamily="34" charset="0"/>
                <a:cs typeface="B Lotus" pitchFamily="2" charset="-78"/>
                <a:sym typeface="Wingdings 2" pitchFamily="18" charset="2"/>
              </a:rPr>
              <a:t></a:t>
            </a:r>
            <a:r>
              <a:rPr lang="fa-IR" sz="2800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طول دوره سازگاري وابسته به شدت استرسور و نحوه سازش پذيري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ارگانيـزم بـراي مقـابله با استـرسور </a:t>
            </a:r>
          </a:p>
          <a:p>
            <a:r>
              <a:rPr lang="en-US" sz="28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مرحله خستگي :</a:t>
            </a:r>
          </a:p>
          <a:p>
            <a:r>
              <a:rPr lang="en-US" sz="2800">
                <a:cs typeface="B Lotus" pitchFamily="2" charset="-78"/>
                <a:sym typeface="Wingdings 2" pitchFamily="18" charset="2"/>
              </a:rPr>
              <a:t>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پـايان توانايـي مقـاومت ارگانيـزم و فروپـاشي </a:t>
            </a:r>
          </a:p>
          <a:p>
            <a:r>
              <a:rPr lang="en-US" sz="2800">
                <a:cs typeface="B Lotus" pitchFamily="2" charset="-78"/>
                <a:sym typeface="Wingdings 2" pitchFamily="18" charset="2"/>
              </a:rPr>
              <a:t>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فعال شدن بخش پاراسمپاتيك دستگاه عصبي خودمختار و كمك به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سمپاتيك در تعادل</a:t>
            </a:r>
          </a:p>
          <a:p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4"/>
          <p:cNvSpPr>
            <a:spLocks noChangeArrowheads="1"/>
          </p:cNvSpPr>
          <p:nvPr/>
        </p:nvSpPr>
        <p:spPr bwMode="auto">
          <a:xfrm>
            <a:off x="179388" y="360363"/>
            <a:ext cx="8569325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 sz="2400">
              <a:latin typeface="Arial" pitchFamily="34" charset="0"/>
            </a:endParaRPr>
          </a:p>
          <a:p>
            <a:r>
              <a:rPr lang="fa-IR" sz="3200" b="1">
                <a:latin typeface="Arial" pitchFamily="34" charset="0"/>
                <a:cs typeface="B Lotus" pitchFamily="2" charset="-78"/>
              </a:rPr>
              <a:t>ارزيابي سندرم سازش عمومي سليه :</a:t>
            </a:r>
          </a:p>
          <a:p>
            <a:endParaRPr lang="fa-IR" sz="3200" b="1">
              <a:latin typeface="Arial" pitchFamily="34" charset="0"/>
              <a:cs typeface="B Lotus" pitchFamily="2" charset="-78"/>
            </a:endParaRPr>
          </a:p>
          <a:p>
            <a:r>
              <a:rPr lang="en-US" sz="2800">
                <a:latin typeface="Arial" pitchFamily="34" charset="0"/>
                <a:cs typeface="B Lotus" pitchFamily="2" charset="-78"/>
                <a:sym typeface="Wingdings 2" pitchFamily="18" charset="2"/>
              </a:rPr>
              <a:t>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توجيـه جذابـي براي سازگـاري با استـرس </a:t>
            </a:r>
          </a:p>
          <a:p>
            <a:r>
              <a:rPr lang="en-US" sz="28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تأكيد فراوان بر عوامل فيزيولوژيكي به بهاي كم توجهي به عـوامل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روانشناختي </a:t>
            </a:r>
          </a:p>
          <a:p>
            <a:r>
              <a:rPr lang="en-US" sz="28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انتقاد به سليه به علت عدم تشخيص صحيح نقش عوامل هيجانـي و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شناختـي( تعبير و تفسير ) در استرس</a:t>
            </a:r>
          </a:p>
          <a:p>
            <a:r>
              <a:rPr lang="en-US" sz="28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فـراموشي بعد هيجانـي كه مسئول تـداوم پاسخ بـه استرس است .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( مسون ، 1975 )</a:t>
            </a:r>
          </a:p>
          <a:p>
            <a:r>
              <a:rPr lang="en-US" sz="28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انتقاد به سليه به جهت استفاده از حيوانات براي تاييد تحقيقات خود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در مـورد پاسخ هاي انسان بـه استرس و در نتيجه نـاديـده گرفتـن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مشكلات برون يابـي و علل منحصربه فرد انساني در درك و تفسيـر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استـرس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</a:p>
          <a:p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4"/>
          <p:cNvSpPr>
            <a:spLocks noChangeArrowheads="1"/>
          </p:cNvSpPr>
          <p:nvPr/>
        </p:nvSpPr>
        <p:spPr bwMode="auto">
          <a:xfrm>
            <a:off x="-107950" y="188913"/>
            <a:ext cx="88931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en-US" sz="2800">
                <a:latin typeface="Arial" pitchFamily="34" charset="0"/>
                <a:cs typeface="Lotus" pitchFamily="2" charset="-78"/>
                <a:sym typeface="Wingdings 2" pitchFamily="18" charset="2"/>
              </a:rPr>
              <a:t></a:t>
            </a:r>
            <a:r>
              <a:rPr lang="fa-IR" sz="2800">
                <a:latin typeface="Arial" pitchFamily="34" charset="0"/>
                <a:cs typeface="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الگوي تعاملي استرس( فولكمن و لازاروس )             توجه به علل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شناختي و هيجاني در توجيه استرس</a:t>
            </a:r>
          </a:p>
          <a:p>
            <a:pPr>
              <a:lnSpc>
                <a:spcPct val="150000"/>
              </a:lnSpc>
            </a:pPr>
            <a:r>
              <a:rPr lang="en-US" sz="2800">
                <a:cs typeface="B Lotus" pitchFamily="2" charset="-78"/>
                <a:sym typeface="Wingdings 2" pitchFamily="18" charset="2"/>
              </a:rPr>
              <a:t>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تفسيـر رويدادهـاي استـرس زا  از خـود رويـدادهـا مهم تـر </a:t>
            </a:r>
          </a:p>
          <a:p>
            <a:pPr>
              <a:lnSpc>
                <a:spcPct val="150000"/>
              </a:lnSpc>
            </a:pPr>
            <a:r>
              <a:rPr lang="en-US" sz="2800">
                <a:cs typeface="B Lotus" pitchFamily="2" charset="-78"/>
                <a:sym typeface="Wingdings 2" pitchFamily="18" charset="2"/>
              </a:rPr>
              <a:t>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كار با انسان ها به جاي حيوانات چون انسانها به خاطر سبك زندگي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بيش از حيوانات در معرض انواع استرس هاست .</a:t>
            </a:r>
          </a:p>
          <a:p>
            <a:pPr>
              <a:lnSpc>
                <a:spcPct val="150000"/>
              </a:lnSpc>
            </a:pPr>
            <a:r>
              <a:rPr lang="en-US" sz="2800">
                <a:cs typeface="B Lotus" pitchFamily="2" charset="-78"/>
                <a:sym typeface="Wingdings 2" pitchFamily="18" charset="2"/>
              </a:rPr>
              <a:t>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ارزيابي استرس به عنـوان ارتباط ويـژه بيـن شخص و مـحيط 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203779" name="Line 5"/>
          <p:cNvSpPr>
            <a:spLocks noChangeShapeType="1"/>
          </p:cNvSpPr>
          <p:nvPr/>
        </p:nvSpPr>
        <p:spPr bwMode="auto">
          <a:xfrm flipH="1">
            <a:off x="2051050" y="1844675"/>
            <a:ext cx="1081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4"/>
          <p:cNvSpPr>
            <a:spLocks noChangeArrowheads="1"/>
          </p:cNvSpPr>
          <p:nvPr/>
        </p:nvSpPr>
        <p:spPr bwMode="auto">
          <a:xfrm>
            <a:off x="250825" y="188913"/>
            <a:ext cx="864235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>
                <a:latin typeface="Arial" pitchFamily="34" charset="0"/>
                <a:cs typeface="Lotus" pitchFamily="2" charset="-78"/>
                <a:sym typeface="Wingdings 2" pitchFamily="18" charset="2"/>
              </a:rPr>
              <a:t></a:t>
            </a:r>
            <a:r>
              <a:rPr lang="fa-IR" sz="2800">
                <a:latin typeface="Arial" pitchFamily="34" charset="0"/>
                <a:cs typeface="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سه شكل ارزيابي در برخورد با استرس( لازاروس و فولكمن ) :</a:t>
            </a:r>
          </a:p>
          <a:p>
            <a:endParaRPr lang="fa-IR" sz="2800" b="1">
              <a:latin typeface="Arial" pitchFamily="34" charset="0"/>
              <a:cs typeface="B Lotus" pitchFamily="2" charset="-78"/>
            </a:endParaRP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1- ارزيابي اوليه          ارزيابي نامربوط          معمولا هيچ تاثيري بر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هيجانهاي ما ندارند  .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ارزيابي ملايم – مثبت       ايـن رويداد مفهوم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خوبي دربرداشته.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ارزيابي استرس زا         رويدادي زيـان بار ،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تهديدكننده يا چالش آميز </a:t>
            </a:r>
          </a:p>
          <a:p>
            <a:endParaRPr lang="fa-IR" sz="2800" b="1">
              <a:latin typeface="Arial" pitchFamily="34" charset="0"/>
              <a:cs typeface="B Lotus" pitchFamily="2" charset="-78"/>
            </a:endParaRP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2- ارزيابي ثانويه : از موقعيتي كه در آن قرار گرفته ايم به عمل مي آوريم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و اين كار را با طرح ايـن سؤال كه چه طور به بهتـرين وجه مي توانيم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با اين موقعيت برخورد كنيم انجام مي دهيم . 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204803" name="Line 5"/>
          <p:cNvSpPr>
            <a:spLocks noChangeShapeType="1"/>
          </p:cNvSpPr>
          <p:nvPr/>
        </p:nvSpPr>
        <p:spPr bwMode="auto">
          <a:xfrm flipH="1">
            <a:off x="5724525" y="191611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204804" name="Line 6"/>
          <p:cNvSpPr>
            <a:spLocks noChangeShapeType="1"/>
          </p:cNvSpPr>
          <p:nvPr/>
        </p:nvSpPr>
        <p:spPr bwMode="auto">
          <a:xfrm flipH="1">
            <a:off x="3059113" y="1916113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204805" name="Line 7"/>
          <p:cNvSpPr>
            <a:spLocks noChangeShapeType="1"/>
          </p:cNvSpPr>
          <p:nvPr/>
        </p:nvSpPr>
        <p:spPr bwMode="auto">
          <a:xfrm flipH="1">
            <a:off x="2700338" y="278130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204806" name="Line 8"/>
          <p:cNvSpPr>
            <a:spLocks noChangeShapeType="1"/>
          </p:cNvSpPr>
          <p:nvPr/>
        </p:nvSpPr>
        <p:spPr bwMode="auto">
          <a:xfrm flipH="1">
            <a:off x="2987675" y="36449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204807" name="Line 9"/>
          <p:cNvSpPr>
            <a:spLocks noChangeShapeType="1"/>
          </p:cNvSpPr>
          <p:nvPr/>
        </p:nvSpPr>
        <p:spPr bwMode="auto">
          <a:xfrm flipH="1">
            <a:off x="5795963" y="1916113"/>
            <a:ext cx="7207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204808" name="Line 10"/>
          <p:cNvSpPr>
            <a:spLocks noChangeShapeType="1"/>
          </p:cNvSpPr>
          <p:nvPr/>
        </p:nvSpPr>
        <p:spPr bwMode="auto">
          <a:xfrm flipH="1">
            <a:off x="5724525" y="1916113"/>
            <a:ext cx="792163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4"/>
          <p:cNvSpPr>
            <a:spLocks noChangeArrowheads="1"/>
          </p:cNvSpPr>
          <p:nvPr/>
        </p:nvSpPr>
        <p:spPr bwMode="auto">
          <a:xfrm>
            <a:off x="250825" y="188913"/>
            <a:ext cx="864235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fa-IR" sz="2800" b="1">
              <a:latin typeface="Arial" pitchFamily="34" charset="0"/>
              <a:cs typeface="Lotus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3200" b="1">
                <a:latin typeface="Arial" pitchFamily="34" charset="0"/>
                <a:cs typeface="Lotus" pitchFamily="2" charset="-78"/>
              </a:rPr>
              <a:t>3- </a:t>
            </a:r>
            <a:r>
              <a:rPr lang="fa-IR" sz="3200" b="1">
                <a:latin typeface="Arial" pitchFamily="34" charset="0"/>
                <a:cs typeface="B Lotus" pitchFamily="2" charset="-78"/>
              </a:rPr>
              <a:t>ارزيابي مجدد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Arial" pitchFamily="34" charset="0"/>
                <a:cs typeface="B Lotus" pitchFamily="2" charset="-78"/>
                <a:sym typeface="Wingdings 2" pitchFamily="18" charset="2"/>
              </a:rPr>
              <a:t></a:t>
            </a:r>
            <a:r>
              <a:rPr lang="fa-IR" sz="2400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پاسخهايمان نسبت به موقعيت استـرس زا با استفـاده از تغيير اطلاعات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مـوجـود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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ارزيابـي مجـدد ممكـن است استـرس را افـزايش دهـد .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Arial" pitchFamily="34" charset="0"/>
                <a:cs typeface="B Lotus" pitchFamily="2" charset="-78"/>
                <a:sym typeface="Wingdings 2" pitchFamily="18" charset="2"/>
              </a:rPr>
              <a:t></a:t>
            </a:r>
            <a:r>
              <a:rPr lang="fa-IR" sz="2800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3200" b="1">
                <a:latin typeface="Arial" pitchFamily="34" charset="0"/>
                <a:cs typeface="B Lotus" pitchFamily="2" charset="-78"/>
              </a:rPr>
              <a:t>ارزيابـي الگـوي تعـاملي استـرس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: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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تـأكيد بـر دربرگرفتـن خصوصيات فعال استـرس وعلل روانشناختـي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( مثـل ادراك ) در فهم پـاسخ استـرس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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تأييد اثر ارزيابي بر استرس و نقش تغيير يا ارزيابي در مقابله با استرس .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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بـيش از آن كـه تـوضيحي باشد ، تـوصيفي است .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42975"/>
            <a:ext cx="8362950" cy="5222875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a-IR" smtClean="0">
                <a:cs typeface="B Mitra" pitchFamily="2" charset="-78"/>
              </a:rPr>
              <a:t>   </a:t>
            </a:r>
            <a:r>
              <a:rPr lang="fa-IR" sz="3600" smtClean="0">
                <a:cs typeface="B Mitra" pitchFamily="2" charset="-78"/>
              </a:rPr>
              <a:t>هر چه از عمر مي گذرد ، بيشتر مطمئن مي شوم كه تفاوت اصلي ميان افراد ، بين ضعيف و قوي ، بين مهم و بي اهميت ، انرژي – يا عزم و اراده راسخ – است ، مفهومي كه معين شده و بعد از آن مرگ يا پيروزي است 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a-IR" sz="36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fa-IR" smtClean="0"/>
              <a:t>                                              </a:t>
            </a:r>
            <a:r>
              <a:rPr lang="fa-IR" sz="2800" b="1" smtClean="0">
                <a:effectLst/>
                <a:cs typeface="Lotus" pitchFamily="2" charset="-78"/>
              </a:rPr>
              <a:t>سر توماس فاول باكستون</a:t>
            </a:r>
            <a:r>
              <a:rPr lang="fa-IR" smtClean="0"/>
              <a:t>  </a:t>
            </a:r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234950" y="447675"/>
            <a:ext cx="8713788" cy="534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 sz="3200" b="1">
              <a:latin typeface="Arial" pitchFamily="34" charset="0"/>
              <a:cs typeface="Lotus" pitchFamily="2" charset="-78"/>
            </a:endParaRPr>
          </a:p>
          <a:p>
            <a:endParaRPr lang="fa-IR" sz="3200" b="1">
              <a:latin typeface="Arial" pitchFamily="34" charset="0"/>
              <a:cs typeface="Lotus" pitchFamily="2" charset="-78"/>
            </a:endParaRPr>
          </a:p>
          <a:p>
            <a:r>
              <a:rPr lang="fa-IR" sz="3200" b="1">
                <a:latin typeface="Arial" pitchFamily="34" charset="0"/>
                <a:cs typeface="B Lotus" pitchFamily="2" charset="-78"/>
              </a:rPr>
              <a:t>الگوي هاي تغيير رفتار :</a:t>
            </a:r>
          </a:p>
          <a:p>
            <a:endParaRPr lang="fa-IR" sz="2800" b="1">
              <a:latin typeface="Arial" pitchFamily="34" charset="0"/>
              <a:cs typeface="B Lotus" pitchFamily="2" charset="-78"/>
            </a:endParaRP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              </a:t>
            </a:r>
          </a:p>
          <a:p>
            <a:pPr>
              <a:lnSpc>
                <a:spcPct val="135000"/>
              </a:lnSpc>
            </a:pPr>
            <a:r>
              <a:rPr lang="en-US" sz="2800">
                <a:latin typeface="Arial" pitchFamily="34" charset="0"/>
                <a:cs typeface="B Lotus" pitchFamily="2" charset="-78"/>
                <a:sym typeface="Wingdings 2" pitchFamily="18" charset="2"/>
              </a:rPr>
              <a:t>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الگوها : توصيف چيزي كه در عمل مي تواند باشد، نه اينكه در حقيقت </a:t>
            </a:r>
          </a:p>
          <a:p>
            <a:pPr>
              <a:lnSpc>
                <a:spcPct val="135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بايد باشد. </a:t>
            </a:r>
          </a:p>
          <a:p>
            <a:pPr>
              <a:lnSpc>
                <a:spcPct val="135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بهترين حدسهايي هستند در مورد اينكه چه عواملي، به تنهايي يا</a:t>
            </a:r>
          </a:p>
          <a:p>
            <a:pPr>
              <a:lnSpc>
                <a:spcPct val="135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در تـركيب با عوامل ديگر، تغيير رفتـار را پـيش بيني مي كنند .</a:t>
            </a:r>
            <a:endParaRPr lang="en-US" sz="2800" b="1">
              <a:latin typeface="Arial" pitchFamily="34" charset="0"/>
              <a:cs typeface="B Lotus" pitchFamily="2" charset="-78"/>
            </a:endParaRPr>
          </a:p>
          <a:p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4"/>
          <p:cNvSpPr>
            <a:spLocks noChangeArrowheads="1"/>
          </p:cNvSpPr>
          <p:nvPr/>
        </p:nvSpPr>
        <p:spPr bwMode="auto">
          <a:xfrm>
            <a:off x="107950" y="188913"/>
            <a:ext cx="864235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fa-IR" sz="3200" b="1">
                <a:latin typeface="Arial" pitchFamily="34" charset="0"/>
                <a:cs typeface="B Lotus" pitchFamily="2" charset="-78"/>
              </a:rPr>
              <a:t>مقابله با استرس: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Arial" pitchFamily="34" charset="0"/>
                <a:cs typeface="B Lotus" pitchFamily="2" charset="-78"/>
                <a:sym typeface="Wingdings 2" pitchFamily="18" charset="2"/>
              </a:rPr>
              <a:t></a:t>
            </a:r>
            <a:r>
              <a:rPr lang="fa-IR" sz="2400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به عنوان يك فرايند و تغيير مداوم تلاش هاي رفتاري و شناختي براي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تأميـن نيازهاي ويـژه داخلـي و يـا خارجي .</a:t>
            </a:r>
          </a:p>
          <a:p>
            <a:pPr>
              <a:lnSpc>
                <a:spcPct val="150000"/>
              </a:lnSpc>
            </a:pPr>
            <a:endParaRPr lang="fa-IR" sz="2800" b="1">
              <a:latin typeface="Arial" pitchFamily="34" charset="0"/>
              <a:cs typeface="B Lotus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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دو نوع مهم ازمهارت هاي مقابله اي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           متمركز بر مسئله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           متمركز بر هيجان 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206851" name="Line 5"/>
          <p:cNvSpPr>
            <a:spLocks noChangeShapeType="1"/>
          </p:cNvSpPr>
          <p:nvPr/>
        </p:nvSpPr>
        <p:spPr bwMode="auto">
          <a:xfrm flipH="1">
            <a:off x="3419475" y="4149725"/>
            <a:ext cx="86360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206852" name="Line 6"/>
          <p:cNvSpPr>
            <a:spLocks noChangeShapeType="1"/>
          </p:cNvSpPr>
          <p:nvPr/>
        </p:nvSpPr>
        <p:spPr bwMode="auto">
          <a:xfrm flipH="1">
            <a:off x="3348038" y="4149725"/>
            <a:ext cx="935037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4"/>
          <p:cNvSpPr>
            <a:spLocks noChangeArrowheads="1"/>
          </p:cNvSpPr>
          <p:nvPr/>
        </p:nvSpPr>
        <p:spPr bwMode="auto">
          <a:xfrm>
            <a:off x="323850" y="260350"/>
            <a:ext cx="84963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fa-IR" sz="3200" b="1">
                <a:latin typeface="Arial" pitchFamily="34" charset="0"/>
                <a:cs typeface="B Lotus" pitchFamily="2" charset="-78"/>
              </a:rPr>
              <a:t>ارزيابي پژوهش در مورد روش هاي مقابله اي :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Arial" pitchFamily="34" charset="0"/>
                <a:cs typeface="B Lotus" pitchFamily="2" charset="-78"/>
                <a:sym typeface="Wingdings 2" pitchFamily="18" charset="2"/>
              </a:rPr>
              <a:t></a:t>
            </a:r>
            <a:r>
              <a:rPr lang="fa-IR" sz="2800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اهميت راهبردهاي مقابله اي از جـانب متخصصان سلامت و روبرويي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بـا پذيـرش عـام</a:t>
            </a:r>
          </a:p>
          <a:p>
            <a:pPr>
              <a:lnSpc>
                <a:spcPct val="150000"/>
              </a:lnSpc>
            </a:pPr>
            <a:r>
              <a:rPr lang="en-US" sz="28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تفاوت هاي فردي در اثربخشي روش هاي مقابله اي به پيش بيني هاي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خاصي در مورد اين كه چه افرادي تحت چه شرايطي احتمال بيشتري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براي بهبودي از بيماري خاصي را دارند،منجر مي شود.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اثـر سرسختي/ ساختـار تشخيصي/ كنتـرل / تعهد و مبـارزه جويي بر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موفقـيت راهبـردهاي مقابله اي 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4"/>
          <p:cNvSpPr>
            <a:spLocks noChangeArrowheads="1"/>
          </p:cNvSpPr>
          <p:nvPr/>
        </p:nvSpPr>
        <p:spPr bwMode="auto">
          <a:xfrm>
            <a:off x="250825" y="547688"/>
            <a:ext cx="856932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fa-IR" sz="3200" b="1">
                <a:latin typeface="Arial" pitchFamily="34" charset="0"/>
                <a:cs typeface="B Lotus" pitchFamily="2" charset="-78"/>
              </a:rPr>
              <a:t>اداره استرس :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1- با استفـاده از پسخوراند زيستي ، هيپنوتيـزم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2- تغيير رفتار ، مراقبه و روش هاي تنش زدايي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3- درمـان شناختـي و ورزش</a:t>
            </a:r>
          </a:p>
          <a:p>
            <a:pPr>
              <a:lnSpc>
                <a:spcPct val="150000"/>
              </a:lnSpc>
            </a:pPr>
            <a:r>
              <a:rPr lang="fa-IR" sz="3200" b="1">
                <a:latin typeface="Arial" pitchFamily="34" charset="0"/>
                <a:cs typeface="B Lotus" pitchFamily="2" charset="-78"/>
              </a:rPr>
              <a:t>تلقيح استرس :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Arial" pitchFamily="34" charset="0"/>
                <a:cs typeface="B Lotus" pitchFamily="2" charset="-78"/>
                <a:sym typeface="Wingdings 2" pitchFamily="18" charset="2"/>
              </a:rPr>
              <a:t></a:t>
            </a:r>
            <a:r>
              <a:rPr lang="fa-IR" sz="2400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براي درمان درد و اداره استرس شامل ( ميشن بام و كامرون ، 1983 ) :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1- مفهومـي كـردن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2- كسب مهارت ها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3- تمريـن ، دنبال كردن يا به كار بردن</a:t>
            </a:r>
          </a:p>
          <a:p>
            <a:pPr>
              <a:lnSpc>
                <a:spcPct val="150000"/>
              </a:lnSpc>
            </a:pP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208899" name="AutoShape 5"/>
          <p:cNvSpPr>
            <a:spLocks/>
          </p:cNvSpPr>
          <p:nvPr/>
        </p:nvSpPr>
        <p:spPr bwMode="auto">
          <a:xfrm>
            <a:off x="8172450" y="1123950"/>
            <a:ext cx="287338" cy="1800225"/>
          </a:xfrm>
          <a:prstGeom prst="rightBrace">
            <a:avLst>
              <a:gd name="adj1" fmla="val 5221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900" name="AutoShape 6"/>
          <p:cNvSpPr>
            <a:spLocks/>
          </p:cNvSpPr>
          <p:nvPr/>
        </p:nvSpPr>
        <p:spPr bwMode="auto">
          <a:xfrm>
            <a:off x="8316913" y="4508500"/>
            <a:ext cx="287337" cy="1800225"/>
          </a:xfrm>
          <a:prstGeom prst="rightBrace">
            <a:avLst>
              <a:gd name="adj1" fmla="val 5221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4"/>
          <p:cNvSpPr>
            <a:spLocks noChangeArrowheads="1"/>
          </p:cNvSpPr>
          <p:nvPr/>
        </p:nvSpPr>
        <p:spPr bwMode="auto">
          <a:xfrm>
            <a:off x="323850" y="476250"/>
            <a:ext cx="8353425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a-IR" sz="3200" b="1">
                <a:latin typeface="Arial" pitchFamily="34" charset="0"/>
                <a:cs typeface="B Lotus" pitchFamily="2" charset="-78"/>
              </a:rPr>
              <a:t>1- مرحله مفهومي كردن :</a:t>
            </a:r>
          </a:p>
          <a:p>
            <a:r>
              <a:rPr lang="en-US" sz="2400">
                <a:latin typeface="Arial" pitchFamily="34" charset="0"/>
                <a:cs typeface="B Lotus" pitchFamily="2" charset="-78"/>
                <a:sym typeface="Wingdings 2" pitchFamily="18" charset="2"/>
              </a:rPr>
              <a:t></a:t>
            </a:r>
            <a:r>
              <a:rPr lang="fa-IR" sz="2400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استفاده از يك مصاحبه شناختي كه در آن درمانگر شناختي با بيمار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خـود در جهت تشخيص و روشن سازي ماهيت استرس آنـها كـار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مي كنـد .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2و3- مرحله كسب مهارت ها و تمرين :</a:t>
            </a:r>
          </a:p>
          <a:p>
            <a:r>
              <a:rPr lang="en-US" sz="2400">
                <a:cs typeface="B Lotus" pitchFamily="2" charset="-78"/>
                <a:sym typeface="Wingdings 2" pitchFamily="18" charset="2"/>
              </a:rPr>
              <a:t>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كاربرد مؤلفه هاي آموزشي و رفتاري براي ارتقاي خزانه مهارت هاي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مقابله اي بيمار( مانند : يادگيري شيوه هاي جديد مقابله با استرس ) .</a:t>
            </a:r>
          </a:p>
          <a:p>
            <a:endParaRPr lang="fa-IR" sz="2800" b="1">
              <a:latin typeface="Arial" pitchFamily="34" charset="0"/>
              <a:cs typeface="B Lotus" pitchFamily="2" charset="-78"/>
            </a:endParaRPr>
          </a:p>
          <a:p>
            <a:r>
              <a:rPr lang="fa-IR" sz="3200" b="1">
                <a:latin typeface="Arial" pitchFamily="34" charset="0"/>
                <a:cs typeface="B Lotus" pitchFamily="2" charset="-78"/>
              </a:rPr>
              <a:t>ارزيابي روش هاي تلقيح استرس :</a:t>
            </a:r>
          </a:p>
          <a:p>
            <a:r>
              <a:rPr lang="en-US" sz="2400">
                <a:cs typeface="B Lotus" pitchFamily="2" charset="-78"/>
                <a:sym typeface="Wingdings 2" pitchFamily="18" charset="2"/>
              </a:rPr>
              <a:t>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مؤثر در موقعيت هاي متعـدد استـرس زا</a:t>
            </a:r>
          </a:p>
          <a:p>
            <a:r>
              <a:rPr lang="en-US" sz="2400">
                <a:cs typeface="B Lotus" pitchFamily="2" charset="-78"/>
                <a:sym typeface="Wingdings 2" pitchFamily="18" charset="2"/>
              </a:rPr>
              <a:t>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تلقيح استرس + تنش زدايي عضلاني تدريجي + بازسازي شناخت و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جـرأت آموزي           كاهش رگـه اضطراب و استـرس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( كيس ليكا و همكاران ، 1994 )</a:t>
            </a:r>
          </a:p>
          <a:p>
            <a:endParaRPr lang="en-US" sz="2800" b="1">
              <a:latin typeface="Architext" pitchFamily="2" charset="0"/>
              <a:cs typeface="B Lotus" pitchFamily="2" charset="-78"/>
            </a:endParaRPr>
          </a:p>
        </p:txBody>
      </p:sp>
      <p:sp>
        <p:nvSpPr>
          <p:cNvPr id="209923" name="Line 6"/>
          <p:cNvSpPr>
            <a:spLocks noChangeShapeType="1"/>
          </p:cNvSpPr>
          <p:nvPr/>
        </p:nvSpPr>
        <p:spPr bwMode="auto">
          <a:xfrm flipH="1">
            <a:off x="5651500" y="56610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4"/>
          <p:cNvSpPr>
            <a:spLocks noChangeArrowheads="1"/>
          </p:cNvSpPr>
          <p:nvPr/>
        </p:nvSpPr>
        <p:spPr bwMode="auto">
          <a:xfrm>
            <a:off x="179388" y="188913"/>
            <a:ext cx="8713787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fa-IR" sz="3200" b="1">
              <a:latin typeface="Arial" pitchFamily="34" charset="0"/>
              <a:cs typeface="Lotus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3200" b="1">
                <a:latin typeface="Arial" pitchFamily="34" charset="0"/>
                <a:cs typeface="B Lotus" pitchFamily="2" charset="-78"/>
              </a:rPr>
              <a:t>استرس و بيماري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Arial" pitchFamily="34" charset="0"/>
                <a:cs typeface="B Lotus" pitchFamily="2" charset="-78"/>
                <a:sym typeface="Wingdings 2" pitchFamily="18" charset="2"/>
              </a:rPr>
              <a:t></a:t>
            </a:r>
            <a:r>
              <a:rPr lang="fa-IR" sz="2400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ارتباط پيچيده بيـن استرس و بيمـاري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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بيماري و ناخوشي ممكن است توسط عواملي ازجمله عوامل ژنتيكـي ،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بيولوژيكي ، روانشناختي و سبك زندگي و حتي محيط اجتماعـي ما بـه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وجود آينـد .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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ارتباط استرس، با طيفي از بيماريهاي جسمي و با خلق منفي و اختلالات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خلقـي مانند افسردگـي و اختلالات اضطرابـي .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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مشكل اسـاسي نـشان دادن ارتباط بيـن استرس و بيمـاري در مشخص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كردن مسيـرهاي روانشناختـي يا فيزيولوژيكي نهفته بيـن آنها .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4"/>
          <p:cNvSpPr>
            <a:spLocks noChangeArrowheads="1"/>
          </p:cNvSpPr>
          <p:nvPr/>
        </p:nvSpPr>
        <p:spPr bwMode="auto">
          <a:xfrm>
            <a:off x="179388" y="0"/>
            <a:ext cx="8713787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fa-IR" sz="3200" b="1">
                <a:latin typeface="Arial" pitchFamily="34" charset="0"/>
                <a:cs typeface="B Lotus" pitchFamily="2" charset="-78"/>
              </a:rPr>
              <a:t>نقش دستگاه ايمني در استرس :</a:t>
            </a:r>
          </a:p>
          <a:p>
            <a:pPr>
              <a:lnSpc>
                <a:spcPct val="150000"/>
              </a:lnSpc>
            </a:pPr>
            <a:endParaRPr lang="fa-IR" sz="3200" b="1">
              <a:latin typeface="Arial" pitchFamily="34" charset="0"/>
              <a:cs typeface="B Lotus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2400">
                <a:latin typeface="Arial" pitchFamily="34" charset="0"/>
                <a:cs typeface="B Lotus" pitchFamily="2" charset="-78"/>
                <a:sym typeface="Wingdings 2" pitchFamily="18" charset="2"/>
              </a:rPr>
              <a:t></a:t>
            </a:r>
            <a:r>
              <a:rPr lang="fa-IR" sz="2400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در الگوي سليه يكي از پيامدهاي استرس ، سركوبي دستگاه ايمني است .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لوكوسيت ها ( گلبـول هاي سفيد خون ) تشكيل دهنـده اساس جمعيت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سلولي در دستگاه ايمني .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4"/>
          <p:cNvSpPr>
            <a:spLocks noChangeArrowheads="1"/>
          </p:cNvSpPr>
          <p:nvPr/>
        </p:nvSpPr>
        <p:spPr bwMode="auto">
          <a:xfrm>
            <a:off x="250825" y="260350"/>
            <a:ext cx="856932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en-US" sz="2800">
                <a:latin typeface="Arial" pitchFamily="34" charset="0"/>
                <a:cs typeface="Lotus" pitchFamily="2" charset="-78"/>
                <a:sym typeface="Wingdings 2" pitchFamily="18" charset="2"/>
              </a:rPr>
              <a:t></a:t>
            </a:r>
            <a:r>
              <a:rPr lang="fa-IR" sz="2800">
                <a:latin typeface="Arial" pitchFamily="34" charset="0"/>
                <a:cs typeface="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استـرس و اداره آن بـالقوه است .</a:t>
            </a:r>
          </a:p>
          <a:p>
            <a:pPr>
              <a:lnSpc>
                <a:spcPct val="150000"/>
              </a:lnSpc>
            </a:pPr>
            <a:r>
              <a:rPr lang="en-US" sz="28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استـرس شامل : عوامل فيـزيولوژيكي و عوامـل روانشناختي است . و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اكنـون چالش بر سر آن است كه ارتباط بيشتري بين اينها ايجـاد كنيم .</a:t>
            </a:r>
          </a:p>
          <a:p>
            <a:pPr>
              <a:lnSpc>
                <a:spcPct val="150000"/>
              </a:lnSpc>
            </a:pPr>
            <a:r>
              <a:rPr lang="en-US" sz="28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تأثيرپذيري مقـابله با استـرس و درمـان آن به وسيلـه باورهاي مـا در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مـورد علل استـرس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4"/>
          <p:cNvSpPr>
            <a:spLocks noChangeArrowheads="1"/>
          </p:cNvSpPr>
          <p:nvPr/>
        </p:nvSpPr>
        <p:spPr bwMode="auto">
          <a:xfrm>
            <a:off x="395288" y="260350"/>
            <a:ext cx="856932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fa-IR" sz="3200" b="1">
                <a:latin typeface="Arial" pitchFamily="34" charset="0"/>
                <a:cs typeface="B Lotus" pitchFamily="2" charset="-78"/>
              </a:rPr>
              <a:t>واژه هاي مهم :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Arial" pitchFamily="34" charset="0"/>
                <a:cs typeface="B Lotus" pitchFamily="2" charset="-78"/>
                <a:sym typeface="Wingdings 2" pitchFamily="18" charset="2"/>
              </a:rPr>
              <a:t></a:t>
            </a:r>
            <a:r>
              <a:rPr lang="fa-IR" sz="2800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مقابله ( </a:t>
            </a:r>
            <a:r>
              <a:rPr lang="en-US" sz="2400" b="1">
                <a:latin typeface="Arial" pitchFamily="34" charset="0"/>
                <a:cs typeface="B Lotus" pitchFamily="2" charset="-78"/>
              </a:rPr>
              <a:t>coping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) : فرايند تلاش در اداره نيازهايي كه بعنوان محدود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كننده يا زياده روي از منـابع شخصي ارزيابـي مي شود .</a:t>
            </a:r>
          </a:p>
          <a:p>
            <a:pPr>
              <a:lnSpc>
                <a:spcPct val="150000"/>
              </a:lnSpc>
            </a:pPr>
            <a:r>
              <a:rPr lang="en-US" sz="2800">
                <a:cs typeface="B Lotus" pitchFamily="2" charset="-78"/>
                <a:sym typeface="Wingdings 2" pitchFamily="18" charset="2"/>
              </a:rPr>
              <a:t>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الگوي باور سلامت (</a:t>
            </a:r>
            <a:r>
              <a:rPr lang="en-US" sz="2400" b="1">
                <a:latin typeface="Arial" pitchFamily="34" charset="0"/>
                <a:cs typeface="B Lotus" pitchFamily="2" charset="-78"/>
              </a:rPr>
              <a:t>health belief model</a:t>
            </a:r>
            <a:r>
              <a:rPr lang="en-US" sz="2800" b="1">
                <a:latin typeface="Arial" pitchFamily="34" charset="0"/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) : نظريه تغيير رفتار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سلامت بر اساس درك خطراتي كه سلامت را تهديد مي كند و اثربخشي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اعمالي كه مـوجب كـاهش اين خطرات مي شود .</a:t>
            </a:r>
          </a:p>
          <a:p>
            <a:pPr>
              <a:lnSpc>
                <a:spcPct val="150000"/>
              </a:lnSpc>
            </a:pPr>
            <a:r>
              <a:rPr lang="en-US" sz="2800">
                <a:cs typeface="B Lotus" pitchFamily="2" charset="-78"/>
                <a:sym typeface="Wingdings 2" pitchFamily="18" charset="2"/>
              </a:rPr>
              <a:t>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ارتقاي سلامت (</a:t>
            </a:r>
            <a:r>
              <a:rPr lang="en-US" sz="2400" b="1">
                <a:latin typeface="Arial" pitchFamily="34" charset="0"/>
                <a:cs typeface="B Lotus" pitchFamily="2" charset="-78"/>
              </a:rPr>
              <a:t>health promotion</a:t>
            </a:r>
            <a:r>
              <a:rPr lang="en-US" sz="2800" b="1">
                <a:latin typeface="Arial" pitchFamily="34" charset="0"/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) : فلسفه كلي كه باور دارد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سلامت دستـاورد جمعي و شخصي است و بـا ابتكار فردي ، اجتماعـي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يا سياسـي حاصل مـي شود .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4"/>
          <p:cNvSpPr>
            <a:spLocks noChangeArrowheads="1"/>
          </p:cNvSpPr>
          <p:nvPr/>
        </p:nvSpPr>
        <p:spPr bwMode="auto">
          <a:xfrm>
            <a:off x="250825" y="188913"/>
            <a:ext cx="8569325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en-US" sz="2800">
                <a:latin typeface="Arial" pitchFamily="34" charset="0"/>
                <a:cs typeface="Lotus" pitchFamily="2" charset="-78"/>
                <a:sym typeface="Wingdings 2" pitchFamily="18" charset="2"/>
              </a:rPr>
              <a:t></a:t>
            </a:r>
            <a:r>
              <a:rPr lang="fa-IR" sz="2800">
                <a:latin typeface="Arial" pitchFamily="34" charset="0"/>
                <a:cs typeface="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درماندگي ( </a:t>
            </a:r>
            <a:r>
              <a:rPr lang="en-US" sz="2400" b="1">
                <a:latin typeface="Arial" pitchFamily="34" charset="0"/>
                <a:cs typeface="B Lotus" pitchFamily="2" charset="-78"/>
              </a:rPr>
              <a:t>helplessness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) : باور به اينكه شخص قادر به تـأثير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بـر محيط و تغييـر آن نيست كه در سـلامت شخصي نـقش دارد .</a:t>
            </a:r>
          </a:p>
          <a:p>
            <a:pPr>
              <a:lnSpc>
                <a:spcPct val="150000"/>
              </a:lnSpc>
            </a:pPr>
            <a:r>
              <a:rPr lang="en-US" sz="2800">
                <a:cs typeface="B Lotus" pitchFamily="2" charset="-78"/>
                <a:sym typeface="Wingdings 2" pitchFamily="18" charset="2"/>
              </a:rPr>
              <a:t>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منبـع كنتـرل ( </a:t>
            </a:r>
            <a:r>
              <a:rPr lang="en-US" sz="2400" b="1">
                <a:latin typeface="Arial" pitchFamily="34" charset="0"/>
                <a:cs typeface="B Lotus" pitchFamily="2" charset="-78"/>
              </a:rPr>
              <a:t>locus of control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) : اعتقـاد به اينكه رويـدادهاي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سلامت توسط خود شخص(دروني) يا محيط (بيروني) كنترل مي شوند.</a:t>
            </a:r>
          </a:p>
          <a:p>
            <a:pPr>
              <a:lnSpc>
                <a:spcPct val="150000"/>
              </a:lnSpc>
            </a:pPr>
            <a:r>
              <a:rPr lang="en-US" sz="2800">
                <a:cs typeface="B Lotus" pitchFamily="2" charset="-78"/>
                <a:sym typeface="Wingdings 2" pitchFamily="18" charset="2"/>
              </a:rPr>
              <a:t>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كيفيت زنـدگي ( </a:t>
            </a:r>
            <a:r>
              <a:rPr lang="en-US" sz="2800" b="1">
                <a:latin typeface="Arial" pitchFamily="34" charset="0"/>
                <a:cs typeface="B Lotus" pitchFamily="2" charset="-78"/>
              </a:rPr>
              <a:t> </a:t>
            </a:r>
            <a:r>
              <a:rPr lang="en-US" sz="2400" b="1">
                <a:latin typeface="Arial" pitchFamily="34" charset="0"/>
                <a:cs typeface="B Lotus" pitchFamily="2" charset="-78"/>
              </a:rPr>
              <a:t>quality of life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) : درجـه اي كه شخـص قـادر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است عملكرد جسمي ، روانشناختي ، شغلي و اجتماعي خود را تا آن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حد بالا ببرد . </a:t>
            </a:r>
          </a:p>
          <a:p>
            <a:pPr>
              <a:lnSpc>
                <a:spcPct val="150000"/>
              </a:lnSpc>
            </a:pPr>
            <a:r>
              <a:rPr lang="en-US" sz="2800">
                <a:cs typeface="B Lotus" pitchFamily="2" charset="-78"/>
                <a:sym typeface="Wingdings 2" pitchFamily="18" charset="2"/>
              </a:rPr>
              <a:t>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cs typeface="B Lotus" pitchFamily="2" charset="-78"/>
              </a:rPr>
              <a:t>تصور از خـود (</a:t>
            </a:r>
            <a:r>
              <a:rPr lang="en-US" sz="2800" b="1">
                <a:cs typeface="B Lotus" pitchFamily="2" charset="-78"/>
              </a:rPr>
              <a:t> self-image </a:t>
            </a:r>
            <a:r>
              <a:rPr lang="fa-IR" sz="2800" b="1">
                <a:cs typeface="B Lotus" pitchFamily="2" charset="-78"/>
              </a:rPr>
              <a:t>) : مجمـوعه بـاورهاي يكپـارچه در</a:t>
            </a:r>
          </a:p>
          <a:p>
            <a:pPr>
              <a:lnSpc>
                <a:spcPct val="150000"/>
              </a:lnSpc>
            </a:pPr>
            <a:r>
              <a:rPr lang="fa-IR" sz="2800" b="1">
                <a:cs typeface="B Lotus" pitchFamily="2" charset="-78"/>
              </a:rPr>
              <a:t>    مـورد كيفيت ها و اسنـادهاي خويـش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4"/>
          <p:cNvSpPr>
            <a:spLocks noChangeArrowheads="1"/>
          </p:cNvSpPr>
          <p:nvPr/>
        </p:nvSpPr>
        <p:spPr bwMode="auto">
          <a:xfrm>
            <a:off x="179388" y="188913"/>
            <a:ext cx="8713787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fa-IR" sz="2800" b="1">
              <a:cs typeface="Lotus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2800">
                <a:cs typeface="Lotus" pitchFamily="2" charset="-78"/>
                <a:sym typeface="Wingdings 2" pitchFamily="18" charset="2"/>
              </a:rPr>
              <a:t></a:t>
            </a:r>
            <a:r>
              <a:rPr lang="fa-IR" sz="2800">
                <a:cs typeface="Lotus" pitchFamily="2" charset="-78"/>
                <a:sym typeface="Wingdings 2" pitchFamily="18" charset="2"/>
              </a:rPr>
              <a:t> </a:t>
            </a:r>
            <a:r>
              <a:rPr lang="fa-IR" sz="2800" b="1">
                <a:cs typeface="B Lotus" pitchFamily="2" charset="-78"/>
              </a:rPr>
              <a:t>خودكـارآمدي (</a:t>
            </a:r>
            <a:r>
              <a:rPr lang="en-US" sz="2800" b="1">
                <a:cs typeface="B Lotus" pitchFamily="2" charset="-78"/>
              </a:rPr>
              <a:t> self-efficacy </a:t>
            </a:r>
            <a:r>
              <a:rPr lang="fa-IR" sz="2800" b="1">
                <a:cs typeface="B Lotus" pitchFamily="2" charset="-78"/>
              </a:rPr>
              <a:t>) : ادراكـي كه شخص قـادر است</a:t>
            </a:r>
          </a:p>
          <a:p>
            <a:pPr>
              <a:lnSpc>
                <a:spcPct val="150000"/>
              </a:lnSpc>
            </a:pPr>
            <a:r>
              <a:rPr lang="fa-IR" sz="2800" b="1">
                <a:cs typeface="B Lotus" pitchFamily="2" charset="-78"/>
              </a:rPr>
              <a:t>    عمل ويـژه اي را انجـام دهد . </a:t>
            </a:r>
            <a:endParaRPr lang="en-US" sz="2800" b="1">
              <a:cs typeface="B Lotus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2800">
                <a:cs typeface="B Lotus" pitchFamily="2" charset="-78"/>
                <a:sym typeface="Wingdings 2" pitchFamily="18" charset="2"/>
              </a:rPr>
              <a:t>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حمايت اجتماعي ( </a:t>
            </a:r>
            <a:r>
              <a:rPr lang="en-US" sz="2400" b="1">
                <a:latin typeface="Arial" pitchFamily="34" charset="0"/>
                <a:cs typeface="B Lotus" pitchFamily="2" charset="-78"/>
              </a:rPr>
              <a:t>social support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) : اطلاعات از جـانب ديگران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مبني بر مورد محبت / توجه / احترام و ارزش و بخشي از شبكه ارتباط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و تعهـد اجتماعـي بودن .</a:t>
            </a:r>
          </a:p>
          <a:p>
            <a:pPr>
              <a:lnSpc>
                <a:spcPct val="150000"/>
              </a:lnSpc>
            </a:pPr>
            <a:r>
              <a:rPr lang="en-US" sz="2800">
                <a:cs typeface="B Lotus" pitchFamily="2" charset="-78"/>
                <a:sym typeface="Wingdings 2" pitchFamily="18" charset="2"/>
              </a:rPr>
              <a:t>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استرس/ تنيدگي( </a:t>
            </a:r>
            <a:r>
              <a:rPr lang="en-US" sz="2800" b="1">
                <a:latin typeface="Arial" pitchFamily="34" charset="0"/>
                <a:cs typeface="B Lotus" pitchFamily="2" charset="-78"/>
              </a:rPr>
              <a:t> </a:t>
            </a:r>
            <a:r>
              <a:rPr lang="en-US" sz="2400" b="1">
                <a:latin typeface="Arial" pitchFamily="34" charset="0"/>
                <a:cs typeface="B Lotus" pitchFamily="2" charset="-78"/>
              </a:rPr>
              <a:t>stress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) : حالتي كه به هنگام روبرو شدن افـراد با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رويدادهاي تهديدكننده بـهزيستي جسمي يا روانشناختـي فرد بوجـود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مي آيد ، رويـداد تهديدكننـده ، استـرسور يا تنيدگي زا است .</a:t>
            </a:r>
          </a:p>
          <a:p>
            <a:pPr>
              <a:lnSpc>
                <a:spcPct val="150000"/>
              </a:lnSpc>
            </a:pPr>
            <a:endParaRPr lang="fa-IR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a-IR" sz="2800" b="1">
                <a:latin typeface="Arial" pitchFamily="34" charset="0"/>
                <a:cs typeface="Lotus" pitchFamily="2" charset="-78"/>
              </a:rPr>
              <a:t>      </a:t>
            </a:r>
          </a:p>
          <a:p>
            <a:r>
              <a:rPr lang="en-US" sz="2800" b="1">
                <a:latin typeface="Arial" pitchFamily="34" charset="0"/>
                <a:cs typeface="Lotus" pitchFamily="2" charset="-78"/>
                <a:sym typeface="Wingdings" pitchFamily="2" charset="2"/>
              </a:rPr>
              <a:t></a:t>
            </a:r>
            <a:r>
              <a:rPr lang="fa-IR" sz="2800" b="1">
                <a:latin typeface="Arial" pitchFamily="34" charset="0"/>
                <a:cs typeface="Lotus" pitchFamily="2" charset="-78"/>
                <a:sym typeface="Wingdings" pitchFamily="2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الگوهاي تغيير رفتار در روانشناسي سلامت اغلب شناختي- اجتماعي اند.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</a:p>
          <a:p>
            <a:r>
              <a:rPr lang="en-US" sz="2800" b="1">
                <a:latin typeface="Arial" pitchFamily="34" charset="0"/>
                <a:cs typeface="B Lotus" pitchFamily="2" charset="-78"/>
                <a:sym typeface="Wingdings" pitchFamily="2" charset="2"/>
              </a:rPr>
              <a:t>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معروفترين و قديمي ترين الگوي شناختي                                        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الگوي اعتقاد به سلامت ( روزن استوك1966 ) </a:t>
            </a:r>
            <a:endParaRPr lang="en-US" sz="2800" b="1">
              <a:latin typeface="Arial" pitchFamily="34" charset="0"/>
              <a:cs typeface="B Lotus" pitchFamily="2" charset="-78"/>
            </a:endParaRPr>
          </a:p>
          <a:p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23555" name="Line 26"/>
          <p:cNvSpPr>
            <a:spLocks noChangeShapeType="1"/>
          </p:cNvSpPr>
          <p:nvPr/>
        </p:nvSpPr>
        <p:spPr bwMode="auto">
          <a:xfrm flipH="1">
            <a:off x="3708400" y="3357563"/>
            <a:ext cx="71913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4"/>
          <p:cNvSpPr>
            <a:spLocks noChangeArrowheads="1"/>
          </p:cNvSpPr>
          <p:nvPr/>
        </p:nvSpPr>
        <p:spPr bwMode="auto">
          <a:xfrm>
            <a:off x="-612775" y="836613"/>
            <a:ext cx="8480425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cs typeface="Lotus" pitchFamily="2" charset="-78"/>
                <a:sym typeface="Wingdings 2" pitchFamily="18" charset="2"/>
              </a:rPr>
              <a:t></a:t>
            </a:r>
            <a:r>
              <a:rPr lang="fa-IR" sz="2800">
                <a:cs typeface="Lotus" pitchFamily="2" charset="-78"/>
                <a:sym typeface="Wingdings 2" pitchFamily="18" charset="2"/>
              </a:rPr>
              <a:t> </a:t>
            </a:r>
            <a:r>
              <a:rPr lang="fa-IR" sz="2800" b="1">
                <a:cs typeface="B Lotus" pitchFamily="2" charset="-78"/>
              </a:rPr>
              <a:t>سرسختـي </a:t>
            </a:r>
            <a:r>
              <a:rPr lang="en-US" sz="2400" b="1">
                <a:cs typeface="B Lotus" pitchFamily="2" charset="-78"/>
              </a:rPr>
              <a:t>hardiness     </a:t>
            </a:r>
            <a:r>
              <a:rPr lang="fa-IR" sz="2800" b="1">
                <a:cs typeface="B Lotus" pitchFamily="2" charset="-78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sz="28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cs typeface="B Lotus" pitchFamily="2" charset="-78"/>
              </a:rPr>
              <a:t>روانـشناسي سلامت    </a:t>
            </a:r>
            <a:r>
              <a:rPr lang="en-US" sz="2400" b="1">
                <a:cs typeface="B Lotus" pitchFamily="2" charset="-78"/>
              </a:rPr>
              <a:t>health psychology</a:t>
            </a:r>
            <a:r>
              <a:rPr lang="en-US" sz="2800" b="1">
                <a:cs typeface="B Lotus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cs typeface="B Lotus" pitchFamily="2" charset="-78"/>
              </a:rPr>
              <a:t>درماندگي آموختـه شده    </a:t>
            </a:r>
            <a:r>
              <a:rPr lang="en-US" sz="2400" b="1">
                <a:cs typeface="B Lotus" pitchFamily="2" charset="-78"/>
              </a:rPr>
              <a:t>learned helplessness</a:t>
            </a:r>
          </a:p>
          <a:p>
            <a:pPr>
              <a:lnSpc>
                <a:spcPct val="150000"/>
              </a:lnSpc>
            </a:pPr>
            <a:r>
              <a:rPr lang="en-US" sz="28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cs typeface="B Lotus" pitchFamily="2" charset="-78"/>
              </a:rPr>
              <a:t>سبـك زنـدگي     </a:t>
            </a:r>
            <a:r>
              <a:rPr lang="en-US" sz="2400" b="1">
                <a:cs typeface="B Lotus" pitchFamily="2" charset="-78"/>
              </a:rPr>
              <a:t>life style</a:t>
            </a:r>
            <a:r>
              <a:rPr lang="fa-IR" sz="2800" b="1">
                <a:cs typeface="B Lotus" pitchFamily="2" charset="-78"/>
              </a:rPr>
              <a:t>             </a:t>
            </a:r>
          </a:p>
          <a:p>
            <a:pPr>
              <a:lnSpc>
                <a:spcPct val="150000"/>
              </a:lnSpc>
            </a:pPr>
            <a:r>
              <a:rPr lang="en-US" sz="28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cs typeface="B Lotus" pitchFamily="2" charset="-78"/>
              </a:rPr>
              <a:t>پـيشگيـري      </a:t>
            </a:r>
            <a:r>
              <a:rPr lang="en-US" sz="2400" b="1">
                <a:cs typeface="B Lotus" pitchFamily="2" charset="-78"/>
              </a:rPr>
              <a:t>prevention</a:t>
            </a:r>
            <a:r>
              <a:rPr lang="fa-IR" sz="2800" b="1">
                <a:cs typeface="B Lotus" pitchFamily="2" charset="-78"/>
              </a:rPr>
              <a:t>       </a:t>
            </a:r>
          </a:p>
          <a:p>
            <a:pPr>
              <a:lnSpc>
                <a:spcPct val="150000"/>
              </a:lnSpc>
            </a:pPr>
            <a:r>
              <a:rPr lang="en-US" sz="28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cs typeface="B Lotus" pitchFamily="2" charset="-78"/>
              </a:rPr>
              <a:t>اداره استـرس </a:t>
            </a:r>
            <a:r>
              <a:rPr lang="en-US" sz="2400" b="1">
                <a:cs typeface="B Lotus" pitchFamily="2" charset="-78"/>
              </a:rPr>
              <a:t>stress management    </a:t>
            </a:r>
            <a:r>
              <a:rPr lang="en-US" sz="2800" b="1">
                <a:cs typeface="B Lotus" pitchFamily="2" charset="-78"/>
              </a:rPr>
              <a:t> </a:t>
            </a:r>
            <a:endParaRPr lang="fa-IR" sz="2800" b="1">
              <a:cs typeface="B Lotus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28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cs typeface="B Lotus" pitchFamily="2" charset="-78"/>
              </a:rPr>
              <a:t>آسيب پـذيري     </a:t>
            </a:r>
            <a:r>
              <a:rPr lang="en-US" sz="2400" b="1">
                <a:cs typeface="B Lotus" pitchFamily="2" charset="-78"/>
              </a:rPr>
              <a:t>susceptibility</a:t>
            </a:r>
            <a:r>
              <a:rPr lang="fa-IR" sz="2800" b="1">
                <a:cs typeface="B Lotus" pitchFamily="2" charset="-78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sz="28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cs typeface="B Lotus" pitchFamily="2" charset="-78"/>
              </a:rPr>
              <a:t>آمـوزش تـنش زدايـي     </a:t>
            </a:r>
            <a:r>
              <a:rPr lang="en-US" sz="2400" b="1">
                <a:cs typeface="B Lotus" pitchFamily="2" charset="-78"/>
              </a:rPr>
              <a:t>relaxation</a:t>
            </a:r>
            <a:r>
              <a:rPr lang="en-US" sz="2800" b="1">
                <a:cs typeface="B Lotus" pitchFamily="2" charset="-78"/>
              </a:rPr>
              <a:t>  </a:t>
            </a:r>
            <a:r>
              <a:rPr lang="en-US" sz="2400" b="1">
                <a:cs typeface="B Lotus" pitchFamily="2" charset="-78"/>
              </a:rPr>
              <a:t>training</a:t>
            </a:r>
            <a:r>
              <a:rPr lang="fa-IR" sz="2800" b="1">
                <a:cs typeface="B Lotus" pitchFamily="2" charset="-78"/>
              </a:rPr>
              <a:t>        </a:t>
            </a:r>
            <a:endParaRPr lang="en-US" sz="2800" b="1"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454025" y="1052513"/>
            <a:ext cx="823595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الگوي اعتقاد به سلامت : ابتدا توسط روزن استوك(1966) و سپس توسط 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بـكر وهمكاران طي سـالهاي دهه هاي 1970 و1980 به منظور پيش بيني 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رفتـارهاي سالم و پـيشگيري كننده و پـاسخ به معالجات در بيماراني كه 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واقعا و به طور مزمن بيمار بودند، ارائه شد .</a:t>
            </a:r>
          </a:p>
          <a:p>
            <a:pPr algn="just">
              <a:lnSpc>
                <a:spcPct val="150000"/>
              </a:lnSpc>
            </a:pPr>
            <a:endParaRPr lang="fa-IR" sz="2800" b="1">
              <a:latin typeface="Arial" pitchFamily="34" charset="0"/>
              <a:cs typeface="B Lotus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Lotus" pitchFamily="2" charset="-78"/>
              </a:rPr>
              <a:t> .</a:t>
            </a:r>
          </a:p>
          <a:p>
            <a:pPr algn="just"/>
            <a:endParaRPr lang="fa-IR" sz="2800" b="1">
              <a:latin typeface="Arial" pitchFamily="34" charset="0"/>
              <a:cs typeface="Lotus" pitchFamily="2" charset="-78"/>
            </a:endParaRPr>
          </a:p>
          <a:p>
            <a:pPr algn="just"/>
            <a:endParaRPr lang="fa-IR" sz="2000" b="1">
              <a:latin typeface="Arial" pitchFamily="34" charset="0"/>
              <a:cs typeface="Lotus" pitchFamily="2" charset="-78"/>
            </a:endParaRPr>
          </a:p>
          <a:p>
            <a:pPr algn="just"/>
            <a:endParaRPr lang="fa-IR" sz="2400">
              <a:latin typeface="Arial" pitchFamily="34" charset="0"/>
            </a:endParaRPr>
          </a:p>
          <a:p>
            <a:pPr algn="just"/>
            <a:endParaRPr lang="fa-IR" sz="2400">
              <a:latin typeface="Arial" pitchFamily="34" charset="0"/>
            </a:endParaRPr>
          </a:p>
          <a:p>
            <a:pPr algn="just"/>
            <a:endParaRPr lang="fa-IR" sz="2400">
              <a:latin typeface="Arial" pitchFamily="34" charset="0"/>
            </a:endParaRPr>
          </a:p>
          <a:p>
            <a:pPr algn="just"/>
            <a:endParaRPr lang="fa-IR" sz="1600" b="1">
              <a:latin typeface="Arial" pitchFamily="34" charset="0"/>
              <a:cs typeface="B Zar" pitchFamily="2" charset="-78"/>
            </a:endParaRPr>
          </a:p>
          <a:p>
            <a:pPr algn="just"/>
            <a:endParaRPr lang="fa-IR" sz="2400">
              <a:latin typeface="Arial" pitchFamily="34" charset="0"/>
            </a:endParaRPr>
          </a:p>
          <a:p>
            <a:pPr algn="just"/>
            <a:endParaRPr lang="fa-IR" sz="2400">
              <a:latin typeface="Arial" pitchFamily="34" charset="0"/>
            </a:endParaRPr>
          </a:p>
          <a:p>
            <a:pPr algn="just"/>
            <a:endParaRPr lang="fa-IR" sz="1600" b="1">
              <a:latin typeface="Arial" pitchFamily="34" charset="0"/>
              <a:cs typeface="B Zar" pitchFamily="2" charset="-78"/>
            </a:endParaRPr>
          </a:p>
          <a:p>
            <a:pPr algn="just"/>
            <a:endParaRPr lang="fa-IR" sz="2400">
              <a:latin typeface="Arial" pitchFamily="34" charset="0"/>
            </a:endParaRPr>
          </a:p>
          <a:p>
            <a:pPr algn="just"/>
            <a:endParaRPr lang="fa-IR" sz="2400">
              <a:latin typeface="Arial" pitchFamily="34" charset="0"/>
            </a:endParaRPr>
          </a:p>
          <a:p>
            <a:pPr algn="just"/>
            <a:endParaRPr lang="en-US" sz="2400">
              <a:latin typeface="Arial" pitchFamily="34" charset="0"/>
            </a:endParaRP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3492500" y="2708275"/>
            <a:ext cx="20161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400" b="1">
                <a:latin typeface="Arial" pitchFamily="34" charset="0"/>
                <a:cs typeface="Lotus" pitchFamily="2" charset="-78"/>
              </a:rPr>
              <a:t> </a:t>
            </a:r>
          </a:p>
          <a:p>
            <a:pPr algn="ctr"/>
            <a:endParaRPr lang="fa-IR" sz="2400" b="1">
              <a:latin typeface="Arial" pitchFamily="34" charset="0"/>
              <a:cs typeface="Lotus" pitchFamily="2" charset="-78"/>
            </a:endParaRPr>
          </a:p>
          <a:p>
            <a:pPr algn="ctr"/>
            <a:endParaRPr lang="fa-IR" sz="2400" b="1">
              <a:latin typeface="Arial" pitchFamily="34" charset="0"/>
              <a:cs typeface="Lotus" pitchFamily="2" charset="-78"/>
            </a:endParaRPr>
          </a:p>
          <a:p>
            <a:pPr algn="ctr"/>
            <a:endParaRPr lang="fa-IR" sz="2400" b="1">
              <a:latin typeface="Arial" pitchFamily="34" charset="0"/>
              <a:cs typeface="Lotus" pitchFamily="2" charset="-78"/>
            </a:endParaRPr>
          </a:p>
          <a:p>
            <a:pPr algn="ctr"/>
            <a:r>
              <a:rPr lang="fa-IR" sz="2400" b="1">
                <a:latin typeface="Arial" pitchFamily="34" charset="0"/>
                <a:cs typeface="Lotus" pitchFamily="2" charset="-78"/>
              </a:rPr>
              <a:t> </a:t>
            </a:r>
          </a:p>
          <a:p>
            <a:pPr algn="ctr"/>
            <a:endParaRPr lang="en-US" sz="2400" b="1">
              <a:latin typeface="Arial" pitchFamily="34" charset="0"/>
              <a:cs typeface="Lotus" pitchFamily="2" charset="-78"/>
            </a:endParaRPr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6732588" y="3860800"/>
            <a:ext cx="20161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a-IR" sz="2400" b="1">
              <a:latin typeface="Arial" pitchFamily="34" charset="0"/>
              <a:cs typeface="Lotus" pitchFamily="2" charset="-78"/>
            </a:endParaRPr>
          </a:p>
          <a:p>
            <a:pPr algn="ctr"/>
            <a:endParaRPr lang="fa-IR" sz="2400" b="1">
              <a:latin typeface="Arial" pitchFamily="34" charset="0"/>
              <a:cs typeface="Lotus" pitchFamily="2" charset="-78"/>
            </a:endParaRPr>
          </a:p>
          <a:p>
            <a:pPr algn="ctr"/>
            <a:endParaRPr lang="fa-IR" sz="2400" b="1">
              <a:latin typeface="Arial" pitchFamily="34" charset="0"/>
              <a:cs typeface="Lotus" pitchFamily="2" charset="-78"/>
            </a:endParaRPr>
          </a:p>
          <a:p>
            <a:pPr algn="ctr"/>
            <a:endParaRPr lang="en-US" sz="2400" b="1">
              <a:latin typeface="Arial" pitchFamily="34" charset="0"/>
              <a:cs typeface="Lotus" pitchFamily="2" charset="-78"/>
            </a:endParaRPr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3492500" y="4437063"/>
            <a:ext cx="20161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latin typeface="Arial" pitchFamily="34" charset="0"/>
              <a:cs typeface="Lotus" pitchFamily="2" charset="-78"/>
            </a:endParaRPr>
          </a:p>
        </p:txBody>
      </p:sp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3492500" y="5013325"/>
            <a:ext cx="20161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latin typeface="Arial" pitchFamily="34" charset="0"/>
              <a:cs typeface="Lotus" pitchFamily="2" charset="-78"/>
            </a:endParaRPr>
          </a:p>
        </p:txBody>
      </p:sp>
      <p:sp>
        <p:nvSpPr>
          <p:cNvPr id="24583" name="Rectangle 9"/>
          <p:cNvSpPr>
            <a:spLocks noChangeArrowheads="1"/>
          </p:cNvSpPr>
          <p:nvPr/>
        </p:nvSpPr>
        <p:spPr bwMode="auto">
          <a:xfrm>
            <a:off x="684213" y="3789363"/>
            <a:ext cx="16557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400" b="1">
                <a:latin typeface="Arial" pitchFamily="34" charset="0"/>
                <a:cs typeface="Lotus" pitchFamily="2" charset="-78"/>
              </a:rPr>
              <a:t> </a:t>
            </a:r>
          </a:p>
          <a:p>
            <a:pPr algn="ctr"/>
            <a:endParaRPr lang="fa-IR" sz="2400" b="1">
              <a:latin typeface="Arial" pitchFamily="34" charset="0"/>
              <a:cs typeface="Lotus" pitchFamily="2" charset="-78"/>
            </a:endParaRPr>
          </a:p>
          <a:p>
            <a:pPr algn="ctr"/>
            <a:endParaRPr lang="fa-IR" sz="2400" b="1">
              <a:latin typeface="Arial" pitchFamily="34" charset="0"/>
              <a:cs typeface="Lotus" pitchFamily="2" charset="-78"/>
            </a:endParaRPr>
          </a:p>
          <a:p>
            <a:pPr algn="ctr"/>
            <a:r>
              <a:rPr lang="fa-IR" sz="2400" b="1">
                <a:latin typeface="Arial" pitchFamily="34" charset="0"/>
                <a:cs typeface="Lotus" pitchFamily="2" charset="-78"/>
              </a:rPr>
              <a:t>     </a:t>
            </a:r>
            <a:r>
              <a:rPr lang="fa-IR" sz="2400" b="1">
                <a:latin typeface="Arial" pitchFamily="34" charset="0"/>
                <a:cs typeface="B Lotus" pitchFamily="2" charset="-78"/>
              </a:rPr>
              <a:t>احتمال وقوع رفتار</a:t>
            </a:r>
            <a:endParaRPr lang="en-US" sz="24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24584" name="Rectangle 10"/>
          <p:cNvSpPr>
            <a:spLocks noChangeArrowheads="1"/>
          </p:cNvSpPr>
          <p:nvPr/>
        </p:nvSpPr>
        <p:spPr bwMode="auto">
          <a:xfrm>
            <a:off x="3492500" y="4076700"/>
            <a:ext cx="20161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a-IR" sz="2400" b="1">
              <a:latin typeface="Arial" pitchFamily="34" charset="0"/>
              <a:cs typeface="Lotus" pitchFamily="2" charset="-78"/>
            </a:endParaRPr>
          </a:p>
          <a:p>
            <a:pPr algn="ctr"/>
            <a:endParaRPr lang="fa-IR" sz="2400" b="1">
              <a:latin typeface="Arial" pitchFamily="34" charset="0"/>
              <a:cs typeface="Lotus" pitchFamily="2" charset="-78"/>
            </a:endParaRPr>
          </a:p>
          <a:p>
            <a:pPr algn="ctr"/>
            <a:endParaRPr lang="fa-IR" sz="2400" b="1">
              <a:latin typeface="Arial" pitchFamily="34" charset="0"/>
              <a:cs typeface="Lotus" pitchFamily="2" charset="-78"/>
            </a:endParaRPr>
          </a:p>
          <a:p>
            <a:pPr algn="ctr"/>
            <a:endParaRPr lang="fa-IR" sz="2400" b="1">
              <a:latin typeface="Arial" pitchFamily="34" charset="0"/>
              <a:cs typeface="Lotus" pitchFamily="2" charset="-78"/>
            </a:endParaRPr>
          </a:p>
          <a:p>
            <a:pPr algn="ctr"/>
            <a:endParaRPr lang="en-US" sz="2400" b="1">
              <a:latin typeface="Arial" pitchFamily="34" charset="0"/>
              <a:cs typeface="Lotus" pitchFamily="2" charset="-78"/>
            </a:endParaRPr>
          </a:p>
        </p:txBody>
      </p:sp>
      <p:sp>
        <p:nvSpPr>
          <p:cNvPr id="24585" name="Rectangle 17"/>
          <p:cNvSpPr>
            <a:spLocks noChangeArrowheads="1"/>
          </p:cNvSpPr>
          <p:nvPr/>
        </p:nvSpPr>
        <p:spPr bwMode="auto">
          <a:xfrm>
            <a:off x="3635375" y="3284538"/>
            <a:ext cx="20161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a-IR" sz="2400" b="1">
              <a:latin typeface="Arial" pitchFamily="34" charset="0"/>
              <a:cs typeface="Lotus" pitchFamily="2" charset="-78"/>
            </a:endParaRPr>
          </a:p>
          <a:p>
            <a:pPr algn="ctr"/>
            <a:endParaRPr lang="fa-IR" sz="2400" b="1">
              <a:latin typeface="Arial" pitchFamily="34" charset="0"/>
              <a:cs typeface="Lotus" pitchFamily="2" charset="-78"/>
            </a:endParaRPr>
          </a:p>
          <a:p>
            <a:pPr algn="ctr"/>
            <a:endParaRPr lang="fa-IR" sz="2400" b="1">
              <a:latin typeface="Arial" pitchFamily="34" charset="0"/>
              <a:cs typeface="Lotus" pitchFamily="2" charset="-78"/>
            </a:endParaRPr>
          </a:p>
          <a:p>
            <a:pPr algn="ctr"/>
            <a:endParaRPr lang="fa-IR" sz="2400" b="1">
              <a:latin typeface="Arial" pitchFamily="34" charset="0"/>
              <a:cs typeface="Lotus" pitchFamily="2" charset="-78"/>
            </a:endParaRPr>
          </a:p>
          <a:p>
            <a:pPr algn="ctr"/>
            <a:endParaRPr lang="en-US" sz="2400" b="1">
              <a:latin typeface="Arial" pitchFamily="34" charset="0"/>
              <a:cs typeface="Lotus" pitchFamily="2" charset="-78"/>
            </a:endParaRPr>
          </a:p>
        </p:txBody>
      </p:sp>
      <p:sp>
        <p:nvSpPr>
          <p:cNvPr id="24586" name="Rectangle 30"/>
          <p:cNvSpPr>
            <a:spLocks noChangeArrowheads="1"/>
          </p:cNvSpPr>
          <p:nvPr/>
        </p:nvSpPr>
        <p:spPr bwMode="auto">
          <a:xfrm>
            <a:off x="323850" y="4292600"/>
            <a:ext cx="2016125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Rectangle 31"/>
          <p:cNvSpPr>
            <a:spLocks noChangeArrowheads="1"/>
          </p:cNvSpPr>
          <p:nvPr/>
        </p:nvSpPr>
        <p:spPr bwMode="auto">
          <a:xfrm>
            <a:off x="6877050" y="4292600"/>
            <a:ext cx="1943100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000" b="1">
                <a:cs typeface="B Lotus" pitchFamily="2" charset="-78"/>
              </a:rPr>
              <a:t>متغيرهاي دموگرافيك</a:t>
            </a:r>
            <a:endParaRPr lang="en-US" sz="2000" b="1">
              <a:cs typeface="B Lotus" pitchFamily="2" charset="-78"/>
            </a:endParaRPr>
          </a:p>
        </p:txBody>
      </p:sp>
      <p:sp>
        <p:nvSpPr>
          <p:cNvPr id="24588" name="Rectangle 32"/>
          <p:cNvSpPr>
            <a:spLocks noChangeArrowheads="1"/>
          </p:cNvSpPr>
          <p:nvPr/>
        </p:nvSpPr>
        <p:spPr bwMode="auto">
          <a:xfrm>
            <a:off x="3708400" y="2852738"/>
            <a:ext cx="1871663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b="1">
                <a:cs typeface="B Lotus" pitchFamily="2" charset="-78"/>
              </a:rPr>
              <a:t>نشانه ها نسبت به عمل</a:t>
            </a:r>
            <a:endParaRPr lang="en-US" b="1">
              <a:cs typeface="B Lotus" pitchFamily="2" charset="-78"/>
            </a:endParaRPr>
          </a:p>
        </p:txBody>
      </p:sp>
      <p:sp>
        <p:nvSpPr>
          <p:cNvPr id="24589" name="Rectangle 33"/>
          <p:cNvSpPr>
            <a:spLocks noChangeArrowheads="1"/>
          </p:cNvSpPr>
          <p:nvPr/>
        </p:nvSpPr>
        <p:spPr bwMode="auto">
          <a:xfrm>
            <a:off x="3708400" y="3573463"/>
            <a:ext cx="1871663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400" b="1">
                <a:cs typeface="B Lotus" pitchFamily="2" charset="-78"/>
              </a:rPr>
              <a:t>آسيب پـذيـري</a:t>
            </a:r>
            <a:endParaRPr lang="en-US" sz="2400" b="1">
              <a:cs typeface="B Lotus" pitchFamily="2" charset="-78"/>
            </a:endParaRPr>
          </a:p>
        </p:txBody>
      </p:sp>
      <p:sp>
        <p:nvSpPr>
          <p:cNvPr id="24590" name="Rectangle 34"/>
          <p:cNvSpPr>
            <a:spLocks noChangeArrowheads="1"/>
          </p:cNvSpPr>
          <p:nvPr/>
        </p:nvSpPr>
        <p:spPr bwMode="auto">
          <a:xfrm>
            <a:off x="3708400" y="4292600"/>
            <a:ext cx="1871663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400" b="1">
                <a:cs typeface="B Lotus" pitchFamily="2" charset="-78"/>
              </a:rPr>
              <a:t>شـدت</a:t>
            </a:r>
            <a:endParaRPr lang="en-US" sz="2400" b="1">
              <a:cs typeface="B Lotus" pitchFamily="2" charset="-78"/>
            </a:endParaRPr>
          </a:p>
        </p:txBody>
      </p:sp>
      <p:sp>
        <p:nvSpPr>
          <p:cNvPr id="24591" name="Rectangle 36"/>
          <p:cNvSpPr>
            <a:spLocks noChangeArrowheads="1"/>
          </p:cNvSpPr>
          <p:nvPr/>
        </p:nvSpPr>
        <p:spPr bwMode="auto">
          <a:xfrm>
            <a:off x="3708400" y="5013325"/>
            <a:ext cx="1871663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400" b="1">
                <a:cs typeface="B Lotus" pitchFamily="2" charset="-78"/>
              </a:rPr>
              <a:t>فـوايـد</a:t>
            </a:r>
            <a:endParaRPr lang="en-US" sz="2400" b="1">
              <a:cs typeface="B Lotus" pitchFamily="2" charset="-78"/>
            </a:endParaRPr>
          </a:p>
        </p:txBody>
      </p:sp>
      <p:sp>
        <p:nvSpPr>
          <p:cNvPr id="24592" name="Rectangle 37"/>
          <p:cNvSpPr>
            <a:spLocks noChangeArrowheads="1"/>
          </p:cNvSpPr>
          <p:nvPr/>
        </p:nvSpPr>
        <p:spPr bwMode="auto">
          <a:xfrm>
            <a:off x="3708400" y="5734050"/>
            <a:ext cx="1871663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400" b="1">
                <a:cs typeface="B Lotus" pitchFamily="2" charset="-78"/>
              </a:rPr>
              <a:t>هـزينـه ها</a:t>
            </a:r>
            <a:endParaRPr lang="en-US" sz="2400" b="1">
              <a:cs typeface="B Lotus" pitchFamily="2" charset="-78"/>
            </a:endParaRPr>
          </a:p>
        </p:txBody>
      </p:sp>
      <p:sp>
        <p:nvSpPr>
          <p:cNvPr id="24593" name="Line 38"/>
          <p:cNvSpPr>
            <a:spLocks noChangeShapeType="1"/>
          </p:cNvSpPr>
          <p:nvPr/>
        </p:nvSpPr>
        <p:spPr bwMode="auto">
          <a:xfrm flipH="1" flipV="1">
            <a:off x="5580063" y="3141663"/>
            <a:ext cx="1296987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24594" name="Line 39"/>
          <p:cNvSpPr>
            <a:spLocks noChangeShapeType="1"/>
          </p:cNvSpPr>
          <p:nvPr/>
        </p:nvSpPr>
        <p:spPr bwMode="auto">
          <a:xfrm flipH="1" flipV="1">
            <a:off x="5580063" y="3860800"/>
            <a:ext cx="1296987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24595" name="Line 40"/>
          <p:cNvSpPr>
            <a:spLocks noChangeShapeType="1"/>
          </p:cNvSpPr>
          <p:nvPr/>
        </p:nvSpPr>
        <p:spPr bwMode="auto">
          <a:xfrm flipH="1">
            <a:off x="5580063" y="4581525"/>
            <a:ext cx="1296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24596" name="Line 41"/>
          <p:cNvSpPr>
            <a:spLocks noChangeShapeType="1"/>
          </p:cNvSpPr>
          <p:nvPr/>
        </p:nvSpPr>
        <p:spPr bwMode="auto">
          <a:xfrm flipH="1">
            <a:off x="5580063" y="4581525"/>
            <a:ext cx="1296987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24597" name="Line 42"/>
          <p:cNvSpPr>
            <a:spLocks noChangeShapeType="1"/>
          </p:cNvSpPr>
          <p:nvPr/>
        </p:nvSpPr>
        <p:spPr bwMode="auto">
          <a:xfrm flipH="1">
            <a:off x="5580063" y="4581525"/>
            <a:ext cx="1296987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24598" name="Line 43"/>
          <p:cNvSpPr>
            <a:spLocks noChangeShapeType="1"/>
          </p:cNvSpPr>
          <p:nvPr/>
        </p:nvSpPr>
        <p:spPr bwMode="auto">
          <a:xfrm flipH="1">
            <a:off x="2339975" y="4581525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403225" y="188913"/>
            <a:ext cx="8345488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endParaRPr lang="fa-IR" sz="2800">
              <a:latin typeface="Arial" pitchFamily="34" charset="0"/>
              <a:cs typeface="Lotus" pitchFamily="2" charset="-78"/>
              <a:sym typeface="Wingdings 2" pitchFamily="18" charset="2"/>
            </a:endParaRPr>
          </a:p>
          <a:p>
            <a:pPr algn="just">
              <a:lnSpc>
                <a:spcPct val="150000"/>
              </a:lnSpc>
            </a:pPr>
            <a:r>
              <a:rPr lang="fa-IR" sz="2800">
                <a:latin typeface="Arial" pitchFamily="34" charset="0"/>
                <a:cs typeface="Lotus" pitchFamily="2" charset="-78"/>
                <a:sym typeface="Wingdings 2" pitchFamily="18" charset="2"/>
              </a:rPr>
              <a:t> </a:t>
            </a:r>
            <a:r>
              <a:rPr lang="en-US" sz="2800">
                <a:sym typeface="Wingdings 2" pitchFamily="18" charset="2"/>
              </a:rPr>
              <a:t></a:t>
            </a:r>
            <a:r>
              <a:rPr lang="fa-IR"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اين الگو احتمال تمايل فرد به رفتار ناسالم ( مانند كشيدن سيگار ) را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وابسته بـه عوامل زيـر مي داند :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- نشانـه هاي درونـي ادراك شده ( مانند تـنگي نفس ) و يا نشانـه هاي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خـارجي ( ماننـد بـروشورهايي در مورد استعمال سيگـار )  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- آسيب پذيـري ادراك شـده ( مـاننـد در صورتـي كه سيگـار بكشم ،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احتمال ابتلاي به سرطان ريـه بسيار زيـاد خواهد بود )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- شدت ادراك شده ( سرطان ريـه ، بيمـاري خطرناكي است )</a:t>
            </a:r>
            <a:endParaRPr lang="en-US" sz="2800" b="1">
              <a:latin typeface="Arial" pitchFamily="34" charset="0"/>
              <a:cs typeface="B Lotus" pitchFamily="2" charset="-78"/>
            </a:endParaRPr>
          </a:p>
          <a:p>
            <a:pPr algn="just">
              <a:lnSpc>
                <a:spcPct val="150000"/>
              </a:lnSpc>
            </a:pP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323850" y="1123950"/>
            <a:ext cx="8472488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Lotus" pitchFamily="2" charset="-78"/>
              </a:rPr>
              <a:t>  -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فوايد ادراك شده ( داشتن پول بيشتر براي مصارف ديگر در صورت 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تـرك سيگـار )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- هزينـه هاي ادراك شده ( تـرك سيگار- تحريك پذيـري )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a-IR" sz="2400" b="1">
                <a:latin typeface="Arial" pitchFamily="34" charset="0"/>
                <a:cs typeface="B Lotus" pitchFamily="2" charset="-78"/>
              </a:rPr>
              <a:t>                                                   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در اين سنجشها ادراك نقش مهمي ايفا مي كند ، بنابراين ما اجازه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نداريم در اين سنجشها عيني عمل كنيم .</a:t>
            </a:r>
            <a:endParaRPr lang="en-US" sz="2800" b="1">
              <a:latin typeface="Arial" pitchFamily="34" charset="0"/>
              <a:cs typeface="B Lotus" pitchFamily="2" charset="-78"/>
            </a:endParaRPr>
          </a:p>
          <a:p>
            <a:pPr algn="just">
              <a:lnSpc>
                <a:spcPct val="150000"/>
              </a:lnSpc>
            </a:pP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26627" name="AutoShape 6"/>
          <p:cNvSpPr>
            <a:spLocks noChangeArrowheads="1"/>
          </p:cNvSpPr>
          <p:nvPr/>
        </p:nvSpPr>
        <p:spPr bwMode="auto">
          <a:xfrm>
            <a:off x="8101013" y="4221163"/>
            <a:ext cx="504825" cy="215900"/>
          </a:xfrm>
          <a:prstGeom prst="leftArrow">
            <a:avLst>
              <a:gd name="adj1" fmla="val 50000"/>
              <a:gd name="adj2" fmla="val 5845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34925" y="549275"/>
            <a:ext cx="8713788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fa-IR" sz="2800" b="1">
              <a:latin typeface="Arial" pitchFamily="34" charset="0"/>
              <a:cs typeface="Lotus" pitchFamily="2" charset="-78"/>
            </a:endParaRPr>
          </a:p>
          <a:p>
            <a:pPr algn="just"/>
            <a:r>
              <a:rPr lang="fa-IR" sz="3200" b="1">
                <a:latin typeface="Arial" pitchFamily="34" charset="0"/>
                <a:cs typeface="B Lotus" pitchFamily="2" charset="-78"/>
              </a:rPr>
              <a:t>ارزيابي الگوي اعتقاد به سلامت :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    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</a:t>
            </a:r>
          </a:p>
          <a:p>
            <a:pPr algn="just">
              <a:lnSpc>
                <a:spcPct val="120000"/>
              </a:lnSpc>
            </a:pPr>
            <a:r>
              <a:rPr lang="en-US" sz="2800">
                <a:latin typeface="Arial" pitchFamily="34" charset="0"/>
                <a:cs typeface="B Lotus" pitchFamily="2" charset="-78"/>
                <a:sym typeface="Wingdings" pitchFamily="2" charset="2"/>
              </a:rPr>
              <a:t>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موفقيت در پيش بيني برخي از رفتارها مثل غربالگري سرطان در زنان </a:t>
            </a:r>
          </a:p>
          <a:p>
            <a:pPr algn="just">
              <a:lnSpc>
                <a:spcPct val="12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و ارتباط قوي رفتار سالم با آسيب پذيري پايين ( مانند ورزش كردن </a:t>
            </a:r>
          </a:p>
          <a:p>
            <a:pPr algn="just">
              <a:lnSpc>
                <a:spcPct val="12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وكاهش خطر ابتلا به بيماري هاي قلبي )                                     </a:t>
            </a:r>
            <a:endParaRPr lang="en-US" sz="2800" b="1">
              <a:latin typeface="Arial" pitchFamily="34" charset="0"/>
              <a:cs typeface="B Lotus" pitchFamily="2" charset="-78"/>
            </a:endParaRPr>
          </a:p>
          <a:p>
            <a:pPr algn="just">
              <a:lnSpc>
                <a:spcPct val="120000"/>
              </a:lnSpc>
            </a:pPr>
            <a:r>
              <a:rPr lang="en-US" sz="2800">
                <a:latin typeface="Arial" pitchFamily="34" charset="0"/>
                <a:cs typeface="B Lotus" pitchFamily="2" charset="-78"/>
                <a:sym typeface="Wingdings" pitchFamily="2" charset="2"/>
              </a:rPr>
              <a:t>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ناديده گرفتن عوامل محيطي و اجتماعي مؤثر برسلامت                 </a:t>
            </a:r>
          </a:p>
          <a:p>
            <a:pPr algn="just">
              <a:lnSpc>
                <a:spcPct val="120000"/>
              </a:lnSpc>
            </a:pPr>
            <a:r>
              <a:rPr lang="en-US" sz="2800">
                <a:latin typeface="Arial" pitchFamily="34" charset="0"/>
                <a:cs typeface="B Lotus" pitchFamily="2" charset="-78"/>
                <a:sym typeface="Wingdings" pitchFamily="2" charset="2"/>
              </a:rPr>
              <a:t></a:t>
            </a:r>
            <a:r>
              <a:rPr lang="fa-IR" sz="2800">
                <a:latin typeface="Arial" pitchFamily="34" charset="0"/>
                <a:cs typeface="B Lotus" pitchFamily="2" charset="-78"/>
                <a:sym typeface="Wingdings" pitchFamily="2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طبق اين الگو، انسانها بعد از وقوع رويداد، منطقي عمل مي كنند ، به </a:t>
            </a:r>
          </a:p>
          <a:p>
            <a:pPr algn="just">
              <a:lnSpc>
                <a:spcPct val="12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جاي اينكه عوامل منطقي ، تغييري در رفتار ايجاد كند.             </a:t>
            </a:r>
          </a:p>
          <a:p>
            <a:pPr algn="just">
              <a:lnSpc>
                <a:spcPct val="120000"/>
              </a:lnSpc>
            </a:pPr>
            <a:r>
              <a:rPr lang="en-US" sz="2800">
                <a:latin typeface="Arial" pitchFamily="34" charset="0"/>
                <a:cs typeface="B Lotus" pitchFamily="2" charset="-78"/>
                <a:sym typeface="Wingdings" pitchFamily="2" charset="2"/>
              </a:rPr>
              <a:t>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كشف عـوامل پيش بيني كننده قـويتري بـراي تغيير رفتـار در الگوي </a:t>
            </a:r>
          </a:p>
          <a:p>
            <a:pPr algn="just">
              <a:lnSpc>
                <a:spcPct val="12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جديد ، مثل پيـامد انتظار و خود كـارآمدي                                       </a:t>
            </a:r>
          </a:p>
          <a:p>
            <a:pPr algn="just">
              <a:lnSpc>
                <a:spcPct val="120000"/>
              </a:lnSpc>
            </a:pPr>
            <a:r>
              <a:rPr lang="en-US" sz="2800">
                <a:latin typeface="Arial" pitchFamily="34" charset="0"/>
                <a:cs typeface="B Lotus" pitchFamily="2" charset="-78"/>
                <a:sym typeface="Wingdings" pitchFamily="2" charset="2"/>
              </a:rPr>
              <a:t></a:t>
            </a:r>
            <a:r>
              <a:rPr lang="fa-IR" sz="2800">
                <a:latin typeface="Arial" pitchFamily="34" charset="0"/>
                <a:cs typeface="B Lotus" pitchFamily="2" charset="-78"/>
                <a:sym typeface="Wingdings" pitchFamily="2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ارائـه الگوي كاري مفيدي كه مبنـاي الگوهاي پيشرفته تر و تحقيقات </a:t>
            </a:r>
          </a:p>
          <a:p>
            <a:pPr algn="just">
              <a:lnSpc>
                <a:spcPct val="12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با ارزش تري در مورد تغيير رفتار شده است .</a:t>
            </a:r>
            <a:r>
              <a:rPr lang="fa-IR" sz="2800" b="1">
                <a:latin typeface="Arial" pitchFamily="34" charset="0"/>
                <a:cs typeface="Lotus" pitchFamily="2" charset="-78"/>
              </a:rPr>
              <a:t>                       </a:t>
            </a:r>
          </a:p>
          <a:p>
            <a:pPr algn="just">
              <a:lnSpc>
                <a:spcPct val="120000"/>
              </a:lnSpc>
              <a:buFontTx/>
              <a:buChar char="•"/>
            </a:pPr>
            <a:endParaRPr lang="fa-IR" sz="2800" b="1">
              <a:latin typeface="Arial" pitchFamily="34" charset="0"/>
              <a:cs typeface="Lotus" pitchFamily="2" charset="-78"/>
            </a:endParaRPr>
          </a:p>
          <a:p>
            <a:pPr algn="just"/>
            <a:endParaRPr lang="fa-IR" sz="2800" b="1">
              <a:latin typeface="Arial" pitchFamily="34" charset="0"/>
              <a:cs typeface="Lotus" pitchFamily="2" charset="-78"/>
            </a:endParaRPr>
          </a:p>
          <a:p>
            <a:pPr algn="just"/>
            <a:r>
              <a:rPr lang="fa-IR" sz="2800" b="1">
                <a:latin typeface="Arial" pitchFamily="34" charset="0"/>
                <a:cs typeface="Lotus" pitchFamily="2" charset="-78"/>
              </a:rPr>
              <a:t>                  </a:t>
            </a:r>
            <a:endParaRPr lang="en-US" sz="2800" b="1">
              <a:latin typeface="Arial" pitchFamily="34" charset="0"/>
              <a:cs typeface="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1547813" y="908050"/>
            <a:ext cx="576103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8675" name="Picture 6" descr="نموىار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0475" y="549275"/>
            <a:ext cx="6624638" cy="5656263"/>
          </a:xfrm>
          <a:prstGeom prst="rect">
            <a:avLst/>
          </a:prstGeom>
          <a:noFill/>
          <a:ln w="38100">
            <a:solidFill>
              <a:schemeClr val="tx1"/>
            </a:solidFill>
            <a:prstDash val="lgDashDotDot"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-252413" y="547688"/>
            <a:ext cx="8642351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a-IR" sz="3200" b="1">
                <a:latin typeface="Arial" pitchFamily="34" charset="0"/>
                <a:cs typeface="B Lotus" pitchFamily="2" charset="-78"/>
              </a:rPr>
              <a:t>مراحل تغيير رفتار در الگوي مراحل تغيير رفتار :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مرحله1- پـيش از تـفكر( قصد تغييـر نداشتـن )          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مرحله2- تـفكر( در نظـر گرفتـن يك تغييـر )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مرحله3- آمادگي ( به وجود آوردن تغييرات كوچك )   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مرحله4- عمل ( به طور فعال دررفتارجديد درگيرشدن )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مرحله5- نگهداري ( نگهداري تغييـر در طول زمان )</a:t>
            </a:r>
          </a:p>
          <a:p>
            <a:pPr>
              <a:lnSpc>
                <a:spcPct val="150000"/>
              </a:lnSpc>
            </a:pP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fa-IR" sz="3200" b="1">
                <a:latin typeface="Arial" pitchFamily="34" charset="0"/>
                <a:cs typeface="B Lotus" pitchFamily="2" charset="-78"/>
              </a:rPr>
              <a:t>ارزيابي الگوي مراحل تغيير :</a:t>
            </a:r>
          </a:p>
          <a:p>
            <a:pPr algn="just"/>
            <a:endParaRPr lang="fa-IR" sz="3200" b="1">
              <a:latin typeface="Arial" pitchFamily="34" charset="0"/>
              <a:cs typeface="B Lotus" pitchFamily="2" charset="-78"/>
            </a:endParaRPr>
          </a:p>
          <a:p>
            <a:pPr algn="just"/>
            <a:r>
              <a:rPr lang="en-US" sz="2700">
                <a:latin typeface="Arial" pitchFamily="34" charset="0"/>
                <a:cs typeface="B Lotus" pitchFamily="2" charset="-78"/>
                <a:sym typeface="Wingdings 2" pitchFamily="18" charset="2"/>
              </a:rPr>
              <a:t></a:t>
            </a:r>
            <a:r>
              <a:rPr lang="fa-IR" sz="2700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كاربرد موفقيت آميز در رفتارهاي وابسته به سـلامت ( مانند ترك سيگار، 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   ورزش و رفتار غربالگري سرطان ).                                                          </a:t>
            </a:r>
          </a:p>
          <a:p>
            <a:pPr algn="just"/>
            <a:r>
              <a:rPr lang="en-US" sz="2700">
                <a:latin typeface="Arial" pitchFamily="34" charset="0"/>
                <a:cs typeface="B Lotus" pitchFamily="2" charset="-78"/>
                <a:sym typeface="Wingdings 2" pitchFamily="18" charset="2"/>
              </a:rPr>
              <a:t>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برتري نسبت به الگوي اعتقاد به سلامت بدليل تشخيص دخالت « اهميت           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   گذر زمان » در  تغيير رفتار و اجازه به افـراد بـراي تمركز بـر پـاداش و 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   هزينه ها درهر مرحله از تغيير.                                                                        </a:t>
            </a:r>
          </a:p>
          <a:p>
            <a:pPr algn="just"/>
            <a:r>
              <a:rPr lang="en-US" sz="2700">
                <a:latin typeface="Arial" pitchFamily="34" charset="0"/>
                <a:cs typeface="B Lotus" pitchFamily="2" charset="-78"/>
                <a:sym typeface="Wingdings 2" pitchFamily="18" charset="2"/>
              </a:rPr>
              <a:t>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پيوند دادن اهداف سلامت رفتار بـا مراحل و فرايندهاي درازمـدت براي          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   تحقق تغيير رفتار مردم .                                                             </a:t>
            </a:r>
          </a:p>
          <a:p>
            <a:pPr algn="just">
              <a:buFont typeface="Wingdings 2" pitchFamily="18" charset="2"/>
              <a:buChar char="ô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مشكل بـودن تشخيص مرحله اي كه فـرد در آن بسر مي برد (مثل آماده </a:t>
            </a:r>
          </a:p>
          <a:p>
            <a:pPr algn="just">
              <a:buFont typeface="Wingdings 2" pitchFamily="18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شدن10 تا 15 درصد معتـادان به سيگار براي عمل و اكثر آنها در مراحل </a:t>
            </a:r>
          </a:p>
          <a:p>
            <a:pPr algn="just">
              <a:buFont typeface="Wingdings 2" pitchFamily="18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پيش ازتفكر و تفكر بودند).                                                                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 (پروچاسكا و همكاران 1992)</a:t>
            </a:r>
            <a:r>
              <a:rPr lang="fa-IR" sz="2800" b="1">
                <a:latin typeface="Arial" pitchFamily="34" charset="0"/>
                <a:cs typeface="Lotus" pitchFamily="2" charset="-78"/>
              </a:rPr>
              <a:t>   </a:t>
            </a:r>
            <a:endParaRPr lang="en-US" sz="2800" b="1">
              <a:latin typeface="Arial" pitchFamily="34" charset="0"/>
              <a:cs typeface="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34925" y="333375"/>
            <a:ext cx="8497888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fa-IR" sz="3200" b="1">
                <a:latin typeface="Arial" pitchFamily="34" charset="0"/>
                <a:cs typeface="B Lotus" pitchFamily="2" charset="-78"/>
              </a:rPr>
              <a:t>مقايسه الگوها :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اتفاق نظر در پيش بيني كننده هاي مهم رفتارهاي سالم پيشگيرانه :         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Arial" pitchFamily="34" charset="0"/>
                <a:cs typeface="B Lotus" pitchFamily="2" charset="-78"/>
                <a:sym typeface="Wingdings 2" pitchFamily="18" charset="2"/>
              </a:rPr>
              <a:t>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خـطر ادراك شـده                    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Arial" pitchFamily="34" charset="0"/>
                <a:cs typeface="B Lotus" pitchFamily="2" charset="-78"/>
                <a:sym typeface="Wingdings 2" pitchFamily="18" charset="2"/>
              </a:rPr>
              <a:t></a:t>
            </a:r>
            <a:r>
              <a:rPr lang="fa-IR" sz="2800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شدت درك شـده بيمـار              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Arial" pitchFamily="34" charset="0"/>
                <a:cs typeface="B Lotus" pitchFamily="2" charset="-78"/>
                <a:sym typeface="Wingdings 2" pitchFamily="18" charset="2"/>
              </a:rPr>
              <a:t></a:t>
            </a:r>
            <a:r>
              <a:rPr lang="fa-IR" sz="2800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سودمندي درك شده از پيشگيري 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Arial" pitchFamily="34" charset="0"/>
                <a:cs typeface="B Lotus" pitchFamily="2" charset="-78"/>
                <a:sym typeface="Wingdings 2" pitchFamily="18" charset="2"/>
              </a:rPr>
              <a:t></a:t>
            </a:r>
            <a:r>
              <a:rPr lang="fa-IR" sz="2800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هنجارهاي اجتماعـي                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Arial" pitchFamily="34" charset="0"/>
                <a:cs typeface="B Lotus" pitchFamily="2" charset="-78"/>
                <a:sym typeface="Wingdings 2" pitchFamily="18" charset="2"/>
              </a:rPr>
              <a:t></a:t>
            </a:r>
            <a:r>
              <a:rPr lang="fa-IR" sz="2800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خـودكـارآمـدي                         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Arial" pitchFamily="34" charset="0"/>
                <a:cs typeface="B Lotus" pitchFamily="2" charset="-78"/>
                <a:sym typeface="Wingdings 2" pitchFamily="18" charset="2"/>
              </a:rPr>
              <a:t></a:t>
            </a:r>
            <a:r>
              <a:rPr lang="fa-IR" sz="2800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تحليل سود – هزينـه                                                          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      ( پيتزوفيليپس ، 1998 )</a:t>
            </a:r>
            <a:r>
              <a:rPr lang="fa-IR" sz="2800" b="1">
                <a:latin typeface="Arial" pitchFamily="34" charset="0"/>
                <a:cs typeface="Lotus" pitchFamily="2" charset="-78"/>
              </a:rPr>
              <a:t>            </a:t>
            </a:r>
            <a:endParaRPr lang="en-US" sz="2800" b="1">
              <a:latin typeface="Arial" pitchFamily="34" charset="0"/>
              <a:cs typeface="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1116013" y="1557338"/>
            <a:ext cx="69119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a-IR" sz="5400">
              <a:cs typeface="B Titr" pitchFamily="2" charset="-78"/>
            </a:endParaRPr>
          </a:p>
          <a:p>
            <a:pPr algn="ctr"/>
            <a:endParaRPr lang="fa-IR" sz="5400">
              <a:cs typeface="B Titr" pitchFamily="2" charset="-78"/>
            </a:endParaRPr>
          </a:p>
          <a:p>
            <a:pPr algn="ctr"/>
            <a:endParaRPr lang="fa-IR" sz="4800">
              <a:cs typeface="B Titr" pitchFamily="2" charset="-78"/>
            </a:endParaRPr>
          </a:p>
          <a:p>
            <a:pPr algn="ctr"/>
            <a:endParaRPr lang="fa-IR" sz="4800">
              <a:cs typeface="B Titr" pitchFamily="2" charset="-78"/>
            </a:endParaRPr>
          </a:p>
          <a:p>
            <a:pPr algn="ctr"/>
            <a:r>
              <a:rPr lang="fa-IR" sz="2000">
                <a:cs typeface="B Titr" pitchFamily="2" charset="-78"/>
              </a:rPr>
              <a:t>اثر :</a:t>
            </a:r>
            <a:r>
              <a:rPr lang="fa-IR"/>
              <a:t> </a:t>
            </a:r>
            <a:r>
              <a:rPr lang="fa-IR" sz="2200" b="1">
                <a:cs typeface="B Mitra" pitchFamily="2" charset="-78"/>
              </a:rPr>
              <a:t>آنتوني جي . كُرتيس</a:t>
            </a:r>
            <a:r>
              <a:rPr lang="fa-IR" sz="2000" b="1">
                <a:cs typeface="B Mitra" pitchFamily="2" charset="-78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fa-IR" sz="2000">
                <a:cs typeface="B Titr" pitchFamily="2" charset="-78"/>
              </a:rPr>
              <a:t>مترجمان :</a:t>
            </a:r>
            <a:r>
              <a:rPr lang="fa-IR" sz="2400">
                <a:cs typeface="B Titr" pitchFamily="2" charset="-78"/>
              </a:rPr>
              <a:t> </a:t>
            </a:r>
            <a:r>
              <a:rPr lang="fa-IR" sz="2200" b="1">
                <a:cs typeface="B Mitra" pitchFamily="2" charset="-78"/>
              </a:rPr>
              <a:t>دكتر علي فتحي آشتياني – هادي عظيمي آشتياني</a:t>
            </a:r>
            <a:endParaRPr lang="en-US" sz="2200" b="1">
              <a:cs typeface="B Mitra" pitchFamily="2" charset="-78"/>
            </a:endParaRP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2124075" y="692150"/>
            <a:ext cx="47529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800" b="1">
                <a:cs typeface="Lotus" pitchFamily="2" charset="-78"/>
              </a:rPr>
              <a:t>دانشگاه پيام نور </a:t>
            </a:r>
          </a:p>
          <a:p>
            <a:pPr algn="ctr"/>
            <a:r>
              <a:rPr lang="fa-IR" sz="2800" b="1">
                <a:cs typeface="Lotus" pitchFamily="2" charset="-78"/>
              </a:rPr>
              <a:t>مركز بيرجند</a:t>
            </a:r>
          </a:p>
          <a:p>
            <a:pPr algn="ctr"/>
            <a:endParaRPr lang="fa-IR" sz="2800" b="1">
              <a:cs typeface="Lotus" pitchFamily="2" charset="-78"/>
            </a:endParaRPr>
          </a:p>
          <a:p>
            <a:pPr algn="ctr"/>
            <a:endParaRPr lang="en-US" sz="2800" b="1">
              <a:cs typeface="Lotus" pitchFamily="2" charset="-78"/>
            </a:endParaRP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2987675" y="4941888"/>
            <a:ext cx="3168650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000">
                <a:cs typeface="B Titr" pitchFamily="2" charset="-78"/>
              </a:rPr>
              <a:t>استاد :</a:t>
            </a:r>
          </a:p>
          <a:p>
            <a:pPr algn="ctr"/>
            <a:r>
              <a:rPr lang="fa-IR" sz="2200" b="1">
                <a:cs typeface="B Mitra" pitchFamily="2" charset="-78"/>
              </a:rPr>
              <a:t>جناب آقاي فريدون رمضاني </a:t>
            </a:r>
          </a:p>
          <a:p>
            <a:pPr algn="ctr"/>
            <a:endParaRPr lang="fa-IR" sz="2200" b="1">
              <a:cs typeface="B Mitra" pitchFamily="2" charset="-78"/>
            </a:endParaRPr>
          </a:p>
          <a:p>
            <a:pPr algn="ctr"/>
            <a:endParaRPr lang="fa-IR"/>
          </a:p>
          <a:p>
            <a:pPr algn="ctr"/>
            <a:r>
              <a:rPr lang="fa-IR" sz="1600">
                <a:cs typeface="B Titr" pitchFamily="2" charset="-78"/>
              </a:rPr>
              <a:t>تابستان 85</a:t>
            </a:r>
            <a:endParaRPr lang="en-US" sz="1600">
              <a:cs typeface="B Titr" pitchFamily="2" charset="-78"/>
            </a:endParaRPr>
          </a:p>
        </p:txBody>
      </p:sp>
      <p:sp>
        <p:nvSpPr>
          <p:cNvPr id="5125" name="WordArt 9"/>
          <p:cNvSpPr>
            <a:spLocks noChangeArrowheads="1" noChangeShapeType="1" noTextEdit="1"/>
          </p:cNvSpPr>
          <p:nvPr/>
        </p:nvSpPr>
        <p:spPr bwMode="auto">
          <a:xfrm>
            <a:off x="755650" y="1700213"/>
            <a:ext cx="7650163" cy="1519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4800" b="1" kern="1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cs typeface="Lotus"/>
              </a:rPr>
              <a:t>اسلايد آموزشي درس روانشناسي سلامت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107950" y="836613"/>
            <a:ext cx="85693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fa-IR" sz="3200" b="1">
                <a:latin typeface="Arial" pitchFamily="34" charset="0"/>
                <a:cs typeface="B Lotus" pitchFamily="2" charset="-78"/>
              </a:rPr>
              <a:t>تك بـررسي تغييـر رفتـار :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            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سرطان بيضه = شايعترين سرطان و يكي از علل مهم مرگ در مردان 15 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تا 35 سال بـه شمار مي رود كه در تضـاد مستقيـم بـا 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سرطـان سينه در زنـان است ، به دليل هشيـاري كـامل 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زنـان و آگـاهي از شيوه هاي مراقبـت</a:t>
            </a:r>
            <a:r>
              <a:rPr lang="fa-IR" sz="2800" b="1">
                <a:latin typeface="Arial" pitchFamily="34" charset="0"/>
                <a:cs typeface="Lotus" pitchFamily="2" charset="-78"/>
              </a:rPr>
              <a:t> .</a:t>
            </a:r>
            <a:endParaRPr lang="en-US" sz="2800" b="1">
              <a:latin typeface="Arial" pitchFamily="34" charset="0"/>
              <a:cs typeface="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-36513" y="260350"/>
            <a:ext cx="8785226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a-IR" sz="2800" b="1">
                <a:latin typeface="Arial" pitchFamily="34" charset="0"/>
                <a:cs typeface="B Lotus" pitchFamily="2" charset="-78"/>
              </a:rPr>
              <a:t>خـودآزمايي بيضه ، كاملا شبيـه خودآزمايـي پستان .                                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شامل آشنايي با سطح بيروني ، بافت و يكنواختي بيضه ها ، معاينـه در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طي حمام يا دوش آبگرم ، و معاينـه هر دو بيضه با حـركت چـرخشي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انگشت شست واشاره ، تا مشخص شود كه تمام سطح فـاقد غده است.                            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 ( هانگلدرم و هانگلدرم 1982 )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2952750" y="333375"/>
            <a:ext cx="6372225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a-IR" sz="2400">
              <a:latin typeface="Arial" pitchFamily="34" charset="0"/>
            </a:endParaRPr>
          </a:p>
          <a:p>
            <a:pPr algn="ctr"/>
            <a:endParaRPr lang="fa-IR" sz="2400">
              <a:latin typeface="Arial" pitchFamily="34" charset="0"/>
            </a:endParaRPr>
          </a:p>
          <a:p>
            <a:pPr algn="ctr"/>
            <a:endParaRPr lang="fa-IR" sz="2400">
              <a:latin typeface="Arial" pitchFamily="34" charset="0"/>
            </a:endParaRPr>
          </a:p>
          <a:p>
            <a:pPr algn="ctr"/>
            <a:endParaRPr lang="fa-IR" sz="2400">
              <a:latin typeface="Arial" pitchFamily="34" charset="0"/>
            </a:endParaRPr>
          </a:p>
          <a:p>
            <a:pPr algn="ctr"/>
            <a:endParaRPr lang="fa-IR" sz="2400">
              <a:latin typeface="Arial" pitchFamily="34" charset="0"/>
            </a:endParaRPr>
          </a:p>
          <a:p>
            <a:pPr algn="ctr"/>
            <a:endParaRPr lang="fa-IR" sz="3200" b="1">
              <a:latin typeface="Arial" pitchFamily="34" charset="0"/>
              <a:cs typeface="B Titr" pitchFamily="2" charset="-78"/>
            </a:endParaRPr>
          </a:p>
          <a:p>
            <a:pPr algn="ctr"/>
            <a:endParaRPr lang="fa-IR" sz="3200" b="1">
              <a:latin typeface="Arial" pitchFamily="34" charset="0"/>
              <a:cs typeface="B Titr" pitchFamily="2" charset="-78"/>
            </a:endParaRPr>
          </a:p>
          <a:p>
            <a:pPr algn="ctr"/>
            <a:r>
              <a:rPr lang="fa-IR" sz="3200" b="1">
                <a:latin typeface="Arial" pitchFamily="34" charset="0"/>
                <a:cs typeface="B Titr" pitchFamily="2" charset="-78"/>
              </a:rPr>
              <a:t>                                        </a:t>
            </a:r>
          </a:p>
          <a:p>
            <a:pPr algn="ctr"/>
            <a:r>
              <a:rPr lang="fa-IR" sz="3200" b="1">
                <a:latin typeface="Arial" pitchFamily="34" charset="0"/>
                <a:cs typeface="B Titr" pitchFamily="2" charset="-78"/>
              </a:rPr>
              <a:t>                                      فـصل دوم : </a:t>
            </a:r>
          </a:p>
          <a:p>
            <a:pPr algn="ctr"/>
            <a:endParaRPr lang="fa-IR" sz="3200" b="1">
              <a:latin typeface="Arial" pitchFamily="34" charset="0"/>
              <a:cs typeface="B Titr" pitchFamily="2" charset="-78"/>
            </a:endParaRPr>
          </a:p>
          <a:p>
            <a:pPr algn="ctr"/>
            <a:r>
              <a:rPr lang="fa-IR" sz="3000">
                <a:latin typeface="Arial" pitchFamily="34" charset="0"/>
                <a:cs typeface="B Titr" pitchFamily="2" charset="-78"/>
              </a:rPr>
              <a:t>                                         همه گيـري شناسي اجتماعـي و سياست سـلامت</a:t>
            </a:r>
          </a:p>
          <a:p>
            <a:pPr algn="ctr"/>
            <a:endParaRPr lang="fa-IR" sz="3200" b="1">
              <a:latin typeface="Arial" pitchFamily="34" charset="0"/>
              <a:cs typeface="Lotus" pitchFamily="2" charset="-78"/>
            </a:endParaRPr>
          </a:p>
          <a:p>
            <a:pPr algn="ctr"/>
            <a:endParaRPr lang="fa-IR" sz="3200" b="1">
              <a:latin typeface="Arial" pitchFamily="34" charset="0"/>
              <a:cs typeface="Lotus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fa-IR" sz="3200" b="1">
                <a:latin typeface="Arial" pitchFamily="34" charset="0"/>
                <a:cs typeface="Lotus" pitchFamily="2" charset="-78"/>
              </a:rPr>
              <a:t>                           </a:t>
            </a:r>
            <a:r>
              <a:rPr lang="en-US" sz="2800" b="1">
                <a:latin typeface="Arial" pitchFamily="34" charset="0"/>
                <a:cs typeface="Lotus" pitchFamily="2" charset="-78"/>
                <a:sym typeface="Wingdings" pitchFamily="2" charset="2"/>
              </a:rPr>
              <a:t></a:t>
            </a:r>
            <a:r>
              <a:rPr lang="fa-IR" sz="2800" b="1">
                <a:latin typeface="Arial" pitchFamily="34" charset="0"/>
                <a:cs typeface="Lotus" pitchFamily="2" charset="-78"/>
                <a:sym typeface="Wingdings" pitchFamily="2" charset="2"/>
              </a:rPr>
              <a:t> </a:t>
            </a:r>
            <a:r>
              <a:rPr lang="fa-IR" sz="3200" b="1">
                <a:latin typeface="Arial" pitchFamily="34" charset="0"/>
                <a:cs typeface="B Lotus" pitchFamily="2" charset="-78"/>
              </a:rPr>
              <a:t>تعريف همه گيري شناسي      </a:t>
            </a:r>
          </a:p>
          <a:p>
            <a:pPr algn="ctr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</a:t>
            </a:r>
            <a:r>
              <a:rPr lang="en-US" sz="2800" b="1">
                <a:cs typeface="B Lotus" pitchFamily="2" charset="-78"/>
                <a:sym typeface="Wingdings" pitchFamily="2" charset="2"/>
              </a:rPr>
              <a:t></a:t>
            </a:r>
            <a:r>
              <a:rPr lang="fa-IR">
                <a:cs typeface="B Lotus" pitchFamily="2" charset="-78"/>
              </a:rPr>
              <a:t> </a:t>
            </a:r>
            <a:r>
              <a:rPr lang="fa-IR" sz="3200" b="1">
                <a:latin typeface="Arial" pitchFamily="34" charset="0"/>
                <a:cs typeface="B Lotus" pitchFamily="2" charset="-78"/>
              </a:rPr>
              <a:t>مرگ ومير و آمار ابتلا به بيماري</a:t>
            </a:r>
          </a:p>
          <a:p>
            <a:pPr algn="ctr">
              <a:lnSpc>
                <a:spcPct val="150000"/>
              </a:lnSpc>
            </a:pPr>
            <a:r>
              <a:rPr lang="fa-IR" sz="3200" b="1">
                <a:latin typeface="Arial" pitchFamily="34" charset="0"/>
                <a:cs typeface="B Lotus" pitchFamily="2" charset="-78"/>
              </a:rPr>
              <a:t>                          </a:t>
            </a:r>
            <a:r>
              <a:rPr lang="en-US" sz="2800" b="1">
                <a:cs typeface="B Lotus" pitchFamily="2" charset="-78"/>
                <a:sym typeface="Wingdings" pitchFamily="2" charset="2"/>
              </a:rPr>
              <a:t></a:t>
            </a:r>
            <a:r>
              <a:rPr lang="fa-IR">
                <a:cs typeface="B Lotus" pitchFamily="2" charset="-78"/>
              </a:rPr>
              <a:t> </a:t>
            </a:r>
            <a:r>
              <a:rPr lang="fa-IR" sz="3200" b="1">
                <a:latin typeface="Arial" pitchFamily="34" charset="0"/>
                <a:cs typeface="B Lotus" pitchFamily="2" charset="-78"/>
              </a:rPr>
              <a:t>كيفيت زندگي </a:t>
            </a:r>
          </a:p>
          <a:p>
            <a:pPr algn="ctr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</a:t>
            </a:r>
            <a:r>
              <a:rPr lang="en-US" sz="2800" b="1">
                <a:cs typeface="B Lotus" pitchFamily="2" charset="-78"/>
                <a:sym typeface="Wingdings" pitchFamily="2" charset="2"/>
              </a:rPr>
              <a:t></a:t>
            </a:r>
            <a:r>
              <a:rPr lang="fa-IR">
                <a:cs typeface="B Lotus" pitchFamily="2" charset="-78"/>
              </a:rPr>
              <a:t> </a:t>
            </a:r>
            <a:r>
              <a:rPr lang="fa-IR" sz="3200" b="1">
                <a:latin typeface="Arial" pitchFamily="34" charset="0"/>
                <a:cs typeface="B Lotus" pitchFamily="2" charset="-78"/>
              </a:rPr>
              <a:t>سياست سلامت</a:t>
            </a:r>
          </a:p>
          <a:p>
            <a:pPr algn="ctr">
              <a:lnSpc>
                <a:spcPct val="150000"/>
              </a:lnSpc>
            </a:pPr>
            <a:endParaRPr lang="fa-IR" sz="3200" b="1">
              <a:latin typeface="Arial" pitchFamily="34" charset="0"/>
              <a:cs typeface="B Lotus" pitchFamily="2" charset="-78"/>
            </a:endParaRPr>
          </a:p>
          <a:p>
            <a:pPr algn="ctr">
              <a:lnSpc>
                <a:spcPct val="150000"/>
              </a:lnSpc>
            </a:pPr>
            <a:endParaRPr lang="fa-IR" sz="3200" b="1">
              <a:latin typeface="Arial" pitchFamily="34" charset="0"/>
              <a:cs typeface="B Lotus" pitchFamily="2" charset="-78"/>
            </a:endParaRPr>
          </a:p>
          <a:p>
            <a:pPr algn="ctr"/>
            <a:endParaRPr lang="fa-IR" sz="2400">
              <a:latin typeface="Arial" pitchFamily="34" charset="0"/>
            </a:endParaRPr>
          </a:p>
          <a:p>
            <a:pPr algn="ctr"/>
            <a:endParaRPr lang="fa-IR" sz="2400">
              <a:latin typeface="Arial" pitchFamily="34" charset="0"/>
            </a:endParaRPr>
          </a:p>
          <a:p>
            <a:pPr algn="ctr"/>
            <a:endParaRPr lang="fa-IR" sz="2400">
              <a:latin typeface="Arial" pitchFamily="34" charset="0"/>
            </a:endParaRPr>
          </a:p>
          <a:p>
            <a:pPr algn="ctr"/>
            <a:endParaRPr lang="fa-IR" sz="2400">
              <a:latin typeface="Arial" pitchFamily="34" charset="0"/>
            </a:endParaRPr>
          </a:p>
          <a:p>
            <a:pPr algn="ctr"/>
            <a:endParaRPr lang="en-US" sz="2400"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179388" y="765175"/>
            <a:ext cx="8640762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fa-IR" sz="3200" b="1">
                <a:latin typeface="Arial" pitchFamily="34" charset="0"/>
                <a:cs typeface="B Lotus" pitchFamily="2" charset="-78"/>
              </a:rPr>
              <a:t>همه گيرشناسي اجتماعي و سياست سلامت :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</a:p>
          <a:p>
            <a:pPr algn="just"/>
            <a:endParaRPr lang="fa-IR" sz="2800" b="1">
              <a:latin typeface="Arial" pitchFamily="34" charset="0"/>
              <a:cs typeface="B Lotus" pitchFamily="2" charset="-78"/>
            </a:endParaRP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</a:t>
            </a:r>
          </a:p>
          <a:p>
            <a:pPr algn="just"/>
            <a:r>
              <a:rPr lang="en-US" sz="2800">
                <a:latin typeface="Arial" pitchFamily="34" charset="0"/>
                <a:cs typeface="B Lotus" pitchFamily="2" charset="-78"/>
                <a:sym typeface="Wingdings 2" pitchFamily="18" charset="2"/>
              </a:rPr>
              <a:t></a:t>
            </a:r>
            <a:r>
              <a:rPr lang="fa-IR" sz="2800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علاقه روانشنـاسان سلامت به مطالـعه سلامـت فردي و اجتماعـي                                              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</a:t>
            </a:r>
          </a:p>
          <a:p>
            <a:pPr algn="just">
              <a:lnSpc>
                <a:spcPct val="150000"/>
              </a:lnSpc>
              <a:buFont typeface="Wingdings 2" pitchFamily="18" charset="2"/>
              <a:buChar char="²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همه گيـرشناسي : مطالـعه فـراواني ، شيـوع و علـل بيمـاري هـاي </a:t>
            </a:r>
          </a:p>
          <a:p>
            <a:pPr algn="just">
              <a:lnSpc>
                <a:spcPct val="150000"/>
              </a:lnSpc>
              <a:buFont typeface="Wingdings 2" pitchFamily="18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عفوني و غيـرعفوني در جمعيت عمومي بر اسـاس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بـررسي مـحيط فيـزيكي و اجتماعي( تيـلور1995، 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ص9 ) و تمركز روي جمعيت ها نـه افراد خاص</a:t>
            </a:r>
            <a:r>
              <a:rPr lang="fa-IR" sz="2800" b="1">
                <a:latin typeface="Arial" pitchFamily="34" charset="0"/>
                <a:cs typeface="Lotus" pitchFamily="2" charset="-78"/>
              </a:rPr>
              <a:t> .         </a:t>
            </a:r>
            <a:endParaRPr lang="en-US" sz="2800" b="1">
              <a:latin typeface="Arial" pitchFamily="34" charset="0"/>
              <a:cs typeface="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323850" y="188913"/>
            <a:ext cx="8497888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fa-IR" sz="2800" b="1">
              <a:latin typeface="Arial" pitchFamily="34" charset="0"/>
              <a:cs typeface="Lotus" pitchFamily="2" charset="-78"/>
            </a:endParaRPr>
          </a:p>
          <a:p>
            <a:pPr algn="just"/>
            <a:endParaRPr lang="fa-IR" sz="2800" b="1">
              <a:latin typeface="Arial" pitchFamily="34" charset="0"/>
              <a:cs typeface="Lotus" pitchFamily="2" charset="-78"/>
            </a:endParaRPr>
          </a:p>
          <a:p>
            <a:pPr algn="just"/>
            <a:endParaRPr lang="fa-IR" sz="2800" b="1">
              <a:latin typeface="Arial" pitchFamily="34" charset="0"/>
              <a:cs typeface="Lotus" pitchFamily="2" charset="-78"/>
            </a:endParaRPr>
          </a:p>
          <a:p>
            <a:pPr algn="just"/>
            <a:endParaRPr lang="fa-IR" sz="2800" b="1">
              <a:latin typeface="Arial" pitchFamily="34" charset="0"/>
              <a:cs typeface="Lotus" pitchFamily="2" charset="-78"/>
            </a:endParaRPr>
          </a:p>
          <a:p>
            <a:pPr algn="just"/>
            <a:endParaRPr lang="fa-IR" sz="2800" b="1">
              <a:latin typeface="Arial" pitchFamily="34" charset="0"/>
              <a:cs typeface="Lotus" pitchFamily="2" charset="-78"/>
            </a:endParaRPr>
          </a:p>
          <a:p>
            <a:pPr algn="just"/>
            <a:endParaRPr lang="fa-IR" sz="2800" b="1">
              <a:latin typeface="Arial" pitchFamily="34" charset="0"/>
              <a:cs typeface="Lotus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en-US" sz="2400">
                <a:latin typeface="Arial" pitchFamily="34" charset="0"/>
                <a:cs typeface="Lotus" pitchFamily="2" charset="-78"/>
                <a:sym typeface="Wingdings 2" pitchFamily="18" charset="2"/>
              </a:rPr>
              <a:t></a:t>
            </a:r>
            <a:r>
              <a:rPr lang="fa-IR" sz="2400">
                <a:latin typeface="Arial" pitchFamily="34" charset="0"/>
                <a:cs typeface="Lotus" pitchFamily="2" charset="-78"/>
                <a:sym typeface="Wingdings 2" pitchFamily="18" charset="2"/>
              </a:rPr>
              <a:t> 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بـررسي ابتلا به نوع بيماري (مثل سرطان ) و تلاش بـراي يافتن دليل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شيوع برخي از بيماريها (مثل سرطانها ) در مناطق جغرافيايي خاص .</a:t>
            </a:r>
          </a:p>
          <a:p>
            <a:pPr algn="just">
              <a:lnSpc>
                <a:spcPct val="150000"/>
              </a:lnSpc>
            </a:pPr>
            <a:endParaRPr lang="fa-IR" sz="2800" b="1">
              <a:latin typeface="Arial" pitchFamily="34" charset="0"/>
              <a:cs typeface="B Lotus" pitchFamily="2" charset="-78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en-US" sz="2400">
                <a:cs typeface="B Lotus" pitchFamily="2" charset="-78"/>
                <a:sym typeface="Wingdings 2" pitchFamily="18" charset="2"/>
              </a:rPr>
              <a:t></a:t>
            </a:r>
            <a:r>
              <a:rPr lang="fa-IR">
                <a:cs typeface="B Lotus" pitchFamily="2" charset="-78"/>
              </a:rPr>
              <a:t> 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نخستين بررسي همه گيرشناسي« جـان اسنـو » پزشك انگليسي 1849 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وي مشاهده كرد كه بيماري همه گير « وبا » در لندن ، به طور عمده در  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مناطقي رخ مي دهد كه از پمپ آب خيابـان بـراود استفاده مـي كنند .  </a:t>
            </a:r>
          </a:p>
          <a:p>
            <a:pPr algn="just"/>
            <a:endParaRPr lang="fa-IR" sz="2800" b="1">
              <a:latin typeface="Arial" pitchFamily="34" charset="0"/>
              <a:cs typeface="B Lotus" pitchFamily="2" charset="-78"/>
            </a:endParaRPr>
          </a:p>
          <a:p>
            <a:pPr algn="just"/>
            <a:endParaRPr lang="fa-IR" sz="2800" b="1">
              <a:latin typeface="Arial" pitchFamily="34" charset="0"/>
              <a:cs typeface="B Lotus" pitchFamily="2" charset="-78"/>
            </a:endParaRPr>
          </a:p>
          <a:p>
            <a:pPr algn="just"/>
            <a:endParaRPr lang="fa-IR" sz="2800" b="1">
              <a:latin typeface="Arial" pitchFamily="34" charset="0"/>
              <a:cs typeface="B Lotus" pitchFamily="2" charset="-78"/>
            </a:endParaRPr>
          </a:p>
          <a:p>
            <a:pPr algn="just"/>
            <a:endParaRPr lang="fa-IR" sz="2800" b="1">
              <a:latin typeface="Arial" pitchFamily="34" charset="0"/>
              <a:cs typeface="B Lotus" pitchFamily="2" charset="-78"/>
            </a:endParaRPr>
          </a:p>
          <a:p>
            <a:pPr algn="just"/>
            <a:endParaRPr lang="fa-IR" sz="2800" b="1">
              <a:latin typeface="Arial" pitchFamily="34" charset="0"/>
              <a:cs typeface="Lotus" pitchFamily="2" charset="-78"/>
            </a:endParaRPr>
          </a:p>
          <a:p>
            <a:pPr algn="just"/>
            <a:r>
              <a:rPr lang="fa-IR" sz="2800" b="1">
                <a:latin typeface="Arial" pitchFamily="34" charset="0"/>
                <a:cs typeface="Lotus" pitchFamily="2" charset="-78"/>
              </a:rPr>
              <a:t>         </a:t>
            </a:r>
            <a:endParaRPr lang="en-US" sz="2800" b="1">
              <a:latin typeface="Arial" pitchFamily="34" charset="0"/>
              <a:cs typeface="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396875" y="1268413"/>
            <a:ext cx="8496300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fa-IR" sz="3200" b="1">
                <a:latin typeface="Arial" pitchFamily="34" charset="0"/>
                <a:cs typeface="Lotus" pitchFamily="2" charset="-78"/>
              </a:rPr>
              <a:t> </a:t>
            </a:r>
            <a:r>
              <a:rPr lang="fa-IR" sz="3200" b="1">
                <a:latin typeface="Arial" pitchFamily="34" charset="0"/>
                <a:cs typeface="B Lotus" pitchFamily="2" charset="-78"/>
              </a:rPr>
              <a:t>بزرگتريـن چالش اپيدميولوژيستهاي كنوني :</a:t>
            </a:r>
          </a:p>
          <a:p>
            <a:pPr algn="just"/>
            <a:endParaRPr lang="fa-IR" sz="3200" b="1">
              <a:latin typeface="Arial" pitchFamily="34" charset="0"/>
              <a:cs typeface="B Lotus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ارتباط بين عوامل ژنتيكي ، زيست شناسي ، روانشناختي ، اجتماعي و نقش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آنـها در بـروز و درمـان بيماريهاي مزمني مـانند بيماري قـلبي و سرطان</a:t>
            </a:r>
            <a:r>
              <a:rPr lang="fa-IR" sz="2400">
                <a:latin typeface="Arial" pitchFamily="34" charset="0"/>
                <a:cs typeface="B Lotus" pitchFamily="2" charset="-78"/>
              </a:rPr>
              <a:t>.          </a:t>
            </a:r>
            <a:endParaRPr lang="en-US" sz="2400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322263" y="549275"/>
            <a:ext cx="8497887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fa-IR" sz="3200" b="1">
                <a:latin typeface="Arial" pitchFamily="34" charset="0"/>
                <a:cs typeface="B Lotus" pitchFamily="2" charset="-78"/>
              </a:rPr>
              <a:t>مرگ ومير و ميزان ابتلا به بيماري :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  </a:t>
            </a:r>
          </a:p>
          <a:p>
            <a:pPr algn="just"/>
            <a:endParaRPr lang="fa-IR" sz="2800" b="1">
              <a:latin typeface="Arial" pitchFamily="34" charset="0"/>
              <a:cs typeface="B Lotus" pitchFamily="2" charset="-78"/>
            </a:endParaRP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       1- ميزان ابتلا          تعداد موارد يك بيماري در زمان مشخص 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       2- ميزان شيوع         تعداد كل مـوارد موجـود                             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       3- ميزان بروز          تعداد مـوارد جديـد</a:t>
            </a:r>
          </a:p>
          <a:p>
            <a:pPr algn="just"/>
            <a:endParaRPr lang="fa-IR" sz="2800" b="1">
              <a:latin typeface="Arial" pitchFamily="34" charset="0"/>
              <a:cs typeface="B Lotus" pitchFamily="2" charset="-78"/>
            </a:endParaRPr>
          </a:p>
          <a:p>
            <a:pPr algn="just"/>
            <a:endParaRPr lang="fa-IR" sz="2800" b="1">
              <a:latin typeface="Arial" pitchFamily="34" charset="0"/>
              <a:cs typeface="B Lotus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  <a:r>
              <a:rPr lang="en-US" sz="2400" b="1">
                <a:latin typeface="Arial" pitchFamily="34" charset="0"/>
                <a:cs typeface="B Lotus" pitchFamily="2" charset="-78"/>
                <a:sym typeface="Wingdings 2" pitchFamily="18" charset="2"/>
              </a:rPr>
              <a:t></a:t>
            </a:r>
            <a:r>
              <a:rPr lang="fa-IR" sz="2400" b="1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اندازه گيري ميزان ابتلا به بيماري و مرگ ومير، از ابزارهاي ضروري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براي طراحي، اجـرا و ارزيـابي طيفي از سيـاست ها و بـه كارگيري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مراقبتهاي بهداشتي است . 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38915" name="Line 5"/>
          <p:cNvSpPr>
            <a:spLocks noChangeShapeType="1"/>
          </p:cNvSpPr>
          <p:nvPr/>
        </p:nvSpPr>
        <p:spPr bwMode="auto">
          <a:xfrm flipH="1">
            <a:off x="5653088" y="2276475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38916" name="Line 8"/>
          <p:cNvSpPr>
            <a:spLocks noChangeShapeType="1"/>
          </p:cNvSpPr>
          <p:nvPr/>
        </p:nvSpPr>
        <p:spPr bwMode="auto">
          <a:xfrm flipH="1">
            <a:off x="5508625" y="314166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38917" name="Line 10"/>
          <p:cNvSpPr>
            <a:spLocks noChangeShapeType="1"/>
          </p:cNvSpPr>
          <p:nvPr/>
        </p:nvSpPr>
        <p:spPr bwMode="auto">
          <a:xfrm flipH="1">
            <a:off x="5507038" y="270827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34925" y="836613"/>
            <a:ext cx="871378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fa-IR" sz="3200" b="1">
                <a:latin typeface="Arial" pitchFamily="34" charset="0"/>
                <a:cs typeface="B Lotus" pitchFamily="2" charset="-78"/>
              </a:rPr>
              <a:t>علل عمده ناتواني و مرگ :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</a:p>
          <a:p>
            <a:pPr algn="just"/>
            <a:endParaRPr lang="fa-IR" sz="2800" b="1">
              <a:latin typeface="Arial" pitchFamily="34" charset="0"/>
              <a:cs typeface="B Lotus" pitchFamily="2" charset="-78"/>
            </a:endParaRP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1-  بيماريهاي مزمن ( يعني بيماريهاي درازمدتي كه درمان پذير نيستند و 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فقط كـنترل ميشوند ) مـانند : بيماريهـاي قلبي، سرطان ، ديـابت كه 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شرايط پيچيده چند عاملي دارند .                        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2- دخالت عـوامل روانشناختي و اجتماعي درتمام مراحـل پيشرفت اين 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اختلالات .                                                                 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250825" y="188913"/>
            <a:ext cx="8569325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a-IR" sz="3200" b="1">
                <a:latin typeface="Arial" pitchFamily="34" charset="0"/>
                <a:cs typeface="B Lotus" pitchFamily="2" charset="-78"/>
              </a:rPr>
              <a:t>يافته هاي پژوهشي :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                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              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1- اهميت علل محيطي و اجتماعي به اندازه سبك زندگي فردي در ارتقاي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سلامت و پيشگيري از مرگ زودرس( ر.ك. فصل7 )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2- ژاپن داراي كمترين مرگ ومير نوزادان و بيشترين سطح اميد به زندگي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در جهان ،با وجود اين كه توكيو بزرگترين ، آلوده ترين و متراكم ترين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شهرهاي دنياست(هارت به نقل از هالند وهمكاران ، 1991 )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  <a:r>
              <a:rPr lang="fa-IR" sz="3200" b="1">
                <a:latin typeface="Arial" pitchFamily="34" charset="0"/>
                <a:cs typeface="B Lotus" pitchFamily="2" charset="-78"/>
              </a:rPr>
              <a:t>دليل :</a:t>
            </a:r>
          </a:p>
          <a:p>
            <a:pPr>
              <a:buFont typeface="Wingdings" pitchFamily="2" charset="2"/>
              <a:buChar char="ü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مهندسي اجتماعي ( ايجاد محيطي انساني توسط انسان ) </a:t>
            </a:r>
          </a:p>
          <a:p>
            <a:pPr>
              <a:buFont typeface="Wingdings" pitchFamily="2" charset="2"/>
              <a:buChar char="ü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رد اين افسانه كه زندگي در دامن طبيعت كامل تر و سـالمتر از زندگي </a:t>
            </a:r>
          </a:p>
          <a:p>
            <a:pPr>
              <a:buFont typeface="Wingdings" pitchFamily="2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در جـامعه صنعتي است ( انسـان صنعتي دو بـرابـر از اجــداد عصر </a:t>
            </a:r>
          </a:p>
          <a:p>
            <a:pPr>
              <a:buFont typeface="Wingdings" pitchFamily="2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سنگي اش مقاومتر است ). 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-36513" y="260350"/>
            <a:ext cx="8785226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>
              <a:buFont typeface="Wingdings" pitchFamily="2" charset="2"/>
              <a:buChar char="ü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بالا بودن آمار ابتلا به بيماري و مرگ ومير در كشورهايي كه با شرايط 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   ضعيف اجتماعي و اقتصادي اداره مي شوند .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مثال :                                                                            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نرخ خودكشي در مجارستان           دو برابر فرانسه   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سه ونيم برابر آمريكا    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پنج برابر انگلستان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 </a:t>
            </a:r>
          </a:p>
          <a:p>
            <a:pPr algn="just">
              <a:buFont typeface="Wingdings" pitchFamily="2" charset="2"/>
              <a:buChar char="ü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بالا بودن مرگ ومير ناشي از تصادفات و قتل (جنايت) در مجارستان ، </a:t>
            </a:r>
          </a:p>
          <a:p>
            <a:pPr algn="just">
              <a:buFont typeface="Wingdings" pitchFamily="2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به علت وجود وحدت اجتماعي ضعيف و احساس ضعيفي از تعلق به </a:t>
            </a:r>
          </a:p>
          <a:p>
            <a:pPr algn="just">
              <a:buFont typeface="Wingdings" pitchFamily="2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اين كشور.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41987" name="Line 6"/>
          <p:cNvSpPr>
            <a:spLocks noChangeShapeType="1"/>
          </p:cNvSpPr>
          <p:nvPr/>
        </p:nvSpPr>
        <p:spPr bwMode="auto">
          <a:xfrm flipH="1">
            <a:off x="4572000" y="2997200"/>
            <a:ext cx="7921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41988" name="Line 7"/>
          <p:cNvSpPr>
            <a:spLocks noChangeShapeType="1"/>
          </p:cNvSpPr>
          <p:nvPr/>
        </p:nvSpPr>
        <p:spPr bwMode="auto">
          <a:xfrm flipH="1">
            <a:off x="4500563" y="2997200"/>
            <a:ext cx="8636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41989" name="Line 8"/>
          <p:cNvSpPr>
            <a:spLocks noChangeShapeType="1"/>
          </p:cNvSpPr>
          <p:nvPr/>
        </p:nvSpPr>
        <p:spPr bwMode="auto">
          <a:xfrm flipH="1">
            <a:off x="4572000" y="2997200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614363" y="2205038"/>
            <a:ext cx="8032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endParaRPr lang="en-US" sz="2800" b="1">
              <a:latin typeface="Arial" pitchFamily="34" charset="0"/>
              <a:cs typeface="Lotus" pitchFamily="2" charset="-78"/>
            </a:endParaRP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6645275" y="592138"/>
            <a:ext cx="18002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800" b="1">
                <a:cs typeface="B Titr" pitchFamily="2" charset="-78"/>
              </a:rPr>
              <a:t>فصل اول :</a:t>
            </a:r>
            <a:r>
              <a:rPr lang="fa-IR" b="1"/>
              <a:t> </a:t>
            </a:r>
          </a:p>
          <a:p>
            <a:pPr algn="ctr"/>
            <a:endParaRPr lang="en-US"/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2455863" y="1312863"/>
            <a:ext cx="42497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3600" b="1">
                <a:cs typeface="B Titr" pitchFamily="2" charset="-78"/>
              </a:rPr>
              <a:t>مقدمه اي بر روانشناسي سلامت</a:t>
            </a:r>
            <a:endParaRPr lang="en-US" sz="3600" b="1">
              <a:cs typeface="B Titr" pitchFamily="2" charset="-78"/>
            </a:endParaRPr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466725" y="2579688"/>
            <a:ext cx="8343900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fa-IR" sz="3200" b="1">
                <a:cs typeface="B Lotus" pitchFamily="2" charset="-78"/>
              </a:rPr>
              <a:t>سلامت :</a:t>
            </a:r>
            <a:r>
              <a:rPr lang="fa-IR" b="1">
                <a:cs typeface="B Lotus" pitchFamily="2" charset="-78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Smudger LET" pitchFamily="2" charset="0"/>
                <a:cs typeface="B Lotus" pitchFamily="2" charset="-78"/>
              </a:rPr>
              <a:t>حالت خوب بودن كامل</a:t>
            </a:r>
            <a:r>
              <a:rPr lang="fa-IR" sz="2800" b="1">
                <a:cs typeface="B Lotus" pitchFamily="2" charset="-78"/>
              </a:rPr>
              <a:t>، از نظر جسمي- رواني و اجتماعي است ، و اين 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cs typeface="B Lotus" pitchFamily="2" charset="-78"/>
              </a:rPr>
              <a:t>به معنـاي فقدان بيمـاري و ناتوانـي نيست . 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cs typeface="B Lotus" pitchFamily="2" charset="-78"/>
              </a:rPr>
              <a:t>( اساسنامه سازمان بهداشت جهاني 1946 ) </a:t>
            </a:r>
            <a:endParaRPr lang="en-US" sz="2800" b="1">
              <a:cs typeface="B Lotus" pitchFamily="2" charset="-78"/>
            </a:endParaRPr>
          </a:p>
          <a:p>
            <a:pPr algn="just"/>
            <a:endParaRPr lang="en-US" sz="2800" b="1"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34925" y="333375"/>
            <a:ext cx="8713788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a-IR" sz="3200" b="1">
                <a:latin typeface="Arial" pitchFamily="34" charset="0"/>
                <a:cs typeface="B Lotus" pitchFamily="2" charset="-78"/>
              </a:rPr>
              <a:t>عوامل مؤثر بر مرگ ومير و ميزان ابتلاي به بيماري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    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(هارت ، به نقل از هالند و همكاران 1991 ) :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 عوامل اجتماعـي 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 عوامل اقـتصادي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 طبقـه اجـتماعي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  نـژاد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 تعليـم و تـربيت  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 جنـس   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 جنسيت و حتي وضعيت ازدواج  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43011" name="Line 5"/>
          <p:cNvSpPr>
            <a:spLocks noChangeShapeType="1"/>
          </p:cNvSpPr>
          <p:nvPr/>
        </p:nvSpPr>
        <p:spPr bwMode="auto">
          <a:xfrm flipH="1">
            <a:off x="4572000" y="2278063"/>
            <a:ext cx="212090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43012" name="Line 6"/>
          <p:cNvSpPr>
            <a:spLocks noChangeShapeType="1"/>
          </p:cNvSpPr>
          <p:nvPr/>
        </p:nvSpPr>
        <p:spPr bwMode="auto">
          <a:xfrm flipH="1">
            <a:off x="4643438" y="2278063"/>
            <a:ext cx="2049462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43013" name="Line 7"/>
          <p:cNvSpPr>
            <a:spLocks noChangeShapeType="1"/>
          </p:cNvSpPr>
          <p:nvPr/>
        </p:nvSpPr>
        <p:spPr bwMode="auto">
          <a:xfrm flipH="1">
            <a:off x="4572000" y="2354263"/>
            <a:ext cx="2016125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43014" name="Line 8"/>
          <p:cNvSpPr>
            <a:spLocks noChangeShapeType="1"/>
          </p:cNvSpPr>
          <p:nvPr/>
        </p:nvSpPr>
        <p:spPr bwMode="auto">
          <a:xfrm flipH="1">
            <a:off x="4572000" y="2278063"/>
            <a:ext cx="212090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43015" name="Line 9"/>
          <p:cNvSpPr>
            <a:spLocks noChangeShapeType="1"/>
          </p:cNvSpPr>
          <p:nvPr/>
        </p:nvSpPr>
        <p:spPr bwMode="auto">
          <a:xfrm flipH="1">
            <a:off x="4572000" y="2278063"/>
            <a:ext cx="2120900" cy="208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43016" name="Line 10"/>
          <p:cNvSpPr>
            <a:spLocks noChangeShapeType="1"/>
          </p:cNvSpPr>
          <p:nvPr/>
        </p:nvSpPr>
        <p:spPr bwMode="auto">
          <a:xfrm flipH="1">
            <a:off x="4572000" y="2278063"/>
            <a:ext cx="2120900" cy="2446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43017" name="Line 11"/>
          <p:cNvSpPr>
            <a:spLocks noChangeShapeType="1"/>
          </p:cNvSpPr>
          <p:nvPr/>
        </p:nvSpPr>
        <p:spPr bwMode="auto">
          <a:xfrm flipH="1">
            <a:off x="4643438" y="2278063"/>
            <a:ext cx="2049462" cy="2951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395288" y="404813"/>
            <a:ext cx="8424862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fa-IR" sz="3200" b="1">
                <a:latin typeface="Arial" pitchFamily="34" charset="0"/>
                <a:cs typeface="B Lotus" pitchFamily="2" charset="-78"/>
              </a:rPr>
              <a:t>كيفيت زندگي :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                       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ادراك فردي از موقعيت زندگي خـود در زمينه فرهنگ و نظام هـاي 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ارزشي كه درآن زندگي مي كند و در رابـطه با اهـداف ، انتظارات ، 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معيارها و دلمشغولي ها (</a:t>
            </a:r>
            <a:r>
              <a:rPr lang="en-US" sz="2000">
                <a:latin typeface="Arial" pitchFamily="34" charset="0"/>
                <a:cs typeface="B Lotus" pitchFamily="2" charset="-78"/>
              </a:rPr>
              <a:t>WHOQOL</a:t>
            </a:r>
            <a:r>
              <a:rPr lang="en-US" sz="2400">
                <a:latin typeface="Arial" pitchFamily="34" charset="0"/>
                <a:cs typeface="B Lotus" pitchFamily="2" charset="-78"/>
              </a:rPr>
              <a:t> </a:t>
            </a:r>
            <a:r>
              <a:rPr lang="fa-IR" sz="2400">
                <a:latin typeface="Arial" pitchFamily="34" charset="0"/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) . 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قضاوت ادراك شده فردي در مورد ميزان رضايت از زندگي كه ممكن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است شباهت كمي به وضعيت سلامت جسمي واقعي آنها داشته باشد 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سال هاي زندگي سـازش يـافته از كيفيت ( </a:t>
            </a:r>
            <a:r>
              <a:rPr lang="en-US" sz="2000" b="1">
                <a:latin typeface="Arial" pitchFamily="34" charset="0"/>
                <a:cs typeface="B Lotus" pitchFamily="2" charset="-78"/>
              </a:rPr>
              <a:t>QALYS</a:t>
            </a:r>
            <a:r>
              <a:rPr lang="fa-IR" sz="2400" b="1">
                <a:latin typeface="Arial" pitchFamily="34" charset="0"/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) به عنـوان مبناي 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قضاوت در تخمين اختلالات .</a:t>
            </a:r>
          </a:p>
          <a:p>
            <a:pPr algn="just"/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34925" y="576263"/>
            <a:ext cx="8642350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ابزار كيفيت زندگي بين فرهنگي ( </a:t>
            </a:r>
            <a:r>
              <a:rPr lang="en-US" sz="2000" b="1">
                <a:latin typeface="Arial" pitchFamily="34" charset="0"/>
                <a:cs typeface="B Lotus" pitchFamily="2" charset="-78"/>
              </a:rPr>
              <a:t>WHOQOL</a:t>
            </a:r>
            <a:r>
              <a:rPr lang="fa-IR" sz="2400" b="1">
                <a:latin typeface="Arial" pitchFamily="34" charset="0"/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) كاربرد براي :</a:t>
            </a:r>
          </a:p>
          <a:p>
            <a:pPr>
              <a:lnSpc>
                <a:spcPct val="150000"/>
              </a:lnSpc>
            </a:pPr>
            <a:endParaRPr lang="fa-IR" sz="2800" b="1">
              <a:latin typeface="Arial" pitchFamily="34" charset="0"/>
              <a:cs typeface="B Lotus" pitchFamily="2" charset="-78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بيمارانـي كه بيماري هاي مزمـن دارند ( ماننـد درد مفاصل ) 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افرادي كه در وضعيت استرس شديد به سرمي برند ( مانند مهاجران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و پناهندگان )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مراقبان غيـر رسمي افـراد سالمند و نـاتوان .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34925" y="333375"/>
            <a:ext cx="8640763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fa-IR" sz="2800" b="1">
              <a:latin typeface="Arial" pitchFamily="34" charset="0"/>
              <a:cs typeface="Lotus" pitchFamily="2" charset="-78"/>
            </a:endParaRPr>
          </a:p>
          <a:p>
            <a:pPr algn="just"/>
            <a:endParaRPr lang="fa-IR" sz="2800" b="1">
              <a:latin typeface="Arial" pitchFamily="34" charset="0"/>
              <a:cs typeface="Lotus" pitchFamily="2" charset="-78"/>
            </a:endParaRPr>
          </a:p>
          <a:p>
            <a:pPr algn="just"/>
            <a:endParaRPr lang="fa-IR" sz="2800" b="1">
              <a:latin typeface="Arial" pitchFamily="34" charset="0"/>
              <a:cs typeface="Lotus" pitchFamily="2" charset="-78"/>
            </a:endParaRPr>
          </a:p>
          <a:p>
            <a:pPr algn="just"/>
            <a:r>
              <a:rPr lang="fa-IR" sz="2800" b="1">
                <a:latin typeface="Arial" pitchFamily="34" charset="0"/>
                <a:cs typeface="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الگوي سازه هاي كيفيت زندگي وابسته به سلامت شامل : سازه اي از 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ارزيابي هاي مثبت و مقياس رضايت از بيماري ، مانند :</a:t>
            </a:r>
          </a:p>
          <a:p>
            <a:pPr algn="just"/>
            <a:endParaRPr lang="fa-IR" sz="2800" b="1">
              <a:latin typeface="Arial" pitchFamily="34" charset="0"/>
              <a:cs typeface="B Lotus" pitchFamily="2" charset="-78"/>
            </a:endParaRP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           1- بيمـاري بـاعث شده كه ارزش زندگـي ام را بـيش از    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               آنچه قبلا مي دانستم ، درك كنم .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           2- با وجـود مشكلات ، از زندگي ام لـذت مي برم .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           3- بيماري ام ، ارزش دوستي را بـه من نـشان داده است .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           4- وقتي كه احساس خوبي دارم ، واقعا احساس خوشحالي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               مي كنم .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          5- بستگانـم ، واقعا بـه مشكلاتم اهميت مي دهنـد .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          6- بيمـاري ام به من كمك كرده كه خودم را بشناسم .</a:t>
            </a:r>
          </a:p>
          <a:p>
            <a:pPr algn="just"/>
            <a:endParaRPr lang="fa-IR" sz="2800" b="1">
              <a:latin typeface="Arial" pitchFamily="34" charset="0"/>
              <a:cs typeface="B Lotus" pitchFamily="2" charset="-78"/>
            </a:endParaRP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        ( هيلند و كنيون 1992 )</a:t>
            </a:r>
          </a:p>
          <a:p>
            <a:pPr algn="just"/>
            <a:endParaRPr lang="fa-IR" sz="2800" b="1">
              <a:latin typeface="Arial" pitchFamily="34" charset="0"/>
              <a:cs typeface="B Lotus" pitchFamily="2" charset="-78"/>
            </a:endParaRPr>
          </a:p>
          <a:p>
            <a:pPr algn="just"/>
            <a:endParaRPr lang="fa-IR" sz="2800" b="1">
              <a:latin typeface="Arial" pitchFamily="34" charset="0"/>
              <a:cs typeface="B Lotus" pitchFamily="2" charset="-78"/>
            </a:endParaRPr>
          </a:p>
          <a:p>
            <a:pPr algn="just"/>
            <a:r>
              <a:rPr lang="fa-IR" sz="2800" b="1">
                <a:latin typeface="Arial" pitchFamily="34" charset="0"/>
                <a:cs typeface="Lotus" pitchFamily="2" charset="-78"/>
              </a:rPr>
              <a:t> </a:t>
            </a:r>
            <a:endParaRPr lang="en-US" sz="2800" b="1">
              <a:latin typeface="Arial" pitchFamily="34" charset="0"/>
              <a:cs typeface="Lotus" pitchFamily="2" charset="-78"/>
            </a:endParaRPr>
          </a:p>
        </p:txBody>
      </p:sp>
      <p:sp>
        <p:nvSpPr>
          <p:cNvPr id="46083" name="AutoShape 5"/>
          <p:cNvSpPr>
            <a:spLocks/>
          </p:cNvSpPr>
          <p:nvPr/>
        </p:nvSpPr>
        <p:spPr bwMode="auto">
          <a:xfrm>
            <a:off x="7669213" y="1916113"/>
            <a:ext cx="431800" cy="3744912"/>
          </a:xfrm>
          <a:prstGeom prst="rightBrace">
            <a:avLst>
              <a:gd name="adj1" fmla="val 72273"/>
              <a:gd name="adj2" fmla="val 50102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179388" y="476250"/>
            <a:ext cx="878522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fa-IR" sz="3200" b="1">
                <a:latin typeface="Arial" pitchFamily="34" charset="0"/>
                <a:cs typeface="B Lotus" pitchFamily="2" charset="-78"/>
              </a:rPr>
              <a:t>ارزيابي كيفيت زندگي :</a:t>
            </a:r>
          </a:p>
          <a:p>
            <a:pPr algn="just"/>
            <a:endParaRPr lang="fa-IR" sz="3200" b="1">
              <a:latin typeface="Arial" pitchFamily="34" charset="0"/>
              <a:cs typeface="B Lotus" pitchFamily="2" charset="-78"/>
            </a:endParaRPr>
          </a:p>
          <a:p>
            <a:pPr algn="just"/>
            <a:r>
              <a:rPr lang="en-US" sz="2800">
                <a:latin typeface="Arial" pitchFamily="34" charset="0"/>
                <a:cs typeface="B Lotus" pitchFamily="2" charset="-78"/>
                <a:sym typeface="Wingdings 2" pitchFamily="18" charset="2"/>
              </a:rPr>
              <a:t></a:t>
            </a:r>
            <a:r>
              <a:rPr lang="fa-IR" sz="2800" b="1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كيفيت زنـدگي = سازه بي نهايت ارزشمندي براي سنجش اينكه فرد چه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   احساسي در مورد وضعيـت و شرايـط سلامت خود دارد .</a:t>
            </a:r>
          </a:p>
          <a:p>
            <a:pPr algn="just">
              <a:buFont typeface="Wingdings 2" pitchFamily="18" charset="2"/>
              <a:buChar char="R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داراي ماهـيت ذهـني است لذا اعتبار و روايي فرهنگي آن ، چالش انگيز</a:t>
            </a:r>
          </a:p>
          <a:p>
            <a:pPr algn="just">
              <a:buFont typeface="Wingdings 2" pitchFamily="18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است .</a:t>
            </a:r>
          </a:p>
          <a:p>
            <a:pPr algn="just"/>
            <a:r>
              <a:rPr lang="en-US" sz="2800">
                <a:cs typeface="B Lotus" pitchFamily="2" charset="-78"/>
                <a:sym typeface="Wingdings 2" pitchFamily="18" charset="2"/>
              </a:rPr>
              <a:t>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مسايل اخلاقي در كيفيت زندگي (مثل ارزش قايل شدن براي زندگي چه 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   معنـي دارد ؟ )</a:t>
            </a:r>
          </a:p>
          <a:p>
            <a:pPr algn="just">
              <a:buFont typeface="Wingdings 2" pitchFamily="18" charset="2"/>
              <a:buChar char="R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( پژوهش هيلند و كنيون1992 ) در مورد كيفيت زندگي بيـماري ممكن</a:t>
            </a:r>
          </a:p>
          <a:p>
            <a:pPr algn="just">
              <a:buFont typeface="Wingdings 2" pitchFamily="18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است تغييـرات مـثبتي را در زنـدگي بيمار به همراه داشته باشد و باعث</a:t>
            </a:r>
          </a:p>
          <a:p>
            <a:pPr algn="just">
              <a:buFont typeface="Wingdings 2" pitchFamily="18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شود كه آنـها بيشتر در مورد خـود ياد بگيرند و از بستگان و دوستانشان 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   قـدرداني كننـد .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179388" y="188913"/>
            <a:ext cx="8640762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fa-IR" sz="3200" b="1">
                <a:latin typeface="Arial" pitchFamily="34" charset="0"/>
                <a:cs typeface="B Lotus" pitchFamily="2" charset="-78"/>
              </a:rPr>
              <a:t>سياست سلامت :</a:t>
            </a:r>
          </a:p>
          <a:p>
            <a:pPr algn="just"/>
            <a:endParaRPr lang="fa-IR" sz="3200" b="1">
              <a:latin typeface="Arial" pitchFamily="34" charset="0"/>
              <a:cs typeface="B Lotus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en-US" sz="2400" b="1">
                <a:latin typeface="Arial" pitchFamily="34" charset="0"/>
                <a:cs typeface="B Lotus" pitchFamily="2" charset="-78"/>
                <a:sym typeface="Wingdings" pitchFamily="2" charset="2"/>
              </a:rPr>
              <a:t></a:t>
            </a:r>
            <a:r>
              <a:rPr lang="fa-IR" sz="2400" b="1">
                <a:latin typeface="Arial" pitchFamily="34" charset="0"/>
                <a:cs typeface="B Lotus" pitchFamily="2" charset="-78"/>
                <a:sym typeface="Wingdings" pitchFamily="2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درك اپيدميـولوژي بدون درنظر گرفتـن سياست سـلامـت = نـاقـص</a:t>
            </a:r>
          </a:p>
          <a:p>
            <a:pPr algn="just">
              <a:lnSpc>
                <a:spcPct val="150000"/>
              </a:lnSpc>
            </a:pPr>
            <a:r>
              <a:rPr lang="en-US" sz="2400" b="1">
                <a:cs typeface="B Lotus" pitchFamily="2" charset="-78"/>
                <a:sym typeface="Wingdings" pitchFamily="2" charset="2"/>
              </a:rPr>
              <a:t>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مـراقبت از سلامت -  يك ارزش فـوق العـاده و مـنبع ارزشمند مثال : 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« قـانـون خدمـات سـلامت مـلي » حكـومت كارگـري انگلستـان در           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سال1948 ، زمينه تاسيس «خدمات سلامت ملي» را براي دسترسي تمام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افـرادي كه به آن نياز دارند و به صورت رايگان ، براي وزير بهـداشت 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فراهم كرد. 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179388" y="477838"/>
            <a:ext cx="8424862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endParaRPr lang="fa-IR" sz="3200" b="1">
              <a:latin typeface="Arial" pitchFamily="34" charset="0"/>
              <a:cs typeface="Lotus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3200" b="1">
                <a:latin typeface="Arial" pitchFamily="34" charset="0"/>
                <a:cs typeface="B Lotus" pitchFamily="2" charset="-78"/>
              </a:rPr>
              <a:t>بزرگترين چالش بهداشتي قرن جديد :</a:t>
            </a:r>
          </a:p>
          <a:p>
            <a:pPr algn="just">
              <a:lnSpc>
                <a:spcPct val="150000"/>
              </a:lnSpc>
            </a:pPr>
            <a:endParaRPr lang="fa-IR" sz="3200" b="1">
              <a:latin typeface="Arial" pitchFamily="34" charset="0"/>
              <a:cs typeface="B Lotus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en-US" sz="2800">
                <a:latin typeface="Arial" pitchFamily="34" charset="0"/>
                <a:cs typeface="B Lotus" pitchFamily="2" charset="-78"/>
                <a:sym typeface="Wingdings 2" pitchFamily="18" charset="2"/>
              </a:rPr>
              <a:t>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دسترسي به خدمات مراقبتهاي بهداشتي و نياز به كاهش نابرابري ها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در بهداشت ( ماننـد روستـايي ، منطقــه اي و... )</a:t>
            </a:r>
          </a:p>
          <a:p>
            <a:pPr algn="just">
              <a:lnSpc>
                <a:spcPct val="150000"/>
              </a:lnSpc>
            </a:pPr>
            <a:endParaRPr lang="fa-IR" sz="2800" b="1">
              <a:latin typeface="Arial" pitchFamily="34" charset="0"/>
              <a:cs typeface="B Lotus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323850" y="188913"/>
            <a:ext cx="85693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روزنامه مشاوره حكومت ، « ملت سالمترها : پيماني براي سلامت » (1998)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درصدد است تا « راه ميانـه اي » بين تعصب هاي قديمي « سرزنش قرباني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فردي » از يك سو و « مـهنـدسي اجتماعـي دولـت دايـه » از سوي ديگر 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بيابد . اين راه ميانبـر با هدف ايـجاد و حـفظ همكـاري قـوي بيـن افراد ، 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خانواده ها ، نمايندگان محلي و جوامع ، بنا مي شود .  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107950" y="477838"/>
            <a:ext cx="8713788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fa-IR" sz="3200" b="1">
                <a:latin typeface="Arial" pitchFamily="34" charset="0"/>
                <a:cs typeface="B Lotus" pitchFamily="2" charset="-78"/>
              </a:rPr>
              <a:t>هزينه مراقبتهاي بهداشتي :</a:t>
            </a:r>
          </a:p>
          <a:p>
            <a:pPr algn="just"/>
            <a:endParaRPr lang="fa-IR" sz="3200" b="1">
              <a:latin typeface="Arial" pitchFamily="34" charset="0"/>
              <a:cs typeface="B Lotus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انـگلستـان در سطح جهان داراي پايين ترين سطح هزينه كلي مراقبت از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بـهداشتي را به نسبت درصد « تـوليد نـاخالـص مـلـي » به نسبت تمام  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سازمان هاي همكاري هاي اقتـصادي و تـوسعه اي كـشورها است ؛ بـا 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صرف به طور متوسط كمتر از 7 درصد از توليد ناخالص ملي خود براي 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هزينه كلي مراقبتهاي بهداشتي ، طي سالهاي 1990 تا 1997 .</a:t>
            </a:r>
          </a:p>
          <a:p>
            <a:pPr algn="just">
              <a:lnSpc>
                <a:spcPct val="150000"/>
              </a:lnSpc>
            </a:pP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ChangeArrowheads="1"/>
          </p:cNvSpPr>
          <p:nvPr/>
        </p:nvSpPr>
        <p:spPr bwMode="auto">
          <a:xfrm>
            <a:off x="252413" y="333375"/>
            <a:ext cx="8351837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en-US" sz="2400">
                <a:latin typeface="Arial" pitchFamily="34" charset="0"/>
                <a:cs typeface="Lotus" pitchFamily="2" charset="-78"/>
                <a:sym typeface="Wingdings 2" pitchFamily="18" charset="2"/>
              </a:rPr>
              <a:t></a:t>
            </a:r>
            <a:r>
              <a:rPr lang="fa-IR" sz="2400">
                <a:latin typeface="Arial" pitchFamily="34" charset="0"/>
                <a:cs typeface="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آمـريكا دو برابر انگلستان يعني بـه طور متوسط 14 درصـد بـراي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كل مـراقـبتهاي بـهداشتي در طـي همين دوره هزينـه كـرده است . 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لذا سياست مراقبتهاي بهداشتي ارتباط نزديكي با تصميمات بـودجه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دارد كـه در مـورد زمينـه هاي اجتماعـي ، سيـاسي و اقتـصادي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اتـخاذ واجـرا مي شونـد .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79388" y="188913"/>
            <a:ext cx="8856662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indent="182563" algn="just">
              <a:tabLst>
                <a:tab pos="365125" algn="r"/>
              </a:tabLst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سلامت واقعي = پيشگيري از بيمار شدن + ارتقاي سلامت مثبت</a:t>
            </a:r>
          </a:p>
          <a:p>
            <a:pPr indent="182563" algn="just">
              <a:tabLst>
                <a:tab pos="365125" algn="r"/>
              </a:tabLst>
            </a:pPr>
            <a:endParaRPr lang="fa-IR" sz="2800" b="1">
              <a:latin typeface="Arial" pitchFamily="34" charset="0"/>
              <a:cs typeface="B Lotus" pitchFamily="2" charset="-78"/>
            </a:endParaRPr>
          </a:p>
          <a:p>
            <a:pPr indent="182563" algn="just">
              <a:tabLst>
                <a:tab pos="365125" algn="r"/>
              </a:tabLst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نگاه تاريخي به سلامت وبيماري :                                                    </a:t>
            </a:r>
          </a:p>
          <a:p>
            <a:pPr indent="182563" algn="just">
              <a:tabLst>
                <a:tab pos="365125" algn="r"/>
              </a:tabLst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</a:t>
            </a:r>
          </a:p>
          <a:p>
            <a:pPr indent="182563" algn="just">
              <a:tabLst>
                <a:tab pos="365125" algn="r"/>
              </a:tabLst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قرن17 تا اوايل قرن 20     1)بيمار شدن اتفاقي ناگهاني است كه نمي توان </a:t>
            </a:r>
          </a:p>
          <a:p>
            <a:pPr indent="182563" algn="just">
              <a:tabLst>
                <a:tab pos="365125" algn="r"/>
              </a:tabLst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ازآن ايمن بود.</a:t>
            </a:r>
          </a:p>
          <a:p>
            <a:pPr indent="182563" algn="just">
              <a:tabLst>
                <a:tab pos="365125" algn="r"/>
              </a:tabLst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علت عمده مرگ             بيماريهاي عفـوني « حاد » ( حملات ناگهاني )</a:t>
            </a:r>
          </a:p>
          <a:p>
            <a:pPr indent="182563" algn="just">
              <a:tabLst>
                <a:tab pos="365125" algn="r"/>
              </a:tabLst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مثل آنفولانزا ، ذات الريه وسل .</a:t>
            </a:r>
          </a:p>
          <a:p>
            <a:pPr indent="182563" algn="just">
              <a:tabLst>
                <a:tab pos="365125" algn="r"/>
              </a:tabLst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2) بيمـاري          كار نيروهاي شيطاني يـا دخالت خدايـان .</a:t>
            </a:r>
          </a:p>
          <a:p>
            <a:pPr indent="182563" algn="just">
              <a:tabLst>
                <a:tab pos="365125" algn="r"/>
              </a:tabLst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3) امـروزه بيماري هاي مزمـن ( شروع تدريجـي و مدت طـولاني ) مثل </a:t>
            </a:r>
          </a:p>
          <a:p>
            <a:pPr indent="182563" algn="just">
              <a:tabLst>
                <a:tab pos="365125" algn="r"/>
              </a:tabLst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سرطان ، ناخوشي هاي زنـدگي ناميده مي شوند . بهبود نمي يابند اما بايد </a:t>
            </a:r>
          </a:p>
          <a:p>
            <a:pPr indent="182563" algn="just">
              <a:tabLst>
                <a:tab pos="365125" algn="r"/>
              </a:tabLst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معـالجه شونـد </a:t>
            </a:r>
            <a:r>
              <a:rPr lang="fa-IR" sz="2800">
                <a:latin typeface="Arial" pitchFamily="34" charset="0"/>
                <a:cs typeface="B Lotus" pitchFamily="2" charset="-78"/>
              </a:rPr>
              <a:t>.</a:t>
            </a:r>
            <a:endParaRPr lang="en-US" sz="2800">
              <a:latin typeface="Arial" pitchFamily="34" charset="0"/>
              <a:cs typeface="B Lotus" pitchFamily="2" charset="-78"/>
            </a:endParaRPr>
          </a:p>
        </p:txBody>
      </p:sp>
      <p:sp>
        <p:nvSpPr>
          <p:cNvPr id="7171" name="Line 5"/>
          <p:cNvSpPr>
            <a:spLocks noChangeShapeType="1"/>
          </p:cNvSpPr>
          <p:nvPr/>
        </p:nvSpPr>
        <p:spPr bwMode="auto">
          <a:xfrm flipH="1">
            <a:off x="5724525" y="27813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7172" name="Line 6"/>
          <p:cNvSpPr>
            <a:spLocks noChangeShapeType="1"/>
          </p:cNvSpPr>
          <p:nvPr/>
        </p:nvSpPr>
        <p:spPr bwMode="auto">
          <a:xfrm flipH="1">
            <a:off x="5867400" y="36449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7173" name="Line 7"/>
          <p:cNvSpPr>
            <a:spLocks noChangeShapeType="1"/>
          </p:cNvSpPr>
          <p:nvPr/>
        </p:nvSpPr>
        <p:spPr bwMode="auto">
          <a:xfrm flipH="1">
            <a:off x="6588125" y="4508500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ChangeArrowheads="1"/>
          </p:cNvSpPr>
          <p:nvPr/>
        </p:nvSpPr>
        <p:spPr bwMode="auto">
          <a:xfrm>
            <a:off x="323850" y="260350"/>
            <a:ext cx="856932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3200" b="1">
                <a:latin typeface="Arial" pitchFamily="34" charset="0"/>
                <a:cs typeface="B Titr" pitchFamily="2" charset="-78"/>
              </a:rPr>
              <a:t>فصل سوم :</a:t>
            </a:r>
          </a:p>
          <a:p>
            <a:pPr algn="ctr"/>
            <a:endParaRPr lang="fa-IR" sz="3200" b="1">
              <a:latin typeface="Arial" pitchFamily="34" charset="0"/>
              <a:cs typeface="B Titr" pitchFamily="2" charset="-78"/>
            </a:endParaRPr>
          </a:p>
          <a:p>
            <a:pPr algn="ctr"/>
            <a:endParaRPr lang="fa-IR" sz="3200" b="1">
              <a:latin typeface="Arial" pitchFamily="34" charset="0"/>
              <a:cs typeface="B Titr" pitchFamily="2" charset="-78"/>
            </a:endParaRPr>
          </a:p>
          <a:p>
            <a:pPr algn="ctr"/>
            <a:r>
              <a:rPr lang="fa-IR" sz="2400">
                <a:latin typeface="Arial" pitchFamily="34" charset="0"/>
              </a:rPr>
              <a:t> </a:t>
            </a:r>
            <a:r>
              <a:rPr lang="fa-IR" sz="3200" b="1">
                <a:latin typeface="Arial" pitchFamily="34" charset="0"/>
                <a:cs typeface="B Titr" pitchFamily="2" charset="-78"/>
              </a:rPr>
              <a:t>نشـانه هاي بيمـاري و درد</a:t>
            </a:r>
          </a:p>
          <a:p>
            <a:pPr algn="ctr"/>
            <a:endParaRPr lang="fa-IR" sz="3200" b="1">
              <a:latin typeface="Arial" pitchFamily="34" charset="0"/>
              <a:cs typeface="B Titr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en-US" sz="2800" b="1">
                <a:latin typeface="Arial" pitchFamily="34" charset="0"/>
                <a:cs typeface="Lotus" pitchFamily="2" charset="-78"/>
                <a:sym typeface="Wingdings" pitchFamily="2" charset="2"/>
              </a:rPr>
              <a:t></a:t>
            </a:r>
            <a:r>
              <a:rPr lang="fa-IR" sz="2800" b="1">
                <a:latin typeface="Arial" pitchFamily="34" charset="0"/>
                <a:cs typeface="Lotus" pitchFamily="2" charset="-78"/>
                <a:sym typeface="Wingdings" pitchFamily="2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نشانه ها : اتخاذ رفتار نقش بيمار</a:t>
            </a:r>
          </a:p>
          <a:p>
            <a:pPr algn="ctr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  <a:r>
              <a:rPr lang="en-US" sz="2800" b="1">
                <a:cs typeface="B Lotus" pitchFamily="2" charset="-78"/>
                <a:sym typeface="Wingdings" pitchFamily="2" charset="2"/>
              </a:rPr>
              <a:t>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مقدمه اي بر درد                   </a:t>
            </a:r>
          </a:p>
          <a:p>
            <a:pPr algn="ctr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  <a:r>
              <a:rPr lang="en-US" sz="2800" b="1">
                <a:cs typeface="B Lotus" pitchFamily="2" charset="-78"/>
                <a:sym typeface="Wingdings" pitchFamily="2" charset="2"/>
              </a:rPr>
              <a:t>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تعريف درد                     </a:t>
            </a:r>
          </a:p>
          <a:p>
            <a:pPr algn="ctr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  <a:r>
              <a:rPr lang="en-US" sz="2800" b="1">
                <a:cs typeface="B Lotus" pitchFamily="2" charset="-78"/>
                <a:sym typeface="Wingdings" pitchFamily="2" charset="2"/>
              </a:rPr>
              <a:t>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تاريخچه درد                   </a:t>
            </a:r>
          </a:p>
          <a:p>
            <a:pPr algn="ctr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  <a:r>
              <a:rPr lang="fa-IR" sz="2800">
                <a:cs typeface="B Lotus" pitchFamily="2" charset="-78"/>
              </a:rPr>
              <a:t> </a:t>
            </a:r>
            <a:r>
              <a:rPr lang="en-US" sz="2800" b="1">
                <a:cs typeface="B Lotus" pitchFamily="2" charset="-78"/>
                <a:sym typeface="Wingdings" pitchFamily="2" charset="2"/>
              </a:rPr>
              <a:t></a:t>
            </a:r>
            <a:r>
              <a:rPr lang="fa-IR" sz="2800" b="1">
                <a:cs typeface="B Lotus" pitchFamily="2" charset="-78"/>
                <a:sym typeface="Wingdings" pitchFamily="2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ويژگي هاي درد               </a:t>
            </a:r>
          </a:p>
          <a:p>
            <a:pPr algn="ctr">
              <a:lnSpc>
                <a:spcPct val="150000"/>
              </a:lnSpc>
            </a:pPr>
            <a:r>
              <a:rPr lang="en-US" sz="2800" b="1">
                <a:cs typeface="B Lotus" pitchFamily="2" charset="-78"/>
                <a:sym typeface="Wingdings" pitchFamily="2" charset="2"/>
              </a:rPr>
              <a:t>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نظريه هاي درد               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ChangeArrowheads="1"/>
          </p:cNvSpPr>
          <p:nvPr/>
        </p:nvSpPr>
        <p:spPr bwMode="auto">
          <a:xfrm>
            <a:off x="395288" y="620713"/>
            <a:ext cx="8569325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fa-IR" sz="3200" b="1">
                <a:latin typeface="Arial" pitchFamily="34" charset="0"/>
                <a:cs typeface="B Lotus" pitchFamily="2" charset="-78"/>
              </a:rPr>
              <a:t>نشانه هاي بيماري و درد : اتخاذ رفتار نقش بيماري</a:t>
            </a:r>
          </a:p>
          <a:p>
            <a:pPr>
              <a:lnSpc>
                <a:spcPct val="150000"/>
              </a:lnSpc>
            </a:pPr>
            <a:endParaRPr lang="fa-IR" sz="3200" b="1">
              <a:latin typeface="Arial" pitchFamily="34" charset="0"/>
              <a:cs typeface="B Lotus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بـرانـون و فيست :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Arial" pitchFamily="34" charset="0"/>
                <a:cs typeface="B Lotus" pitchFamily="2" charset="-78"/>
                <a:sym typeface="Wingdings 2" pitchFamily="18" charset="2"/>
              </a:rPr>
              <a:t>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پزشك       علاوه بر بستري كردن ، دروازه بان مراقبتهاي بهداشتي است.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en-US" sz="2400">
                <a:cs typeface="B Lotus" pitchFamily="2" charset="-78"/>
                <a:sym typeface="Wingdings 2" pitchFamily="18" charset="2"/>
              </a:rPr>
              <a:t>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تعييـن و تائيد بيمـاري با تشخيص پزشكان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( برانون و فيست ، 1997 ، ص166 ) 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54275" name="Line 5"/>
          <p:cNvSpPr>
            <a:spLocks noChangeShapeType="1"/>
          </p:cNvSpPr>
          <p:nvPr/>
        </p:nvSpPr>
        <p:spPr bwMode="auto">
          <a:xfrm flipH="1">
            <a:off x="7165975" y="3500438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179388" y="260350"/>
            <a:ext cx="8713787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fa-IR" sz="3200" b="1">
                <a:latin typeface="Arial" pitchFamily="34" charset="0"/>
                <a:cs typeface="B Lotus" pitchFamily="2" charset="-78"/>
              </a:rPr>
              <a:t>رفتار بيماري در برابر رفتار نقش بيماري :</a:t>
            </a:r>
          </a:p>
          <a:p>
            <a:pPr>
              <a:lnSpc>
                <a:spcPct val="150000"/>
              </a:lnSpc>
            </a:pPr>
            <a:endParaRPr lang="fa-IR" sz="3200" b="1">
              <a:latin typeface="Arial" pitchFamily="34" charset="0"/>
              <a:cs typeface="B Lotus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latin typeface="Arial" pitchFamily="34" charset="0"/>
                <a:cs typeface="B Lotus" pitchFamily="2" charset="-78"/>
                <a:sym typeface="Wingdings 2" pitchFamily="18" charset="2"/>
              </a:rPr>
              <a:t></a:t>
            </a:r>
            <a:r>
              <a:rPr lang="fa-IR" sz="2400" b="1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رفتـار بيمـاري         بـروز قبـل از تـشخـيص</a:t>
            </a:r>
          </a:p>
          <a:p>
            <a:pPr>
              <a:lnSpc>
                <a:spcPct val="150000"/>
              </a:lnSpc>
            </a:pPr>
            <a:r>
              <a:rPr lang="en-US" sz="2400" b="1">
                <a:cs typeface="B Lotus" pitchFamily="2" charset="-78"/>
                <a:sym typeface="Wingdings 2" pitchFamily="18" charset="2"/>
              </a:rPr>
              <a:t>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رفتار نقش بيماري          بروز پس از تشخيص كه معمولا توسط پزشك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انجام مي گيرد .</a:t>
            </a:r>
          </a:p>
          <a:p>
            <a:pPr>
              <a:lnSpc>
                <a:spcPct val="150000"/>
              </a:lnSpc>
            </a:pPr>
            <a:r>
              <a:rPr lang="en-US" sz="2400" b="1">
                <a:cs typeface="B Lotus" pitchFamily="2" charset="-78"/>
                <a:sym typeface="Wingdings 2" pitchFamily="18" charset="2"/>
              </a:rPr>
              <a:t>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تـشخـيص عـامـل تـمايـز رفتـار بيمـاري از رفتـار نـقش بيمـاري</a:t>
            </a:r>
          </a:p>
          <a:p>
            <a:pPr>
              <a:lnSpc>
                <a:spcPct val="150000"/>
              </a:lnSpc>
            </a:pPr>
            <a:endParaRPr lang="fa-IR" sz="2800" b="1">
              <a:latin typeface="Arial" pitchFamily="34" charset="0"/>
              <a:cs typeface="B Lotus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       ( كسل و كوب ، 1966 )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55299" name="Line 5"/>
          <p:cNvSpPr>
            <a:spLocks noChangeShapeType="1"/>
          </p:cNvSpPr>
          <p:nvPr/>
        </p:nvSpPr>
        <p:spPr bwMode="auto">
          <a:xfrm flipH="1">
            <a:off x="6011863" y="25654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55300" name="Line 6"/>
          <p:cNvSpPr>
            <a:spLocks noChangeShapeType="1"/>
          </p:cNvSpPr>
          <p:nvPr/>
        </p:nvSpPr>
        <p:spPr bwMode="auto">
          <a:xfrm flipH="1">
            <a:off x="5651500" y="32131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179388" y="260350"/>
            <a:ext cx="856932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علل مؤثر در زمان ، مكان و نحوه كمك خواهي مردم در هر دو بيماري :</a:t>
            </a:r>
          </a:p>
          <a:p>
            <a:pPr>
              <a:lnSpc>
                <a:spcPct val="150000"/>
              </a:lnSpc>
            </a:pPr>
            <a:endParaRPr lang="fa-IR" sz="2800" b="1">
              <a:latin typeface="Arial" pitchFamily="34" charset="0"/>
              <a:cs typeface="B Lotus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1- عوامل اجتماعي و جمعيت شناختي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2- ويـژگيـهاي نـشانـه هاي بيمـار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ChangeArrowheads="1"/>
          </p:cNvSpPr>
          <p:nvPr/>
        </p:nvSpPr>
        <p:spPr bwMode="auto">
          <a:xfrm>
            <a:off x="179388" y="115888"/>
            <a:ext cx="8353425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a-IR" sz="3200" b="1">
                <a:latin typeface="Arial" pitchFamily="34" charset="0"/>
                <a:cs typeface="B Lotus" pitchFamily="2" charset="-78"/>
              </a:rPr>
              <a:t>عوامل اجتماعي و جمعيت شناختي</a:t>
            </a:r>
          </a:p>
          <a:p>
            <a:r>
              <a:rPr lang="en-US" sz="2800">
                <a:latin typeface="Arial" pitchFamily="34" charset="0"/>
                <a:cs typeface="B Lotus" pitchFamily="2" charset="-78"/>
                <a:sym typeface="Wingdings 2" pitchFamily="18" charset="2"/>
              </a:rPr>
              <a:t></a:t>
            </a:r>
            <a:r>
              <a:rPr lang="fa-IR" sz="2800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جنـس :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  <a:r>
              <a:rPr lang="en-US" sz="2800" b="1">
                <a:latin typeface="Arial" pitchFamily="34" charset="0"/>
                <a:cs typeface="B Lotus" pitchFamily="2" charset="-78"/>
                <a:sym typeface="Wingdings 2" pitchFamily="18" charset="2"/>
              </a:rPr>
              <a:t></a:t>
            </a:r>
            <a:r>
              <a:rPr lang="fa-IR" sz="2800" b="1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مراجعه زنـان به طور متوسط به پزشك عمومي دو برابر مـردان .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  <a:r>
              <a:rPr lang="en-US" sz="2800" b="1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بيشتريـن خطر تـهديد كننده مـردان          مشكلات مربوط به 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مشروبات الكلي و نـاامني شغلي .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  <a:r>
              <a:rPr lang="en-US" sz="2800" b="1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بيشتريـن خطر تهديـد كننده زنـان           بي تحركي جسمي ، 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بيكاري و استرس .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  <a:r>
              <a:rPr lang="en-US" sz="2800" b="1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مـردان به دليل انتظار داشتن ديدگاه اجتماعـي قوي ، از پذيرش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بيمـاري و اقـدام براي مراقبت هاي پـزشكي سر بـاز مي زنند .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57347" name="Line 5"/>
          <p:cNvSpPr>
            <a:spLocks noChangeShapeType="1"/>
          </p:cNvSpPr>
          <p:nvPr/>
        </p:nvSpPr>
        <p:spPr bwMode="auto">
          <a:xfrm flipH="1">
            <a:off x="3059113" y="249237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57348" name="Line 6"/>
          <p:cNvSpPr>
            <a:spLocks noChangeShapeType="1"/>
          </p:cNvSpPr>
          <p:nvPr/>
        </p:nvSpPr>
        <p:spPr bwMode="auto">
          <a:xfrm flipH="1">
            <a:off x="3132138" y="378936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ChangeArrowheads="1"/>
          </p:cNvSpPr>
          <p:nvPr/>
        </p:nvSpPr>
        <p:spPr bwMode="auto">
          <a:xfrm>
            <a:off x="107950" y="188913"/>
            <a:ext cx="8713788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a-IR" sz="2800" b="1">
                <a:latin typeface="Arial" pitchFamily="34" charset="0"/>
                <a:cs typeface="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وضعيت اجتماعي- اقتصادي :</a:t>
            </a:r>
          </a:p>
          <a:p>
            <a:endParaRPr lang="fa-IR" sz="2800" b="1">
              <a:latin typeface="Arial" pitchFamily="34" charset="0"/>
              <a:cs typeface="B Lotus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2800" b="1">
                <a:latin typeface="Arial" pitchFamily="34" charset="0"/>
                <a:cs typeface="B Lotus" pitchFamily="2" charset="-78"/>
                <a:sym typeface="Wingdings 2" pitchFamily="18" charset="2"/>
              </a:rPr>
              <a:t></a:t>
            </a:r>
            <a:r>
              <a:rPr lang="fa-IR" sz="2800" b="1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طبقه اجتماعي و اقتصادي بـالاتر        داراي پذيرش بيشتر در مـورد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رفتارهاي پيشگيرانه سلامت</a:t>
            </a:r>
          </a:p>
          <a:p>
            <a:pPr>
              <a:lnSpc>
                <a:spcPct val="150000"/>
              </a:lnSpc>
            </a:pPr>
            <a:r>
              <a:rPr lang="en-US" sz="2800" b="1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نقش عوامل فرهنگي و اجتماعي در پاسخدهي به نشانه هاي بيمـاري .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مثال: صبورترين افراد در انكار درد          آمريكاييهاي ايرلندي</a:t>
            </a:r>
          </a:p>
          <a:p>
            <a:pPr>
              <a:lnSpc>
                <a:spcPct val="150000"/>
              </a:lnSpc>
            </a:pPr>
            <a:r>
              <a:rPr lang="en-US" sz="2800" b="1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آمريكاييهاي يهودي ، بيشتر درصدد دريافت كمك هاي تخصصي اند ،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نقش بيماري را قبول مي كنند و درگير رفتارهاي پيشگيرانـه مي شونـد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( برعكس آمـريكاييـهاي مكـزيكي )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            ( مكانيـك 1978 )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58371" name="Line 5"/>
          <p:cNvSpPr>
            <a:spLocks noChangeShapeType="1"/>
          </p:cNvSpPr>
          <p:nvPr/>
        </p:nvSpPr>
        <p:spPr bwMode="auto">
          <a:xfrm flipH="1">
            <a:off x="3995738" y="170021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58372" name="Line 6"/>
          <p:cNvSpPr>
            <a:spLocks noChangeShapeType="1"/>
          </p:cNvSpPr>
          <p:nvPr/>
        </p:nvSpPr>
        <p:spPr bwMode="auto">
          <a:xfrm flipH="1">
            <a:off x="3635375" y="36449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ChangeArrowheads="1"/>
          </p:cNvSpPr>
          <p:nvPr/>
        </p:nvSpPr>
        <p:spPr bwMode="auto">
          <a:xfrm>
            <a:off x="323850" y="260350"/>
            <a:ext cx="8640763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en-US" sz="2800" b="1">
                <a:latin typeface="Arial" pitchFamily="34" charset="0"/>
                <a:cs typeface="Lotus" pitchFamily="2" charset="-78"/>
                <a:sym typeface="Wingdings 2" pitchFamily="18" charset="2"/>
              </a:rPr>
              <a:t></a:t>
            </a:r>
            <a:r>
              <a:rPr lang="fa-IR" sz="2800" b="1">
                <a:latin typeface="Arial" pitchFamily="34" charset="0"/>
                <a:cs typeface="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جوانان و ميانسالان          بيشترين اكراه براي دريافت مراقبت از سلامت</a:t>
            </a:r>
          </a:p>
          <a:p>
            <a:pPr>
              <a:lnSpc>
                <a:spcPct val="150000"/>
              </a:lnSpc>
            </a:pPr>
            <a:r>
              <a:rPr lang="en-US" sz="2800" b="1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نـوجـوانـان پسـر           بيشترين نارضايتي و ناخشنودي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         ( گارلند و زيگلر ، 1994 )</a:t>
            </a:r>
          </a:p>
          <a:p>
            <a:pPr>
              <a:lnSpc>
                <a:spcPct val="150000"/>
              </a:lnSpc>
            </a:pPr>
            <a:endParaRPr lang="fa-IR" sz="2800" b="1">
              <a:latin typeface="Arial" pitchFamily="34" charset="0"/>
              <a:cs typeface="B Lotus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2800" b="1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سـالمنـدان همانند ميانسالان تحت تأثير اين جمله كه « بـايد مربـوط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به سنـم باشد » قرار نـمي گيرنـد و حتي در بيماريهاي مشابه زودتـر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درصدد دريافت توصيه هاي پـزشكي برمي آينـد .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      ( لونتال و دايفن باخ ، 1991 )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59395" name="Line 5"/>
          <p:cNvSpPr>
            <a:spLocks noChangeShapeType="1"/>
          </p:cNvSpPr>
          <p:nvPr/>
        </p:nvSpPr>
        <p:spPr bwMode="auto">
          <a:xfrm flipH="1">
            <a:off x="5508625" y="1196975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59396" name="Line 6"/>
          <p:cNvSpPr>
            <a:spLocks noChangeShapeType="1"/>
          </p:cNvSpPr>
          <p:nvPr/>
        </p:nvSpPr>
        <p:spPr bwMode="auto">
          <a:xfrm flipH="1">
            <a:off x="5580063" y="1844675"/>
            <a:ext cx="790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ChangeArrowheads="1"/>
          </p:cNvSpPr>
          <p:nvPr/>
        </p:nvSpPr>
        <p:spPr bwMode="auto">
          <a:xfrm>
            <a:off x="-36513" y="260350"/>
            <a:ext cx="8569326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en-US" sz="2400">
                <a:latin typeface="Arial" pitchFamily="34" charset="0"/>
                <a:cs typeface="Lotus" pitchFamily="2" charset="-78"/>
                <a:sym typeface="Wingdings 2" pitchFamily="18" charset="2"/>
              </a:rPr>
              <a:t></a:t>
            </a:r>
            <a:r>
              <a:rPr lang="fa-IR" sz="2400">
                <a:latin typeface="Arial" pitchFamily="34" charset="0"/>
                <a:cs typeface="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ويژگي هاي نشانه هاي بيماري             قابل مشاهده بودن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       شدت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       تداخل با زندگي روزانه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       فراواني و تداوم</a:t>
            </a:r>
          </a:p>
          <a:p>
            <a:pPr>
              <a:lnSpc>
                <a:spcPct val="150000"/>
              </a:lnSpc>
            </a:pPr>
            <a:endParaRPr lang="fa-IR" sz="2800" b="1">
              <a:latin typeface="Arial" pitchFamily="34" charset="0"/>
              <a:cs typeface="B Lotus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( مكانيك ،  1978، نقل از برانون و فيست ، 1997 ) 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60419" name="Line 5"/>
          <p:cNvSpPr>
            <a:spLocks noChangeShapeType="1"/>
          </p:cNvSpPr>
          <p:nvPr/>
        </p:nvSpPr>
        <p:spPr bwMode="auto">
          <a:xfrm flipH="1">
            <a:off x="3563938" y="1844675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60420" name="Line 6"/>
          <p:cNvSpPr>
            <a:spLocks noChangeShapeType="1"/>
          </p:cNvSpPr>
          <p:nvPr/>
        </p:nvSpPr>
        <p:spPr bwMode="auto">
          <a:xfrm flipH="1">
            <a:off x="3563938" y="1844675"/>
            <a:ext cx="10795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60421" name="Line 7"/>
          <p:cNvSpPr>
            <a:spLocks noChangeShapeType="1"/>
          </p:cNvSpPr>
          <p:nvPr/>
        </p:nvSpPr>
        <p:spPr bwMode="auto">
          <a:xfrm flipH="1">
            <a:off x="3563938" y="1844675"/>
            <a:ext cx="107950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60422" name="Line 8"/>
          <p:cNvSpPr>
            <a:spLocks noChangeShapeType="1"/>
          </p:cNvSpPr>
          <p:nvPr/>
        </p:nvSpPr>
        <p:spPr bwMode="auto">
          <a:xfrm flipH="1">
            <a:off x="3563938" y="1844675"/>
            <a:ext cx="107950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ChangeArrowheads="1"/>
          </p:cNvSpPr>
          <p:nvPr/>
        </p:nvSpPr>
        <p:spPr bwMode="auto">
          <a:xfrm>
            <a:off x="107950" y="333375"/>
            <a:ext cx="864235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a-IR" sz="2800" b="1">
                <a:latin typeface="Arial" pitchFamily="34" charset="0"/>
                <a:cs typeface="B Lotus" pitchFamily="2" charset="-78"/>
              </a:rPr>
              <a:t>1- قابل مشاهده بودن نشانه ها :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- سهولت آشكار شدن به فرد و ديگران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- افراد براي نشانه هاي قابل مشاهـده احتمالا درصدد دريافت كمك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برمي آيند تا علايم ناآشكار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2- شدت نشانه ها :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- شدت ادراك شده نشانه ها با درخواست كمك ارتباط دارد ( يعني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هر چه نشانه هاي ادراك شده شديدتر باشد ، احتمال بيشتري بـراي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درخواست كمك وجود دارد . ( مكانيك ، 1978 )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- علايمي كه جدي تلقي مي شوند         ايجاد دلمشغولي بيشتر +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تعبير به بيماري (ساچمن ، 1965 )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- شدت ادراك شده از علايم ، مهمتر از نشانه هاي قابل مشاهده در :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تصميم براي دريافت مراقبت از سلامت (كامرون و همكاران ،1993)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توجيه : توسعه شيوه هايي بـراي درك واقع بينـانه و منطبق بر نظـر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متخصصان پـزشكي تـوسط بيمار از نشانه هاي خـودش . </a:t>
            </a:r>
          </a:p>
          <a:p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61443" name="Line 5"/>
          <p:cNvSpPr>
            <a:spLocks noChangeShapeType="1"/>
          </p:cNvSpPr>
          <p:nvPr/>
        </p:nvSpPr>
        <p:spPr bwMode="auto">
          <a:xfrm flipH="1">
            <a:off x="3924300" y="400526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ChangeArrowheads="1"/>
          </p:cNvSpPr>
          <p:nvPr/>
        </p:nvSpPr>
        <p:spPr bwMode="auto">
          <a:xfrm>
            <a:off x="34925" y="333375"/>
            <a:ext cx="8569325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a-IR" sz="2800" b="1">
                <a:latin typeface="Arial" pitchFamily="34" charset="0"/>
                <a:cs typeface="Lotus" pitchFamily="2" charset="-78"/>
              </a:rPr>
              <a:t>3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- تداخل نشانه ها با زندگي روزانه :</a:t>
            </a:r>
          </a:p>
          <a:p>
            <a:endParaRPr lang="fa-IR" sz="2800" b="1">
              <a:latin typeface="Arial" pitchFamily="34" charset="0"/>
              <a:cs typeface="B Lotus" pitchFamily="2" charset="-78"/>
            </a:endParaRP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- هرچه شخص ناتوان تر          احتمال اين كه درصدد مراقـبتهاي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پزشكي برآيد بيشتر است .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- نظريه ساچمن (1965) ، مؤيد نظـريه مكانيك (1978) : دخـالت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نشانه هايي در زندگي شخص = احتمال تعبير ضرورت و تأئيـد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كمك پـزشكي بيشتر. </a:t>
            </a:r>
          </a:p>
          <a:p>
            <a:endParaRPr lang="fa-IR" sz="2800" b="1">
              <a:latin typeface="Arial" pitchFamily="34" charset="0"/>
              <a:cs typeface="B Lotus" pitchFamily="2" charset="-78"/>
            </a:endParaRP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4 - فراواني و تداوم نشانـه ها :</a:t>
            </a:r>
          </a:p>
          <a:p>
            <a:endParaRPr lang="fa-IR" sz="2800" b="1">
              <a:latin typeface="Arial" pitchFamily="34" charset="0"/>
              <a:cs typeface="B Lotus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- درد مداوم ، نسبت به يك درد متنـاوب ، احتمال بيشتري دارد كه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به معاينه پـزشكي بيانجـامد .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62467" name="Line 5"/>
          <p:cNvSpPr>
            <a:spLocks noChangeShapeType="1"/>
          </p:cNvSpPr>
          <p:nvPr/>
        </p:nvSpPr>
        <p:spPr bwMode="auto">
          <a:xfrm flipH="1">
            <a:off x="4572000" y="177323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438150" y="477838"/>
            <a:ext cx="8382000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fa-IR" sz="3200" b="1">
                <a:latin typeface="Arial" pitchFamily="34" charset="0"/>
                <a:cs typeface="B Lotus" pitchFamily="2" charset="-78"/>
              </a:rPr>
              <a:t>تكنولوژي پزشكي :</a:t>
            </a:r>
          </a:p>
          <a:p>
            <a:pPr algn="just"/>
            <a:endParaRPr lang="fa-IR" sz="3200" b="1">
              <a:latin typeface="Arial" pitchFamily="34" charset="0"/>
              <a:cs typeface="B Lotus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واكسيناسيون و دارو درماني        كاهش بيماري هاي عفوني مثل سرخجه.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آنتـي بيوتيك ها         كـاهش ابتلا و شيوع ذات الريـه و آنفولانـزا</a:t>
            </a:r>
          </a:p>
          <a:p>
            <a:pPr algn="just"/>
            <a:endParaRPr lang="fa-IR" sz="3200" b="1">
              <a:latin typeface="Arial" pitchFamily="34" charset="0"/>
              <a:cs typeface="B Lotus" pitchFamily="2" charset="-78"/>
            </a:endParaRPr>
          </a:p>
          <a:p>
            <a:pPr algn="just"/>
            <a:endParaRPr lang="fa-IR" sz="3200" b="1">
              <a:latin typeface="Arial" pitchFamily="34" charset="0"/>
              <a:cs typeface="B Lotus" pitchFamily="2" charset="-78"/>
            </a:endParaRPr>
          </a:p>
          <a:p>
            <a:pPr algn="just"/>
            <a:r>
              <a:rPr lang="fa-IR" sz="3200" b="1">
                <a:latin typeface="Arial" pitchFamily="34" charset="0"/>
                <a:cs typeface="B Lotus" pitchFamily="2" charset="-78"/>
              </a:rPr>
              <a:t>نظريه الگوي زيستي پزشكي : 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رابطه بين عامل بيماري زاي خاص(عضو عامل بيماري) و بيماري جسمي .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8195" name="Line 6"/>
          <p:cNvSpPr>
            <a:spLocks noChangeShapeType="1"/>
          </p:cNvSpPr>
          <p:nvPr/>
        </p:nvSpPr>
        <p:spPr bwMode="auto">
          <a:xfrm flipH="1">
            <a:off x="4932363" y="2349500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8196" name="Line 7"/>
          <p:cNvSpPr>
            <a:spLocks noChangeShapeType="1"/>
          </p:cNvSpPr>
          <p:nvPr/>
        </p:nvSpPr>
        <p:spPr bwMode="auto">
          <a:xfrm flipH="1">
            <a:off x="6084888" y="299720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ChangeArrowheads="1"/>
          </p:cNvSpPr>
          <p:nvPr/>
        </p:nvSpPr>
        <p:spPr bwMode="auto">
          <a:xfrm>
            <a:off x="107950" y="549275"/>
            <a:ext cx="8713788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a-IR" sz="3200" b="1">
                <a:latin typeface="Arial" pitchFamily="34" charset="0"/>
                <a:cs typeface="B Lotus" pitchFamily="2" charset="-78"/>
              </a:rPr>
              <a:t>ساختار اجتماعي سلامت و بيماري</a:t>
            </a:r>
          </a:p>
          <a:p>
            <a:endParaRPr lang="fa-IR" sz="3200" b="1">
              <a:latin typeface="Arial" pitchFamily="34" charset="0"/>
              <a:cs typeface="B Lotus" pitchFamily="2" charset="-78"/>
            </a:endParaRPr>
          </a:p>
          <a:p>
            <a:pPr>
              <a:lnSpc>
                <a:spcPct val="150000"/>
              </a:lnSpc>
              <a:buFont typeface="Wingdings 2" pitchFamily="18" charset="2"/>
              <a:buChar char="R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خوش بيني غيرواقعي ( وين اشتاين ، 1984 ) ، ديدگاه شخصي فرد و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آگاهي او از بيمـاري خود ممكن است بـه تحريف افكارش در مـورد 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علل ، آثار و درمان منجر شود .</a:t>
            </a:r>
          </a:p>
          <a:p>
            <a:pPr>
              <a:lnSpc>
                <a:spcPct val="150000"/>
              </a:lnSpc>
              <a:buFont typeface="Wingdings 2" pitchFamily="18" charset="2"/>
              <a:buChar char="R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ناآگاهي و اطلاع ناكافي بيشتر مردم در مورد : چگونگي كـار و بيمـار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شدن بدن و....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تـوجيه : مطالعه متـن عالي توضيح سلامت و بيمـاري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( اشتاين توين و راجرز ، 1991 )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ChangeArrowheads="1"/>
          </p:cNvSpPr>
          <p:nvPr/>
        </p:nvSpPr>
        <p:spPr bwMode="auto">
          <a:xfrm>
            <a:off x="106363" y="260350"/>
            <a:ext cx="8713787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a-IR" sz="3200" b="1">
                <a:cs typeface="Lotus" pitchFamily="2" charset="-78"/>
              </a:rPr>
              <a:t> </a:t>
            </a:r>
            <a:r>
              <a:rPr lang="fa-IR" sz="3200" b="1">
                <a:cs typeface="B Lotus" pitchFamily="2" charset="-78"/>
              </a:rPr>
              <a:t>مقدمه اي بر درد :</a:t>
            </a:r>
          </a:p>
          <a:p>
            <a:r>
              <a:rPr lang="fa-IR" sz="2800" b="1">
                <a:cs typeface="B Lotus" pitchFamily="2" charset="-78"/>
              </a:rPr>
              <a:t>  -  علاقـه روانشناسان به مطالعه درد بـدليل اينـكه درد علاوه بـر جنبه</a:t>
            </a:r>
          </a:p>
          <a:p>
            <a:r>
              <a:rPr lang="fa-IR" sz="2800" b="1">
                <a:cs typeface="B Lotus" pitchFamily="2" charset="-78"/>
              </a:rPr>
              <a:t>     جسمي ، جنبه روانشناختي نيز دارد .</a:t>
            </a:r>
          </a:p>
          <a:p>
            <a:r>
              <a:rPr lang="fa-IR" sz="2800" b="1">
                <a:cs typeface="B Lotus" pitchFamily="2" charset="-78"/>
              </a:rPr>
              <a:t> </a:t>
            </a:r>
            <a:r>
              <a:rPr lang="en-US" sz="2400" b="1">
                <a:cs typeface="B Lotus" pitchFamily="2" charset="-78"/>
                <a:sym typeface="Wingdings 2" pitchFamily="18" charset="2"/>
              </a:rPr>
              <a:t></a:t>
            </a:r>
            <a:r>
              <a:rPr lang="fa-IR" sz="2800" b="1">
                <a:cs typeface="B Lotus" pitchFamily="2" charset="-78"/>
              </a:rPr>
              <a:t> درد حتـي وحشتناك تر از مرگ براي انسان است. ( آلبرت شوايتزر )</a:t>
            </a:r>
          </a:p>
          <a:p>
            <a:r>
              <a:rPr lang="fa-IR" sz="2800" b="1">
                <a:cs typeface="B Lotus" pitchFamily="2" charset="-78"/>
              </a:rPr>
              <a:t> </a:t>
            </a:r>
            <a:r>
              <a:rPr lang="en-US" sz="2400" b="1">
                <a:cs typeface="B Lotus" pitchFamily="2" charset="-78"/>
                <a:sym typeface="Wingdings 2" pitchFamily="18" charset="2"/>
              </a:rPr>
              <a:t></a:t>
            </a:r>
            <a:r>
              <a:rPr lang="fa-IR" sz="2800" b="1">
                <a:cs typeface="B Lotus" pitchFamily="2" charset="-78"/>
              </a:rPr>
              <a:t> درد شايـع تريـن علامت پزشكـي است كه بـه هنـگام درخـواست </a:t>
            </a:r>
          </a:p>
          <a:p>
            <a:r>
              <a:rPr lang="fa-IR" sz="2800" b="1">
                <a:cs typeface="B Lotus" pitchFamily="2" charset="-78"/>
              </a:rPr>
              <a:t>     كمك از پزشكان مطرح مي شود.</a:t>
            </a:r>
          </a:p>
          <a:p>
            <a:endParaRPr lang="en-US" sz="2800" b="1">
              <a:cs typeface="B Lotus" pitchFamily="2" charset="-78"/>
            </a:endParaRPr>
          </a:p>
          <a:p>
            <a:r>
              <a:rPr lang="fa-IR" sz="3200" b="1">
                <a:latin typeface="Arial" pitchFamily="34" charset="0"/>
                <a:cs typeface="B Lotus" pitchFamily="2" charset="-78"/>
              </a:rPr>
              <a:t> تعريف درد :</a:t>
            </a:r>
          </a:p>
          <a:p>
            <a:pPr>
              <a:buFont typeface="Wingdings 2" pitchFamily="18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  <a:r>
              <a:rPr lang="en-US" sz="2400" b="1">
                <a:cs typeface="B Lotus" pitchFamily="2" charset="-78"/>
                <a:sym typeface="Wingdings 2" pitchFamily="18" charset="2"/>
              </a:rPr>
              <a:t>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احساس يا تجـربه هيجاني ناخوشايندي كه با آسيب واقعي يا بـالقوه </a:t>
            </a:r>
          </a:p>
          <a:p>
            <a:pPr>
              <a:buFont typeface="Wingdings 2" pitchFamily="18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بافت همراه است يا برحسب چنين آسيبي توصيف مي شود .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 ( مرسكي و همكاران ، 1979 )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  <a:r>
              <a:rPr lang="en-US" sz="2400" b="1">
                <a:cs typeface="B Lotus" pitchFamily="2" charset="-78"/>
                <a:sym typeface="Wingdings 2" pitchFamily="18" charset="2"/>
              </a:rPr>
              <a:t>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درد هميشه ذهني و ناخوشايند است. ( تجربه هيجاني ) 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ChangeArrowheads="1"/>
          </p:cNvSpPr>
          <p:nvPr/>
        </p:nvSpPr>
        <p:spPr bwMode="auto">
          <a:xfrm>
            <a:off x="34925" y="331788"/>
            <a:ext cx="8713788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Wingdings 2" pitchFamily="18" charset="2"/>
              <a:buChar char="R"/>
            </a:pPr>
            <a:endParaRPr lang="fa-IR" sz="2800" b="1">
              <a:latin typeface="Arial" pitchFamily="34" charset="0"/>
              <a:cs typeface="Lotus" pitchFamily="2" charset="-78"/>
            </a:endParaRPr>
          </a:p>
          <a:p>
            <a:pPr>
              <a:buFont typeface="Wingdings 2" pitchFamily="18" charset="2"/>
              <a:buChar char="R"/>
            </a:pPr>
            <a:r>
              <a:rPr lang="fa-IR" sz="2800" b="1">
                <a:latin typeface="Arial" pitchFamily="34" charset="0"/>
                <a:cs typeface="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تجربيات شبيه درد ولـي خوشايند و نيز تجـربيات ناخوشايندي كـه</a:t>
            </a:r>
          </a:p>
          <a:p>
            <a:pPr>
              <a:buFont typeface="Wingdings 2" pitchFamily="18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كيفيتهاي حسي ندارند ، درد نيستند. ( اسكوينگتـون ، 1995 )</a:t>
            </a:r>
          </a:p>
          <a:p>
            <a:endParaRPr lang="fa-IR" sz="3200" b="1">
              <a:latin typeface="Arial" pitchFamily="34" charset="0"/>
              <a:cs typeface="B Lotus" pitchFamily="2" charset="-78"/>
            </a:endParaRPr>
          </a:p>
          <a:p>
            <a:r>
              <a:rPr lang="fa-IR" sz="3200" b="1">
                <a:latin typeface="Arial" pitchFamily="34" charset="0"/>
                <a:cs typeface="B Lotus" pitchFamily="2" charset="-78"/>
              </a:rPr>
              <a:t>                              تاريخچه درد : </a:t>
            </a:r>
          </a:p>
          <a:p>
            <a:r>
              <a:rPr lang="fa-IR" sz="2400" b="1">
                <a:latin typeface="Arial" pitchFamily="34" charset="0"/>
                <a:cs typeface="B Lotus" pitchFamily="2" charset="-78"/>
                <a:sym typeface="Wingdings 2" pitchFamily="18" charset="2"/>
              </a:rPr>
              <a:t>  </a:t>
            </a:r>
            <a:r>
              <a:rPr lang="en-US" sz="2400" b="1">
                <a:latin typeface="Arial" pitchFamily="34" charset="0"/>
                <a:cs typeface="B Lotus" pitchFamily="2" charset="-78"/>
                <a:sym typeface="Wingdings 2" pitchFamily="18" charset="2"/>
              </a:rPr>
              <a:t></a:t>
            </a:r>
            <a:r>
              <a:rPr lang="fa-IR" sz="2400" b="1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قرون وسطي           </a:t>
            </a:r>
          </a:p>
          <a:p>
            <a:pPr>
              <a:buFont typeface="Wingdings 2" pitchFamily="18" charset="2"/>
              <a:buChar char="ô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افـراد نظامـي با بي اعتنايي به درد مي نگريستند و آن را حالت زنانه</a:t>
            </a:r>
          </a:p>
          <a:p>
            <a:pPr>
              <a:buFont typeface="Wingdings 2" pitchFamily="18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بي ارزشي تلقي مي كردند. </a:t>
            </a:r>
          </a:p>
          <a:p>
            <a:r>
              <a:rPr lang="en-US" sz="2400" b="1">
                <a:cs typeface="B Lotus" pitchFamily="2" charset="-78"/>
                <a:sym typeface="Wingdings 2" pitchFamily="18" charset="2"/>
              </a:rPr>
              <a:t></a:t>
            </a:r>
            <a:r>
              <a:rPr lang="fa-IR" b="1"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روحانيون درد را علامت تأديب الهي مي ديدند .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( دوبي ، 1993 نقل ازاسكوينگتون 1995 )</a:t>
            </a:r>
          </a:p>
          <a:p>
            <a:pPr>
              <a:buFont typeface="Wingdings 2" pitchFamily="18" charset="2"/>
              <a:buChar char="ô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شكل گيري اين نظريه كه : درد چيزي است كه بايد تسكين داده شود</a:t>
            </a:r>
          </a:p>
          <a:p>
            <a:pPr>
              <a:buFont typeface="Wingdings 2" pitchFamily="18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( در قرن13 ) به دنبال موضوع محوري رنـج حضـرت مسـيح بـراي</a:t>
            </a:r>
          </a:p>
          <a:p>
            <a:pPr>
              <a:buFont typeface="Wingdings 2" pitchFamily="18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آنهايي كه به كليسا مي رفتند .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ChangeArrowheads="1"/>
          </p:cNvSpPr>
          <p:nvPr/>
        </p:nvSpPr>
        <p:spPr bwMode="auto">
          <a:xfrm>
            <a:off x="179388" y="0"/>
            <a:ext cx="8496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en-US" sz="2800" b="1">
                <a:latin typeface="Arial" pitchFamily="34" charset="0"/>
                <a:cs typeface="Lotus" pitchFamily="2" charset="-78"/>
                <a:sym typeface="Wingdings 2" pitchFamily="18" charset="2"/>
              </a:rPr>
              <a:t></a:t>
            </a:r>
            <a:r>
              <a:rPr lang="fa-IR" sz="2800" b="1">
                <a:latin typeface="Arial" pitchFamily="34" charset="0"/>
                <a:cs typeface="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امروزه               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  <a:r>
              <a:rPr lang="en-US" sz="2400" b="1">
                <a:latin typeface="Arial" pitchFamily="34" charset="0"/>
                <a:cs typeface="B Lotus" pitchFamily="2" charset="-78"/>
                <a:sym typeface="Wingdings 2" pitchFamily="18" charset="2"/>
              </a:rPr>
              <a:t></a:t>
            </a:r>
            <a:r>
              <a:rPr lang="fa-IR" sz="2400" b="1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درد عارضه بيولوژيك در نظر گرفته نـمي شود ، بلكه حالتي است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سزاوار مراقبت و تـوجه .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  <a:r>
              <a:rPr lang="en-US" sz="2400" b="1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تفاوت هاي فرهنگي در آستانه ادراك درد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عوامل فرهنگي موجب عوامل اجتماعي و تحولي شده و اين عوامل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بر تجـربه و گزارش درد تأثير مي گذارنـد .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ChangeArrowheads="1"/>
          </p:cNvSpPr>
          <p:nvPr/>
        </p:nvSpPr>
        <p:spPr bwMode="auto">
          <a:xfrm>
            <a:off x="250825" y="333375"/>
            <a:ext cx="864235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a-IR" sz="3200" b="1">
              <a:latin typeface="Arial" pitchFamily="34" charset="0"/>
              <a:cs typeface="Lotus" pitchFamily="2" charset="-78"/>
            </a:endParaRPr>
          </a:p>
          <a:p>
            <a:pPr algn="ctr"/>
            <a:r>
              <a:rPr lang="fa-IR" sz="3200" b="1">
                <a:latin typeface="Arial" pitchFamily="34" charset="0"/>
                <a:cs typeface="B Lotus" pitchFamily="2" charset="-78"/>
              </a:rPr>
              <a:t>الگوي اوليه درد</a:t>
            </a:r>
          </a:p>
          <a:p>
            <a:pPr algn="ctr"/>
            <a:r>
              <a:rPr lang="fa-IR" sz="2800" b="1">
                <a:latin typeface="Arial" pitchFamily="34" charset="0"/>
                <a:cs typeface="B Lotus" pitchFamily="2" charset="-78"/>
              </a:rPr>
              <a:t>قديمي ترين تلاش براي توصيف محل درد ، در رساله دكارت ( 1664 )</a:t>
            </a:r>
          </a:p>
          <a:p>
            <a:pPr algn="ctr"/>
            <a:r>
              <a:rPr lang="fa-IR" sz="2800" b="1">
                <a:latin typeface="Arial" pitchFamily="34" charset="0"/>
                <a:cs typeface="B Lotus" pitchFamily="2" charset="-78"/>
              </a:rPr>
              <a:t> درباره انسان</a:t>
            </a:r>
          </a:p>
          <a:p>
            <a:pPr algn="ctr"/>
            <a:endParaRPr lang="fa-IR" sz="2800" b="1">
              <a:latin typeface="Arial" pitchFamily="34" charset="0"/>
              <a:cs typeface="B Lotus" pitchFamily="2" charset="-78"/>
            </a:endParaRPr>
          </a:p>
          <a:p>
            <a:pPr algn="ctr"/>
            <a:endParaRPr lang="fa-IR" sz="2800" b="1">
              <a:latin typeface="Arial" pitchFamily="34" charset="0"/>
              <a:cs typeface="B Lotus" pitchFamily="2" charset="-78"/>
            </a:endParaRPr>
          </a:p>
          <a:p>
            <a:pPr algn="ctr"/>
            <a:endParaRPr lang="fa-IR" sz="2800" b="1">
              <a:latin typeface="Arial" pitchFamily="34" charset="0"/>
              <a:cs typeface="B Lotus" pitchFamily="2" charset="-78"/>
            </a:endParaRPr>
          </a:p>
          <a:p>
            <a:pPr algn="ctr"/>
            <a:endParaRPr lang="fa-IR" sz="2800" b="1">
              <a:latin typeface="Arial" pitchFamily="34" charset="0"/>
              <a:cs typeface="B Lotus" pitchFamily="2" charset="-78"/>
            </a:endParaRPr>
          </a:p>
          <a:p>
            <a:pPr algn="ctr"/>
            <a:endParaRPr lang="fa-IR" sz="2800" b="1">
              <a:latin typeface="Arial" pitchFamily="34" charset="0"/>
              <a:cs typeface="B Lotus" pitchFamily="2" charset="-78"/>
            </a:endParaRPr>
          </a:p>
          <a:p>
            <a:pPr algn="ctr"/>
            <a:r>
              <a:rPr lang="fa-IR" sz="2400">
                <a:latin typeface="Arial" pitchFamily="34" charset="0"/>
                <a:cs typeface="B Lotus" pitchFamily="2" charset="-78"/>
              </a:rPr>
              <a:t> </a:t>
            </a:r>
          </a:p>
          <a:p>
            <a:pPr algn="ctr"/>
            <a:endParaRPr lang="fa-IR" sz="2400">
              <a:latin typeface="Arial" pitchFamily="34" charset="0"/>
              <a:cs typeface="B Lotus" pitchFamily="2" charset="-78"/>
            </a:endParaRPr>
          </a:p>
          <a:p>
            <a:pPr algn="ctr"/>
            <a:endParaRPr lang="fa-IR" sz="2400">
              <a:latin typeface="Arial" pitchFamily="34" charset="0"/>
              <a:cs typeface="B Lotus" pitchFamily="2" charset="-78"/>
            </a:endParaRPr>
          </a:p>
          <a:p>
            <a:pPr algn="ctr"/>
            <a:endParaRPr lang="fa-IR" sz="2400">
              <a:latin typeface="Arial" pitchFamily="34" charset="0"/>
              <a:cs typeface="B Lotus" pitchFamily="2" charset="-78"/>
            </a:endParaRPr>
          </a:p>
          <a:p>
            <a:pPr algn="ctr"/>
            <a:endParaRPr lang="fa-IR" sz="2400">
              <a:latin typeface="Arial" pitchFamily="34" charset="0"/>
              <a:cs typeface="B Lotus" pitchFamily="2" charset="-78"/>
            </a:endParaRPr>
          </a:p>
          <a:p>
            <a:pPr algn="ctr"/>
            <a:endParaRPr lang="fa-IR" sz="2800" b="1">
              <a:latin typeface="Arial" pitchFamily="34" charset="0"/>
              <a:cs typeface="B Lotus" pitchFamily="2" charset="-78"/>
            </a:endParaRPr>
          </a:p>
          <a:p>
            <a:pPr algn="ctr"/>
            <a:endParaRPr lang="fa-IR" sz="2800" b="1">
              <a:latin typeface="Arial" pitchFamily="34" charset="0"/>
              <a:cs typeface="B Lotus" pitchFamily="2" charset="-78"/>
            </a:endParaRPr>
          </a:p>
          <a:p>
            <a:pPr algn="ctr"/>
            <a:r>
              <a:rPr lang="fa-IR" sz="2800" b="1">
                <a:latin typeface="Arial" pitchFamily="34" charset="0"/>
                <a:cs typeface="B Lotus" pitchFamily="2" charset="-78"/>
              </a:rPr>
              <a:t>مسير درد از مركز پا تا مغز امتداد يافته است .</a:t>
            </a:r>
          </a:p>
          <a:p>
            <a:pPr algn="ctr"/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67587" name="Rectangle 5"/>
          <p:cNvSpPr>
            <a:spLocks noChangeArrowheads="1"/>
          </p:cNvSpPr>
          <p:nvPr/>
        </p:nvSpPr>
        <p:spPr bwMode="auto">
          <a:xfrm>
            <a:off x="971550" y="1773238"/>
            <a:ext cx="705643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7588" name="Rectangle 7"/>
          <p:cNvSpPr>
            <a:spLocks noChangeArrowheads="1"/>
          </p:cNvSpPr>
          <p:nvPr/>
        </p:nvSpPr>
        <p:spPr bwMode="auto">
          <a:xfrm>
            <a:off x="1979613" y="1628775"/>
            <a:ext cx="54721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67589" name="Picture 8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544638"/>
            <a:ext cx="4635500" cy="4260850"/>
          </a:xfrm>
          <a:prstGeom prst="rect">
            <a:avLst/>
          </a:prstGeom>
          <a:noFill/>
          <a:ln w="38100">
            <a:solidFill>
              <a:schemeClr val="tx1"/>
            </a:solidFill>
            <a:prstDash val="lgDash"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ChangeArrowheads="1"/>
          </p:cNvSpPr>
          <p:nvPr/>
        </p:nvSpPr>
        <p:spPr bwMode="auto">
          <a:xfrm>
            <a:off x="34925" y="620713"/>
            <a:ext cx="84963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a-IR" sz="3200" b="1">
                <a:latin typeface="Arial" pitchFamily="34" charset="0"/>
                <a:cs typeface="B Lotus" pitchFamily="2" charset="-78"/>
              </a:rPr>
              <a:t>ويژگيهاي درد :</a:t>
            </a:r>
          </a:p>
          <a:p>
            <a:r>
              <a:rPr lang="fa-IR" sz="2400">
                <a:latin typeface="Arial" pitchFamily="34" charset="0"/>
                <a:cs typeface="B Lotus" pitchFamily="2" charset="-78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1- آسيب بـدون درد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  <a:r>
              <a:rPr lang="en-US" sz="2400" b="1">
                <a:latin typeface="Arial" pitchFamily="34" charset="0"/>
                <a:cs typeface="B Lotus" pitchFamily="2" charset="-78"/>
                <a:sym typeface="Wingdings 2" pitchFamily="18" charset="2"/>
              </a:rPr>
              <a:t>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نداشتن حس درد ، فقدان حس درد موضعي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  <a:r>
              <a:rPr lang="en-US" sz="2400" b="1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توانايي تجربه درد براي بقاي ما مفيد است، زيرا بدن را نسبت به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خطرهاي احتمالي آگـاه مي سازد .</a:t>
            </a:r>
          </a:p>
          <a:p>
            <a:pPr>
              <a:lnSpc>
                <a:spcPct val="150000"/>
              </a:lnSpc>
            </a:pPr>
            <a:endParaRPr lang="fa-IR" sz="2800" b="1">
              <a:latin typeface="Arial" pitchFamily="34" charset="0"/>
              <a:cs typeface="B Lotus" pitchFamily="2" charset="-78"/>
            </a:endParaRPr>
          </a:p>
          <a:p>
            <a:endParaRPr lang="fa-IR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ChangeArrowheads="1"/>
          </p:cNvSpPr>
          <p:nvPr/>
        </p:nvSpPr>
        <p:spPr bwMode="auto">
          <a:xfrm>
            <a:off x="-252413" y="260350"/>
            <a:ext cx="8713788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2- درد تـأخيري پس از آسيـب</a:t>
            </a:r>
          </a:p>
          <a:p>
            <a:pPr>
              <a:lnSpc>
                <a:spcPct val="150000"/>
              </a:lnSpc>
            </a:pPr>
            <a:endParaRPr lang="fa-IR" sz="2800" b="1">
              <a:latin typeface="Arial" pitchFamily="34" charset="0"/>
              <a:cs typeface="B Lotus" pitchFamily="2" charset="-78"/>
            </a:endParaRPr>
          </a:p>
          <a:p>
            <a:pPr>
              <a:lnSpc>
                <a:spcPct val="150000"/>
              </a:lnSpc>
              <a:buFont typeface="Wingdings 2" pitchFamily="18" charset="2"/>
              <a:buChar char="ô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متداولترين شكل فقدان حس درد           تجـربه درد پـس از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گذشت مـدتي از آسيـب آن .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69635" name="Line 5"/>
          <p:cNvSpPr>
            <a:spLocks noChangeShapeType="1"/>
          </p:cNvSpPr>
          <p:nvPr/>
        </p:nvSpPr>
        <p:spPr bwMode="auto">
          <a:xfrm flipH="1">
            <a:off x="3349625" y="3789363"/>
            <a:ext cx="790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ChangeArrowheads="1"/>
          </p:cNvSpPr>
          <p:nvPr/>
        </p:nvSpPr>
        <p:spPr bwMode="auto">
          <a:xfrm>
            <a:off x="466725" y="547688"/>
            <a:ext cx="8497888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 sz="2800" b="1">
              <a:latin typeface="Arial" pitchFamily="34" charset="0"/>
              <a:cs typeface="Lotus" pitchFamily="2" charset="-78"/>
            </a:endParaRPr>
          </a:p>
          <a:p>
            <a:endParaRPr lang="fa-IR" sz="2800" b="1">
              <a:latin typeface="Arial" pitchFamily="34" charset="0"/>
              <a:cs typeface="Lotus" pitchFamily="2" charset="-78"/>
            </a:endParaRPr>
          </a:p>
          <a:p>
            <a:r>
              <a:rPr lang="fa-IR" sz="2800" b="1">
                <a:latin typeface="Arial" pitchFamily="34" charset="0"/>
                <a:cs typeface="Lotus" pitchFamily="2" charset="-78"/>
              </a:rPr>
              <a:t>   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3- درد بـدون آسيب</a:t>
            </a:r>
          </a:p>
          <a:p>
            <a:endParaRPr lang="fa-IR" sz="2800" b="1">
              <a:latin typeface="Arial" pitchFamily="34" charset="0"/>
              <a:cs typeface="B Lotus" pitchFamily="2" charset="-78"/>
            </a:endParaRP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– درد عصبـي          درد شديد ناگهاني كه در مسيـر اعصاب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امتداد مي يابد و ممكن است پس از اين كه بيمـاري ضايـعه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عصبي ( مثل تب خال ) تمام شد ، رخ دهد .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- سوزش عصبي        درد سوزنده اي است كه اغلب به دنبال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زخم شديد به وجود مي آيد .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- سر درد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- درد اندام خيالي ( بن يارد ، 1996 ) - بيش از      از افرادي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كـه مبتـلا بـه قطـع عضـو هسـتـند از درد در خيـال خـود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رنـج مـي برند .</a:t>
            </a:r>
          </a:p>
          <a:p>
            <a:endParaRPr lang="fa-IR" sz="2800" b="1">
              <a:latin typeface="Arial" pitchFamily="34" charset="0"/>
              <a:cs typeface="B Lotus" pitchFamily="2" charset="-78"/>
            </a:endParaRPr>
          </a:p>
          <a:p>
            <a:endParaRPr lang="fa-IR" sz="2800" b="1">
              <a:latin typeface="Arial" pitchFamily="34" charset="0"/>
              <a:cs typeface="B Lotus" pitchFamily="2" charset="-78"/>
            </a:endParaRPr>
          </a:p>
          <a:p>
            <a:endParaRPr lang="fa-IR" sz="2800" b="1">
              <a:latin typeface="Arial" pitchFamily="34" charset="0"/>
              <a:cs typeface="B Lotus" pitchFamily="2" charset="-78"/>
            </a:endParaRPr>
          </a:p>
          <a:p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70659" name="Line 5"/>
          <p:cNvSpPr>
            <a:spLocks noChangeShapeType="1"/>
          </p:cNvSpPr>
          <p:nvPr/>
        </p:nvSpPr>
        <p:spPr bwMode="auto">
          <a:xfrm flipH="1">
            <a:off x="5292725" y="2060575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70660" name="Line 6"/>
          <p:cNvSpPr>
            <a:spLocks noChangeShapeType="1"/>
          </p:cNvSpPr>
          <p:nvPr/>
        </p:nvSpPr>
        <p:spPr bwMode="auto">
          <a:xfrm flipH="1">
            <a:off x="5219700" y="328453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70661" name="AutoShape 7"/>
          <p:cNvSpPr>
            <a:spLocks/>
          </p:cNvSpPr>
          <p:nvPr/>
        </p:nvSpPr>
        <p:spPr bwMode="auto">
          <a:xfrm>
            <a:off x="8029575" y="1557338"/>
            <a:ext cx="358775" cy="4103687"/>
          </a:xfrm>
          <a:prstGeom prst="rightBrace">
            <a:avLst>
              <a:gd name="adj1" fmla="val 9531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2" name="Rectangle 8"/>
          <p:cNvSpPr>
            <a:spLocks noChangeArrowheads="1"/>
          </p:cNvSpPr>
          <p:nvPr/>
        </p:nvSpPr>
        <p:spPr bwMode="auto">
          <a:xfrm>
            <a:off x="1979613" y="4076700"/>
            <a:ext cx="5762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400" b="1">
                <a:cs typeface="Lotus" pitchFamily="2" charset="-78"/>
              </a:rPr>
              <a:t>2</a:t>
            </a:r>
          </a:p>
          <a:p>
            <a:pPr algn="ctr"/>
            <a:r>
              <a:rPr lang="fa-IR" sz="2400" b="1">
                <a:cs typeface="Lotus" pitchFamily="2" charset="-78"/>
              </a:rPr>
              <a:t>3</a:t>
            </a:r>
            <a:endParaRPr lang="en-US" sz="2400" b="1">
              <a:cs typeface="Lotus" pitchFamily="2" charset="-78"/>
            </a:endParaRPr>
          </a:p>
        </p:txBody>
      </p:sp>
      <p:sp>
        <p:nvSpPr>
          <p:cNvPr id="70663" name="Line 9"/>
          <p:cNvSpPr>
            <a:spLocks noChangeShapeType="1"/>
          </p:cNvSpPr>
          <p:nvPr/>
        </p:nvSpPr>
        <p:spPr bwMode="auto">
          <a:xfrm>
            <a:off x="2124075" y="4508500"/>
            <a:ext cx="2873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ChangeArrowheads="1"/>
          </p:cNvSpPr>
          <p:nvPr/>
        </p:nvSpPr>
        <p:spPr bwMode="auto">
          <a:xfrm>
            <a:off x="468313" y="404813"/>
            <a:ext cx="8424862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a-IR" sz="2800" b="1">
                <a:latin typeface="Arial" pitchFamily="34" charset="0"/>
                <a:cs typeface="B Lotus" pitchFamily="2" charset="-78"/>
              </a:rPr>
              <a:t>4- درد اندام خيالي </a:t>
            </a:r>
          </a:p>
          <a:p>
            <a:r>
              <a:rPr lang="en-US" sz="2400" b="1">
                <a:latin typeface="Arial" pitchFamily="34" charset="0"/>
                <a:cs typeface="B Lotus" pitchFamily="2" charset="-78"/>
                <a:sym typeface="Wingdings 2" pitchFamily="18" charset="2"/>
              </a:rPr>
              <a:t></a:t>
            </a:r>
            <a:r>
              <a:rPr lang="fa-IR" sz="2400" b="1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از دست دادن يك عضو/ تولد بدون يك عضو        ممكن است تمـام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حس هاي آن عضو را احساس نموده و به ميزان زيادي درد بسيار واقعي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از اندام خيالي شان را تجربه كنند. </a:t>
            </a:r>
          </a:p>
          <a:p>
            <a:pPr>
              <a:buFont typeface="Wingdings 2" pitchFamily="18" charset="2"/>
              <a:buNone/>
            </a:pPr>
            <a:r>
              <a:rPr lang="en-US" sz="2400" b="1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بيماران با عضو خيالي ، تجربيات مشترك گزارش مي كنند( ملزاك1992</a:t>
            </a:r>
          </a:p>
          <a:p>
            <a:pPr>
              <a:buFont typeface="Wingdings 2" pitchFamily="18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نقل از بن يارد 1996 )</a:t>
            </a:r>
          </a:p>
          <a:p>
            <a:r>
              <a:rPr lang="en-US" sz="2400" b="1">
                <a:latin typeface="Arial" pitchFamily="34" charset="0"/>
                <a:cs typeface="B Lotus" pitchFamily="2" charset="-78"/>
                <a:sym typeface="Wingdings 2" pitchFamily="18" charset="2"/>
              </a:rPr>
              <a:t></a:t>
            </a:r>
            <a:r>
              <a:rPr lang="fa-IR" sz="2400" b="1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پايه هاي بيولوژيكي درد اندام خيالي</a:t>
            </a:r>
          </a:p>
          <a:p>
            <a:pPr>
              <a:buFont typeface="Wingdings 2" pitchFamily="18" charset="2"/>
              <a:buChar char="ô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سخت شدن انتهاي عصب         انتقال به گره ها (نوروما)        توليد</a:t>
            </a:r>
          </a:p>
          <a:p>
            <a:pPr>
              <a:buFont typeface="Wingdings 2" pitchFamily="18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تكانه هاي عصبي         تعبير به تكانه هاي عضو ( توسط مغز )</a:t>
            </a:r>
          </a:p>
          <a:p>
            <a:endParaRPr lang="fa-IR" sz="2800" b="1">
              <a:latin typeface="Arial" pitchFamily="34" charset="0"/>
              <a:cs typeface="B Lotus" pitchFamily="2" charset="-78"/>
            </a:endParaRP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مغز : شبكه اي از نـرون ها يا بـافت نرونـي        پاسخدهي به اطلاعات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حسي و توليد الگوي مشخصي از پيامـهاي عصبي دال بر اين كه بدن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« يكپارچه » است . ( پديده نوروسيگنيچر )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71683" name="Line 5"/>
          <p:cNvSpPr>
            <a:spLocks noChangeShapeType="1"/>
          </p:cNvSpPr>
          <p:nvPr/>
        </p:nvSpPr>
        <p:spPr bwMode="auto">
          <a:xfrm flipH="1">
            <a:off x="2627313" y="119697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71684" name="Line 6"/>
          <p:cNvSpPr>
            <a:spLocks noChangeShapeType="1"/>
          </p:cNvSpPr>
          <p:nvPr/>
        </p:nvSpPr>
        <p:spPr bwMode="auto">
          <a:xfrm flipH="1">
            <a:off x="4859338" y="3789363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71685" name="Line 7"/>
          <p:cNvSpPr>
            <a:spLocks noChangeShapeType="1"/>
          </p:cNvSpPr>
          <p:nvPr/>
        </p:nvSpPr>
        <p:spPr bwMode="auto">
          <a:xfrm flipH="1">
            <a:off x="1331913" y="378936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71686" name="Line 8"/>
          <p:cNvSpPr>
            <a:spLocks noChangeShapeType="1"/>
          </p:cNvSpPr>
          <p:nvPr/>
        </p:nvSpPr>
        <p:spPr bwMode="auto">
          <a:xfrm flipH="1">
            <a:off x="5795963" y="4221163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71687" name="Line 9"/>
          <p:cNvSpPr>
            <a:spLocks noChangeShapeType="1"/>
          </p:cNvSpPr>
          <p:nvPr/>
        </p:nvSpPr>
        <p:spPr bwMode="auto">
          <a:xfrm flipH="1">
            <a:off x="3132138" y="508476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ChangeArrowheads="1"/>
          </p:cNvSpPr>
          <p:nvPr/>
        </p:nvSpPr>
        <p:spPr bwMode="auto">
          <a:xfrm>
            <a:off x="34925" y="333375"/>
            <a:ext cx="871378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Lotus" pitchFamily="2" charset="-78"/>
              </a:rPr>
              <a:t>5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- درد بدون تنـاسب</a:t>
            </a:r>
          </a:p>
          <a:p>
            <a:pPr>
              <a:lnSpc>
                <a:spcPct val="150000"/>
              </a:lnSpc>
            </a:pPr>
            <a:endParaRPr lang="fa-IR" sz="2800" b="1">
              <a:latin typeface="Arial" pitchFamily="34" charset="0"/>
              <a:cs typeface="B Lotus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latin typeface="Arial" pitchFamily="34" charset="0"/>
                <a:cs typeface="B Lotus" pitchFamily="2" charset="-78"/>
                <a:sym typeface="Wingdings 2" pitchFamily="18" charset="2"/>
              </a:rPr>
              <a:t>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عدم تنـاسب درد گـزارش شده بـا آسيب وارده .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مثال : انـواع مختلف سرطان به رغم ايجاد آسيب فـراوان در بـافتهاي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بدن ، تا هنگام پيشرفت بيماري درد بسيار كمي ايجاد مي نمايند .</a:t>
            </a:r>
          </a:p>
          <a:p>
            <a:pPr>
              <a:lnSpc>
                <a:spcPct val="150000"/>
              </a:lnSpc>
            </a:pPr>
            <a:endParaRPr lang="fa-IR" sz="2800" b="1">
              <a:latin typeface="Arial" pitchFamily="34" charset="0"/>
              <a:cs typeface="B Lotus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درد تجربه اي به شدت شخصي و ذهني است و ممكن است به عوامل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جسمي يا آسيب شناختي مربوط باشد . 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179388" y="404813"/>
            <a:ext cx="878522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92075" algn="just"/>
            <a:r>
              <a:rPr lang="fa-IR" sz="3200" b="1">
                <a:latin typeface="Arial" pitchFamily="34" charset="0"/>
                <a:cs typeface="B Lotus" pitchFamily="2" charset="-78"/>
              </a:rPr>
              <a:t>الگوي زيستي پزشكي : </a:t>
            </a:r>
          </a:p>
          <a:p>
            <a:pPr marL="92075" algn="just"/>
            <a:endParaRPr lang="fa-IR" sz="3200" b="1">
              <a:latin typeface="Arial" pitchFamily="34" charset="0"/>
              <a:cs typeface="B Lotus" pitchFamily="2" charset="-78"/>
            </a:endParaRPr>
          </a:p>
          <a:p>
            <a:pPr marL="92075" algn="just">
              <a:lnSpc>
                <a:spcPct val="150000"/>
              </a:lnSpc>
            </a:pPr>
            <a:r>
              <a:rPr lang="en-US" sz="2800">
                <a:latin typeface="Arial" pitchFamily="34" charset="0"/>
                <a:cs typeface="B Lotus" pitchFamily="2" charset="-78"/>
                <a:sym typeface="Wingdings 2" pitchFamily="18" charset="2"/>
              </a:rPr>
              <a:t></a:t>
            </a:r>
            <a:r>
              <a:rPr lang="fa-IR" sz="2800" b="1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دوگانه نگري مكتب دكارت ( قرن17 )</a:t>
            </a:r>
          </a:p>
          <a:p>
            <a:pPr marL="92075" algn="just">
              <a:lnSpc>
                <a:spcPct val="150000"/>
              </a:lnSpc>
            </a:pPr>
            <a:r>
              <a:rPr lang="en-US" sz="2800">
                <a:latin typeface="Arial" pitchFamily="34" charset="0"/>
                <a:cs typeface="B Lotus" pitchFamily="2" charset="-78"/>
                <a:sym typeface="Wingdings 2" pitchFamily="18" charset="2"/>
              </a:rPr>
              <a:t></a:t>
            </a:r>
            <a:r>
              <a:rPr lang="fa-IR" sz="2800">
                <a:latin typeface="Arial" pitchFamily="34" charset="0"/>
                <a:cs typeface="B Lotus" pitchFamily="2" charset="-78"/>
                <a:sym typeface="Wingdings" pitchFamily="2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رنـه دكارت : تـفاوت ماهيت ذهن و بـدن </a:t>
            </a:r>
          </a:p>
          <a:p>
            <a:pPr marL="92075" algn="just">
              <a:lnSpc>
                <a:spcPct val="150000"/>
              </a:lnSpc>
            </a:pPr>
            <a:r>
              <a:rPr lang="en-US" sz="2800">
                <a:latin typeface="Arial" pitchFamily="34" charset="0"/>
                <a:cs typeface="B Lotus" pitchFamily="2" charset="-78"/>
                <a:sym typeface="Wingdings 2" pitchFamily="18" charset="2"/>
              </a:rPr>
              <a:t></a:t>
            </a:r>
            <a:r>
              <a:rPr lang="fa-IR" sz="2800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جايگاه روح        غده صنوبري واقع در مغز ( حيوانات فاقد اين روح )</a:t>
            </a:r>
          </a:p>
          <a:p>
            <a:pPr marL="92075" algn="just">
              <a:lnSpc>
                <a:spcPct val="150000"/>
              </a:lnSpc>
              <a:buFont typeface="Wingdings 2" pitchFamily="18" charset="2"/>
              <a:buChar char="R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پزشكي جديد غرب        دوگـانه نگـر نيست         در عوض كـاملا</a:t>
            </a:r>
          </a:p>
          <a:p>
            <a:pPr marL="92075" algn="just">
              <a:lnSpc>
                <a:spcPct val="150000"/>
              </a:lnSpc>
              <a:buFont typeface="Wingdings 2" pitchFamily="18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ريشه در  فلسفه وحدت گرا ( مـادي گرا ) دارد .</a:t>
            </a:r>
            <a:endParaRPr lang="en-US" sz="2800" b="1">
              <a:latin typeface="Arial" pitchFamily="34" charset="0"/>
              <a:cs typeface="B Lotus" pitchFamily="2" charset="-78"/>
            </a:endParaRPr>
          </a:p>
          <a:p>
            <a:pPr marL="92075" algn="just"/>
            <a:r>
              <a:rPr lang="fa-IR" sz="2400">
                <a:latin typeface="Arial" pitchFamily="34" charset="0"/>
                <a:cs typeface="B Lotus" pitchFamily="2" charset="-78"/>
              </a:rPr>
              <a:t> </a:t>
            </a:r>
            <a:endParaRPr lang="en-US" sz="2400">
              <a:latin typeface="Arial" pitchFamily="34" charset="0"/>
              <a:cs typeface="B Lotus" pitchFamily="2" charset="-78"/>
            </a:endParaRPr>
          </a:p>
        </p:txBody>
      </p:sp>
      <p:sp>
        <p:nvSpPr>
          <p:cNvPr id="9219" name="Line 6"/>
          <p:cNvSpPr>
            <a:spLocks noChangeShapeType="1"/>
          </p:cNvSpPr>
          <p:nvPr/>
        </p:nvSpPr>
        <p:spPr bwMode="auto">
          <a:xfrm flipH="1">
            <a:off x="6372225" y="38608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9220" name="Line 7"/>
          <p:cNvSpPr>
            <a:spLocks noChangeShapeType="1"/>
          </p:cNvSpPr>
          <p:nvPr/>
        </p:nvSpPr>
        <p:spPr bwMode="auto">
          <a:xfrm flipH="1">
            <a:off x="5508625" y="45085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9221" name="Line 8"/>
          <p:cNvSpPr>
            <a:spLocks noChangeShapeType="1"/>
          </p:cNvSpPr>
          <p:nvPr/>
        </p:nvSpPr>
        <p:spPr bwMode="auto">
          <a:xfrm flipH="1">
            <a:off x="2411413" y="4508500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/>
          <p:cNvSpPr>
            <a:spLocks noChangeArrowheads="1"/>
          </p:cNvSpPr>
          <p:nvPr/>
        </p:nvSpPr>
        <p:spPr bwMode="auto">
          <a:xfrm>
            <a:off x="179388" y="549275"/>
            <a:ext cx="8713787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Lotus" pitchFamily="2" charset="-78"/>
              </a:rPr>
              <a:t>         </a:t>
            </a:r>
            <a:r>
              <a:rPr lang="en-US" sz="2800">
                <a:latin typeface="Arial" pitchFamily="34" charset="0"/>
                <a:cs typeface="Lotus" pitchFamily="2" charset="-78"/>
                <a:sym typeface="Wingdings 2" pitchFamily="18" charset="2"/>
              </a:rPr>
              <a:t></a:t>
            </a:r>
            <a:r>
              <a:rPr lang="fa-IR" sz="2800">
                <a:latin typeface="Arial" pitchFamily="34" charset="0"/>
                <a:cs typeface="Lotus" pitchFamily="2" charset="-78"/>
                <a:sym typeface="Wingdings 2" pitchFamily="18" charset="2"/>
              </a:rPr>
              <a:t> </a:t>
            </a:r>
            <a:r>
              <a:rPr lang="fa-IR" sz="3200" b="1">
                <a:latin typeface="Arial" pitchFamily="34" charset="0"/>
                <a:cs typeface="B Lotus" pitchFamily="2" charset="-78"/>
              </a:rPr>
              <a:t>نظريه هاي درد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            نظريه ويژه درد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نظريه هاي الگوي درد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نظريه مهار دروازه (دكارت ،1664)</a:t>
            </a:r>
          </a:p>
          <a:p>
            <a:pPr>
              <a:lnSpc>
                <a:spcPct val="150000"/>
              </a:lnSpc>
            </a:pPr>
            <a:endParaRPr lang="fa-IR" sz="2800" b="1">
              <a:latin typeface="Arial" pitchFamily="34" charset="0"/>
              <a:cs typeface="B Lotus" pitchFamily="2" charset="-78"/>
            </a:endParaRPr>
          </a:p>
          <a:p>
            <a:pPr>
              <a:lnSpc>
                <a:spcPct val="150000"/>
              </a:lnSpc>
            </a:pPr>
            <a:endParaRPr lang="fa-IR" sz="2800" b="1">
              <a:latin typeface="Arial" pitchFamily="34" charset="0"/>
              <a:cs typeface="B Lotus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2800">
                <a:cs typeface="B Lotus" pitchFamily="2" charset="-78"/>
                <a:sym typeface="Wingdings 2" pitchFamily="18" charset="2"/>
              </a:rPr>
              <a:t>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سال 1842           روش شناسي پيشرفته           درك ايـن كه درد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توسط اعصاب درد به مغـز منتقل مي شـود . 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73731" name="Line 5"/>
          <p:cNvSpPr>
            <a:spLocks noChangeShapeType="1"/>
          </p:cNvSpPr>
          <p:nvPr/>
        </p:nvSpPr>
        <p:spPr bwMode="auto">
          <a:xfrm flipH="1">
            <a:off x="4572000" y="1484313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3732" name="Line 6"/>
          <p:cNvSpPr>
            <a:spLocks noChangeShapeType="1"/>
          </p:cNvSpPr>
          <p:nvPr/>
        </p:nvSpPr>
        <p:spPr bwMode="auto">
          <a:xfrm flipH="1">
            <a:off x="4643438" y="1484313"/>
            <a:ext cx="9366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3733" name="Line 7"/>
          <p:cNvSpPr>
            <a:spLocks noChangeShapeType="1"/>
          </p:cNvSpPr>
          <p:nvPr/>
        </p:nvSpPr>
        <p:spPr bwMode="auto">
          <a:xfrm flipH="1">
            <a:off x="4643438" y="1484313"/>
            <a:ext cx="936625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3734" name="Line 8"/>
          <p:cNvSpPr>
            <a:spLocks noChangeShapeType="1"/>
          </p:cNvSpPr>
          <p:nvPr/>
        </p:nvSpPr>
        <p:spPr bwMode="auto">
          <a:xfrm flipH="1">
            <a:off x="6300788" y="4724400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73735" name="Line 9"/>
          <p:cNvSpPr>
            <a:spLocks noChangeShapeType="1"/>
          </p:cNvSpPr>
          <p:nvPr/>
        </p:nvSpPr>
        <p:spPr bwMode="auto">
          <a:xfrm flipH="1">
            <a:off x="2916238" y="472440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ChangeArrowheads="1"/>
          </p:cNvSpPr>
          <p:nvPr/>
        </p:nvSpPr>
        <p:spPr bwMode="auto">
          <a:xfrm>
            <a:off x="34925" y="333375"/>
            <a:ext cx="8785225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a-IR" sz="3200" b="1">
                <a:latin typeface="Arial" pitchFamily="34" charset="0"/>
                <a:cs typeface="B Lotus" pitchFamily="2" charset="-78"/>
              </a:rPr>
              <a:t>نظريه ويژه درد :</a:t>
            </a:r>
          </a:p>
          <a:p>
            <a:endParaRPr lang="fa-IR" sz="3200" b="1">
              <a:latin typeface="Arial" pitchFamily="34" charset="0"/>
              <a:cs typeface="B Lotus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Arial" pitchFamily="34" charset="0"/>
                <a:cs typeface="B Lotus" pitchFamily="2" charset="-78"/>
                <a:sym typeface="Wingdings 2" pitchFamily="18" charset="2"/>
              </a:rPr>
              <a:t></a:t>
            </a:r>
            <a:r>
              <a:rPr lang="fa-IR" sz="2400" b="1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بخش ويژه اي از اعصاب ( گيرنده هاي درد ) پيامها را از گيرنده هاي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درد در پـوست به مـركز درد در مغـز انتقال مـي دهنـد .</a:t>
            </a:r>
          </a:p>
          <a:p>
            <a:pPr>
              <a:lnSpc>
                <a:spcPct val="150000"/>
              </a:lnSpc>
            </a:pPr>
            <a:r>
              <a:rPr lang="en-US" sz="28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تـارهاي عصبي فقط درد را ايجـاد مي كنند ، نه حس هاي ديگر را .</a:t>
            </a:r>
          </a:p>
          <a:p>
            <a:pPr>
              <a:lnSpc>
                <a:spcPct val="150000"/>
              </a:lnSpc>
              <a:buFont typeface="Wingdings 2" pitchFamily="18" charset="2"/>
              <a:buChar char="ô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بين ساختار عصبي و تجربه روانشناختي ما از درد ارتباط يك به يك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است .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/>
          <p:cNvSpPr>
            <a:spLocks noChangeArrowheads="1"/>
          </p:cNvSpPr>
          <p:nvPr/>
        </p:nvSpPr>
        <p:spPr bwMode="auto">
          <a:xfrm>
            <a:off x="250825" y="188913"/>
            <a:ext cx="8713788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نرونهاي مؤثر در تشخيص درد :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تارهاي عصبي آ - بتا          با پوشش ميليني قوي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( عملكرد سريع )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تارهاي عصبي آ- دلتا         با پوشش ميليني خيلي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ضعيف ( آهسته تر )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تـارهاي عصبي سـي          بدون ميلين</a:t>
            </a:r>
          </a:p>
          <a:p>
            <a:pPr>
              <a:lnSpc>
                <a:spcPct val="150000"/>
              </a:lnSpc>
            </a:pPr>
            <a:endParaRPr lang="fa-IR" sz="2800" b="1">
              <a:latin typeface="Arial" pitchFamily="34" charset="0"/>
              <a:cs typeface="B Lotus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latin typeface="Arial" pitchFamily="34" charset="0"/>
                <a:cs typeface="B Lotus" pitchFamily="2" charset="-78"/>
                <a:sym typeface="Wingdings 2" pitchFamily="18" charset="2"/>
              </a:rPr>
              <a:t></a:t>
            </a:r>
            <a:r>
              <a:rPr lang="fa-IR" sz="2400" b="1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با الگوي متفاوت پاسخ به تحريك ناشي از تجربه درد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75779" name="Line 5"/>
          <p:cNvSpPr>
            <a:spLocks noChangeShapeType="1"/>
          </p:cNvSpPr>
          <p:nvPr/>
        </p:nvSpPr>
        <p:spPr bwMode="auto">
          <a:xfrm flipH="1">
            <a:off x="6156325" y="1125538"/>
            <a:ext cx="12954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75780" name="Line 6"/>
          <p:cNvSpPr>
            <a:spLocks noChangeShapeType="1"/>
          </p:cNvSpPr>
          <p:nvPr/>
        </p:nvSpPr>
        <p:spPr bwMode="auto">
          <a:xfrm flipH="1">
            <a:off x="6156325" y="1125538"/>
            <a:ext cx="1295400" cy="208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75781" name="Line 7"/>
          <p:cNvSpPr>
            <a:spLocks noChangeShapeType="1"/>
          </p:cNvSpPr>
          <p:nvPr/>
        </p:nvSpPr>
        <p:spPr bwMode="auto">
          <a:xfrm flipH="1">
            <a:off x="6156325" y="1125538"/>
            <a:ext cx="1295400" cy="3382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75782" name="Line 8"/>
          <p:cNvSpPr>
            <a:spLocks noChangeShapeType="1"/>
          </p:cNvSpPr>
          <p:nvPr/>
        </p:nvSpPr>
        <p:spPr bwMode="auto">
          <a:xfrm flipH="1">
            <a:off x="2843213" y="21336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75783" name="Line 9"/>
          <p:cNvSpPr>
            <a:spLocks noChangeShapeType="1"/>
          </p:cNvSpPr>
          <p:nvPr/>
        </p:nvSpPr>
        <p:spPr bwMode="auto">
          <a:xfrm flipH="1">
            <a:off x="2916238" y="34290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75784" name="Line 10"/>
          <p:cNvSpPr>
            <a:spLocks noChangeShapeType="1"/>
          </p:cNvSpPr>
          <p:nvPr/>
        </p:nvSpPr>
        <p:spPr bwMode="auto">
          <a:xfrm flipH="1">
            <a:off x="2843213" y="47244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/>
          <p:cNvSpPr>
            <a:spLocks noChangeArrowheads="1"/>
          </p:cNvSpPr>
          <p:nvPr/>
        </p:nvSpPr>
        <p:spPr bwMode="auto">
          <a:xfrm>
            <a:off x="107950" y="404813"/>
            <a:ext cx="8713788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a-IR" sz="3200" b="1">
                <a:latin typeface="Arial" pitchFamily="34" charset="0"/>
                <a:cs typeface="B Lotus" pitchFamily="2" charset="-78"/>
              </a:rPr>
              <a:t>نظريه هاي الگوي درد</a:t>
            </a:r>
          </a:p>
          <a:p>
            <a:endParaRPr lang="fa-IR" sz="3200" b="1">
              <a:latin typeface="Arial" pitchFamily="34" charset="0"/>
              <a:cs typeface="B Lotus" pitchFamily="2" charset="-78"/>
            </a:endParaRPr>
          </a:p>
          <a:p>
            <a:pPr>
              <a:buFont typeface="Wingdings 2" pitchFamily="18" charset="2"/>
              <a:buChar char="ô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نظام جداگانه اي براي ادراك درد وجود ندارد ، بلكه اعصاب در ساير</a:t>
            </a:r>
          </a:p>
          <a:p>
            <a:pPr>
              <a:buFont typeface="Wingdings 2" pitchFamily="18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حس ها سهيم انـد ، تـارهاي عصبي درد از اندام ها به مغز و از آنجا به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اندام ها مي روند .</a:t>
            </a:r>
          </a:p>
          <a:p>
            <a:r>
              <a:rPr lang="en-US" sz="2400" b="1">
                <a:latin typeface="Arial" pitchFamily="34" charset="0"/>
                <a:cs typeface="B Lotus" pitchFamily="2" charset="-78"/>
                <a:sym typeface="Wingdings 2" pitchFamily="18" charset="2"/>
              </a:rPr>
              <a:t></a:t>
            </a:r>
            <a:r>
              <a:rPr lang="fa-IR" sz="2400" b="1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نظريه مهار دروازه :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اولين بار توسط ملزاك و وال در سال 1965 طي مقاله مشهور « مكانيزم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درد : نظريه اي نوين » در « مجله سانيس » طرح شد .</a:t>
            </a:r>
          </a:p>
          <a:p>
            <a:pPr>
              <a:buFont typeface="Wingdings 2" pitchFamily="18" charset="2"/>
              <a:buChar char="ô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رويـكرد پـزشكي نظريـه هاي قبلـي را با جديدترين الگـوي زيستي ،</a:t>
            </a:r>
          </a:p>
          <a:p>
            <a:pPr>
              <a:buFont typeface="Wingdings 2" pitchFamily="18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رواني ، اجتماعي ، سلامت تلفيق كرد . </a:t>
            </a:r>
          </a:p>
          <a:p>
            <a:r>
              <a:rPr lang="en-US" sz="2400" b="1">
                <a:latin typeface="Arial" pitchFamily="34" charset="0"/>
                <a:cs typeface="B Lotus" pitchFamily="2" charset="-78"/>
                <a:sym typeface="Wingdings 2" pitchFamily="18" charset="2"/>
              </a:rPr>
              <a:t></a:t>
            </a:r>
            <a:r>
              <a:rPr lang="fa-IR" sz="2400" b="1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عـدم توجه صرف به عوامل پـزشكي بلكه در نـظر گرفتن بين عوامـل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زيست شناختي ، روانشناختي و اجتماعي در رابطه با درد .</a:t>
            </a:r>
          </a:p>
          <a:p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"/>
          <p:cNvSpPr>
            <a:spLocks noChangeArrowheads="1"/>
          </p:cNvSpPr>
          <p:nvPr/>
        </p:nvSpPr>
        <p:spPr bwMode="auto">
          <a:xfrm>
            <a:off x="0" y="44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a-IR" sz="2400">
              <a:latin typeface="Arial" pitchFamily="34" charset="0"/>
            </a:endParaRPr>
          </a:p>
          <a:p>
            <a:pPr algn="ctr"/>
            <a:endParaRPr lang="fa-IR" sz="2400">
              <a:latin typeface="Arial" pitchFamily="34" charset="0"/>
            </a:endParaRPr>
          </a:p>
          <a:p>
            <a:pPr algn="ctr"/>
            <a:endParaRPr lang="fa-IR" sz="2400">
              <a:latin typeface="Arial" pitchFamily="34" charset="0"/>
            </a:endParaRPr>
          </a:p>
          <a:p>
            <a:pPr algn="ctr"/>
            <a:r>
              <a:rPr lang="fa-IR">
                <a:latin typeface="Arial" pitchFamily="34" charset="0"/>
              </a:rPr>
              <a:t>    </a:t>
            </a:r>
          </a:p>
          <a:p>
            <a:pPr algn="ctr"/>
            <a:endParaRPr lang="fa-IR">
              <a:latin typeface="Arial" pitchFamily="34" charset="0"/>
            </a:endParaRPr>
          </a:p>
          <a:p>
            <a:pPr algn="ctr"/>
            <a:r>
              <a:rPr lang="fa-IR">
                <a:latin typeface="Arial" pitchFamily="34" charset="0"/>
              </a:rPr>
              <a:t>       </a:t>
            </a:r>
            <a:r>
              <a:rPr lang="fa-IR" b="1">
                <a:latin typeface="Arial" pitchFamily="34" charset="0"/>
                <a:cs typeface="B Lotus" pitchFamily="2" charset="-78"/>
              </a:rPr>
              <a:t>عصب هاي درد، به طور فعال                                                                                                               </a:t>
            </a:r>
          </a:p>
          <a:p>
            <a:pPr algn="ctr"/>
            <a:r>
              <a:rPr lang="fa-IR" b="1">
                <a:latin typeface="Arial" pitchFamily="34" charset="0"/>
                <a:cs typeface="B Lotus" pitchFamily="2" charset="-78"/>
              </a:rPr>
              <a:t>     دروازه را باز مي كنند و به پيام هاي درد                                                                                                 </a:t>
            </a:r>
          </a:p>
          <a:p>
            <a:pPr algn="ctr"/>
            <a:r>
              <a:rPr lang="fa-IR" b="1">
                <a:latin typeface="Arial" pitchFamily="34" charset="0"/>
                <a:cs typeface="B Lotus" pitchFamily="2" charset="-78"/>
              </a:rPr>
              <a:t>                    اجازه ورود به سلولهاي انتقال دهنده  را مي دهند</a:t>
            </a:r>
            <a:r>
              <a:rPr lang="fa-IR">
                <a:latin typeface="Arial" pitchFamily="34" charset="0"/>
                <a:cs typeface="B Lotus" pitchFamily="2" charset="-78"/>
              </a:rPr>
              <a:t>                                                                                                       </a:t>
            </a:r>
          </a:p>
          <a:p>
            <a:pPr algn="ctr"/>
            <a:endParaRPr lang="fa-IR">
              <a:latin typeface="Arial" pitchFamily="34" charset="0"/>
              <a:cs typeface="B Lotus" pitchFamily="2" charset="-78"/>
            </a:endParaRPr>
          </a:p>
          <a:p>
            <a:pPr algn="ctr"/>
            <a:endParaRPr lang="fa-IR">
              <a:latin typeface="Arial" pitchFamily="34" charset="0"/>
              <a:cs typeface="B Lotus" pitchFamily="2" charset="-78"/>
            </a:endParaRPr>
          </a:p>
          <a:p>
            <a:pPr algn="ctr"/>
            <a:r>
              <a:rPr lang="fa-IR">
                <a:latin typeface="Arial" pitchFamily="34" charset="0"/>
                <a:cs typeface="B Lotus" pitchFamily="2" charset="-78"/>
              </a:rPr>
              <a:t>                                                                                                                             </a:t>
            </a:r>
          </a:p>
          <a:p>
            <a:pPr algn="ctr"/>
            <a:endParaRPr lang="fa-IR">
              <a:latin typeface="Arial" pitchFamily="34" charset="0"/>
              <a:cs typeface="B Lotus" pitchFamily="2" charset="-78"/>
            </a:endParaRPr>
          </a:p>
          <a:p>
            <a:pPr algn="ctr"/>
            <a:endParaRPr lang="fa-IR" sz="2400">
              <a:latin typeface="Arial" pitchFamily="34" charset="0"/>
              <a:cs typeface="B Lotus" pitchFamily="2" charset="-78"/>
            </a:endParaRPr>
          </a:p>
          <a:p>
            <a:pPr algn="ctr"/>
            <a:endParaRPr lang="fa-IR" sz="2400">
              <a:latin typeface="Arial" pitchFamily="34" charset="0"/>
              <a:cs typeface="B Lotus" pitchFamily="2" charset="-78"/>
            </a:endParaRPr>
          </a:p>
          <a:p>
            <a:pPr algn="ctr"/>
            <a:endParaRPr lang="fa-IR" sz="2400">
              <a:latin typeface="Arial" pitchFamily="34" charset="0"/>
              <a:cs typeface="B Lotus" pitchFamily="2" charset="-78"/>
            </a:endParaRPr>
          </a:p>
          <a:p>
            <a:pPr algn="ctr"/>
            <a:endParaRPr lang="fa-IR" sz="2400">
              <a:latin typeface="Arial" pitchFamily="34" charset="0"/>
              <a:cs typeface="B Lotus" pitchFamily="2" charset="-78"/>
            </a:endParaRPr>
          </a:p>
          <a:p>
            <a:pPr algn="ctr"/>
            <a:endParaRPr lang="fa-IR" sz="2400">
              <a:latin typeface="Arial" pitchFamily="34" charset="0"/>
              <a:cs typeface="B Lotus" pitchFamily="2" charset="-78"/>
            </a:endParaRPr>
          </a:p>
          <a:p>
            <a:pPr algn="ctr"/>
            <a:r>
              <a:rPr lang="fa-IR">
                <a:latin typeface="Arial" pitchFamily="34" charset="0"/>
                <a:cs typeface="B Lotus" pitchFamily="2" charset="-78"/>
              </a:rPr>
              <a:t>                           </a:t>
            </a:r>
            <a:r>
              <a:rPr lang="fa-IR" b="1">
                <a:latin typeface="Arial" pitchFamily="34" charset="0"/>
                <a:cs typeface="B Lotus" pitchFamily="2" charset="-78"/>
              </a:rPr>
              <a:t>ساير اعصاب حسي به طور فعال                                                                                    نخاع                                  </a:t>
            </a:r>
          </a:p>
          <a:p>
            <a:pPr algn="ctr"/>
            <a:r>
              <a:rPr lang="fa-IR" b="1">
                <a:latin typeface="Arial" pitchFamily="34" charset="0"/>
                <a:cs typeface="B Lotus" pitchFamily="2" charset="-78"/>
              </a:rPr>
              <a:t>دروازه را مي بندند و از رفتن پيام هاي                                                                                         </a:t>
            </a:r>
          </a:p>
          <a:p>
            <a:pPr algn="ctr"/>
            <a:r>
              <a:rPr lang="fa-IR" b="1">
                <a:latin typeface="Arial" pitchFamily="34" charset="0"/>
                <a:cs typeface="B Lotus" pitchFamily="2" charset="-78"/>
              </a:rPr>
              <a:t>درد به سلول هاي انتقال دهنده جلوگيري مي كنند                                                                               </a:t>
            </a:r>
          </a:p>
          <a:p>
            <a:pPr algn="ctr"/>
            <a:endParaRPr lang="fa-IR" b="1">
              <a:latin typeface="Arial" pitchFamily="34" charset="0"/>
              <a:cs typeface="B Lotus" pitchFamily="2" charset="-78"/>
            </a:endParaRPr>
          </a:p>
          <a:p>
            <a:pPr algn="ctr"/>
            <a:endParaRPr lang="fa-IR" b="1">
              <a:latin typeface="Arial" pitchFamily="34" charset="0"/>
              <a:cs typeface="B Lotus" pitchFamily="2" charset="-78"/>
            </a:endParaRPr>
          </a:p>
          <a:p>
            <a:pPr algn="ctr"/>
            <a:endParaRPr lang="fa-IR">
              <a:latin typeface="Arial" pitchFamily="34" charset="0"/>
              <a:cs typeface="B Lotus" pitchFamily="2" charset="-78"/>
            </a:endParaRPr>
          </a:p>
          <a:p>
            <a:pPr algn="ctr"/>
            <a:endParaRPr lang="fa-IR">
              <a:latin typeface="Arial" pitchFamily="34" charset="0"/>
              <a:cs typeface="B Lotus" pitchFamily="2" charset="-78"/>
            </a:endParaRPr>
          </a:p>
          <a:p>
            <a:pPr algn="ctr"/>
            <a:r>
              <a:rPr lang="fa-IR">
                <a:latin typeface="Arial" pitchFamily="34" charset="0"/>
              </a:rPr>
              <a:t>                                                                             </a:t>
            </a:r>
          </a:p>
          <a:p>
            <a:pPr algn="ctr"/>
            <a:endParaRPr lang="fa-IR">
              <a:latin typeface="Arial" pitchFamily="34" charset="0"/>
            </a:endParaRPr>
          </a:p>
          <a:p>
            <a:pPr algn="ctr"/>
            <a:endParaRPr lang="fa-IR">
              <a:latin typeface="Arial" pitchFamily="34" charset="0"/>
            </a:endParaRPr>
          </a:p>
          <a:p>
            <a:pPr algn="ctr"/>
            <a:r>
              <a:rPr lang="fa-IR">
                <a:latin typeface="Arial" pitchFamily="34" charset="0"/>
              </a:rPr>
              <a:t>.                                                                              </a:t>
            </a:r>
          </a:p>
          <a:p>
            <a:pPr algn="ctr"/>
            <a:endParaRPr lang="fa-IR" sz="2400">
              <a:latin typeface="Arial" pitchFamily="34" charset="0"/>
            </a:endParaRPr>
          </a:p>
          <a:p>
            <a:pPr algn="ctr"/>
            <a:r>
              <a:rPr lang="fa-IR" sz="2400">
                <a:latin typeface="Arial" pitchFamily="34" charset="0"/>
              </a:rPr>
              <a:t> </a:t>
            </a:r>
          </a:p>
          <a:p>
            <a:pPr algn="ctr"/>
            <a:endParaRPr lang="en-US" sz="2400">
              <a:latin typeface="Arial" pitchFamily="34" charset="0"/>
            </a:endParaRPr>
          </a:p>
        </p:txBody>
      </p:sp>
      <p:sp>
        <p:nvSpPr>
          <p:cNvPr id="77827" name="Rectangle 5"/>
          <p:cNvSpPr>
            <a:spLocks noChangeArrowheads="1"/>
          </p:cNvSpPr>
          <p:nvPr/>
        </p:nvSpPr>
        <p:spPr bwMode="auto">
          <a:xfrm>
            <a:off x="1692275" y="3357563"/>
            <a:ext cx="35988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7828" name="Oval 6"/>
          <p:cNvSpPr>
            <a:spLocks noChangeArrowheads="1"/>
          </p:cNvSpPr>
          <p:nvPr/>
        </p:nvSpPr>
        <p:spPr bwMode="auto">
          <a:xfrm>
            <a:off x="1979613" y="2203450"/>
            <a:ext cx="1295400" cy="12969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a-IR" b="1">
                <a:latin typeface="Arial" pitchFamily="34" charset="0"/>
                <a:cs typeface="B Lotus" pitchFamily="2" charset="-78"/>
              </a:rPr>
              <a:t>سلول هاي</a:t>
            </a:r>
          </a:p>
          <a:p>
            <a:pPr algn="ctr"/>
            <a:r>
              <a:rPr lang="fa-IR" b="1">
                <a:latin typeface="Arial" pitchFamily="34" charset="0"/>
                <a:cs typeface="B Lotus" pitchFamily="2" charset="-78"/>
              </a:rPr>
              <a:t>انتقال دهنده</a:t>
            </a:r>
          </a:p>
          <a:p>
            <a:pPr algn="ctr"/>
            <a:r>
              <a:rPr lang="fa-IR" b="1">
                <a:latin typeface="Arial" pitchFamily="34" charset="0"/>
                <a:cs typeface="B Lotus" pitchFamily="2" charset="-78"/>
              </a:rPr>
              <a:t>عصبي</a:t>
            </a:r>
            <a:endParaRPr lang="en-US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77829" name="Oval 7"/>
          <p:cNvSpPr>
            <a:spLocks noChangeArrowheads="1"/>
          </p:cNvSpPr>
          <p:nvPr/>
        </p:nvSpPr>
        <p:spPr bwMode="auto">
          <a:xfrm>
            <a:off x="3708400" y="2203450"/>
            <a:ext cx="1295400" cy="12969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000" b="1">
                <a:latin typeface="Arial" pitchFamily="34" charset="0"/>
                <a:cs typeface="B Lotus" pitchFamily="2" charset="-78"/>
              </a:rPr>
              <a:t>دروازه</a:t>
            </a:r>
            <a:endParaRPr lang="en-US" sz="20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77830" name="Line 8"/>
          <p:cNvSpPr>
            <a:spLocks noChangeShapeType="1"/>
          </p:cNvSpPr>
          <p:nvPr/>
        </p:nvSpPr>
        <p:spPr bwMode="auto">
          <a:xfrm flipV="1">
            <a:off x="2627313" y="17732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77831" name="Line 9"/>
          <p:cNvSpPr>
            <a:spLocks noChangeShapeType="1"/>
          </p:cNvSpPr>
          <p:nvPr/>
        </p:nvSpPr>
        <p:spPr bwMode="auto">
          <a:xfrm>
            <a:off x="4356100" y="1773238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77832" name="Line 10"/>
          <p:cNvSpPr>
            <a:spLocks noChangeShapeType="1"/>
          </p:cNvSpPr>
          <p:nvPr/>
        </p:nvSpPr>
        <p:spPr bwMode="auto">
          <a:xfrm flipH="1">
            <a:off x="5076825" y="1412875"/>
            <a:ext cx="1582738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77833" name="Line 11"/>
          <p:cNvSpPr>
            <a:spLocks noChangeShapeType="1"/>
          </p:cNvSpPr>
          <p:nvPr/>
        </p:nvSpPr>
        <p:spPr bwMode="auto">
          <a:xfrm flipH="1" flipV="1">
            <a:off x="5219700" y="3429000"/>
            <a:ext cx="71913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77834" name="Line 12"/>
          <p:cNvSpPr>
            <a:spLocks noChangeShapeType="1"/>
          </p:cNvSpPr>
          <p:nvPr/>
        </p:nvSpPr>
        <p:spPr bwMode="auto">
          <a:xfrm flipV="1">
            <a:off x="1331913" y="3429000"/>
            <a:ext cx="6477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77835" name="Rectangle 13"/>
          <p:cNvSpPr>
            <a:spLocks noChangeArrowheads="1"/>
          </p:cNvSpPr>
          <p:nvPr/>
        </p:nvSpPr>
        <p:spPr bwMode="auto">
          <a:xfrm>
            <a:off x="3492500" y="1125538"/>
            <a:ext cx="1800225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1600" b="1">
                <a:latin typeface="Arial" pitchFamily="34" charset="0"/>
                <a:cs typeface="B Lotus" pitchFamily="2" charset="-78"/>
              </a:rPr>
              <a:t>پيام هايي كه از مغز</a:t>
            </a:r>
          </a:p>
          <a:p>
            <a:pPr algn="ctr"/>
            <a:r>
              <a:rPr lang="fa-IR" sz="1600" b="1">
                <a:latin typeface="Arial" pitchFamily="34" charset="0"/>
                <a:cs typeface="B Lotus" pitchFamily="2" charset="-78"/>
              </a:rPr>
              <a:t>مي آيند.</a:t>
            </a:r>
            <a:endParaRPr lang="en-US" sz="16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77836" name="Rectangle 14"/>
          <p:cNvSpPr>
            <a:spLocks noChangeArrowheads="1"/>
          </p:cNvSpPr>
          <p:nvPr/>
        </p:nvSpPr>
        <p:spPr bwMode="auto">
          <a:xfrm>
            <a:off x="1116013" y="1125538"/>
            <a:ext cx="2016125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b="1">
                <a:latin typeface="Arial" pitchFamily="34" charset="0"/>
                <a:cs typeface="B Lotus" pitchFamily="2" charset="-78"/>
              </a:rPr>
              <a:t>پيام هايي كه به مغز </a:t>
            </a:r>
          </a:p>
          <a:p>
            <a:pPr algn="ctr"/>
            <a:r>
              <a:rPr lang="fa-IR" b="1">
                <a:latin typeface="Arial" pitchFamily="34" charset="0"/>
                <a:cs typeface="B Lotus" pitchFamily="2" charset="-78"/>
              </a:rPr>
              <a:t>فرستاده مي شوند.</a:t>
            </a:r>
            <a:endParaRPr lang="en-US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77837" name="Rectangle 15"/>
          <p:cNvSpPr>
            <a:spLocks noChangeArrowheads="1"/>
          </p:cNvSpPr>
          <p:nvPr/>
        </p:nvSpPr>
        <p:spPr bwMode="auto">
          <a:xfrm>
            <a:off x="1042988" y="5516563"/>
            <a:ext cx="3457575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b="1">
                <a:latin typeface="Arial" pitchFamily="34" charset="0"/>
                <a:cs typeface="B Lotus" pitchFamily="2" charset="-78"/>
              </a:rPr>
              <a:t>نظريه مهار دروازه</a:t>
            </a:r>
          </a:p>
          <a:p>
            <a:pPr algn="ctr"/>
            <a:r>
              <a:rPr lang="fa-IR" b="1">
                <a:latin typeface="Arial" pitchFamily="34" charset="0"/>
                <a:cs typeface="B Lotus" pitchFamily="2" charset="-78"/>
              </a:rPr>
              <a:t>منبع : كرتيس(1999)به نقل از بن يارد(1996)</a:t>
            </a:r>
            <a:endParaRPr lang="en-US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77838" name="Rectangle 18"/>
          <p:cNvSpPr>
            <a:spLocks noChangeArrowheads="1"/>
          </p:cNvSpPr>
          <p:nvPr/>
        </p:nvSpPr>
        <p:spPr bwMode="auto">
          <a:xfrm>
            <a:off x="1619250" y="2060575"/>
            <a:ext cx="3744913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/>
          <p:cNvSpPr>
            <a:spLocks noChangeArrowheads="1"/>
          </p:cNvSpPr>
          <p:nvPr/>
        </p:nvSpPr>
        <p:spPr bwMode="auto">
          <a:xfrm>
            <a:off x="250825" y="333375"/>
            <a:ext cx="864235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en-US" sz="2400" b="1">
                <a:cs typeface="Lotus" pitchFamily="2" charset="-78"/>
                <a:sym typeface="Wingdings 2" pitchFamily="18" charset="2"/>
              </a:rPr>
              <a:t></a:t>
            </a:r>
            <a:r>
              <a:rPr lang="fa-IR" sz="2800" b="1">
                <a:cs typeface="Lotus" pitchFamily="2" charset="-78"/>
                <a:sym typeface="Wingdings 2" pitchFamily="18" charset="2"/>
              </a:rPr>
              <a:t> </a:t>
            </a:r>
            <a:r>
              <a:rPr lang="fa-IR" sz="2800" b="1">
                <a:cs typeface="B Lotus" pitchFamily="2" charset="-78"/>
              </a:rPr>
              <a:t>اعتقاد به وجود يك دروازه يا به عبارت دقيق تر يك مكانيزم دروازه اي</a:t>
            </a:r>
          </a:p>
          <a:p>
            <a:pPr>
              <a:lnSpc>
                <a:spcPct val="150000"/>
              </a:lnSpc>
            </a:pPr>
            <a:r>
              <a:rPr lang="fa-IR" sz="2800" b="1">
                <a:cs typeface="B Lotus" pitchFamily="2" charset="-78"/>
              </a:rPr>
              <a:t>   در نظام عصبي كه در پاسخ به عوامل مختلف باز و بسته مي شود .</a:t>
            </a:r>
          </a:p>
          <a:p>
            <a:pPr>
              <a:lnSpc>
                <a:spcPct val="150000"/>
              </a:lnSpc>
            </a:pPr>
            <a:r>
              <a:rPr lang="en-US" sz="2400" b="1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cs typeface="B Lotus" pitchFamily="2" charset="-78"/>
              </a:rPr>
              <a:t>بـاز شـدن دروازه = اجـازه ورود و انتـقـال پيـامهـاي درد بـه مـغـز </a:t>
            </a:r>
          </a:p>
          <a:p>
            <a:pPr>
              <a:lnSpc>
                <a:spcPct val="150000"/>
              </a:lnSpc>
            </a:pPr>
            <a:r>
              <a:rPr lang="en-US" sz="2400" b="1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cs typeface="B Lotus" pitchFamily="2" charset="-78"/>
              </a:rPr>
              <a:t>بـسته شدن دروازه = جلوگيري از انتقال پيامها به مغز ( كاهش درد پاي</a:t>
            </a:r>
          </a:p>
          <a:p>
            <a:pPr>
              <a:lnSpc>
                <a:spcPct val="150000"/>
              </a:lnSpc>
            </a:pPr>
            <a:r>
              <a:rPr lang="fa-IR" sz="2800" b="1">
                <a:cs typeface="B Lotus" pitchFamily="2" charset="-78"/>
              </a:rPr>
              <a:t>   آسيب ديده با مالش )</a:t>
            </a:r>
          </a:p>
          <a:p>
            <a:pPr>
              <a:lnSpc>
                <a:spcPct val="150000"/>
              </a:lnSpc>
            </a:pPr>
            <a:r>
              <a:rPr lang="en-US" sz="2400" b="1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درد مسيـر دوطـرفه اي از اطلاعـات بـه سمت مـغز و از جـانب مـغز </a:t>
            </a:r>
          </a:p>
          <a:p>
            <a:pPr>
              <a:lnSpc>
                <a:spcPct val="150000"/>
              </a:lnSpc>
            </a:pPr>
            <a:r>
              <a:rPr lang="en-US" sz="2400" b="1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مغز          پـردازش اين داده ها + تأثير مستقيم بر مكانيزم دروازه اي .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78851" name="Line 5"/>
          <p:cNvSpPr>
            <a:spLocks noChangeShapeType="1"/>
          </p:cNvSpPr>
          <p:nvPr/>
        </p:nvSpPr>
        <p:spPr bwMode="auto">
          <a:xfrm flipH="1">
            <a:off x="7235825" y="537368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/>
          <p:cNvSpPr>
            <a:spLocks noChangeArrowheads="1"/>
          </p:cNvSpPr>
          <p:nvPr/>
        </p:nvSpPr>
        <p:spPr bwMode="auto">
          <a:xfrm>
            <a:off x="323850" y="188913"/>
            <a:ext cx="85693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3200" b="1">
                <a:latin typeface="Arial" pitchFamily="34" charset="0"/>
                <a:cs typeface="B Lotus" pitchFamily="2" charset="-78"/>
              </a:rPr>
              <a:t>جدول 3-1 ؛ عوامل مؤثر در مكانيزم دروازه اي</a:t>
            </a:r>
          </a:p>
          <a:p>
            <a:pPr algn="ctr"/>
            <a:endParaRPr lang="fa-IR" sz="3200">
              <a:latin typeface="Arial" pitchFamily="34" charset="0"/>
              <a:cs typeface="B Lotus" pitchFamily="2" charset="-78"/>
            </a:endParaRPr>
          </a:p>
          <a:p>
            <a:pPr algn="ctr"/>
            <a:endParaRPr lang="fa-IR" sz="2400">
              <a:latin typeface="Arial" pitchFamily="34" charset="0"/>
            </a:endParaRPr>
          </a:p>
          <a:p>
            <a:pPr algn="ctr"/>
            <a:endParaRPr lang="fa-IR" sz="2400">
              <a:latin typeface="Arial" pitchFamily="34" charset="0"/>
            </a:endParaRPr>
          </a:p>
          <a:p>
            <a:pPr algn="ctr"/>
            <a:endParaRPr lang="fa-IR" sz="2400">
              <a:latin typeface="Arial" pitchFamily="34" charset="0"/>
            </a:endParaRPr>
          </a:p>
          <a:p>
            <a:pPr algn="ctr"/>
            <a:endParaRPr lang="fa-IR" sz="2400">
              <a:latin typeface="Arial" pitchFamily="34" charset="0"/>
            </a:endParaRPr>
          </a:p>
          <a:p>
            <a:pPr algn="ctr"/>
            <a:endParaRPr lang="fa-IR" sz="2400">
              <a:latin typeface="Arial" pitchFamily="34" charset="0"/>
            </a:endParaRPr>
          </a:p>
          <a:p>
            <a:pPr algn="ctr"/>
            <a:endParaRPr lang="fa-IR" sz="2400">
              <a:latin typeface="Arial" pitchFamily="34" charset="0"/>
            </a:endParaRPr>
          </a:p>
          <a:p>
            <a:pPr algn="ctr"/>
            <a:endParaRPr lang="fa-IR" sz="2400">
              <a:latin typeface="Arial" pitchFamily="34" charset="0"/>
            </a:endParaRPr>
          </a:p>
          <a:p>
            <a:pPr algn="ctr"/>
            <a:endParaRPr lang="en-US" sz="2400">
              <a:latin typeface="Arial" pitchFamily="34" charset="0"/>
            </a:endParaRPr>
          </a:p>
        </p:txBody>
      </p:sp>
      <p:graphicFrame>
        <p:nvGraphicFramePr>
          <p:cNvPr id="18484" name="Group 52"/>
          <p:cNvGraphicFramePr>
            <a:graphicFrameLocks noGrp="1"/>
          </p:cNvGraphicFramePr>
          <p:nvPr>
            <p:ph/>
          </p:nvPr>
        </p:nvGraphicFramePr>
        <p:xfrm>
          <a:off x="755650" y="2711450"/>
          <a:ext cx="7704138" cy="2809875"/>
        </p:xfrm>
        <a:graphic>
          <a:graphicData uri="http://schemas.openxmlformats.org/drawingml/2006/table">
            <a:tbl>
              <a:tblPr rtl="1"/>
              <a:tblGrid>
                <a:gridCol w="2568575"/>
                <a:gridCol w="2566988"/>
                <a:gridCol w="2568575"/>
              </a:tblGrid>
              <a:tr h="7588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شرايطي كه موجب باز شدن دروازه مي شوند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شرايطي كه موجب بسته شدن دروازه مي شوند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         </a:t>
                      </a:r>
                      <a:r>
                        <a:rPr kumimoji="0" 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جسمي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گستردگي آسيب/آسيب بافتي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     </a:t>
                      </a:r>
                      <a:r>
                        <a:rPr kumimoji="0" 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ماساژ دادن</a:t>
                      </a: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        </a:t>
                      </a:r>
                      <a:r>
                        <a:rPr kumimoji="0" 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هيجاني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       </a:t>
                      </a:r>
                      <a:r>
                        <a:rPr kumimoji="0" 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اضطراب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     </a:t>
                      </a:r>
                      <a:r>
                        <a:rPr kumimoji="0" 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تنش زدايي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         </a:t>
                      </a:r>
                      <a:r>
                        <a:rPr kumimoji="0" 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رواني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  </a:t>
                      </a:r>
                      <a:r>
                        <a:rPr kumimoji="0" lang="fa-I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تمركز روي درد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B Lotus" pitchFamily="2" charset="-78"/>
                        </a:rPr>
                        <a:t>منحرف كردن حواس از درد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B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ChangeArrowheads="1"/>
          </p:cNvSpPr>
          <p:nvPr/>
        </p:nvSpPr>
        <p:spPr bwMode="auto">
          <a:xfrm>
            <a:off x="33338" y="404813"/>
            <a:ext cx="8642350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fa-IR" sz="3200" b="1">
                <a:latin typeface="Arial" pitchFamily="34" charset="0"/>
                <a:cs typeface="B Lotus" pitchFamily="2" charset="-78"/>
              </a:rPr>
              <a:t>ارزيابي نظريه مهار دروازه</a:t>
            </a:r>
            <a:r>
              <a:rPr lang="fa-IR" sz="2400">
                <a:latin typeface="Arial" pitchFamily="34" charset="0"/>
                <a:cs typeface="B Lotus" pitchFamily="2" charset="-78"/>
              </a:rPr>
              <a:t> :</a:t>
            </a:r>
          </a:p>
          <a:p>
            <a:pPr>
              <a:lnSpc>
                <a:spcPct val="150000"/>
              </a:lnSpc>
            </a:pPr>
            <a:endParaRPr lang="fa-IR" sz="2400">
              <a:latin typeface="Arial" pitchFamily="34" charset="0"/>
              <a:cs typeface="B Lotus" pitchFamily="2" charset="-78"/>
            </a:endParaRPr>
          </a:p>
          <a:p>
            <a:pPr>
              <a:lnSpc>
                <a:spcPct val="150000"/>
              </a:lnSpc>
              <a:buFont typeface="Wingdings 2" pitchFamily="18" charset="2"/>
              <a:buChar char="ô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تـأييد تجـربي زيـاد تحقيقـات</a:t>
            </a:r>
          </a:p>
          <a:p>
            <a:pPr>
              <a:lnSpc>
                <a:spcPct val="150000"/>
              </a:lnSpc>
              <a:buFont typeface="Wingdings 2" pitchFamily="18" charset="2"/>
              <a:buChar char="ô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بـهترين راه براي توضيح بسياري از ويـژگي هاي معمـاگونه درد </a:t>
            </a:r>
          </a:p>
          <a:p>
            <a:pPr>
              <a:lnSpc>
                <a:spcPct val="150000"/>
              </a:lnSpc>
              <a:buFont typeface="Wingdings 2" pitchFamily="18" charset="2"/>
              <a:buChar char="ô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تجـربه درد مـحصول تـجمـع حـس هاي مـختلـف در نـخـاع 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( پديـده تجمع فضايي )</a:t>
            </a:r>
          </a:p>
          <a:p>
            <a:pPr>
              <a:lnSpc>
                <a:spcPct val="150000"/>
              </a:lnSpc>
              <a:buFont typeface="Wingdings 2" pitchFamily="18" charset="2"/>
              <a:buChar char="ô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موجه تـرين و هيجان انگيزترين الگوي درد ، هم بـراي درك بيشتر 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از مكانيزم هاي مربوط و هم به لحاظ كاربرد آن در طراحي درمـان 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مؤثـر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a-IR" sz="2800">
              <a:latin typeface="Arial" pitchFamily="34" charset="0"/>
              <a:cs typeface="B Titr" pitchFamily="2" charset="-78"/>
            </a:endParaRPr>
          </a:p>
          <a:p>
            <a:pPr algn="ctr"/>
            <a:endParaRPr lang="fa-IR" sz="2800">
              <a:latin typeface="Arial" pitchFamily="34" charset="0"/>
              <a:cs typeface="B Titr" pitchFamily="2" charset="-78"/>
            </a:endParaRPr>
          </a:p>
          <a:p>
            <a:pPr algn="ctr"/>
            <a:endParaRPr lang="fa-IR" sz="2800">
              <a:latin typeface="Arial" pitchFamily="34" charset="0"/>
              <a:cs typeface="B Titr" pitchFamily="2" charset="-78"/>
            </a:endParaRPr>
          </a:p>
          <a:p>
            <a:pPr algn="ctr"/>
            <a:r>
              <a:rPr lang="fa-IR" sz="2800">
                <a:latin typeface="Arial" pitchFamily="34" charset="0"/>
                <a:cs typeface="B Titr" pitchFamily="2" charset="-78"/>
              </a:rPr>
              <a:t>فصل چهارم :</a:t>
            </a:r>
          </a:p>
          <a:p>
            <a:pPr algn="ctr"/>
            <a:endParaRPr lang="fa-IR" sz="2800">
              <a:latin typeface="Arial" pitchFamily="34" charset="0"/>
              <a:cs typeface="B Titr" pitchFamily="2" charset="-78"/>
            </a:endParaRPr>
          </a:p>
          <a:p>
            <a:pPr algn="ctr"/>
            <a:endParaRPr lang="fa-IR" sz="2800">
              <a:latin typeface="Arial" pitchFamily="34" charset="0"/>
              <a:cs typeface="B Titr" pitchFamily="2" charset="-78"/>
            </a:endParaRPr>
          </a:p>
          <a:p>
            <a:pPr algn="ctr"/>
            <a:r>
              <a:rPr lang="fa-IR" sz="2800">
                <a:latin typeface="Arial" pitchFamily="34" charset="0"/>
                <a:cs typeface="B Titr" pitchFamily="2" charset="-78"/>
              </a:rPr>
              <a:t>درد : ارزيابي ، كنترل و درما ن</a:t>
            </a:r>
          </a:p>
          <a:p>
            <a:pPr algn="ctr"/>
            <a:endParaRPr lang="fa-IR" sz="2800">
              <a:latin typeface="Arial" pitchFamily="34" charset="0"/>
              <a:cs typeface="B Titr" pitchFamily="2" charset="-78"/>
            </a:endParaRPr>
          </a:p>
          <a:p>
            <a:pPr algn="ctr"/>
            <a:endParaRPr lang="fa-IR" sz="2800">
              <a:latin typeface="Arial" pitchFamily="34" charset="0"/>
              <a:cs typeface="B Titr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en-US" sz="2400">
                <a:latin typeface="Arial" pitchFamily="34" charset="0"/>
                <a:sym typeface="Wingdings" pitchFamily="2" charset="2"/>
              </a:rPr>
              <a:t></a:t>
            </a:r>
            <a:r>
              <a:rPr lang="fa-IR" sz="2400">
                <a:latin typeface="Arial" pitchFamily="34" charset="0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اندازه گيري درد</a:t>
            </a:r>
          </a:p>
          <a:p>
            <a:pPr algn="ctr">
              <a:lnSpc>
                <a:spcPct val="150000"/>
              </a:lnSpc>
            </a:pPr>
            <a:r>
              <a:rPr lang="en-US" sz="2800" b="1">
                <a:cs typeface="B Lotus" pitchFamily="2" charset="-78"/>
                <a:sym typeface="Wingdings" pitchFamily="2" charset="2"/>
              </a:rPr>
              <a:t></a:t>
            </a:r>
            <a:r>
              <a:rPr lang="fa-IR" sz="2800" b="1">
                <a:cs typeface="B Lotus" pitchFamily="2" charset="-78"/>
              </a:rPr>
              <a:t> 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درمان پزشكي درد</a:t>
            </a:r>
          </a:p>
          <a:p>
            <a:pPr algn="ctr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  <a:r>
              <a:rPr lang="en-US" sz="2800" b="1">
                <a:cs typeface="B Lotus" pitchFamily="2" charset="-78"/>
                <a:sym typeface="Wingdings" pitchFamily="2" charset="2"/>
              </a:rPr>
              <a:t></a:t>
            </a:r>
            <a:r>
              <a:rPr lang="fa-IR" sz="2800" b="1">
                <a:cs typeface="B Lotus" pitchFamily="2" charset="-78"/>
                <a:sym typeface="Wingdings" pitchFamily="2" charset="2"/>
              </a:rPr>
              <a:t> </a:t>
            </a:r>
            <a:r>
              <a:rPr lang="fa-IR" sz="2800" b="1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درمان هاي روانشناختي درد</a:t>
            </a:r>
          </a:p>
          <a:p>
            <a:pPr algn="ctr">
              <a:lnSpc>
                <a:spcPct val="150000"/>
              </a:lnSpc>
            </a:pPr>
            <a:r>
              <a:rPr lang="en-US" sz="2800" b="1">
                <a:cs typeface="B Lotus" pitchFamily="2" charset="-78"/>
                <a:sym typeface="Wingdings" pitchFamily="2" charset="2"/>
              </a:rPr>
              <a:t>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رويكردهاي چند وجهي</a:t>
            </a:r>
          </a:p>
          <a:p>
            <a:pPr algn="ctr">
              <a:lnSpc>
                <a:spcPct val="150000"/>
              </a:lnSpc>
            </a:pPr>
            <a:r>
              <a:rPr lang="en-US" sz="2800" b="1">
                <a:cs typeface="B Lotus" pitchFamily="2" charset="-78"/>
                <a:sym typeface="Wingdings" pitchFamily="2" charset="2"/>
              </a:rPr>
              <a:t>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درمان هاي چند رشته اي : كلينيك درد</a:t>
            </a:r>
          </a:p>
          <a:p>
            <a:pPr algn="ctr">
              <a:lnSpc>
                <a:spcPct val="150000"/>
              </a:lnSpc>
            </a:pPr>
            <a:endParaRPr lang="fa-IR" sz="2800" b="1">
              <a:latin typeface="Arial" pitchFamily="34" charset="0"/>
              <a:cs typeface="B Lotus" pitchFamily="2" charset="-78"/>
            </a:endParaRPr>
          </a:p>
          <a:p>
            <a:pPr algn="ctr"/>
            <a:endParaRPr lang="fa-IR" sz="2800" b="1">
              <a:latin typeface="Arial" pitchFamily="34" charset="0"/>
              <a:cs typeface="B Lotus" pitchFamily="2" charset="-78"/>
            </a:endParaRPr>
          </a:p>
          <a:p>
            <a:pPr algn="ctr"/>
            <a:endParaRPr lang="en-US" sz="2800" b="1">
              <a:latin typeface="Arial" pitchFamily="34" charset="0"/>
              <a:cs typeface="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4"/>
          <p:cNvSpPr>
            <a:spLocks noChangeArrowheads="1"/>
          </p:cNvSpPr>
          <p:nvPr/>
        </p:nvSpPr>
        <p:spPr bwMode="auto">
          <a:xfrm>
            <a:off x="250825" y="260350"/>
            <a:ext cx="856932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a-IR" sz="2800" b="1">
                <a:cs typeface="B Lotus" pitchFamily="2" charset="-78"/>
              </a:rPr>
              <a:t>انـدازه گيري درد        به علت مـاهيت ذهني تـجربه درد مشكل ولـي</a:t>
            </a:r>
          </a:p>
          <a:p>
            <a:r>
              <a:rPr lang="fa-IR" sz="2800" b="1">
                <a:cs typeface="B Lotus" pitchFamily="2" charset="-78"/>
              </a:rPr>
              <a:t> بسيار مهم </a:t>
            </a:r>
          </a:p>
          <a:p>
            <a:endParaRPr lang="fa-IR" sz="2800" b="1">
              <a:cs typeface="B Lotus" pitchFamily="2" charset="-78"/>
            </a:endParaRPr>
          </a:p>
          <a:p>
            <a:r>
              <a:rPr lang="fa-IR" sz="2800" b="1">
                <a:cs typeface="B Lotus" pitchFamily="2" charset="-78"/>
              </a:rPr>
              <a:t>اندازه گيري فيزيولوژيكي درد ( سيرجالا و چاپمن1984 ) :</a:t>
            </a:r>
          </a:p>
          <a:p>
            <a:endParaRPr lang="fa-IR" sz="2800" b="1">
              <a:cs typeface="B Lotus" pitchFamily="2" charset="-78"/>
            </a:endParaRPr>
          </a:p>
          <a:p>
            <a:r>
              <a:rPr lang="fa-IR" sz="2800" b="1">
                <a:cs typeface="B Lotus" pitchFamily="2" charset="-78"/>
              </a:rPr>
              <a:t>                                     تنش عضلاني </a:t>
            </a:r>
          </a:p>
          <a:p>
            <a:r>
              <a:rPr lang="fa-IR" sz="2800" b="1">
                <a:cs typeface="B Lotus" pitchFamily="2" charset="-78"/>
              </a:rPr>
              <a:t>                                     شـاخص هاي خودمختار ( خود تنظيم )   </a:t>
            </a:r>
          </a:p>
          <a:p>
            <a:r>
              <a:rPr lang="fa-IR" sz="2800" b="1">
                <a:cs typeface="B Lotus" pitchFamily="2" charset="-78"/>
              </a:rPr>
              <a:t>                                     پتانسيل هاي فراخوانده </a:t>
            </a:r>
          </a:p>
          <a:p>
            <a:endParaRPr lang="fa-IR" sz="2800" b="1">
              <a:cs typeface="B Lotus" pitchFamily="2" charset="-78"/>
            </a:endParaRPr>
          </a:p>
          <a:p>
            <a:r>
              <a:rPr lang="fa-IR" sz="3200" b="1">
                <a:latin typeface="Arial" pitchFamily="34" charset="0"/>
                <a:cs typeface="B Lotus" pitchFamily="2" charset="-78"/>
              </a:rPr>
              <a:t>1- تنش عضلاني :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</a:p>
          <a:p>
            <a:r>
              <a:rPr lang="en-US" sz="2800" b="1">
                <a:latin typeface="Arial" pitchFamily="34" charset="0"/>
                <a:cs typeface="B Lotus" pitchFamily="2" charset="-78"/>
                <a:sym typeface="Wingdings 2" pitchFamily="18" charset="2"/>
              </a:rPr>
              <a:t></a:t>
            </a:r>
            <a:r>
              <a:rPr lang="fa-IR" sz="2800" b="1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براي اندازه گيري سطح تنش عضلاني در بيماراني كه به طور خفيف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از درد كمـر رنج مي بـرند بـا استفـاده از بـرق نگاري ماهيچـه اي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</a:t>
            </a:r>
            <a:r>
              <a:rPr lang="fa-IR" sz="2800" b="1">
                <a:cs typeface="B Lotus" pitchFamily="2" charset="-78"/>
              </a:rPr>
              <a:t>(</a:t>
            </a:r>
            <a:r>
              <a:rPr lang="en-US" sz="2400" b="1">
                <a:cs typeface="B Lotus" pitchFamily="2" charset="-78"/>
              </a:rPr>
              <a:t>EMG</a:t>
            </a:r>
            <a:r>
              <a:rPr lang="en-US" sz="2800" b="1">
                <a:cs typeface="B Lotus" pitchFamily="2" charset="-78"/>
              </a:rPr>
              <a:t> </a:t>
            </a:r>
            <a:r>
              <a:rPr lang="fa-IR" sz="2800" b="1">
                <a:cs typeface="B Lotus" pitchFamily="2" charset="-78"/>
              </a:rPr>
              <a:t> ) كه سنجش معتبر و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مطمئني از درد نيست .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82947" name="Line 5"/>
          <p:cNvSpPr>
            <a:spLocks noChangeShapeType="1"/>
          </p:cNvSpPr>
          <p:nvPr/>
        </p:nvSpPr>
        <p:spPr bwMode="auto">
          <a:xfrm flipH="1">
            <a:off x="6084888" y="83661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82948" name="Line 6"/>
          <p:cNvSpPr>
            <a:spLocks noChangeShapeType="1"/>
          </p:cNvSpPr>
          <p:nvPr/>
        </p:nvSpPr>
        <p:spPr bwMode="auto">
          <a:xfrm flipH="1">
            <a:off x="5435600" y="2349500"/>
            <a:ext cx="1584325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82949" name="Line 7"/>
          <p:cNvSpPr>
            <a:spLocks noChangeShapeType="1"/>
          </p:cNvSpPr>
          <p:nvPr/>
        </p:nvSpPr>
        <p:spPr bwMode="auto">
          <a:xfrm flipH="1">
            <a:off x="5435600" y="2349500"/>
            <a:ext cx="15843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82950" name="Line 8"/>
          <p:cNvSpPr>
            <a:spLocks noChangeShapeType="1"/>
          </p:cNvSpPr>
          <p:nvPr/>
        </p:nvSpPr>
        <p:spPr bwMode="auto">
          <a:xfrm flipH="1">
            <a:off x="5435600" y="2349500"/>
            <a:ext cx="1584325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107950" y="692150"/>
            <a:ext cx="8785225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a-IR" sz="3200" b="1">
                <a:latin typeface="Arial" pitchFamily="34" charset="0"/>
                <a:cs typeface="B Lotus" pitchFamily="2" charset="-78"/>
              </a:rPr>
              <a:t>نظريه اخلاط بيماري :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</a:t>
            </a:r>
          </a:p>
          <a:p>
            <a:pPr>
              <a:lnSpc>
                <a:spcPct val="150000"/>
              </a:lnSpc>
              <a:buFont typeface="Wingdings 2" pitchFamily="18" charset="2"/>
              <a:buChar char="R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اولين بار توسط بقراط در قرن چهارم قبل از ميلاد در يونان مطرح شد .</a:t>
            </a:r>
          </a:p>
          <a:p>
            <a:pPr>
              <a:lnSpc>
                <a:spcPct val="150000"/>
              </a:lnSpc>
              <a:buFont typeface="Wingdings 2" pitchFamily="18" charset="2"/>
              <a:buChar char="R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در حـدود 500 سال بعد توسط جـالينوس بسط داده شد .   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Arial" pitchFamily="34" charset="0"/>
                <a:cs typeface="B Lotus" pitchFamily="2" charset="-78"/>
                <a:sym typeface="Wingdings 2" pitchFamily="18" charset="2"/>
              </a:rPr>
              <a:t></a:t>
            </a:r>
            <a:r>
              <a:rPr lang="fa-IR" sz="2800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عوامل بدني        الگـوي پـزشكي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Arial" pitchFamily="34" charset="0"/>
                <a:cs typeface="B Lotus" pitchFamily="2" charset="-78"/>
                <a:sym typeface="Wingdings 2" pitchFamily="18" charset="2"/>
              </a:rPr>
              <a:t>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عوامل ذهني        الگوي زيستي ، رواني ، اجتماعي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10243" name="Line 5"/>
          <p:cNvSpPr>
            <a:spLocks noChangeShapeType="1"/>
          </p:cNvSpPr>
          <p:nvPr/>
        </p:nvSpPr>
        <p:spPr bwMode="auto">
          <a:xfrm flipH="1">
            <a:off x="6443663" y="407670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0244" name="Line 6"/>
          <p:cNvSpPr>
            <a:spLocks noChangeShapeType="1"/>
          </p:cNvSpPr>
          <p:nvPr/>
        </p:nvSpPr>
        <p:spPr bwMode="auto">
          <a:xfrm flipH="1">
            <a:off x="6372225" y="47244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4"/>
          <p:cNvSpPr>
            <a:spLocks noChangeArrowheads="1"/>
          </p:cNvSpPr>
          <p:nvPr/>
        </p:nvSpPr>
        <p:spPr bwMode="auto">
          <a:xfrm>
            <a:off x="34925" y="404813"/>
            <a:ext cx="8640763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fa-IR" sz="3200" b="1">
                <a:latin typeface="Arial" pitchFamily="34" charset="0"/>
                <a:cs typeface="B Lotus" pitchFamily="2" charset="-78"/>
              </a:rPr>
              <a:t>2- شاخصهاي خود مختار ( خود تنظيم ) :</a:t>
            </a:r>
          </a:p>
          <a:p>
            <a:pPr>
              <a:lnSpc>
                <a:spcPct val="150000"/>
              </a:lnSpc>
            </a:pPr>
            <a:endParaRPr lang="fa-IR" sz="2800" b="1">
              <a:latin typeface="Arial" pitchFamily="34" charset="0"/>
              <a:cs typeface="B Lotus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2800" b="1">
                <a:latin typeface="Arial" pitchFamily="34" charset="0"/>
                <a:cs typeface="B Lotus" pitchFamily="2" charset="-78"/>
                <a:sym typeface="Wingdings 2" pitchFamily="18" charset="2"/>
              </a:rPr>
              <a:t></a:t>
            </a:r>
            <a:r>
              <a:rPr lang="fa-IR" sz="2800" b="1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اندازه گيري فرايندهاي غيرارادي نظير نفس نفس زدن ، جريان خون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در سرخرگگيجگاهي ، ضربان قـلب ، حرارت سطح دست ، انـدازه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ضربان انگشت و سطح مقاومت پوست 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4"/>
          <p:cNvSpPr>
            <a:spLocks noChangeArrowheads="1"/>
          </p:cNvSpPr>
          <p:nvPr/>
        </p:nvSpPr>
        <p:spPr bwMode="auto">
          <a:xfrm>
            <a:off x="107950" y="260350"/>
            <a:ext cx="856932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3- پتانسيل هاي فـراخوانـده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</a:p>
          <a:p>
            <a:pPr>
              <a:lnSpc>
                <a:spcPct val="150000"/>
              </a:lnSpc>
              <a:buFont typeface="Wingdings 2" pitchFamily="18" charset="2"/>
              <a:buChar char="ô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علايم الكتريكي ايـجاد شده توسط مغز در پـاسخ به محرك حسي</a:t>
            </a:r>
          </a:p>
          <a:p>
            <a:pPr>
              <a:lnSpc>
                <a:spcPct val="150000"/>
              </a:lnSpc>
              <a:buFont typeface="Wingdings 2" pitchFamily="18" charset="2"/>
              <a:buChar char="ô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در ماهيت شبيه برق نگاري مغز ( </a:t>
            </a:r>
            <a:r>
              <a:rPr lang="en-US" sz="2800" b="1">
                <a:latin typeface="Arial" pitchFamily="34" charset="0"/>
                <a:cs typeface="B Lotus" pitchFamily="2" charset="-78"/>
              </a:rPr>
              <a:t> EEG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) هستند و تمام فعاليتهاي 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الكتريكي مغز را اندازه گيري مي كنند .</a:t>
            </a:r>
          </a:p>
          <a:p>
            <a:pPr>
              <a:lnSpc>
                <a:spcPct val="150000"/>
              </a:lnSpc>
              <a:buFont typeface="Wingdings 2" pitchFamily="18" charset="2"/>
              <a:buChar char="ô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افـزايش حتي در هنگام ثابت ماندن گزارشهاي ذهني درد ، لذا اين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شيوه اندازه گيري فيزيولوژيكي اعتبار و روايي ندارد .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ChangeArrowheads="1"/>
          </p:cNvSpPr>
          <p:nvPr/>
        </p:nvSpPr>
        <p:spPr bwMode="auto">
          <a:xfrm>
            <a:off x="179388" y="404813"/>
            <a:ext cx="8497887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a-IR" sz="3200" b="1">
                <a:latin typeface="Arial" pitchFamily="34" charset="0"/>
                <a:cs typeface="B Lotus" pitchFamily="2" charset="-78"/>
              </a:rPr>
              <a:t>ارزيابي رفتاري</a:t>
            </a:r>
          </a:p>
          <a:p>
            <a:endParaRPr lang="fa-IR" sz="3200" b="1">
              <a:latin typeface="Arial" pitchFamily="34" charset="0"/>
              <a:cs typeface="B Lotus" pitchFamily="2" charset="-78"/>
            </a:endParaRP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بهترين روش اندازه گيري درد          مشاهده و ثبت رفتار بيمار دردمند</a:t>
            </a:r>
          </a:p>
          <a:p>
            <a:endParaRPr lang="fa-IR" sz="2800" b="1">
              <a:latin typeface="Arial" pitchFamily="34" charset="0"/>
              <a:cs typeface="B Lotus" pitchFamily="2" charset="-78"/>
            </a:endParaRP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شيوه هاي خودگزارش دهي :</a:t>
            </a:r>
          </a:p>
          <a:p>
            <a:endParaRPr lang="fa-IR" sz="2800" b="1">
              <a:latin typeface="Arial" pitchFamily="34" charset="0"/>
              <a:cs typeface="B Lotus" pitchFamily="2" charset="-78"/>
            </a:endParaRP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مقياسهاي درجه بندي             مقياس عـددي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                مقياس تطابق بينايي   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پرسشنامه هـاي درد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آزمون هاي شخصيت </a:t>
            </a:r>
          </a:p>
          <a:p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86019" name="Line 5"/>
          <p:cNvSpPr>
            <a:spLocks noChangeShapeType="1"/>
          </p:cNvSpPr>
          <p:nvPr/>
        </p:nvSpPr>
        <p:spPr bwMode="auto">
          <a:xfrm flipH="1">
            <a:off x="6084888" y="3284538"/>
            <a:ext cx="15113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86020" name="Line 6"/>
          <p:cNvSpPr>
            <a:spLocks noChangeShapeType="1"/>
          </p:cNvSpPr>
          <p:nvPr/>
        </p:nvSpPr>
        <p:spPr bwMode="auto">
          <a:xfrm flipH="1">
            <a:off x="6011863" y="3284538"/>
            <a:ext cx="1584325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86021" name="Line 7"/>
          <p:cNvSpPr>
            <a:spLocks noChangeShapeType="1"/>
          </p:cNvSpPr>
          <p:nvPr/>
        </p:nvSpPr>
        <p:spPr bwMode="auto">
          <a:xfrm flipH="1">
            <a:off x="6084888" y="3284538"/>
            <a:ext cx="1511300" cy="208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86022" name="Line 8"/>
          <p:cNvSpPr>
            <a:spLocks noChangeShapeType="1"/>
          </p:cNvSpPr>
          <p:nvPr/>
        </p:nvSpPr>
        <p:spPr bwMode="auto">
          <a:xfrm flipH="1">
            <a:off x="2411413" y="3933825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86023" name="Line 9"/>
          <p:cNvSpPr>
            <a:spLocks noChangeShapeType="1"/>
          </p:cNvSpPr>
          <p:nvPr/>
        </p:nvSpPr>
        <p:spPr bwMode="auto">
          <a:xfrm flipH="1">
            <a:off x="2843213" y="3932238"/>
            <a:ext cx="50323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86024" name="Line 10"/>
          <p:cNvSpPr>
            <a:spLocks noChangeShapeType="1"/>
          </p:cNvSpPr>
          <p:nvPr/>
        </p:nvSpPr>
        <p:spPr bwMode="auto">
          <a:xfrm flipH="1">
            <a:off x="4356100" y="220503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/>
          <p:cNvSpPr>
            <a:spLocks noChangeArrowheads="1"/>
          </p:cNvSpPr>
          <p:nvPr/>
        </p:nvSpPr>
        <p:spPr bwMode="auto">
          <a:xfrm>
            <a:off x="179388" y="333375"/>
            <a:ext cx="8713787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fa-IR" sz="2800" b="1">
                <a:latin typeface="Arial" pitchFamily="34" charset="0"/>
                <a:cs typeface="Lotus" pitchFamily="2" charset="-78"/>
              </a:rPr>
              <a:t> </a:t>
            </a:r>
            <a:r>
              <a:rPr lang="en-US" sz="2800">
                <a:cs typeface="B Lotus" pitchFamily="2" charset="-78"/>
                <a:sym typeface="Wingdings 2" pitchFamily="18" charset="2"/>
              </a:rPr>
              <a:t></a:t>
            </a:r>
            <a:r>
              <a:rPr lang="fa-IR">
                <a:cs typeface="B Lotus" pitchFamily="2" charset="-78"/>
              </a:rPr>
              <a:t> 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مقياس هاي عددي وتطابق بينايي ، مقياس هاي درجه بندي معتبر قابل 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قبولي هستند.               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fa-IR" sz="2400" b="1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en-US" sz="2800">
                <a:latin typeface="Arial" pitchFamily="34" charset="0"/>
                <a:cs typeface="B Lotus" pitchFamily="2" charset="-78"/>
                <a:sym typeface="Wingdings 2" pitchFamily="18" charset="2"/>
              </a:rPr>
              <a:t></a:t>
            </a:r>
            <a:r>
              <a:rPr lang="fa-IR" sz="2400" b="1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گيـج كننده بـودن آنها براي بيمـاران مسن و بي توجهي به جنبه هاي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مختلف درد ( انتقاد )                                                                      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4"/>
          <p:cNvSpPr>
            <a:spLocks noChangeArrowheads="1"/>
          </p:cNvSpPr>
          <p:nvPr/>
        </p:nvSpPr>
        <p:spPr bwMode="auto">
          <a:xfrm>
            <a:off x="34925" y="333375"/>
            <a:ext cx="878522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a-IR" sz="3200" b="1">
                <a:latin typeface="Arial" pitchFamily="34" charset="0"/>
                <a:cs typeface="B Lotus" pitchFamily="2" charset="-78"/>
              </a:rPr>
              <a:t>2- پرسشنامه هاي درد</a:t>
            </a:r>
          </a:p>
          <a:p>
            <a:endParaRPr lang="fa-IR" sz="2800" b="1">
              <a:latin typeface="Arial" pitchFamily="34" charset="0"/>
              <a:cs typeface="B Lotus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ملـزاك بـه شـدت از مقياسهاي درجـه بندي انتـقاد كرد و مـعتقد است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انـدازه گيري درد با روش درجه بندي شبيه مشخص كردن دنياي ديداري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مـا فقط بر حسب نـور ، بدودن در نظر گرفتن ططرح ، رنگ يا بـافت آن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است به همين خاطر پرسشنامه درد مك گيل را در سال 1975 توسعه داد .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4"/>
          <p:cNvSpPr>
            <a:spLocks noChangeArrowheads="1"/>
          </p:cNvSpPr>
          <p:nvPr/>
        </p:nvSpPr>
        <p:spPr bwMode="auto">
          <a:xfrm>
            <a:off x="-107950" y="692150"/>
            <a:ext cx="8713788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a-IR" sz="3200" b="1">
                <a:latin typeface="Arial" pitchFamily="34" charset="0"/>
                <a:cs typeface="B Lotus" pitchFamily="2" charset="-78"/>
              </a:rPr>
              <a:t>پرسشنامه درد مك گيل :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</a:p>
          <a:p>
            <a:endParaRPr lang="fa-IR" sz="2800" b="1">
              <a:latin typeface="Arial" pitchFamily="34" charset="0"/>
              <a:cs typeface="B Lotus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امكان اندازه گيري ذهني از درد و طبقه بندي درد از سه بعد :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Arial" pitchFamily="34" charset="0"/>
                <a:cs typeface="B Lotus" pitchFamily="2" charset="-78"/>
                <a:sym typeface="Wingdings 2" pitchFamily="18" charset="2"/>
              </a:rPr>
              <a:t>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كيفيت هاي حسـي ( خواص زماني ، فضايي ، فشاري و حرارتـي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درد )           شبيه مشخص كردن ابعاد جسمي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  <a:r>
              <a:rPr lang="en-US" sz="2400">
                <a:latin typeface="Arial" pitchFamily="34" charset="0"/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كيفيت هـاي عاطفي ( ترس ، تنش و كيفيت هـاي خـود مختـار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درد )          شبيه مشخص كردن احساسات همراه با درد  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Arial" pitchFamily="34" charset="0"/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كيفيت هـاي ارزيـابي ( شدت كلي تجـربه ذهني درد )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شبيه مشخص كردن معنـاي تجـربه درد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89091" name="Line 5"/>
          <p:cNvSpPr>
            <a:spLocks noChangeShapeType="1"/>
          </p:cNvSpPr>
          <p:nvPr/>
        </p:nvSpPr>
        <p:spPr bwMode="auto">
          <a:xfrm flipH="1">
            <a:off x="6588125" y="314166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89092" name="Line 6"/>
          <p:cNvSpPr>
            <a:spLocks noChangeShapeType="1"/>
          </p:cNvSpPr>
          <p:nvPr/>
        </p:nvSpPr>
        <p:spPr bwMode="auto">
          <a:xfrm flipH="1">
            <a:off x="6588125" y="443706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89093" name="Line 7"/>
          <p:cNvSpPr>
            <a:spLocks noChangeShapeType="1"/>
          </p:cNvSpPr>
          <p:nvPr/>
        </p:nvSpPr>
        <p:spPr bwMode="auto">
          <a:xfrm flipH="1">
            <a:off x="971550" y="508476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4"/>
          <p:cNvSpPr>
            <a:spLocks noChangeArrowheads="1"/>
          </p:cNvSpPr>
          <p:nvPr/>
        </p:nvSpPr>
        <p:spPr bwMode="auto">
          <a:xfrm>
            <a:off x="-107950" y="188913"/>
            <a:ext cx="8713788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fa-IR" sz="3200" b="1">
                <a:latin typeface="Arial" pitchFamily="34" charset="0"/>
                <a:cs typeface="B Lotus" pitchFamily="2" charset="-78"/>
              </a:rPr>
              <a:t>بخش هاي پرسشنامه درد مك گيل </a:t>
            </a:r>
          </a:p>
          <a:p>
            <a:pPr algn="just"/>
            <a:r>
              <a:rPr lang="fa-IR" sz="3200" b="1">
                <a:latin typeface="Arial" pitchFamily="34" charset="0"/>
                <a:cs typeface="B Lotus" pitchFamily="2" charset="-78"/>
              </a:rPr>
              <a:t> 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 1- ترسيم شكل انسان از روبه رو و پشت كه بيمار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     در اين شكل ها، محل احساس درد را علامت مي زند .   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2- متشكل از بيست سري كلمه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    توصيف كننده درد كه بيمـاران بايد دور يك كلمه از هر سري كه 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    درد آنها را دقيق تر توصيف مي كند، دايره بكشند.    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3- ايـن سؤال كه درد بيمـار در طول زمـان چگـونه تغييركرده است 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    تا اندازه اي ازميزان تداوم درد در اختيار بگذارد .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4- به كـارگيري مقيـاس پنج نقطه اي درجـه بندي شده از درد خفيف 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    تا شديد كه شدت درد را اندازه گيري مي كند.  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90115" name="AutoShape 6"/>
          <p:cNvSpPr>
            <a:spLocks/>
          </p:cNvSpPr>
          <p:nvPr/>
        </p:nvSpPr>
        <p:spPr bwMode="auto">
          <a:xfrm>
            <a:off x="8388350" y="1700213"/>
            <a:ext cx="431800" cy="4321175"/>
          </a:xfrm>
          <a:prstGeom prst="rightBrace">
            <a:avLst>
              <a:gd name="adj1" fmla="val 83395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4"/>
          <p:cNvSpPr>
            <a:spLocks noChangeArrowheads="1"/>
          </p:cNvSpPr>
          <p:nvPr/>
        </p:nvSpPr>
        <p:spPr bwMode="auto">
          <a:xfrm>
            <a:off x="106363" y="260350"/>
            <a:ext cx="864235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fa-IR" sz="3200" b="1">
                <a:latin typeface="Arial" pitchFamily="34" charset="0"/>
                <a:cs typeface="B Lotus" pitchFamily="2" charset="-78"/>
              </a:rPr>
              <a:t>ارزيابي پرسشنامه درد مك گيل :</a:t>
            </a:r>
          </a:p>
          <a:p>
            <a:pPr algn="just"/>
            <a:endParaRPr lang="fa-IR" sz="3200" b="1">
              <a:latin typeface="Arial" pitchFamily="34" charset="0"/>
              <a:cs typeface="B Lotus" pitchFamily="2" charset="-78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از روشهاي اندازه گيري چند بعدي درد است 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روايي متوسطي را در سنجش درد سرطان ، سردردها و چندين سندرم 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درد ديگر به نمايش گذاشته است.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به علت كلمات مشكل و نداشتن شكل نمره گذاري استـاندارد مـورد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انتقاد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4"/>
          <p:cNvSpPr>
            <a:spLocks noChangeArrowheads="1"/>
          </p:cNvSpPr>
          <p:nvPr/>
        </p:nvSpPr>
        <p:spPr bwMode="auto">
          <a:xfrm>
            <a:off x="34925" y="260350"/>
            <a:ext cx="864235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fa-IR" sz="2400">
                <a:latin typeface="Arial" pitchFamily="34" charset="0"/>
              </a:rPr>
              <a:t> </a:t>
            </a:r>
            <a:r>
              <a:rPr lang="fa-IR" sz="3200" b="1">
                <a:latin typeface="Arial" pitchFamily="34" charset="0"/>
                <a:cs typeface="B Lotus" pitchFamily="2" charset="-78"/>
              </a:rPr>
              <a:t>درمان هاي پزشكي براي درد</a:t>
            </a:r>
          </a:p>
          <a:p>
            <a:pPr algn="just"/>
            <a:r>
              <a:rPr lang="fa-IR" sz="3200" b="1">
                <a:latin typeface="Arial" pitchFamily="34" charset="0"/>
                <a:cs typeface="B Lotus" pitchFamily="2" charset="-78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Arial" pitchFamily="34" charset="0"/>
                <a:cs typeface="B Lotus" pitchFamily="2" charset="-78"/>
                <a:sym typeface="Wingdings" pitchFamily="2" charset="2"/>
              </a:rPr>
              <a:t>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ماهيت درد ذهني است و توسط عوامل روانشناختي وساطت مي شود،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پس درمان بايد چنين رويكرد شخص مدار و التقاطي را منعكس كند .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Arial" pitchFamily="34" charset="0"/>
                <a:cs typeface="B Lotus" pitchFamily="2" charset="-78"/>
                <a:sym typeface="Wingdings" pitchFamily="2" charset="2"/>
              </a:rPr>
              <a:t>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بنا به ماهيت و محل تجربه درد، متفاوت و شامل: 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- داروها : تسكيـن نـاآگاهانـه درد         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- تحريك الكتريكي اعصاب ماوراء پوستي (</a:t>
            </a:r>
            <a:r>
              <a:rPr lang="en-US" sz="2400" b="1">
                <a:latin typeface="Arial" pitchFamily="34" charset="0"/>
                <a:cs typeface="B Lotus" pitchFamily="2" charset="-78"/>
              </a:rPr>
              <a:t>TENS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)     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- طب سوزنـي    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- جراحـي 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92163" name="Line 5"/>
          <p:cNvSpPr>
            <a:spLocks noChangeShapeType="1"/>
          </p:cNvSpPr>
          <p:nvPr/>
        </p:nvSpPr>
        <p:spPr bwMode="auto">
          <a:xfrm flipH="1">
            <a:off x="6948488" y="3500438"/>
            <a:ext cx="11525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92164" name="Line 6"/>
          <p:cNvSpPr>
            <a:spLocks noChangeShapeType="1"/>
          </p:cNvSpPr>
          <p:nvPr/>
        </p:nvSpPr>
        <p:spPr bwMode="auto">
          <a:xfrm flipH="1">
            <a:off x="6877050" y="3500438"/>
            <a:ext cx="1223963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92165" name="Line 7"/>
          <p:cNvSpPr>
            <a:spLocks noChangeShapeType="1"/>
          </p:cNvSpPr>
          <p:nvPr/>
        </p:nvSpPr>
        <p:spPr bwMode="auto">
          <a:xfrm flipH="1">
            <a:off x="6877050" y="3500438"/>
            <a:ext cx="1223963" cy="165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92166" name="Line 8"/>
          <p:cNvSpPr>
            <a:spLocks noChangeShapeType="1"/>
          </p:cNvSpPr>
          <p:nvPr/>
        </p:nvSpPr>
        <p:spPr bwMode="auto">
          <a:xfrm flipH="1">
            <a:off x="6877050" y="3500438"/>
            <a:ext cx="1223963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4"/>
          <p:cNvSpPr>
            <a:spLocks noChangeArrowheads="1"/>
          </p:cNvSpPr>
          <p:nvPr/>
        </p:nvSpPr>
        <p:spPr bwMode="auto">
          <a:xfrm>
            <a:off x="34925" y="981075"/>
            <a:ext cx="8713788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fa-IR" sz="3200" b="1">
                <a:latin typeface="Arial" pitchFamily="34" charset="0"/>
                <a:cs typeface="B Lotus" pitchFamily="2" charset="-78"/>
              </a:rPr>
              <a:t>1- داروها  </a:t>
            </a:r>
          </a:p>
          <a:p>
            <a:pPr algn="just"/>
            <a:endParaRPr lang="fa-IR" sz="3200" b="1">
              <a:latin typeface="Arial" pitchFamily="34" charset="0"/>
              <a:cs typeface="B Lotus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الف - نوع آسپرين : تركيب فعـالي به نام ساليسين        خاصيت ضـد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درد و پيشگيري از التهاب و تب         داروهاي غيراستروئـيدي و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ضد التهاب، اين داروها به ويژه براي درد همراه با آسيب مفيد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است.</a:t>
            </a:r>
          </a:p>
          <a:p>
            <a:pPr algn="just"/>
            <a:r>
              <a:rPr lang="fa-IR" sz="2800" b="1">
                <a:latin typeface="Arial" pitchFamily="34" charset="0"/>
                <a:cs typeface="B Lotus" pitchFamily="2" charset="-78"/>
              </a:rPr>
              <a:t>ب- نوع افيون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93187" name="Line 6"/>
          <p:cNvSpPr>
            <a:spLocks noChangeShapeType="1"/>
          </p:cNvSpPr>
          <p:nvPr/>
        </p:nvSpPr>
        <p:spPr bwMode="auto">
          <a:xfrm flipH="1">
            <a:off x="3708400" y="3357563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93188" name="Line 7"/>
          <p:cNvSpPr>
            <a:spLocks noChangeShapeType="1"/>
          </p:cNvSpPr>
          <p:nvPr/>
        </p:nvSpPr>
        <p:spPr bwMode="auto">
          <a:xfrm flipH="1">
            <a:off x="2339975" y="2708275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107950" y="360363"/>
            <a:ext cx="817562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tabLst>
                <a:tab pos="13716000" algn="r"/>
              </a:tabLst>
            </a:pPr>
            <a:endParaRPr lang="fa-IR" sz="3200" b="1">
              <a:latin typeface="Arial" pitchFamily="34" charset="0"/>
              <a:cs typeface="Lotus" pitchFamily="2" charset="-78"/>
            </a:endParaRPr>
          </a:p>
          <a:p>
            <a:pPr algn="ctr">
              <a:tabLst>
                <a:tab pos="13716000" algn="r"/>
              </a:tabLst>
            </a:pPr>
            <a:r>
              <a:rPr lang="fa-IR" sz="3200" b="1">
                <a:latin typeface="Arial" pitchFamily="34" charset="0"/>
                <a:cs typeface="B Lotus" pitchFamily="2" charset="-78"/>
              </a:rPr>
              <a:t>ارزيابي و نقد الگوي زيستي پزشكي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  </a:t>
            </a:r>
          </a:p>
          <a:p>
            <a:pPr algn="ctr">
              <a:tabLst>
                <a:tab pos="13716000" algn="r"/>
              </a:tabLst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                                    </a:t>
            </a:r>
          </a:p>
          <a:p>
            <a:pPr algn="ctr">
              <a:lnSpc>
                <a:spcPct val="145000"/>
              </a:lnSpc>
              <a:tabLst>
                <a:tab pos="13716000" algn="r"/>
              </a:tabLst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                                                                        </a:t>
            </a:r>
            <a:r>
              <a:rPr lang="en-US" sz="2800" b="1">
                <a:latin typeface="Arial" pitchFamily="34" charset="0"/>
                <a:cs typeface="B Lotus" pitchFamily="2" charset="-78"/>
              </a:rPr>
              <a:t>                                                                                        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  - تقليل دادن علت بيماري به علل زيستي                                                                                                                                                               - كل نگري : توجه به تماميت فرد در درمان ، نه صرفا بخش بيمار بدن  </a:t>
            </a:r>
          </a:p>
          <a:p>
            <a:pPr algn="ctr">
              <a:lnSpc>
                <a:spcPct val="145000"/>
              </a:lnSpc>
              <a:tabLst>
                <a:tab pos="13716000" algn="r"/>
              </a:tabLst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                                                                                                       </a:t>
            </a:r>
            <a:r>
              <a:rPr lang="en-US" sz="2800" b="1">
                <a:latin typeface="Arial" pitchFamily="34" charset="0"/>
                <a:cs typeface="B Lotus" pitchFamily="2" charset="-78"/>
              </a:rPr>
              <a:t>                                                                                      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           -توجه به علل جسمي اختلالات جسمي                                                                                                                                                                                         - تأكيد فوق العاده روي بدن در مقابل ذهن                                  </a:t>
            </a:r>
          </a:p>
          <a:p>
            <a:pPr algn="ctr">
              <a:lnSpc>
                <a:spcPct val="145000"/>
              </a:lnSpc>
              <a:tabLst>
                <a:tab pos="13716000" algn="r"/>
              </a:tabLst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</a:t>
            </a:r>
          </a:p>
          <a:p>
            <a:pPr algn="ctr">
              <a:lnSpc>
                <a:spcPct val="145000"/>
              </a:lnSpc>
              <a:tabLst>
                <a:tab pos="13716000" algn="r"/>
              </a:tabLst>
            </a:pP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11267" name="AutoShape 7"/>
          <p:cNvSpPr>
            <a:spLocks/>
          </p:cNvSpPr>
          <p:nvPr/>
        </p:nvSpPr>
        <p:spPr bwMode="auto">
          <a:xfrm>
            <a:off x="8316913" y="1844675"/>
            <a:ext cx="287337" cy="2447925"/>
          </a:xfrm>
          <a:prstGeom prst="rightBrace">
            <a:avLst>
              <a:gd name="adj1" fmla="val 70995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755650" y="5013325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ym typeface="Wingdings 2" pitchFamily="18" charset="2"/>
              </a:rPr>
              <a:t></a:t>
            </a:r>
            <a:r>
              <a:rPr lang="fa-IR"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الگوي زيستي ، رواني ، اجتماعي مبـتني بـر يك رويكرد نظامـدار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4"/>
          <p:cNvSpPr>
            <a:spLocks noChangeArrowheads="1"/>
          </p:cNvSpPr>
          <p:nvPr/>
        </p:nvSpPr>
        <p:spPr bwMode="auto">
          <a:xfrm>
            <a:off x="179388" y="549275"/>
            <a:ext cx="856932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>
              <a:lnSpc>
                <a:spcPct val="130000"/>
              </a:lnSpc>
            </a:pPr>
            <a:r>
              <a:rPr lang="fa-IR" sz="2400">
                <a:latin typeface="Arial" pitchFamily="34" charset="0"/>
                <a:cs typeface="B Lotus" pitchFamily="2" charset="-78"/>
              </a:rPr>
              <a:t>2-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تحريك الكتريكي اعصاب ماوراء پوستي    </a:t>
            </a:r>
            <a:r>
              <a:rPr lang="fa-IR" sz="2400" b="1">
                <a:latin typeface="Arial" pitchFamily="34" charset="0"/>
                <a:cs typeface="B Lotus" pitchFamily="2" charset="-78"/>
              </a:rPr>
              <a:t>بيماران التهاب مفاصل</a:t>
            </a:r>
            <a:r>
              <a:rPr lang="fa-IR" sz="2400">
                <a:cs typeface="B Lotus" pitchFamily="2" charset="-78"/>
              </a:rPr>
              <a:t> </a:t>
            </a:r>
          </a:p>
          <a:p>
            <a:pPr algn="just">
              <a:lnSpc>
                <a:spcPct val="130000"/>
              </a:lnSpc>
            </a:pPr>
            <a:r>
              <a:rPr lang="fa-IR" sz="2400" b="1">
                <a:cs typeface="B Lotus" pitchFamily="2" charset="-78"/>
              </a:rPr>
              <a:t>                                                              </a:t>
            </a:r>
            <a:r>
              <a:rPr lang="fa-IR" sz="2400" b="1">
                <a:latin typeface="Arial" pitchFamily="34" charset="0"/>
                <a:cs typeface="B Lotus" pitchFamily="2" charset="-78"/>
              </a:rPr>
              <a:t>تسكين درد زايمان</a:t>
            </a:r>
          </a:p>
          <a:p>
            <a:pPr algn="just">
              <a:lnSpc>
                <a:spcPct val="130000"/>
              </a:lnSpc>
            </a:pPr>
            <a:r>
              <a:rPr lang="fa-IR" sz="2400" b="1">
                <a:latin typeface="Arial" pitchFamily="34" charset="0"/>
                <a:cs typeface="B Lotus" pitchFamily="2" charset="-78"/>
              </a:rPr>
              <a:t>                </a:t>
            </a:r>
            <a:endParaRPr lang="fa-IR" sz="2800" b="1">
              <a:latin typeface="Arial" pitchFamily="34" charset="0"/>
              <a:cs typeface="B Lotus" pitchFamily="2" charset="-78"/>
            </a:endParaRPr>
          </a:p>
          <a:p>
            <a:pPr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حصول تسكيـن درد نه تنـها در مدت تحـريك ، و تـداوم آن حتـي</a:t>
            </a:r>
          </a:p>
          <a:p>
            <a:pPr algn="just">
              <a:lnSpc>
                <a:spcPct val="130000"/>
              </a:lnSpc>
              <a:buFont typeface="Wingdings" pitchFamily="2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ساعتها پس از تحريك با كاربرد مؤثر در درمان دردهاي حاد و مزمن</a:t>
            </a:r>
          </a:p>
          <a:p>
            <a:pPr algn="just">
              <a:lnSpc>
                <a:spcPct val="130000"/>
              </a:lnSpc>
            </a:pPr>
            <a:r>
              <a:rPr lang="fa-IR" sz="3200" b="1">
                <a:latin typeface="Arial" pitchFamily="34" charset="0"/>
                <a:cs typeface="B Lotus" pitchFamily="2" charset="-78"/>
              </a:rPr>
              <a:t>ارزيابي </a:t>
            </a:r>
            <a:r>
              <a:rPr lang="en-US" sz="2400" b="1">
                <a:latin typeface="Arial" pitchFamily="34" charset="0"/>
                <a:cs typeface="B Lotus" pitchFamily="2" charset="-78"/>
              </a:rPr>
              <a:t>: TENS</a:t>
            </a:r>
            <a:endParaRPr lang="fa-IR" sz="2400" b="1">
              <a:latin typeface="Arial" pitchFamily="34" charset="0"/>
              <a:cs typeface="B Lotus" pitchFamily="2" charset="-78"/>
            </a:endParaRPr>
          </a:p>
          <a:p>
            <a:pPr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در مقايسه با دارودرمـاني يـا جراحي در تسكيـن درد مؤثر نبـوده 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در تسكيـن درد زنـان باردار در طـول مرحلـه اول درد زايمـان با</a:t>
            </a:r>
          </a:p>
          <a:p>
            <a:pPr algn="just">
              <a:lnSpc>
                <a:spcPct val="130000"/>
              </a:lnSpc>
              <a:buFont typeface="Wingdings" pitchFamily="2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« دارونـما » اختلاف اثر معنـي داري نـدارد .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در تسكيـن جراحـي ها پس از روش هاي درمـاني مـؤثر است .</a:t>
            </a:r>
          </a:p>
          <a:p>
            <a:pPr algn="just">
              <a:lnSpc>
                <a:spcPct val="130000"/>
              </a:lnSpc>
            </a:pP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94211" name="AutoShape 5"/>
          <p:cNvSpPr>
            <a:spLocks/>
          </p:cNvSpPr>
          <p:nvPr/>
        </p:nvSpPr>
        <p:spPr bwMode="auto">
          <a:xfrm>
            <a:off x="3492500" y="692150"/>
            <a:ext cx="215900" cy="1008063"/>
          </a:xfrm>
          <a:prstGeom prst="rightBrace">
            <a:avLst>
              <a:gd name="adj1" fmla="val 38909"/>
              <a:gd name="adj2" fmla="val 5144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2" name="Rectangle 6"/>
          <p:cNvSpPr>
            <a:spLocks noChangeArrowheads="1"/>
          </p:cNvSpPr>
          <p:nvPr/>
        </p:nvSpPr>
        <p:spPr bwMode="auto">
          <a:xfrm>
            <a:off x="4714875" y="909638"/>
            <a:ext cx="29527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a-IR" sz="2400" b="1">
              <a:cs typeface="Lotus" pitchFamily="2" charset="-78"/>
            </a:endParaRPr>
          </a:p>
          <a:p>
            <a:pPr algn="ctr"/>
            <a:endParaRPr lang="fa-IR" sz="2400" b="1">
              <a:cs typeface="Lotus" pitchFamily="2" charset="-78"/>
            </a:endParaRPr>
          </a:p>
          <a:p>
            <a:pPr algn="ctr"/>
            <a:r>
              <a:rPr lang="fa-IR" sz="2800" b="1">
                <a:cs typeface="Lotus" pitchFamily="2" charset="-78"/>
              </a:rPr>
              <a:t>(</a:t>
            </a:r>
            <a:r>
              <a:rPr lang="en-US" sz="2800" b="1">
                <a:cs typeface="Lotus" pitchFamily="2" charset="-78"/>
              </a:rPr>
              <a:t> </a:t>
            </a:r>
            <a:r>
              <a:rPr lang="en-US" sz="2400" b="1">
                <a:cs typeface="Lotus" pitchFamily="2" charset="-78"/>
              </a:rPr>
              <a:t>TENS </a:t>
            </a:r>
            <a:r>
              <a:rPr lang="fa-IR" sz="2800" b="1">
                <a:cs typeface="Lotus" pitchFamily="2" charset="-78"/>
              </a:rPr>
              <a:t>) از اوايل دهه 1970 </a:t>
            </a:r>
            <a:endParaRPr lang="en-US" sz="2800" b="1">
              <a:cs typeface="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4"/>
          <p:cNvSpPr>
            <a:spLocks noChangeArrowheads="1"/>
          </p:cNvSpPr>
          <p:nvPr/>
        </p:nvSpPr>
        <p:spPr bwMode="auto">
          <a:xfrm>
            <a:off x="179388" y="333375"/>
            <a:ext cx="8713787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fa-IR" sz="3200" b="1">
                <a:latin typeface="Arial" pitchFamily="34" charset="0"/>
                <a:cs typeface="B Lotus" pitchFamily="2" charset="-78"/>
              </a:rPr>
              <a:t>3- طب سوزني :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روش دردزدايي باستاني چين ، شامل فروكردن سوزن هايي به نقاط خاصي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از پوست و سپس تحريك مداوم آنها .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اين تحريك به طور الكتريكي و يا چرخشي دستي سوزنها انجام مي شود ،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فقط در حـدود 10 درصد از بيمـاران در طول جراحي تـا تـسكين درد ، 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درد زدايي كافي را تجربه مي كنند . آثار دردزدايي فوري نيست. 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4"/>
          <p:cNvSpPr>
            <a:spLocks noChangeArrowheads="1"/>
          </p:cNvSpPr>
          <p:nvPr/>
        </p:nvSpPr>
        <p:spPr bwMode="auto">
          <a:xfrm>
            <a:off x="177800" y="404813"/>
            <a:ext cx="864235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fa-IR" sz="3200" b="1">
                <a:latin typeface="Arial" pitchFamily="34" charset="0"/>
                <a:cs typeface="B Lotus" pitchFamily="2" charset="-78"/>
              </a:rPr>
              <a:t>ارزيـابي طب سوزنـي :</a:t>
            </a:r>
          </a:p>
          <a:p>
            <a:pPr algn="just"/>
            <a:endParaRPr lang="fa-IR" sz="3200" b="1">
              <a:latin typeface="Arial" pitchFamily="34" charset="0"/>
              <a:cs typeface="B Lotus" pitchFamily="2" charset="-78"/>
            </a:endParaRPr>
          </a:p>
          <a:p>
            <a:pPr algn="just"/>
            <a:endParaRPr lang="fa-IR" sz="3200" b="1">
              <a:latin typeface="Arial" pitchFamily="34" charset="0"/>
              <a:cs typeface="B Lotus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en-US" sz="2800">
                <a:latin typeface="Arial" pitchFamily="34" charset="0"/>
                <a:cs typeface="B Lotus" pitchFamily="2" charset="-78"/>
                <a:sym typeface="Wingdings 2" pitchFamily="18" charset="2"/>
              </a:rPr>
              <a:t></a:t>
            </a:r>
            <a:r>
              <a:rPr lang="fa-IR" sz="2800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براي ايجاد اثر تسكيني وقت گير است اما با ايجاد تأثير درد زدايي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براي چندين ساعت پس از توقف محرك ماندگار است.</a:t>
            </a:r>
          </a:p>
          <a:p>
            <a:pPr algn="just">
              <a:lnSpc>
                <a:spcPct val="150000"/>
              </a:lnSpc>
              <a:buFont typeface="Wingdings 2" pitchFamily="18" charset="2"/>
              <a:buChar char="ò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تـأثير بيشتـري در تسكيـن درد نسبت به دارونـما دارد ( ملزاك و</a:t>
            </a:r>
          </a:p>
          <a:p>
            <a:pPr algn="just">
              <a:lnSpc>
                <a:spcPct val="150000"/>
              </a:lnSpc>
              <a:buFont typeface="Wingdings 2" pitchFamily="18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  <a:sym typeface="Wingdings 2" pitchFamily="18" charset="2"/>
              </a:rPr>
              <a:t>    و وال ، 1982 )</a:t>
            </a:r>
          </a:p>
          <a:p>
            <a:pPr algn="just">
              <a:lnSpc>
                <a:spcPct val="150000"/>
              </a:lnSpc>
            </a:pPr>
            <a:r>
              <a:rPr lang="fa-IR">
                <a:cs typeface="B Lotus" pitchFamily="2" charset="-78"/>
              </a:rPr>
              <a:t> </a:t>
            </a:r>
            <a:r>
              <a:rPr lang="en-US" sz="2800">
                <a:cs typeface="B Lotus" pitchFamily="2" charset="-78"/>
                <a:sym typeface="Wingdings 2" pitchFamily="18" charset="2"/>
              </a:rPr>
              <a:t>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نتايج قاطعي از مؤثر بودن آن وجود ندارد (چاپمن و گان ،1990 )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4"/>
          <p:cNvSpPr>
            <a:spLocks noChangeArrowheads="1"/>
          </p:cNvSpPr>
          <p:nvPr/>
        </p:nvSpPr>
        <p:spPr bwMode="auto">
          <a:xfrm>
            <a:off x="179388" y="260350"/>
            <a:ext cx="8640762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fa-IR" sz="3200" b="1">
                <a:latin typeface="Arial" pitchFamily="34" charset="0"/>
                <a:cs typeface="B Lotus" pitchFamily="2" charset="-78"/>
              </a:rPr>
              <a:t>4- جراحي :</a:t>
            </a:r>
          </a:p>
          <a:p>
            <a:pPr algn="just"/>
            <a:endParaRPr lang="fa-IR" sz="3200" b="1">
              <a:latin typeface="Arial" pitchFamily="34" charset="0"/>
              <a:cs typeface="B Lotus" pitchFamily="2" charset="-78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×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آخرين روش در مداواي درد و تنها راهكار زمـاني كه ساير روشهـاي 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درمـاني بي نتيجـه مانده اند .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Arial" pitchFamily="34" charset="0"/>
                <a:cs typeface="B Lotus" pitchFamily="2" charset="-78"/>
                <a:sym typeface="Wingdings" pitchFamily="2" charset="2"/>
              </a:rPr>
              <a:t>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بـه طور خاص براي تسكين نشانه هاي كمردرد خفيف استفاده شده .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Arial" pitchFamily="34" charset="0"/>
                <a:cs typeface="B Lotus" pitchFamily="2" charset="-78"/>
                <a:sym typeface="Wingdings" pitchFamily="2" charset="2"/>
              </a:rPr>
              <a:t>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 قابـليت انجـام براي كـنتـرل درد ، در هر سطحي از نظـام عصبـي . 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محلهاي ممكن براي جراحي، شامل اعصاب پيراموني نزديك به محل .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4"/>
          <p:cNvSpPr>
            <a:spLocks noChangeArrowheads="1"/>
          </p:cNvSpPr>
          <p:nvPr/>
        </p:nvSpPr>
        <p:spPr bwMode="auto">
          <a:xfrm>
            <a:off x="34925" y="188913"/>
            <a:ext cx="8640763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اعصاب پيراموني            تارهاي اعصـاب حسي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                            تارهاي اعصـاب حركتي </a:t>
            </a:r>
          </a:p>
          <a:p>
            <a:pPr algn="just">
              <a:lnSpc>
                <a:spcPct val="150000"/>
              </a:lnSpc>
            </a:pPr>
            <a:endParaRPr lang="fa-IR" sz="2800" b="1">
              <a:latin typeface="Arial" pitchFamily="34" charset="0"/>
              <a:cs typeface="B Lotus" pitchFamily="2" charset="-78"/>
            </a:endParaRPr>
          </a:p>
          <a:p>
            <a:pPr algn="just">
              <a:lnSpc>
                <a:spcPct val="150000"/>
              </a:lnSpc>
              <a:buFont typeface="Wingdings 2" pitchFamily="18" charset="2"/>
              <a:buChar char="ò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اعصاب در بخش پيراموني دوبـاره ترميم مي شود ، برخلاف اعصاب</a:t>
            </a:r>
          </a:p>
          <a:p>
            <a:pPr algn="just">
              <a:lnSpc>
                <a:spcPct val="150000"/>
              </a:lnSpc>
              <a:buFont typeface="Wingdings 2" pitchFamily="18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در نظـام عصبي مركـزي .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  <p:sp>
        <p:nvSpPr>
          <p:cNvPr id="98307" name="Line 5"/>
          <p:cNvSpPr>
            <a:spLocks noChangeShapeType="1"/>
          </p:cNvSpPr>
          <p:nvPr/>
        </p:nvSpPr>
        <p:spPr bwMode="auto">
          <a:xfrm flipH="1">
            <a:off x="5722938" y="2133600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98308" name="Line 6"/>
          <p:cNvSpPr>
            <a:spLocks noChangeShapeType="1"/>
          </p:cNvSpPr>
          <p:nvPr/>
        </p:nvSpPr>
        <p:spPr bwMode="auto">
          <a:xfrm flipH="1">
            <a:off x="5724525" y="2133600"/>
            <a:ext cx="86360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5"/>
          <p:cNvSpPr>
            <a:spLocks noChangeArrowheads="1"/>
          </p:cNvSpPr>
          <p:nvPr/>
        </p:nvSpPr>
        <p:spPr bwMode="auto">
          <a:xfrm>
            <a:off x="322263" y="260350"/>
            <a:ext cx="8497887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en-US" sz="2800">
                <a:sym typeface="Wingdings 2" pitchFamily="18" charset="2"/>
              </a:rPr>
              <a:t></a:t>
            </a:r>
            <a:r>
              <a:rPr lang="fa-IR"/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جراحي در غـده ريشه خلفي ( درست خارج از نخـاع ) فـقط شامل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فقدان شديد حسي مي شود ، نه فقدان حركتي .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cs typeface="B Lotus" pitchFamily="2" charset="-78"/>
                <a:sym typeface="Wingdings 2" pitchFamily="18" charset="2"/>
              </a:rPr>
              <a:t>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ساير محلها براي اقدامات جراحي شامل نخاع و مغز است .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cs typeface="B Lotus" pitchFamily="2" charset="-78"/>
                <a:sym typeface="Wingdings 2" pitchFamily="18" charset="2"/>
              </a:rPr>
              <a:t>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در مـورد نخـاع ، در نـاحيه زيـر ضـايعه ، معمـولا فقـدان كـامل 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حس پـديد مي آيد. بنـابراين ، اين نوع جـراحي معمولا فقط بـراي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بيمـاران در شرايط نهـايي اجرا مي شود تا براي مدت باقيمانـده از</a:t>
            </a:r>
          </a:p>
          <a:p>
            <a:pPr algn="just"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عمـر ، دردشان تسكيـن يابـد .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4"/>
          <p:cNvSpPr>
            <a:spLocks noChangeArrowheads="1"/>
          </p:cNvSpPr>
          <p:nvPr/>
        </p:nvSpPr>
        <p:spPr bwMode="auto">
          <a:xfrm>
            <a:off x="250825" y="260350"/>
            <a:ext cx="856932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fa-IR" sz="3200" b="1">
                <a:latin typeface="Arial" pitchFamily="34" charset="0"/>
                <a:cs typeface="B Lotus" pitchFamily="2" charset="-78"/>
              </a:rPr>
              <a:t>درمان هاي روانشناختي درد :</a:t>
            </a:r>
          </a:p>
          <a:p>
            <a:pPr>
              <a:lnSpc>
                <a:spcPct val="150000"/>
              </a:lnSpc>
            </a:pPr>
            <a:endParaRPr lang="fa-IR" sz="3200" b="1">
              <a:latin typeface="Arial" pitchFamily="34" charset="0"/>
              <a:cs typeface="B Lotus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latin typeface="Arial" pitchFamily="34" charset="0"/>
                <a:cs typeface="B Lotus" pitchFamily="2" charset="-78"/>
                <a:sym typeface="Wingdings 2" pitchFamily="18" charset="2"/>
              </a:rPr>
              <a:t>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خواب مصنوعي ، آموزش تنش زدايي ، پسخوراند زيستي ، تغيير رفتار،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شناخت درماني( مانند خودكارآمدي ) و رويكرد چندوجهي .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4"/>
          <p:cNvSpPr>
            <a:spLocks noChangeArrowheads="1"/>
          </p:cNvSpPr>
          <p:nvPr/>
        </p:nvSpPr>
        <p:spPr bwMode="auto">
          <a:xfrm>
            <a:off x="179388" y="260350"/>
            <a:ext cx="856932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a-IR" sz="2800" b="1">
                <a:latin typeface="Arial" pitchFamily="34" charset="0"/>
                <a:cs typeface="B Lotus" pitchFamily="2" charset="-78"/>
              </a:rPr>
              <a:t>1- خواب مصنوعي :</a:t>
            </a:r>
          </a:p>
          <a:p>
            <a:r>
              <a:rPr lang="fa-IR" sz="2800" b="1">
                <a:latin typeface="Arial" pitchFamily="34" charset="0"/>
                <a:cs typeface="B Lotus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b="1">
                <a:latin typeface="Arial" pitchFamily="34" charset="0"/>
                <a:cs typeface="B Lotus" pitchFamily="2" charset="-78"/>
                <a:sym typeface="Wingdings 2" pitchFamily="18" charset="2"/>
              </a:rPr>
              <a:t></a:t>
            </a:r>
            <a:r>
              <a:rPr lang="fa-IR" sz="2400" b="1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حالت تغييريافته هشيـاري كه درآن جـريان هشياري شخص تـقسيم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مي شود . ( هيلگارد ، 1979 )</a:t>
            </a:r>
          </a:p>
          <a:p>
            <a:pPr>
              <a:lnSpc>
                <a:spcPct val="150000"/>
              </a:lnSpc>
              <a:buFont typeface="Wingdings 2" pitchFamily="18" charset="2"/>
              <a:buChar char="ô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ابزار باليني مؤثر و فقط براي انواع خاصي از درد مثل : درد زايمان ،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سـردرد ، دردسرطان ، كمردرد خفيف ، درد ماهيـچه صورت ، درد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ناشي  از كار در آزمايشگاه .</a:t>
            </a:r>
          </a:p>
          <a:p>
            <a:pPr>
              <a:lnSpc>
                <a:spcPct val="150000"/>
              </a:lnSpc>
            </a:pPr>
            <a:r>
              <a:rPr lang="en-US" sz="2400" b="1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فـرايند الـقا ( قرار گرفتن در حالت خواب مصنوعي ) به فـرد اجازه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مي دهد به « تلـقين » پاسخ دهد و فـرايندهاي فيزيولوژيكي غيرقابل 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كنترل درحالت هوشياري طبيعي را كنترل كند .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4"/>
          <p:cNvSpPr>
            <a:spLocks noChangeArrowheads="1"/>
          </p:cNvSpPr>
          <p:nvPr/>
        </p:nvSpPr>
        <p:spPr bwMode="auto">
          <a:xfrm>
            <a:off x="322263" y="260350"/>
            <a:ext cx="864235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en-US" sz="2800" b="1">
                <a:latin typeface="Arial" pitchFamily="34" charset="0"/>
                <a:cs typeface="Lotus" pitchFamily="2" charset="-78"/>
                <a:sym typeface="Wingdings 2" pitchFamily="18" charset="2"/>
              </a:rPr>
              <a:t></a:t>
            </a:r>
            <a:r>
              <a:rPr lang="fa-IR" sz="2800" b="1">
                <a:latin typeface="Arial" pitchFamily="34" charset="0"/>
                <a:cs typeface="Lotus" pitchFamily="2" charset="-78"/>
                <a:sym typeface="Wingdings 2" pitchFamily="18" charset="2"/>
              </a:rPr>
              <a:t>  </a:t>
            </a:r>
            <a:r>
              <a:rPr lang="fa-IR" sz="3200" b="1">
                <a:latin typeface="Arial" pitchFamily="34" charset="0"/>
                <a:cs typeface="B Lotus" pitchFamily="2" charset="-78"/>
              </a:rPr>
              <a:t>تـلقين پذيـري در غيـاب حـالت « شبـه خلسه » مـؤثر است .</a:t>
            </a:r>
          </a:p>
          <a:p>
            <a:pPr>
              <a:lnSpc>
                <a:spcPct val="150000"/>
              </a:lnSpc>
            </a:pPr>
            <a:r>
              <a:rPr lang="en-US" sz="3200" b="1">
                <a:cs typeface="B Lotus" pitchFamily="2" charset="-78"/>
                <a:sym typeface="Wingdings 2" pitchFamily="18" charset="2"/>
              </a:rPr>
              <a:t></a:t>
            </a:r>
            <a:r>
              <a:rPr lang="fa-IR" sz="3200">
                <a:cs typeface="B Lotus" pitchFamily="2" charset="-78"/>
              </a:rPr>
              <a:t> </a:t>
            </a:r>
            <a:r>
              <a:rPr lang="fa-IR" sz="3200" b="1">
                <a:latin typeface="Arial" pitchFamily="34" charset="0"/>
                <a:cs typeface="B Lotus" pitchFamily="2" charset="-78"/>
              </a:rPr>
              <a:t> متغير مهم نوع بيماراست نه نوع درد( برانون و فيست ، 1997 )</a:t>
            </a:r>
          </a:p>
          <a:p>
            <a:pPr>
              <a:lnSpc>
                <a:spcPct val="150000"/>
              </a:lnSpc>
            </a:pPr>
            <a:endParaRPr lang="en-US" sz="32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4"/>
          <p:cNvSpPr>
            <a:spLocks noChangeArrowheads="1"/>
          </p:cNvSpPr>
          <p:nvPr/>
        </p:nvSpPr>
        <p:spPr bwMode="auto">
          <a:xfrm>
            <a:off x="34925" y="260350"/>
            <a:ext cx="8713788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خواب مصنوعي بر عناصر ذهني گزارش دهنده درد عمل مي كند، نه بـر</a:t>
            </a:r>
          </a:p>
          <a:p>
            <a:pPr>
              <a:lnSpc>
                <a:spcPct val="150000"/>
              </a:lnSpc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مكانيزم هاي فيـزيولـوژيكي اساسي .</a:t>
            </a:r>
          </a:p>
          <a:p>
            <a:pPr>
              <a:lnSpc>
                <a:spcPct val="150000"/>
              </a:lnSpc>
            </a:pPr>
            <a:r>
              <a:rPr lang="fa-IR" sz="3200" b="1">
                <a:latin typeface="Arial" pitchFamily="34" charset="0"/>
                <a:cs typeface="B Lotus" pitchFamily="2" charset="-78"/>
              </a:rPr>
              <a:t>ارزيابي خواب مصنوعي :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Arial" pitchFamily="34" charset="0"/>
                <a:cs typeface="B Lotus" pitchFamily="2" charset="-78"/>
                <a:sym typeface="Wingdings 2" pitchFamily="18" charset="2"/>
              </a:rPr>
              <a:t></a:t>
            </a:r>
            <a:r>
              <a:rPr lang="fa-IR" sz="2400" b="1">
                <a:latin typeface="Arial" pitchFamily="34" charset="0"/>
                <a:cs typeface="B Lotus" pitchFamily="2" charset="-78"/>
                <a:sym typeface="Wingdings 2" pitchFamily="18" charset="2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دردزداي مـؤثري بـراي تسكيـن درد سـوختگي .</a:t>
            </a:r>
          </a:p>
          <a:p>
            <a:pPr>
              <a:lnSpc>
                <a:spcPct val="150000"/>
              </a:lnSpc>
            </a:pPr>
            <a:r>
              <a:rPr lang="en-US" sz="2400">
                <a:cs typeface="B Lotus" pitchFamily="2" charset="-78"/>
                <a:sym typeface="Wingdings 2" pitchFamily="18" charset="2"/>
              </a:rPr>
              <a:t></a:t>
            </a:r>
            <a:r>
              <a:rPr lang="fa-IR">
                <a:cs typeface="B Lotus" pitchFamily="2" charset="-78"/>
              </a:rPr>
              <a:t> </a:t>
            </a:r>
            <a:r>
              <a:rPr lang="fa-IR" sz="2800" b="1">
                <a:latin typeface="Arial" pitchFamily="34" charset="0"/>
                <a:cs typeface="B Lotus" pitchFamily="2" charset="-78"/>
              </a:rPr>
              <a:t>مـوفقيت در وقـفه تجـربـه درد</a:t>
            </a:r>
          </a:p>
          <a:p>
            <a:pPr>
              <a:lnSpc>
                <a:spcPct val="150000"/>
              </a:lnSpc>
              <a:buFont typeface="Wingdings 2" pitchFamily="18" charset="2"/>
              <a:buChar char="ô"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براي گروه خاصي از افراد (حساس ) و انواع خاصي ازدردها موجب 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fa-IR" sz="2800" b="1">
                <a:latin typeface="Arial" pitchFamily="34" charset="0"/>
                <a:cs typeface="B Lotus" pitchFamily="2" charset="-78"/>
              </a:rPr>
              <a:t>    تسكين درد مي شود .</a:t>
            </a:r>
            <a:endParaRPr lang="en-US" sz="2800" b="1">
              <a:latin typeface="Arial" pitchFamily="34" charset="0"/>
              <a:cs typeface="B Lot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0"/>
    </mc:Choice>
    <mc:Fallback>
      <p:transition advTm="3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ple">
  <a:themeElements>
    <a:clrScheme name="Maple 5">
      <a:dk1>
        <a:srgbClr val="56925A"/>
      </a:dk1>
      <a:lt1>
        <a:srgbClr val="FFFFFF"/>
      </a:lt1>
      <a:dk2>
        <a:srgbClr val="6FB56D"/>
      </a:dk2>
      <a:lt2>
        <a:srgbClr val="FFFFCC"/>
      </a:lt2>
      <a:accent1>
        <a:srgbClr val="2B877C"/>
      </a:accent1>
      <a:accent2>
        <a:srgbClr val="5A9A5F"/>
      </a:accent2>
      <a:accent3>
        <a:srgbClr val="BBD7BA"/>
      </a:accent3>
      <a:accent4>
        <a:srgbClr val="DADADA"/>
      </a:accent4>
      <a:accent5>
        <a:srgbClr val="ACC3BF"/>
      </a:accent5>
      <a:accent6>
        <a:srgbClr val="518B55"/>
      </a:accent6>
      <a:hlink>
        <a:srgbClr val="99FF33"/>
      </a:hlink>
      <a:folHlink>
        <a:srgbClr val="CCFF99"/>
      </a:folHlink>
    </a:clrScheme>
    <a:fontScheme name="Mapl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10">
        <a:dk1>
          <a:srgbClr val="008000"/>
        </a:dk1>
        <a:lt1>
          <a:srgbClr val="FFFFFF"/>
        </a:lt1>
        <a:dk2>
          <a:srgbClr val="007A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E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3858</TotalTime>
  <Words>14335</Words>
  <Application>Microsoft Office PowerPoint</Application>
  <PresentationFormat>On-screen Show (4:3)</PresentationFormat>
  <Paragraphs>2213</Paragraphs>
  <Slides>210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210</vt:i4>
      </vt:variant>
    </vt:vector>
  </HeadingPairs>
  <TitlesOfParts>
    <vt:vector size="222" baseType="lpstr">
      <vt:lpstr>Architext</vt:lpstr>
      <vt:lpstr>Arial</vt:lpstr>
      <vt:lpstr>B Lotus</vt:lpstr>
      <vt:lpstr>B Mitra</vt:lpstr>
      <vt:lpstr>B Titr</vt:lpstr>
      <vt:lpstr>B Zar</vt:lpstr>
      <vt:lpstr>Lotus</vt:lpstr>
      <vt:lpstr>Smudger LET</vt:lpstr>
      <vt:lpstr>Times New Roman</vt:lpstr>
      <vt:lpstr>Wingdings</vt:lpstr>
      <vt:lpstr>Wingdings 2</vt:lpstr>
      <vt:lpstr>Maple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k-pax computer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z-nasri</dc:creator>
  <cp:lastModifiedBy>xXx</cp:lastModifiedBy>
  <cp:revision>1118</cp:revision>
  <dcterms:created xsi:type="dcterms:W3CDTF">2006-09-11T15:20:40Z</dcterms:created>
  <dcterms:modified xsi:type="dcterms:W3CDTF">2018-01-15T09:26:23Z</dcterms:modified>
</cp:coreProperties>
</file>