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saveSubsetFonts="1">
  <p:sldMasterIdLst>
    <p:sldMasterId id="2147483648" r:id="rId1"/>
  </p:sldMasterIdLst>
  <p:notesMasterIdLst>
    <p:notesMasterId r:id="rId10"/>
  </p:notesMasterIdLst>
  <p:sldIdLst>
    <p:sldId id="364" r:id="rId2"/>
    <p:sldId id="394" r:id="rId3"/>
    <p:sldId id="366" r:id="rId4"/>
    <p:sldId id="367" r:id="rId5"/>
    <p:sldId id="368" r:id="rId6"/>
    <p:sldId id="369" r:id="rId7"/>
    <p:sldId id="393" r:id="rId8"/>
    <p:sldId id="370" r:id="rId9"/>
  </p:sldIdLst>
  <p:sldSz cx="9144000" cy="6858000" type="screen4x3"/>
  <p:notesSz cx="6858000" cy="9144000"/>
  <p:embeddedFontLst>
    <p:embeddedFont>
      <p:font typeface="Titr" panose="020B0604020202020204" charset="-78"/>
      <p:bold r:id="rId11"/>
    </p:embeddedFont>
    <p:embeddedFont>
      <p:font typeface="Zar" panose="020B0604020202020204" charset="-78"/>
      <p:regular r:id="rId12"/>
      <p:bold r:id="rId13"/>
    </p:embeddedFont>
    <p:embeddedFont>
      <p:font typeface="2  Jadid" panose="020B0604020202020204" charset="-78"/>
      <p:bold r:id="rId14"/>
    </p:embeddedFont>
  </p:embeddedFontLst>
  <p:defaultTextStyle>
    <a:defPPr>
      <a:defRPr lang="en-US"/>
    </a:defPPr>
    <a:lvl1pPr algn="r" rtl="1" eaLnBrk="0" fontAlgn="base" hangingPunct="0">
      <a:spcBef>
        <a:spcPct val="0"/>
      </a:spcBef>
      <a:spcAft>
        <a:spcPct val="0"/>
      </a:spcAft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1pPr>
    <a:lvl2pPr marL="457200" algn="r" rtl="1" eaLnBrk="0" fontAlgn="base" hangingPunct="0">
      <a:spcBef>
        <a:spcPct val="0"/>
      </a:spcBef>
      <a:spcAft>
        <a:spcPct val="0"/>
      </a:spcAft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2pPr>
    <a:lvl3pPr marL="914400" algn="r" rtl="1" eaLnBrk="0" fontAlgn="base" hangingPunct="0">
      <a:spcBef>
        <a:spcPct val="0"/>
      </a:spcBef>
      <a:spcAft>
        <a:spcPct val="0"/>
      </a:spcAft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3pPr>
    <a:lvl4pPr marL="1371600" algn="r" rtl="1" eaLnBrk="0" fontAlgn="base" hangingPunct="0">
      <a:spcBef>
        <a:spcPct val="0"/>
      </a:spcBef>
      <a:spcAft>
        <a:spcPct val="0"/>
      </a:spcAft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4pPr>
    <a:lvl5pPr marL="1828800" algn="r" rtl="1" eaLnBrk="0" fontAlgn="base" hangingPunct="0">
      <a:spcBef>
        <a:spcPct val="0"/>
      </a:spcBef>
      <a:spcAft>
        <a:spcPct val="0"/>
      </a:spcAft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5pPr>
    <a:lvl6pPr marL="2286000" algn="r" defTabSz="914400" rtl="1" eaLnBrk="1" latinLnBrk="0" hangingPunct="1"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6pPr>
    <a:lvl7pPr marL="2743200" algn="r" defTabSz="914400" rtl="1" eaLnBrk="1" latinLnBrk="0" hangingPunct="1"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7pPr>
    <a:lvl8pPr marL="3200400" algn="r" defTabSz="914400" rtl="1" eaLnBrk="1" latinLnBrk="0" hangingPunct="1"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8pPr>
    <a:lvl9pPr marL="3657600" algn="r" defTabSz="914400" rtl="1" eaLnBrk="1" latinLnBrk="0" hangingPunct="1"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FF00"/>
    <a:srgbClr val="00FF00"/>
    <a:srgbClr val="A50021"/>
    <a:srgbClr val="808000"/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108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cs typeface="Times New Roman" pitchFamily="18" charset="0"/>
              </a:defRPr>
            </a:lvl1pPr>
          </a:lstStyle>
          <a:p>
            <a:fld id="{8F000EEB-BC01-4F7E-8B8D-38B522CDBF9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16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F3ABE-28CC-4380-83D5-50DB3A8F3517}" type="slidenum">
              <a:rPr lang="ar-SA"/>
              <a:pPr/>
              <a:t>1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9488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895D6B-9907-4A15-8446-213FD1C91DDE}" type="slidenum">
              <a:rPr lang="ar-SA"/>
              <a:pPr/>
              <a:t>3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2894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547C3-2F45-4A73-8292-881B3244FDF1}" type="slidenum">
              <a:rPr lang="ar-SA"/>
              <a:pPr/>
              <a:t>4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1107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AFB076-A7B2-45CA-8D82-D34D5F20D5CE}" type="slidenum">
              <a:rPr lang="ar-SA"/>
              <a:pPr/>
              <a:t>5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46048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D8A242-7308-4696-A12E-4E28671C2D03}" type="slidenum">
              <a:rPr lang="ar-SA"/>
              <a:pPr/>
              <a:t>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5406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A4E38-3573-4F58-9D96-A438735F863B}" type="slidenum">
              <a:rPr lang="ar-SA"/>
              <a:pPr/>
              <a:t>7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6093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EAB25-77BA-4576-B20B-02F4FEC269D3}" type="slidenum">
              <a:rPr lang="ar-SA"/>
              <a:pPr/>
              <a:t>8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028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051CC-673A-45FC-96D1-AAEE593E0E9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608E6-B5E3-4AA9-BFC8-F29C12E6FF4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3B787-BDE2-484A-AB8C-F074FFFCBF8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D3C61-AFED-4652-A3C9-50655F6EF96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3F969-189D-4019-862F-3B5DA04900F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C2871-968D-4280-A65D-1C243F78455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446EB-6182-43B2-8F56-12995480788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B5399-8CDD-4F1D-B651-D965FAC68D0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CD807-97DE-47C3-9ED5-90EF804A3CD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F486F-41F5-4A37-B348-500C909A1C8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AB180-1264-470A-A55E-21D9DE36ABF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/>
                </a:solidFill>
                <a:effectLst/>
                <a:cs typeface="Times New Roman" pitchFamily="18" charset="0"/>
              </a:defRPr>
            </a:lvl1pPr>
          </a:lstStyle>
          <a:p>
            <a:fld id="{E54EE3A3-1ABF-4043-B8AA-969F1ECD9D17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10" Type="http://schemas.openxmlformats.org/officeDocument/2006/relationships/image" Target="../media/image2.jpeg"/><Relationship Id="rId4" Type="http://schemas.openxmlformats.org/officeDocument/2006/relationships/audio" Target="../media/audio2.wav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audio" Target="../media/audio3.wav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12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11" Type="http://schemas.openxmlformats.org/officeDocument/2006/relationships/slide" Target="slide7.xml"/><Relationship Id="rId5" Type="http://schemas.openxmlformats.org/officeDocument/2006/relationships/audio" Target="../media/audio7.wav"/><Relationship Id="rId10" Type="http://schemas.openxmlformats.org/officeDocument/2006/relationships/slide" Target="slide6.xml"/><Relationship Id="rId4" Type="http://schemas.openxmlformats.org/officeDocument/2006/relationships/audio" Target="../media/audio1.wav"/><Relationship Id="rId9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4.xml"/><Relationship Id="rId4" Type="http://schemas.openxmlformats.org/officeDocument/2006/relationships/audio" Target="../media/audio9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0.wav"/><Relationship Id="rId7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4.xml"/><Relationship Id="rId4" Type="http://schemas.openxmlformats.org/officeDocument/2006/relationships/audio" Target="../media/audio7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audio" Target="../media/audio10.wav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audio" Target="../media/audio2.wav"/><Relationship Id="rId4" Type="http://schemas.openxmlformats.org/officeDocument/2006/relationships/audio" Target="../media/audio11.wav"/><Relationship Id="rId9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              درس پنجم: تاثيرات گروه برفرد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9219" name="AutoShape 3">
            <a:hlinkClick r:id="rId3" action="ppaction://hlinksldjump" highlightClick="1">
              <a:snd r:embed="rId4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9220" name="Oval 4">
            <a:hlinkClick r:id="rId5" action="ppaction://hlinksldjump" highlightClick="1">
              <a:snd r:embed="rId6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2057400" y="1219200"/>
            <a:ext cx="5029200" cy="838200"/>
          </a:xfrm>
          <a:prstGeom prst="ellipse">
            <a:avLst/>
          </a:prstGeom>
          <a:gradFill rotWithShape="0">
            <a:gsLst>
              <a:gs pos="0">
                <a:srgbClr val="000066"/>
              </a:gs>
              <a:gs pos="100000">
                <a:srgbClr val="6188D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400" b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شكل گيري خود </a:t>
            </a:r>
            <a:r>
              <a:rPr lang="fa-IR" sz="2400" b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آ</a:t>
            </a:r>
            <a:r>
              <a:rPr lang="ar-SA" sz="2400" b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گاهي</a:t>
            </a:r>
            <a:endParaRPr lang="en-US" sz="2400" b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9221" name="Oval 5">
            <a:hlinkClick r:id="rId3" action="ppaction://hlinksldjump" highlightClick="1">
              <a:snd r:embed="rId6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2057400" y="2743200"/>
            <a:ext cx="5029200" cy="838200"/>
          </a:xfrm>
          <a:prstGeom prst="ellipse">
            <a:avLst/>
          </a:prstGeom>
          <a:gradFill rotWithShape="0">
            <a:gsLst>
              <a:gs pos="0">
                <a:srgbClr val="000066"/>
              </a:gs>
              <a:gs pos="100000">
                <a:srgbClr val="6188D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400" b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شكل گيري جهت گيري</a:t>
            </a:r>
            <a:endParaRPr lang="en-US" sz="2400" b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9222" name="Oval 6">
            <a:hlinkClick r:id="rId7" action="ppaction://hlinksldjump" highlightClick="1">
              <a:snd r:embed="rId6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2057400" y="4191000"/>
            <a:ext cx="5029200" cy="838200"/>
          </a:xfrm>
          <a:prstGeom prst="ellipse">
            <a:avLst/>
          </a:prstGeom>
          <a:gradFill rotWithShape="0">
            <a:gsLst>
              <a:gs pos="0">
                <a:srgbClr val="000066"/>
              </a:gs>
              <a:gs pos="100000">
                <a:srgbClr val="6188D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400" b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گروه وجوان</a:t>
            </a:r>
            <a:endParaRPr lang="en-US" sz="2400" b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371600" y="5715000"/>
            <a:ext cx="6324600" cy="6858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جهت ورود به مبحث درسي روي عنوان مبحث كليك كنيد.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9224" name="AutoShape 8" descr="Cork">
            <a:hlinkClick r:id="rId8" action="ppaction://hlinksldjump" highlightClick="1">
              <a:snd r:embed="rId9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a-IR" b="0" u="sng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hlinkClick r:id="rId9" action="ppaction://hlinksldjump" highlightClick="1">
              <a:snd r:embed="rId3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1267" name="AutoShape 3" descr="Cork">
            <a:hlinkClick r:id="rId9" action="ppaction://hlinksldjump" highlightClick="1">
              <a:snd r:embed="rId6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a-IR" b="0" u="sng"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7924800" y="2895600"/>
            <a:ext cx="1219200" cy="17526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  <a:alpha val="38000"/>
                </a:srgbClr>
              </a:gs>
              <a:gs pos="50000">
                <a:srgbClr val="FFFF00">
                  <a:alpha val="50999"/>
                </a:srgbClr>
              </a:gs>
              <a:gs pos="100000">
                <a:srgbClr val="FFFF00">
                  <a:gamma/>
                  <a:shade val="46275"/>
                  <a:invGamma/>
                  <a:alpha val="38000"/>
                </a:srgbClr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fa-IR" sz="1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شكل گيري</a:t>
            </a:r>
          </a:p>
          <a:p>
            <a:pPr algn="ctr" eaLnBrk="1" hangingPunct="1"/>
            <a:r>
              <a:rPr lang="fa-IR" sz="1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خودآگاهي</a:t>
            </a:r>
            <a:endParaRPr lang="en-US" sz="18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1269" name="AutoShape 5"/>
          <p:cNvSpPr>
            <a:spLocks/>
          </p:cNvSpPr>
          <p:nvPr/>
        </p:nvSpPr>
        <p:spPr bwMode="auto">
          <a:xfrm>
            <a:off x="7467600" y="990600"/>
            <a:ext cx="457200" cy="5408613"/>
          </a:xfrm>
          <a:prstGeom prst="rightBrace">
            <a:avLst>
              <a:gd name="adj1" fmla="val 98582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a-IR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5029200" y="2362200"/>
            <a:ext cx="1143000" cy="990600"/>
          </a:xfrm>
          <a:prstGeom prst="leftArrow">
            <a:avLst>
              <a:gd name="adj1" fmla="val 76157"/>
              <a:gd name="adj2" fmla="val 18649"/>
            </a:avLst>
          </a:prstGeom>
          <a:gradFill rotWithShape="1">
            <a:gsLst>
              <a:gs pos="0">
                <a:srgbClr val="0000FF">
                  <a:gamma/>
                  <a:shade val="46275"/>
                  <a:invGamma/>
                  <a:alpha val="19000"/>
                </a:srgbClr>
              </a:gs>
              <a:gs pos="50000">
                <a:srgbClr val="0000FF">
                  <a:alpha val="48000"/>
                </a:srgbClr>
              </a:gs>
              <a:gs pos="100000">
                <a:srgbClr val="0000FF">
                  <a:gamma/>
                  <a:shade val="46275"/>
                  <a:invGamma/>
                  <a:alpha val="19000"/>
                </a:srgbClr>
              </a:gs>
            </a:gsLst>
            <a:lin ang="5400000" scaled="1"/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fa-I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بيان </a:t>
            </a:r>
          </a:p>
          <a:p>
            <a:pPr algn="ctr" eaLnBrk="1" hangingPunct="1"/>
            <a:r>
              <a:rPr lang="fa-I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مفهوم</a:t>
            </a:r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2819400" y="2209800"/>
            <a:ext cx="2057400" cy="1524000"/>
          </a:xfrm>
          <a:prstGeom prst="leftArrow">
            <a:avLst>
              <a:gd name="adj1" fmla="val 74259"/>
              <a:gd name="adj2" fmla="val 12775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  <a:alpha val="19000"/>
                </a:srgbClr>
              </a:gs>
              <a:gs pos="50000">
                <a:srgbClr val="FFFF00">
                  <a:alpha val="48000"/>
                </a:srgbClr>
              </a:gs>
              <a:gs pos="100000">
                <a:srgbClr val="FFFF00">
                  <a:gamma/>
                  <a:shade val="46275"/>
                  <a:invGamma/>
                  <a:alpha val="19000"/>
                </a:srgbClr>
              </a:gs>
            </a:gsLst>
            <a:lin ang="540000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fa-IR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شناخت </a:t>
            </a:r>
          </a:p>
          <a:p>
            <a:pPr algn="ctr" eaLnBrk="1" hangingPunct="1"/>
            <a:r>
              <a:rPr lang="fa-IR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صفات خاص</a:t>
            </a:r>
          </a:p>
          <a:p>
            <a:pPr algn="ctr" eaLnBrk="1" hangingPunct="1"/>
            <a:r>
              <a:rPr lang="fa-IR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خود فرد</a:t>
            </a:r>
            <a:endParaRPr lang="en-US" sz="2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5026025" y="5183188"/>
            <a:ext cx="2109788" cy="1504950"/>
          </a:xfrm>
          <a:prstGeom prst="leftArrow">
            <a:avLst>
              <a:gd name="adj1" fmla="val 68981"/>
              <a:gd name="adj2" fmla="val 41350"/>
            </a:avLst>
          </a:prstGeom>
          <a:gradFill rotWithShape="1">
            <a:gsLst>
              <a:gs pos="0">
                <a:srgbClr val="0066FF">
                  <a:gamma/>
                  <a:shade val="46275"/>
                  <a:invGamma/>
                  <a:alpha val="19000"/>
                </a:srgbClr>
              </a:gs>
              <a:gs pos="50000">
                <a:srgbClr val="0066FF">
                  <a:alpha val="48000"/>
                </a:srgbClr>
              </a:gs>
              <a:gs pos="100000">
                <a:srgbClr val="0066FF">
                  <a:gamma/>
                  <a:shade val="46275"/>
                  <a:invGamma/>
                  <a:alpha val="19000"/>
                </a:srgbClr>
              </a:gs>
            </a:gsLst>
            <a:lin ang="5400000" scaled="1"/>
          </a:gradFill>
          <a:ln w="28575">
            <a:solidFill>
              <a:srgbClr val="CC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fa-I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تعريف </a:t>
            </a:r>
          </a:p>
          <a:p>
            <a:pPr algn="ctr" eaLnBrk="1" hangingPunct="1"/>
            <a:r>
              <a:rPr lang="fa-I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مفهوم</a:t>
            </a:r>
          </a:p>
          <a:p>
            <a:pPr algn="ctr" eaLnBrk="1" hangingPunct="1"/>
            <a:r>
              <a:rPr lang="fa-I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خودآگاهي</a:t>
            </a:r>
            <a:endParaRPr 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228600" y="914400"/>
            <a:ext cx="3048000" cy="1143000"/>
          </a:xfrm>
          <a:prstGeom prst="bevel">
            <a:avLst>
              <a:gd name="adj" fmla="val 8194"/>
            </a:avLst>
          </a:prstGeom>
          <a:solidFill>
            <a:srgbClr val="FF0000">
              <a:alpha val="37000"/>
            </a:srgbClr>
          </a:solidFill>
          <a:ln w="285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fa-IR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هر فرد خود را در</a:t>
            </a:r>
          </a:p>
          <a:p>
            <a:pPr algn="ctr" eaLnBrk="1" hangingPunct="1"/>
            <a:r>
              <a:rPr lang="fa-IR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آئينه ي ديگران مي بيند </a:t>
            </a:r>
          </a:p>
          <a:p>
            <a:pPr algn="ctr" eaLnBrk="1" hangingPunct="1"/>
            <a:r>
              <a:rPr lang="fa-IR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و مي شناسد.</a:t>
            </a:r>
            <a:endParaRPr lang="en-US" sz="2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312738" y="2286000"/>
            <a:ext cx="2354262" cy="1295400"/>
          </a:xfrm>
          <a:prstGeom prst="bevel">
            <a:avLst>
              <a:gd name="adj" fmla="val 8194"/>
            </a:avLst>
          </a:prstGeom>
          <a:gradFill rotWithShape="1">
            <a:gsLst>
              <a:gs pos="0">
                <a:srgbClr val="A50021">
                  <a:gamma/>
                  <a:shade val="46275"/>
                  <a:invGamma/>
                  <a:alpha val="19000"/>
                </a:srgbClr>
              </a:gs>
              <a:gs pos="50000">
                <a:srgbClr val="A50021">
                  <a:alpha val="48000"/>
                </a:srgbClr>
              </a:gs>
              <a:gs pos="100000">
                <a:srgbClr val="A50021">
                  <a:gamma/>
                  <a:shade val="46275"/>
                  <a:invGamma/>
                  <a:alpha val="19000"/>
                </a:srgbClr>
              </a:gs>
            </a:gsLst>
            <a:lin ang="540000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fa-I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همراه شدن</a:t>
            </a:r>
          </a:p>
          <a:p>
            <a:pPr algn="ctr" eaLnBrk="1" hangingPunct="1"/>
            <a:r>
              <a:rPr lang="fa-I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صفات</a:t>
            </a:r>
          </a:p>
          <a:p>
            <a:pPr algn="ctr" eaLnBrk="1" hangingPunct="1"/>
            <a:r>
              <a:rPr lang="fa-I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با ارزش هاي ويژه</a:t>
            </a:r>
            <a:endParaRPr 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304800" y="5410200"/>
            <a:ext cx="4419600" cy="1279525"/>
          </a:xfrm>
          <a:prstGeom prst="bevel">
            <a:avLst>
              <a:gd name="adj" fmla="val 8194"/>
            </a:avLst>
          </a:prstGeom>
          <a:gradFill rotWithShape="1">
            <a:gsLst>
              <a:gs pos="0">
                <a:srgbClr val="CC00CC">
                  <a:gamma/>
                  <a:shade val="46275"/>
                  <a:invGamma/>
                  <a:alpha val="19000"/>
                </a:srgbClr>
              </a:gs>
              <a:gs pos="50000">
                <a:srgbClr val="CC00CC">
                  <a:alpha val="48000"/>
                </a:srgbClr>
              </a:gs>
              <a:gs pos="100000">
                <a:srgbClr val="CC00CC">
                  <a:gamma/>
                  <a:shade val="46275"/>
                  <a:invGamma/>
                  <a:alpha val="19000"/>
                </a:srgbClr>
              </a:gs>
            </a:gsLst>
            <a:lin ang="5400000" scaled="1"/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fa-I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شناخت و آگاهي فرد از صفات خود </a:t>
            </a:r>
          </a:p>
          <a:p>
            <a:pPr algn="ctr" eaLnBrk="1" hangingPunct="1"/>
            <a:r>
              <a:rPr lang="fa-I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تحت تأثير روابط با ديگران و نظر آن ها</a:t>
            </a:r>
          </a:p>
          <a:p>
            <a:pPr algn="ctr" eaLnBrk="1" hangingPunct="1"/>
            <a:r>
              <a:rPr lang="fa-I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نسبت به فرد شكل مي گيرد. </a:t>
            </a:r>
            <a:endParaRPr 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6553200" y="2971800"/>
            <a:ext cx="9906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  <a:alpha val="19000"/>
                </a:srgbClr>
              </a:gs>
              <a:gs pos="50000">
                <a:srgbClr val="FFFF00">
                  <a:alpha val="48000"/>
                </a:srgbClr>
              </a:gs>
              <a:gs pos="100000">
                <a:srgbClr val="FFFF00">
                  <a:gamma/>
                  <a:shade val="46275"/>
                  <a:invGamma/>
                  <a:alpha val="19000"/>
                </a:srgbClr>
              </a:gs>
            </a:gsLst>
            <a:lin ang="5400000" scaled="1"/>
          </a:gradFill>
          <a:ln w="28575">
            <a:solidFill>
              <a:srgbClr val="CC00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fa-IR" sz="200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ارتباط فرد</a:t>
            </a:r>
          </a:p>
          <a:p>
            <a:pPr algn="ctr" eaLnBrk="1" hangingPunct="1"/>
            <a:r>
              <a:rPr lang="fa-IR" sz="200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با </a:t>
            </a:r>
          </a:p>
          <a:p>
            <a:pPr algn="ctr" eaLnBrk="1" hangingPunct="1"/>
            <a:r>
              <a:rPr lang="fa-IR" sz="200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ديگران</a:t>
            </a:r>
            <a:endParaRPr lang="en-US" sz="200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cxnSp>
        <p:nvCxnSpPr>
          <p:cNvPr id="11277" name="AutoShape 13"/>
          <p:cNvCxnSpPr>
            <a:cxnSpLocks noChangeShapeType="1"/>
            <a:stCxn id="11276" idx="1"/>
            <a:endCxn id="11270" idx="3"/>
          </p:cNvCxnSpPr>
          <p:nvPr/>
        </p:nvCxnSpPr>
        <p:spPr bwMode="auto">
          <a:xfrm rot="10800000">
            <a:off x="6186488" y="2857500"/>
            <a:ext cx="352425" cy="8001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3657600" y="838200"/>
            <a:ext cx="3657600" cy="1371600"/>
          </a:xfrm>
          <a:prstGeom prst="leftArrow">
            <a:avLst>
              <a:gd name="adj1" fmla="val 81713"/>
              <a:gd name="adj2" fmla="val 33593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  <a:alpha val="37000"/>
                </a:srgbClr>
              </a:gs>
              <a:gs pos="50000">
                <a:srgbClr val="FFFF00">
                  <a:alpha val="48000"/>
                </a:srgbClr>
              </a:gs>
              <a:gs pos="100000">
                <a:srgbClr val="FFFF00">
                  <a:gamma/>
                  <a:shade val="46275"/>
                  <a:invGamma/>
                  <a:alpha val="37000"/>
                </a:srgbClr>
              </a:gs>
            </a:gsLst>
            <a:lin ang="540000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hangingPunct="1"/>
            <a:r>
              <a:rPr lang="fa-IR" sz="1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ديدگاه عالم جامعه شناس </a:t>
            </a:r>
          </a:p>
          <a:p>
            <a:pPr eaLnBrk="1" hangingPunct="1"/>
            <a:r>
              <a:rPr lang="fa-IR" sz="18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چارلز هورتون كولي</a:t>
            </a:r>
          </a:p>
          <a:p>
            <a:pPr eaLnBrk="1" hangingPunct="1"/>
            <a:r>
              <a:rPr lang="fa-IR" sz="1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پيرامون</a:t>
            </a:r>
          </a:p>
          <a:p>
            <a:pPr eaLnBrk="1" hangingPunct="1"/>
            <a:r>
              <a:rPr lang="fa-IR" sz="1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مفهوم خودآگاهي</a:t>
            </a:r>
            <a:endParaRPr lang="en-US" sz="18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1279" name="Rectangle 15" descr="P101"/>
          <p:cNvSpPr>
            <a:spLocks noChangeArrowheads="1"/>
          </p:cNvSpPr>
          <p:nvPr/>
        </p:nvSpPr>
        <p:spPr bwMode="auto">
          <a:xfrm>
            <a:off x="4191000" y="1066800"/>
            <a:ext cx="838200" cy="9144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28575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5105400" y="3886200"/>
            <a:ext cx="1143000" cy="990600"/>
          </a:xfrm>
          <a:prstGeom prst="leftArrow">
            <a:avLst>
              <a:gd name="adj1" fmla="val 76157"/>
              <a:gd name="adj2" fmla="val 18649"/>
            </a:avLst>
          </a:prstGeom>
          <a:gradFill rotWithShape="1">
            <a:gsLst>
              <a:gs pos="0">
                <a:srgbClr val="0000FF">
                  <a:gamma/>
                  <a:shade val="46275"/>
                  <a:invGamma/>
                  <a:alpha val="19000"/>
                </a:srgbClr>
              </a:gs>
              <a:gs pos="50000">
                <a:srgbClr val="0000FF">
                  <a:alpha val="48000"/>
                </a:srgbClr>
              </a:gs>
              <a:gs pos="100000">
                <a:srgbClr val="0000FF">
                  <a:gamma/>
                  <a:shade val="46275"/>
                  <a:invGamma/>
                  <a:alpha val="19000"/>
                </a:srgbClr>
              </a:gs>
            </a:gsLst>
            <a:lin ang="5400000" scaled="1"/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fa-I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مثال</a:t>
            </a:r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2819400" y="3810000"/>
            <a:ext cx="2057400" cy="1295400"/>
          </a:xfrm>
          <a:prstGeom prst="leftArrow">
            <a:avLst>
              <a:gd name="adj1" fmla="val 74259"/>
              <a:gd name="adj2" fmla="val 15029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  <a:alpha val="19000"/>
                </a:srgbClr>
              </a:gs>
              <a:gs pos="50000">
                <a:srgbClr val="FFFF00">
                  <a:alpha val="48000"/>
                </a:srgbClr>
              </a:gs>
              <a:gs pos="100000">
                <a:srgbClr val="FFFF00">
                  <a:gamma/>
                  <a:shade val="46275"/>
                  <a:invGamma/>
                  <a:alpha val="19000"/>
                </a:srgbClr>
              </a:gs>
            </a:gsLst>
            <a:lin ang="540000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fa-IR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كسي كه</a:t>
            </a:r>
          </a:p>
          <a:p>
            <a:pPr algn="ctr" eaLnBrk="1" hangingPunct="1"/>
            <a:r>
              <a:rPr lang="fa-IR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خودش را </a:t>
            </a:r>
          </a:p>
          <a:p>
            <a:pPr algn="ctr" eaLnBrk="1" hangingPunct="1"/>
            <a:r>
              <a:rPr lang="fa-IR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باهوش بشناسد.</a:t>
            </a:r>
            <a:endParaRPr lang="en-US" sz="2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304800" y="3962400"/>
            <a:ext cx="2362200" cy="1143000"/>
          </a:xfrm>
          <a:prstGeom prst="bevel">
            <a:avLst>
              <a:gd name="adj" fmla="val 8194"/>
            </a:avLst>
          </a:prstGeom>
          <a:gradFill rotWithShape="1">
            <a:gsLst>
              <a:gs pos="0">
                <a:srgbClr val="A50021">
                  <a:gamma/>
                  <a:shade val="46275"/>
                  <a:invGamma/>
                  <a:alpha val="19000"/>
                </a:srgbClr>
              </a:gs>
              <a:gs pos="50000">
                <a:srgbClr val="A50021">
                  <a:alpha val="48000"/>
                </a:srgbClr>
              </a:gs>
              <a:gs pos="100000">
                <a:srgbClr val="A50021">
                  <a:gamma/>
                  <a:shade val="46275"/>
                  <a:invGamma/>
                  <a:alpha val="19000"/>
                </a:srgbClr>
              </a:gs>
            </a:gsLst>
            <a:lin ang="540000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fa-I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انتظار احترام</a:t>
            </a:r>
          </a:p>
          <a:p>
            <a:pPr algn="ctr" eaLnBrk="1" hangingPunct="1"/>
            <a:r>
              <a:rPr lang="fa-I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از سوي</a:t>
            </a:r>
          </a:p>
          <a:p>
            <a:pPr algn="ctr" eaLnBrk="1" hangingPunct="1"/>
            <a:r>
              <a:rPr lang="fa-I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ديگران را دارد.</a:t>
            </a:r>
            <a:endParaRPr 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cxnSp>
        <p:nvCxnSpPr>
          <p:cNvPr id="11283" name="AutoShape 19"/>
          <p:cNvCxnSpPr>
            <a:cxnSpLocks noChangeShapeType="1"/>
            <a:stCxn id="11276" idx="1"/>
            <a:endCxn id="11280" idx="3"/>
          </p:cNvCxnSpPr>
          <p:nvPr/>
        </p:nvCxnSpPr>
        <p:spPr bwMode="auto">
          <a:xfrm rot="10800000" flipV="1">
            <a:off x="6262688" y="3657600"/>
            <a:ext cx="276225" cy="7239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>
                  <a:alpha val="42999"/>
                </a:srgbClr>
              </a:gs>
              <a:gs pos="25000">
                <a:srgbClr val="21D6E0">
                  <a:alpha val="41000"/>
                </a:srgbClr>
              </a:gs>
              <a:gs pos="75000">
                <a:srgbClr val="0087E6">
                  <a:alpha val="37000"/>
                </a:srgbClr>
              </a:gs>
              <a:gs pos="100000">
                <a:srgbClr val="005CBF">
                  <a:alpha val="35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              درس پنجم: تاثيرات گروه برفرد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Logo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tmFilter="0,0; .5, 1; 1, 1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12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2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27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27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800"/>
                            </p:stCondLst>
                            <p:childTnLst>
                              <p:par>
                                <p:cTn id="5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800"/>
                            </p:stCondLst>
                            <p:childTnLst>
                              <p:par>
                                <p:cTn id="6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40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 tmFilter="0,0; .5, 1; 1, 1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400"/>
                            </p:stCondLst>
                            <p:childTnLst>
                              <p:par>
                                <p:cTn id="7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Logoff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 tmFilter="0,0; .5, 1; 1, 1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Logoff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 tmFilter="0,0; .5, 1; 1, 1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 tmFilter="0,0; .5, 1; 1, 1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build="p" animBg="1" advAuto="0"/>
      <p:bldP spid="11274" grpId="0" animBg="1"/>
      <p:bldP spid="11275" grpId="0" animBg="1"/>
      <p:bldP spid="11276" grpId="0" animBg="1"/>
      <p:bldP spid="11278" grpId="0" animBg="1"/>
      <p:bldP spid="11279" grpId="0" animBg="1"/>
      <p:bldP spid="11280" grpId="0" animBg="1"/>
      <p:bldP spid="11281" grpId="0" animBg="1"/>
      <p:bldP spid="112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hlinkClick r:id="rId6" action="ppaction://hlinksldjump" highlightClick="1">
              <a:snd r:embed="rId4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              درس پنجم: تاثيرات گروه برفرد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7569200" y="3194050"/>
            <a:ext cx="1460500" cy="1047750"/>
          </a:xfrm>
          <a:prstGeom prst="flowChartOnlineStorage">
            <a:avLst/>
          </a:prstGeom>
          <a:gradFill rotWithShape="0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ar-SA" sz="2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شكل گيري </a:t>
            </a:r>
          </a:p>
          <a:p>
            <a:r>
              <a:rPr lang="ar-SA" sz="2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جهت گيري</a:t>
            </a:r>
            <a:endParaRPr lang="en-US" sz="200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3" name="AutoShape 5" descr="Bouquet"/>
          <p:cNvSpPr>
            <a:spLocks/>
          </p:cNvSpPr>
          <p:nvPr/>
        </p:nvSpPr>
        <p:spPr bwMode="auto">
          <a:xfrm>
            <a:off x="7194550" y="963613"/>
            <a:ext cx="360363" cy="5524500"/>
          </a:xfrm>
          <a:prstGeom prst="rightBrace">
            <a:avLst>
              <a:gd name="adj1" fmla="val 127753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a-IR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956300" y="889000"/>
            <a:ext cx="1282700" cy="2768600"/>
          </a:xfrm>
          <a:prstGeom prst="lef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33CC33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بيان </a:t>
            </a:r>
            <a:endParaRPr 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ar-SA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مفهوم</a:t>
            </a:r>
            <a:endParaRPr 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5094288" y="860425"/>
            <a:ext cx="847725" cy="1473200"/>
          </a:xfrm>
          <a:prstGeom prst="lef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2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مرحله</a:t>
            </a:r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ar-SA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اول</a:t>
            </a:r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2468563" y="828675"/>
            <a:ext cx="2466975" cy="1587500"/>
          </a:xfrm>
          <a:prstGeom prst="leftArrow">
            <a:avLst>
              <a:gd name="adj1" fmla="val 68398"/>
              <a:gd name="adj2" fmla="val 25404"/>
            </a:avLst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2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عضويت فرد در </a:t>
            </a:r>
          </a:p>
          <a:p>
            <a:pPr algn="ctr"/>
            <a:r>
              <a:rPr lang="ar-SA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گروه </a:t>
            </a:r>
            <a:r>
              <a:rPr lang="ar-SA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الف</a:t>
            </a:r>
            <a:endParaRPr lang="en-US" sz="2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5094288" y="2536825"/>
            <a:ext cx="847725" cy="1376363"/>
          </a:xfrm>
          <a:prstGeom prst="lef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2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مرحله</a:t>
            </a:r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ar-SA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دوم</a:t>
            </a:r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2514600" y="2565400"/>
            <a:ext cx="2466975" cy="1444625"/>
          </a:xfrm>
          <a:prstGeom prst="leftArrow">
            <a:avLst>
              <a:gd name="adj1" fmla="val 73630"/>
              <a:gd name="adj2" fmla="val 25821"/>
            </a:avLst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2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SA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جدائي فرد از گروه</a:t>
            </a:r>
            <a:r>
              <a:rPr lang="ar-SA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الف</a:t>
            </a:r>
          </a:p>
          <a:p>
            <a:pPr algn="ctr"/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ar-SA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 عضويت در گروه </a:t>
            </a:r>
            <a:r>
              <a:rPr lang="ar-SA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</a:t>
            </a:r>
            <a:r>
              <a:rPr lang="ar-SA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كه </a:t>
            </a:r>
            <a:endParaRPr 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ar-SA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رقيب گروه </a:t>
            </a:r>
            <a:r>
              <a:rPr lang="ar-SA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الف</a:t>
            </a:r>
            <a:r>
              <a:rPr lang="ar-SA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مي باشد</a:t>
            </a: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60325" y="2565400"/>
            <a:ext cx="2286000" cy="13763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ar-SA" sz="2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ar-SA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دوستي ومحبت بين </a:t>
            </a:r>
          </a:p>
          <a:p>
            <a:pPr algn="ctr"/>
            <a:r>
              <a:rPr lang="ar-SA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اعضا گروه  </a:t>
            </a:r>
            <a:r>
              <a:rPr lang="ar-SA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</a:t>
            </a:r>
            <a:r>
              <a:rPr lang="ar-SA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ar-SA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ودشمني فرد واعضا</a:t>
            </a:r>
          </a:p>
          <a:p>
            <a:pPr algn="ctr"/>
            <a:r>
              <a:rPr lang="ar-SA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گروه </a:t>
            </a:r>
            <a:r>
              <a:rPr lang="ar-SA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</a:t>
            </a:r>
            <a:r>
              <a:rPr lang="ar-SA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با گروه</a:t>
            </a:r>
            <a:r>
              <a:rPr lang="ar-SA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الف</a:t>
            </a:r>
          </a:p>
          <a:p>
            <a:pPr algn="ctr"/>
            <a:endParaRPr lang="en-US" sz="2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76200" y="919163"/>
            <a:ext cx="2286000" cy="13763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دوستي ومحبت بين </a:t>
            </a:r>
          </a:p>
          <a:p>
            <a:pPr algn="ctr"/>
            <a:r>
              <a:rPr lang="ar-SA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اعضا گروه </a:t>
            </a:r>
            <a:r>
              <a:rPr lang="ar-SA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الف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5695950" y="4343400"/>
            <a:ext cx="1543050" cy="1843088"/>
          </a:xfrm>
          <a:prstGeom prst="leftArrow">
            <a:avLst>
              <a:gd name="adj1" fmla="val 68824"/>
              <a:gd name="adj2" fmla="val 22120"/>
            </a:avLst>
          </a:prstGeom>
          <a:gradFill rotWithShape="0">
            <a:gsLst>
              <a:gs pos="0">
                <a:srgbClr val="99CCFF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تعريف 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ar-SA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مفهوم</a:t>
            </a:r>
          </a:p>
          <a:p>
            <a:pPr algn="ctr"/>
            <a:r>
              <a:rPr lang="ar-SA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جهت گيري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425450" y="4340225"/>
            <a:ext cx="5181600" cy="19002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ar-SA" sz="24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نوع روابط و قضاوت مثبت ومنفي فرد</a:t>
            </a:r>
          </a:p>
          <a:p>
            <a:pPr algn="ctr"/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نسبت به سايرافراد و گروه ها</a:t>
            </a:r>
          </a:p>
          <a:p>
            <a:pPr algn="ctr"/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تحت تاثير عضويت در گروه جديد</a:t>
            </a:r>
          </a:p>
          <a:p>
            <a:pPr algn="ctr"/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شكل وجهت پيدا مي كند.</a:t>
            </a:r>
          </a:p>
          <a:p>
            <a:pPr algn="ctr"/>
            <a:endParaRPr lang="en-US" sz="24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03" name="AutoShape 15" descr="Cork">
            <a:hlinkClick r:id="rId6" action="ppaction://hlinksldjump" highlightClick="1">
              <a:snd r:embed="rId7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a-IR" b="0" u="sng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Logo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23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2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12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12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3000"/>
                                        <p:tgtEl>
                                          <p:spTgt spid="123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3000"/>
                                        <p:tgtEl>
                                          <p:spTgt spid="12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3000"/>
                                        <p:tgtEl>
                                          <p:spTgt spid="12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90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3000"/>
                                        <p:tgtEl>
                                          <p:spTgt spid="12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3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3000"/>
                                        <p:tgtEl>
                                          <p:spTgt spid="12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 autoUpdateAnimBg="0"/>
      <p:bldP spid="12293" grpId="0" animBg="1"/>
      <p:bldP spid="12294" grpId="0" animBg="1" autoUpdateAnimBg="0"/>
      <p:bldP spid="12295" grpId="0" animBg="1" autoUpdateAnimBg="0"/>
      <p:bldP spid="12296" grpId="0" animBg="1" autoUpdateAnimBg="0"/>
      <p:bldP spid="12297" grpId="0" animBg="1" autoUpdateAnimBg="0"/>
      <p:bldP spid="12298" grpId="0" animBg="1" autoUpdateAnimBg="0"/>
      <p:bldP spid="12299" grpId="0" build="p" animBg="1" autoUpdateAnimBg="0" advAuto="1500"/>
      <p:bldP spid="12300" grpId="0" build="p" animBg="1" autoUpdateAnimBg="0" advAuto="1500"/>
      <p:bldP spid="12301" grpId="0" animBg="1" autoUpdateAnimBg="0"/>
      <p:bldP spid="12302" grpId="0" build="p" animBg="1" autoUpdateAnimBg="0" advAuto="15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hlinkClick r:id="rId7" action="ppaction://hlinksldjump" highlightClick="1">
              <a:snd r:embed="rId4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              درس پنجم: تاثيرات گروه برفرد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6932613" y="2613025"/>
            <a:ext cx="1938337" cy="1600200"/>
          </a:xfrm>
          <a:prstGeom prst="flowChartOnlineStorage">
            <a:avLst/>
          </a:prstGeom>
          <a:gradFill rotWithShape="0">
            <a:gsLst>
              <a:gs pos="0">
                <a:srgbClr val="FFFF00">
                  <a:gamma/>
                  <a:tint val="39216"/>
                  <a:invGamma/>
                </a:srgbClr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   </a:t>
            </a:r>
            <a:r>
              <a:rPr lang="ar-SA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گروه</a:t>
            </a:r>
            <a:r>
              <a:rPr lang="en-US" sz="24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</a:t>
            </a:r>
            <a:r>
              <a:rPr lang="ar-SA" sz="24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</a:t>
            </a:r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وجوان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4341" name="AutoShape 5" descr="Bouquet"/>
          <p:cNvSpPr>
            <a:spLocks/>
          </p:cNvSpPr>
          <p:nvPr/>
        </p:nvSpPr>
        <p:spPr bwMode="auto">
          <a:xfrm>
            <a:off x="6454775" y="1323975"/>
            <a:ext cx="360363" cy="4203700"/>
          </a:xfrm>
          <a:prstGeom prst="rightBrace">
            <a:avLst>
              <a:gd name="adj1" fmla="val 9721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fa-IR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ELLA" pitchFamily="2" charset="-78"/>
            </a:endParaRPr>
          </a:p>
        </p:txBody>
      </p:sp>
      <p:sp>
        <p:nvSpPr>
          <p:cNvPr id="14342" name="Oval 6">
            <a:hlinkClick r:id="rId8" action="ppaction://hlinksldjump" highlightClick="1">
              <a:snd r:embed="rId9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542925" y="1498600"/>
            <a:ext cx="5791200" cy="903288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اهميّت گروه براي نوجوان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4343" name="Oval 7">
            <a:hlinkClick r:id="rId10" action="ppaction://hlinksldjump" highlightClick="1">
              <a:snd r:embed="rId9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542925" y="2457450"/>
            <a:ext cx="5791200" cy="903288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گروه واسطه اي بين فرد وخانواده در جامعه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4344" name="Oval 8">
            <a:hlinkClick r:id="rId11" action="ppaction://hlinksldjump" highlightClick="1">
              <a:snd r:embed="rId9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501650" y="3511550"/>
            <a:ext cx="5791200" cy="903288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نقش فعّالانه در دوره نو جواني و جواني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4345" name="Oval 9">
            <a:hlinkClick r:id="rId12" action="ppaction://hlinksldjump" highlightClick="1">
              <a:snd r:embed="rId9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485775" y="4610100"/>
            <a:ext cx="5791200" cy="903288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تاثيرعضويّت نوجوان و جوان  درگروه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371600" y="5715000"/>
            <a:ext cx="6324600" cy="6858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جهت ورود به مبحث درسي روي عنوان مبحث كليك كنيد.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14347" name="AutoShape 11" descr="Cork">
            <a:hlinkClick r:id="rId7" action="ppaction://hlinksldjump" highlightClick="1">
              <a:snd r:embed="rId13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a-IR" b="0" u="sng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Logo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 autoUpdateAnimBg="0"/>
      <p:bldP spid="14341" grpId="0" animBg="1" autoUpdateAnimBg="0"/>
      <p:bldP spid="14342" grpId="0" animBg="1" autoUpdateAnimBg="0"/>
      <p:bldP spid="14343" grpId="0" animBg="1" autoUpdateAnimBg="0"/>
      <p:bldP spid="14344" grpId="0" animBg="1" autoUpdateAnimBg="0"/>
      <p:bldP spid="14345" grpId="0" animBg="1" autoUpdateAnimBg="0"/>
      <p:bldP spid="1434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hlinkClick r:id="rId5" action="ppaction://hlinksldjump" highlightClick="1">
              <a:snd r:embed="rId6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              درس پنجم: تاثيرات گروه برفرد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663700" y="901700"/>
            <a:ext cx="5791200" cy="9890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56078"/>
                  <a:invGamma/>
                </a:srgbClr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شكل گيري شخصيت متكي به خود ومستقل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587500" y="2411413"/>
            <a:ext cx="5791200" cy="9890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56078"/>
                  <a:invGamma/>
                </a:srgbClr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عضّويت در گروه ها ئي غير از خانواده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1630363" y="3937000"/>
            <a:ext cx="5791200" cy="9890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56078"/>
                  <a:invGamma/>
                </a:srgbClr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پذيرش نقش هاي مختلف در گروه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1690688" y="5462588"/>
            <a:ext cx="5791200" cy="9890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56078"/>
                  <a:invGamma/>
                </a:srgbClr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يافتن نقطه اتكائي براي عمل مستقل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4572000" y="1876425"/>
            <a:ext cx="0" cy="520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lg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4603750" y="3392488"/>
            <a:ext cx="0" cy="5349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lg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4606925" y="4924425"/>
            <a:ext cx="0" cy="520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lg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6395" name="AutoShape 11" descr="Cork">
            <a:hlinkClick r:id="rId7" action="ppaction://hlinksldjump" highlightClick="1">
              <a:snd r:embed="rId8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a-IR" b="0" u="sng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 autoUpdateAnimBg="0"/>
      <p:bldP spid="16389" grpId="0" animBg="1" autoUpdateAnimBg="0"/>
      <p:bldP spid="16390" grpId="0" animBg="1" autoUpdateAnimBg="0"/>
      <p:bldP spid="16391" grpId="0" animBg="1" autoUpdateAnimBg="0"/>
      <p:bldP spid="16392" grpId="0" animBg="1"/>
      <p:bldP spid="16393" grpId="0" animBg="1"/>
      <p:bldP spid="163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hlinkClick r:id="rId5" action="ppaction://hlinksldjump" highlightClick="1">
              <a:snd r:embed="rId6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              درس پنجم: تاثيرات گروه برفرد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668588" y="1093788"/>
            <a:ext cx="3865562" cy="1146175"/>
          </a:xfrm>
          <a:prstGeom prst="rect">
            <a:avLst/>
          </a:prstGeom>
          <a:gradFill rotWithShape="0">
            <a:gsLst>
              <a:gs pos="0">
                <a:srgbClr val="000082">
                  <a:gamma/>
                  <a:tint val="33725"/>
                  <a:invGamma/>
                </a:srgbClr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زندگي فرد در خانواده</a:t>
            </a: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84188" y="2921000"/>
            <a:ext cx="8372475" cy="1193800"/>
          </a:xfrm>
          <a:prstGeom prst="rect">
            <a:avLst/>
          </a:prstGeom>
          <a:gradFill rotWithShape="0">
            <a:gsLst>
              <a:gs pos="0">
                <a:srgbClr val="000082">
                  <a:gamma/>
                  <a:tint val="33725"/>
                  <a:invGamma/>
                </a:srgbClr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زندگي فرد در </a:t>
            </a:r>
            <a:r>
              <a:rPr lang="ar-SA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گروه</a:t>
            </a:r>
            <a:r>
              <a:rPr lang="ar-SA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ها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</a:t>
            </a:r>
            <a:r>
              <a:rPr lang="ar-SA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ئي غير از خانواده</a:t>
            </a: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641600" y="4906963"/>
            <a:ext cx="3865563" cy="1146175"/>
          </a:xfrm>
          <a:prstGeom prst="rect">
            <a:avLst/>
          </a:prstGeom>
          <a:gradFill rotWithShape="0">
            <a:gsLst>
              <a:gs pos="0">
                <a:srgbClr val="000082">
                  <a:gamma/>
                  <a:tint val="33725"/>
                  <a:invGamma/>
                </a:srgbClr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زندگي فرد در جامعه</a:t>
            </a: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4595813" y="2259013"/>
            <a:ext cx="6350" cy="64293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572000" y="4125913"/>
            <a:ext cx="1588" cy="766762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8441" name="AutoShape 9" descr="Cork">
            <a:hlinkClick r:id="rId7" action="ppaction://hlinksldjump" highlightClick="1">
              <a:snd r:embed="rId8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a-IR" b="0" u="sng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 autoUpdateAnimBg="0"/>
      <p:bldP spid="18437" grpId="0" animBg="1" autoUpdateAnimBg="0"/>
      <p:bldP spid="18438" grpId="0" animBg="1" autoUpdateAnimBg="0"/>
      <p:bldP spid="18439" grpId="0" animBg="1"/>
      <p:bldP spid="184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hlinkClick r:id="rId6" action="ppaction://hlinksldjump" highlightClick="1">
              <a:snd r:embed="rId7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483" name="Rectangle 3" descr="Pink tissue paper"/>
          <p:cNvSpPr>
            <a:spLocks noChangeArrowheads="1"/>
          </p:cNvSpPr>
          <p:nvPr/>
        </p:nvSpPr>
        <p:spPr bwMode="auto">
          <a:xfrm>
            <a:off x="5375275" y="2800350"/>
            <a:ext cx="3592513" cy="165735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تشكيل گروه به صورت </a:t>
            </a:r>
          </a:p>
          <a:p>
            <a:pPr algn="ctr"/>
            <a:r>
              <a:rPr lang="ar-SA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هدفدار بر اساس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4" name="Oval 4" descr="Oak"/>
          <p:cNvSpPr>
            <a:spLocks noChangeArrowheads="1"/>
          </p:cNvSpPr>
          <p:nvPr/>
        </p:nvSpPr>
        <p:spPr bwMode="auto">
          <a:xfrm>
            <a:off x="2312988" y="984250"/>
            <a:ext cx="1817687" cy="874713"/>
          </a:xfrm>
          <a:prstGeom prst="ellipse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عقايد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5" name="Oval 5" descr="Oak"/>
          <p:cNvSpPr>
            <a:spLocks noChangeArrowheads="1"/>
          </p:cNvSpPr>
          <p:nvPr/>
        </p:nvSpPr>
        <p:spPr bwMode="auto">
          <a:xfrm>
            <a:off x="2176463" y="3178175"/>
            <a:ext cx="1817687" cy="838200"/>
          </a:xfrm>
          <a:prstGeom prst="ellipse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علايق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6" name="Oval 6" descr="Oak"/>
          <p:cNvSpPr>
            <a:spLocks noChangeArrowheads="1"/>
          </p:cNvSpPr>
          <p:nvPr/>
        </p:nvSpPr>
        <p:spPr bwMode="auto">
          <a:xfrm>
            <a:off x="2297113" y="5492750"/>
            <a:ext cx="1817687" cy="838200"/>
          </a:xfrm>
          <a:prstGeom prst="ellipse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منافع خويش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 flipV="1">
            <a:off x="4162425" y="1398588"/>
            <a:ext cx="2960688" cy="1379537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4135438" y="4457700"/>
            <a:ext cx="2927350" cy="14224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 flipV="1">
            <a:off x="3987800" y="3600450"/>
            <a:ext cx="1373188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              درس پنجم: تاثيرات گروه برفرد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20491" name="AutoShape 11" descr="Cork">
            <a:hlinkClick r:id="" action="ppaction://noaction" highlightClick="1">
              <a:snd r:embed="rId10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a-IR" b="0" u="sng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Logo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autoUpdateAnimBg="0"/>
      <p:bldP spid="20484" grpId="0" animBg="1" autoUpdateAnimBg="0"/>
      <p:bldP spid="20485" grpId="0" animBg="1" autoUpdateAnimBg="0"/>
      <p:bldP spid="20486" grpId="0" animBg="1" autoUpdateAnimBg="0"/>
      <p:bldP spid="20487" grpId="0" animBg="1"/>
      <p:bldP spid="20488" grpId="0" animBg="1"/>
      <p:bldP spid="204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hlinkClick r:id="rId6" action="ppaction://hlinksldjump" highlightClick="1">
              <a:snd r:embed="rId7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              درس پنجم: تاثيرات گروه برفرد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899275" y="2992438"/>
            <a:ext cx="2008188" cy="3584575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تاثير عضويت </a:t>
            </a:r>
          </a:p>
          <a:p>
            <a:pPr algn="ctr"/>
            <a:endParaRPr lang="ar-SA" sz="32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  <a:p>
            <a:pPr algn="ctr"/>
            <a:r>
              <a:rPr lang="ar-SA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نوجوان</a:t>
            </a:r>
          </a:p>
          <a:p>
            <a:pPr algn="ctr"/>
            <a:r>
              <a:rPr lang="ar-SA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و</a:t>
            </a:r>
          </a:p>
          <a:p>
            <a:pPr algn="ctr"/>
            <a:r>
              <a:rPr lang="ar-SA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 جوان</a:t>
            </a:r>
          </a:p>
          <a:p>
            <a:pPr algn="ctr"/>
            <a:endParaRPr lang="ar-SA" sz="32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  <a:p>
            <a:pPr algn="ctr"/>
            <a:r>
              <a:rPr lang="ar-SA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در گروه</a:t>
            </a:r>
            <a:endParaRPr lang="en-US" sz="32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787650" y="852488"/>
            <a:ext cx="3617913" cy="884237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tint val="3372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مجرائي براي اجتماعي شدن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774950" y="1847850"/>
            <a:ext cx="3617913" cy="884238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tint val="3372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پايگاهي براي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39713" y="838200"/>
            <a:ext cx="1860550" cy="884238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CC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جهت گيري</a:t>
            </a:r>
            <a:endParaRPr lang="en-US" sz="24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27013" y="1855788"/>
            <a:ext cx="1860550" cy="884237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CC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برخورد</a:t>
            </a:r>
            <a:endParaRPr lang="en-US" sz="24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42888" y="2840038"/>
            <a:ext cx="1860550" cy="884237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CC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عمل</a:t>
            </a:r>
            <a:endParaRPr lang="en-US" sz="24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2827338" y="4876800"/>
            <a:ext cx="3632200" cy="884238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tint val="3372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كسب تجربه در اجتماعات بزرگتر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212725" y="3911600"/>
            <a:ext cx="1860550" cy="884238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50000">
                <a:srgbClr val="0000FF">
                  <a:gamma/>
                  <a:shade val="66275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رقابت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228600" y="4876800"/>
            <a:ext cx="1860550" cy="884238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50000">
                <a:srgbClr val="0000FF">
                  <a:gamma/>
                  <a:shade val="66275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سازش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228600" y="5867400"/>
            <a:ext cx="1860550" cy="884238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50000">
                <a:srgbClr val="0000FF">
                  <a:gamma/>
                  <a:shade val="66275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برخورد با </a:t>
            </a:r>
          </a:p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گروه هاي ديگر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cxnSp>
        <p:nvCxnSpPr>
          <p:cNvPr id="22542" name="AutoShape 14"/>
          <p:cNvCxnSpPr>
            <a:cxnSpLocks noChangeShapeType="1"/>
            <a:stCxn id="22532" idx="0"/>
            <a:endCxn id="22533" idx="3"/>
          </p:cNvCxnSpPr>
          <p:nvPr/>
        </p:nvCxnSpPr>
        <p:spPr bwMode="auto">
          <a:xfrm rot="5400000" flipH="1">
            <a:off x="6320632" y="1394618"/>
            <a:ext cx="1682750" cy="1484313"/>
          </a:xfrm>
          <a:prstGeom prst="curvedConnector2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2543" name="AutoShape 15"/>
          <p:cNvCxnSpPr>
            <a:cxnSpLocks noChangeShapeType="1"/>
            <a:stCxn id="22532" idx="0"/>
            <a:endCxn id="22534" idx="3"/>
          </p:cNvCxnSpPr>
          <p:nvPr/>
        </p:nvCxnSpPr>
        <p:spPr bwMode="auto">
          <a:xfrm rot="5400000" flipH="1">
            <a:off x="6811963" y="1885950"/>
            <a:ext cx="687387" cy="1497013"/>
          </a:xfrm>
          <a:prstGeom prst="curvedConnector2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2544" name="AutoShape 16"/>
          <p:cNvCxnSpPr>
            <a:cxnSpLocks noChangeShapeType="1"/>
            <a:stCxn id="22532" idx="1"/>
            <a:endCxn id="22538" idx="3"/>
          </p:cNvCxnSpPr>
          <p:nvPr/>
        </p:nvCxnSpPr>
        <p:spPr bwMode="auto">
          <a:xfrm rot="10800000" flipV="1">
            <a:off x="6473825" y="4784725"/>
            <a:ext cx="411163" cy="534988"/>
          </a:xfrm>
          <a:prstGeom prst="curvedConnector3">
            <a:avLst>
              <a:gd name="adj1" fmla="val 49806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2545" name="AutoShape 17"/>
          <p:cNvCxnSpPr>
            <a:cxnSpLocks noChangeShapeType="1"/>
            <a:stCxn id="22534" idx="1"/>
            <a:endCxn id="22535" idx="3"/>
          </p:cNvCxnSpPr>
          <p:nvPr/>
        </p:nvCxnSpPr>
        <p:spPr bwMode="auto">
          <a:xfrm rot="10800000">
            <a:off x="2114550" y="1281113"/>
            <a:ext cx="646113" cy="1009650"/>
          </a:xfrm>
          <a:prstGeom prst="curvedConnector3">
            <a:avLst>
              <a:gd name="adj1" fmla="val 49875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2546" name="AutoShape 18"/>
          <p:cNvCxnSpPr>
            <a:cxnSpLocks noChangeShapeType="1"/>
            <a:stCxn id="22534" idx="1"/>
            <a:endCxn id="22536" idx="3"/>
          </p:cNvCxnSpPr>
          <p:nvPr/>
        </p:nvCxnSpPr>
        <p:spPr bwMode="auto">
          <a:xfrm rot="10800000" flipV="1">
            <a:off x="2101850" y="2290763"/>
            <a:ext cx="658813" cy="7937"/>
          </a:xfrm>
          <a:prstGeom prst="curvedConnector3">
            <a:avLst>
              <a:gd name="adj1" fmla="val 49880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2547" name="AutoShape 19"/>
          <p:cNvCxnSpPr>
            <a:cxnSpLocks noChangeShapeType="1"/>
            <a:stCxn id="22534" idx="1"/>
            <a:endCxn id="22537" idx="3"/>
          </p:cNvCxnSpPr>
          <p:nvPr/>
        </p:nvCxnSpPr>
        <p:spPr bwMode="auto">
          <a:xfrm rot="10800000" flipV="1">
            <a:off x="2117725" y="2290763"/>
            <a:ext cx="642938" cy="992187"/>
          </a:xfrm>
          <a:prstGeom prst="curvedConnector3">
            <a:avLst>
              <a:gd name="adj1" fmla="val 49875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2548" name="AutoShape 20"/>
          <p:cNvCxnSpPr>
            <a:cxnSpLocks noChangeShapeType="1"/>
            <a:stCxn id="22538" idx="1"/>
            <a:endCxn id="22539" idx="3"/>
          </p:cNvCxnSpPr>
          <p:nvPr/>
        </p:nvCxnSpPr>
        <p:spPr bwMode="auto">
          <a:xfrm rot="10800000">
            <a:off x="2087563" y="4354513"/>
            <a:ext cx="725487" cy="965200"/>
          </a:xfrm>
          <a:prstGeom prst="curvedConnector3">
            <a:avLst>
              <a:gd name="adj1" fmla="val 49889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2549" name="AutoShape 21"/>
          <p:cNvCxnSpPr>
            <a:cxnSpLocks noChangeShapeType="1"/>
            <a:stCxn id="22538" idx="1"/>
            <a:endCxn id="22540" idx="3"/>
          </p:cNvCxnSpPr>
          <p:nvPr/>
        </p:nvCxnSpPr>
        <p:spPr bwMode="auto">
          <a:xfrm rot="10800000">
            <a:off x="2103438" y="5319713"/>
            <a:ext cx="709612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2550" name="AutoShape 22"/>
          <p:cNvCxnSpPr>
            <a:cxnSpLocks noChangeShapeType="1"/>
            <a:stCxn id="22538" idx="1"/>
            <a:endCxn id="22541" idx="3"/>
          </p:cNvCxnSpPr>
          <p:nvPr/>
        </p:nvCxnSpPr>
        <p:spPr bwMode="auto">
          <a:xfrm rot="10800000" flipV="1">
            <a:off x="2103438" y="5319713"/>
            <a:ext cx="709612" cy="990600"/>
          </a:xfrm>
          <a:prstGeom prst="curvedConnector3">
            <a:avLst>
              <a:gd name="adj1" fmla="val 49889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22551" name="AutoShape 23" descr="Cork">
            <a:hlinkClick r:id="rId8" action="ppaction://hlinksldjump" highlightClick="1">
              <a:snd r:embed="rId9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a-IR" b="0" u="sng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Logo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1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 autoUpdateAnimBg="0"/>
      <p:bldP spid="22533" grpId="0" animBg="1" autoUpdateAnimBg="0"/>
      <p:bldP spid="22534" grpId="0" animBg="1" autoUpdateAnimBg="0"/>
      <p:bldP spid="22535" grpId="0" animBg="1" autoUpdateAnimBg="0"/>
      <p:bldP spid="22536" grpId="0" animBg="1" autoUpdateAnimBg="0"/>
      <p:bldP spid="22537" grpId="0" animBg="1" autoUpdateAnimBg="0"/>
      <p:bldP spid="22538" grpId="0" animBg="1" autoUpdateAnimBg="0"/>
      <p:bldP spid="22539" grpId="0" animBg="1" autoUpdateAnimBg="0"/>
      <p:bldP spid="22540" grpId="0" animBg="1" autoUpdateAnimBg="0"/>
      <p:bldP spid="22541" grpId="0" animBg="1" autoUpdateAnimBg="0"/>
    </p:bldLst>
  </p:timing>
</p:sld>
</file>

<file path=ppt/theme/theme1.xml><?xml version="1.0" encoding="utf-8"?>
<a:theme xmlns:a="http://schemas.openxmlformats.org/drawingml/2006/main" name="درس پنجم فصل اول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Zar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Zar" pitchFamily="2" charset="-7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آموزشی درس 5 مطالعات اجتماعی سال اول دبیرستان</Template>
  <TotalTime>0</TotalTime>
  <Words>447</Words>
  <Application>Microsoft Office PowerPoint</Application>
  <PresentationFormat>On-screen Show (4:3)</PresentationFormat>
  <Paragraphs>115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Titr</vt:lpstr>
      <vt:lpstr>Arial</vt:lpstr>
      <vt:lpstr>Times New Roman</vt:lpstr>
      <vt:lpstr>Zar</vt:lpstr>
      <vt:lpstr>2  Jadid</vt:lpstr>
      <vt:lpstr>ELLA</vt:lpstr>
      <vt:lpstr>درس پنجم فصل اول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درس پنجم از فصل اول</dc:subject>
  <dc:creator>omid arzi</dc:creator>
  <cp:lastModifiedBy>omid arzi</cp:lastModifiedBy>
  <cp:revision>1</cp:revision>
  <dcterms:created xsi:type="dcterms:W3CDTF">2022-01-23T09:22:25Z</dcterms:created>
  <dcterms:modified xsi:type="dcterms:W3CDTF">2022-01-23T09:22:37Z</dcterms:modified>
</cp:coreProperties>
</file>