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1" r:id="rId1"/>
  </p:sldMasterIdLst>
  <p:sldIdLst>
    <p:sldId id="257" r:id="rId2"/>
    <p:sldId id="258" r:id="rId3"/>
    <p:sldId id="259" r:id="rId4"/>
    <p:sldId id="260" r:id="rId5"/>
    <p:sldId id="261" r:id="rId6"/>
    <p:sldId id="262" r:id="rId7"/>
    <p:sldId id="273" r:id="rId8"/>
    <p:sldId id="263" r:id="rId9"/>
    <p:sldId id="264" r:id="rId10"/>
    <p:sldId id="269" r:id="rId11"/>
    <p:sldId id="270" r:id="rId12"/>
    <p:sldId id="271" r:id="rId13"/>
    <p:sldId id="274" r:id="rId14"/>
    <p:sldId id="265" r:id="rId15"/>
    <p:sldId id="275" r:id="rId16"/>
    <p:sldId id="282" r:id="rId17"/>
    <p:sldId id="266" r:id="rId18"/>
    <p:sldId id="276" r:id="rId19"/>
    <p:sldId id="277" r:id="rId20"/>
    <p:sldId id="278" r:id="rId21"/>
    <p:sldId id="279" r:id="rId22"/>
    <p:sldId id="280" r:id="rId23"/>
    <p:sldId id="283" r:id="rId24"/>
    <p:sldId id="284" r:id="rId25"/>
    <p:sldId id="285" r:id="rId26"/>
    <p:sldId id="286" r:id="rId27"/>
    <p:sldId id="267"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281"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2" r:id="rId115"/>
    <p:sldId id="373" r:id="rId116"/>
    <p:sldId id="374" r:id="rId117"/>
    <p:sldId id="375" r:id="rId118"/>
    <p:sldId id="376" r:id="rId119"/>
    <p:sldId id="377" r:id="rId120"/>
    <p:sldId id="378" r:id="rId121"/>
    <p:sldId id="379" r:id="rId122"/>
    <p:sldId id="380" r:id="rId123"/>
    <p:sldId id="381" r:id="rId124"/>
    <p:sldId id="382" r:id="rId125"/>
    <p:sldId id="383" r:id="rId126"/>
    <p:sldId id="384" r:id="rId127"/>
    <p:sldId id="385" r:id="rId128"/>
    <p:sldId id="386" r:id="rId129"/>
    <p:sldId id="387" r:id="rId130"/>
    <p:sldId id="388" r:id="rId131"/>
    <p:sldId id="389" r:id="rId132"/>
    <p:sldId id="390" r:id="rId133"/>
    <p:sldId id="391" r:id="rId134"/>
    <p:sldId id="392" r:id="rId135"/>
    <p:sldId id="393" r:id="rId136"/>
    <p:sldId id="394" r:id="rId137"/>
    <p:sldId id="395" r:id="rId138"/>
    <p:sldId id="396" r:id="rId139"/>
    <p:sldId id="397" r:id="rId140"/>
    <p:sldId id="398" r:id="rId141"/>
    <p:sldId id="399" r:id="rId142"/>
    <p:sldId id="400" r:id="rId143"/>
    <p:sldId id="401" r:id="rId144"/>
    <p:sldId id="402" r:id="rId145"/>
    <p:sldId id="403" r:id="rId146"/>
    <p:sldId id="404" r:id="rId147"/>
    <p:sldId id="405" r:id="rId148"/>
    <p:sldId id="406" r:id="rId149"/>
    <p:sldId id="407" r:id="rId150"/>
    <p:sldId id="408" r:id="rId151"/>
    <p:sldId id="409" r:id="rId152"/>
    <p:sldId id="410" r:id="rId153"/>
    <p:sldId id="411" r:id="rId154"/>
    <p:sldId id="412" r:id="rId155"/>
    <p:sldId id="413" r:id="rId156"/>
    <p:sldId id="414" r:id="rId157"/>
    <p:sldId id="415" r:id="rId158"/>
    <p:sldId id="416" r:id="rId159"/>
    <p:sldId id="417" r:id="rId160"/>
    <p:sldId id="418" r:id="rId161"/>
    <p:sldId id="419" r:id="rId162"/>
    <p:sldId id="420" r:id="rId163"/>
    <p:sldId id="421" r:id="rId164"/>
    <p:sldId id="422" r:id="rId165"/>
    <p:sldId id="423" r:id="rId166"/>
    <p:sldId id="424" r:id="rId167"/>
    <p:sldId id="425" r:id="rId168"/>
    <p:sldId id="426" r:id="rId169"/>
    <p:sldId id="427" r:id="rId170"/>
    <p:sldId id="428" r:id="rId171"/>
    <p:sldId id="429" r:id="rId172"/>
    <p:sldId id="430" r:id="rId173"/>
    <p:sldId id="431" r:id="rId174"/>
    <p:sldId id="432" r:id="rId175"/>
    <p:sldId id="433" r:id="rId176"/>
    <p:sldId id="434" r:id="rId177"/>
    <p:sldId id="435" r:id="rId178"/>
    <p:sldId id="436" r:id="rId179"/>
    <p:sldId id="437" r:id="rId180"/>
    <p:sldId id="438" r:id="rId181"/>
    <p:sldId id="439" r:id="rId182"/>
    <p:sldId id="440" r:id="rId183"/>
    <p:sldId id="441" r:id="rId184"/>
    <p:sldId id="442" r:id="rId185"/>
    <p:sldId id="443" r:id="rId186"/>
    <p:sldId id="444" r:id="rId187"/>
    <p:sldId id="445" r:id="rId188"/>
    <p:sldId id="446" r:id="rId189"/>
    <p:sldId id="447" r:id="rId190"/>
    <p:sldId id="448" r:id="rId191"/>
    <p:sldId id="449" r:id="rId192"/>
    <p:sldId id="450" r:id="rId193"/>
    <p:sldId id="451" r:id="rId194"/>
    <p:sldId id="452" r:id="rId195"/>
    <p:sldId id="453" r:id="rId196"/>
    <p:sldId id="454" r:id="rId197"/>
    <p:sldId id="455" r:id="rId198"/>
    <p:sldId id="456" r:id="rId199"/>
    <p:sldId id="457" r:id="rId200"/>
    <p:sldId id="458" r:id="rId201"/>
    <p:sldId id="459" r:id="rId202"/>
    <p:sldId id="460" r:id="rId203"/>
    <p:sldId id="461" r:id="rId204"/>
    <p:sldId id="462" r:id="rId205"/>
    <p:sldId id="463" r:id="rId206"/>
    <p:sldId id="464" r:id="rId207"/>
    <p:sldId id="465" r:id="rId208"/>
    <p:sldId id="466" r:id="rId209"/>
    <p:sldId id="467" r:id="rId210"/>
    <p:sldId id="468" r:id="rId211"/>
    <p:sldId id="469" r:id="rId212"/>
    <p:sldId id="470" r:id="rId213"/>
    <p:sldId id="471" r:id="rId214"/>
    <p:sldId id="472" r:id="rId215"/>
    <p:sldId id="473" r:id="rId216"/>
    <p:sldId id="474" r:id="rId217"/>
    <p:sldId id="475" r:id="rId218"/>
    <p:sldId id="476" r:id="rId219"/>
    <p:sldId id="477" r:id="rId220"/>
    <p:sldId id="478" r:id="rId221"/>
    <p:sldId id="479" r:id="rId222"/>
    <p:sldId id="480" r:id="rId223"/>
    <p:sldId id="481" r:id="rId224"/>
    <p:sldId id="482" r:id="rId225"/>
    <p:sldId id="483" r:id="rId226"/>
    <p:sldId id="484" r:id="rId227"/>
    <p:sldId id="485" r:id="rId228"/>
    <p:sldId id="486" r:id="rId229"/>
    <p:sldId id="487" r:id="rId230"/>
    <p:sldId id="488" r:id="rId231"/>
    <p:sldId id="489" r:id="rId232"/>
    <p:sldId id="490" r:id="rId233"/>
    <p:sldId id="491" r:id="rId234"/>
    <p:sldId id="492" r:id="rId235"/>
    <p:sldId id="493" r:id="rId236"/>
    <p:sldId id="494" r:id="rId237"/>
    <p:sldId id="495" r:id="rId238"/>
    <p:sldId id="496" r:id="rId239"/>
    <p:sldId id="497" r:id="rId240"/>
    <p:sldId id="498" r:id="rId241"/>
    <p:sldId id="499" r:id="rId242"/>
    <p:sldId id="500" r:id="rId243"/>
    <p:sldId id="501" r:id="rId244"/>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A3A3FF"/>
    <a:srgbClr val="0000F6"/>
    <a:srgbClr val="000000"/>
    <a:srgbClr val="FF9933"/>
    <a:srgbClr val="FF99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1" autoAdjust="0"/>
    <p:restoredTop sz="94599" autoAdjust="0"/>
  </p:normalViewPr>
  <p:slideViewPr>
    <p:cSldViewPr>
      <p:cViewPr>
        <p:scale>
          <a:sx n="50" d="100"/>
          <a:sy n="50" d="100"/>
        </p:scale>
        <p:origin x="1086"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presProps" Target="pres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7.wmf"/></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34850"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334851" name="Rectangle 3"/>
          <p:cNvSpPr>
            <a:spLocks noGrp="1" noRot="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334852" name="Rectangle 4"/>
          <p:cNvSpPr>
            <a:spLocks noGrp="1" noChangeArrowheads="1"/>
          </p:cNvSpPr>
          <p:nvPr>
            <p:ph type="dt" sz="quarter" idx="2"/>
          </p:nvPr>
        </p:nvSpPr>
        <p:spPr/>
        <p:txBody>
          <a:bodyPr/>
          <a:lstStyle>
            <a:lvl1pPr>
              <a:defRPr/>
            </a:lvl1pPr>
          </a:lstStyle>
          <a:p>
            <a:endParaRPr lang="en-US"/>
          </a:p>
        </p:txBody>
      </p:sp>
      <p:sp>
        <p:nvSpPr>
          <p:cNvPr id="334853" name="Rectangle 5"/>
          <p:cNvSpPr>
            <a:spLocks noGrp="1" noChangeArrowheads="1"/>
          </p:cNvSpPr>
          <p:nvPr>
            <p:ph type="ftr" sz="quarter" idx="3"/>
          </p:nvPr>
        </p:nvSpPr>
        <p:spPr/>
        <p:txBody>
          <a:bodyPr/>
          <a:lstStyle>
            <a:lvl1pPr>
              <a:defRPr/>
            </a:lvl1pPr>
          </a:lstStyle>
          <a:p>
            <a:endParaRPr lang="en-US"/>
          </a:p>
        </p:txBody>
      </p:sp>
      <p:sp>
        <p:nvSpPr>
          <p:cNvPr id="334854" name="Rectangle 6"/>
          <p:cNvSpPr>
            <a:spLocks noGrp="1" noChangeArrowheads="1"/>
          </p:cNvSpPr>
          <p:nvPr>
            <p:ph type="sldNum" sz="quarter" idx="4"/>
          </p:nvPr>
        </p:nvSpPr>
        <p:spPr/>
        <p:txBody>
          <a:bodyPr/>
          <a:lstStyle>
            <a:lvl1pPr>
              <a:defRPr/>
            </a:lvl1pPr>
          </a:lstStyle>
          <a:p>
            <a:fld id="{8FA6178C-C0E1-407B-A0FB-99A3D7196634}" type="slidenum">
              <a:rPr lang="fa-IR"/>
              <a:pPr/>
              <a:t>‹#›</a:t>
            </a:fld>
            <a:endParaRPr lang="en-US"/>
          </a:p>
        </p:txBody>
      </p:sp>
    </p:spTree>
  </p:cSld>
  <p:clrMapOvr>
    <a:masterClrMapping/>
  </p:clrMapOvr>
  <p:transition spd="slow" advClick="0" advTm="10000">
    <p:dissolve/>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46BC0E-AA83-42B4-9872-2B7B89BD8C43}" type="slidenum">
              <a:rPr lang="fa-IR"/>
              <a:pPr/>
              <a:t>‹#›</a:t>
            </a:fld>
            <a:endParaRPr lang="en-US"/>
          </a:p>
        </p:txBody>
      </p:sp>
    </p:spTree>
    <p:extLst>
      <p:ext uri="{BB962C8B-B14F-4D97-AF65-F5344CB8AC3E}">
        <p14:creationId xmlns:p14="http://schemas.microsoft.com/office/powerpoint/2010/main" val="3191434916"/>
      </p:ext>
    </p:extLst>
  </p:cSld>
  <p:clrMapOvr>
    <a:masterClrMapping/>
  </p:clrMapOvr>
  <p:transition spd="slow" advClick="0" advTm="10000">
    <p:dissolve/>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868E08-07A6-482A-B6CF-C4E716032707}" type="slidenum">
              <a:rPr lang="fa-IR"/>
              <a:pPr/>
              <a:t>‹#›</a:t>
            </a:fld>
            <a:endParaRPr lang="en-US"/>
          </a:p>
        </p:txBody>
      </p:sp>
    </p:spTree>
    <p:extLst>
      <p:ext uri="{BB962C8B-B14F-4D97-AF65-F5344CB8AC3E}">
        <p14:creationId xmlns:p14="http://schemas.microsoft.com/office/powerpoint/2010/main" val="1671600039"/>
      </p:ext>
    </p:extLst>
  </p:cSld>
  <p:clrMapOvr>
    <a:masterClrMapping/>
  </p:clrMapOvr>
  <p:transition spd="slow" advClick="0" advTm="10000">
    <p:dissolve/>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25" y="1676400"/>
            <a:ext cx="8540750" cy="4422775"/>
          </a:xfrm>
        </p:spPr>
        <p:txBody>
          <a:bodyPr/>
          <a:lstStyle/>
          <a:p>
            <a:r>
              <a:rPr lang="en-US" smtClean="0"/>
              <a:t>Click icon to add table</a:t>
            </a:r>
            <a:endParaRPr lang="en-US"/>
          </a:p>
        </p:txBody>
      </p:sp>
      <p:sp>
        <p:nvSpPr>
          <p:cNvPr id="4" name="Date Placeholder 3"/>
          <p:cNvSpPr>
            <a:spLocks noGrp="1"/>
          </p:cNvSpPr>
          <p:nvPr>
            <p:ph type="dt" sz="half" idx="10"/>
          </p:nvPr>
        </p:nvSpPr>
        <p:spPr>
          <a:xfrm>
            <a:off x="304800" y="6245225"/>
            <a:ext cx="22860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286000" cy="476250"/>
          </a:xfrm>
        </p:spPr>
        <p:txBody>
          <a:bodyPr/>
          <a:lstStyle>
            <a:lvl1pPr>
              <a:defRPr/>
            </a:lvl1pPr>
          </a:lstStyle>
          <a:p>
            <a:fld id="{D58077FD-F770-4E53-9ACF-05A02F977172}" type="slidenum">
              <a:rPr lang="fa-IR"/>
              <a:pPr/>
              <a:t>‹#›</a:t>
            </a:fld>
            <a:endParaRPr lang="en-US"/>
          </a:p>
        </p:txBody>
      </p:sp>
    </p:spTree>
    <p:extLst>
      <p:ext uri="{BB962C8B-B14F-4D97-AF65-F5344CB8AC3E}">
        <p14:creationId xmlns:p14="http://schemas.microsoft.com/office/powerpoint/2010/main" val="27568856"/>
      </p:ext>
    </p:extLst>
  </p:cSld>
  <p:clrMapOvr>
    <a:masterClrMapping/>
  </p:clrMapOvr>
  <p:transition spd="slow" advClick="0" advTm="10000">
    <p:dissolve/>
    <p:sndAc>
      <p:stSnd>
        <p:snd r:embed="rId1" name="chimes.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74833CCB-3BC6-4D72-9A1B-99A828E938F6}" type="slidenum">
              <a:rPr lang="fa-IR"/>
              <a:pPr/>
              <a:t>‹#›</a:t>
            </a:fld>
            <a:endParaRPr lang="en-US"/>
          </a:p>
        </p:txBody>
      </p:sp>
    </p:spTree>
    <p:extLst>
      <p:ext uri="{BB962C8B-B14F-4D97-AF65-F5344CB8AC3E}">
        <p14:creationId xmlns:p14="http://schemas.microsoft.com/office/powerpoint/2010/main" val="1238289457"/>
      </p:ext>
    </p:extLst>
  </p:cSld>
  <p:clrMapOvr>
    <a:masterClrMapping/>
  </p:clrMapOvr>
  <p:transition spd="slow" advClick="0" advTm="10000">
    <p:dissolve/>
    <p:sndAc>
      <p:stSnd>
        <p:snd r:embed="rId1" name="chimes.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C53674CB-72B4-4187-83D9-9BFDD3603391}" type="slidenum">
              <a:rPr lang="fa-IR"/>
              <a:pPr/>
              <a:t>‹#›</a:t>
            </a:fld>
            <a:endParaRPr lang="en-US"/>
          </a:p>
        </p:txBody>
      </p:sp>
    </p:spTree>
    <p:extLst>
      <p:ext uri="{BB962C8B-B14F-4D97-AF65-F5344CB8AC3E}">
        <p14:creationId xmlns:p14="http://schemas.microsoft.com/office/powerpoint/2010/main" val="49992423"/>
      </p:ext>
    </p:extLst>
  </p:cSld>
  <p:clrMapOvr>
    <a:masterClrMapping/>
  </p:clrMapOvr>
  <p:transition spd="slow" advClick="0" advTm="10000">
    <p:dissolve/>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D94E05-0C59-4E55-9059-3EC016EB7965}" type="slidenum">
              <a:rPr lang="fa-IR"/>
              <a:pPr/>
              <a:t>‹#›</a:t>
            </a:fld>
            <a:endParaRPr lang="en-US"/>
          </a:p>
        </p:txBody>
      </p:sp>
    </p:spTree>
    <p:extLst>
      <p:ext uri="{BB962C8B-B14F-4D97-AF65-F5344CB8AC3E}">
        <p14:creationId xmlns:p14="http://schemas.microsoft.com/office/powerpoint/2010/main" val="235965212"/>
      </p:ext>
    </p:extLst>
  </p:cSld>
  <p:clrMapOvr>
    <a:masterClrMapping/>
  </p:clrMapOvr>
  <p:transition spd="slow" advClick="0" advTm="10000">
    <p:dissolve/>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8E79AE-5079-47AC-B735-49C2BB9D147E}" type="slidenum">
              <a:rPr lang="fa-IR"/>
              <a:pPr/>
              <a:t>‹#›</a:t>
            </a:fld>
            <a:endParaRPr lang="en-US"/>
          </a:p>
        </p:txBody>
      </p:sp>
    </p:spTree>
    <p:extLst>
      <p:ext uri="{BB962C8B-B14F-4D97-AF65-F5344CB8AC3E}">
        <p14:creationId xmlns:p14="http://schemas.microsoft.com/office/powerpoint/2010/main" val="1646617512"/>
      </p:ext>
    </p:extLst>
  </p:cSld>
  <p:clrMapOvr>
    <a:masterClrMapping/>
  </p:clrMapOvr>
  <p:transition spd="slow" advClick="0" advTm="10000">
    <p:dissolve/>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618FA16-7BC3-4BAC-8A0E-A50DB2C9FB91}" type="slidenum">
              <a:rPr lang="fa-IR"/>
              <a:pPr/>
              <a:t>‹#›</a:t>
            </a:fld>
            <a:endParaRPr lang="en-US"/>
          </a:p>
        </p:txBody>
      </p:sp>
    </p:spTree>
    <p:extLst>
      <p:ext uri="{BB962C8B-B14F-4D97-AF65-F5344CB8AC3E}">
        <p14:creationId xmlns:p14="http://schemas.microsoft.com/office/powerpoint/2010/main" val="124622683"/>
      </p:ext>
    </p:extLst>
  </p:cSld>
  <p:clrMapOvr>
    <a:masterClrMapping/>
  </p:clrMapOvr>
  <p:transition spd="slow" advClick="0" advTm="10000">
    <p:dissolve/>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9396F0E-3FB7-4D6D-9A70-3400E225D19C}" type="slidenum">
              <a:rPr lang="fa-IR"/>
              <a:pPr/>
              <a:t>‹#›</a:t>
            </a:fld>
            <a:endParaRPr lang="en-US"/>
          </a:p>
        </p:txBody>
      </p:sp>
    </p:spTree>
    <p:extLst>
      <p:ext uri="{BB962C8B-B14F-4D97-AF65-F5344CB8AC3E}">
        <p14:creationId xmlns:p14="http://schemas.microsoft.com/office/powerpoint/2010/main" val="1318543271"/>
      </p:ext>
    </p:extLst>
  </p:cSld>
  <p:clrMapOvr>
    <a:masterClrMapping/>
  </p:clrMapOvr>
  <p:transition spd="slow" advClick="0" advTm="10000">
    <p:dissolve/>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6A8BD34-4DC2-41C5-BF02-DB6AE69E342C}" type="slidenum">
              <a:rPr lang="fa-IR"/>
              <a:pPr/>
              <a:t>‹#›</a:t>
            </a:fld>
            <a:endParaRPr lang="en-US"/>
          </a:p>
        </p:txBody>
      </p:sp>
    </p:spTree>
    <p:extLst>
      <p:ext uri="{BB962C8B-B14F-4D97-AF65-F5344CB8AC3E}">
        <p14:creationId xmlns:p14="http://schemas.microsoft.com/office/powerpoint/2010/main" val="1039592676"/>
      </p:ext>
    </p:extLst>
  </p:cSld>
  <p:clrMapOvr>
    <a:masterClrMapping/>
  </p:clrMapOvr>
  <p:transition spd="slow" advClick="0" advTm="10000">
    <p:dissolve/>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DDDC875-837D-4A4B-8C71-7A3CEE0A9A34}" type="slidenum">
              <a:rPr lang="fa-IR"/>
              <a:pPr/>
              <a:t>‹#›</a:t>
            </a:fld>
            <a:endParaRPr lang="en-US"/>
          </a:p>
        </p:txBody>
      </p:sp>
    </p:spTree>
    <p:extLst>
      <p:ext uri="{BB962C8B-B14F-4D97-AF65-F5344CB8AC3E}">
        <p14:creationId xmlns:p14="http://schemas.microsoft.com/office/powerpoint/2010/main" val="2732113260"/>
      </p:ext>
    </p:extLst>
  </p:cSld>
  <p:clrMapOvr>
    <a:masterClrMapping/>
  </p:clrMapOvr>
  <p:transition spd="slow" advClick="0" advTm="10000">
    <p:dissolve/>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37D8702-E6CF-481E-A98E-67ACCE597502}" type="slidenum">
              <a:rPr lang="fa-IR"/>
              <a:pPr/>
              <a:t>‹#›</a:t>
            </a:fld>
            <a:endParaRPr lang="en-US"/>
          </a:p>
        </p:txBody>
      </p:sp>
    </p:spTree>
    <p:extLst>
      <p:ext uri="{BB962C8B-B14F-4D97-AF65-F5344CB8AC3E}">
        <p14:creationId xmlns:p14="http://schemas.microsoft.com/office/powerpoint/2010/main" val="843647563"/>
      </p:ext>
    </p:extLst>
  </p:cSld>
  <p:clrMapOvr>
    <a:masterClrMapping/>
  </p:clrMapOvr>
  <p:transition spd="slow" advClick="0" advTm="10000">
    <p:dissolve/>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4553641-577F-40C3-A0A7-9D9B92E2D15D}" type="slidenum">
              <a:rPr lang="fa-IR"/>
              <a:pPr/>
              <a:t>‹#›</a:t>
            </a:fld>
            <a:endParaRPr lang="en-US"/>
          </a:p>
        </p:txBody>
      </p:sp>
    </p:spTree>
    <p:extLst>
      <p:ext uri="{BB962C8B-B14F-4D97-AF65-F5344CB8AC3E}">
        <p14:creationId xmlns:p14="http://schemas.microsoft.com/office/powerpoint/2010/main" val="3586114708"/>
      </p:ext>
    </p:extLst>
  </p:cSld>
  <p:clrMapOvr>
    <a:masterClrMapping/>
  </p:clrMapOvr>
  <p:transition spd="slow" advClick="0" advTm="10000">
    <p:dissolve/>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33826" name="Rectangle 2"/>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33827" name="Rectangle 3"/>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333828"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a:effectLst>
                  <a:outerShdw blurRad="38100" dist="38100" dir="2700000" algn="tl">
                    <a:srgbClr val="000000"/>
                  </a:outerShdw>
                </a:effectLst>
              </a:defRPr>
            </a:lvl1pPr>
          </a:lstStyle>
          <a:p>
            <a:endParaRPr lang="en-US"/>
          </a:p>
        </p:txBody>
      </p:sp>
      <p:sp>
        <p:nvSpPr>
          <p:cNvPr id="3338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a:defRPr sz="1400">
                <a:effectLst>
                  <a:outerShdw blurRad="38100" dist="38100" dir="2700000" algn="tl">
                    <a:srgbClr val="000000"/>
                  </a:outerShdw>
                </a:effectLst>
              </a:defRPr>
            </a:lvl1pPr>
          </a:lstStyle>
          <a:p>
            <a:endParaRPr lang="en-US"/>
          </a:p>
        </p:txBody>
      </p:sp>
      <p:sp>
        <p:nvSpPr>
          <p:cNvPr id="333830"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a:effectLst>
                  <a:outerShdw blurRad="38100" dist="38100" dir="2700000" algn="tl">
                    <a:srgbClr val="000000"/>
                  </a:outerShdw>
                </a:effectLst>
              </a:defRPr>
            </a:lvl1pPr>
          </a:lstStyle>
          <a:p>
            <a:fld id="{830198FC-0717-403D-8B75-D16B2EE319AB}" type="slidenum">
              <a:rPr lang="fa-IR"/>
              <a:pPr/>
              <a:t>‹#›</a:t>
            </a:fld>
            <a:endParaRPr lang="en-US"/>
          </a:p>
        </p:txBody>
      </p:sp>
    </p:spTree>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transition spd="slow" advClick="0" advTm="10000">
    <p:dissolve/>
    <p:sndAc>
      <p:stSnd>
        <p:snd r:embed="rId16" name="chimes.wav"/>
      </p:stSnd>
    </p:sndAc>
  </p:transition>
  <p:txStyles>
    <p:titleStyle>
      <a:lvl1pPr algn="ctr" rtl="1" eaLnBrk="1" fontAlgn="base" hangingPunct="1">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r" rtl="1" eaLnBrk="1" fontAlgn="base" hangingPunct="1">
        <a:spcBef>
          <a:spcPct val="20000"/>
        </a:spcBef>
        <a:spcAft>
          <a:spcPct val="0"/>
        </a:spcAft>
        <a:buClr>
          <a:schemeClr val="hlink"/>
        </a:buClr>
        <a:buFont typeface="Wingdings" panose="05000000000000000000"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r" rtl="1" eaLnBrk="1" fontAlgn="base" hangingPunct="1">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r" rtl="1" eaLnBrk="1" fontAlgn="base" hangingPunct="1">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r" rtl="1" eaLnBrk="1" fontAlgn="base" hangingPunct="1">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r" rtl="1" eaLnBrk="1" fontAlgn="base" hangingPunct="1">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50.wmf"/><Relationship Id="rId4" Type="http://schemas.openxmlformats.org/officeDocument/2006/relationships/oleObject" Target="../embeddings/oleObject2.bin"/></Relationships>
</file>

<file path=ppt/slides/_rels/slide19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1.wmf"/><Relationship Id="rId4" Type="http://schemas.openxmlformats.org/officeDocument/2006/relationships/oleObject" Target="../embeddings/oleObject3.bin"/></Relationships>
</file>

<file path=ppt/slides/_rels/slide20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0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0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52.wmf"/><Relationship Id="rId4" Type="http://schemas.openxmlformats.org/officeDocument/2006/relationships/oleObject" Target="../embeddings/oleObject4.bin"/></Relationships>
</file>

<file path=ppt/slides/_rels/slide2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3.wmf"/><Relationship Id="rId4" Type="http://schemas.openxmlformats.org/officeDocument/2006/relationships/oleObject" Target="../embeddings/oleObject5.bin"/></Relationships>
</file>

<file path=ppt/slides/_rels/slide2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54.wmf"/><Relationship Id="rId4" Type="http://schemas.openxmlformats.org/officeDocument/2006/relationships/oleObject" Target="../embeddings/oleObject6.bin"/></Relationships>
</file>

<file path=ppt/slides/_rels/slide2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55.wmf"/><Relationship Id="rId4" Type="http://schemas.openxmlformats.org/officeDocument/2006/relationships/oleObject" Target="../embeddings/oleObject7.bin"/></Relationships>
</file>

<file path=ppt/slides/_rels/slide2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56.wmf"/><Relationship Id="rId4" Type="http://schemas.openxmlformats.org/officeDocument/2006/relationships/oleObject" Target="../embeddings/oleObject8.bin"/></Relationships>
</file>

<file path=ppt/slides/_rels/slide2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57.wmf"/><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58.wmf"/><Relationship Id="rId4" Type="http://schemas.openxmlformats.org/officeDocument/2006/relationships/oleObject" Target="../embeddings/oleObject10.bin"/></Relationships>
</file>

<file path=ppt/slides/_rels/slide2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4.xml"/><Relationship Id="rId1" Type="http://schemas.openxmlformats.org/officeDocument/2006/relationships/vmlDrawing" Target="../drawings/vmlDrawing11.vml"/><Relationship Id="rId5" Type="http://schemas.openxmlformats.org/officeDocument/2006/relationships/image" Target="../media/image59.wmf"/><Relationship Id="rId4" Type="http://schemas.openxmlformats.org/officeDocument/2006/relationships/oleObject" Target="../embeddings/oleObject11.bin"/></Relationships>
</file>

<file path=ppt/slides/_rels/slide2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hyperlink" Target="http://www.candlestickchart.com/glossary.html"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www.altavest.com/candlesticks.html" TargetMode="External"/><Relationship Id="rId5" Type="http://schemas.openxmlformats.org/officeDocument/2006/relationships/hyperlink" Target="http://www.candlestickforum.com/" TargetMode="External"/><Relationship Id="rId4" Type="http://schemas.openxmlformats.org/officeDocument/2006/relationships/hyperlink" Target="http://www.hotcandlestick.com/" TargetMode="External"/></Relationships>
</file>

<file path=ppt/slides/_rels/slide8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 name="Rectangle 11"/>
          <p:cNvSpPr>
            <a:spLocks noGrp="1" noRot="1" noChangeArrowheads="1"/>
          </p:cNvSpPr>
          <p:nvPr>
            <p:ph type="title"/>
          </p:nvPr>
        </p:nvSpPr>
        <p:spPr/>
        <p:txBody>
          <a:bodyPr/>
          <a:lstStyle/>
          <a:p>
            <a:r>
              <a:rPr lang="fa-IR" dirty="0">
                <a:solidFill>
                  <a:schemeClr val="hlink"/>
                </a:solidFill>
                <a:cs typeface="B Titr" pitchFamily="2" charset="-78"/>
              </a:rPr>
              <a:t>تجزیه و تحلیل تکنیکال</a:t>
            </a:r>
            <a:r>
              <a:rPr lang="en-US" dirty="0">
                <a:cs typeface="B Titr" pitchFamily="2" charset="-78"/>
              </a:rPr>
              <a:t> </a:t>
            </a:r>
          </a:p>
        </p:txBody>
      </p:sp>
      <p:sp>
        <p:nvSpPr>
          <p:cNvPr id="4108" name="Rectangle 12"/>
          <p:cNvSpPr>
            <a:spLocks noGrp="1" noRot="1" noChangeArrowheads="1"/>
          </p:cNvSpPr>
          <p:nvPr>
            <p:ph type="body" idx="1"/>
          </p:nvPr>
        </p:nvSpPr>
        <p:spPr/>
        <p:txBody>
          <a:bodyPr/>
          <a:lstStyle/>
          <a:p>
            <a:endParaRPr lang="fa-IR">
              <a:cs typeface="B Titr" pitchFamily="2" charset="-78"/>
            </a:endParaRPr>
          </a:p>
          <a:p>
            <a:pPr>
              <a:buFont typeface="Wingdings" panose="05000000000000000000" pitchFamily="2" charset="2"/>
              <a:buNone/>
            </a:pPr>
            <a:endParaRPr lang="fa-IR">
              <a:cs typeface="B Titr" pitchFamily="2" charset="-78"/>
            </a:endParaRPr>
          </a:p>
          <a:p>
            <a:r>
              <a:rPr lang="fa-IR">
                <a:cs typeface="B Titr" pitchFamily="2" charset="-78"/>
              </a:rPr>
              <a:t>فلسفه تحلیل تکنیکال</a:t>
            </a:r>
          </a:p>
          <a:p>
            <a:pPr>
              <a:buFont typeface="Wingdings" panose="05000000000000000000" pitchFamily="2" charset="2"/>
              <a:buNone/>
            </a:pPr>
            <a:r>
              <a:rPr lang="fa-IR" sz="2000">
                <a:solidFill>
                  <a:srgbClr val="FF9933"/>
                </a:solidFill>
                <a:cs typeface="B Titr" pitchFamily="2" charset="-78"/>
              </a:rPr>
              <a:t>هر عملي يك واكنشي به دنبال دارد</a:t>
            </a:r>
            <a:r>
              <a:rPr lang="fa-IR">
                <a:solidFill>
                  <a:srgbClr val="FF9933"/>
                </a:solidFill>
                <a:cs typeface="B Titr" pitchFamily="2" charset="-78"/>
              </a:rPr>
              <a:t> </a:t>
            </a:r>
          </a:p>
          <a:p>
            <a:pPr>
              <a:buFont typeface="Wingdings" panose="05000000000000000000" pitchFamily="2" charset="2"/>
              <a:buNone/>
            </a:pPr>
            <a:endParaRPr lang="fa-IR" b="1">
              <a:solidFill>
                <a:srgbClr val="FF9933"/>
              </a:solidFill>
              <a:cs typeface="B Titr" pitchFamily="2" charset="-78"/>
            </a:endParaRPr>
          </a:p>
          <a:p>
            <a:r>
              <a:rPr lang="fa-IR" b="1">
                <a:cs typeface="B Titr" pitchFamily="2" charset="-78"/>
              </a:rPr>
              <a:t>تاریخچه</a:t>
            </a:r>
            <a:endParaRPr lang="en-US" b="1">
              <a:cs typeface="B Titr" pitchFamily="2" charset="-78"/>
            </a:endParaRPr>
          </a:p>
        </p:txBody>
      </p:sp>
    </p:spTree>
  </p:cSld>
  <p:clrMapOvr>
    <a:masterClrMapping/>
  </p:clrMapOvr>
  <p:transition spd="slow" advClick="0" advTm="10000">
    <p:dissolve/>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r>
              <a:rPr lang="fa-IR" sz="6000">
                <a:solidFill>
                  <a:schemeClr val="hlink"/>
                </a:solidFill>
                <a:cs typeface="B Titr" pitchFamily="2" charset="-78"/>
              </a:rPr>
              <a:t>نمودار خطی</a:t>
            </a:r>
            <a:endParaRPr lang="en-US" sz="6000">
              <a:solidFill>
                <a:schemeClr val="hlink"/>
              </a:solidFill>
              <a:cs typeface="B Titr" pitchFamily="2" charset="-78"/>
            </a:endParaRPr>
          </a:p>
        </p:txBody>
      </p:sp>
      <p:sp>
        <p:nvSpPr>
          <p:cNvPr id="32771" name="Rectangle 3"/>
          <p:cNvSpPr>
            <a:spLocks noGrp="1" noRot="1" noChangeArrowheads="1"/>
          </p:cNvSpPr>
          <p:nvPr>
            <p:ph type="body" idx="1"/>
          </p:nvPr>
        </p:nvSpPr>
        <p:spPr/>
        <p:txBody>
          <a:bodyPr/>
          <a:lstStyle/>
          <a:p>
            <a:r>
              <a:rPr lang="fa-IR"/>
              <a:t>ابتدایی ترین و ساده ترین نمودار برای نمایش نوسانات قیمت می باشد، از به هم پیوستن </a:t>
            </a:r>
            <a:r>
              <a:rPr lang="fa-IR" b="1">
                <a:solidFill>
                  <a:schemeClr val="hlink"/>
                </a:solidFill>
              </a:rPr>
              <a:t>قیمت پایانی</a:t>
            </a:r>
            <a:r>
              <a:rPr lang="fa-IR"/>
              <a:t> ، منحنی خطی شکل می گیرد که به آن نمودار خطی گویند</a:t>
            </a:r>
            <a:endParaRPr lang="en-US"/>
          </a:p>
        </p:txBody>
      </p:sp>
      <p:sp>
        <p:nvSpPr>
          <p:cNvPr id="32772" name="Line 4"/>
          <p:cNvSpPr>
            <a:spLocks noChangeShapeType="1"/>
          </p:cNvSpPr>
          <p:nvPr/>
        </p:nvSpPr>
        <p:spPr bwMode="auto">
          <a:xfrm>
            <a:off x="1403350" y="3933825"/>
            <a:ext cx="0" cy="24479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3" name="Line 5"/>
          <p:cNvSpPr>
            <a:spLocks noChangeShapeType="1"/>
          </p:cNvSpPr>
          <p:nvPr/>
        </p:nvSpPr>
        <p:spPr bwMode="auto">
          <a:xfrm>
            <a:off x="1403350" y="6381750"/>
            <a:ext cx="6481763"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4" name="Text Box 6"/>
          <p:cNvSpPr txBox="1">
            <a:spLocks noChangeArrowheads="1"/>
          </p:cNvSpPr>
          <p:nvPr/>
        </p:nvSpPr>
        <p:spPr bwMode="auto">
          <a:xfrm>
            <a:off x="684213" y="3716338"/>
            <a:ext cx="555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Garamond" panose="02020404030301010803" pitchFamily="18" charset="0"/>
              </a:rPr>
              <a:t>قیمت</a:t>
            </a:r>
            <a:endParaRPr lang="en-US">
              <a:latin typeface="Garamond" panose="02020404030301010803" pitchFamily="18" charset="0"/>
            </a:endParaRPr>
          </a:p>
        </p:txBody>
      </p:sp>
      <p:sp>
        <p:nvSpPr>
          <p:cNvPr id="32775" name="Text Box 7"/>
          <p:cNvSpPr txBox="1">
            <a:spLocks noChangeArrowheads="1"/>
          </p:cNvSpPr>
          <p:nvPr/>
        </p:nvSpPr>
        <p:spPr bwMode="auto">
          <a:xfrm>
            <a:off x="7524750" y="6453188"/>
            <a:ext cx="55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Garamond" panose="02020404030301010803" pitchFamily="18" charset="0"/>
              </a:rPr>
              <a:t>زمان</a:t>
            </a:r>
            <a:endParaRPr lang="en-US">
              <a:latin typeface="Garamond" panose="02020404030301010803" pitchFamily="18" charset="0"/>
            </a:endParaRPr>
          </a:p>
        </p:txBody>
      </p:sp>
      <p:sp>
        <p:nvSpPr>
          <p:cNvPr id="32776" name="Freeform 8"/>
          <p:cNvSpPr>
            <a:spLocks/>
          </p:cNvSpPr>
          <p:nvPr/>
        </p:nvSpPr>
        <p:spPr bwMode="auto">
          <a:xfrm>
            <a:off x="1692275" y="4294188"/>
            <a:ext cx="3455988" cy="1222375"/>
          </a:xfrm>
          <a:custGeom>
            <a:avLst/>
            <a:gdLst>
              <a:gd name="T0" fmla="*/ 0 w 2223"/>
              <a:gd name="T1" fmla="*/ 1179 h 1179"/>
              <a:gd name="T2" fmla="*/ 454 w 2223"/>
              <a:gd name="T3" fmla="*/ 362 h 1179"/>
              <a:gd name="T4" fmla="*/ 1089 w 2223"/>
              <a:gd name="T5" fmla="*/ 861 h 1179"/>
              <a:gd name="T6" fmla="*/ 1542 w 2223"/>
              <a:gd name="T7" fmla="*/ 45 h 1179"/>
              <a:gd name="T8" fmla="*/ 2041 w 2223"/>
              <a:gd name="T9" fmla="*/ 589 h 1179"/>
              <a:gd name="T10" fmla="*/ 2223 w 2223"/>
              <a:gd name="T11" fmla="*/ 362 h 1179"/>
            </a:gdLst>
            <a:ahLst/>
            <a:cxnLst>
              <a:cxn ang="0">
                <a:pos x="T0" y="T1"/>
              </a:cxn>
              <a:cxn ang="0">
                <a:pos x="T2" y="T3"/>
              </a:cxn>
              <a:cxn ang="0">
                <a:pos x="T4" y="T5"/>
              </a:cxn>
              <a:cxn ang="0">
                <a:pos x="T6" y="T7"/>
              </a:cxn>
              <a:cxn ang="0">
                <a:pos x="T8" y="T9"/>
              </a:cxn>
              <a:cxn ang="0">
                <a:pos x="T10" y="T11"/>
              </a:cxn>
            </a:cxnLst>
            <a:rect l="0" t="0" r="r" b="b"/>
            <a:pathLst>
              <a:path w="2223" h="1179">
                <a:moveTo>
                  <a:pt x="0" y="1179"/>
                </a:moveTo>
                <a:cubicBezTo>
                  <a:pt x="136" y="797"/>
                  <a:pt x="272" y="415"/>
                  <a:pt x="454" y="362"/>
                </a:cubicBezTo>
                <a:cubicBezTo>
                  <a:pt x="636" y="309"/>
                  <a:pt x="908" y="914"/>
                  <a:pt x="1089" y="861"/>
                </a:cubicBezTo>
                <a:cubicBezTo>
                  <a:pt x="1270" y="808"/>
                  <a:pt x="1383" y="90"/>
                  <a:pt x="1542" y="45"/>
                </a:cubicBezTo>
                <a:cubicBezTo>
                  <a:pt x="1701" y="0"/>
                  <a:pt x="1928" y="536"/>
                  <a:pt x="2041" y="589"/>
                </a:cubicBezTo>
                <a:cubicBezTo>
                  <a:pt x="2154" y="642"/>
                  <a:pt x="2193" y="400"/>
                  <a:pt x="2223" y="362"/>
                </a:cubicBezTo>
              </a:path>
            </a:pathLst>
          </a:custGeom>
          <a:noFill/>
          <a:ln w="5715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p:txBody>
          <a:bodyPr/>
          <a:lstStyle/>
          <a:p>
            <a:endParaRPr lang="en-US"/>
          </a:p>
        </p:txBody>
      </p:sp>
      <p:pic>
        <p:nvPicPr>
          <p:cNvPr id="130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p:txBody>
          <a:bodyPr/>
          <a:lstStyle/>
          <a:p>
            <a:endParaRPr lang="en-US"/>
          </a:p>
        </p:txBody>
      </p:sp>
      <p:pic>
        <p:nvPicPr>
          <p:cNvPr id="131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rrowheads="1"/>
          </p:cNvSpPr>
          <p:nvPr>
            <p:ph type="title"/>
          </p:nvPr>
        </p:nvSpPr>
        <p:spPr/>
        <p:txBody>
          <a:bodyPr/>
          <a:lstStyle/>
          <a:p>
            <a:endParaRPr lang="en-US"/>
          </a:p>
        </p:txBody>
      </p:sp>
      <p:sp>
        <p:nvSpPr>
          <p:cNvPr id="132099" name="Rectangle 3"/>
          <p:cNvSpPr>
            <a:spLocks noGrp="1" noRot="1" noChangeArrowheads="1"/>
          </p:cNvSpPr>
          <p:nvPr>
            <p:ph type="body" idx="1"/>
          </p:nvPr>
        </p:nvSpPr>
        <p:spPr/>
        <p:txBody>
          <a:bodyPr/>
          <a:lstStyle/>
          <a:p>
            <a:endParaRPr lang="en-US"/>
          </a:p>
        </p:txBody>
      </p:sp>
      <p:pic>
        <p:nvPicPr>
          <p:cNvPr id="132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rrowheads="1"/>
          </p:cNvSpPr>
          <p:nvPr>
            <p:ph type="title"/>
          </p:nvPr>
        </p:nvSpPr>
        <p:spPr/>
        <p:txBody>
          <a:bodyPr/>
          <a:lstStyle/>
          <a:p>
            <a:endParaRPr lang="en-US"/>
          </a:p>
        </p:txBody>
      </p:sp>
      <p:sp>
        <p:nvSpPr>
          <p:cNvPr id="133123" name="Rectangle 3"/>
          <p:cNvSpPr>
            <a:spLocks noGrp="1" noRot="1" noChangeArrowheads="1"/>
          </p:cNvSpPr>
          <p:nvPr>
            <p:ph type="body" idx="1"/>
          </p:nvPr>
        </p:nvSpPr>
        <p:spPr/>
        <p:txBody>
          <a:bodyPr/>
          <a:lstStyle/>
          <a:p>
            <a:endParaRPr lang="en-US"/>
          </a:p>
        </p:txBody>
      </p:sp>
      <p:pic>
        <p:nvPicPr>
          <p:cNvPr id="133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p:txBody>
          <a:bodyPr/>
          <a:lstStyle/>
          <a:p>
            <a:r>
              <a:rPr lang="en-US">
                <a:cs typeface="B Titr" pitchFamily="2" charset="-78"/>
              </a:rPr>
              <a:t>Runaway Gap</a:t>
            </a:r>
          </a:p>
        </p:txBody>
      </p:sp>
      <p:sp>
        <p:nvSpPr>
          <p:cNvPr id="134147" name="Rectangle 3"/>
          <p:cNvSpPr>
            <a:spLocks noGrp="1" noRot="1" noChangeArrowheads="1"/>
          </p:cNvSpPr>
          <p:nvPr>
            <p:ph type="body" idx="1"/>
          </p:nvPr>
        </p:nvSpPr>
        <p:spPr/>
        <p:txBody>
          <a:bodyPr/>
          <a:lstStyle/>
          <a:p>
            <a:pPr>
              <a:lnSpc>
                <a:spcPct val="90000"/>
              </a:lnSpc>
              <a:buFont typeface="Wingdings" panose="05000000000000000000" pitchFamily="2" charset="2"/>
              <a:buNone/>
            </a:pPr>
            <a:r>
              <a:rPr lang="fa-IR" sz="2800">
                <a:cs typeface="B Titr" pitchFamily="2" charset="-78"/>
              </a:rPr>
              <a:t>این نوع شکاف در نیمه راه یک روند سریع قیمت ( صعودی یا نزولی ) مشاهده می شود</a:t>
            </a:r>
          </a:p>
          <a:p>
            <a:pPr>
              <a:lnSpc>
                <a:spcPct val="90000"/>
              </a:lnSpc>
              <a:buFont typeface="Wingdings" panose="05000000000000000000" pitchFamily="2" charset="2"/>
              <a:buNone/>
            </a:pPr>
            <a:r>
              <a:rPr lang="fa-IR" sz="2800">
                <a:cs typeface="B Titr" pitchFamily="2" charset="-78"/>
              </a:rPr>
              <a:t>در هنگام پدید آمدن این نوع شکاف ، با وجود انجام معاملات در حجم معمولی ، قیمت ها با سرعت بیشتری تغییر می کنند.</a:t>
            </a:r>
          </a:p>
          <a:p>
            <a:pPr>
              <a:lnSpc>
                <a:spcPct val="90000"/>
              </a:lnSpc>
              <a:buFont typeface="Wingdings" panose="05000000000000000000" pitchFamily="2" charset="2"/>
              <a:buNone/>
            </a:pPr>
            <a:r>
              <a:rPr lang="fa-IR" sz="2800">
                <a:cs typeface="B Titr" pitchFamily="2" charset="-78"/>
              </a:rPr>
              <a:t>شکاف گریزان غالبا در حجم معاملات متوسط وقتی قیمت ها ظاهرا بدون هرگونه مانعی ، روند مشخصی را طی می کنندبه وجود می آیند</a:t>
            </a:r>
          </a:p>
          <a:p>
            <a:pPr>
              <a:lnSpc>
                <a:spcPct val="90000"/>
              </a:lnSpc>
              <a:buFont typeface="Wingdings" panose="05000000000000000000" pitchFamily="2" charset="2"/>
              <a:buNone/>
            </a:pPr>
            <a:r>
              <a:rPr lang="fa-IR" sz="2800">
                <a:cs typeface="B Titr" pitchFamily="2" charset="-78"/>
              </a:rPr>
              <a:t>برخی مواقع این نوع شکاف با حجم معاملات سنگین همراه می شود که نشان از قدرت بسیار زیاد روند حاکم دارد</a:t>
            </a:r>
          </a:p>
          <a:p>
            <a:pPr>
              <a:lnSpc>
                <a:spcPct val="90000"/>
              </a:lnSpc>
              <a:buFont typeface="Wingdings" panose="05000000000000000000" pitchFamily="2" charset="2"/>
              <a:buNone/>
            </a:pPr>
            <a:endParaRPr lang="en-US" sz="28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p:txBody>
          <a:bodyPr/>
          <a:lstStyle/>
          <a:p>
            <a:r>
              <a:rPr lang="en-US">
                <a:cs typeface="B Titr" pitchFamily="2" charset="-78"/>
              </a:rPr>
              <a:t>Runaway Gap</a:t>
            </a:r>
          </a:p>
        </p:txBody>
      </p:sp>
      <p:sp>
        <p:nvSpPr>
          <p:cNvPr id="135171" name="Rectangle 3"/>
          <p:cNvSpPr>
            <a:spLocks noGrp="1" noRot="1" noChangeArrowheads="1"/>
          </p:cNvSpPr>
          <p:nvPr>
            <p:ph type="body" idx="1"/>
          </p:nvPr>
        </p:nvSpPr>
        <p:spPr/>
        <p:txBody>
          <a:bodyPr/>
          <a:lstStyle/>
          <a:p>
            <a:endParaRPr lang="fa-IR">
              <a:cs typeface="B Titr" pitchFamily="2" charset="-78"/>
            </a:endParaRPr>
          </a:p>
          <a:p>
            <a:endParaRPr lang="fa-IR">
              <a:cs typeface="B Titr" pitchFamily="2" charset="-78"/>
            </a:endParaRPr>
          </a:p>
          <a:p>
            <a:r>
              <a:rPr lang="fa-IR">
                <a:cs typeface="B Titr" pitchFamily="2" charset="-78"/>
              </a:rPr>
              <a:t>شکاف گریزان نشان دهنده قدرت دارایی مالي برای طی کردن روند های صعودی و یا ضعف شدید آن در روند نزولی می باشند</a:t>
            </a:r>
          </a:p>
          <a:p>
            <a:endParaRPr lang="en-US">
              <a:cs typeface="B Titr" pitchFamily="2" charset="-78"/>
            </a:endParaRPr>
          </a:p>
        </p:txBody>
      </p:sp>
    </p:spTree>
  </p:cSld>
  <p:clrMapOvr>
    <a:masterClrMapping/>
  </p:clrMapOvr>
  <p:transition spd="slow" advClick="0" advTm="10000">
    <p:dissolve/>
    <p:sndAc>
      <p:stSnd>
        <p:snd r:embed="rId2" name="chimes.wav"/>
      </p:stSnd>
    </p:sndAc>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p:nvPr>
        </p:nvSpPr>
        <p:spPr/>
        <p:txBody>
          <a:bodyPr/>
          <a:lstStyle/>
          <a:p>
            <a:r>
              <a:rPr lang="en-US">
                <a:cs typeface="B Titr" pitchFamily="2" charset="-78"/>
              </a:rPr>
              <a:t>Runaway Gap</a:t>
            </a:r>
          </a:p>
        </p:txBody>
      </p:sp>
      <p:sp>
        <p:nvSpPr>
          <p:cNvPr id="136195" name="Rectangle 3"/>
          <p:cNvSpPr>
            <a:spLocks noGrp="1" noRot="1" noChangeArrowheads="1"/>
          </p:cNvSpPr>
          <p:nvPr>
            <p:ph type="body" idx="1"/>
          </p:nvPr>
        </p:nvSpPr>
        <p:spPr/>
        <p:txBody>
          <a:bodyPr/>
          <a:lstStyle/>
          <a:p>
            <a:endParaRPr lang="en-US"/>
          </a:p>
        </p:txBody>
      </p:sp>
      <p:sp>
        <p:nvSpPr>
          <p:cNvPr id="136196" name="Line 4"/>
          <p:cNvSpPr>
            <a:spLocks noChangeShapeType="1"/>
          </p:cNvSpPr>
          <p:nvPr/>
        </p:nvSpPr>
        <p:spPr bwMode="auto">
          <a:xfrm>
            <a:off x="684213" y="5013325"/>
            <a:ext cx="0" cy="720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197" name="Line 5"/>
          <p:cNvSpPr>
            <a:spLocks noChangeShapeType="1"/>
          </p:cNvSpPr>
          <p:nvPr/>
        </p:nvSpPr>
        <p:spPr bwMode="auto">
          <a:xfrm>
            <a:off x="1042988" y="5229225"/>
            <a:ext cx="0" cy="720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198" name="Line 6"/>
          <p:cNvSpPr>
            <a:spLocks noChangeShapeType="1"/>
          </p:cNvSpPr>
          <p:nvPr/>
        </p:nvSpPr>
        <p:spPr bwMode="auto">
          <a:xfrm>
            <a:off x="1331913" y="4868863"/>
            <a:ext cx="0" cy="720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199" name="Line 7"/>
          <p:cNvSpPr>
            <a:spLocks noChangeShapeType="1"/>
          </p:cNvSpPr>
          <p:nvPr/>
        </p:nvSpPr>
        <p:spPr bwMode="auto">
          <a:xfrm>
            <a:off x="1692275" y="4508500"/>
            <a:ext cx="0" cy="720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00" name="Line 8"/>
          <p:cNvSpPr>
            <a:spLocks noChangeShapeType="1"/>
          </p:cNvSpPr>
          <p:nvPr/>
        </p:nvSpPr>
        <p:spPr bwMode="auto">
          <a:xfrm>
            <a:off x="2051050" y="4076700"/>
            <a:ext cx="0" cy="720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01" name="Line 9"/>
          <p:cNvSpPr>
            <a:spLocks noChangeShapeType="1"/>
          </p:cNvSpPr>
          <p:nvPr/>
        </p:nvSpPr>
        <p:spPr bwMode="auto">
          <a:xfrm>
            <a:off x="2411413" y="3789363"/>
            <a:ext cx="0" cy="720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02" name="Line 10"/>
          <p:cNvSpPr>
            <a:spLocks noChangeShapeType="1"/>
          </p:cNvSpPr>
          <p:nvPr/>
        </p:nvSpPr>
        <p:spPr bwMode="auto">
          <a:xfrm>
            <a:off x="2771775" y="3429000"/>
            <a:ext cx="0" cy="720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03" name="Line 11"/>
          <p:cNvSpPr>
            <a:spLocks noChangeShapeType="1"/>
          </p:cNvSpPr>
          <p:nvPr/>
        </p:nvSpPr>
        <p:spPr bwMode="auto">
          <a:xfrm>
            <a:off x="3924300" y="2205038"/>
            <a:ext cx="0" cy="720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04" name="Line 12"/>
          <p:cNvSpPr>
            <a:spLocks noChangeShapeType="1"/>
          </p:cNvSpPr>
          <p:nvPr/>
        </p:nvSpPr>
        <p:spPr bwMode="auto">
          <a:xfrm>
            <a:off x="4356100" y="1916113"/>
            <a:ext cx="0" cy="720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05" name="Line 13"/>
          <p:cNvSpPr>
            <a:spLocks noChangeShapeType="1"/>
          </p:cNvSpPr>
          <p:nvPr/>
        </p:nvSpPr>
        <p:spPr bwMode="auto">
          <a:xfrm>
            <a:off x="4932363" y="1557338"/>
            <a:ext cx="0" cy="720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06" name="Line 14"/>
          <p:cNvSpPr>
            <a:spLocks noChangeShapeType="1"/>
          </p:cNvSpPr>
          <p:nvPr/>
        </p:nvSpPr>
        <p:spPr bwMode="auto">
          <a:xfrm>
            <a:off x="5435600" y="1412875"/>
            <a:ext cx="0" cy="720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07" name="Line 15"/>
          <p:cNvSpPr>
            <a:spLocks noChangeShapeType="1"/>
          </p:cNvSpPr>
          <p:nvPr/>
        </p:nvSpPr>
        <p:spPr bwMode="auto">
          <a:xfrm>
            <a:off x="5867400" y="1196975"/>
            <a:ext cx="0" cy="720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08" name="Line 16"/>
          <p:cNvSpPr>
            <a:spLocks noChangeShapeType="1"/>
          </p:cNvSpPr>
          <p:nvPr/>
        </p:nvSpPr>
        <p:spPr bwMode="auto">
          <a:xfrm>
            <a:off x="6300788" y="1125538"/>
            <a:ext cx="0" cy="720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09" name="Line 17"/>
          <p:cNvSpPr>
            <a:spLocks noChangeShapeType="1"/>
          </p:cNvSpPr>
          <p:nvPr/>
        </p:nvSpPr>
        <p:spPr bwMode="auto">
          <a:xfrm>
            <a:off x="7596188" y="404813"/>
            <a:ext cx="0" cy="720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10" name="Line 18"/>
          <p:cNvSpPr>
            <a:spLocks noChangeShapeType="1"/>
          </p:cNvSpPr>
          <p:nvPr/>
        </p:nvSpPr>
        <p:spPr bwMode="auto">
          <a:xfrm>
            <a:off x="6732588" y="836613"/>
            <a:ext cx="0" cy="720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11" name="Line 19"/>
          <p:cNvSpPr>
            <a:spLocks noChangeShapeType="1"/>
          </p:cNvSpPr>
          <p:nvPr/>
        </p:nvSpPr>
        <p:spPr bwMode="auto">
          <a:xfrm>
            <a:off x="7164388" y="620713"/>
            <a:ext cx="0" cy="720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12" name="Line 20"/>
          <p:cNvSpPr>
            <a:spLocks noChangeShapeType="1"/>
          </p:cNvSpPr>
          <p:nvPr/>
        </p:nvSpPr>
        <p:spPr bwMode="auto">
          <a:xfrm>
            <a:off x="6659563" y="333375"/>
            <a:ext cx="165735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13" name="Text Box 21"/>
          <p:cNvSpPr txBox="1">
            <a:spLocks noChangeArrowheads="1"/>
          </p:cNvSpPr>
          <p:nvPr/>
        </p:nvSpPr>
        <p:spPr bwMode="auto">
          <a:xfrm>
            <a:off x="7885113" y="333375"/>
            <a:ext cx="606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b="1"/>
              <a:t>هدف</a:t>
            </a:r>
            <a:r>
              <a:rPr lang="fa-IR"/>
              <a:t> </a:t>
            </a:r>
            <a:endParaRPr lang="en-US"/>
          </a:p>
        </p:txBody>
      </p:sp>
      <p:sp>
        <p:nvSpPr>
          <p:cNvPr id="136214" name="Line 22"/>
          <p:cNvSpPr>
            <a:spLocks noChangeShapeType="1"/>
          </p:cNvSpPr>
          <p:nvPr/>
        </p:nvSpPr>
        <p:spPr bwMode="auto">
          <a:xfrm>
            <a:off x="1908175" y="3429000"/>
            <a:ext cx="2735263"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15" name="Line 23"/>
          <p:cNvSpPr>
            <a:spLocks noChangeShapeType="1"/>
          </p:cNvSpPr>
          <p:nvPr/>
        </p:nvSpPr>
        <p:spPr bwMode="auto">
          <a:xfrm>
            <a:off x="2268538" y="2924175"/>
            <a:ext cx="273526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16" name="Text Box 24"/>
          <p:cNvSpPr txBox="1">
            <a:spLocks noChangeArrowheads="1"/>
          </p:cNvSpPr>
          <p:nvPr/>
        </p:nvSpPr>
        <p:spPr bwMode="auto">
          <a:xfrm>
            <a:off x="2751138" y="2944813"/>
            <a:ext cx="165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Runaway gap</a:t>
            </a: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p:txBody>
          <a:bodyPr/>
          <a:lstStyle/>
          <a:p>
            <a:endParaRPr lang="en-US"/>
          </a:p>
        </p:txBody>
      </p:sp>
      <p:sp>
        <p:nvSpPr>
          <p:cNvPr id="137219" name="Rectangle 3"/>
          <p:cNvSpPr>
            <a:spLocks noGrp="1" noRot="1" noChangeArrowheads="1"/>
          </p:cNvSpPr>
          <p:nvPr>
            <p:ph type="body" idx="1"/>
          </p:nvPr>
        </p:nvSpPr>
        <p:spPr/>
        <p:txBody>
          <a:bodyPr/>
          <a:lstStyle/>
          <a:p>
            <a:endParaRPr lang="en-US"/>
          </a:p>
        </p:txBody>
      </p:sp>
      <p:pic>
        <p:nvPicPr>
          <p:cNvPr id="137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rrowheads="1"/>
          </p:cNvSpPr>
          <p:nvPr>
            <p:ph type="title"/>
          </p:nvPr>
        </p:nvSpPr>
        <p:spPr/>
        <p:txBody>
          <a:bodyPr/>
          <a:lstStyle/>
          <a:p>
            <a:r>
              <a:rPr lang="fa-IR">
                <a:cs typeface="B Titr" pitchFamily="2" charset="-78"/>
              </a:rPr>
              <a:t>فاصله خستگی(</a:t>
            </a:r>
            <a:r>
              <a:rPr lang="en-US">
                <a:cs typeface="B Titr" pitchFamily="2" charset="-78"/>
              </a:rPr>
              <a:t>Exhaustion Gap</a:t>
            </a:r>
            <a:r>
              <a:rPr lang="fa-IR">
                <a:cs typeface="B Titr" pitchFamily="2" charset="-78"/>
              </a:rPr>
              <a:t>)</a:t>
            </a:r>
            <a:endParaRPr lang="en-US">
              <a:cs typeface="B Titr" pitchFamily="2" charset="-78"/>
            </a:endParaRPr>
          </a:p>
        </p:txBody>
      </p:sp>
      <p:sp>
        <p:nvSpPr>
          <p:cNvPr id="138243" name="Rectangle 3"/>
          <p:cNvSpPr>
            <a:spLocks noGrp="1" noRot="1" noChangeArrowheads="1"/>
          </p:cNvSpPr>
          <p:nvPr>
            <p:ph type="body" idx="1"/>
          </p:nvPr>
        </p:nvSpPr>
        <p:spPr/>
        <p:txBody>
          <a:bodyPr/>
          <a:lstStyle/>
          <a:p>
            <a:pPr>
              <a:lnSpc>
                <a:spcPct val="90000"/>
              </a:lnSpc>
            </a:pPr>
            <a:r>
              <a:rPr lang="fa-IR" sz="2800">
                <a:cs typeface="B Titr" pitchFamily="2" charset="-78"/>
              </a:rPr>
              <a:t>شکاف خستگی آخرین نفس های یک روند صعودی یا نزولی محسوب می گردد</a:t>
            </a:r>
          </a:p>
          <a:p>
            <a:pPr>
              <a:lnSpc>
                <a:spcPct val="90000"/>
              </a:lnSpc>
            </a:pPr>
            <a:endParaRPr lang="fa-IR" sz="2800">
              <a:cs typeface="B Titr" pitchFamily="2" charset="-78"/>
            </a:endParaRPr>
          </a:p>
          <a:p>
            <a:pPr>
              <a:lnSpc>
                <a:spcPct val="90000"/>
              </a:lnSpc>
            </a:pPr>
            <a:r>
              <a:rPr lang="fa-IR" sz="2800">
                <a:cs typeface="B Titr" pitchFamily="2" charset="-78"/>
              </a:rPr>
              <a:t>معمولا این شکاف قیمتی در انتهای روند انگیزشی مشاهده می شود</a:t>
            </a:r>
          </a:p>
          <a:p>
            <a:pPr>
              <a:lnSpc>
                <a:spcPct val="90000"/>
              </a:lnSpc>
            </a:pPr>
            <a:r>
              <a:rPr lang="fa-IR" sz="2800">
                <a:cs typeface="B Titr" pitchFamily="2" charset="-78"/>
              </a:rPr>
              <a:t>معمولا با حجم معاملات بالا همراه است </a:t>
            </a:r>
          </a:p>
          <a:p>
            <a:pPr>
              <a:lnSpc>
                <a:spcPct val="90000"/>
              </a:lnSpc>
            </a:pPr>
            <a:r>
              <a:rPr lang="fa-IR" sz="2800">
                <a:cs typeface="B Titr" pitchFamily="2" charset="-78"/>
              </a:rPr>
              <a:t>شکاف خستگی نشان دهنده پایان یک روند صعودی یا نزولی می باشد</a:t>
            </a:r>
          </a:p>
          <a:p>
            <a:pPr>
              <a:lnSpc>
                <a:spcPct val="90000"/>
              </a:lnSpc>
            </a:pPr>
            <a:r>
              <a:rPr lang="fa-IR" sz="2800">
                <a:cs typeface="B Titr" pitchFamily="2" charset="-78"/>
              </a:rPr>
              <a:t>بعد از تشکیل شکاف خستگی می توان در انتظار معکوس شدن روند ویا بوجود آمدن یک محدوده معاملاتی بود</a:t>
            </a:r>
          </a:p>
          <a:p>
            <a:pPr>
              <a:lnSpc>
                <a:spcPct val="90000"/>
              </a:lnSpc>
            </a:pPr>
            <a:r>
              <a:rPr lang="fa-IR" sz="2800">
                <a:cs typeface="B Titr" pitchFamily="2" charset="-78"/>
              </a:rPr>
              <a:t>این شکاف معمولا پس از یک تا پنج دوره بعد پر می شود</a:t>
            </a:r>
            <a:endParaRPr lang="en-US" sz="28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rrowheads="1"/>
          </p:cNvSpPr>
          <p:nvPr>
            <p:ph type="title"/>
          </p:nvPr>
        </p:nvSpPr>
        <p:spPr>
          <a:ln w="38100">
            <a:solidFill>
              <a:schemeClr val="tx1"/>
            </a:solidFill>
            <a:miter lim="800000"/>
            <a:headEnd/>
            <a:tailEnd/>
          </a:ln>
        </p:spPr>
        <p:txBody>
          <a:bodyPr/>
          <a:lstStyle/>
          <a:p>
            <a:r>
              <a:rPr lang="fa-IR" sz="4000">
                <a:cs typeface="B Titr" pitchFamily="2" charset="-78"/>
              </a:rPr>
              <a:t>فاصله خستگی(</a:t>
            </a:r>
            <a:r>
              <a:rPr lang="en-US" sz="4000">
                <a:cs typeface="B Titr" pitchFamily="2" charset="-78"/>
              </a:rPr>
              <a:t>Exhaustion Gap</a:t>
            </a:r>
            <a:r>
              <a:rPr lang="fa-IR" sz="4000">
                <a:cs typeface="B Titr" pitchFamily="2" charset="-78"/>
              </a:rPr>
              <a:t>)</a:t>
            </a:r>
            <a:br>
              <a:rPr lang="fa-IR" sz="4000">
                <a:cs typeface="B Titr" pitchFamily="2" charset="-78"/>
              </a:rPr>
            </a:br>
            <a:endParaRPr lang="en-US" sz="4000">
              <a:cs typeface="B Titr" pitchFamily="2" charset="-78"/>
            </a:endParaRPr>
          </a:p>
        </p:txBody>
      </p:sp>
      <p:sp>
        <p:nvSpPr>
          <p:cNvPr id="139267" name="Rectangle 3"/>
          <p:cNvSpPr>
            <a:spLocks noGrp="1" noRot="1" noChangeArrowheads="1"/>
          </p:cNvSpPr>
          <p:nvPr>
            <p:ph type="body" idx="1"/>
          </p:nvPr>
        </p:nvSpPr>
        <p:spPr/>
        <p:txBody>
          <a:bodyPr/>
          <a:lstStyle/>
          <a:p>
            <a:endParaRPr lang="en-US"/>
          </a:p>
        </p:txBody>
      </p:sp>
      <p:sp>
        <p:nvSpPr>
          <p:cNvPr id="139268" name="Line 4"/>
          <p:cNvSpPr>
            <a:spLocks noChangeShapeType="1"/>
          </p:cNvSpPr>
          <p:nvPr/>
        </p:nvSpPr>
        <p:spPr bwMode="auto">
          <a:xfrm>
            <a:off x="684213" y="5300663"/>
            <a:ext cx="0" cy="7921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69" name="Line 5"/>
          <p:cNvSpPr>
            <a:spLocks noChangeShapeType="1"/>
          </p:cNvSpPr>
          <p:nvPr/>
        </p:nvSpPr>
        <p:spPr bwMode="auto">
          <a:xfrm>
            <a:off x="900113" y="4724400"/>
            <a:ext cx="0" cy="79216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0" name="Line 6"/>
          <p:cNvSpPr>
            <a:spLocks noChangeShapeType="1"/>
          </p:cNvSpPr>
          <p:nvPr/>
        </p:nvSpPr>
        <p:spPr bwMode="auto">
          <a:xfrm>
            <a:off x="1116013" y="4221163"/>
            <a:ext cx="0" cy="7921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1" name="Line 7"/>
          <p:cNvSpPr>
            <a:spLocks noChangeShapeType="1"/>
          </p:cNvSpPr>
          <p:nvPr/>
        </p:nvSpPr>
        <p:spPr bwMode="auto">
          <a:xfrm>
            <a:off x="1331913" y="3789363"/>
            <a:ext cx="0" cy="7921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2" name="Line 8"/>
          <p:cNvSpPr>
            <a:spLocks noChangeShapeType="1"/>
          </p:cNvSpPr>
          <p:nvPr/>
        </p:nvSpPr>
        <p:spPr bwMode="auto">
          <a:xfrm>
            <a:off x="1619250" y="3357563"/>
            <a:ext cx="0" cy="7921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3" name="Line 9"/>
          <p:cNvSpPr>
            <a:spLocks noChangeShapeType="1"/>
          </p:cNvSpPr>
          <p:nvPr/>
        </p:nvSpPr>
        <p:spPr bwMode="auto">
          <a:xfrm>
            <a:off x="1908175" y="2924175"/>
            <a:ext cx="0" cy="79216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4" name="Line 10"/>
          <p:cNvSpPr>
            <a:spLocks noChangeShapeType="1"/>
          </p:cNvSpPr>
          <p:nvPr/>
        </p:nvSpPr>
        <p:spPr bwMode="auto">
          <a:xfrm>
            <a:off x="2268538" y="2565400"/>
            <a:ext cx="0" cy="79216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5" name="Line 11"/>
          <p:cNvSpPr>
            <a:spLocks noChangeShapeType="1"/>
          </p:cNvSpPr>
          <p:nvPr/>
        </p:nvSpPr>
        <p:spPr bwMode="auto">
          <a:xfrm>
            <a:off x="2987675" y="1268413"/>
            <a:ext cx="0" cy="7921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6" name="Line 12"/>
          <p:cNvSpPr>
            <a:spLocks noChangeShapeType="1"/>
          </p:cNvSpPr>
          <p:nvPr/>
        </p:nvSpPr>
        <p:spPr bwMode="auto">
          <a:xfrm>
            <a:off x="3276600" y="1052513"/>
            <a:ext cx="0" cy="7921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7" name="Line 13"/>
          <p:cNvSpPr>
            <a:spLocks noChangeShapeType="1"/>
          </p:cNvSpPr>
          <p:nvPr/>
        </p:nvSpPr>
        <p:spPr bwMode="auto">
          <a:xfrm>
            <a:off x="3851275" y="1700213"/>
            <a:ext cx="0" cy="7921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8" name="Line 14"/>
          <p:cNvSpPr>
            <a:spLocks noChangeShapeType="1"/>
          </p:cNvSpPr>
          <p:nvPr/>
        </p:nvSpPr>
        <p:spPr bwMode="auto">
          <a:xfrm>
            <a:off x="3563938" y="1412875"/>
            <a:ext cx="0" cy="79216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9" name="Line 15"/>
          <p:cNvSpPr>
            <a:spLocks noChangeShapeType="1"/>
          </p:cNvSpPr>
          <p:nvPr/>
        </p:nvSpPr>
        <p:spPr bwMode="auto">
          <a:xfrm>
            <a:off x="4427538" y="2636838"/>
            <a:ext cx="0" cy="7921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80" name="Line 16"/>
          <p:cNvSpPr>
            <a:spLocks noChangeShapeType="1"/>
          </p:cNvSpPr>
          <p:nvPr/>
        </p:nvSpPr>
        <p:spPr bwMode="auto">
          <a:xfrm>
            <a:off x="4140200" y="2349500"/>
            <a:ext cx="0" cy="79216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81" name="Line 17"/>
          <p:cNvSpPr>
            <a:spLocks noChangeShapeType="1"/>
          </p:cNvSpPr>
          <p:nvPr/>
        </p:nvSpPr>
        <p:spPr bwMode="auto">
          <a:xfrm>
            <a:off x="4859338" y="3500438"/>
            <a:ext cx="0" cy="7921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82" name="Line 18"/>
          <p:cNvSpPr>
            <a:spLocks noChangeShapeType="1"/>
          </p:cNvSpPr>
          <p:nvPr/>
        </p:nvSpPr>
        <p:spPr bwMode="auto">
          <a:xfrm>
            <a:off x="4572000" y="3213100"/>
            <a:ext cx="0" cy="79216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83" name="Line 19"/>
          <p:cNvSpPr>
            <a:spLocks noChangeShapeType="1"/>
          </p:cNvSpPr>
          <p:nvPr/>
        </p:nvSpPr>
        <p:spPr bwMode="auto">
          <a:xfrm>
            <a:off x="5435600" y="3500438"/>
            <a:ext cx="0" cy="7921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84" name="Line 20"/>
          <p:cNvSpPr>
            <a:spLocks noChangeShapeType="1"/>
          </p:cNvSpPr>
          <p:nvPr/>
        </p:nvSpPr>
        <p:spPr bwMode="auto">
          <a:xfrm>
            <a:off x="5148263" y="3213100"/>
            <a:ext cx="0" cy="79216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85" name="Line 21"/>
          <p:cNvSpPr>
            <a:spLocks noChangeShapeType="1"/>
          </p:cNvSpPr>
          <p:nvPr/>
        </p:nvSpPr>
        <p:spPr bwMode="auto">
          <a:xfrm>
            <a:off x="5795963" y="3141663"/>
            <a:ext cx="0" cy="7921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86" name="Line 22"/>
          <p:cNvSpPr>
            <a:spLocks noChangeShapeType="1"/>
          </p:cNvSpPr>
          <p:nvPr/>
        </p:nvSpPr>
        <p:spPr bwMode="auto">
          <a:xfrm>
            <a:off x="6084888" y="2852738"/>
            <a:ext cx="0" cy="7921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87" name="Line 23"/>
          <p:cNvSpPr>
            <a:spLocks noChangeShapeType="1"/>
          </p:cNvSpPr>
          <p:nvPr/>
        </p:nvSpPr>
        <p:spPr bwMode="auto">
          <a:xfrm>
            <a:off x="6300788" y="2492375"/>
            <a:ext cx="0" cy="79216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88" name="Line 24"/>
          <p:cNvSpPr>
            <a:spLocks noChangeShapeType="1"/>
          </p:cNvSpPr>
          <p:nvPr/>
        </p:nvSpPr>
        <p:spPr bwMode="auto">
          <a:xfrm>
            <a:off x="1476375" y="2565400"/>
            <a:ext cx="1800225" cy="0"/>
          </a:xfrm>
          <a:prstGeom prst="line">
            <a:avLst/>
          </a:prstGeom>
          <a:noFill/>
          <a:ln w="3810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89" name="Line 25"/>
          <p:cNvSpPr>
            <a:spLocks noChangeShapeType="1"/>
          </p:cNvSpPr>
          <p:nvPr/>
        </p:nvSpPr>
        <p:spPr bwMode="auto">
          <a:xfrm>
            <a:off x="1476375" y="2060575"/>
            <a:ext cx="1800225" cy="0"/>
          </a:xfrm>
          <a:prstGeom prst="line">
            <a:avLst/>
          </a:prstGeom>
          <a:noFill/>
          <a:ln w="3810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90" name="Text Box 26"/>
          <p:cNvSpPr txBox="1">
            <a:spLocks noChangeArrowheads="1"/>
          </p:cNvSpPr>
          <p:nvPr/>
        </p:nvSpPr>
        <p:spPr bwMode="auto">
          <a:xfrm>
            <a:off x="1441450" y="2133600"/>
            <a:ext cx="192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tx2"/>
                </a:solidFill>
              </a:rPr>
              <a:t>Exhaustion Gap</a:t>
            </a: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r>
              <a:rPr lang="fa-IR" sz="4800">
                <a:solidFill>
                  <a:schemeClr val="hlink"/>
                </a:solidFill>
                <a:cs typeface="B Titr" pitchFamily="2" charset="-78"/>
              </a:rPr>
              <a:t>نمودار میله ای</a:t>
            </a:r>
            <a:endParaRPr lang="en-US" sz="4800">
              <a:solidFill>
                <a:schemeClr val="hlink"/>
              </a:solidFill>
              <a:cs typeface="B Titr" pitchFamily="2" charset="-78"/>
            </a:endParaRPr>
          </a:p>
        </p:txBody>
      </p:sp>
      <p:sp>
        <p:nvSpPr>
          <p:cNvPr id="33795" name="Rectangle 3"/>
          <p:cNvSpPr>
            <a:spLocks noGrp="1" noRot="1" noChangeArrowheads="1"/>
          </p:cNvSpPr>
          <p:nvPr>
            <p:ph type="body" idx="1"/>
          </p:nvPr>
        </p:nvSpPr>
        <p:spPr/>
        <p:txBody>
          <a:bodyPr/>
          <a:lstStyle/>
          <a:p>
            <a:r>
              <a:rPr lang="fa-IR"/>
              <a:t>نمایش بالاترین ، پایین ترین ، قیمت آغازین و قیمت پایانی به صورت میله ای می باشد </a:t>
            </a:r>
            <a:endParaRPr lang="en-US"/>
          </a:p>
        </p:txBody>
      </p:sp>
      <p:sp>
        <p:nvSpPr>
          <p:cNvPr id="33798" name="Line 6"/>
          <p:cNvSpPr>
            <a:spLocks noChangeShapeType="1"/>
          </p:cNvSpPr>
          <p:nvPr/>
        </p:nvSpPr>
        <p:spPr bwMode="auto">
          <a:xfrm>
            <a:off x="1187450" y="3429000"/>
            <a:ext cx="0" cy="2808288"/>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9" name="Line 7"/>
          <p:cNvSpPr>
            <a:spLocks noChangeShapeType="1"/>
          </p:cNvSpPr>
          <p:nvPr/>
        </p:nvSpPr>
        <p:spPr bwMode="auto">
          <a:xfrm>
            <a:off x="682625" y="4149725"/>
            <a:ext cx="504825"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0" name="Line 8"/>
          <p:cNvSpPr>
            <a:spLocks noChangeShapeType="1"/>
          </p:cNvSpPr>
          <p:nvPr/>
        </p:nvSpPr>
        <p:spPr bwMode="auto">
          <a:xfrm>
            <a:off x="1187450" y="5373688"/>
            <a:ext cx="504825"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1" name="Line 9"/>
          <p:cNvSpPr>
            <a:spLocks noChangeShapeType="1"/>
          </p:cNvSpPr>
          <p:nvPr/>
        </p:nvSpPr>
        <p:spPr bwMode="auto">
          <a:xfrm>
            <a:off x="3779838" y="3500438"/>
            <a:ext cx="0" cy="2665412"/>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2" name="Line 10"/>
          <p:cNvSpPr>
            <a:spLocks noChangeShapeType="1"/>
          </p:cNvSpPr>
          <p:nvPr/>
        </p:nvSpPr>
        <p:spPr bwMode="auto">
          <a:xfrm>
            <a:off x="3779838" y="4149725"/>
            <a:ext cx="576262"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3" name="Line 11"/>
          <p:cNvSpPr>
            <a:spLocks noChangeShapeType="1"/>
          </p:cNvSpPr>
          <p:nvPr/>
        </p:nvSpPr>
        <p:spPr bwMode="auto">
          <a:xfrm>
            <a:off x="3203575" y="5734050"/>
            <a:ext cx="576263"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4" name="Line 12"/>
          <p:cNvSpPr>
            <a:spLocks noChangeShapeType="1"/>
          </p:cNvSpPr>
          <p:nvPr/>
        </p:nvSpPr>
        <p:spPr bwMode="auto">
          <a:xfrm flipH="1">
            <a:off x="6084888" y="4221163"/>
            <a:ext cx="0" cy="1800225"/>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5" name="Line 13"/>
          <p:cNvSpPr>
            <a:spLocks noChangeShapeType="1"/>
          </p:cNvSpPr>
          <p:nvPr/>
        </p:nvSpPr>
        <p:spPr bwMode="auto">
          <a:xfrm>
            <a:off x="5580063" y="5157788"/>
            <a:ext cx="936625"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6" name="Line 14"/>
          <p:cNvSpPr>
            <a:spLocks noChangeShapeType="1"/>
          </p:cNvSpPr>
          <p:nvPr/>
        </p:nvSpPr>
        <p:spPr bwMode="auto">
          <a:xfrm>
            <a:off x="7667625" y="5013325"/>
            <a:ext cx="1008063"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7" name="Text Box 15"/>
          <p:cNvSpPr txBox="1">
            <a:spLocks noChangeArrowheads="1"/>
          </p:cNvSpPr>
          <p:nvPr/>
        </p:nvSpPr>
        <p:spPr bwMode="auto">
          <a:xfrm>
            <a:off x="0" y="3789363"/>
            <a:ext cx="1127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atin typeface="Garamond" panose="02020404030301010803" pitchFamily="18" charset="0"/>
              </a:rPr>
              <a:t>قیمت آغازین</a:t>
            </a:r>
            <a:endParaRPr lang="en-US">
              <a:latin typeface="Garamond" panose="02020404030301010803" pitchFamily="18" charset="0"/>
            </a:endParaRPr>
          </a:p>
        </p:txBody>
      </p:sp>
      <p:sp>
        <p:nvSpPr>
          <p:cNvPr id="33808" name="Text Box 16"/>
          <p:cNvSpPr txBox="1">
            <a:spLocks noChangeArrowheads="1"/>
          </p:cNvSpPr>
          <p:nvPr/>
        </p:nvSpPr>
        <p:spPr bwMode="auto">
          <a:xfrm>
            <a:off x="684213" y="2852738"/>
            <a:ext cx="1193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Garamond" panose="02020404030301010803" pitchFamily="18" charset="0"/>
              </a:rPr>
              <a:t>بالاترین قیمت</a:t>
            </a:r>
            <a:endParaRPr lang="en-US">
              <a:latin typeface="Garamond" panose="02020404030301010803" pitchFamily="18" charset="0"/>
            </a:endParaRPr>
          </a:p>
        </p:txBody>
      </p:sp>
      <p:sp>
        <p:nvSpPr>
          <p:cNvPr id="33809" name="Text Box 17"/>
          <p:cNvSpPr txBox="1">
            <a:spLocks noChangeArrowheads="1"/>
          </p:cNvSpPr>
          <p:nvPr/>
        </p:nvSpPr>
        <p:spPr bwMode="auto">
          <a:xfrm>
            <a:off x="395288" y="6308725"/>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Garamond" panose="02020404030301010803" pitchFamily="18" charset="0"/>
              </a:rPr>
              <a:t>پایین ترین قیمت</a:t>
            </a:r>
            <a:endParaRPr lang="en-US">
              <a:latin typeface="Garamond" panose="02020404030301010803" pitchFamily="18" charset="0"/>
            </a:endParaRPr>
          </a:p>
        </p:txBody>
      </p:sp>
      <p:sp>
        <p:nvSpPr>
          <p:cNvPr id="33810" name="Text Box 18"/>
          <p:cNvSpPr txBox="1">
            <a:spLocks noChangeArrowheads="1"/>
          </p:cNvSpPr>
          <p:nvPr/>
        </p:nvSpPr>
        <p:spPr bwMode="auto">
          <a:xfrm>
            <a:off x="1403350" y="5013325"/>
            <a:ext cx="1025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Garamond" panose="02020404030301010803" pitchFamily="18" charset="0"/>
              </a:rPr>
              <a:t>قیمت پایانی</a:t>
            </a:r>
            <a:endParaRPr lang="en-US">
              <a:latin typeface="Garamond" panose="02020404030301010803" pitchFamily="18" charset="0"/>
            </a:endParaRPr>
          </a:p>
        </p:txBody>
      </p:sp>
      <p:sp>
        <p:nvSpPr>
          <p:cNvPr id="33811" name="Text Box 19"/>
          <p:cNvSpPr txBox="1">
            <a:spLocks noChangeArrowheads="1"/>
          </p:cNvSpPr>
          <p:nvPr/>
        </p:nvSpPr>
        <p:spPr bwMode="auto">
          <a:xfrm>
            <a:off x="2424113" y="5621338"/>
            <a:ext cx="727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Garamond" panose="02020404030301010803" pitchFamily="18" charset="0"/>
              </a:rPr>
              <a:t>Open</a:t>
            </a:r>
          </a:p>
        </p:txBody>
      </p:sp>
      <p:sp>
        <p:nvSpPr>
          <p:cNvPr id="33812" name="Text Box 20"/>
          <p:cNvSpPr txBox="1">
            <a:spLocks noChangeArrowheads="1"/>
          </p:cNvSpPr>
          <p:nvPr/>
        </p:nvSpPr>
        <p:spPr bwMode="auto">
          <a:xfrm>
            <a:off x="3302000" y="3028950"/>
            <a:ext cx="569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Garamond" panose="02020404030301010803" pitchFamily="18" charset="0"/>
              </a:rPr>
              <a:t>high</a:t>
            </a:r>
          </a:p>
        </p:txBody>
      </p:sp>
      <p:sp>
        <p:nvSpPr>
          <p:cNvPr id="33813" name="Text Box 21"/>
          <p:cNvSpPr txBox="1">
            <a:spLocks noChangeArrowheads="1"/>
          </p:cNvSpPr>
          <p:nvPr/>
        </p:nvSpPr>
        <p:spPr bwMode="auto">
          <a:xfrm>
            <a:off x="4284663" y="3933825"/>
            <a:ext cx="627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Garamond" panose="02020404030301010803" pitchFamily="18" charset="0"/>
              </a:rPr>
              <a:t>close</a:t>
            </a:r>
          </a:p>
        </p:txBody>
      </p:sp>
      <p:sp>
        <p:nvSpPr>
          <p:cNvPr id="33814" name="Text Box 22"/>
          <p:cNvSpPr txBox="1">
            <a:spLocks noChangeArrowheads="1"/>
          </p:cNvSpPr>
          <p:nvPr/>
        </p:nvSpPr>
        <p:spPr bwMode="auto">
          <a:xfrm>
            <a:off x="3635375" y="6165850"/>
            <a:ext cx="5826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Garamond" panose="02020404030301010803" pitchFamily="18" charset="0"/>
              </a:rPr>
              <a:t>Low</a:t>
            </a: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rrowheads="1"/>
          </p:cNvSpPr>
          <p:nvPr>
            <p:ph type="title"/>
          </p:nvPr>
        </p:nvSpPr>
        <p:spPr/>
        <p:txBody>
          <a:bodyPr/>
          <a:lstStyle/>
          <a:p>
            <a:endParaRPr lang="en-US"/>
          </a:p>
        </p:txBody>
      </p:sp>
      <p:pic>
        <p:nvPicPr>
          <p:cNvPr id="140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p:txBody>
          <a:bodyPr/>
          <a:lstStyle/>
          <a:p>
            <a:endParaRPr lang="en-US"/>
          </a:p>
        </p:txBody>
      </p:sp>
      <p:pic>
        <p:nvPicPr>
          <p:cNvPr id="141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rrowheads="1"/>
          </p:cNvSpPr>
          <p:nvPr>
            <p:ph type="title"/>
          </p:nvPr>
        </p:nvSpPr>
        <p:spPr>
          <a:xfrm>
            <a:off x="971550" y="260350"/>
            <a:ext cx="7543800" cy="1431925"/>
          </a:xfrm>
        </p:spPr>
        <p:txBody>
          <a:bodyPr/>
          <a:lstStyle/>
          <a:p>
            <a:r>
              <a:rPr lang="fa-IR" sz="3600">
                <a:solidFill>
                  <a:srgbClr val="FF9933"/>
                </a:solidFill>
                <a:cs typeface="B Titr" pitchFamily="2" charset="-78"/>
              </a:rPr>
              <a:t>الگوها و آرايش ها </a:t>
            </a:r>
            <a:br>
              <a:rPr lang="fa-IR" sz="3600">
                <a:solidFill>
                  <a:srgbClr val="FF9933"/>
                </a:solidFill>
                <a:cs typeface="B Titr" pitchFamily="2" charset="-78"/>
              </a:rPr>
            </a:br>
            <a:r>
              <a:rPr lang="fa-IR" sz="2800">
                <a:solidFill>
                  <a:srgbClr val="FF9933"/>
                </a:solidFill>
                <a:cs typeface="B Titr" pitchFamily="2" charset="-78"/>
              </a:rPr>
              <a:t>وقوع اين الگوها به مرور زمان و به تجربه ثابت شده است</a:t>
            </a:r>
            <a:endParaRPr lang="en-US" sz="2800">
              <a:solidFill>
                <a:srgbClr val="FF9933"/>
              </a:solidFill>
              <a:cs typeface="B Titr" pitchFamily="2" charset="-78"/>
            </a:endParaRPr>
          </a:p>
        </p:txBody>
      </p:sp>
      <p:sp>
        <p:nvSpPr>
          <p:cNvPr id="142339" name="Rectangle 3"/>
          <p:cNvSpPr>
            <a:spLocks noGrp="1" noRot="1" noChangeArrowheads="1"/>
          </p:cNvSpPr>
          <p:nvPr>
            <p:ph type="body" idx="1"/>
          </p:nvPr>
        </p:nvSpPr>
        <p:spPr/>
        <p:txBody>
          <a:bodyPr/>
          <a:lstStyle/>
          <a:p>
            <a:r>
              <a:rPr lang="fa-IR" sz="2800">
                <a:cs typeface="B Titr" pitchFamily="2" charset="-78"/>
              </a:rPr>
              <a:t>الگوهاي برگشتي </a:t>
            </a:r>
          </a:p>
          <a:p>
            <a:pPr>
              <a:buFont typeface="Wingdings" panose="05000000000000000000" pitchFamily="2" charset="2"/>
              <a:buNone/>
            </a:pPr>
            <a:r>
              <a:rPr lang="fa-IR" sz="2800">
                <a:cs typeface="B Titr" pitchFamily="2" charset="-78"/>
              </a:rPr>
              <a:t>در صورتيكه الگو هاي برگشتي در نمودار قيمت مشاهده مي شوند حاكي از برگشت روند مي باشد ( اگر روند صعودي باشد ، نزولي مي شود و اگر نزولي باشد صعودي مي شود)</a:t>
            </a:r>
          </a:p>
          <a:p>
            <a:r>
              <a:rPr lang="fa-IR" sz="2800">
                <a:cs typeface="B Titr" pitchFamily="2" charset="-78"/>
              </a:rPr>
              <a:t>الگو هاي ادامه دار روند</a:t>
            </a:r>
          </a:p>
          <a:p>
            <a:pPr>
              <a:buFont typeface="Wingdings" panose="05000000000000000000" pitchFamily="2" charset="2"/>
              <a:buNone/>
            </a:pPr>
            <a:r>
              <a:rPr lang="fa-IR" sz="2800">
                <a:cs typeface="B Titr" pitchFamily="2" charset="-78"/>
              </a:rPr>
              <a:t>اين الگو ها حاكي از تداوم و ادامه روند مي باشند. در واقع اين الگوها بيشتر در روند هاي اصلاحي مشاهده مي شود </a:t>
            </a:r>
            <a:endParaRPr lang="en-US" sz="28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rrowheads="1"/>
          </p:cNvSpPr>
          <p:nvPr>
            <p:ph type="title"/>
          </p:nvPr>
        </p:nvSpPr>
        <p:spPr/>
        <p:txBody>
          <a:bodyPr/>
          <a:lstStyle/>
          <a:p>
            <a:r>
              <a:rPr lang="fa-IR">
                <a:solidFill>
                  <a:srgbClr val="FF9933"/>
                </a:solidFill>
                <a:cs typeface="B Titr" pitchFamily="2" charset="-78"/>
              </a:rPr>
              <a:t>الگوهاي برگشتي </a:t>
            </a:r>
            <a:endParaRPr lang="en-US">
              <a:solidFill>
                <a:srgbClr val="FF9933"/>
              </a:solidFill>
              <a:cs typeface="B Titr" pitchFamily="2" charset="-78"/>
            </a:endParaRPr>
          </a:p>
        </p:txBody>
      </p:sp>
      <p:sp>
        <p:nvSpPr>
          <p:cNvPr id="143363" name="Rectangle 3"/>
          <p:cNvSpPr>
            <a:spLocks noGrp="1" noRot="1" noChangeArrowheads="1"/>
          </p:cNvSpPr>
          <p:nvPr>
            <p:ph type="body" idx="1"/>
          </p:nvPr>
        </p:nvSpPr>
        <p:spPr/>
        <p:txBody>
          <a:bodyPr/>
          <a:lstStyle/>
          <a:p>
            <a:pPr>
              <a:lnSpc>
                <a:spcPct val="90000"/>
              </a:lnSpc>
            </a:pPr>
            <a:r>
              <a:rPr lang="fa-IR" sz="2800">
                <a:cs typeface="B Titr" pitchFamily="2" charset="-78"/>
              </a:rPr>
              <a:t>سروشانه ( تاج شاهي ) : تغيير روند افزايشي به كاهشي</a:t>
            </a:r>
          </a:p>
          <a:p>
            <a:pPr>
              <a:lnSpc>
                <a:spcPct val="90000"/>
              </a:lnSpc>
            </a:pPr>
            <a:r>
              <a:rPr lang="fa-IR" sz="2800">
                <a:cs typeface="B Titr" pitchFamily="2" charset="-78"/>
              </a:rPr>
              <a:t>سر و شانه معكوس : تغيير روند كاهشي به افزايشي </a:t>
            </a:r>
          </a:p>
          <a:p>
            <a:pPr>
              <a:lnSpc>
                <a:spcPct val="90000"/>
              </a:lnSpc>
            </a:pPr>
            <a:r>
              <a:rPr lang="fa-IR" sz="2800">
                <a:cs typeface="B Titr" pitchFamily="2" charset="-78"/>
              </a:rPr>
              <a:t>سقف هاي دو قلو و سه قلو : تغيير روند افزايشي به كاهشي </a:t>
            </a:r>
          </a:p>
          <a:p>
            <a:pPr>
              <a:lnSpc>
                <a:spcPct val="90000"/>
              </a:lnSpc>
            </a:pPr>
            <a:r>
              <a:rPr lang="fa-IR" sz="2800">
                <a:cs typeface="B Titr" pitchFamily="2" charset="-78"/>
              </a:rPr>
              <a:t>كف هاي دوقلو و سه قلو: تغيير روند كاهشي به افزايشي </a:t>
            </a:r>
          </a:p>
          <a:p>
            <a:pPr>
              <a:lnSpc>
                <a:spcPct val="90000"/>
              </a:lnSpc>
            </a:pPr>
            <a:r>
              <a:rPr lang="fa-IR" sz="2800">
                <a:cs typeface="B Titr" pitchFamily="2" charset="-78"/>
              </a:rPr>
              <a:t>آرايش </a:t>
            </a:r>
            <a:r>
              <a:rPr lang="en-US" sz="2800">
                <a:cs typeface="B Titr" pitchFamily="2" charset="-78"/>
              </a:rPr>
              <a:t>V</a:t>
            </a:r>
            <a:r>
              <a:rPr lang="fa-IR" sz="2800">
                <a:cs typeface="B Titr" pitchFamily="2" charset="-78"/>
              </a:rPr>
              <a:t> شكل : هم در روند هاي كاهشي ديده مي شوند هم در روند هاي افزايشي</a:t>
            </a:r>
          </a:p>
          <a:p>
            <a:pPr>
              <a:lnSpc>
                <a:spcPct val="90000"/>
              </a:lnSpc>
            </a:pPr>
            <a:r>
              <a:rPr lang="fa-IR" sz="2800">
                <a:cs typeface="B Titr" pitchFamily="2" charset="-78"/>
              </a:rPr>
              <a:t>برگشت هاي كليدي: هم در روند هاي كاهشي ديده مي شوند هم در روند هاي افزايشي</a:t>
            </a:r>
          </a:p>
          <a:p>
            <a:pPr>
              <a:lnSpc>
                <a:spcPct val="90000"/>
              </a:lnSpc>
            </a:pPr>
            <a:endParaRPr lang="en-US" sz="28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rrowheads="1"/>
          </p:cNvSpPr>
          <p:nvPr>
            <p:ph type="title"/>
          </p:nvPr>
        </p:nvSpPr>
        <p:spPr/>
        <p:txBody>
          <a:bodyPr/>
          <a:lstStyle/>
          <a:p>
            <a:r>
              <a:rPr lang="fa-IR">
                <a:solidFill>
                  <a:srgbClr val="FF9933"/>
                </a:solidFill>
                <a:cs typeface="B Titr" pitchFamily="2" charset="-78"/>
              </a:rPr>
              <a:t>الگوهاي ادامه دهنده روند </a:t>
            </a:r>
            <a:br>
              <a:rPr lang="fa-IR">
                <a:solidFill>
                  <a:srgbClr val="FF9933"/>
                </a:solidFill>
                <a:cs typeface="B Titr" pitchFamily="2" charset="-78"/>
              </a:rPr>
            </a:br>
            <a:r>
              <a:rPr lang="fa-IR">
                <a:solidFill>
                  <a:srgbClr val="FF9933"/>
                </a:solidFill>
                <a:cs typeface="B Titr" pitchFamily="2" charset="-78"/>
              </a:rPr>
              <a:t>(ادامه دار روند )</a:t>
            </a:r>
            <a:endParaRPr lang="en-US">
              <a:solidFill>
                <a:srgbClr val="FF9933"/>
              </a:solidFill>
              <a:cs typeface="B Titr" pitchFamily="2" charset="-78"/>
            </a:endParaRPr>
          </a:p>
        </p:txBody>
      </p:sp>
      <p:sp>
        <p:nvSpPr>
          <p:cNvPr id="144387" name="Rectangle 3"/>
          <p:cNvSpPr>
            <a:spLocks noGrp="1" noRot="1" noChangeArrowheads="1"/>
          </p:cNvSpPr>
          <p:nvPr>
            <p:ph type="body" idx="1"/>
          </p:nvPr>
        </p:nvSpPr>
        <p:spPr/>
        <p:txBody>
          <a:bodyPr/>
          <a:lstStyle/>
          <a:p>
            <a:r>
              <a:rPr lang="fa-IR">
                <a:cs typeface="B Titr" pitchFamily="2" charset="-78"/>
              </a:rPr>
              <a:t>مثلث هاي افزايشي : ادامه دهنده روند افزايشي </a:t>
            </a:r>
          </a:p>
          <a:p>
            <a:r>
              <a:rPr lang="fa-IR">
                <a:cs typeface="B Titr" pitchFamily="2" charset="-78"/>
              </a:rPr>
              <a:t>مثلث هاي كاهشي: ادامه دهنده روند كاهشي </a:t>
            </a:r>
          </a:p>
          <a:p>
            <a:r>
              <a:rPr lang="fa-IR">
                <a:cs typeface="B Titr" pitchFamily="2" charset="-78"/>
              </a:rPr>
              <a:t>مثلث هاي متقارن </a:t>
            </a:r>
          </a:p>
          <a:p>
            <a:r>
              <a:rPr lang="fa-IR">
                <a:cs typeface="B Titr" pitchFamily="2" charset="-78"/>
              </a:rPr>
              <a:t>آرايش مستطيل</a:t>
            </a:r>
          </a:p>
          <a:p>
            <a:r>
              <a:rPr lang="fa-IR">
                <a:cs typeface="B Titr" pitchFamily="2" charset="-78"/>
              </a:rPr>
              <a:t>كنج ها </a:t>
            </a:r>
          </a:p>
          <a:p>
            <a:r>
              <a:rPr lang="fa-IR">
                <a:cs typeface="B Titr" pitchFamily="2" charset="-78"/>
              </a:rPr>
              <a:t>پرچم ها </a:t>
            </a:r>
            <a:endParaRPr lang="en-US">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rrowheads="1"/>
          </p:cNvSpPr>
          <p:nvPr>
            <p:ph type="title"/>
          </p:nvPr>
        </p:nvSpPr>
        <p:spPr>
          <a:xfrm>
            <a:off x="931863" y="263525"/>
            <a:ext cx="7869237" cy="617538"/>
          </a:xfrm>
        </p:spPr>
        <p:txBody>
          <a:bodyPr/>
          <a:lstStyle/>
          <a:p>
            <a:r>
              <a:rPr lang="fa-IR" sz="3200">
                <a:cs typeface="B Titr" pitchFamily="2" charset="-78"/>
              </a:rPr>
              <a:t>سرو شانه يكي از الگوهاي برگشتي مي باشد كه پس از يك روند صعودي ديده مي شود</a:t>
            </a:r>
            <a:endParaRPr lang="en-US" sz="3200">
              <a:cs typeface="B Titr" pitchFamily="2" charset="-78"/>
            </a:endParaRPr>
          </a:p>
        </p:txBody>
      </p:sp>
      <p:sp>
        <p:nvSpPr>
          <p:cNvPr id="145411" name="Rectangle 3"/>
          <p:cNvSpPr>
            <a:spLocks noGrp="1" noRot="1" noChangeArrowheads="1"/>
          </p:cNvSpPr>
          <p:nvPr>
            <p:ph type="body" idx="1"/>
          </p:nvPr>
        </p:nvSpPr>
        <p:spPr/>
        <p:txBody>
          <a:bodyPr/>
          <a:lstStyle/>
          <a:p>
            <a:endParaRPr lang="en-US"/>
          </a:p>
        </p:txBody>
      </p:sp>
      <p:pic>
        <p:nvPicPr>
          <p:cNvPr id="145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9144000" cy="5805487"/>
          </a:xfrm>
          <a:prstGeom prst="rect">
            <a:avLst/>
          </a:prstGeom>
          <a:noFill/>
          <a:extLst>
            <a:ext uri="{909E8E84-426E-40DD-AFC4-6F175D3DCCD1}">
              <a14:hiddenFill xmlns:a14="http://schemas.microsoft.com/office/drawing/2010/main">
                <a:solidFill>
                  <a:srgbClr val="FFFFFF"/>
                </a:solidFill>
              </a14:hiddenFill>
            </a:ext>
          </a:extLst>
        </p:spPr>
      </p:pic>
      <p:sp>
        <p:nvSpPr>
          <p:cNvPr id="145413" name="Line 5"/>
          <p:cNvSpPr>
            <a:spLocks noChangeShapeType="1"/>
          </p:cNvSpPr>
          <p:nvPr/>
        </p:nvSpPr>
        <p:spPr bwMode="auto">
          <a:xfrm flipV="1">
            <a:off x="2195513" y="3068638"/>
            <a:ext cx="3313112" cy="208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rrowheads="1"/>
          </p:cNvSpPr>
          <p:nvPr>
            <p:ph type="title"/>
          </p:nvPr>
        </p:nvSpPr>
        <p:spPr/>
        <p:txBody>
          <a:bodyPr/>
          <a:lstStyle/>
          <a:p>
            <a:r>
              <a:rPr lang="fa-IR">
                <a:solidFill>
                  <a:srgbClr val="FF9933"/>
                </a:solidFill>
                <a:cs typeface="B Titr" pitchFamily="2" charset="-78"/>
              </a:rPr>
              <a:t>مراحل شكل گيري سرو شانه</a:t>
            </a:r>
            <a:endParaRPr lang="en-US">
              <a:solidFill>
                <a:srgbClr val="FF9933"/>
              </a:solidFill>
              <a:cs typeface="B Titr" pitchFamily="2" charset="-78"/>
            </a:endParaRPr>
          </a:p>
        </p:txBody>
      </p:sp>
      <p:sp>
        <p:nvSpPr>
          <p:cNvPr id="146435" name="Rectangle 3"/>
          <p:cNvSpPr>
            <a:spLocks noGrp="1" noRot="1" noChangeArrowheads="1"/>
          </p:cNvSpPr>
          <p:nvPr>
            <p:ph type="body" idx="1"/>
          </p:nvPr>
        </p:nvSpPr>
        <p:spPr/>
        <p:txBody>
          <a:bodyPr/>
          <a:lstStyle/>
          <a:p>
            <a:r>
              <a:rPr lang="fa-IR" sz="2800">
                <a:cs typeface="B Titr" pitchFamily="2" charset="-78"/>
              </a:rPr>
              <a:t>بايد يك روند صعودي شناسايي شود</a:t>
            </a:r>
          </a:p>
          <a:p>
            <a:r>
              <a:rPr lang="fa-IR" sz="2800">
                <a:cs typeface="B Titr" pitchFamily="2" charset="-78"/>
              </a:rPr>
              <a:t>خط روند افزايشي شكسته شود ( مراحل نفوذ به خط روند طي شود)</a:t>
            </a:r>
          </a:p>
          <a:p>
            <a:r>
              <a:rPr lang="fa-IR" sz="2800">
                <a:cs typeface="B Titr" pitchFamily="2" charset="-78"/>
              </a:rPr>
              <a:t>قيمت ها تا كف قبلي كاهش يابند</a:t>
            </a:r>
          </a:p>
          <a:p>
            <a:r>
              <a:rPr lang="fa-IR" sz="2800">
                <a:cs typeface="B Titr" pitchFamily="2" charset="-78"/>
              </a:rPr>
              <a:t>براي تشكيل شانه راست قيمت ها موقتا افزايش يابند</a:t>
            </a:r>
          </a:p>
          <a:p>
            <a:r>
              <a:rPr lang="fa-IR" sz="2800">
                <a:cs typeface="B Titr" pitchFamily="2" charset="-78"/>
              </a:rPr>
              <a:t>زماني آرايش و الگو سر و شانه كامل مي شود كه قيمت از خط گردن به پايينتر نفوذ كنند </a:t>
            </a:r>
          </a:p>
          <a:p>
            <a:r>
              <a:rPr lang="fa-IR" sz="2800">
                <a:cs typeface="B Titr" pitchFamily="2" charset="-78"/>
              </a:rPr>
              <a:t>در اين آرايش قيمت ها هدف مشخصي دارند</a:t>
            </a:r>
          </a:p>
          <a:p>
            <a:endParaRPr lang="en-US" sz="28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p:txBody>
          <a:bodyPr/>
          <a:lstStyle/>
          <a:p>
            <a:endParaRPr lang="en-US">
              <a:cs typeface="B Titr" pitchFamily="2" charset="-78"/>
            </a:endParaRPr>
          </a:p>
        </p:txBody>
      </p:sp>
      <p:sp>
        <p:nvSpPr>
          <p:cNvPr id="147459" name="Rectangle 3"/>
          <p:cNvSpPr>
            <a:spLocks noGrp="1" noRot="1" noChangeArrowheads="1"/>
          </p:cNvSpPr>
          <p:nvPr>
            <p:ph type="body" idx="1"/>
          </p:nvPr>
        </p:nvSpPr>
        <p:spPr/>
        <p:txBody>
          <a:bodyPr/>
          <a:lstStyle/>
          <a:p>
            <a:endParaRPr lang="en-US"/>
          </a:p>
        </p:txBody>
      </p:sp>
      <p:pic>
        <p:nvPicPr>
          <p:cNvPr id="147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rrowheads="1"/>
          </p:cNvSpPr>
          <p:nvPr>
            <p:ph type="title"/>
          </p:nvPr>
        </p:nvSpPr>
        <p:spPr/>
        <p:txBody>
          <a:bodyPr/>
          <a:lstStyle/>
          <a:p>
            <a:endParaRPr lang="en-US">
              <a:cs typeface="B Titr" pitchFamily="2" charset="-78"/>
            </a:endParaRPr>
          </a:p>
        </p:txBody>
      </p:sp>
      <p:sp>
        <p:nvSpPr>
          <p:cNvPr id="148483" name="Rectangle 3"/>
          <p:cNvSpPr>
            <a:spLocks noGrp="1" noRot="1" noChangeArrowheads="1"/>
          </p:cNvSpPr>
          <p:nvPr>
            <p:ph type="body" idx="1"/>
          </p:nvPr>
        </p:nvSpPr>
        <p:spPr/>
        <p:txBody>
          <a:bodyPr/>
          <a:lstStyle/>
          <a:p>
            <a:endParaRPr lang="en-US"/>
          </a:p>
        </p:txBody>
      </p:sp>
      <p:pic>
        <p:nvPicPr>
          <p:cNvPr id="148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8485" name="Freeform 5"/>
          <p:cNvSpPr>
            <a:spLocks/>
          </p:cNvSpPr>
          <p:nvPr/>
        </p:nvSpPr>
        <p:spPr bwMode="auto">
          <a:xfrm>
            <a:off x="-36513" y="860425"/>
            <a:ext cx="8785226" cy="4873625"/>
          </a:xfrm>
          <a:custGeom>
            <a:avLst/>
            <a:gdLst>
              <a:gd name="T0" fmla="*/ 0 w 5534"/>
              <a:gd name="T1" fmla="*/ 3070 h 3070"/>
              <a:gd name="T2" fmla="*/ 363 w 5534"/>
              <a:gd name="T3" fmla="*/ 2072 h 3070"/>
              <a:gd name="T4" fmla="*/ 1270 w 5534"/>
              <a:gd name="T5" fmla="*/ 2933 h 3070"/>
              <a:gd name="T6" fmla="*/ 1905 w 5534"/>
              <a:gd name="T7" fmla="*/ 1391 h 3070"/>
              <a:gd name="T8" fmla="*/ 2132 w 5534"/>
              <a:gd name="T9" fmla="*/ 1845 h 3070"/>
              <a:gd name="T10" fmla="*/ 2948 w 5534"/>
              <a:gd name="T11" fmla="*/ 257 h 3070"/>
              <a:gd name="T12" fmla="*/ 3357 w 5534"/>
              <a:gd name="T13" fmla="*/ 1391 h 3070"/>
              <a:gd name="T14" fmla="*/ 3765 w 5534"/>
              <a:gd name="T15" fmla="*/ 30 h 3070"/>
              <a:gd name="T16" fmla="*/ 4218 w 5534"/>
              <a:gd name="T17" fmla="*/ 1210 h 3070"/>
              <a:gd name="T18" fmla="*/ 4627 w 5534"/>
              <a:gd name="T19" fmla="*/ 575 h 3070"/>
              <a:gd name="T20" fmla="*/ 4899 w 5534"/>
              <a:gd name="T21" fmla="*/ 1936 h 3070"/>
              <a:gd name="T22" fmla="*/ 5216 w 5534"/>
              <a:gd name="T23" fmla="*/ 1255 h 3070"/>
              <a:gd name="T24" fmla="*/ 5534 w 5534"/>
              <a:gd name="T25" fmla="*/ 1890 h 3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34" h="3070">
                <a:moveTo>
                  <a:pt x="0" y="3070"/>
                </a:moveTo>
                <a:cubicBezTo>
                  <a:pt x="75" y="2582"/>
                  <a:pt x="151" y="2095"/>
                  <a:pt x="363" y="2072"/>
                </a:cubicBezTo>
                <a:cubicBezTo>
                  <a:pt x="575" y="2049"/>
                  <a:pt x="1013" y="3046"/>
                  <a:pt x="1270" y="2933"/>
                </a:cubicBezTo>
                <a:cubicBezTo>
                  <a:pt x="1527" y="2820"/>
                  <a:pt x="1761" y="1572"/>
                  <a:pt x="1905" y="1391"/>
                </a:cubicBezTo>
                <a:cubicBezTo>
                  <a:pt x="2049" y="1210"/>
                  <a:pt x="1958" y="2034"/>
                  <a:pt x="2132" y="1845"/>
                </a:cubicBezTo>
                <a:cubicBezTo>
                  <a:pt x="2306" y="1656"/>
                  <a:pt x="2744" y="333"/>
                  <a:pt x="2948" y="257"/>
                </a:cubicBezTo>
                <a:cubicBezTo>
                  <a:pt x="3152" y="181"/>
                  <a:pt x="3221" y="1429"/>
                  <a:pt x="3357" y="1391"/>
                </a:cubicBezTo>
                <a:cubicBezTo>
                  <a:pt x="3493" y="1353"/>
                  <a:pt x="3622" y="60"/>
                  <a:pt x="3765" y="30"/>
                </a:cubicBezTo>
                <a:cubicBezTo>
                  <a:pt x="3908" y="0"/>
                  <a:pt x="4074" y="1119"/>
                  <a:pt x="4218" y="1210"/>
                </a:cubicBezTo>
                <a:cubicBezTo>
                  <a:pt x="4362" y="1301"/>
                  <a:pt x="4513" y="454"/>
                  <a:pt x="4627" y="575"/>
                </a:cubicBezTo>
                <a:cubicBezTo>
                  <a:pt x="4741" y="696"/>
                  <a:pt x="4801" y="1823"/>
                  <a:pt x="4899" y="1936"/>
                </a:cubicBezTo>
                <a:cubicBezTo>
                  <a:pt x="4997" y="2049"/>
                  <a:pt x="5110" y="1263"/>
                  <a:pt x="5216" y="1255"/>
                </a:cubicBezTo>
                <a:cubicBezTo>
                  <a:pt x="5322" y="1247"/>
                  <a:pt x="5481" y="1784"/>
                  <a:pt x="5534" y="189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86" name="Line 6"/>
          <p:cNvSpPr>
            <a:spLocks noChangeShapeType="1"/>
          </p:cNvSpPr>
          <p:nvPr/>
        </p:nvSpPr>
        <p:spPr bwMode="auto">
          <a:xfrm flipV="1">
            <a:off x="4787900" y="2708275"/>
            <a:ext cx="3887788" cy="144463"/>
          </a:xfrm>
          <a:prstGeom prst="line">
            <a:avLst/>
          </a:prstGeom>
          <a:noFill/>
          <a:ln w="762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87" name="Text Box 7"/>
          <p:cNvSpPr txBox="1">
            <a:spLocks noChangeArrowheads="1"/>
          </p:cNvSpPr>
          <p:nvPr/>
        </p:nvSpPr>
        <p:spPr bwMode="auto">
          <a:xfrm>
            <a:off x="5580063" y="2997200"/>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9933"/>
                </a:solidFill>
              </a:rPr>
              <a:t>neckline</a:t>
            </a: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rrowheads="1"/>
          </p:cNvSpPr>
          <p:nvPr>
            <p:ph type="title"/>
          </p:nvPr>
        </p:nvSpPr>
        <p:spPr/>
        <p:txBody>
          <a:bodyPr/>
          <a:lstStyle/>
          <a:p>
            <a:endParaRPr lang="en-US">
              <a:cs typeface="B Titr" pitchFamily="2" charset="-78"/>
            </a:endParaRPr>
          </a:p>
        </p:txBody>
      </p:sp>
      <p:sp>
        <p:nvSpPr>
          <p:cNvPr id="149507" name="Rectangle 3"/>
          <p:cNvSpPr>
            <a:spLocks noGrp="1" noRot="1" noChangeArrowheads="1"/>
          </p:cNvSpPr>
          <p:nvPr>
            <p:ph type="body" idx="1"/>
          </p:nvPr>
        </p:nvSpPr>
        <p:spPr/>
        <p:txBody>
          <a:bodyPr/>
          <a:lstStyle/>
          <a:p>
            <a:endParaRPr lang="en-US"/>
          </a:p>
        </p:txBody>
      </p:sp>
      <p:pic>
        <p:nvPicPr>
          <p:cNvPr id="149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9509" name="Freeform 5"/>
          <p:cNvSpPr>
            <a:spLocks/>
          </p:cNvSpPr>
          <p:nvPr/>
        </p:nvSpPr>
        <p:spPr bwMode="auto">
          <a:xfrm>
            <a:off x="-36513" y="860425"/>
            <a:ext cx="8785226" cy="4873625"/>
          </a:xfrm>
          <a:custGeom>
            <a:avLst/>
            <a:gdLst>
              <a:gd name="T0" fmla="*/ 0 w 5534"/>
              <a:gd name="T1" fmla="*/ 3070 h 3070"/>
              <a:gd name="T2" fmla="*/ 363 w 5534"/>
              <a:gd name="T3" fmla="*/ 2072 h 3070"/>
              <a:gd name="T4" fmla="*/ 1270 w 5534"/>
              <a:gd name="T5" fmla="*/ 2933 h 3070"/>
              <a:gd name="T6" fmla="*/ 1905 w 5534"/>
              <a:gd name="T7" fmla="*/ 1391 h 3070"/>
              <a:gd name="T8" fmla="*/ 2132 w 5534"/>
              <a:gd name="T9" fmla="*/ 1845 h 3070"/>
              <a:gd name="T10" fmla="*/ 2948 w 5534"/>
              <a:gd name="T11" fmla="*/ 257 h 3070"/>
              <a:gd name="T12" fmla="*/ 3357 w 5534"/>
              <a:gd name="T13" fmla="*/ 1391 h 3070"/>
              <a:gd name="T14" fmla="*/ 3765 w 5534"/>
              <a:gd name="T15" fmla="*/ 30 h 3070"/>
              <a:gd name="T16" fmla="*/ 4218 w 5534"/>
              <a:gd name="T17" fmla="*/ 1210 h 3070"/>
              <a:gd name="T18" fmla="*/ 4627 w 5534"/>
              <a:gd name="T19" fmla="*/ 575 h 3070"/>
              <a:gd name="T20" fmla="*/ 4899 w 5534"/>
              <a:gd name="T21" fmla="*/ 1936 h 3070"/>
              <a:gd name="T22" fmla="*/ 5216 w 5534"/>
              <a:gd name="T23" fmla="*/ 1255 h 3070"/>
              <a:gd name="T24" fmla="*/ 5534 w 5534"/>
              <a:gd name="T25" fmla="*/ 1890 h 3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34" h="3070">
                <a:moveTo>
                  <a:pt x="0" y="3070"/>
                </a:moveTo>
                <a:cubicBezTo>
                  <a:pt x="75" y="2582"/>
                  <a:pt x="151" y="2095"/>
                  <a:pt x="363" y="2072"/>
                </a:cubicBezTo>
                <a:cubicBezTo>
                  <a:pt x="575" y="2049"/>
                  <a:pt x="1013" y="3046"/>
                  <a:pt x="1270" y="2933"/>
                </a:cubicBezTo>
                <a:cubicBezTo>
                  <a:pt x="1527" y="2820"/>
                  <a:pt x="1761" y="1572"/>
                  <a:pt x="1905" y="1391"/>
                </a:cubicBezTo>
                <a:cubicBezTo>
                  <a:pt x="2049" y="1210"/>
                  <a:pt x="1958" y="2034"/>
                  <a:pt x="2132" y="1845"/>
                </a:cubicBezTo>
                <a:cubicBezTo>
                  <a:pt x="2306" y="1656"/>
                  <a:pt x="2744" y="333"/>
                  <a:pt x="2948" y="257"/>
                </a:cubicBezTo>
                <a:cubicBezTo>
                  <a:pt x="3152" y="181"/>
                  <a:pt x="3221" y="1429"/>
                  <a:pt x="3357" y="1391"/>
                </a:cubicBezTo>
                <a:cubicBezTo>
                  <a:pt x="3493" y="1353"/>
                  <a:pt x="3622" y="60"/>
                  <a:pt x="3765" y="30"/>
                </a:cubicBezTo>
                <a:cubicBezTo>
                  <a:pt x="3908" y="0"/>
                  <a:pt x="4074" y="1119"/>
                  <a:pt x="4218" y="1210"/>
                </a:cubicBezTo>
                <a:cubicBezTo>
                  <a:pt x="4362" y="1301"/>
                  <a:pt x="4513" y="454"/>
                  <a:pt x="4627" y="575"/>
                </a:cubicBezTo>
                <a:cubicBezTo>
                  <a:pt x="4741" y="696"/>
                  <a:pt x="4801" y="1823"/>
                  <a:pt x="4899" y="1936"/>
                </a:cubicBezTo>
                <a:cubicBezTo>
                  <a:pt x="4997" y="2049"/>
                  <a:pt x="5110" y="1263"/>
                  <a:pt x="5216" y="1255"/>
                </a:cubicBezTo>
                <a:cubicBezTo>
                  <a:pt x="5322" y="1247"/>
                  <a:pt x="5481" y="1784"/>
                  <a:pt x="5534" y="189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0" name="Line 6"/>
          <p:cNvSpPr>
            <a:spLocks noChangeShapeType="1"/>
          </p:cNvSpPr>
          <p:nvPr/>
        </p:nvSpPr>
        <p:spPr bwMode="auto">
          <a:xfrm flipV="1">
            <a:off x="4787900" y="2708275"/>
            <a:ext cx="3887788" cy="144463"/>
          </a:xfrm>
          <a:prstGeom prst="line">
            <a:avLst/>
          </a:prstGeom>
          <a:noFill/>
          <a:ln w="762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1" name="Text Box 7"/>
          <p:cNvSpPr txBox="1">
            <a:spLocks noChangeArrowheads="1"/>
          </p:cNvSpPr>
          <p:nvPr/>
        </p:nvSpPr>
        <p:spPr bwMode="auto">
          <a:xfrm>
            <a:off x="5580063" y="2997200"/>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9933"/>
                </a:solidFill>
              </a:rPr>
              <a:t>neckline</a:t>
            </a:r>
          </a:p>
        </p:txBody>
      </p:sp>
      <p:sp>
        <p:nvSpPr>
          <p:cNvPr id="149512" name="Line 8"/>
          <p:cNvSpPr>
            <a:spLocks noChangeShapeType="1"/>
          </p:cNvSpPr>
          <p:nvPr/>
        </p:nvSpPr>
        <p:spPr bwMode="auto">
          <a:xfrm flipV="1">
            <a:off x="5940425" y="908050"/>
            <a:ext cx="0" cy="1873250"/>
          </a:xfrm>
          <a:prstGeom prst="line">
            <a:avLst/>
          </a:prstGeom>
          <a:noFill/>
          <a:ln w="7620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3" name="Line 9"/>
          <p:cNvSpPr>
            <a:spLocks noChangeShapeType="1"/>
          </p:cNvSpPr>
          <p:nvPr/>
        </p:nvSpPr>
        <p:spPr bwMode="auto">
          <a:xfrm flipV="1">
            <a:off x="7092950" y="2852738"/>
            <a:ext cx="0" cy="1873250"/>
          </a:xfrm>
          <a:prstGeom prst="line">
            <a:avLst/>
          </a:prstGeom>
          <a:noFill/>
          <a:ln w="7620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4" name="Text Box 10"/>
          <p:cNvSpPr txBox="1">
            <a:spLocks noChangeArrowheads="1"/>
          </p:cNvSpPr>
          <p:nvPr/>
        </p:nvSpPr>
        <p:spPr bwMode="auto">
          <a:xfrm>
            <a:off x="6659563" y="4652963"/>
            <a:ext cx="81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00"/>
                </a:solidFill>
              </a:rPr>
              <a:t>target</a:t>
            </a: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r>
              <a:rPr lang="fa-IR" sz="4800">
                <a:solidFill>
                  <a:schemeClr val="hlink"/>
                </a:solidFill>
                <a:cs typeface="B Titr" pitchFamily="2" charset="-78"/>
              </a:rPr>
              <a:t>نمودار شمعی</a:t>
            </a:r>
            <a:r>
              <a:rPr lang="fa-IR" sz="6000">
                <a:cs typeface="B Titr" pitchFamily="2" charset="-78"/>
              </a:rPr>
              <a:t> </a:t>
            </a:r>
            <a:endParaRPr lang="en-US" sz="6000">
              <a:cs typeface="B Titr" pitchFamily="2" charset="-78"/>
            </a:endParaRPr>
          </a:p>
        </p:txBody>
      </p:sp>
      <p:sp>
        <p:nvSpPr>
          <p:cNvPr id="34819" name="Rectangle 3"/>
          <p:cNvSpPr>
            <a:spLocks noGrp="1" noRot="1" noChangeArrowheads="1"/>
          </p:cNvSpPr>
          <p:nvPr>
            <p:ph type="body" idx="1"/>
          </p:nvPr>
        </p:nvSpPr>
        <p:spPr/>
        <p:txBody>
          <a:bodyPr/>
          <a:lstStyle/>
          <a:p>
            <a:r>
              <a:rPr lang="fa-IR" sz="2800">
                <a:cs typeface="B Titr" pitchFamily="2" charset="-78"/>
              </a:rPr>
              <a:t>قیمت آغازین، بالاترین قیمت ، پایین ترین قیمت و قیمت بسته شدن ( پایانی ) توسط نمای شمعی شکل نمایش داده می شود</a:t>
            </a:r>
            <a:endParaRPr lang="en-US" sz="2800">
              <a:cs typeface="B Titr" pitchFamily="2" charset="-78"/>
            </a:endParaRPr>
          </a:p>
        </p:txBody>
      </p:sp>
      <p:sp>
        <p:nvSpPr>
          <p:cNvPr id="34820" name="Rectangle 4"/>
          <p:cNvSpPr>
            <a:spLocks noChangeArrowheads="1"/>
          </p:cNvSpPr>
          <p:nvPr/>
        </p:nvSpPr>
        <p:spPr bwMode="auto">
          <a:xfrm>
            <a:off x="3132138" y="3933825"/>
            <a:ext cx="431800" cy="17287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1" name="Line 5"/>
          <p:cNvSpPr>
            <a:spLocks noChangeShapeType="1"/>
          </p:cNvSpPr>
          <p:nvPr/>
        </p:nvSpPr>
        <p:spPr bwMode="auto">
          <a:xfrm flipV="1">
            <a:off x="3348038" y="3357563"/>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2" name="Line 6"/>
          <p:cNvSpPr>
            <a:spLocks noChangeShapeType="1"/>
          </p:cNvSpPr>
          <p:nvPr/>
        </p:nvSpPr>
        <p:spPr bwMode="auto">
          <a:xfrm flipV="1">
            <a:off x="3348038" y="5662613"/>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3" name="Rectangle 7"/>
          <p:cNvSpPr>
            <a:spLocks noChangeArrowheads="1"/>
          </p:cNvSpPr>
          <p:nvPr/>
        </p:nvSpPr>
        <p:spPr bwMode="auto">
          <a:xfrm>
            <a:off x="971550" y="3860800"/>
            <a:ext cx="431800" cy="11525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4" name="Line 8"/>
          <p:cNvSpPr>
            <a:spLocks noChangeShapeType="1"/>
          </p:cNvSpPr>
          <p:nvPr/>
        </p:nvSpPr>
        <p:spPr bwMode="auto">
          <a:xfrm flipV="1">
            <a:off x="1187450" y="3284538"/>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5" name="Line 9"/>
          <p:cNvSpPr>
            <a:spLocks noChangeShapeType="1"/>
          </p:cNvSpPr>
          <p:nvPr/>
        </p:nvSpPr>
        <p:spPr bwMode="auto">
          <a:xfrm flipV="1">
            <a:off x="1187450" y="5013325"/>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6" name="Line 10"/>
          <p:cNvSpPr>
            <a:spLocks noChangeShapeType="1"/>
          </p:cNvSpPr>
          <p:nvPr/>
        </p:nvSpPr>
        <p:spPr bwMode="auto">
          <a:xfrm flipH="1">
            <a:off x="2700338" y="5661025"/>
            <a:ext cx="431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7" name="Line 11"/>
          <p:cNvSpPr>
            <a:spLocks noChangeShapeType="1"/>
          </p:cNvSpPr>
          <p:nvPr/>
        </p:nvSpPr>
        <p:spPr bwMode="auto">
          <a:xfrm flipH="1">
            <a:off x="3563938" y="3933825"/>
            <a:ext cx="431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8" name="Line 12"/>
          <p:cNvSpPr>
            <a:spLocks noChangeShapeType="1"/>
          </p:cNvSpPr>
          <p:nvPr/>
        </p:nvSpPr>
        <p:spPr bwMode="auto">
          <a:xfrm flipH="1">
            <a:off x="2916238" y="3357563"/>
            <a:ext cx="431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9" name="Line 13"/>
          <p:cNvSpPr>
            <a:spLocks noChangeShapeType="1"/>
          </p:cNvSpPr>
          <p:nvPr/>
        </p:nvSpPr>
        <p:spPr bwMode="auto">
          <a:xfrm flipH="1">
            <a:off x="3348038" y="6237288"/>
            <a:ext cx="431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0" name="Text Box 14"/>
          <p:cNvSpPr txBox="1">
            <a:spLocks noChangeArrowheads="1"/>
          </p:cNvSpPr>
          <p:nvPr/>
        </p:nvSpPr>
        <p:spPr bwMode="auto">
          <a:xfrm>
            <a:off x="366713" y="4610100"/>
            <a:ext cx="4810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b="1">
                <a:latin typeface="Garamond" panose="02020404030301010803" pitchFamily="18" charset="0"/>
              </a:rPr>
              <a:t>بدنه</a:t>
            </a:r>
            <a:endParaRPr lang="en-US" b="1">
              <a:latin typeface="Garamond" panose="02020404030301010803" pitchFamily="18" charset="0"/>
            </a:endParaRPr>
          </a:p>
        </p:txBody>
      </p:sp>
      <p:sp>
        <p:nvSpPr>
          <p:cNvPr id="34831" name="Text Box 15"/>
          <p:cNvSpPr txBox="1">
            <a:spLocks noChangeArrowheads="1"/>
          </p:cNvSpPr>
          <p:nvPr/>
        </p:nvSpPr>
        <p:spPr bwMode="auto">
          <a:xfrm>
            <a:off x="539750" y="3213100"/>
            <a:ext cx="534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b="1">
                <a:latin typeface="Garamond" panose="02020404030301010803" pitchFamily="18" charset="0"/>
              </a:rPr>
              <a:t>سایه</a:t>
            </a:r>
            <a:endParaRPr lang="en-US" b="1">
              <a:latin typeface="Garamond" panose="02020404030301010803" pitchFamily="18" charset="0"/>
            </a:endParaRPr>
          </a:p>
        </p:txBody>
      </p:sp>
      <p:sp>
        <p:nvSpPr>
          <p:cNvPr id="34832" name="Text Box 16"/>
          <p:cNvSpPr txBox="1">
            <a:spLocks noChangeArrowheads="1"/>
          </p:cNvSpPr>
          <p:nvPr/>
        </p:nvSpPr>
        <p:spPr bwMode="auto">
          <a:xfrm>
            <a:off x="2308225" y="3101975"/>
            <a:ext cx="627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FF66"/>
                </a:solidFill>
                <a:latin typeface="Garamond" panose="02020404030301010803" pitchFamily="18" charset="0"/>
              </a:rPr>
              <a:t>High</a:t>
            </a:r>
          </a:p>
        </p:txBody>
      </p:sp>
      <p:sp>
        <p:nvSpPr>
          <p:cNvPr id="34833" name="Text Box 17"/>
          <p:cNvSpPr txBox="1">
            <a:spLocks noChangeArrowheads="1"/>
          </p:cNvSpPr>
          <p:nvPr/>
        </p:nvSpPr>
        <p:spPr bwMode="auto">
          <a:xfrm>
            <a:off x="2124075" y="5445125"/>
            <a:ext cx="690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FF66"/>
                </a:solidFill>
                <a:latin typeface="Garamond" panose="02020404030301010803" pitchFamily="18" charset="0"/>
              </a:rPr>
              <a:t>Open</a:t>
            </a:r>
          </a:p>
        </p:txBody>
      </p:sp>
      <p:sp>
        <p:nvSpPr>
          <p:cNvPr id="34834" name="Text Box 18"/>
          <p:cNvSpPr txBox="1">
            <a:spLocks noChangeArrowheads="1"/>
          </p:cNvSpPr>
          <p:nvPr/>
        </p:nvSpPr>
        <p:spPr bwMode="auto">
          <a:xfrm>
            <a:off x="3708400" y="6165850"/>
            <a:ext cx="5826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FF66"/>
                </a:solidFill>
                <a:latin typeface="Garamond" panose="02020404030301010803" pitchFamily="18" charset="0"/>
              </a:rPr>
              <a:t>Low</a:t>
            </a:r>
          </a:p>
        </p:txBody>
      </p:sp>
      <p:sp>
        <p:nvSpPr>
          <p:cNvPr id="34835" name="Text Box 19"/>
          <p:cNvSpPr txBox="1">
            <a:spLocks noChangeArrowheads="1"/>
          </p:cNvSpPr>
          <p:nvPr/>
        </p:nvSpPr>
        <p:spPr bwMode="auto">
          <a:xfrm>
            <a:off x="3924300" y="3716338"/>
            <a:ext cx="627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FF66"/>
                </a:solidFill>
                <a:latin typeface="Garamond" panose="02020404030301010803" pitchFamily="18" charset="0"/>
              </a:rPr>
              <a:t>close</a:t>
            </a:r>
          </a:p>
        </p:txBody>
      </p:sp>
      <p:sp>
        <p:nvSpPr>
          <p:cNvPr id="34836" name="Rectangle 20"/>
          <p:cNvSpPr>
            <a:spLocks noChangeArrowheads="1"/>
          </p:cNvSpPr>
          <p:nvPr/>
        </p:nvSpPr>
        <p:spPr bwMode="auto">
          <a:xfrm>
            <a:off x="6588125" y="3933825"/>
            <a:ext cx="431800" cy="1728788"/>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7" name="Line 21"/>
          <p:cNvSpPr>
            <a:spLocks noChangeShapeType="1"/>
          </p:cNvSpPr>
          <p:nvPr/>
        </p:nvSpPr>
        <p:spPr bwMode="auto">
          <a:xfrm flipV="1">
            <a:off x="6804025" y="3357563"/>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8" name="Line 22"/>
          <p:cNvSpPr>
            <a:spLocks noChangeShapeType="1"/>
          </p:cNvSpPr>
          <p:nvPr/>
        </p:nvSpPr>
        <p:spPr bwMode="auto">
          <a:xfrm flipV="1">
            <a:off x="6804025" y="5662613"/>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9" name="Line 23"/>
          <p:cNvSpPr>
            <a:spLocks noChangeShapeType="1"/>
          </p:cNvSpPr>
          <p:nvPr/>
        </p:nvSpPr>
        <p:spPr bwMode="auto">
          <a:xfrm>
            <a:off x="6156325" y="3933825"/>
            <a:ext cx="431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0" name="Line 24"/>
          <p:cNvSpPr>
            <a:spLocks noChangeShapeType="1"/>
          </p:cNvSpPr>
          <p:nvPr/>
        </p:nvSpPr>
        <p:spPr bwMode="auto">
          <a:xfrm>
            <a:off x="7092950" y="5661025"/>
            <a:ext cx="431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1" name="Line 25"/>
          <p:cNvSpPr>
            <a:spLocks noChangeShapeType="1"/>
          </p:cNvSpPr>
          <p:nvPr/>
        </p:nvSpPr>
        <p:spPr bwMode="auto">
          <a:xfrm>
            <a:off x="6372225" y="6237288"/>
            <a:ext cx="431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2" name="Line 26"/>
          <p:cNvSpPr>
            <a:spLocks noChangeShapeType="1"/>
          </p:cNvSpPr>
          <p:nvPr/>
        </p:nvSpPr>
        <p:spPr bwMode="auto">
          <a:xfrm>
            <a:off x="6804025" y="3357563"/>
            <a:ext cx="431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3" name="Text Box 27"/>
          <p:cNvSpPr txBox="1">
            <a:spLocks noChangeArrowheads="1"/>
          </p:cNvSpPr>
          <p:nvPr/>
        </p:nvSpPr>
        <p:spPr bwMode="auto">
          <a:xfrm>
            <a:off x="5549900" y="3678238"/>
            <a:ext cx="627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Garamond" panose="02020404030301010803" pitchFamily="18" charset="0"/>
              </a:rPr>
              <a:t>open</a:t>
            </a:r>
          </a:p>
        </p:txBody>
      </p:sp>
      <p:sp>
        <p:nvSpPr>
          <p:cNvPr id="34844" name="Text Box 28"/>
          <p:cNvSpPr txBox="1">
            <a:spLocks noChangeArrowheads="1"/>
          </p:cNvSpPr>
          <p:nvPr/>
        </p:nvSpPr>
        <p:spPr bwMode="auto">
          <a:xfrm>
            <a:off x="7596188" y="5516563"/>
            <a:ext cx="627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Garamond" panose="02020404030301010803" pitchFamily="18" charset="0"/>
              </a:rPr>
              <a:t>close</a:t>
            </a:r>
          </a:p>
        </p:txBody>
      </p:sp>
      <p:sp>
        <p:nvSpPr>
          <p:cNvPr id="34845" name="Text Box 29"/>
          <p:cNvSpPr txBox="1">
            <a:spLocks noChangeArrowheads="1"/>
          </p:cNvSpPr>
          <p:nvPr/>
        </p:nvSpPr>
        <p:spPr bwMode="auto">
          <a:xfrm>
            <a:off x="5724525" y="6092825"/>
            <a:ext cx="5826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Garamond" panose="02020404030301010803" pitchFamily="18" charset="0"/>
              </a:rPr>
              <a:t>Low</a:t>
            </a:r>
          </a:p>
        </p:txBody>
      </p:sp>
      <p:sp>
        <p:nvSpPr>
          <p:cNvPr id="34846" name="Text Box 30"/>
          <p:cNvSpPr txBox="1">
            <a:spLocks noChangeArrowheads="1"/>
          </p:cNvSpPr>
          <p:nvPr/>
        </p:nvSpPr>
        <p:spPr bwMode="auto">
          <a:xfrm>
            <a:off x="7308850" y="3284538"/>
            <a:ext cx="5699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Garamond" panose="02020404030301010803" pitchFamily="18" charset="0"/>
              </a:rPr>
              <a:t>high</a:t>
            </a: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rrowheads="1"/>
          </p:cNvSpPr>
          <p:nvPr>
            <p:ph type="title"/>
          </p:nvPr>
        </p:nvSpPr>
        <p:spPr/>
        <p:txBody>
          <a:bodyPr/>
          <a:lstStyle/>
          <a:p>
            <a:endParaRPr lang="en-US">
              <a:cs typeface="B Titr" pitchFamily="2" charset="-78"/>
            </a:endParaRPr>
          </a:p>
        </p:txBody>
      </p:sp>
      <p:sp>
        <p:nvSpPr>
          <p:cNvPr id="150531" name="Rectangle 3"/>
          <p:cNvSpPr>
            <a:spLocks noGrp="1" noRot="1" noChangeArrowheads="1"/>
          </p:cNvSpPr>
          <p:nvPr>
            <p:ph type="body" idx="1"/>
          </p:nvPr>
        </p:nvSpPr>
        <p:spPr/>
        <p:txBody>
          <a:bodyPr/>
          <a:lstStyle/>
          <a:p>
            <a:endParaRPr lang="en-US"/>
          </a:p>
        </p:txBody>
      </p:sp>
      <p:pic>
        <p:nvPicPr>
          <p:cNvPr id="150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rrowheads="1"/>
          </p:cNvSpPr>
          <p:nvPr>
            <p:ph type="title"/>
          </p:nvPr>
        </p:nvSpPr>
        <p:spPr/>
        <p:txBody>
          <a:bodyPr/>
          <a:lstStyle/>
          <a:p>
            <a:endParaRPr lang="en-US">
              <a:cs typeface="B Titr" pitchFamily="2" charset="-78"/>
            </a:endParaRPr>
          </a:p>
        </p:txBody>
      </p:sp>
      <p:sp>
        <p:nvSpPr>
          <p:cNvPr id="151555" name="Rectangle 3"/>
          <p:cNvSpPr>
            <a:spLocks noGrp="1" noRot="1" noChangeArrowheads="1"/>
          </p:cNvSpPr>
          <p:nvPr>
            <p:ph type="body" idx="1"/>
          </p:nvPr>
        </p:nvSpPr>
        <p:spPr/>
        <p:txBody>
          <a:bodyPr/>
          <a:lstStyle/>
          <a:p>
            <a:endParaRPr lang="en-US"/>
          </a:p>
        </p:txBody>
      </p:sp>
      <p:pic>
        <p:nvPicPr>
          <p:cNvPr id="151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1557" name="Freeform 5"/>
          <p:cNvSpPr>
            <a:spLocks/>
          </p:cNvSpPr>
          <p:nvPr/>
        </p:nvSpPr>
        <p:spPr bwMode="auto">
          <a:xfrm>
            <a:off x="2555875" y="1112838"/>
            <a:ext cx="5903913" cy="5195887"/>
          </a:xfrm>
          <a:custGeom>
            <a:avLst/>
            <a:gdLst>
              <a:gd name="T0" fmla="*/ 0 w 3719"/>
              <a:gd name="T1" fmla="*/ 3273 h 3273"/>
              <a:gd name="T2" fmla="*/ 363 w 3719"/>
              <a:gd name="T3" fmla="*/ 1640 h 3273"/>
              <a:gd name="T4" fmla="*/ 726 w 3719"/>
              <a:gd name="T5" fmla="*/ 2366 h 3273"/>
              <a:gd name="T6" fmla="*/ 1134 w 3719"/>
              <a:gd name="T7" fmla="*/ 506 h 3273"/>
              <a:gd name="T8" fmla="*/ 1814 w 3719"/>
              <a:gd name="T9" fmla="*/ 1731 h 3273"/>
              <a:gd name="T10" fmla="*/ 1950 w 3719"/>
              <a:gd name="T11" fmla="*/ 8 h 3273"/>
              <a:gd name="T12" fmla="*/ 2086 w 3719"/>
              <a:gd name="T13" fmla="*/ 1777 h 3273"/>
              <a:gd name="T14" fmla="*/ 2268 w 3719"/>
              <a:gd name="T15" fmla="*/ 824 h 3273"/>
              <a:gd name="T16" fmla="*/ 2449 w 3719"/>
              <a:gd name="T17" fmla="*/ 1958 h 3273"/>
              <a:gd name="T18" fmla="*/ 2540 w 3719"/>
              <a:gd name="T19" fmla="*/ 1686 h 3273"/>
              <a:gd name="T20" fmla="*/ 3220 w 3719"/>
              <a:gd name="T21" fmla="*/ 2911 h 3273"/>
              <a:gd name="T22" fmla="*/ 3493 w 3719"/>
              <a:gd name="T23" fmla="*/ 2275 h 3273"/>
              <a:gd name="T24" fmla="*/ 3719 w 3719"/>
              <a:gd name="T25" fmla="*/ 291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19" h="3273">
                <a:moveTo>
                  <a:pt x="0" y="3273"/>
                </a:moveTo>
                <a:cubicBezTo>
                  <a:pt x="121" y="2532"/>
                  <a:pt x="242" y="1791"/>
                  <a:pt x="363" y="1640"/>
                </a:cubicBezTo>
                <a:cubicBezTo>
                  <a:pt x="484" y="1489"/>
                  <a:pt x="598" y="2555"/>
                  <a:pt x="726" y="2366"/>
                </a:cubicBezTo>
                <a:cubicBezTo>
                  <a:pt x="854" y="2177"/>
                  <a:pt x="953" y="612"/>
                  <a:pt x="1134" y="506"/>
                </a:cubicBezTo>
                <a:cubicBezTo>
                  <a:pt x="1315" y="400"/>
                  <a:pt x="1678" y="1814"/>
                  <a:pt x="1814" y="1731"/>
                </a:cubicBezTo>
                <a:cubicBezTo>
                  <a:pt x="1950" y="1648"/>
                  <a:pt x="1905" y="0"/>
                  <a:pt x="1950" y="8"/>
                </a:cubicBezTo>
                <a:cubicBezTo>
                  <a:pt x="1995" y="16"/>
                  <a:pt x="2033" y="1641"/>
                  <a:pt x="2086" y="1777"/>
                </a:cubicBezTo>
                <a:cubicBezTo>
                  <a:pt x="2139" y="1913"/>
                  <a:pt x="2208" y="794"/>
                  <a:pt x="2268" y="824"/>
                </a:cubicBezTo>
                <a:cubicBezTo>
                  <a:pt x="2328" y="854"/>
                  <a:pt x="2404" y="1814"/>
                  <a:pt x="2449" y="1958"/>
                </a:cubicBezTo>
                <a:cubicBezTo>
                  <a:pt x="2494" y="2102"/>
                  <a:pt x="2412" y="1527"/>
                  <a:pt x="2540" y="1686"/>
                </a:cubicBezTo>
                <a:cubicBezTo>
                  <a:pt x="2668" y="1845"/>
                  <a:pt x="3061" y="2813"/>
                  <a:pt x="3220" y="2911"/>
                </a:cubicBezTo>
                <a:cubicBezTo>
                  <a:pt x="3379" y="3009"/>
                  <a:pt x="3410" y="2275"/>
                  <a:pt x="3493" y="2275"/>
                </a:cubicBezTo>
                <a:cubicBezTo>
                  <a:pt x="3576" y="2275"/>
                  <a:pt x="3681" y="2805"/>
                  <a:pt x="3719" y="2911"/>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58" name="Line 6"/>
          <p:cNvSpPr>
            <a:spLocks noChangeShapeType="1"/>
          </p:cNvSpPr>
          <p:nvPr/>
        </p:nvSpPr>
        <p:spPr bwMode="auto">
          <a:xfrm flipV="1">
            <a:off x="4932363" y="3789363"/>
            <a:ext cx="3384550" cy="71437"/>
          </a:xfrm>
          <a:prstGeom prst="line">
            <a:avLst/>
          </a:prstGeom>
          <a:noFill/>
          <a:ln w="5715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rrowheads="1"/>
          </p:cNvSpPr>
          <p:nvPr>
            <p:ph type="title"/>
          </p:nvPr>
        </p:nvSpPr>
        <p:spPr/>
        <p:txBody>
          <a:bodyPr/>
          <a:lstStyle/>
          <a:p>
            <a:endParaRPr lang="en-US">
              <a:cs typeface="B Titr" pitchFamily="2" charset="-78"/>
            </a:endParaRPr>
          </a:p>
        </p:txBody>
      </p:sp>
      <p:sp>
        <p:nvSpPr>
          <p:cNvPr id="152579" name="Rectangle 3"/>
          <p:cNvSpPr>
            <a:spLocks noGrp="1" noRot="1" noChangeArrowheads="1"/>
          </p:cNvSpPr>
          <p:nvPr>
            <p:ph type="body" idx="1"/>
          </p:nvPr>
        </p:nvSpPr>
        <p:spPr/>
        <p:txBody>
          <a:bodyPr/>
          <a:lstStyle/>
          <a:p>
            <a:endParaRPr lang="en-US"/>
          </a:p>
        </p:txBody>
      </p:sp>
      <p:pic>
        <p:nvPicPr>
          <p:cNvPr id="152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2581" name="Freeform 5"/>
          <p:cNvSpPr>
            <a:spLocks/>
          </p:cNvSpPr>
          <p:nvPr/>
        </p:nvSpPr>
        <p:spPr bwMode="auto">
          <a:xfrm>
            <a:off x="2555875" y="1112838"/>
            <a:ext cx="5903913" cy="5195887"/>
          </a:xfrm>
          <a:custGeom>
            <a:avLst/>
            <a:gdLst>
              <a:gd name="T0" fmla="*/ 0 w 3719"/>
              <a:gd name="T1" fmla="*/ 3273 h 3273"/>
              <a:gd name="T2" fmla="*/ 363 w 3719"/>
              <a:gd name="T3" fmla="*/ 1640 h 3273"/>
              <a:gd name="T4" fmla="*/ 726 w 3719"/>
              <a:gd name="T5" fmla="*/ 2366 h 3273"/>
              <a:gd name="T6" fmla="*/ 1134 w 3719"/>
              <a:gd name="T7" fmla="*/ 506 h 3273"/>
              <a:gd name="T8" fmla="*/ 1814 w 3719"/>
              <a:gd name="T9" fmla="*/ 1731 h 3273"/>
              <a:gd name="T10" fmla="*/ 1950 w 3719"/>
              <a:gd name="T11" fmla="*/ 8 h 3273"/>
              <a:gd name="T12" fmla="*/ 2086 w 3719"/>
              <a:gd name="T13" fmla="*/ 1777 h 3273"/>
              <a:gd name="T14" fmla="*/ 2268 w 3719"/>
              <a:gd name="T15" fmla="*/ 824 h 3273"/>
              <a:gd name="T16" fmla="*/ 2449 w 3719"/>
              <a:gd name="T17" fmla="*/ 1958 h 3273"/>
              <a:gd name="T18" fmla="*/ 2540 w 3719"/>
              <a:gd name="T19" fmla="*/ 1686 h 3273"/>
              <a:gd name="T20" fmla="*/ 3220 w 3719"/>
              <a:gd name="T21" fmla="*/ 2911 h 3273"/>
              <a:gd name="T22" fmla="*/ 3493 w 3719"/>
              <a:gd name="T23" fmla="*/ 2275 h 3273"/>
              <a:gd name="T24" fmla="*/ 3719 w 3719"/>
              <a:gd name="T25" fmla="*/ 291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19" h="3273">
                <a:moveTo>
                  <a:pt x="0" y="3273"/>
                </a:moveTo>
                <a:cubicBezTo>
                  <a:pt x="121" y="2532"/>
                  <a:pt x="242" y="1791"/>
                  <a:pt x="363" y="1640"/>
                </a:cubicBezTo>
                <a:cubicBezTo>
                  <a:pt x="484" y="1489"/>
                  <a:pt x="598" y="2555"/>
                  <a:pt x="726" y="2366"/>
                </a:cubicBezTo>
                <a:cubicBezTo>
                  <a:pt x="854" y="2177"/>
                  <a:pt x="953" y="612"/>
                  <a:pt x="1134" y="506"/>
                </a:cubicBezTo>
                <a:cubicBezTo>
                  <a:pt x="1315" y="400"/>
                  <a:pt x="1678" y="1814"/>
                  <a:pt x="1814" y="1731"/>
                </a:cubicBezTo>
                <a:cubicBezTo>
                  <a:pt x="1950" y="1648"/>
                  <a:pt x="1905" y="0"/>
                  <a:pt x="1950" y="8"/>
                </a:cubicBezTo>
                <a:cubicBezTo>
                  <a:pt x="1995" y="16"/>
                  <a:pt x="2033" y="1641"/>
                  <a:pt x="2086" y="1777"/>
                </a:cubicBezTo>
                <a:cubicBezTo>
                  <a:pt x="2139" y="1913"/>
                  <a:pt x="2208" y="794"/>
                  <a:pt x="2268" y="824"/>
                </a:cubicBezTo>
                <a:cubicBezTo>
                  <a:pt x="2328" y="854"/>
                  <a:pt x="2404" y="1814"/>
                  <a:pt x="2449" y="1958"/>
                </a:cubicBezTo>
                <a:cubicBezTo>
                  <a:pt x="2494" y="2102"/>
                  <a:pt x="2412" y="1527"/>
                  <a:pt x="2540" y="1686"/>
                </a:cubicBezTo>
                <a:cubicBezTo>
                  <a:pt x="2668" y="1845"/>
                  <a:pt x="3061" y="2813"/>
                  <a:pt x="3220" y="2911"/>
                </a:cubicBezTo>
                <a:cubicBezTo>
                  <a:pt x="3379" y="3009"/>
                  <a:pt x="3410" y="2275"/>
                  <a:pt x="3493" y="2275"/>
                </a:cubicBezTo>
                <a:cubicBezTo>
                  <a:pt x="3576" y="2275"/>
                  <a:pt x="3681" y="2805"/>
                  <a:pt x="3719" y="2911"/>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82" name="Line 6"/>
          <p:cNvSpPr>
            <a:spLocks noChangeShapeType="1"/>
          </p:cNvSpPr>
          <p:nvPr/>
        </p:nvSpPr>
        <p:spPr bwMode="auto">
          <a:xfrm flipV="1">
            <a:off x="4932363" y="3789363"/>
            <a:ext cx="3384550" cy="71437"/>
          </a:xfrm>
          <a:prstGeom prst="line">
            <a:avLst/>
          </a:prstGeom>
          <a:noFill/>
          <a:ln w="5715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83" name="Line 7"/>
          <p:cNvSpPr>
            <a:spLocks noChangeShapeType="1"/>
          </p:cNvSpPr>
          <p:nvPr/>
        </p:nvSpPr>
        <p:spPr bwMode="auto">
          <a:xfrm flipV="1">
            <a:off x="6227763" y="3644900"/>
            <a:ext cx="0" cy="2376488"/>
          </a:xfrm>
          <a:prstGeom prst="line">
            <a:avLst/>
          </a:prstGeom>
          <a:noFill/>
          <a:ln w="7620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84" name="Line 8"/>
          <p:cNvSpPr>
            <a:spLocks noChangeShapeType="1"/>
          </p:cNvSpPr>
          <p:nvPr/>
        </p:nvSpPr>
        <p:spPr bwMode="auto">
          <a:xfrm flipV="1">
            <a:off x="5364163" y="1268413"/>
            <a:ext cx="0" cy="2592387"/>
          </a:xfrm>
          <a:prstGeom prst="line">
            <a:avLst/>
          </a:prstGeom>
          <a:noFill/>
          <a:ln w="7620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85" name="Text Box 9"/>
          <p:cNvSpPr txBox="1">
            <a:spLocks noChangeArrowheads="1"/>
          </p:cNvSpPr>
          <p:nvPr/>
        </p:nvSpPr>
        <p:spPr bwMode="auto">
          <a:xfrm>
            <a:off x="5789613" y="5897563"/>
            <a:ext cx="81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00"/>
                </a:solidFill>
              </a:rPr>
              <a:t>target</a:t>
            </a: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rrowheads="1"/>
          </p:cNvSpPr>
          <p:nvPr>
            <p:ph type="title"/>
          </p:nvPr>
        </p:nvSpPr>
        <p:spPr>
          <a:xfrm>
            <a:off x="301625" y="228600"/>
            <a:ext cx="8510588" cy="625475"/>
          </a:xfrm>
        </p:spPr>
        <p:txBody>
          <a:bodyPr/>
          <a:lstStyle/>
          <a:p>
            <a:r>
              <a:rPr lang="fa-IR" sz="4000">
                <a:solidFill>
                  <a:srgbClr val="FF9933"/>
                </a:solidFill>
                <a:cs typeface="B Titr" pitchFamily="2" charset="-78"/>
              </a:rPr>
              <a:t>سر و شانه معكوس</a:t>
            </a:r>
            <a:br>
              <a:rPr lang="fa-IR" sz="4000">
                <a:solidFill>
                  <a:srgbClr val="FF9933"/>
                </a:solidFill>
                <a:cs typeface="B Titr" pitchFamily="2" charset="-78"/>
              </a:rPr>
            </a:br>
            <a:r>
              <a:rPr lang="fa-IR" sz="2400">
                <a:solidFill>
                  <a:srgbClr val="FF9933"/>
                </a:solidFill>
                <a:cs typeface="B Titr" pitchFamily="2" charset="-78"/>
              </a:rPr>
              <a:t>تغيير روند كاهشي به افزايشي</a:t>
            </a:r>
            <a:r>
              <a:rPr lang="fa-IR" sz="4000">
                <a:cs typeface="B Titr" pitchFamily="2" charset="-78"/>
              </a:rPr>
              <a:t>  </a:t>
            </a:r>
            <a:endParaRPr lang="en-US" sz="4000">
              <a:cs typeface="B Titr" pitchFamily="2" charset="-78"/>
            </a:endParaRPr>
          </a:p>
        </p:txBody>
      </p:sp>
      <p:sp>
        <p:nvSpPr>
          <p:cNvPr id="153603" name="Rectangle 3"/>
          <p:cNvSpPr>
            <a:spLocks noGrp="1" noRot="1" noChangeArrowheads="1"/>
          </p:cNvSpPr>
          <p:nvPr>
            <p:ph type="body" idx="1"/>
          </p:nvPr>
        </p:nvSpPr>
        <p:spPr/>
        <p:txBody>
          <a:bodyPr/>
          <a:lstStyle/>
          <a:p>
            <a:endParaRPr lang="en-US"/>
          </a:p>
        </p:txBody>
      </p:sp>
      <p:pic>
        <p:nvPicPr>
          <p:cNvPr id="153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5735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rrowheads="1"/>
          </p:cNvSpPr>
          <p:nvPr>
            <p:ph type="title"/>
          </p:nvPr>
        </p:nvSpPr>
        <p:spPr/>
        <p:txBody>
          <a:bodyPr/>
          <a:lstStyle/>
          <a:p>
            <a:r>
              <a:rPr lang="fa-IR">
                <a:cs typeface="B Titr" pitchFamily="2" charset="-78"/>
              </a:rPr>
              <a:t>مراحل شكل گيري سرو شانه معكوس</a:t>
            </a:r>
            <a:endParaRPr lang="en-US">
              <a:cs typeface="B Titr" pitchFamily="2" charset="-78"/>
            </a:endParaRPr>
          </a:p>
        </p:txBody>
      </p:sp>
      <p:sp>
        <p:nvSpPr>
          <p:cNvPr id="154627" name="Rectangle 3"/>
          <p:cNvSpPr>
            <a:spLocks noGrp="1" noRot="1" noChangeArrowheads="1"/>
          </p:cNvSpPr>
          <p:nvPr>
            <p:ph type="body" idx="1"/>
          </p:nvPr>
        </p:nvSpPr>
        <p:spPr/>
        <p:txBody>
          <a:bodyPr/>
          <a:lstStyle/>
          <a:p>
            <a:r>
              <a:rPr lang="fa-IR" sz="2800">
                <a:cs typeface="B Titr" pitchFamily="2" charset="-78"/>
              </a:rPr>
              <a:t>بايد يك روند نزولي شناسايي شود</a:t>
            </a:r>
          </a:p>
          <a:p>
            <a:r>
              <a:rPr lang="fa-IR" sz="2800">
                <a:cs typeface="B Titr" pitchFamily="2" charset="-78"/>
              </a:rPr>
              <a:t>خط روند كاهشي شكسته شود ( مراحل نفوذ به خط روند طي شود)</a:t>
            </a:r>
          </a:p>
          <a:p>
            <a:r>
              <a:rPr lang="fa-IR" sz="2800">
                <a:cs typeface="B Titr" pitchFamily="2" charset="-78"/>
              </a:rPr>
              <a:t>قيمت ها تا اوج قبلي افزايش يابند</a:t>
            </a:r>
          </a:p>
          <a:p>
            <a:r>
              <a:rPr lang="fa-IR" sz="2800">
                <a:cs typeface="B Titr" pitchFamily="2" charset="-78"/>
              </a:rPr>
              <a:t>براي تشكيل شانه راست قيمت ها موقتا كاهش يابند</a:t>
            </a:r>
          </a:p>
          <a:p>
            <a:r>
              <a:rPr lang="fa-IR" sz="2800">
                <a:cs typeface="B Titr" pitchFamily="2" charset="-78"/>
              </a:rPr>
              <a:t>زماني آرايش و الگو سر و شانه معكوس كامل مي شود كه قيمت از خط گردن به بالاتر نفوذ كنند </a:t>
            </a:r>
          </a:p>
          <a:p>
            <a:r>
              <a:rPr lang="fa-IR" sz="2800">
                <a:cs typeface="B Titr" pitchFamily="2" charset="-78"/>
              </a:rPr>
              <a:t>در اين آرايش قيمت ها هدف مشخصي دارند</a:t>
            </a:r>
            <a:endParaRPr lang="en-US" sz="28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rrowheads="1"/>
          </p:cNvSpPr>
          <p:nvPr>
            <p:ph type="title"/>
          </p:nvPr>
        </p:nvSpPr>
        <p:spPr/>
        <p:txBody>
          <a:bodyPr/>
          <a:lstStyle/>
          <a:p>
            <a:endParaRPr lang="en-US">
              <a:cs typeface="B Titr" pitchFamily="2" charset="-78"/>
            </a:endParaRPr>
          </a:p>
        </p:txBody>
      </p:sp>
      <p:sp>
        <p:nvSpPr>
          <p:cNvPr id="155651" name="Rectangle 3"/>
          <p:cNvSpPr>
            <a:spLocks noGrp="1" noRot="1" noChangeArrowheads="1"/>
          </p:cNvSpPr>
          <p:nvPr>
            <p:ph type="body" idx="1"/>
          </p:nvPr>
        </p:nvSpPr>
        <p:spPr/>
        <p:txBody>
          <a:bodyPr/>
          <a:lstStyle/>
          <a:p>
            <a:endParaRPr lang="en-US"/>
          </a:p>
        </p:txBody>
      </p:sp>
      <p:pic>
        <p:nvPicPr>
          <p:cNvPr id="155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44450"/>
            <a:ext cx="9145588" cy="6913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rrowheads="1"/>
          </p:cNvSpPr>
          <p:nvPr>
            <p:ph type="title"/>
          </p:nvPr>
        </p:nvSpPr>
        <p:spPr/>
        <p:txBody>
          <a:bodyPr/>
          <a:lstStyle/>
          <a:p>
            <a:endParaRPr lang="en-US">
              <a:cs typeface="B Titr" pitchFamily="2" charset="-78"/>
            </a:endParaRPr>
          </a:p>
        </p:txBody>
      </p:sp>
      <p:sp>
        <p:nvSpPr>
          <p:cNvPr id="156675" name="Rectangle 3"/>
          <p:cNvSpPr>
            <a:spLocks noGrp="1" noRot="1" noChangeArrowheads="1"/>
          </p:cNvSpPr>
          <p:nvPr>
            <p:ph type="body" idx="1"/>
          </p:nvPr>
        </p:nvSpPr>
        <p:spPr/>
        <p:txBody>
          <a:bodyPr/>
          <a:lstStyle/>
          <a:p>
            <a:endParaRPr lang="en-US"/>
          </a:p>
        </p:txBody>
      </p:sp>
      <p:pic>
        <p:nvPicPr>
          <p:cNvPr id="156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44450"/>
            <a:ext cx="9145588" cy="6913563"/>
          </a:xfrm>
          <a:prstGeom prst="rect">
            <a:avLst/>
          </a:prstGeom>
          <a:noFill/>
          <a:extLst>
            <a:ext uri="{909E8E84-426E-40DD-AFC4-6F175D3DCCD1}">
              <a14:hiddenFill xmlns:a14="http://schemas.microsoft.com/office/drawing/2010/main">
                <a:solidFill>
                  <a:srgbClr val="FFFFFF"/>
                </a:solidFill>
              </a14:hiddenFill>
            </a:ext>
          </a:extLst>
        </p:spPr>
      </p:pic>
      <p:sp>
        <p:nvSpPr>
          <p:cNvPr id="156677" name="Freeform 5"/>
          <p:cNvSpPr>
            <a:spLocks/>
          </p:cNvSpPr>
          <p:nvPr/>
        </p:nvSpPr>
        <p:spPr bwMode="auto">
          <a:xfrm>
            <a:off x="3203575" y="1268413"/>
            <a:ext cx="5545138" cy="4860925"/>
          </a:xfrm>
          <a:custGeom>
            <a:avLst/>
            <a:gdLst>
              <a:gd name="T0" fmla="*/ 0 w 3493"/>
              <a:gd name="T1" fmla="*/ 0 h 3062"/>
              <a:gd name="T2" fmla="*/ 227 w 3493"/>
              <a:gd name="T3" fmla="*/ 771 h 3062"/>
              <a:gd name="T4" fmla="*/ 499 w 3493"/>
              <a:gd name="T5" fmla="*/ 227 h 3062"/>
              <a:gd name="T6" fmla="*/ 726 w 3493"/>
              <a:gd name="T7" fmla="*/ 1043 h 3062"/>
              <a:gd name="T8" fmla="*/ 953 w 3493"/>
              <a:gd name="T9" fmla="*/ 635 h 3062"/>
              <a:gd name="T10" fmla="*/ 1180 w 3493"/>
              <a:gd name="T11" fmla="*/ 2041 h 3062"/>
              <a:gd name="T12" fmla="*/ 1588 w 3493"/>
              <a:gd name="T13" fmla="*/ 1452 h 3062"/>
              <a:gd name="T14" fmla="*/ 2041 w 3493"/>
              <a:gd name="T15" fmla="*/ 3039 h 3062"/>
              <a:gd name="T16" fmla="*/ 2268 w 3493"/>
              <a:gd name="T17" fmla="*/ 1588 h 3062"/>
              <a:gd name="T18" fmla="*/ 2450 w 3493"/>
              <a:gd name="T19" fmla="*/ 2041 h 3062"/>
              <a:gd name="T20" fmla="*/ 2812 w 3493"/>
              <a:gd name="T21" fmla="*/ 227 h 3062"/>
              <a:gd name="T22" fmla="*/ 3266 w 3493"/>
              <a:gd name="T23" fmla="*/ 1270 h 3062"/>
              <a:gd name="T24" fmla="*/ 3493 w 3493"/>
              <a:gd name="T25" fmla="*/ 363 h 3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93" h="3062">
                <a:moveTo>
                  <a:pt x="0" y="0"/>
                </a:moveTo>
                <a:cubicBezTo>
                  <a:pt x="72" y="366"/>
                  <a:pt x="144" y="733"/>
                  <a:pt x="227" y="771"/>
                </a:cubicBezTo>
                <a:cubicBezTo>
                  <a:pt x="310" y="809"/>
                  <a:pt x="416" y="182"/>
                  <a:pt x="499" y="227"/>
                </a:cubicBezTo>
                <a:cubicBezTo>
                  <a:pt x="582" y="272"/>
                  <a:pt x="650" y="975"/>
                  <a:pt x="726" y="1043"/>
                </a:cubicBezTo>
                <a:cubicBezTo>
                  <a:pt x="802" y="1111"/>
                  <a:pt x="877" y="469"/>
                  <a:pt x="953" y="635"/>
                </a:cubicBezTo>
                <a:cubicBezTo>
                  <a:pt x="1029" y="801"/>
                  <a:pt x="1074" y="1905"/>
                  <a:pt x="1180" y="2041"/>
                </a:cubicBezTo>
                <a:cubicBezTo>
                  <a:pt x="1286" y="2177"/>
                  <a:pt x="1444" y="1286"/>
                  <a:pt x="1588" y="1452"/>
                </a:cubicBezTo>
                <a:cubicBezTo>
                  <a:pt x="1732" y="1618"/>
                  <a:pt x="1928" y="3016"/>
                  <a:pt x="2041" y="3039"/>
                </a:cubicBezTo>
                <a:cubicBezTo>
                  <a:pt x="2154" y="3062"/>
                  <a:pt x="2200" y="1754"/>
                  <a:pt x="2268" y="1588"/>
                </a:cubicBezTo>
                <a:cubicBezTo>
                  <a:pt x="2336" y="1422"/>
                  <a:pt x="2359" y="2268"/>
                  <a:pt x="2450" y="2041"/>
                </a:cubicBezTo>
                <a:cubicBezTo>
                  <a:pt x="2541" y="1814"/>
                  <a:pt x="2676" y="355"/>
                  <a:pt x="2812" y="227"/>
                </a:cubicBezTo>
                <a:cubicBezTo>
                  <a:pt x="2948" y="99"/>
                  <a:pt x="3153" y="1247"/>
                  <a:pt x="3266" y="1270"/>
                </a:cubicBezTo>
                <a:cubicBezTo>
                  <a:pt x="3379" y="1293"/>
                  <a:pt x="3455" y="514"/>
                  <a:pt x="3493" y="363"/>
                </a:cubicBezTo>
              </a:path>
            </a:pathLst>
          </a:custGeom>
          <a:noFill/>
          <a:ln w="571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78" name="Line 6"/>
          <p:cNvSpPr>
            <a:spLocks noChangeShapeType="1"/>
          </p:cNvSpPr>
          <p:nvPr/>
        </p:nvSpPr>
        <p:spPr bwMode="auto">
          <a:xfrm flipV="1">
            <a:off x="5219700" y="3716338"/>
            <a:ext cx="3095625" cy="7143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79" name="Line 7"/>
          <p:cNvSpPr>
            <a:spLocks noChangeShapeType="1"/>
          </p:cNvSpPr>
          <p:nvPr/>
        </p:nvSpPr>
        <p:spPr bwMode="auto">
          <a:xfrm>
            <a:off x="6300788" y="3860800"/>
            <a:ext cx="71437" cy="2305050"/>
          </a:xfrm>
          <a:prstGeom prst="line">
            <a:avLst/>
          </a:prstGeom>
          <a:noFill/>
          <a:ln w="76200">
            <a:solidFill>
              <a:srgbClr val="FF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80" name="Line 8"/>
          <p:cNvSpPr>
            <a:spLocks noChangeShapeType="1"/>
          </p:cNvSpPr>
          <p:nvPr/>
        </p:nvSpPr>
        <p:spPr bwMode="auto">
          <a:xfrm flipH="1">
            <a:off x="7164388" y="1484313"/>
            <a:ext cx="0" cy="2305050"/>
          </a:xfrm>
          <a:prstGeom prst="line">
            <a:avLst/>
          </a:prstGeom>
          <a:noFill/>
          <a:ln w="76200">
            <a:solidFill>
              <a:srgbClr val="FF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81" name="Text Box 9"/>
          <p:cNvSpPr txBox="1">
            <a:spLocks noChangeArrowheads="1"/>
          </p:cNvSpPr>
          <p:nvPr/>
        </p:nvSpPr>
        <p:spPr bwMode="auto">
          <a:xfrm>
            <a:off x="5795963" y="3141663"/>
            <a:ext cx="109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00"/>
                </a:solidFill>
              </a:rPr>
              <a:t>neckline</a:t>
            </a:r>
          </a:p>
        </p:txBody>
      </p:sp>
      <p:sp>
        <p:nvSpPr>
          <p:cNvPr id="156682" name="Text Box 10"/>
          <p:cNvSpPr txBox="1">
            <a:spLocks noChangeArrowheads="1"/>
          </p:cNvSpPr>
          <p:nvPr/>
        </p:nvSpPr>
        <p:spPr bwMode="auto">
          <a:xfrm>
            <a:off x="7380288" y="1125538"/>
            <a:ext cx="81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00"/>
                </a:solidFill>
              </a:rPr>
              <a:t>target</a:t>
            </a: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rrowheads="1"/>
          </p:cNvSpPr>
          <p:nvPr>
            <p:ph type="title"/>
          </p:nvPr>
        </p:nvSpPr>
        <p:spPr/>
        <p:txBody>
          <a:bodyPr/>
          <a:lstStyle/>
          <a:p>
            <a:endParaRPr lang="en-US">
              <a:cs typeface="B Titr" pitchFamily="2" charset="-78"/>
            </a:endParaRPr>
          </a:p>
        </p:txBody>
      </p:sp>
      <p:sp>
        <p:nvSpPr>
          <p:cNvPr id="157699" name="Rectangle 3"/>
          <p:cNvSpPr>
            <a:spLocks noGrp="1" noRot="1" noChangeArrowheads="1"/>
          </p:cNvSpPr>
          <p:nvPr>
            <p:ph type="body" idx="1"/>
          </p:nvPr>
        </p:nvSpPr>
        <p:spPr/>
        <p:txBody>
          <a:bodyPr/>
          <a:lstStyle/>
          <a:p>
            <a:endParaRPr lang="en-US"/>
          </a:p>
        </p:txBody>
      </p:sp>
      <p:pic>
        <p:nvPicPr>
          <p:cNvPr id="157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rrowheads="1"/>
          </p:cNvSpPr>
          <p:nvPr>
            <p:ph type="title"/>
          </p:nvPr>
        </p:nvSpPr>
        <p:spPr/>
        <p:txBody>
          <a:bodyPr/>
          <a:lstStyle/>
          <a:p>
            <a:endParaRPr lang="en-US">
              <a:cs typeface="B Titr" pitchFamily="2" charset="-78"/>
            </a:endParaRPr>
          </a:p>
        </p:txBody>
      </p:sp>
      <p:sp>
        <p:nvSpPr>
          <p:cNvPr id="158723" name="Rectangle 3"/>
          <p:cNvSpPr>
            <a:spLocks noGrp="1" noRot="1" noChangeArrowheads="1"/>
          </p:cNvSpPr>
          <p:nvPr>
            <p:ph type="body" idx="1"/>
          </p:nvPr>
        </p:nvSpPr>
        <p:spPr/>
        <p:txBody>
          <a:bodyPr/>
          <a:lstStyle/>
          <a:p>
            <a:endParaRPr lang="en-US"/>
          </a:p>
        </p:txBody>
      </p:sp>
      <p:pic>
        <p:nvPicPr>
          <p:cNvPr id="158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8725" name="Freeform 5"/>
          <p:cNvSpPr>
            <a:spLocks/>
          </p:cNvSpPr>
          <p:nvPr/>
        </p:nvSpPr>
        <p:spPr bwMode="auto">
          <a:xfrm>
            <a:off x="34925" y="836613"/>
            <a:ext cx="8858250" cy="4897437"/>
          </a:xfrm>
          <a:custGeom>
            <a:avLst/>
            <a:gdLst>
              <a:gd name="T0" fmla="*/ 0 w 5580"/>
              <a:gd name="T1" fmla="*/ 0 h 3085"/>
              <a:gd name="T2" fmla="*/ 46 w 5580"/>
              <a:gd name="T3" fmla="*/ 862 h 3085"/>
              <a:gd name="T4" fmla="*/ 182 w 5580"/>
              <a:gd name="T5" fmla="*/ 544 h 3085"/>
              <a:gd name="T6" fmla="*/ 635 w 5580"/>
              <a:gd name="T7" fmla="*/ 2586 h 3085"/>
              <a:gd name="T8" fmla="*/ 908 w 5580"/>
              <a:gd name="T9" fmla="*/ 1951 h 3085"/>
              <a:gd name="T10" fmla="*/ 1588 w 5580"/>
              <a:gd name="T11" fmla="*/ 3085 h 3085"/>
              <a:gd name="T12" fmla="*/ 2223 w 5580"/>
              <a:gd name="T13" fmla="*/ 1951 h 3085"/>
              <a:gd name="T14" fmla="*/ 3629 w 5580"/>
              <a:gd name="T15" fmla="*/ 2948 h 3085"/>
              <a:gd name="T16" fmla="*/ 5217 w 5580"/>
              <a:gd name="T17" fmla="*/ 1860 h 3085"/>
              <a:gd name="T18" fmla="*/ 5580 w 5580"/>
              <a:gd name="T19" fmla="*/ 2177 h 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80" h="3085">
                <a:moveTo>
                  <a:pt x="0" y="0"/>
                </a:moveTo>
                <a:cubicBezTo>
                  <a:pt x="8" y="385"/>
                  <a:pt x="16" y="771"/>
                  <a:pt x="46" y="862"/>
                </a:cubicBezTo>
                <a:cubicBezTo>
                  <a:pt x="76" y="953"/>
                  <a:pt x="84" y="257"/>
                  <a:pt x="182" y="544"/>
                </a:cubicBezTo>
                <a:cubicBezTo>
                  <a:pt x="280" y="831"/>
                  <a:pt x="514" y="2352"/>
                  <a:pt x="635" y="2586"/>
                </a:cubicBezTo>
                <a:cubicBezTo>
                  <a:pt x="756" y="2820"/>
                  <a:pt x="749" y="1868"/>
                  <a:pt x="908" y="1951"/>
                </a:cubicBezTo>
                <a:cubicBezTo>
                  <a:pt x="1067" y="2034"/>
                  <a:pt x="1369" y="3085"/>
                  <a:pt x="1588" y="3085"/>
                </a:cubicBezTo>
                <a:cubicBezTo>
                  <a:pt x="1807" y="3085"/>
                  <a:pt x="1883" y="1974"/>
                  <a:pt x="2223" y="1951"/>
                </a:cubicBezTo>
                <a:cubicBezTo>
                  <a:pt x="2563" y="1928"/>
                  <a:pt x="3130" y="2963"/>
                  <a:pt x="3629" y="2948"/>
                </a:cubicBezTo>
                <a:cubicBezTo>
                  <a:pt x="4128" y="2933"/>
                  <a:pt x="4892" y="1988"/>
                  <a:pt x="5217" y="1860"/>
                </a:cubicBezTo>
                <a:cubicBezTo>
                  <a:pt x="5542" y="1732"/>
                  <a:pt x="5519" y="2124"/>
                  <a:pt x="5580" y="2177"/>
                </a:cubicBezTo>
              </a:path>
            </a:pathLst>
          </a:custGeom>
          <a:noFill/>
          <a:ln w="571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26" name="Line 6"/>
          <p:cNvSpPr>
            <a:spLocks noChangeShapeType="1"/>
          </p:cNvSpPr>
          <p:nvPr/>
        </p:nvSpPr>
        <p:spPr bwMode="auto">
          <a:xfrm>
            <a:off x="1042988" y="3933825"/>
            <a:ext cx="4465637" cy="144463"/>
          </a:xfrm>
          <a:prstGeom prst="line">
            <a:avLst/>
          </a:prstGeom>
          <a:noFill/>
          <a:ln w="762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27" name="Line 7"/>
          <p:cNvSpPr>
            <a:spLocks noChangeShapeType="1"/>
          </p:cNvSpPr>
          <p:nvPr/>
        </p:nvSpPr>
        <p:spPr bwMode="auto">
          <a:xfrm flipH="1">
            <a:off x="2484438" y="4005263"/>
            <a:ext cx="0" cy="1944687"/>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28" name="Line 8"/>
          <p:cNvSpPr>
            <a:spLocks noChangeShapeType="1"/>
          </p:cNvSpPr>
          <p:nvPr/>
        </p:nvSpPr>
        <p:spPr bwMode="auto">
          <a:xfrm flipH="1">
            <a:off x="4500563" y="1989138"/>
            <a:ext cx="0" cy="1944687"/>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29" name="Text Box 9"/>
          <p:cNvSpPr txBox="1">
            <a:spLocks noChangeArrowheads="1"/>
          </p:cNvSpPr>
          <p:nvPr/>
        </p:nvSpPr>
        <p:spPr bwMode="auto">
          <a:xfrm>
            <a:off x="4067175" y="1628775"/>
            <a:ext cx="890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00"/>
                </a:solidFill>
                <a:latin typeface="Tahoma" panose="020B0604030504040204" pitchFamily="34" charset="0"/>
              </a:rPr>
              <a:t>target</a:t>
            </a: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rrowheads="1"/>
          </p:cNvSpPr>
          <p:nvPr>
            <p:ph type="title"/>
          </p:nvPr>
        </p:nvSpPr>
        <p:spPr/>
        <p:txBody>
          <a:bodyPr/>
          <a:lstStyle/>
          <a:p>
            <a:endParaRPr lang="en-US">
              <a:cs typeface="B Titr" pitchFamily="2" charset="-78"/>
            </a:endParaRPr>
          </a:p>
        </p:txBody>
      </p:sp>
      <p:sp>
        <p:nvSpPr>
          <p:cNvPr id="159747" name="Rectangle 3"/>
          <p:cNvSpPr>
            <a:spLocks noGrp="1" noRot="1" noChangeArrowheads="1"/>
          </p:cNvSpPr>
          <p:nvPr>
            <p:ph type="body" idx="1"/>
          </p:nvPr>
        </p:nvSpPr>
        <p:spPr/>
        <p:txBody>
          <a:bodyPr/>
          <a:lstStyle/>
          <a:p>
            <a:endParaRPr lang="en-US"/>
          </a:p>
        </p:txBody>
      </p:sp>
      <p:pic>
        <p:nvPicPr>
          <p:cNvPr id="159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r>
              <a:rPr lang="fa-IR" sz="4000">
                <a:solidFill>
                  <a:schemeClr val="hlink"/>
                </a:solidFill>
                <a:cs typeface="B Titr" pitchFamily="2" charset="-78"/>
              </a:rPr>
              <a:t>عرضه و تقاضا و نسبت آنها با قیمت</a:t>
            </a:r>
            <a:endParaRPr lang="en-US" sz="4000">
              <a:solidFill>
                <a:schemeClr val="hlink"/>
              </a:solidFill>
              <a:cs typeface="B Titr" pitchFamily="2" charset="-78"/>
            </a:endParaRPr>
          </a:p>
        </p:txBody>
      </p:sp>
      <p:sp>
        <p:nvSpPr>
          <p:cNvPr id="37891" name="Rectangle 3"/>
          <p:cNvSpPr>
            <a:spLocks noGrp="1" noRot="1" noChangeArrowheads="1"/>
          </p:cNvSpPr>
          <p:nvPr>
            <p:ph type="body" idx="1"/>
          </p:nvPr>
        </p:nvSpPr>
        <p:spPr/>
        <p:txBody>
          <a:bodyPr/>
          <a:lstStyle/>
          <a:p>
            <a:endParaRPr lang="fa-IR"/>
          </a:p>
          <a:p>
            <a:endParaRPr lang="fa-IR"/>
          </a:p>
        </p:txBody>
      </p:sp>
      <p:sp>
        <p:nvSpPr>
          <p:cNvPr id="37893" name="AutoShape 5"/>
          <p:cNvSpPr>
            <a:spLocks noChangeArrowheads="1"/>
          </p:cNvSpPr>
          <p:nvPr/>
        </p:nvSpPr>
        <p:spPr bwMode="auto">
          <a:xfrm>
            <a:off x="2555875" y="3068638"/>
            <a:ext cx="720725" cy="341312"/>
          </a:xfrm>
          <a:prstGeom prst="rightArrow">
            <a:avLst>
              <a:gd name="adj1" fmla="val 50000"/>
              <a:gd name="adj2" fmla="val 5279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4" name="AutoShape 6"/>
          <p:cNvSpPr>
            <a:spLocks noChangeArrowheads="1"/>
          </p:cNvSpPr>
          <p:nvPr/>
        </p:nvSpPr>
        <p:spPr bwMode="auto">
          <a:xfrm>
            <a:off x="5508625" y="3068638"/>
            <a:ext cx="863600" cy="341312"/>
          </a:xfrm>
          <a:prstGeom prst="rightArrow">
            <a:avLst>
              <a:gd name="adj1" fmla="val 50000"/>
              <a:gd name="adj2" fmla="val 63256"/>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5" name="Text Box 7"/>
          <p:cNvSpPr txBox="1">
            <a:spLocks noChangeArrowheads="1"/>
          </p:cNvSpPr>
          <p:nvPr/>
        </p:nvSpPr>
        <p:spPr bwMode="auto">
          <a:xfrm>
            <a:off x="209550" y="2849563"/>
            <a:ext cx="21463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3200">
                <a:solidFill>
                  <a:srgbClr val="FFFF66"/>
                </a:solidFill>
                <a:latin typeface="Garamond" panose="02020404030301010803" pitchFamily="18" charset="0"/>
                <a:cs typeface="B Titr" pitchFamily="2" charset="-78"/>
              </a:rPr>
              <a:t>افزایش قیمت</a:t>
            </a:r>
            <a:r>
              <a:rPr lang="fa-IR">
                <a:latin typeface="Garamond" panose="02020404030301010803" pitchFamily="18" charset="0"/>
              </a:rPr>
              <a:t> </a:t>
            </a:r>
            <a:endParaRPr lang="en-US">
              <a:latin typeface="Garamond" panose="02020404030301010803" pitchFamily="18" charset="0"/>
            </a:endParaRPr>
          </a:p>
        </p:txBody>
      </p:sp>
      <p:sp>
        <p:nvSpPr>
          <p:cNvPr id="37896" name="Text Box 8"/>
          <p:cNvSpPr txBox="1">
            <a:spLocks noChangeArrowheads="1"/>
          </p:cNvSpPr>
          <p:nvPr/>
        </p:nvSpPr>
        <p:spPr bwMode="auto">
          <a:xfrm>
            <a:off x="2987675" y="3068638"/>
            <a:ext cx="24495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atin typeface="Garamond" panose="02020404030301010803" pitchFamily="18" charset="0"/>
                <a:cs typeface="B Titr" pitchFamily="2" charset="-78"/>
              </a:rPr>
              <a:t>افزایش تعداد فروشندگان</a:t>
            </a:r>
            <a:endParaRPr lang="en-US">
              <a:latin typeface="Garamond" panose="02020404030301010803" pitchFamily="18" charset="0"/>
              <a:cs typeface="B Titr" pitchFamily="2" charset="-78"/>
            </a:endParaRPr>
          </a:p>
        </p:txBody>
      </p:sp>
      <p:sp>
        <p:nvSpPr>
          <p:cNvPr id="37897" name="Text Box 9"/>
          <p:cNvSpPr txBox="1">
            <a:spLocks noChangeArrowheads="1"/>
          </p:cNvSpPr>
          <p:nvPr/>
        </p:nvSpPr>
        <p:spPr bwMode="auto">
          <a:xfrm>
            <a:off x="6261100" y="2962275"/>
            <a:ext cx="19827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800">
                <a:solidFill>
                  <a:srgbClr val="FFFF66"/>
                </a:solidFill>
                <a:latin typeface="Garamond" panose="02020404030301010803" pitchFamily="18" charset="0"/>
                <a:cs typeface="B Titr" pitchFamily="2" charset="-78"/>
              </a:rPr>
              <a:t>افزایش عرضه</a:t>
            </a:r>
            <a:r>
              <a:rPr lang="fa-IR" sz="2800">
                <a:solidFill>
                  <a:srgbClr val="FFFF66"/>
                </a:solidFill>
                <a:latin typeface="Garamond" panose="02020404030301010803" pitchFamily="18" charset="0"/>
              </a:rPr>
              <a:t> </a:t>
            </a:r>
            <a:endParaRPr lang="en-US" sz="2800">
              <a:solidFill>
                <a:srgbClr val="FFFF66"/>
              </a:solidFill>
              <a:latin typeface="Garamond" panose="02020404030301010803" pitchFamily="18" charset="0"/>
            </a:endParaRPr>
          </a:p>
        </p:txBody>
      </p:sp>
      <p:sp>
        <p:nvSpPr>
          <p:cNvPr id="37900" name="AutoShape 12"/>
          <p:cNvSpPr>
            <a:spLocks noChangeArrowheads="1"/>
          </p:cNvSpPr>
          <p:nvPr/>
        </p:nvSpPr>
        <p:spPr bwMode="auto">
          <a:xfrm>
            <a:off x="2555875" y="4508500"/>
            <a:ext cx="720725" cy="341313"/>
          </a:xfrm>
          <a:prstGeom prst="rightArrow">
            <a:avLst>
              <a:gd name="adj1" fmla="val 50000"/>
              <a:gd name="adj2" fmla="val 5279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3" name="AutoShape 15"/>
          <p:cNvSpPr>
            <a:spLocks noChangeArrowheads="1"/>
          </p:cNvSpPr>
          <p:nvPr/>
        </p:nvSpPr>
        <p:spPr bwMode="auto">
          <a:xfrm>
            <a:off x="5653088" y="4508500"/>
            <a:ext cx="863600" cy="341313"/>
          </a:xfrm>
          <a:prstGeom prst="rightArrow">
            <a:avLst>
              <a:gd name="adj1" fmla="val 50000"/>
              <a:gd name="adj2" fmla="val 63256"/>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4" name="Text Box 16"/>
          <p:cNvSpPr txBox="1">
            <a:spLocks noChangeArrowheads="1"/>
          </p:cNvSpPr>
          <p:nvPr/>
        </p:nvSpPr>
        <p:spPr bwMode="auto">
          <a:xfrm>
            <a:off x="301625" y="4360863"/>
            <a:ext cx="2041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3200">
                <a:solidFill>
                  <a:srgbClr val="FFFF66"/>
                </a:solidFill>
                <a:latin typeface="Garamond" panose="02020404030301010803" pitchFamily="18" charset="0"/>
                <a:cs typeface="B Titr" pitchFamily="2" charset="-78"/>
              </a:rPr>
              <a:t>کاهش قیمت</a:t>
            </a:r>
            <a:r>
              <a:rPr lang="fa-IR" sz="3200">
                <a:solidFill>
                  <a:srgbClr val="FFFF66"/>
                </a:solidFill>
                <a:latin typeface="Garamond" panose="02020404030301010803" pitchFamily="18" charset="0"/>
              </a:rPr>
              <a:t> </a:t>
            </a:r>
            <a:endParaRPr lang="en-US" sz="3200">
              <a:solidFill>
                <a:srgbClr val="FFFF66"/>
              </a:solidFill>
              <a:latin typeface="Garamond" panose="02020404030301010803" pitchFamily="18" charset="0"/>
            </a:endParaRPr>
          </a:p>
        </p:txBody>
      </p:sp>
      <p:sp>
        <p:nvSpPr>
          <p:cNvPr id="37905" name="Text Box 17"/>
          <p:cNvSpPr txBox="1">
            <a:spLocks noChangeArrowheads="1"/>
          </p:cNvSpPr>
          <p:nvPr/>
        </p:nvSpPr>
        <p:spPr bwMode="auto">
          <a:xfrm>
            <a:off x="3419475" y="4508500"/>
            <a:ext cx="2154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Garamond" panose="02020404030301010803" pitchFamily="18" charset="0"/>
                <a:cs typeface="B Titr" pitchFamily="2" charset="-78"/>
              </a:rPr>
              <a:t>افزایش تعداد خریداران </a:t>
            </a:r>
            <a:endParaRPr lang="en-US">
              <a:latin typeface="Garamond" panose="02020404030301010803" pitchFamily="18" charset="0"/>
              <a:cs typeface="B Titr" pitchFamily="2" charset="-78"/>
            </a:endParaRPr>
          </a:p>
        </p:txBody>
      </p:sp>
      <p:sp>
        <p:nvSpPr>
          <p:cNvPr id="37906" name="Text Box 18"/>
          <p:cNvSpPr txBox="1">
            <a:spLocks noChangeArrowheads="1"/>
          </p:cNvSpPr>
          <p:nvPr/>
        </p:nvSpPr>
        <p:spPr bwMode="auto">
          <a:xfrm>
            <a:off x="6503988" y="4422775"/>
            <a:ext cx="1812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800">
                <a:solidFill>
                  <a:srgbClr val="FFFF66"/>
                </a:solidFill>
                <a:latin typeface="Garamond" panose="02020404030301010803" pitchFamily="18" charset="0"/>
                <a:cs typeface="B Titr" pitchFamily="2" charset="-78"/>
              </a:rPr>
              <a:t>افزایش تقاضا</a:t>
            </a:r>
            <a:endParaRPr lang="en-US" sz="2800">
              <a:solidFill>
                <a:srgbClr val="FFFF66"/>
              </a:solidFill>
              <a:latin typeface="Garamond" panose="02020404030301010803" pitchFamily="18" charset="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rrowheads="1"/>
          </p:cNvSpPr>
          <p:nvPr>
            <p:ph type="title"/>
          </p:nvPr>
        </p:nvSpPr>
        <p:spPr/>
        <p:txBody>
          <a:bodyPr/>
          <a:lstStyle/>
          <a:p>
            <a:endParaRPr lang="en-US">
              <a:cs typeface="B Titr" pitchFamily="2" charset="-78"/>
            </a:endParaRPr>
          </a:p>
        </p:txBody>
      </p:sp>
      <p:sp>
        <p:nvSpPr>
          <p:cNvPr id="160771" name="Rectangle 3"/>
          <p:cNvSpPr>
            <a:spLocks noGrp="1" noRot="1" noChangeArrowheads="1"/>
          </p:cNvSpPr>
          <p:nvPr>
            <p:ph type="body" idx="1"/>
          </p:nvPr>
        </p:nvSpPr>
        <p:spPr/>
        <p:txBody>
          <a:bodyPr/>
          <a:lstStyle/>
          <a:p>
            <a:endParaRPr lang="en-US"/>
          </a:p>
        </p:txBody>
      </p:sp>
      <p:pic>
        <p:nvPicPr>
          <p:cNvPr id="160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0773" name="Freeform 5"/>
          <p:cNvSpPr>
            <a:spLocks/>
          </p:cNvSpPr>
          <p:nvPr/>
        </p:nvSpPr>
        <p:spPr bwMode="auto">
          <a:xfrm>
            <a:off x="179388" y="404813"/>
            <a:ext cx="8064500" cy="6205537"/>
          </a:xfrm>
          <a:custGeom>
            <a:avLst/>
            <a:gdLst>
              <a:gd name="T0" fmla="*/ 0 w 5080"/>
              <a:gd name="T1" fmla="*/ 0 h 3909"/>
              <a:gd name="T2" fmla="*/ 363 w 5080"/>
              <a:gd name="T3" fmla="*/ 2812 h 3909"/>
              <a:gd name="T4" fmla="*/ 680 w 5080"/>
              <a:gd name="T5" fmla="*/ 2041 h 3909"/>
              <a:gd name="T6" fmla="*/ 1134 w 5080"/>
              <a:gd name="T7" fmla="*/ 3674 h 3909"/>
              <a:gd name="T8" fmla="*/ 2223 w 5080"/>
              <a:gd name="T9" fmla="*/ 2676 h 3909"/>
              <a:gd name="T10" fmla="*/ 2812 w 5080"/>
              <a:gd name="T11" fmla="*/ 3901 h 3909"/>
              <a:gd name="T12" fmla="*/ 3447 w 5080"/>
              <a:gd name="T13" fmla="*/ 2631 h 3909"/>
              <a:gd name="T14" fmla="*/ 3629 w 5080"/>
              <a:gd name="T15" fmla="*/ 3311 h 3909"/>
              <a:gd name="T16" fmla="*/ 5080 w 5080"/>
              <a:gd name="T17" fmla="*/ 680 h 3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80" h="3909">
                <a:moveTo>
                  <a:pt x="0" y="0"/>
                </a:moveTo>
                <a:cubicBezTo>
                  <a:pt x="125" y="1236"/>
                  <a:pt x="250" y="2472"/>
                  <a:pt x="363" y="2812"/>
                </a:cubicBezTo>
                <a:cubicBezTo>
                  <a:pt x="476" y="3152"/>
                  <a:pt x="551" y="1897"/>
                  <a:pt x="680" y="2041"/>
                </a:cubicBezTo>
                <a:cubicBezTo>
                  <a:pt x="809" y="2185"/>
                  <a:pt x="877" y="3568"/>
                  <a:pt x="1134" y="3674"/>
                </a:cubicBezTo>
                <a:cubicBezTo>
                  <a:pt x="1391" y="3780"/>
                  <a:pt x="1943" y="2638"/>
                  <a:pt x="2223" y="2676"/>
                </a:cubicBezTo>
                <a:cubicBezTo>
                  <a:pt x="2503" y="2714"/>
                  <a:pt x="2608" y="3909"/>
                  <a:pt x="2812" y="3901"/>
                </a:cubicBezTo>
                <a:cubicBezTo>
                  <a:pt x="3016" y="3893"/>
                  <a:pt x="3311" y="2729"/>
                  <a:pt x="3447" y="2631"/>
                </a:cubicBezTo>
                <a:cubicBezTo>
                  <a:pt x="3583" y="2533"/>
                  <a:pt x="3357" y="3636"/>
                  <a:pt x="3629" y="3311"/>
                </a:cubicBezTo>
                <a:cubicBezTo>
                  <a:pt x="3901" y="2986"/>
                  <a:pt x="4838" y="1118"/>
                  <a:pt x="5080" y="68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774" name="Line 6"/>
          <p:cNvSpPr>
            <a:spLocks noChangeShapeType="1"/>
          </p:cNvSpPr>
          <p:nvPr/>
        </p:nvSpPr>
        <p:spPr bwMode="auto">
          <a:xfrm flipV="1">
            <a:off x="3419475" y="4652963"/>
            <a:ext cx="4032250" cy="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775" name="Line 7"/>
          <p:cNvSpPr>
            <a:spLocks noChangeShapeType="1"/>
          </p:cNvSpPr>
          <p:nvPr/>
        </p:nvSpPr>
        <p:spPr bwMode="auto">
          <a:xfrm>
            <a:off x="4643438" y="4724400"/>
            <a:ext cx="0" cy="1728788"/>
          </a:xfrm>
          <a:prstGeom prst="line">
            <a:avLst/>
          </a:prstGeom>
          <a:noFill/>
          <a:ln w="76200">
            <a:solidFill>
              <a:srgbClr val="FF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776" name="Line 8"/>
          <p:cNvSpPr>
            <a:spLocks noChangeShapeType="1"/>
          </p:cNvSpPr>
          <p:nvPr/>
        </p:nvSpPr>
        <p:spPr bwMode="auto">
          <a:xfrm>
            <a:off x="6372225" y="2852738"/>
            <a:ext cx="0" cy="1728787"/>
          </a:xfrm>
          <a:prstGeom prst="line">
            <a:avLst/>
          </a:prstGeom>
          <a:noFill/>
          <a:ln w="76200">
            <a:solidFill>
              <a:srgbClr val="FF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777" name="Text Box 9"/>
          <p:cNvSpPr txBox="1">
            <a:spLocks noChangeArrowheads="1"/>
          </p:cNvSpPr>
          <p:nvPr/>
        </p:nvSpPr>
        <p:spPr bwMode="auto">
          <a:xfrm>
            <a:off x="6300788" y="2420938"/>
            <a:ext cx="890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00"/>
                </a:solidFill>
                <a:latin typeface="Tahoma" panose="020B0604030504040204" pitchFamily="34" charset="0"/>
              </a:rPr>
              <a:t>target</a:t>
            </a: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rrowheads="1"/>
          </p:cNvSpPr>
          <p:nvPr>
            <p:ph type="title"/>
          </p:nvPr>
        </p:nvSpPr>
        <p:spPr/>
        <p:txBody>
          <a:bodyPr/>
          <a:lstStyle/>
          <a:p>
            <a:endParaRPr lang="en-US">
              <a:cs typeface="B Titr" pitchFamily="2" charset="-78"/>
            </a:endParaRPr>
          </a:p>
        </p:txBody>
      </p:sp>
      <p:sp>
        <p:nvSpPr>
          <p:cNvPr id="161795" name="Rectangle 3"/>
          <p:cNvSpPr>
            <a:spLocks noGrp="1" noRot="1" noChangeArrowheads="1"/>
          </p:cNvSpPr>
          <p:nvPr>
            <p:ph type="body" idx="1"/>
          </p:nvPr>
        </p:nvSpPr>
        <p:spPr/>
        <p:txBody>
          <a:bodyPr/>
          <a:lstStyle/>
          <a:p>
            <a:endParaRPr lang="en-US"/>
          </a:p>
        </p:txBody>
      </p:sp>
      <p:pic>
        <p:nvPicPr>
          <p:cNvPr id="161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rrowheads="1"/>
          </p:cNvSpPr>
          <p:nvPr>
            <p:ph type="title"/>
          </p:nvPr>
        </p:nvSpPr>
        <p:spPr/>
        <p:txBody>
          <a:bodyPr/>
          <a:lstStyle/>
          <a:p>
            <a:endParaRPr lang="en-US">
              <a:cs typeface="B Titr" pitchFamily="2" charset="-78"/>
            </a:endParaRPr>
          </a:p>
        </p:txBody>
      </p:sp>
      <p:sp>
        <p:nvSpPr>
          <p:cNvPr id="162819" name="Rectangle 3"/>
          <p:cNvSpPr>
            <a:spLocks noGrp="1" noRot="1" noChangeArrowheads="1"/>
          </p:cNvSpPr>
          <p:nvPr>
            <p:ph type="body" idx="1"/>
          </p:nvPr>
        </p:nvSpPr>
        <p:spPr/>
        <p:txBody>
          <a:bodyPr/>
          <a:lstStyle/>
          <a:p>
            <a:endParaRPr lang="en-US"/>
          </a:p>
        </p:txBody>
      </p:sp>
      <p:pic>
        <p:nvPicPr>
          <p:cNvPr id="162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2821" name="Freeform 5"/>
          <p:cNvSpPr>
            <a:spLocks/>
          </p:cNvSpPr>
          <p:nvPr/>
        </p:nvSpPr>
        <p:spPr bwMode="auto">
          <a:xfrm>
            <a:off x="107950" y="765175"/>
            <a:ext cx="8640763" cy="5461000"/>
          </a:xfrm>
          <a:custGeom>
            <a:avLst/>
            <a:gdLst>
              <a:gd name="T0" fmla="*/ 0 w 5443"/>
              <a:gd name="T1" fmla="*/ 0 h 3440"/>
              <a:gd name="T2" fmla="*/ 453 w 5443"/>
              <a:gd name="T3" fmla="*/ 1859 h 3440"/>
              <a:gd name="T4" fmla="*/ 771 w 5443"/>
              <a:gd name="T5" fmla="*/ 1315 h 3440"/>
              <a:gd name="T6" fmla="*/ 1134 w 5443"/>
              <a:gd name="T7" fmla="*/ 2585 h 3440"/>
              <a:gd name="T8" fmla="*/ 1497 w 5443"/>
              <a:gd name="T9" fmla="*/ 1542 h 3440"/>
              <a:gd name="T10" fmla="*/ 2222 w 5443"/>
              <a:gd name="T11" fmla="*/ 3402 h 3440"/>
              <a:gd name="T12" fmla="*/ 3311 w 5443"/>
              <a:gd name="T13" fmla="*/ 1769 h 3440"/>
              <a:gd name="T14" fmla="*/ 3901 w 5443"/>
              <a:gd name="T15" fmla="*/ 2494 h 3440"/>
              <a:gd name="T16" fmla="*/ 4127 w 5443"/>
              <a:gd name="T17" fmla="*/ 1406 h 3440"/>
              <a:gd name="T18" fmla="*/ 4309 w 5443"/>
              <a:gd name="T19" fmla="*/ 1950 h 3440"/>
              <a:gd name="T20" fmla="*/ 4672 w 5443"/>
              <a:gd name="T21" fmla="*/ 907 h 3440"/>
              <a:gd name="T22" fmla="*/ 4944 w 5443"/>
              <a:gd name="T23" fmla="*/ 1360 h 3440"/>
              <a:gd name="T24" fmla="*/ 5443 w 5443"/>
              <a:gd name="T25" fmla="*/ 544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43" h="3440">
                <a:moveTo>
                  <a:pt x="0" y="0"/>
                </a:moveTo>
                <a:cubicBezTo>
                  <a:pt x="162" y="820"/>
                  <a:pt x="325" y="1640"/>
                  <a:pt x="453" y="1859"/>
                </a:cubicBezTo>
                <a:cubicBezTo>
                  <a:pt x="581" y="2078"/>
                  <a:pt x="658" y="1194"/>
                  <a:pt x="771" y="1315"/>
                </a:cubicBezTo>
                <a:cubicBezTo>
                  <a:pt x="884" y="1436"/>
                  <a:pt x="1013" y="2547"/>
                  <a:pt x="1134" y="2585"/>
                </a:cubicBezTo>
                <a:cubicBezTo>
                  <a:pt x="1255" y="2623"/>
                  <a:pt x="1316" y="1406"/>
                  <a:pt x="1497" y="1542"/>
                </a:cubicBezTo>
                <a:cubicBezTo>
                  <a:pt x="1678" y="1678"/>
                  <a:pt x="1920" y="3364"/>
                  <a:pt x="2222" y="3402"/>
                </a:cubicBezTo>
                <a:cubicBezTo>
                  <a:pt x="2524" y="3440"/>
                  <a:pt x="3031" y="1920"/>
                  <a:pt x="3311" y="1769"/>
                </a:cubicBezTo>
                <a:cubicBezTo>
                  <a:pt x="3591" y="1618"/>
                  <a:pt x="3765" y="2554"/>
                  <a:pt x="3901" y="2494"/>
                </a:cubicBezTo>
                <a:cubicBezTo>
                  <a:pt x="4037" y="2434"/>
                  <a:pt x="4059" y="1497"/>
                  <a:pt x="4127" y="1406"/>
                </a:cubicBezTo>
                <a:cubicBezTo>
                  <a:pt x="4195" y="1315"/>
                  <a:pt x="4218" y="2033"/>
                  <a:pt x="4309" y="1950"/>
                </a:cubicBezTo>
                <a:cubicBezTo>
                  <a:pt x="4400" y="1867"/>
                  <a:pt x="4566" y="1005"/>
                  <a:pt x="4672" y="907"/>
                </a:cubicBezTo>
                <a:cubicBezTo>
                  <a:pt x="4778" y="809"/>
                  <a:pt x="4816" y="1420"/>
                  <a:pt x="4944" y="1360"/>
                </a:cubicBezTo>
                <a:cubicBezTo>
                  <a:pt x="5072" y="1300"/>
                  <a:pt x="5360" y="680"/>
                  <a:pt x="5443" y="544"/>
                </a:cubicBezTo>
              </a:path>
            </a:pathLst>
          </a:custGeom>
          <a:noFill/>
          <a:ln w="7620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p:txBody>
          <a:bodyPr/>
          <a:lstStyle/>
          <a:p>
            <a:endParaRPr lang="en-US">
              <a:cs typeface="B Titr" pitchFamily="2" charset="-78"/>
            </a:endParaRPr>
          </a:p>
        </p:txBody>
      </p:sp>
      <p:sp>
        <p:nvSpPr>
          <p:cNvPr id="163843" name="Rectangle 3"/>
          <p:cNvSpPr>
            <a:spLocks noGrp="1" noRot="1" noChangeArrowheads="1"/>
          </p:cNvSpPr>
          <p:nvPr>
            <p:ph type="body" idx="1"/>
          </p:nvPr>
        </p:nvSpPr>
        <p:spPr/>
        <p:txBody>
          <a:bodyPr/>
          <a:lstStyle/>
          <a:p>
            <a:endParaRPr lang="en-US"/>
          </a:p>
        </p:txBody>
      </p:sp>
      <p:pic>
        <p:nvPicPr>
          <p:cNvPr id="163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3845" name="Freeform 5"/>
          <p:cNvSpPr>
            <a:spLocks/>
          </p:cNvSpPr>
          <p:nvPr/>
        </p:nvSpPr>
        <p:spPr bwMode="auto">
          <a:xfrm>
            <a:off x="107950" y="765175"/>
            <a:ext cx="8640763" cy="5461000"/>
          </a:xfrm>
          <a:custGeom>
            <a:avLst/>
            <a:gdLst>
              <a:gd name="T0" fmla="*/ 0 w 5443"/>
              <a:gd name="T1" fmla="*/ 0 h 3440"/>
              <a:gd name="T2" fmla="*/ 453 w 5443"/>
              <a:gd name="T3" fmla="*/ 1859 h 3440"/>
              <a:gd name="T4" fmla="*/ 771 w 5443"/>
              <a:gd name="T5" fmla="*/ 1315 h 3440"/>
              <a:gd name="T6" fmla="*/ 1134 w 5443"/>
              <a:gd name="T7" fmla="*/ 2585 h 3440"/>
              <a:gd name="T8" fmla="*/ 1497 w 5443"/>
              <a:gd name="T9" fmla="*/ 1542 h 3440"/>
              <a:gd name="T10" fmla="*/ 2222 w 5443"/>
              <a:gd name="T11" fmla="*/ 3402 h 3440"/>
              <a:gd name="T12" fmla="*/ 3311 w 5443"/>
              <a:gd name="T13" fmla="*/ 1769 h 3440"/>
              <a:gd name="T14" fmla="*/ 3901 w 5443"/>
              <a:gd name="T15" fmla="*/ 2494 h 3440"/>
              <a:gd name="T16" fmla="*/ 4127 w 5443"/>
              <a:gd name="T17" fmla="*/ 1406 h 3440"/>
              <a:gd name="T18" fmla="*/ 4309 w 5443"/>
              <a:gd name="T19" fmla="*/ 1950 h 3440"/>
              <a:gd name="T20" fmla="*/ 4672 w 5443"/>
              <a:gd name="T21" fmla="*/ 907 h 3440"/>
              <a:gd name="T22" fmla="*/ 4944 w 5443"/>
              <a:gd name="T23" fmla="*/ 1360 h 3440"/>
              <a:gd name="T24" fmla="*/ 5443 w 5443"/>
              <a:gd name="T25" fmla="*/ 544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43" h="3440">
                <a:moveTo>
                  <a:pt x="0" y="0"/>
                </a:moveTo>
                <a:cubicBezTo>
                  <a:pt x="162" y="820"/>
                  <a:pt x="325" y="1640"/>
                  <a:pt x="453" y="1859"/>
                </a:cubicBezTo>
                <a:cubicBezTo>
                  <a:pt x="581" y="2078"/>
                  <a:pt x="658" y="1194"/>
                  <a:pt x="771" y="1315"/>
                </a:cubicBezTo>
                <a:cubicBezTo>
                  <a:pt x="884" y="1436"/>
                  <a:pt x="1013" y="2547"/>
                  <a:pt x="1134" y="2585"/>
                </a:cubicBezTo>
                <a:cubicBezTo>
                  <a:pt x="1255" y="2623"/>
                  <a:pt x="1316" y="1406"/>
                  <a:pt x="1497" y="1542"/>
                </a:cubicBezTo>
                <a:cubicBezTo>
                  <a:pt x="1678" y="1678"/>
                  <a:pt x="1920" y="3364"/>
                  <a:pt x="2222" y="3402"/>
                </a:cubicBezTo>
                <a:cubicBezTo>
                  <a:pt x="2524" y="3440"/>
                  <a:pt x="3031" y="1920"/>
                  <a:pt x="3311" y="1769"/>
                </a:cubicBezTo>
                <a:cubicBezTo>
                  <a:pt x="3591" y="1618"/>
                  <a:pt x="3765" y="2554"/>
                  <a:pt x="3901" y="2494"/>
                </a:cubicBezTo>
                <a:cubicBezTo>
                  <a:pt x="4037" y="2434"/>
                  <a:pt x="4059" y="1497"/>
                  <a:pt x="4127" y="1406"/>
                </a:cubicBezTo>
                <a:cubicBezTo>
                  <a:pt x="4195" y="1315"/>
                  <a:pt x="4218" y="2033"/>
                  <a:pt x="4309" y="1950"/>
                </a:cubicBezTo>
                <a:cubicBezTo>
                  <a:pt x="4400" y="1867"/>
                  <a:pt x="4566" y="1005"/>
                  <a:pt x="4672" y="907"/>
                </a:cubicBezTo>
                <a:cubicBezTo>
                  <a:pt x="4778" y="809"/>
                  <a:pt x="4816" y="1420"/>
                  <a:pt x="4944" y="1360"/>
                </a:cubicBezTo>
                <a:cubicBezTo>
                  <a:pt x="5072" y="1300"/>
                  <a:pt x="5360" y="680"/>
                  <a:pt x="5443" y="544"/>
                </a:cubicBezTo>
              </a:path>
            </a:pathLst>
          </a:custGeom>
          <a:noFill/>
          <a:ln w="7620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46" name="Line 6"/>
          <p:cNvSpPr>
            <a:spLocks noChangeShapeType="1"/>
          </p:cNvSpPr>
          <p:nvPr/>
        </p:nvSpPr>
        <p:spPr bwMode="auto">
          <a:xfrm>
            <a:off x="1979613" y="3502025"/>
            <a:ext cx="5832475" cy="71438"/>
          </a:xfrm>
          <a:prstGeom prst="line">
            <a:avLst/>
          </a:prstGeom>
          <a:noFill/>
          <a:ln w="5715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47" name="Line 7"/>
          <p:cNvSpPr>
            <a:spLocks noChangeShapeType="1"/>
          </p:cNvSpPr>
          <p:nvPr/>
        </p:nvSpPr>
        <p:spPr bwMode="auto">
          <a:xfrm flipV="1">
            <a:off x="3635375" y="3573463"/>
            <a:ext cx="73025" cy="2519362"/>
          </a:xfrm>
          <a:prstGeom prst="line">
            <a:avLst/>
          </a:prstGeom>
          <a:noFill/>
          <a:ln w="76200">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48" name="Line 8"/>
          <p:cNvSpPr>
            <a:spLocks noChangeShapeType="1"/>
          </p:cNvSpPr>
          <p:nvPr/>
        </p:nvSpPr>
        <p:spPr bwMode="auto">
          <a:xfrm flipV="1">
            <a:off x="6372225" y="981075"/>
            <a:ext cx="73025" cy="2519363"/>
          </a:xfrm>
          <a:prstGeom prst="line">
            <a:avLst/>
          </a:prstGeom>
          <a:noFill/>
          <a:ln w="76200">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rrowheads="1"/>
          </p:cNvSpPr>
          <p:nvPr>
            <p:ph type="title"/>
          </p:nvPr>
        </p:nvSpPr>
        <p:spPr/>
        <p:txBody>
          <a:bodyPr/>
          <a:lstStyle/>
          <a:p>
            <a:endParaRPr lang="en-US">
              <a:cs typeface="B Titr" pitchFamily="2" charset="-78"/>
            </a:endParaRPr>
          </a:p>
        </p:txBody>
      </p:sp>
      <p:sp>
        <p:nvSpPr>
          <p:cNvPr id="164867" name="Rectangle 3"/>
          <p:cNvSpPr>
            <a:spLocks noGrp="1" noRot="1" noChangeArrowheads="1"/>
          </p:cNvSpPr>
          <p:nvPr>
            <p:ph type="body" idx="1"/>
          </p:nvPr>
        </p:nvSpPr>
        <p:spPr/>
        <p:txBody>
          <a:bodyPr/>
          <a:lstStyle/>
          <a:p>
            <a:endParaRPr lang="en-US"/>
          </a:p>
        </p:txBody>
      </p:sp>
      <p:pic>
        <p:nvPicPr>
          <p:cNvPr id="164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p:txBody>
          <a:bodyPr/>
          <a:lstStyle/>
          <a:p>
            <a:endParaRPr lang="en-US">
              <a:cs typeface="B Titr" pitchFamily="2" charset="-78"/>
            </a:endParaRPr>
          </a:p>
        </p:txBody>
      </p:sp>
      <p:sp>
        <p:nvSpPr>
          <p:cNvPr id="165891" name="Rectangle 3"/>
          <p:cNvSpPr>
            <a:spLocks noGrp="1" noRot="1" noChangeArrowheads="1"/>
          </p:cNvSpPr>
          <p:nvPr>
            <p:ph type="body" idx="1"/>
          </p:nvPr>
        </p:nvSpPr>
        <p:spPr/>
        <p:txBody>
          <a:bodyPr/>
          <a:lstStyle/>
          <a:p>
            <a:endParaRPr lang="en-US"/>
          </a:p>
        </p:txBody>
      </p:sp>
      <p:pic>
        <p:nvPicPr>
          <p:cNvPr id="165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5893" name="Freeform 5"/>
          <p:cNvSpPr>
            <a:spLocks/>
          </p:cNvSpPr>
          <p:nvPr/>
        </p:nvSpPr>
        <p:spPr bwMode="auto">
          <a:xfrm>
            <a:off x="179388" y="512763"/>
            <a:ext cx="8640762" cy="5892800"/>
          </a:xfrm>
          <a:custGeom>
            <a:avLst/>
            <a:gdLst>
              <a:gd name="T0" fmla="*/ 0 w 5443"/>
              <a:gd name="T1" fmla="*/ 794 h 3712"/>
              <a:gd name="T2" fmla="*/ 182 w 5443"/>
              <a:gd name="T3" fmla="*/ 2064 h 3712"/>
              <a:gd name="T4" fmla="*/ 408 w 5443"/>
              <a:gd name="T5" fmla="*/ 1474 h 3712"/>
              <a:gd name="T6" fmla="*/ 590 w 5443"/>
              <a:gd name="T7" fmla="*/ 2381 h 3712"/>
              <a:gd name="T8" fmla="*/ 817 w 5443"/>
              <a:gd name="T9" fmla="*/ 1928 h 3712"/>
              <a:gd name="T10" fmla="*/ 1089 w 5443"/>
              <a:gd name="T11" fmla="*/ 2790 h 3712"/>
              <a:gd name="T12" fmla="*/ 1179 w 5443"/>
              <a:gd name="T13" fmla="*/ 1792 h 3712"/>
              <a:gd name="T14" fmla="*/ 1497 w 5443"/>
              <a:gd name="T15" fmla="*/ 2336 h 3712"/>
              <a:gd name="T16" fmla="*/ 1724 w 5443"/>
              <a:gd name="T17" fmla="*/ 567 h 3712"/>
              <a:gd name="T18" fmla="*/ 1951 w 5443"/>
              <a:gd name="T19" fmla="*/ 930 h 3712"/>
              <a:gd name="T20" fmla="*/ 2087 w 5443"/>
              <a:gd name="T21" fmla="*/ 23 h 3712"/>
              <a:gd name="T22" fmla="*/ 2313 w 5443"/>
              <a:gd name="T23" fmla="*/ 794 h 3712"/>
              <a:gd name="T24" fmla="*/ 2495 w 5443"/>
              <a:gd name="T25" fmla="*/ 612 h 3712"/>
              <a:gd name="T26" fmla="*/ 2812 w 5443"/>
              <a:gd name="T27" fmla="*/ 2381 h 3712"/>
              <a:gd name="T28" fmla="*/ 3130 w 5443"/>
              <a:gd name="T29" fmla="*/ 1928 h 3712"/>
              <a:gd name="T30" fmla="*/ 3493 w 5443"/>
              <a:gd name="T31" fmla="*/ 3515 h 3712"/>
              <a:gd name="T32" fmla="*/ 3629 w 5443"/>
              <a:gd name="T33" fmla="*/ 2971 h 3712"/>
              <a:gd name="T34" fmla="*/ 3765 w 5443"/>
              <a:gd name="T35" fmla="*/ 3651 h 3712"/>
              <a:gd name="T36" fmla="*/ 3946 w 5443"/>
              <a:gd name="T37" fmla="*/ 2608 h 3712"/>
              <a:gd name="T38" fmla="*/ 4173 w 5443"/>
              <a:gd name="T39" fmla="*/ 3016 h 3712"/>
              <a:gd name="T40" fmla="*/ 4400 w 5443"/>
              <a:gd name="T41" fmla="*/ 1746 h 3712"/>
              <a:gd name="T42" fmla="*/ 4717 w 5443"/>
              <a:gd name="T43" fmla="*/ 2563 h 3712"/>
              <a:gd name="T44" fmla="*/ 4944 w 5443"/>
              <a:gd name="T45" fmla="*/ 1157 h 3712"/>
              <a:gd name="T46" fmla="*/ 5216 w 5443"/>
              <a:gd name="T47" fmla="*/ 1746 h 3712"/>
              <a:gd name="T48" fmla="*/ 5307 w 5443"/>
              <a:gd name="T49" fmla="*/ 1021 h 3712"/>
              <a:gd name="T50" fmla="*/ 5443 w 5443"/>
              <a:gd name="T51" fmla="*/ 2155 h 3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43" h="3712">
                <a:moveTo>
                  <a:pt x="0" y="794"/>
                </a:moveTo>
                <a:cubicBezTo>
                  <a:pt x="57" y="1372"/>
                  <a:pt x="114" y="1951"/>
                  <a:pt x="182" y="2064"/>
                </a:cubicBezTo>
                <a:cubicBezTo>
                  <a:pt x="250" y="2177"/>
                  <a:pt x="340" y="1421"/>
                  <a:pt x="408" y="1474"/>
                </a:cubicBezTo>
                <a:cubicBezTo>
                  <a:pt x="476" y="1527"/>
                  <a:pt x="522" y="2305"/>
                  <a:pt x="590" y="2381"/>
                </a:cubicBezTo>
                <a:cubicBezTo>
                  <a:pt x="658" y="2457"/>
                  <a:pt x="734" y="1860"/>
                  <a:pt x="817" y="1928"/>
                </a:cubicBezTo>
                <a:cubicBezTo>
                  <a:pt x="900" y="1996"/>
                  <a:pt x="1029" y="2813"/>
                  <a:pt x="1089" y="2790"/>
                </a:cubicBezTo>
                <a:cubicBezTo>
                  <a:pt x="1149" y="2767"/>
                  <a:pt x="1111" y="1868"/>
                  <a:pt x="1179" y="1792"/>
                </a:cubicBezTo>
                <a:cubicBezTo>
                  <a:pt x="1247" y="1716"/>
                  <a:pt x="1406" y="2540"/>
                  <a:pt x="1497" y="2336"/>
                </a:cubicBezTo>
                <a:cubicBezTo>
                  <a:pt x="1588" y="2132"/>
                  <a:pt x="1648" y="801"/>
                  <a:pt x="1724" y="567"/>
                </a:cubicBezTo>
                <a:cubicBezTo>
                  <a:pt x="1800" y="333"/>
                  <a:pt x="1891" y="1021"/>
                  <a:pt x="1951" y="930"/>
                </a:cubicBezTo>
                <a:cubicBezTo>
                  <a:pt x="2011" y="839"/>
                  <a:pt x="2027" y="46"/>
                  <a:pt x="2087" y="23"/>
                </a:cubicBezTo>
                <a:cubicBezTo>
                  <a:pt x="2147" y="0"/>
                  <a:pt x="2245" y="696"/>
                  <a:pt x="2313" y="794"/>
                </a:cubicBezTo>
                <a:cubicBezTo>
                  <a:pt x="2381" y="892"/>
                  <a:pt x="2412" y="347"/>
                  <a:pt x="2495" y="612"/>
                </a:cubicBezTo>
                <a:cubicBezTo>
                  <a:pt x="2578" y="877"/>
                  <a:pt x="2706" y="2162"/>
                  <a:pt x="2812" y="2381"/>
                </a:cubicBezTo>
                <a:cubicBezTo>
                  <a:pt x="2918" y="2600"/>
                  <a:pt x="3017" y="1739"/>
                  <a:pt x="3130" y="1928"/>
                </a:cubicBezTo>
                <a:cubicBezTo>
                  <a:pt x="3243" y="2117"/>
                  <a:pt x="3410" y="3341"/>
                  <a:pt x="3493" y="3515"/>
                </a:cubicBezTo>
                <a:cubicBezTo>
                  <a:pt x="3576" y="3689"/>
                  <a:pt x="3584" y="2948"/>
                  <a:pt x="3629" y="2971"/>
                </a:cubicBezTo>
                <a:cubicBezTo>
                  <a:pt x="3674" y="2994"/>
                  <a:pt x="3712" y="3712"/>
                  <a:pt x="3765" y="3651"/>
                </a:cubicBezTo>
                <a:cubicBezTo>
                  <a:pt x="3818" y="3590"/>
                  <a:pt x="3878" y="2714"/>
                  <a:pt x="3946" y="2608"/>
                </a:cubicBezTo>
                <a:cubicBezTo>
                  <a:pt x="4014" y="2502"/>
                  <a:pt x="4097" y="3160"/>
                  <a:pt x="4173" y="3016"/>
                </a:cubicBezTo>
                <a:cubicBezTo>
                  <a:pt x="4249" y="2872"/>
                  <a:pt x="4309" y="1821"/>
                  <a:pt x="4400" y="1746"/>
                </a:cubicBezTo>
                <a:cubicBezTo>
                  <a:pt x="4491" y="1671"/>
                  <a:pt x="4627" y="2661"/>
                  <a:pt x="4717" y="2563"/>
                </a:cubicBezTo>
                <a:cubicBezTo>
                  <a:pt x="4807" y="2465"/>
                  <a:pt x="4861" y="1293"/>
                  <a:pt x="4944" y="1157"/>
                </a:cubicBezTo>
                <a:cubicBezTo>
                  <a:pt x="5027" y="1021"/>
                  <a:pt x="5155" y="1769"/>
                  <a:pt x="5216" y="1746"/>
                </a:cubicBezTo>
                <a:cubicBezTo>
                  <a:pt x="5277" y="1723"/>
                  <a:pt x="5269" y="953"/>
                  <a:pt x="5307" y="1021"/>
                </a:cubicBezTo>
                <a:cubicBezTo>
                  <a:pt x="5345" y="1089"/>
                  <a:pt x="5420" y="1966"/>
                  <a:pt x="5443" y="2155"/>
                </a:cubicBezTo>
              </a:path>
            </a:pathLst>
          </a:custGeom>
          <a:noFill/>
          <a:ln w="38100" cmpd="sng">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rrowheads="1"/>
          </p:cNvSpPr>
          <p:nvPr>
            <p:ph type="title"/>
          </p:nvPr>
        </p:nvSpPr>
        <p:spPr/>
        <p:txBody>
          <a:bodyPr/>
          <a:lstStyle/>
          <a:p>
            <a:endParaRPr lang="en-US">
              <a:cs typeface="B Titr" pitchFamily="2" charset="-78"/>
            </a:endParaRPr>
          </a:p>
        </p:txBody>
      </p:sp>
      <p:sp>
        <p:nvSpPr>
          <p:cNvPr id="166915" name="Rectangle 3"/>
          <p:cNvSpPr>
            <a:spLocks noGrp="1" noRot="1" noChangeArrowheads="1"/>
          </p:cNvSpPr>
          <p:nvPr>
            <p:ph type="body" idx="1"/>
          </p:nvPr>
        </p:nvSpPr>
        <p:spPr/>
        <p:txBody>
          <a:bodyPr/>
          <a:lstStyle/>
          <a:p>
            <a:endParaRPr lang="en-US"/>
          </a:p>
        </p:txBody>
      </p:sp>
      <p:pic>
        <p:nvPicPr>
          <p:cNvPr id="166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6917" name="Freeform 5"/>
          <p:cNvSpPr>
            <a:spLocks/>
          </p:cNvSpPr>
          <p:nvPr/>
        </p:nvSpPr>
        <p:spPr bwMode="auto">
          <a:xfrm>
            <a:off x="179388" y="512763"/>
            <a:ext cx="8640762" cy="5892800"/>
          </a:xfrm>
          <a:custGeom>
            <a:avLst/>
            <a:gdLst>
              <a:gd name="T0" fmla="*/ 0 w 5443"/>
              <a:gd name="T1" fmla="*/ 794 h 3712"/>
              <a:gd name="T2" fmla="*/ 182 w 5443"/>
              <a:gd name="T3" fmla="*/ 2064 h 3712"/>
              <a:gd name="T4" fmla="*/ 408 w 5443"/>
              <a:gd name="T5" fmla="*/ 1474 h 3712"/>
              <a:gd name="T6" fmla="*/ 590 w 5443"/>
              <a:gd name="T7" fmla="*/ 2381 h 3712"/>
              <a:gd name="T8" fmla="*/ 817 w 5443"/>
              <a:gd name="T9" fmla="*/ 1928 h 3712"/>
              <a:gd name="T10" fmla="*/ 1089 w 5443"/>
              <a:gd name="T11" fmla="*/ 2790 h 3712"/>
              <a:gd name="T12" fmla="*/ 1179 w 5443"/>
              <a:gd name="T13" fmla="*/ 1792 h 3712"/>
              <a:gd name="T14" fmla="*/ 1497 w 5443"/>
              <a:gd name="T15" fmla="*/ 2336 h 3712"/>
              <a:gd name="T16" fmla="*/ 1724 w 5443"/>
              <a:gd name="T17" fmla="*/ 567 h 3712"/>
              <a:gd name="T18" fmla="*/ 1951 w 5443"/>
              <a:gd name="T19" fmla="*/ 930 h 3712"/>
              <a:gd name="T20" fmla="*/ 2087 w 5443"/>
              <a:gd name="T21" fmla="*/ 23 h 3712"/>
              <a:gd name="T22" fmla="*/ 2313 w 5443"/>
              <a:gd name="T23" fmla="*/ 794 h 3712"/>
              <a:gd name="T24" fmla="*/ 2495 w 5443"/>
              <a:gd name="T25" fmla="*/ 612 h 3712"/>
              <a:gd name="T26" fmla="*/ 2812 w 5443"/>
              <a:gd name="T27" fmla="*/ 2381 h 3712"/>
              <a:gd name="T28" fmla="*/ 3130 w 5443"/>
              <a:gd name="T29" fmla="*/ 1928 h 3712"/>
              <a:gd name="T30" fmla="*/ 3493 w 5443"/>
              <a:gd name="T31" fmla="*/ 3515 h 3712"/>
              <a:gd name="T32" fmla="*/ 3629 w 5443"/>
              <a:gd name="T33" fmla="*/ 2971 h 3712"/>
              <a:gd name="T34" fmla="*/ 3765 w 5443"/>
              <a:gd name="T35" fmla="*/ 3651 h 3712"/>
              <a:gd name="T36" fmla="*/ 3946 w 5443"/>
              <a:gd name="T37" fmla="*/ 2608 h 3712"/>
              <a:gd name="T38" fmla="*/ 4173 w 5443"/>
              <a:gd name="T39" fmla="*/ 3016 h 3712"/>
              <a:gd name="T40" fmla="*/ 4400 w 5443"/>
              <a:gd name="T41" fmla="*/ 1746 h 3712"/>
              <a:gd name="T42" fmla="*/ 4717 w 5443"/>
              <a:gd name="T43" fmla="*/ 2563 h 3712"/>
              <a:gd name="T44" fmla="*/ 4944 w 5443"/>
              <a:gd name="T45" fmla="*/ 1157 h 3712"/>
              <a:gd name="T46" fmla="*/ 5216 w 5443"/>
              <a:gd name="T47" fmla="*/ 1746 h 3712"/>
              <a:gd name="T48" fmla="*/ 5307 w 5443"/>
              <a:gd name="T49" fmla="*/ 1021 h 3712"/>
              <a:gd name="T50" fmla="*/ 5443 w 5443"/>
              <a:gd name="T51" fmla="*/ 2155 h 3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43" h="3712">
                <a:moveTo>
                  <a:pt x="0" y="794"/>
                </a:moveTo>
                <a:cubicBezTo>
                  <a:pt x="57" y="1372"/>
                  <a:pt x="114" y="1951"/>
                  <a:pt x="182" y="2064"/>
                </a:cubicBezTo>
                <a:cubicBezTo>
                  <a:pt x="250" y="2177"/>
                  <a:pt x="340" y="1421"/>
                  <a:pt x="408" y="1474"/>
                </a:cubicBezTo>
                <a:cubicBezTo>
                  <a:pt x="476" y="1527"/>
                  <a:pt x="522" y="2305"/>
                  <a:pt x="590" y="2381"/>
                </a:cubicBezTo>
                <a:cubicBezTo>
                  <a:pt x="658" y="2457"/>
                  <a:pt x="734" y="1860"/>
                  <a:pt x="817" y="1928"/>
                </a:cubicBezTo>
                <a:cubicBezTo>
                  <a:pt x="900" y="1996"/>
                  <a:pt x="1029" y="2813"/>
                  <a:pt x="1089" y="2790"/>
                </a:cubicBezTo>
                <a:cubicBezTo>
                  <a:pt x="1149" y="2767"/>
                  <a:pt x="1111" y="1868"/>
                  <a:pt x="1179" y="1792"/>
                </a:cubicBezTo>
                <a:cubicBezTo>
                  <a:pt x="1247" y="1716"/>
                  <a:pt x="1406" y="2540"/>
                  <a:pt x="1497" y="2336"/>
                </a:cubicBezTo>
                <a:cubicBezTo>
                  <a:pt x="1588" y="2132"/>
                  <a:pt x="1648" y="801"/>
                  <a:pt x="1724" y="567"/>
                </a:cubicBezTo>
                <a:cubicBezTo>
                  <a:pt x="1800" y="333"/>
                  <a:pt x="1891" y="1021"/>
                  <a:pt x="1951" y="930"/>
                </a:cubicBezTo>
                <a:cubicBezTo>
                  <a:pt x="2011" y="839"/>
                  <a:pt x="2027" y="46"/>
                  <a:pt x="2087" y="23"/>
                </a:cubicBezTo>
                <a:cubicBezTo>
                  <a:pt x="2147" y="0"/>
                  <a:pt x="2245" y="696"/>
                  <a:pt x="2313" y="794"/>
                </a:cubicBezTo>
                <a:cubicBezTo>
                  <a:pt x="2381" y="892"/>
                  <a:pt x="2412" y="347"/>
                  <a:pt x="2495" y="612"/>
                </a:cubicBezTo>
                <a:cubicBezTo>
                  <a:pt x="2578" y="877"/>
                  <a:pt x="2706" y="2162"/>
                  <a:pt x="2812" y="2381"/>
                </a:cubicBezTo>
                <a:cubicBezTo>
                  <a:pt x="2918" y="2600"/>
                  <a:pt x="3017" y="1739"/>
                  <a:pt x="3130" y="1928"/>
                </a:cubicBezTo>
                <a:cubicBezTo>
                  <a:pt x="3243" y="2117"/>
                  <a:pt x="3410" y="3341"/>
                  <a:pt x="3493" y="3515"/>
                </a:cubicBezTo>
                <a:cubicBezTo>
                  <a:pt x="3576" y="3689"/>
                  <a:pt x="3584" y="2948"/>
                  <a:pt x="3629" y="2971"/>
                </a:cubicBezTo>
                <a:cubicBezTo>
                  <a:pt x="3674" y="2994"/>
                  <a:pt x="3712" y="3712"/>
                  <a:pt x="3765" y="3651"/>
                </a:cubicBezTo>
                <a:cubicBezTo>
                  <a:pt x="3818" y="3590"/>
                  <a:pt x="3878" y="2714"/>
                  <a:pt x="3946" y="2608"/>
                </a:cubicBezTo>
                <a:cubicBezTo>
                  <a:pt x="4014" y="2502"/>
                  <a:pt x="4097" y="3160"/>
                  <a:pt x="4173" y="3016"/>
                </a:cubicBezTo>
                <a:cubicBezTo>
                  <a:pt x="4249" y="2872"/>
                  <a:pt x="4309" y="1821"/>
                  <a:pt x="4400" y="1746"/>
                </a:cubicBezTo>
                <a:cubicBezTo>
                  <a:pt x="4491" y="1671"/>
                  <a:pt x="4627" y="2661"/>
                  <a:pt x="4717" y="2563"/>
                </a:cubicBezTo>
                <a:cubicBezTo>
                  <a:pt x="4807" y="2465"/>
                  <a:pt x="4861" y="1293"/>
                  <a:pt x="4944" y="1157"/>
                </a:cubicBezTo>
                <a:cubicBezTo>
                  <a:pt x="5027" y="1021"/>
                  <a:pt x="5155" y="1769"/>
                  <a:pt x="5216" y="1746"/>
                </a:cubicBezTo>
                <a:cubicBezTo>
                  <a:pt x="5277" y="1723"/>
                  <a:pt x="5269" y="953"/>
                  <a:pt x="5307" y="1021"/>
                </a:cubicBezTo>
                <a:cubicBezTo>
                  <a:pt x="5345" y="1089"/>
                  <a:pt x="5420" y="1966"/>
                  <a:pt x="5443" y="2155"/>
                </a:cubicBezTo>
              </a:path>
            </a:pathLst>
          </a:custGeom>
          <a:noFill/>
          <a:ln w="38100" cmpd="sng">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918" name="Line 6"/>
          <p:cNvSpPr>
            <a:spLocks noChangeShapeType="1"/>
          </p:cNvSpPr>
          <p:nvPr/>
        </p:nvSpPr>
        <p:spPr bwMode="auto">
          <a:xfrm flipV="1">
            <a:off x="1258888" y="3141663"/>
            <a:ext cx="2160587" cy="503237"/>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919" name="Line 7"/>
          <p:cNvSpPr>
            <a:spLocks noChangeShapeType="1"/>
          </p:cNvSpPr>
          <p:nvPr/>
        </p:nvSpPr>
        <p:spPr bwMode="auto">
          <a:xfrm flipV="1">
            <a:off x="2916238" y="1457325"/>
            <a:ext cx="1943100" cy="6477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920" name="Line 8"/>
          <p:cNvSpPr>
            <a:spLocks noChangeShapeType="1"/>
          </p:cNvSpPr>
          <p:nvPr/>
        </p:nvSpPr>
        <p:spPr bwMode="auto">
          <a:xfrm flipV="1">
            <a:off x="5508625" y="3644900"/>
            <a:ext cx="2735263" cy="1871663"/>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rrowheads="1"/>
          </p:cNvSpPr>
          <p:nvPr>
            <p:ph type="title"/>
          </p:nvPr>
        </p:nvSpPr>
        <p:spPr/>
        <p:txBody>
          <a:bodyPr/>
          <a:lstStyle/>
          <a:p>
            <a:endParaRPr lang="en-US">
              <a:cs typeface="B Titr" pitchFamily="2" charset="-78"/>
            </a:endParaRPr>
          </a:p>
        </p:txBody>
      </p:sp>
      <p:sp>
        <p:nvSpPr>
          <p:cNvPr id="167939" name="Rectangle 3"/>
          <p:cNvSpPr>
            <a:spLocks noGrp="1" noRot="1" noChangeArrowheads="1"/>
          </p:cNvSpPr>
          <p:nvPr>
            <p:ph type="body" idx="1"/>
          </p:nvPr>
        </p:nvSpPr>
        <p:spPr/>
        <p:txBody>
          <a:bodyPr/>
          <a:lstStyle/>
          <a:p>
            <a:endParaRPr lang="en-US"/>
          </a:p>
        </p:txBody>
      </p:sp>
      <p:pic>
        <p:nvPicPr>
          <p:cNvPr id="167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rrowheads="1"/>
          </p:cNvSpPr>
          <p:nvPr>
            <p:ph type="title"/>
          </p:nvPr>
        </p:nvSpPr>
        <p:spPr/>
        <p:txBody>
          <a:bodyPr/>
          <a:lstStyle/>
          <a:p>
            <a:endParaRPr lang="en-US">
              <a:cs typeface="B Titr" pitchFamily="2" charset="-78"/>
            </a:endParaRPr>
          </a:p>
        </p:txBody>
      </p:sp>
      <p:sp>
        <p:nvSpPr>
          <p:cNvPr id="168963" name="Rectangle 3"/>
          <p:cNvSpPr>
            <a:spLocks noGrp="1" noRot="1" noChangeArrowheads="1"/>
          </p:cNvSpPr>
          <p:nvPr>
            <p:ph type="body" idx="1"/>
          </p:nvPr>
        </p:nvSpPr>
        <p:spPr/>
        <p:txBody>
          <a:bodyPr/>
          <a:lstStyle/>
          <a:p>
            <a:endParaRPr lang="en-US"/>
          </a:p>
        </p:txBody>
      </p:sp>
      <p:pic>
        <p:nvPicPr>
          <p:cNvPr id="168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8965" name="Freeform 5"/>
          <p:cNvSpPr>
            <a:spLocks/>
          </p:cNvSpPr>
          <p:nvPr/>
        </p:nvSpPr>
        <p:spPr bwMode="auto">
          <a:xfrm>
            <a:off x="107950" y="836613"/>
            <a:ext cx="8640763" cy="4813300"/>
          </a:xfrm>
          <a:custGeom>
            <a:avLst/>
            <a:gdLst>
              <a:gd name="T0" fmla="*/ 0 w 5443"/>
              <a:gd name="T1" fmla="*/ 0 h 3032"/>
              <a:gd name="T2" fmla="*/ 453 w 5443"/>
              <a:gd name="T3" fmla="*/ 2404 h 3032"/>
              <a:gd name="T4" fmla="*/ 1315 w 5443"/>
              <a:gd name="T5" fmla="*/ 1089 h 3032"/>
              <a:gd name="T6" fmla="*/ 3447 w 5443"/>
              <a:gd name="T7" fmla="*/ 2994 h 3032"/>
              <a:gd name="T8" fmla="*/ 4490 w 5443"/>
              <a:gd name="T9" fmla="*/ 1315 h 3032"/>
              <a:gd name="T10" fmla="*/ 4944 w 5443"/>
              <a:gd name="T11" fmla="*/ 2631 h 3032"/>
              <a:gd name="T12" fmla="*/ 5443 w 5443"/>
              <a:gd name="T13" fmla="*/ 272 h 3032"/>
            </a:gdLst>
            <a:ahLst/>
            <a:cxnLst>
              <a:cxn ang="0">
                <a:pos x="T0" y="T1"/>
              </a:cxn>
              <a:cxn ang="0">
                <a:pos x="T2" y="T3"/>
              </a:cxn>
              <a:cxn ang="0">
                <a:pos x="T4" y="T5"/>
              </a:cxn>
              <a:cxn ang="0">
                <a:pos x="T6" y="T7"/>
              </a:cxn>
              <a:cxn ang="0">
                <a:pos x="T8" y="T9"/>
              </a:cxn>
              <a:cxn ang="0">
                <a:pos x="T10" y="T11"/>
              </a:cxn>
              <a:cxn ang="0">
                <a:pos x="T12" y="T13"/>
              </a:cxn>
            </a:cxnLst>
            <a:rect l="0" t="0" r="r" b="b"/>
            <a:pathLst>
              <a:path w="5443" h="3032">
                <a:moveTo>
                  <a:pt x="0" y="0"/>
                </a:moveTo>
                <a:cubicBezTo>
                  <a:pt x="117" y="1111"/>
                  <a:pt x="234" y="2223"/>
                  <a:pt x="453" y="2404"/>
                </a:cubicBezTo>
                <a:cubicBezTo>
                  <a:pt x="672" y="2585"/>
                  <a:pt x="816" y="991"/>
                  <a:pt x="1315" y="1089"/>
                </a:cubicBezTo>
                <a:cubicBezTo>
                  <a:pt x="1814" y="1187"/>
                  <a:pt x="2918" y="2956"/>
                  <a:pt x="3447" y="2994"/>
                </a:cubicBezTo>
                <a:cubicBezTo>
                  <a:pt x="3976" y="3032"/>
                  <a:pt x="4240" y="1375"/>
                  <a:pt x="4490" y="1315"/>
                </a:cubicBezTo>
                <a:cubicBezTo>
                  <a:pt x="4740" y="1255"/>
                  <a:pt x="4785" y="2805"/>
                  <a:pt x="4944" y="2631"/>
                </a:cubicBezTo>
                <a:cubicBezTo>
                  <a:pt x="5103" y="2457"/>
                  <a:pt x="5360" y="665"/>
                  <a:pt x="5443" y="272"/>
                </a:cubicBezTo>
              </a:path>
            </a:pathLst>
          </a:custGeom>
          <a:noFill/>
          <a:ln w="7620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rrowheads="1"/>
          </p:cNvSpPr>
          <p:nvPr>
            <p:ph type="title"/>
          </p:nvPr>
        </p:nvSpPr>
        <p:spPr/>
        <p:txBody>
          <a:bodyPr/>
          <a:lstStyle/>
          <a:p>
            <a:endParaRPr lang="en-US">
              <a:cs typeface="B Titr" pitchFamily="2" charset="-78"/>
            </a:endParaRPr>
          </a:p>
        </p:txBody>
      </p:sp>
      <p:sp>
        <p:nvSpPr>
          <p:cNvPr id="169987" name="Rectangle 3"/>
          <p:cNvSpPr>
            <a:spLocks noGrp="1" noRot="1" noChangeArrowheads="1"/>
          </p:cNvSpPr>
          <p:nvPr>
            <p:ph type="body" idx="1"/>
          </p:nvPr>
        </p:nvSpPr>
        <p:spPr/>
        <p:txBody>
          <a:bodyPr/>
          <a:lstStyle/>
          <a:p>
            <a:endParaRPr lang="en-US"/>
          </a:p>
        </p:txBody>
      </p:sp>
      <p:pic>
        <p:nvPicPr>
          <p:cNvPr id="1699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9989" name="Freeform 5"/>
          <p:cNvSpPr>
            <a:spLocks/>
          </p:cNvSpPr>
          <p:nvPr/>
        </p:nvSpPr>
        <p:spPr bwMode="auto">
          <a:xfrm>
            <a:off x="107950" y="836613"/>
            <a:ext cx="8640763" cy="4813300"/>
          </a:xfrm>
          <a:custGeom>
            <a:avLst/>
            <a:gdLst>
              <a:gd name="T0" fmla="*/ 0 w 5443"/>
              <a:gd name="T1" fmla="*/ 0 h 3032"/>
              <a:gd name="T2" fmla="*/ 453 w 5443"/>
              <a:gd name="T3" fmla="*/ 2404 h 3032"/>
              <a:gd name="T4" fmla="*/ 1315 w 5443"/>
              <a:gd name="T5" fmla="*/ 1089 h 3032"/>
              <a:gd name="T6" fmla="*/ 3447 w 5443"/>
              <a:gd name="T7" fmla="*/ 2994 h 3032"/>
              <a:gd name="T8" fmla="*/ 4490 w 5443"/>
              <a:gd name="T9" fmla="*/ 1315 h 3032"/>
              <a:gd name="T10" fmla="*/ 4944 w 5443"/>
              <a:gd name="T11" fmla="*/ 2631 h 3032"/>
              <a:gd name="T12" fmla="*/ 5443 w 5443"/>
              <a:gd name="T13" fmla="*/ 272 h 3032"/>
            </a:gdLst>
            <a:ahLst/>
            <a:cxnLst>
              <a:cxn ang="0">
                <a:pos x="T0" y="T1"/>
              </a:cxn>
              <a:cxn ang="0">
                <a:pos x="T2" y="T3"/>
              </a:cxn>
              <a:cxn ang="0">
                <a:pos x="T4" y="T5"/>
              </a:cxn>
              <a:cxn ang="0">
                <a:pos x="T6" y="T7"/>
              </a:cxn>
              <a:cxn ang="0">
                <a:pos x="T8" y="T9"/>
              </a:cxn>
              <a:cxn ang="0">
                <a:pos x="T10" y="T11"/>
              </a:cxn>
              <a:cxn ang="0">
                <a:pos x="T12" y="T13"/>
              </a:cxn>
            </a:cxnLst>
            <a:rect l="0" t="0" r="r" b="b"/>
            <a:pathLst>
              <a:path w="5443" h="3032">
                <a:moveTo>
                  <a:pt x="0" y="0"/>
                </a:moveTo>
                <a:cubicBezTo>
                  <a:pt x="117" y="1111"/>
                  <a:pt x="234" y="2223"/>
                  <a:pt x="453" y="2404"/>
                </a:cubicBezTo>
                <a:cubicBezTo>
                  <a:pt x="672" y="2585"/>
                  <a:pt x="816" y="991"/>
                  <a:pt x="1315" y="1089"/>
                </a:cubicBezTo>
                <a:cubicBezTo>
                  <a:pt x="1814" y="1187"/>
                  <a:pt x="2918" y="2956"/>
                  <a:pt x="3447" y="2994"/>
                </a:cubicBezTo>
                <a:cubicBezTo>
                  <a:pt x="3976" y="3032"/>
                  <a:pt x="4240" y="1375"/>
                  <a:pt x="4490" y="1315"/>
                </a:cubicBezTo>
                <a:cubicBezTo>
                  <a:pt x="4740" y="1255"/>
                  <a:pt x="4785" y="2805"/>
                  <a:pt x="4944" y="2631"/>
                </a:cubicBezTo>
                <a:cubicBezTo>
                  <a:pt x="5103" y="2457"/>
                  <a:pt x="5360" y="665"/>
                  <a:pt x="5443" y="272"/>
                </a:cubicBezTo>
              </a:path>
            </a:pathLst>
          </a:custGeom>
          <a:noFill/>
          <a:ln w="7620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0" name="Line 6"/>
          <p:cNvSpPr>
            <a:spLocks noChangeShapeType="1"/>
          </p:cNvSpPr>
          <p:nvPr/>
        </p:nvSpPr>
        <p:spPr bwMode="auto">
          <a:xfrm>
            <a:off x="1258888" y="2636838"/>
            <a:ext cx="7634287" cy="360362"/>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1" name="Line 7"/>
          <p:cNvSpPr>
            <a:spLocks noChangeShapeType="1"/>
          </p:cNvSpPr>
          <p:nvPr/>
        </p:nvSpPr>
        <p:spPr bwMode="auto">
          <a:xfrm flipV="1">
            <a:off x="6948488" y="260350"/>
            <a:ext cx="0" cy="2735263"/>
          </a:xfrm>
          <a:prstGeom prst="line">
            <a:avLst/>
          </a:prstGeom>
          <a:noFill/>
          <a:ln w="76200">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2" name="Line 8"/>
          <p:cNvSpPr>
            <a:spLocks noChangeShapeType="1"/>
          </p:cNvSpPr>
          <p:nvPr/>
        </p:nvSpPr>
        <p:spPr bwMode="auto">
          <a:xfrm flipV="1">
            <a:off x="5580063" y="2852738"/>
            <a:ext cx="0" cy="2735262"/>
          </a:xfrm>
          <a:prstGeom prst="line">
            <a:avLst/>
          </a:prstGeom>
          <a:noFill/>
          <a:ln w="76200">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r>
              <a:rPr lang="fa-IR">
                <a:solidFill>
                  <a:schemeClr val="hlink"/>
                </a:solidFill>
                <a:cs typeface="B Titr" pitchFamily="2" charset="-78"/>
              </a:rPr>
              <a:t>حمایت و مقاومت</a:t>
            </a:r>
            <a:endParaRPr lang="en-US">
              <a:solidFill>
                <a:schemeClr val="hlink"/>
              </a:solidFill>
              <a:cs typeface="B Titr" pitchFamily="2" charset="-78"/>
            </a:endParaRPr>
          </a:p>
        </p:txBody>
      </p:sp>
      <p:sp>
        <p:nvSpPr>
          <p:cNvPr id="17411" name="Rectangle 3"/>
          <p:cNvSpPr>
            <a:spLocks noGrp="1" noRot="1" noChangeArrowheads="1"/>
          </p:cNvSpPr>
          <p:nvPr>
            <p:ph type="body" idx="1"/>
          </p:nvPr>
        </p:nvSpPr>
        <p:spPr/>
        <p:txBody>
          <a:bodyPr/>
          <a:lstStyle/>
          <a:p>
            <a:endParaRPr lang="fa-IR" sz="3600">
              <a:cs typeface="B Titr" pitchFamily="2" charset="-78"/>
            </a:endParaRPr>
          </a:p>
          <a:p>
            <a:r>
              <a:rPr lang="fa-IR" sz="2400">
                <a:cs typeface="B Titr" pitchFamily="2" charset="-78"/>
              </a:rPr>
              <a:t>سطح حمایت: سطحی از قیمت که انتظار می رود در آن سطح تقاضا های جدید بوجود آید</a:t>
            </a:r>
          </a:p>
          <a:p>
            <a:endParaRPr lang="fa-IR" sz="2400">
              <a:cs typeface="B Titr" pitchFamily="2" charset="-78"/>
            </a:endParaRPr>
          </a:p>
          <a:p>
            <a:r>
              <a:rPr lang="fa-IR" sz="2400">
                <a:cs typeface="B Titr" pitchFamily="2" charset="-78"/>
              </a:rPr>
              <a:t>سطح مقاومت: سطحی از قیمت که انتظار می رود در آن سطح عرضه صورت گیرد</a:t>
            </a: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rrowheads="1"/>
          </p:cNvSpPr>
          <p:nvPr>
            <p:ph type="title"/>
          </p:nvPr>
        </p:nvSpPr>
        <p:spPr/>
        <p:txBody>
          <a:bodyPr/>
          <a:lstStyle/>
          <a:p>
            <a:r>
              <a:rPr lang="fa-IR">
                <a:cs typeface="B Titr" pitchFamily="2" charset="-78"/>
              </a:rPr>
              <a:t>سقف هاي دو قلو</a:t>
            </a:r>
            <a:endParaRPr lang="en-US">
              <a:cs typeface="B Titr" pitchFamily="2" charset="-78"/>
            </a:endParaRPr>
          </a:p>
        </p:txBody>
      </p:sp>
      <p:sp>
        <p:nvSpPr>
          <p:cNvPr id="171011" name="Rectangle 3"/>
          <p:cNvSpPr>
            <a:spLocks noGrp="1" noRot="1" noChangeArrowheads="1"/>
          </p:cNvSpPr>
          <p:nvPr>
            <p:ph type="body" idx="1"/>
          </p:nvPr>
        </p:nvSpPr>
        <p:spPr/>
        <p:txBody>
          <a:bodyPr/>
          <a:lstStyle/>
          <a:p>
            <a:endParaRPr lang="en-US"/>
          </a:p>
        </p:txBody>
      </p:sp>
      <p:sp>
        <p:nvSpPr>
          <p:cNvPr id="171012" name="Freeform 4"/>
          <p:cNvSpPr>
            <a:spLocks/>
          </p:cNvSpPr>
          <p:nvPr/>
        </p:nvSpPr>
        <p:spPr bwMode="auto">
          <a:xfrm>
            <a:off x="1187450" y="2492375"/>
            <a:ext cx="4968875" cy="3457575"/>
          </a:xfrm>
          <a:custGeom>
            <a:avLst/>
            <a:gdLst>
              <a:gd name="T0" fmla="*/ 0 w 3130"/>
              <a:gd name="T1" fmla="*/ 2178 h 2178"/>
              <a:gd name="T2" fmla="*/ 272 w 3130"/>
              <a:gd name="T3" fmla="*/ 1361 h 2178"/>
              <a:gd name="T4" fmla="*/ 635 w 3130"/>
              <a:gd name="T5" fmla="*/ 1724 h 2178"/>
              <a:gd name="T6" fmla="*/ 1043 w 3130"/>
              <a:gd name="T7" fmla="*/ 590 h 2178"/>
              <a:gd name="T8" fmla="*/ 1406 w 3130"/>
              <a:gd name="T9" fmla="*/ 1180 h 2178"/>
              <a:gd name="T10" fmla="*/ 1814 w 3130"/>
              <a:gd name="T11" fmla="*/ 91 h 2178"/>
              <a:gd name="T12" fmla="*/ 2087 w 3130"/>
              <a:gd name="T13" fmla="*/ 635 h 2178"/>
              <a:gd name="T14" fmla="*/ 2313 w 3130"/>
              <a:gd name="T15" fmla="*/ 46 h 2178"/>
              <a:gd name="T16" fmla="*/ 2495 w 3130"/>
              <a:gd name="T17" fmla="*/ 635 h 2178"/>
              <a:gd name="T18" fmla="*/ 2586 w 3130"/>
              <a:gd name="T19" fmla="*/ 1089 h 2178"/>
              <a:gd name="T20" fmla="*/ 2812 w 3130"/>
              <a:gd name="T21" fmla="*/ 635 h 2178"/>
              <a:gd name="T22" fmla="*/ 3130 w 3130"/>
              <a:gd name="T23" fmla="*/ 1225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30" h="2178">
                <a:moveTo>
                  <a:pt x="0" y="2178"/>
                </a:moveTo>
                <a:cubicBezTo>
                  <a:pt x="83" y="1807"/>
                  <a:pt x="166" y="1437"/>
                  <a:pt x="272" y="1361"/>
                </a:cubicBezTo>
                <a:cubicBezTo>
                  <a:pt x="378" y="1285"/>
                  <a:pt x="507" y="1852"/>
                  <a:pt x="635" y="1724"/>
                </a:cubicBezTo>
                <a:cubicBezTo>
                  <a:pt x="763" y="1596"/>
                  <a:pt x="914" y="681"/>
                  <a:pt x="1043" y="590"/>
                </a:cubicBezTo>
                <a:cubicBezTo>
                  <a:pt x="1172" y="499"/>
                  <a:pt x="1278" y="1263"/>
                  <a:pt x="1406" y="1180"/>
                </a:cubicBezTo>
                <a:cubicBezTo>
                  <a:pt x="1534" y="1097"/>
                  <a:pt x="1701" y="182"/>
                  <a:pt x="1814" y="91"/>
                </a:cubicBezTo>
                <a:cubicBezTo>
                  <a:pt x="1927" y="0"/>
                  <a:pt x="2004" y="642"/>
                  <a:pt x="2087" y="635"/>
                </a:cubicBezTo>
                <a:cubicBezTo>
                  <a:pt x="2170" y="628"/>
                  <a:pt x="2245" y="46"/>
                  <a:pt x="2313" y="46"/>
                </a:cubicBezTo>
                <a:cubicBezTo>
                  <a:pt x="2381" y="46"/>
                  <a:pt x="2450" y="461"/>
                  <a:pt x="2495" y="635"/>
                </a:cubicBezTo>
                <a:cubicBezTo>
                  <a:pt x="2540" y="809"/>
                  <a:pt x="2533" y="1089"/>
                  <a:pt x="2586" y="1089"/>
                </a:cubicBezTo>
                <a:cubicBezTo>
                  <a:pt x="2639" y="1089"/>
                  <a:pt x="2721" y="612"/>
                  <a:pt x="2812" y="635"/>
                </a:cubicBezTo>
                <a:cubicBezTo>
                  <a:pt x="2903" y="658"/>
                  <a:pt x="3077" y="1127"/>
                  <a:pt x="3130" y="1225"/>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013" name="Oval 5"/>
          <p:cNvSpPr>
            <a:spLocks noChangeArrowheads="1"/>
          </p:cNvSpPr>
          <p:nvPr/>
        </p:nvSpPr>
        <p:spPr bwMode="auto">
          <a:xfrm>
            <a:off x="3563938" y="2276475"/>
            <a:ext cx="936625" cy="792163"/>
          </a:xfrm>
          <a:prstGeom prst="ellipse">
            <a:avLst/>
          </a:prstGeom>
          <a:noFill/>
          <a:ln w="381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14" name="Oval 6"/>
          <p:cNvSpPr>
            <a:spLocks noChangeArrowheads="1"/>
          </p:cNvSpPr>
          <p:nvPr/>
        </p:nvSpPr>
        <p:spPr bwMode="auto">
          <a:xfrm>
            <a:off x="4572000" y="2205038"/>
            <a:ext cx="936625" cy="792162"/>
          </a:xfrm>
          <a:prstGeom prst="ellipse">
            <a:avLst/>
          </a:prstGeom>
          <a:noFill/>
          <a:ln w="381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advClick="0" advTm="10000">
    <p:dissolve/>
    <p:sndAc>
      <p:stSnd>
        <p:snd r:embed="rId2" name="chimes.wav"/>
      </p:stSnd>
    </p:sndAc>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rrowheads="1"/>
          </p:cNvSpPr>
          <p:nvPr>
            <p:ph type="title"/>
          </p:nvPr>
        </p:nvSpPr>
        <p:spPr/>
        <p:txBody>
          <a:bodyPr/>
          <a:lstStyle/>
          <a:p>
            <a:r>
              <a:rPr lang="fa-IR" sz="4000">
                <a:cs typeface="B Titr" pitchFamily="2" charset="-78"/>
              </a:rPr>
              <a:t>سقف هاي دو قلو</a:t>
            </a:r>
            <a:br>
              <a:rPr lang="fa-IR" sz="4000">
                <a:cs typeface="B Titr" pitchFamily="2" charset="-78"/>
              </a:rPr>
            </a:br>
            <a:r>
              <a:rPr lang="fa-IR" sz="2800">
                <a:cs typeface="B Titr" pitchFamily="2" charset="-78"/>
              </a:rPr>
              <a:t>بايد توجه كرد زمانيكه قيمت از سطح پايين اين آرايش عبور كند آرايش كامل مي شود</a:t>
            </a:r>
            <a:r>
              <a:rPr lang="fa-IR" sz="4000">
                <a:cs typeface="B Titr" pitchFamily="2" charset="-78"/>
              </a:rPr>
              <a:t> </a:t>
            </a:r>
            <a:endParaRPr lang="en-US" sz="4000">
              <a:cs typeface="B Titr" pitchFamily="2" charset="-78"/>
            </a:endParaRPr>
          </a:p>
        </p:txBody>
      </p:sp>
      <p:sp>
        <p:nvSpPr>
          <p:cNvPr id="172035" name="Rectangle 3"/>
          <p:cNvSpPr>
            <a:spLocks noGrp="1" noRot="1" noChangeArrowheads="1"/>
          </p:cNvSpPr>
          <p:nvPr>
            <p:ph type="body" idx="1"/>
          </p:nvPr>
        </p:nvSpPr>
        <p:spPr/>
        <p:txBody>
          <a:bodyPr/>
          <a:lstStyle/>
          <a:p>
            <a:endParaRPr lang="fa-IR" sz="2400">
              <a:cs typeface="B Titr" pitchFamily="2" charset="-78"/>
            </a:endParaRPr>
          </a:p>
          <a:p>
            <a:endParaRPr lang="fa-IR" sz="2400">
              <a:cs typeface="B Titr" pitchFamily="2" charset="-78"/>
            </a:endParaRPr>
          </a:p>
          <a:p>
            <a:endParaRPr lang="fa-IR" sz="2400">
              <a:cs typeface="B Titr" pitchFamily="2" charset="-78"/>
            </a:endParaRPr>
          </a:p>
          <a:p>
            <a:endParaRPr lang="fa-IR" sz="2400">
              <a:cs typeface="B Titr" pitchFamily="2" charset="-78"/>
            </a:endParaRPr>
          </a:p>
          <a:p>
            <a:endParaRPr lang="fa-IR" sz="2400">
              <a:cs typeface="B Titr" pitchFamily="2" charset="-78"/>
            </a:endParaRPr>
          </a:p>
          <a:p>
            <a:endParaRPr lang="fa-IR" sz="2400">
              <a:cs typeface="B Titr" pitchFamily="2" charset="-78"/>
            </a:endParaRPr>
          </a:p>
          <a:p>
            <a:endParaRPr lang="fa-IR" sz="2400">
              <a:cs typeface="B Titr" pitchFamily="2" charset="-78"/>
            </a:endParaRPr>
          </a:p>
          <a:p>
            <a:r>
              <a:rPr lang="fa-IR" sz="2400">
                <a:cs typeface="B Titr" pitchFamily="2" charset="-78"/>
              </a:rPr>
              <a:t>به روند افزايشي قبل از آرايش توجه شود</a:t>
            </a:r>
          </a:p>
          <a:p>
            <a:r>
              <a:rPr lang="fa-IR" sz="2400">
                <a:cs typeface="B Titr" pitchFamily="2" charset="-78"/>
              </a:rPr>
              <a:t>اين الگو حاكي از تغيير جهت روند افزايشي مي باشد</a:t>
            </a:r>
            <a:endParaRPr lang="en-US" sz="2400">
              <a:cs typeface="B Titr" pitchFamily="2" charset="-78"/>
            </a:endParaRPr>
          </a:p>
          <a:p>
            <a:pPr>
              <a:buFont typeface="Wingdings" panose="05000000000000000000" pitchFamily="2" charset="2"/>
              <a:buNone/>
            </a:pPr>
            <a:endParaRPr lang="en-US" sz="2400">
              <a:cs typeface="B Titr" pitchFamily="2" charset="-78"/>
            </a:endParaRPr>
          </a:p>
        </p:txBody>
      </p:sp>
      <p:sp>
        <p:nvSpPr>
          <p:cNvPr id="172036" name="Freeform 4"/>
          <p:cNvSpPr>
            <a:spLocks/>
          </p:cNvSpPr>
          <p:nvPr/>
        </p:nvSpPr>
        <p:spPr bwMode="auto">
          <a:xfrm>
            <a:off x="1187450" y="2492375"/>
            <a:ext cx="4968875" cy="3457575"/>
          </a:xfrm>
          <a:custGeom>
            <a:avLst/>
            <a:gdLst>
              <a:gd name="T0" fmla="*/ 0 w 3130"/>
              <a:gd name="T1" fmla="*/ 2178 h 2178"/>
              <a:gd name="T2" fmla="*/ 272 w 3130"/>
              <a:gd name="T3" fmla="*/ 1361 h 2178"/>
              <a:gd name="T4" fmla="*/ 635 w 3130"/>
              <a:gd name="T5" fmla="*/ 1724 h 2178"/>
              <a:gd name="T6" fmla="*/ 1043 w 3130"/>
              <a:gd name="T7" fmla="*/ 590 h 2178"/>
              <a:gd name="T8" fmla="*/ 1406 w 3130"/>
              <a:gd name="T9" fmla="*/ 1180 h 2178"/>
              <a:gd name="T10" fmla="*/ 1814 w 3130"/>
              <a:gd name="T11" fmla="*/ 91 h 2178"/>
              <a:gd name="T12" fmla="*/ 2087 w 3130"/>
              <a:gd name="T13" fmla="*/ 635 h 2178"/>
              <a:gd name="T14" fmla="*/ 2313 w 3130"/>
              <a:gd name="T15" fmla="*/ 46 h 2178"/>
              <a:gd name="T16" fmla="*/ 2495 w 3130"/>
              <a:gd name="T17" fmla="*/ 635 h 2178"/>
              <a:gd name="T18" fmla="*/ 2586 w 3130"/>
              <a:gd name="T19" fmla="*/ 1089 h 2178"/>
              <a:gd name="T20" fmla="*/ 2812 w 3130"/>
              <a:gd name="T21" fmla="*/ 635 h 2178"/>
              <a:gd name="T22" fmla="*/ 3130 w 3130"/>
              <a:gd name="T23" fmla="*/ 1225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30" h="2178">
                <a:moveTo>
                  <a:pt x="0" y="2178"/>
                </a:moveTo>
                <a:cubicBezTo>
                  <a:pt x="83" y="1807"/>
                  <a:pt x="166" y="1437"/>
                  <a:pt x="272" y="1361"/>
                </a:cubicBezTo>
                <a:cubicBezTo>
                  <a:pt x="378" y="1285"/>
                  <a:pt x="507" y="1852"/>
                  <a:pt x="635" y="1724"/>
                </a:cubicBezTo>
                <a:cubicBezTo>
                  <a:pt x="763" y="1596"/>
                  <a:pt x="914" y="681"/>
                  <a:pt x="1043" y="590"/>
                </a:cubicBezTo>
                <a:cubicBezTo>
                  <a:pt x="1172" y="499"/>
                  <a:pt x="1278" y="1263"/>
                  <a:pt x="1406" y="1180"/>
                </a:cubicBezTo>
                <a:cubicBezTo>
                  <a:pt x="1534" y="1097"/>
                  <a:pt x="1701" y="182"/>
                  <a:pt x="1814" y="91"/>
                </a:cubicBezTo>
                <a:cubicBezTo>
                  <a:pt x="1927" y="0"/>
                  <a:pt x="2004" y="642"/>
                  <a:pt x="2087" y="635"/>
                </a:cubicBezTo>
                <a:cubicBezTo>
                  <a:pt x="2170" y="628"/>
                  <a:pt x="2245" y="46"/>
                  <a:pt x="2313" y="46"/>
                </a:cubicBezTo>
                <a:cubicBezTo>
                  <a:pt x="2381" y="46"/>
                  <a:pt x="2450" y="461"/>
                  <a:pt x="2495" y="635"/>
                </a:cubicBezTo>
                <a:cubicBezTo>
                  <a:pt x="2540" y="809"/>
                  <a:pt x="2533" y="1089"/>
                  <a:pt x="2586" y="1089"/>
                </a:cubicBezTo>
                <a:cubicBezTo>
                  <a:pt x="2639" y="1089"/>
                  <a:pt x="2721" y="612"/>
                  <a:pt x="2812" y="635"/>
                </a:cubicBezTo>
                <a:cubicBezTo>
                  <a:pt x="2903" y="658"/>
                  <a:pt x="3077" y="1127"/>
                  <a:pt x="3130" y="1225"/>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037" name="Oval 5"/>
          <p:cNvSpPr>
            <a:spLocks noChangeArrowheads="1"/>
          </p:cNvSpPr>
          <p:nvPr/>
        </p:nvSpPr>
        <p:spPr bwMode="auto">
          <a:xfrm>
            <a:off x="3563938" y="2276475"/>
            <a:ext cx="936625" cy="792163"/>
          </a:xfrm>
          <a:prstGeom prst="ellipse">
            <a:avLst/>
          </a:prstGeom>
          <a:noFill/>
          <a:ln w="381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38" name="Oval 6"/>
          <p:cNvSpPr>
            <a:spLocks noChangeArrowheads="1"/>
          </p:cNvSpPr>
          <p:nvPr/>
        </p:nvSpPr>
        <p:spPr bwMode="auto">
          <a:xfrm>
            <a:off x="4572000" y="2205038"/>
            <a:ext cx="936625" cy="792162"/>
          </a:xfrm>
          <a:prstGeom prst="ellipse">
            <a:avLst/>
          </a:prstGeom>
          <a:noFill/>
          <a:ln w="381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39" name="Line 7"/>
          <p:cNvSpPr>
            <a:spLocks noChangeShapeType="1"/>
          </p:cNvSpPr>
          <p:nvPr/>
        </p:nvSpPr>
        <p:spPr bwMode="auto">
          <a:xfrm flipV="1">
            <a:off x="3708400" y="3429000"/>
            <a:ext cx="2951163" cy="71438"/>
          </a:xfrm>
          <a:prstGeom prst="line">
            <a:avLst/>
          </a:prstGeom>
          <a:noFill/>
          <a:ln w="5715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rrowheads="1"/>
          </p:cNvSpPr>
          <p:nvPr>
            <p:ph type="title"/>
          </p:nvPr>
        </p:nvSpPr>
        <p:spPr/>
        <p:txBody>
          <a:bodyPr/>
          <a:lstStyle/>
          <a:p>
            <a:r>
              <a:rPr lang="fa-IR">
                <a:cs typeface="B Titr" pitchFamily="2" charset="-78"/>
              </a:rPr>
              <a:t>سقف هاي دو قلو</a:t>
            </a:r>
            <a:endParaRPr lang="en-US">
              <a:cs typeface="B Titr" pitchFamily="2" charset="-78"/>
            </a:endParaRPr>
          </a:p>
        </p:txBody>
      </p:sp>
      <p:sp>
        <p:nvSpPr>
          <p:cNvPr id="173059" name="Rectangle 3"/>
          <p:cNvSpPr>
            <a:spLocks noGrp="1" noRot="1" noChangeArrowheads="1"/>
          </p:cNvSpPr>
          <p:nvPr>
            <p:ph type="body" idx="1"/>
          </p:nvPr>
        </p:nvSpPr>
        <p:spPr/>
        <p:txBody>
          <a:bodyPr/>
          <a:lstStyle/>
          <a:p>
            <a:endParaRPr lang="en-US"/>
          </a:p>
        </p:txBody>
      </p:sp>
      <p:sp>
        <p:nvSpPr>
          <p:cNvPr id="173060" name="Freeform 4"/>
          <p:cNvSpPr>
            <a:spLocks/>
          </p:cNvSpPr>
          <p:nvPr/>
        </p:nvSpPr>
        <p:spPr bwMode="auto">
          <a:xfrm>
            <a:off x="1187450" y="2492375"/>
            <a:ext cx="4968875" cy="3457575"/>
          </a:xfrm>
          <a:custGeom>
            <a:avLst/>
            <a:gdLst>
              <a:gd name="T0" fmla="*/ 0 w 3130"/>
              <a:gd name="T1" fmla="*/ 2178 h 2178"/>
              <a:gd name="T2" fmla="*/ 272 w 3130"/>
              <a:gd name="T3" fmla="*/ 1361 h 2178"/>
              <a:gd name="T4" fmla="*/ 635 w 3130"/>
              <a:gd name="T5" fmla="*/ 1724 h 2178"/>
              <a:gd name="T6" fmla="*/ 1043 w 3130"/>
              <a:gd name="T7" fmla="*/ 590 h 2178"/>
              <a:gd name="T8" fmla="*/ 1406 w 3130"/>
              <a:gd name="T9" fmla="*/ 1180 h 2178"/>
              <a:gd name="T10" fmla="*/ 1814 w 3130"/>
              <a:gd name="T11" fmla="*/ 91 h 2178"/>
              <a:gd name="T12" fmla="*/ 2087 w 3130"/>
              <a:gd name="T13" fmla="*/ 635 h 2178"/>
              <a:gd name="T14" fmla="*/ 2313 w 3130"/>
              <a:gd name="T15" fmla="*/ 46 h 2178"/>
              <a:gd name="T16" fmla="*/ 2495 w 3130"/>
              <a:gd name="T17" fmla="*/ 635 h 2178"/>
              <a:gd name="T18" fmla="*/ 2586 w 3130"/>
              <a:gd name="T19" fmla="*/ 1089 h 2178"/>
              <a:gd name="T20" fmla="*/ 2812 w 3130"/>
              <a:gd name="T21" fmla="*/ 635 h 2178"/>
              <a:gd name="T22" fmla="*/ 3130 w 3130"/>
              <a:gd name="T23" fmla="*/ 1225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30" h="2178">
                <a:moveTo>
                  <a:pt x="0" y="2178"/>
                </a:moveTo>
                <a:cubicBezTo>
                  <a:pt x="83" y="1807"/>
                  <a:pt x="166" y="1437"/>
                  <a:pt x="272" y="1361"/>
                </a:cubicBezTo>
                <a:cubicBezTo>
                  <a:pt x="378" y="1285"/>
                  <a:pt x="507" y="1852"/>
                  <a:pt x="635" y="1724"/>
                </a:cubicBezTo>
                <a:cubicBezTo>
                  <a:pt x="763" y="1596"/>
                  <a:pt x="914" y="681"/>
                  <a:pt x="1043" y="590"/>
                </a:cubicBezTo>
                <a:cubicBezTo>
                  <a:pt x="1172" y="499"/>
                  <a:pt x="1278" y="1263"/>
                  <a:pt x="1406" y="1180"/>
                </a:cubicBezTo>
                <a:cubicBezTo>
                  <a:pt x="1534" y="1097"/>
                  <a:pt x="1701" y="182"/>
                  <a:pt x="1814" y="91"/>
                </a:cubicBezTo>
                <a:cubicBezTo>
                  <a:pt x="1927" y="0"/>
                  <a:pt x="2004" y="642"/>
                  <a:pt x="2087" y="635"/>
                </a:cubicBezTo>
                <a:cubicBezTo>
                  <a:pt x="2170" y="628"/>
                  <a:pt x="2245" y="46"/>
                  <a:pt x="2313" y="46"/>
                </a:cubicBezTo>
                <a:cubicBezTo>
                  <a:pt x="2381" y="46"/>
                  <a:pt x="2450" y="461"/>
                  <a:pt x="2495" y="635"/>
                </a:cubicBezTo>
                <a:cubicBezTo>
                  <a:pt x="2540" y="809"/>
                  <a:pt x="2533" y="1089"/>
                  <a:pt x="2586" y="1089"/>
                </a:cubicBezTo>
                <a:cubicBezTo>
                  <a:pt x="2639" y="1089"/>
                  <a:pt x="2721" y="612"/>
                  <a:pt x="2812" y="635"/>
                </a:cubicBezTo>
                <a:cubicBezTo>
                  <a:pt x="2903" y="658"/>
                  <a:pt x="3077" y="1127"/>
                  <a:pt x="3130" y="1225"/>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061" name="Oval 5"/>
          <p:cNvSpPr>
            <a:spLocks noChangeArrowheads="1"/>
          </p:cNvSpPr>
          <p:nvPr/>
        </p:nvSpPr>
        <p:spPr bwMode="auto">
          <a:xfrm>
            <a:off x="3563938" y="2276475"/>
            <a:ext cx="936625" cy="792163"/>
          </a:xfrm>
          <a:prstGeom prst="ellipse">
            <a:avLst/>
          </a:prstGeom>
          <a:noFill/>
          <a:ln w="381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62" name="Oval 6"/>
          <p:cNvSpPr>
            <a:spLocks noChangeArrowheads="1"/>
          </p:cNvSpPr>
          <p:nvPr/>
        </p:nvSpPr>
        <p:spPr bwMode="auto">
          <a:xfrm>
            <a:off x="4572000" y="2205038"/>
            <a:ext cx="936625" cy="792162"/>
          </a:xfrm>
          <a:prstGeom prst="ellipse">
            <a:avLst/>
          </a:prstGeom>
          <a:noFill/>
          <a:ln w="381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63" name="Line 7"/>
          <p:cNvSpPr>
            <a:spLocks noChangeShapeType="1"/>
          </p:cNvSpPr>
          <p:nvPr/>
        </p:nvSpPr>
        <p:spPr bwMode="auto">
          <a:xfrm flipV="1">
            <a:off x="3708400" y="3429000"/>
            <a:ext cx="3095625" cy="71438"/>
          </a:xfrm>
          <a:prstGeom prst="line">
            <a:avLst/>
          </a:prstGeom>
          <a:noFill/>
          <a:ln w="5715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064" name="Line 8"/>
          <p:cNvSpPr>
            <a:spLocks noChangeShapeType="1"/>
          </p:cNvSpPr>
          <p:nvPr/>
        </p:nvSpPr>
        <p:spPr bwMode="auto">
          <a:xfrm flipV="1">
            <a:off x="4932363" y="2492375"/>
            <a:ext cx="0" cy="936625"/>
          </a:xfrm>
          <a:prstGeom prst="line">
            <a:avLst/>
          </a:prstGeom>
          <a:noFill/>
          <a:ln w="57150">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065" name="Line 9"/>
          <p:cNvSpPr>
            <a:spLocks noChangeShapeType="1"/>
          </p:cNvSpPr>
          <p:nvPr/>
        </p:nvSpPr>
        <p:spPr bwMode="auto">
          <a:xfrm flipV="1">
            <a:off x="5076825" y="3500438"/>
            <a:ext cx="0" cy="936625"/>
          </a:xfrm>
          <a:prstGeom prst="line">
            <a:avLst/>
          </a:prstGeom>
          <a:noFill/>
          <a:ln w="57150">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066" name="Text Box 10"/>
          <p:cNvSpPr txBox="1">
            <a:spLocks noChangeArrowheads="1"/>
          </p:cNvSpPr>
          <p:nvPr/>
        </p:nvSpPr>
        <p:spPr bwMode="auto">
          <a:xfrm>
            <a:off x="4684713" y="4365625"/>
            <a:ext cx="8905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Tahoma" panose="020B0604030504040204" pitchFamily="34" charset="0"/>
              </a:rPr>
              <a:t>target</a:t>
            </a:r>
          </a:p>
        </p:txBody>
      </p:sp>
    </p:spTree>
  </p:cSld>
  <p:clrMapOvr>
    <a:masterClrMapping/>
  </p:clrMapOvr>
  <p:transition spd="slow" advClick="0" advTm="10000">
    <p:dissolve/>
    <p:sndAc>
      <p:stSnd>
        <p:snd r:embed="rId2" name="chimes.wav"/>
      </p:stSnd>
    </p:sndAc>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rrowheads="1"/>
          </p:cNvSpPr>
          <p:nvPr>
            <p:ph type="title"/>
          </p:nvPr>
        </p:nvSpPr>
        <p:spPr/>
        <p:txBody>
          <a:bodyPr/>
          <a:lstStyle/>
          <a:p>
            <a:endParaRPr lang="en-US">
              <a:cs typeface="B Titr" pitchFamily="2" charset="-78"/>
            </a:endParaRPr>
          </a:p>
        </p:txBody>
      </p:sp>
      <p:sp>
        <p:nvSpPr>
          <p:cNvPr id="174083" name="Rectangle 3"/>
          <p:cNvSpPr>
            <a:spLocks noGrp="1" noRot="1" noChangeArrowheads="1"/>
          </p:cNvSpPr>
          <p:nvPr>
            <p:ph type="body" idx="1"/>
          </p:nvPr>
        </p:nvSpPr>
        <p:spPr/>
        <p:txBody>
          <a:bodyPr/>
          <a:lstStyle/>
          <a:p>
            <a:endParaRPr lang="en-US"/>
          </a:p>
        </p:txBody>
      </p:sp>
      <p:pic>
        <p:nvPicPr>
          <p:cNvPr id="174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rrowheads="1"/>
          </p:cNvSpPr>
          <p:nvPr>
            <p:ph type="title"/>
          </p:nvPr>
        </p:nvSpPr>
        <p:spPr/>
        <p:txBody>
          <a:bodyPr/>
          <a:lstStyle/>
          <a:p>
            <a:endParaRPr lang="en-US">
              <a:cs typeface="B Titr" pitchFamily="2" charset="-78"/>
            </a:endParaRPr>
          </a:p>
        </p:txBody>
      </p:sp>
      <p:sp>
        <p:nvSpPr>
          <p:cNvPr id="175107" name="Rectangle 3"/>
          <p:cNvSpPr>
            <a:spLocks noGrp="1" noRot="1" noChangeArrowheads="1"/>
          </p:cNvSpPr>
          <p:nvPr>
            <p:ph type="body" idx="1"/>
          </p:nvPr>
        </p:nvSpPr>
        <p:spPr/>
        <p:txBody>
          <a:bodyPr/>
          <a:lstStyle/>
          <a:p>
            <a:endParaRPr lang="en-US"/>
          </a:p>
        </p:txBody>
      </p:sp>
      <p:pic>
        <p:nvPicPr>
          <p:cNvPr id="175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5109" name="Oval 5"/>
          <p:cNvSpPr>
            <a:spLocks noChangeArrowheads="1"/>
          </p:cNvSpPr>
          <p:nvPr/>
        </p:nvSpPr>
        <p:spPr bwMode="auto">
          <a:xfrm>
            <a:off x="3492500" y="260350"/>
            <a:ext cx="574675" cy="504825"/>
          </a:xfrm>
          <a:prstGeom prst="ellipse">
            <a:avLst/>
          </a:prstGeom>
          <a:noFill/>
          <a:ln w="381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0" name="Oval 6"/>
          <p:cNvSpPr>
            <a:spLocks noChangeArrowheads="1"/>
          </p:cNvSpPr>
          <p:nvPr/>
        </p:nvSpPr>
        <p:spPr bwMode="auto">
          <a:xfrm>
            <a:off x="4211638" y="260350"/>
            <a:ext cx="574675" cy="504825"/>
          </a:xfrm>
          <a:prstGeom prst="ellipse">
            <a:avLst/>
          </a:prstGeom>
          <a:noFill/>
          <a:ln w="381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1" name="Line 7"/>
          <p:cNvSpPr>
            <a:spLocks noChangeShapeType="1"/>
          </p:cNvSpPr>
          <p:nvPr/>
        </p:nvSpPr>
        <p:spPr bwMode="auto">
          <a:xfrm flipV="1">
            <a:off x="2339975" y="1412875"/>
            <a:ext cx="1727200" cy="2520950"/>
          </a:xfrm>
          <a:prstGeom prst="line">
            <a:avLst/>
          </a:prstGeom>
          <a:noFill/>
          <a:ln w="762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12" name="Line 8"/>
          <p:cNvSpPr>
            <a:spLocks noChangeShapeType="1"/>
          </p:cNvSpPr>
          <p:nvPr/>
        </p:nvSpPr>
        <p:spPr bwMode="auto">
          <a:xfrm>
            <a:off x="3492500" y="981075"/>
            <a:ext cx="1943100"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rrowheads="1"/>
          </p:cNvSpPr>
          <p:nvPr>
            <p:ph type="title"/>
          </p:nvPr>
        </p:nvSpPr>
        <p:spPr/>
        <p:txBody>
          <a:bodyPr/>
          <a:lstStyle/>
          <a:p>
            <a:r>
              <a:rPr lang="fa-IR" sz="4000">
                <a:cs typeface="B Titr" pitchFamily="2" charset="-78"/>
              </a:rPr>
              <a:t>سقف هاي سه قلو</a:t>
            </a:r>
            <a:br>
              <a:rPr lang="fa-IR" sz="4000">
                <a:cs typeface="B Titr" pitchFamily="2" charset="-78"/>
              </a:rPr>
            </a:br>
            <a:r>
              <a:rPr lang="fa-IR" sz="2800">
                <a:cs typeface="B Titr" pitchFamily="2" charset="-78"/>
              </a:rPr>
              <a:t>در اين آرايش به جاي دو سقف، سه سقف شكل مي گيرد</a:t>
            </a:r>
            <a:r>
              <a:rPr lang="fa-IR" sz="4000">
                <a:cs typeface="B Titr" pitchFamily="2" charset="-78"/>
              </a:rPr>
              <a:t>  </a:t>
            </a:r>
            <a:endParaRPr lang="en-US" sz="4000">
              <a:cs typeface="B Titr" pitchFamily="2" charset="-78"/>
            </a:endParaRPr>
          </a:p>
        </p:txBody>
      </p:sp>
      <p:sp>
        <p:nvSpPr>
          <p:cNvPr id="176131" name="Rectangle 3"/>
          <p:cNvSpPr>
            <a:spLocks noGrp="1" noRot="1" noChangeArrowheads="1"/>
          </p:cNvSpPr>
          <p:nvPr>
            <p:ph type="body" idx="1"/>
          </p:nvPr>
        </p:nvSpPr>
        <p:spPr/>
        <p:txBody>
          <a:bodyPr/>
          <a:lstStyle/>
          <a:p>
            <a:endParaRPr lang="en-US"/>
          </a:p>
        </p:txBody>
      </p:sp>
      <p:sp>
        <p:nvSpPr>
          <p:cNvPr id="176132" name="Freeform 4"/>
          <p:cNvSpPr>
            <a:spLocks/>
          </p:cNvSpPr>
          <p:nvPr/>
        </p:nvSpPr>
        <p:spPr bwMode="auto">
          <a:xfrm>
            <a:off x="1187450" y="2263775"/>
            <a:ext cx="6697663" cy="3757613"/>
          </a:xfrm>
          <a:custGeom>
            <a:avLst/>
            <a:gdLst>
              <a:gd name="T0" fmla="*/ 0 w 4219"/>
              <a:gd name="T1" fmla="*/ 2367 h 2367"/>
              <a:gd name="T2" fmla="*/ 272 w 4219"/>
              <a:gd name="T3" fmla="*/ 1550 h 2367"/>
              <a:gd name="T4" fmla="*/ 590 w 4219"/>
              <a:gd name="T5" fmla="*/ 2004 h 2367"/>
              <a:gd name="T6" fmla="*/ 907 w 4219"/>
              <a:gd name="T7" fmla="*/ 915 h 2367"/>
              <a:gd name="T8" fmla="*/ 1316 w 4219"/>
              <a:gd name="T9" fmla="*/ 1641 h 2367"/>
              <a:gd name="T10" fmla="*/ 1724 w 4219"/>
              <a:gd name="T11" fmla="*/ 190 h 2367"/>
              <a:gd name="T12" fmla="*/ 2132 w 4219"/>
              <a:gd name="T13" fmla="*/ 961 h 2367"/>
              <a:gd name="T14" fmla="*/ 2450 w 4219"/>
              <a:gd name="T15" fmla="*/ 144 h 2367"/>
              <a:gd name="T16" fmla="*/ 2722 w 4219"/>
              <a:gd name="T17" fmla="*/ 961 h 2367"/>
              <a:gd name="T18" fmla="*/ 2994 w 4219"/>
              <a:gd name="T19" fmla="*/ 144 h 2367"/>
              <a:gd name="T20" fmla="*/ 3538 w 4219"/>
              <a:gd name="T21" fmla="*/ 1823 h 2367"/>
              <a:gd name="T22" fmla="*/ 3765 w 4219"/>
              <a:gd name="T23" fmla="*/ 1369 h 2367"/>
              <a:gd name="T24" fmla="*/ 4219 w 4219"/>
              <a:gd name="T25" fmla="*/ 2186 h 2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19" h="2367">
                <a:moveTo>
                  <a:pt x="0" y="2367"/>
                </a:moveTo>
                <a:cubicBezTo>
                  <a:pt x="87" y="1988"/>
                  <a:pt x="174" y="1610"/>
                  <a:pt x="272" y="1550"/>
                </a:cubicBezTo>
                <a:cubicBezTo>
                  <a:pt x="370" y="1490"/>
                  <a:pt x="484" y="2110"/>
                  <a:pt x="590" y="2004"/>
                </a:cubicBezTo>
                <a:cubicBezTo>
                  <a:pt x="696" y="1898"/>
                  <a:pt x="786" y="975"/>
                  <a:pt x="907" y="915"/>
                </a:cubicBezTo>
                <a:cubicBezTo>
                  <a:pt x="1028" y="855"/>
                  <a:pt x="1180" y="1762"/>
                  <a:pt x="1316" y="1641"/>
                </a:cubicBezTo>
                <a:cubicBezTo>
                  <a:pt x="1452" y="1520"/>
                  <a:pt x="1588" y="303"/>
                  <a:pt x="1724" y="190"/>
                </a:cubicBezTo>
                <a:cubicBezTo>
                  <a:pt x="1860" y="77"/>
                  <a:pt x="2011" y="969"/>
                  <a:pt x="2132" y="961"/>
                </a:cubicBezTo>
                <a:cubicBezTo>
                  <a:pt x="2253" y="953"/>
                  <a:pt x="2352" y="144"/>
                  <a:pt x="2450" y="144"/>
                </a:cubicBezTo>
                <a:cubicBezTo>
                  <a:pt x="2548" y="144"/>
                  <a:pt x="2631" y="961"/>
                  <a:pt x="2722" y="961"/>
                </a:cubicBezTo>
                <a:cubicBezTo>
                  <a:pt x="2813" y="961"/>
                  <a:pt x="2858" y="0"/>
                  <a:pt x="2994" y="144"/>
                </a:cubicBezTo>
                <a:cubicBezTo>
                  <a:pt x="3130" y="288"/>
                  <a:pt x="3410" y="1619"/>
                  <a:pt x="3538" y="1823"/>
                </a:cubicBezTo>
                <a:cubicBezTo>
                  <a:pt x="3666" y="2027"/>
                  <a:pt x="3651" y="1308"/>
                  <a:pt x="3765" y="1369"/>
                </a:cubicBezTo>
                <a:cubicBezTo>
                  <a:pt x="3879" y="1430"/>
                  <a:pt x="4143" y="2050"/>
                  <a:pt x="4219" y="2186"/>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33" name="Oval 5"/>
          <p:cNvSpPr>
            <a:spLocks noChangeArrowheads="1"/>
          </p:cNvSpPr>
          <p:nvPr/>
        </p:nvSpPr>
        <p:spPr bwMode="auto">
          <a:xfrm>
            <a:off x="3492500" y="2205038"/>
            <a:ext cx="935038" cy="717550"/>
          </a:xfrm>
          <a:prstGeom prst="ellipse">
            <a:avLst/>
          </a:pr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34" name="Oval 6"/>
          <p:cNvSpPr>
            <a:spLocks noChangeArrowheads="1"/>
          </p:cNvSpPr>
          <p:nvPr/>
        </p:nvSpPr>
        <p:spPr bwMode="auto">
          <a:xfrm>
            <a:off x="4643438" y="2205038"/>
            <a:ext cx="935037" cy="717550"/>
          </a:xfrm>
          <a:prstGeom prst="ellipse">
            <a:avLst/>
          </a:pr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35" name="Oval 7"/>
          <p:cNvSpPr>
            <a:spLocks noChangeArrowheads="1"/>
          </p:cNvSpPr>
          <p:nvPr/>
        </p:nvSpPr>
        <p:spPr bwMode="auto">
          <a:xfrm>
            <a:off x="5580063" y="2133600"/>
            <a:ext cx="935037" cy="717550"/>
          </a:xfrm>
          <a:prstGeom prst="ellipse">
            <a:avLst/>
          </a:pr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advClick="0" advTm="10000">
    <p:dissolve/>
    <p:sndAc>
      <p:stSnd>
        <p:snd r:embed="rId2" name="chimes.wav"/>
      </p:stSnd>
    </p:sndAc>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p:txBody>
          <a:bodyPr/>
          <a:lstStyle/>
          <a:p>
            <a:r>
              <a:rPr lang="fa-IR" sz="4000">
                <a:cs typeface="B Titr" pitchFamily="2" charset="-78"/>
              </a:rPr>
              <a:t>سقف هاي سه قلو</a:t>
            </a:r>
            <a:br>
              <a:rPr lang="fa-IR" sz="4000">
                <a:cs typeface="B Titr" pitchFamily="2" charset="-78"/>
              </a:rPr>
            </a:br>
            <a:r>
              <a:rPr lang="fa-IR" sz="2800">
                <a:cs typeface="B Titr" pitchFamily="2" charset="-78"/>
              </a:rPr>
              <a:t>در اين آرايش به جاي دو سقف، سه سقف شكل مي گيرد</a:t>
            </a:r>
            <a:r>
              <a:rPr lang="fa-IR" sz="4000">
                <a:cs typeface="B Titr" pitchFamily="2" charset="-78"/>
              </a:rPr>
              <a:t>  </a:t>
            </a:r>
            <a:endParaRPr lang="en-US" sz="4000">
              <a:cs typeface="B Titr" pitchFamily="2" charset="-78"/>
            </a:endParaRPr>
          </a:p>
        </p:txBody>
      </p:sp>
      <p:sp>
        <p:nvSpPr>
          <p:cNvPr id="177155" name="Rectangle 3"/>
          <p:cNvSpPr>
            <a:spLocks noGrp="1" noRot="1" noChangeArrowheads="1"/>
          </p:cNvSpPr>
          <p:nvPr>
            <p:ph type="body" idx="1"/>
          </p:nvPr>
        </p:nvSpPr>
        <p:spPr/>
        <p:txBody>
          <a:bodyPr/>
          <a:lstStyle/>
          <a:p>
            <a:endParaRPr lang="en-US"/>
          </a:p>
        </p:txBody>
      </p:sp>
      <p:sp>
        <p:nvSpPr>
          <p:cNvPr id="177156" name="Freeform 4"/>
          <p:cNvSpPr>
            <a:spLocks/>
          </p:cNvSpPr>
          <p:nvPr/>
        </p:nvSpPr>
        <p:spPr bwMode="auto">
          <a:xfrm>
            <a:off x="1187450" y="2263775"/>
            <a:ext cx="6697663" cy="3757613"/>
          </a:xfrm>
          <a:custGeom>
            <a:avLst/>
            <a:gdLst>
              <a:gd name="T0" fmla="*/ 0 w 4219"/>
              <a:gd name="T1" fmla="*/ 2367 h 2367"/>
              <a:gd name="T2" fmla="*/ 272 w 4219"/>
              <a:gd name="T3" fmla="*/ 1550 h 2367"/>
              <a:gd name="T4" fmla="*/ 590 w 4219"/>
              <a:gd name="T5" fmla="*/ 2004 h 2367"/>
              <a:gd name="T6" fmla="*/ 907 w 4219"/>
              <a:gd name="T7" fmla="*/ 915 h 2367"/>
              <a:gd name="T8" fmla="*/ 1316 w 4219"/>
              <a:gd name="T9" fmla="*/ 1641 h 2367"/>
              <a:gd name="T10" fmla="*/ 1724 w 4219"/>
              <a:gd name="T11" fmla="*/ 190 h 2367"/>
              <a:gd name="T12" fmla="*/ 2132 w 4219"/>
              <a:gd name="T13" fmla="*/ 961 h 2367"/>
              <a:gd name="T14" fmla="*/ 2450 w 4219"/>
              <a:gd name="T15" fmla="*/ 144 h 2367"/>
              <a:gd name="T16" fmla="*/ 2722 w 4219"/>
              <a:gd name="T17" fmla="*/ 961 h 2367"/>
              <a:gd name="T18" fmla="*/ 2994 w 4219"/>
              <a:gd name="T19" fmla="*/ 144 h 2367"/>
              <a:gd name="T20" fmla="*/ 3538 w 4219"/>
              <a:gd name="T21" fmla="*/ 1823 h 2367"/>
              <a:gd name="T22" fmla="*/ 3765 w 4219"/>
              <a:gd name="T23" fmla="*/ 1369 h 2367"/>
              <a:gd name="T24" fmla="*/ 4219 w 4219"/>
              <a:gd name="T25" fmla="*/ 2186 h 2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19" h="2367">
                <a:moveTo>
                  <a:pt x="0" y="2367"/>
                </a:moveTo>
                <a:cubicBezTo>
                  <a:pt x="87" y="1988"/>
                  <a:pt x="174" y="1610"/>
                  <a:pt x="272" y="1550"/>
                </a:cubicBezTo>
                <a:cubicBezTo>
                  <a:pt x="370" y="1490"/>
                  <a:pt x="484" y="2110"/>
                  <a:pt x="590" y="2004"/>
                </a:cubicBezTo>
                <a:cubicBezTo>
                  <a:pt x="696" y="1898"/>
                  <a:pt x="786" y="975"/>
                  <a:pt x="907" y="915"/>
                </a:cubicBezTo>
                <a:cubicBezTo>
                  <a:pt x="1028" y="855"/>
                  <a:pt x="1180" y="1762"/>
                  <a:pt x="1316" y="1641"/>
                </a:cubicBezTo>
                <a:cubicBezTo>
                  <a:pt x="1452" y="1520"/>
                  <a:pt x="1588" y="303"/>
                  <a:pt x="1724" y="190"/>
                </a:cubicBezTo>
                <a:cubicBezTo>
                  <a:pt x="1860" y="77"/>
                  <a:pt x="2011" y="969"/>
                  <a:pt x="2132" y="961"/>
                </a:cubicBezTo>
                <a:cubicBezTo>
                  <a:pt x="2253" y="953"/>
                  <a:pt x="2352" y="144"/>
                  <a:pt x="2450" y="144"/>
                </a:cubicBezTo>
                <a:cubicBezTo>
                  <a:pt x="2548" y="144"/>
                  <a:pt x="2631" y="961"/>
                  <a:pt x="2722" y="961"/>
                </a:cubicBezTo>
                <a:cubicBezTo>
                  <a:pt x="2813" y="961"/>
                  <a:pt x="2858" y="0"/>
                  <a:pt x="2994" y="144"/>
                </a:cubicBezTo>
                <a:cubicBezTo>
                  <a:pt x="3130" y="288"/>
                  <a:pt x="3410" y="1619"/>
                  <a:pt x="3538" y="1823"/>
                </a:cubicBezTo>
                <a:cubicBezTo>
                  <a:pt x="3666" y="2027"/>
                  <a:pt x="3651" y="1308"/>
                  <a:pt x="3765" y="1369"/>
                </a:cubicBezTo>
                <a:cubicBezTo>
                  <a:pt x="3879" y="1430"/>
                  <a:pt x="4143" y="2050"/>
                  <a:pt x="4219" y="2186"/>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57" name="Oval 5"/>
          <p:cNvSpPr>
            <a:spLocks noChangeArrowheads="1"/>
          </p:cNvSpPr>
          <p:nvPr/>
        </p:nvSpPr>
        <p:spPr bwMode="auto">
          <a:xfrm>
            <a:off x="3492500" y="2205038"/>
            <a:ext cx="935038" cy="717550"/>
          </a:xfrm>
          <a:prstGeom prst="ellipse">
            <a:avLst/>
          </a:pr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58" name="Oval 6"/>
          <p:cNvSpPr>
            <a:spLocks noChangeArrowheads="1"/>
          </p:cNvSpPr>
          <p:nvPr/>
        </p:nvSpPr>
        <p:spPr bwMode="auto">
          <a:xfrm>
            <a:off x="4643438" y="2205038"/>
            <a:ext cx="935037" cy="717550"/>
          </a:xfrm>
          <a:prstGeom prst="ellipse">
            <a:avLst/>
          </a:pr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59" name="Oval 7"/>
          <p:cNvSpPr>
            <a:spLocks noChangeArrowheads="1"/>
          </p:cNvSpPr>
          <p:nvPr/>
        </p:nvSpPr>
        <p:spPr bwMode="auto">
          <a:xfrm>
            <a:off x="5580063" y="2133600"/>
            <a:ext cx="935037" cy="717550"/>
          </a:xfrm>
          <a:prstGeom prst="ellipse">
            <a:avLst/>
          </a:pr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60" name="Line 8"/>
          <p:cNvSpPr>
            <a:spLocks noChangeShapeType="1"/>
          </p:cNvSpPr>
          <p:nvPr/>
        </p:nvSpPr>
        <p:spPr bwMode="auto">
          <a:xfrm>
            <a:off x="3779838" y="3789363"/>
            <a:ext cx="4032250" cy="0"/>
          </a:xfrm>
          <a:prstGeom prst="line">
            <a:avLst/>
          </a:prstGeom>
          <a:noFill/>
          <a:ln w="5715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61" name="Line 9"/>
          <p:cNvSpPr>
            <a:spLocks noChangeShapeType="1"/>
          </p:cNvSpPr>
          <p:nvPr/>
        </p:nvSpPr>
        <p:spPr bwMode="auto">
          <a:xfrm flipV="1">
            <a:off x="6227763" y="3860800"/>
            <a:ext cx="0" cy="1223963"/>
          </a:xfrm>
          <a:prstGeom prst="line">
            <a:avLst/>
          </a:prstGeom>
          <a:noFill/>
          <a:ln w="76200">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62" name="Line 10"/>
          <p:cNvSpPr>
            <a:spLocks noChangeShapeType="1"/>
          </p:cNvSpPr>
          <p:nvPr/>
        </p:nvSpPr>
        <p:spPr bwMode="auto">
          <a:xfrm flipV="1">
            <a:off x="5076825" y="2492375"/>
            <a:ext cx="0" cy="1223963"/>
          </a:xfrm>
          <a:prstGeom prst="line">
            <a:avLst/>
          </a:prstGeom>
          <a:noFill/>
          <a:ln w="76200">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63" name="Text Box 11"/>
          <p:cNvSpPr txBox="1">
            <a:spLocks noChangeArrowheads="1"/>
          </p:cNvSpPr>
          <p:nvPr/>
        </p:nvSpPr>
        <p:spPr bwMode="auto">
          <a:xfrm>
            <a:off x="5940425" y="5229225"/>
            <a:ext cx="890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latin typeface="Tahoma" panose="020B0604030504040204" pitchFamily="34" charset="0"/>
              </a:rPr>
              <a:t>target</a:t>
            </a:r>
          </a:p>
        </p:txBody>
      </p:sp>
    </p:spTree>
  </p:cSld>
  <p:clrMapOvr>
    <a:masterClrMapping/>
  </p:clrMapOvr>
  <p:transition spd="slow" advClick="0" advTm="10000">
    <p:dissolve/>
    <p:sndAc>
      <p:stSnd>
        <p:snd r:embed="rId2" name="chimes.wav"/>
      </p:stSnd>
    </p:sndAc>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rrowheads="1"/>
          </p:cNvSpPr>
          <p:nvPr>
            <p:ph type="title"/>
          </p:nvPr>
        </p:nvSpPr>
        <p:spPr/>
        <p:txBody>
          <a:bodyPr/>
          <a:lstStyle/>
          <a:p>
            <a:endParaRPr lang="en-US">
              <a:cs typeface="B Titr" pitchFamily="2" charset="-78"/>
            </a:endParaRPr>
          </a:p>
        </p:txBody>
      </p:sp>
      <p:sp>
        <p:nvSpPr>
          <p:cNvPr id="178179" name="Rectangle 3"/>
          <p:cNvSpPr>
            <a:spLocks noGrp="1" noRot="1" noChangeArrowheads="1"/>
          </p:cNvSpPr>
          <p:nvPr>
            <p:ph type="body" idx="1"/>
          </p:nvPr>
        </p:nvSpPr>
        <p:spPr/>
        <p:txBody>
          <a:bodyPr/>
          <a:lstStyle/>
          <a:p>
            <a:endParaRPr lang="en-US"/>
          </a:p>
        </p:txBody>
      </p:sp>
      <p:pic>
        <p:nvPicPr>
          <p:cNvPr id="178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rrowheads="1"/>
          </p:cNvSpPr>
          <p:nvPr>
            <p:ph type="title"/>
          </p:nvPr>
        </p:nvSpPr>
        <p:spPr/>
        <p:txBody>
          <a:bodyPr/>
          <a:lstStyle/>
          <a:p>
            <a:endParaRPr lang="en-US">
              <a:cs typeface="B Titr" pitchFamily="2" charset="-78"/>
            </a:endParaRPr>
          </a:p>
        </p:txBody>
      </p:sp>
      <p:sp>
        <p:nvSpPr>
          <p:cNvPr id="179203" name="Rectangle 3"/>
          <p:cNvSpPr>
            <a:spLocks noGrp="1" noRot="1" noChangeArrowheads="1"/>
          </p:cNvSpPr>
          <p:nvPr>
            <p:ph type="body" idx="1"/>
          </p:nvPr>
        </p:nvSpPr>
        <p:spPr/>
        <p:txBody>
          <a:bodyPr/>
          <a:lstStyle/>
          <a:p>
            <a:endParaRPr lang="en-US"/>
          </a:p>
        </p:txBody>
      </p:sp>
      <p:pic>
        <p:nvPicPr>
          <p:cNvPr id="1792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9205" name="Freeform 5"/>
          <p:cNvSpPr>
            <a:spLocks/>
          </p:cNvSpPr>
          <p:nvPr/>
        </p:nvSpPr>
        <p:spPr bwMode="auto">
          <a:xfrm>
            <a:off x="179388" y="608013"/>
            <a:ext cx="8713787" cy="5413375"/>
          </a:xfrm>
          <a:custGeom>
            <a:avLst/>
            <a:gdLst>
              <a:gd name="T0" fmla="*/ 0 w 5489"/>
              <a:gd name="T1" fmla="*/ 3410 h 3410"/>
              <a:gd name="T2" fmla="*/ 680 w 5489"/>
              <a:gd name="T3" fmla="*/ 1641 h 3410"/>
              <a:gd name="T4" fmla="*/ 1089 w 5489"/>
              <a:gd name="T5" fmla="*/ 2457 h 3410"/>
              <a:gd name="T6" fmla="*/ 1497 w 5489"/>
              <a:gd name="T7" fmla="*/ 688 h 3410"/>
              <a:gd name="T8" fmla="*/ 1905 w 5489"/>
              <a:gd name="T9" fmla="*/ 1459 h 3410"/>
              <a:gd name="T10" fmla="*/ 2676 w 5489"/>
              <a:gd name="T11" fmla="*/ 189 h 3410"/>
              <a:gd name="T12" fmla="*/ 3221 w 5489"/>
              <a:gd name="T13" fmla="*/ 779 h 3410"/>
              <a:gd name="T14" fmla="*/ 4082 w 5489"/>
              <a:gd name="T15" fmla="*/ 144 h 3410"/>
              <a:gd name="T16" fmla="*/ 4355 w 5489"/>
              <a:gd name="T17" fmla="*/ 870 h 3410"/>
              <a:gd name="T18" fmla="*/ 4581 w 5489"/>
              <a:gd name="T19" fmla="*/ 53 h 3410"/>
              <a:gd name="T20" fmla="*/ 5126 w 5489"/>
              <a:gd name="T21" fmla="*/ 1187 h 3410"/>
              <a:gd name="T22" fmla="*/ 5216 w 5489"/>
              <a:gd name="T23" fmla="*/ 870 h 3410"/>
              <a:gd name="T24" fmla="*/ 5489 w 5489"/>
              <a:gd name="T25" fmla="*/ 1686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9" h="3410">
                <a:moveTo>
                  <a:pt x="0" y="3410"/>
                </a:moveTo>
                <a:cubicBezTo>
                  <a:pt x="249" y="2605"/>
                  <a:pt x="499" y="1800"/>
                  <a:pt x="680" y="1641"/>
                </a:cubicBezTo>
                <a:cubicBezTo>
                  <a:pt x="861" y="1482"/>
                  <a:pt x="953" y="2616"/>
                  <a:pt x="1089" y="2457"/>
                </a:cubicBezTo>
                <a:cubicBezTo>
                  <a:pt x="1225" y="2298"/>
                  <a:pt x="1361" y="854"/>
                  <a:pt x="1497" y="688"/>
                </a:cubicBezTo>
                <a:cubicBezTo>
                  <a:pt x="1633" y="522"/>
                  <a:pt x="1709" y="1542"/>
                  <a:pt x="1905" y="1459"/>
                </a:cubicBezTo>
                <a:cubicBezTo>
                  <a:pt x="2101" y="1376"/>
                  <a:pt x="2457" y="302"/>
                  <a:pt x="2676" y="189"/>
                </a:cubicBezTo>
                <a:cubicBezTo>
                  <a:pt x="2895" y="76"/>
                  <a:pt x="2987" y="787"/>
                  <a:pt x="3221" y="779"/>
                </a:cubicBezTo>
                <a:cubicBezTo>
                  <a:pt x="3455" y="771"/>
                  <a:pt x="3893" y="129"/>
                  <a:pt x="4082" y="144"/>
                </a:cubicBezTo>
                <a:cubicBezTo>
                  <a:pt x="4271" y="159"/>
                  <a:pt x="4272" y="885"/>
                  <a:pt x="4355" y="870"/>
                </a:cubicBezTo>
                <a:cubicBezTo>
                  <a:pt x="4438" y="855"/>
                  <a:pt x="4453" y="0"/>
                  <a:pt x="4581" y="53"/>
                </a:cubicBezTo>
                <a:cubicBezTo>
                  <a:pt x="4709" y="106"/>
                  <a:pt x="5020" y="1051"/>
                  <a:pt x="5126" y="1187"/>
                </a:cubicBezTo>
                <a:cubicBezTo>
                  <a:pt x="5232" y="1323"/>
                  <a:pt x="5156" y="787"/>
                  <a:pt x="5216" y="870"/>
                </a:cubicBezTo>
                <a:cubicBezTo>
                  <a:pt x="5276" y="953"/>
                  <a:pt x="5444" y="1550"/>
                  <a:pt x="5489" y="1686"/>
                </a:cubicBezTo>
              </a:path>
            </a:pathLst>
          </a:custGeom>
          <a:noFill/>
          <a:ln w="57150" cmpd="sng">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206" name="Oval 6"/>
          <p:cNvSpPr>
            <a:spLocks noChangeArrowheads="1"/>
          </p:cNvSpPr>
          <p:nvPr/>
        </p:nvSpPr>
        <p:spPr bwMode="auto">
          <a:xfrm>
            <a:off x="3995738" y="476250"/>
            <a:ext cx="863600" cy="792163"/>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207" name="Oval 7"/>
          <p:cNvSpPr>
            <a:spLocks noChangeArrowheads="1"/>
          </p:cNvSpPr>
          <p:nvPr/>
        </p:nvSpPr>
        <p:spPr bwMode="auto">
          <a:xfrm>
            <a:off x="3995738" y="476250"/>
            <a:ext cx="863600" cy="792163"/>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208" name="Oval 8"/>
          <p:cNvSpPr>
            <a:spLocks noChangeArrowheads="1"/>
          </p:cNvSpPr>
          <p:nvPr/>
        </p:nvSpPr>
        <p:spPr bwMode="auto">
          <a:xfrm>
            <a:off x="6156325" y="476250"/>
            <a:ext cx="863600" cy="792163"/>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209" name="Oval 9"/>
          <p:cNvSpPr>
            <a:spLocks noChangeArrowheads="1"/>
          </p:cNvSpPr>
          <p:nvPr/>
        </p:nvSpPr>
        <p:spPr bwMode="auto">
          <a:xfrm>
            <a:off x="7092950" y="404813"/>
            <a:ext cx="863600" cy="792162"/>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advClick="0" advTm="10000">
    <p:dissolve/>
    <p:sndAc>
      <p:stSnd>
        <p:snd r:embed="rId2" name="chimes.wav"/>
      </p:stSnd>
    </p:sndAc>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rrowheads="1"/>
          </p:cNvSpPr>
          <p:nvPr>
            <p:ph type="title"/>
          </p:nvPr>
        </p:nvSpPr>
        <p:spPr/>
        <p:txBody>
          <a:bodyPr/>
          <a:lstStyle/>
          <a:p>
            <a:endParaRPr lang="en-US">
              <a:cs typeface="B Titr" pitchFamily="2" charset="-78"/>
            </a:endParaRPr>
          </a:p>
        </p:txBody>
      </p:sp>
      <p:sp>
        <p:nvSpPr>
          <p:cNvPr id="180227" name="Rectangle 3"/>
          <p:cNvSpPr>
            <a:spLocks noGrp="1" noRot="1" noChangeArrowheads="1"/>
          </p:cNvSpPr>
          <p:nvPr>
            <p:ph type="body" idx="1"/>
          </p:nvPr>
        </p:nvSpPr>
        <p:spPr/>
        <p:txBody>
          <a:bodyPr/>
          <a:lstStyle/>
          <a:p>
            <a:endParaRPr lang="en-US"/>
          </a:p>
        </p:txBody>
      </p:sp>
      <p:pic>
        <p:nvPicPr>
          <p:cNvPr id="1802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0229" name="Freeform 5"/>
          <p:cNvSpPr>
            <a:spLocks/>
          </p:cNvSpPr>
          <p:nvPr/>
        </p:nvSpPr>
        <p:spPr bwMode="auto">
          <a:xfrm>
            <a:off x="179388" y="608013"/>
            <a:ext cx="8713787" cy="5413375"/>
          </a:xfrm>
          <a:custGeom>
            <a:avLst/>
            <a:gdLst>
              <a:gd name="T0" fmla="*/ 0 w 5489"/>
              <a:gd name="T1" fmla="*/ 3410 h 3410"/>
              <a:gd name="T2" fmla="*/ 680 w 5489"/>
              <a:gd name="T3" fmla="*/ 1641 h 3410"/>
              <a:gd name="T4" fmla="*/ 1089 w 5489"/>
              <a:gd name="T5" fmla="*/ 2457 h 3410"/>
              <a:gd name="T6" fmla="*/ 1497 w 5489"/>
              <a:gd name="T7" fmla="*/ 688 h 3410"/>
              <a:gd name="T8" fmla="*/ 1905 w 5489"/>
              <a:gd name="T9" fmla="*/ 1459 h 3410"/>
              <a:gd name="T10" fmla="*/ 2676 w 5489"/>
              <a:gd name="T11" fmla="*/ 189 h 3410"/>
              <a:gd name="T12" fmla="*/ 3221 w 5489"/>
              <a:gd name="T13" fmla="*/ 779 h 3410"/>
              <a:gd name="T14" fmla="*/ 4082 w 5489"/>
              <a:gd name="T15" fmla="*/ 144 h 3410"/>
              <a:gd name="T16" fmla="*/ 4355 w 5489"/>
              <a:gd name="T17" fmla="*/ 870 h 3410"/>
              <a:gd name="T18" fmla="*/ 4581 w 5489"/>
              <a:gd name="T19" fmla="*/ 53 h 3410"/>
              <a:gd name="T20" fmla="*/ 5126 w 5489"/>
              <a:gd name="T21" fmla="*/ 1187 h 3410"/>
              <a:gd name="T22" fmla="*/ 5216 w 5489"/>
              <a:gd name="T23" fmla="*/ 870 h 3410"/>
              <a:gd name="T24" fmla="*/ 5489 w 5489"/>
              <a:gd name="T25" fmla="*/ 1686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9" h="3410">
                <a:moveTo>
                  <a:pt x="0" y="3410"/>
                </a:moveTo>
                <a:cubicBezTo>
                  <a:pt x="249" y="2605"/>
                  <a:pt x="499" y="1800"/>
                  <a:pt x="680" y="1641"/>
                </a:cubicBezTo>
                <a:cubicBezTo>
                  <a:pt x="861" y="1482"/>
                  <a:pt x="953" y="2616"/>
                  <a:pt x="1089" y="2457"/>
                </a:cubicBezTo>
                <a:cubicBezTo>
                  <a:pt x="1225" y="2298"/>
                  <a:pt x="1361" y="854"/>
                  <a:pt x="1497" y="688"/>
                </a:cubicBezTo>
                <a:cubicBezTo>
                  <a:pt x="1633" y="522"/>
                  <a:pt x="1709" y="1542"/>
                  <a:pt x="1905" y="1459"/>
                </a:cubicBezTo>
                <a:cubicBezTo>
                  <a:pt x="2101" y="1376"/>
                  <a:pt x="2457" y="302"/>
                  <a:pt x="2676" y="189"/>
                </a:cubicBezTo>
                <a:cubicBezTo>
                  <a:pt x="2895" y="76"/>
                  <a:pt x="2987" y="787"/>
                  <a:pt x="3221" y="779"/>
                </a:cubicBezTo>
                <a:cubicBezTo>
                  <a:pt x="3455" y="771"/>
                  <a:pt x="3893" y="129"/>
                  <a:pt x="4082" y="144"/>
                </a:cubicBezTo>
                <a:cubicBezTo>
                  <a:pt x="4271" y="159"/>
                  <a:pt x="4272" y="885"/>
                  <a:pt x="4355" y="870"/>
                </a:cubicBezTo>
                <a:cubicBezTo>
                  <a:pt x="4438" y="855"/>
                  <a:pt x="4453" y="0"/>
                  <a:pt x="4581" y="53"/>
                </a:cubicBezTo>
                <a:cubicBezTo>
                  <a:pt x="4709" y="106"/>
                  <a:pt x="5020" y="1051"/>
                  <a:pt x="5126" y="1187"/>
                </a:cubicBezTo>
                <a:cubicBezTo>
                  <a:pt x="5232" y="1323"/>
                  <a:pt x="5156" y="787"/>
                  <a:pt x="5216" y="870"/>
                </a:cubicBezTo>
                <a:cubicBezTo>
                  <a:pt x="5276" y="953"/>
                  <a:pt x="5444" y="1550"/>
                  <a:pt x="5489" y="1686"/>
                </a:cubicBezTo>
              </a:path>
            </a:pathLst>
          </a:custGeom>
          <a:noFill/>
          <a:ln w="57150" cmpd="sng">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30" name="Line 6"/>
          <p:cNvSpPr>
            <a:spLocks noChangeShapeType="1"/>
          </p:cNvSpPr>
          <p:nvPr/>
        </p:nvSpPr>
        <p:spPr bwMode="auto">
          <a:xfrm flipV="1">
            <a:off x="4572000" y="1916113"/>
            <a:ext cx="4321175" cy="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31" name="Oval 7"/>
          <p:cNvSpPr>
            <a:spLocks noChangeArrowheads="1"/>
          </p:cNvSpPr>
          <p:nvPr/>
        </p:nvSpPr>
        <p:spPr bwMode="auto">
          <a:xfrm>
            <a:off x="4138613" y="404813"/>
            <a:ext cx="720725" cy="863600"/>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32" name="Oval 8"/>
          <p:cNvSpPr>
            <a:spLocks noChangeArrowheads="1"/>
          </p:cNvSpPr>
          <p:nvPr/>
        </p:nvSpPr>
        <p:spPr bwMode="auto">
          <a:xfrm>
            <a:off x="6372225" y="333375"/>
            <a:ext cx="647700" cy="863600"/>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33" name="Oval 9"/>
          <p:cNvSpPr>
            <a:spLocks noChangeArrowheads="1"/>
          </p:cNvSpPr>
          <p:nvPr/>
        </p:nvSpPr>
        <p:spPr bwMode="auto">
          <a:xfrm>
            <a:off x="7092950" y="404813"/>
            <a:ext cx="574675" cy="790575"/>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advClick="0" advTm="10000">
    <p:dissolve/>
    <p:sndAc>
      <p:stSnd>
        <p:snd r:embed="rId2" name="chimes.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r>
              <a:rPr lang="fa-IR">
                <a:solidFill>
                  <a:schemeClr val="hlink"/>
                </a:solidFill>
                <a:cs typeface="B Titr" pitchFamily="2" charset="-78"/>
              </a:rPr>
              <a:t>مفهوم حمایت و مقاومت</a:t>
            </a:r>
            <a:endParaRPr lang="en-US">
              <a:solidFill>
                <a:schemeClr val="hlink"/>
              </a:solidFill>
              <a:cs typeface="B Titr" pitchFamily="2" charset="-78"/>
            </a:endParaRPr>
          </a:p>
        </p:txBody>
      </p:sp>
      <p:sp>
        <p:nvSpPr>
          <p:cNvPr id="38915" name="Rectangle 3"/>
          <p:cNvSpPr>
            <a:spLocks noGrp="1" noRot="1" noChangeArrowheads="1"/>
          </p:cNvSpPr>
          <p:nvPr>
            <p:ph type="body" idx="1"/>
          </p:nvPr>
        </p:nvSpPr>
        <p:spPr/>
        <p:txBody>
          <a:bodyPr/>
          <a:lstStyle/>
          <a:p>
            <a:endParaRPr lang="en-US"/>
          </a:p>
        </p:txBody>
      </p:sp>
      <p:sp>
        <p:nvSpPr>
          <p:cNvPr id="38916" name="Line 4"/>
          <p:cNvSpPr>
            <a:spLocks noChangeShapeType="1"/>
          </p:cNvSpPr>
          <p:nvPr/>
        </p:nvSpPr>
        <p:spPr bwMode="auto">
          <a:xfrm>
            <a:off x="1258888" y="2636838"/>
            <a:ext cx="0" cy="324008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7" name="Line 5"/>
          <p:cNvSpPr>
            <a:spLocks noChangeShapeType="1"/>
          </p:cNvSpPr>
          <p:nvPr/>
        </p:nvSpPr>
        <p:spPr bwMode="auto">
          <a:xfrm>
            <a:off x="1258888" y="5876925"/>
            <a:ext cx="7273925"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8" name="Line 6"/>
          <p:cNvSpPr>
            <a:spLocks noChangeShapeType="1"/>
          </p:cNvSpPr>
          <p:nvPr/>
        </p:nvSpPr>
        <p:spPr bwMode="auto">
          <a:xfrm>
            <a:off x="1763713" y="3573463"/>
            <a:ext cx="5976937" cy="0"/>
          </a:xfrm>
          <a:prstGeom prst="line">
            <a:avLst/>
          </a:prstGeom>
          <a:noFill/>
          <a:ln w="57150">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9" name="Line 7"/>
          <p:cNvSpPr>
            <a:spLocks noChangeShapeType="1"/>
          </p:cNvSpPr>
          <p:nvPr/>
        </p:nvSpPr>
        <p:spPr bwMode="auto">
          <a:xfrm>
            <a:off x="1908175" y="5300663"/>
            <a:ext cx="5976938" cy="0"/>
          </a:xfrm>
          <a:prstGeom prst="line">
            <a:avLst/>
          </a:prstGeom>
          <a:noFill/>
          <a:ln w="57150">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0" name="Text Box 8"/>
          <p:cNvSpPr txBox="1">
            <a:spLocks noChangeArrowheads="1"/>
          </p:cNvSpPr>
          <p:nvPr/>
        </p:nvSpPr>
        <p:spPr bwMode="auto">
          <a:xfrm>
            <a:off x="579438" y="2090738"/>
            <a:ext cx="555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Garamond" panose="02020404030301010803" pitchFamily="18" charset="0"/>
              </a:rPr>
              <a:t>قیمت</a:t>
            </a:r>
            <a:endParaRPr lang="en-US">
              <a:latin typeface="Garamond" panose="02020404030301010803" pitchFamily="18" charset="0"/>
            </a:endParaRPr>
          </a:p>
        </p:txBody>
      </p:sp>
      <p:sp>
        <p:nvSpPr>
          <p:cNvPr id="38921" name="Text Box 9"/>
          <p:cNvSpPr txBox="1">
            <a:spLocks noChangeArrowheads="1"/>
          </p:cNvSpPr>
          <p:nvPr/>
        </p:nvSpPr>
        <p:spPr bwMode="auto">
          <a:xfrm>
            <a:off x="7921625" y="5907088"/>
            <a:ext cx="55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Garamond" panose="02020404030301010803" pitchFamily="18" charset="0"/>
              </a:rPr>
              <a:t>زمان</a:t>
            </a:r>
            <a:endParaRPr lang="en-US">
              <a:latin typeface="Garamond" panose="02020404030301010803" pitchFamily="18" charset="0"/>
            </a:endParaRPr>
          </a:p>
        </p:txBody>
      </p:sp>
      <p:sp>
        <p:nvSpPr>
          <p:cNvPr id="38922" name="Text Box 10"/>
          <p:cNvSpPr txBox="1">
            <a:spLocks noChangeArrowheads="1"/>
          </p:cNvSpPr>
          <p:nvPr/>
        </p:nvSpPr>
        <p:spPr bwMode="auto">
          <a:xfrm>
            <a:off x="3779838" y="2997200"/>
            <a:ext cx="3219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400">
                <a:solidFill>
                  <a:srgbClr val="FFFF66"/>
                </a:solidFill>
                <a:latin typeface="Garamond" panose="02020404030301010803" pitchFamily="18" charset="0"/>
                <a:cs typeface="B Titr" pitchFamily="2" charset="-78"/>
              </a:rPr>
              <a:t>سطح عرضه = سطح مقاومت</a:t>
            </a:r>
            <a:r>
              <a:rPr lang="fa-IR" sz="2400">
                <a:latin typeface="Garamond" panose="02020404030301010803" pitchFamily="18" charset="0"/>
              </a:rPr>
              <a:t> </a:t>
            </a:r>
            <a:endParaRPr lang="en-US" sz="2400">
              <a:latin typeface="Garamond" panose="02020404030301010803" pitchFamily="18" charset="0"/>
            </a:endParaRPr>
          </a:p>
        </p:txBody>
      </p:sp>
      <p:sp>
        <p:nvSpPr>
          <p:cNvPr id="38923" name="Text Box 11"/>
          <p:cNvSpPr txBox="1">
            <a:spLocks noChangeArrowheads="1"/>
          </p:cNvSpPr>
          <p:nvPr/>
        </p:nvSpPr>
        <p:spPr bwMode="auto">
          <a:xfrm>
            <a:off x="3779838" y="5373688"/>
            <a:ext cx="3259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400">
                <a:solidFill>
                  <a:srgbClr val="FFFF66"/>
                </a:solidFill>
                <a:latin typeface="Garamond" panose="02020404030301010803" pitchFamily="18" charset="0"/>
                <a:cs typeface="B Titr" pitchFamily="2" charset="-78"/>
              </a:rPr>
              <a:t>سطح حمایت = سطح حمایت </a:t>
            </a:r>
            <a:endParaRPr lang="en-US" sz="2400">
              <a:solidFill>
                <a:srgbClr val="FFFF66"/>
              </a:solidFill>
              <a:latin typeface="Garamond" panose="02020404030301010803" pitchFamily="18" charset="0"/>
              <a:cs typeface="B Titr" pitchFamily="2" charset="-78"/>
            </a:endParaRPr>
          </a:p>
        </p:txBody>
      </p:sp>
      <p:sp>
        <p:nvSpPr>
          <p:cNvPr id="38924" name="Freeform 12"/>
          <p:cNvSpPr>
            <a:spLocks/>
          </p:cNvSpPr>
          <p:nvPr/>
        </p:nvSpPr>
        <p:spPr bwMode="auto">
          <a:xfrm>
            <a:off x="2268538" y="3452813"/>
            <a:ext cx="6191250" cy="1858962"/>
          </a:xfrm>
          <a:custGeom>
            <a:avLst/>
            <a:gdLst>
              <a:gd name="T0" fmla="*/ 0 w 3900"/>
              <a:gd name="T1" fmla="*/ 1164 h 1171"/>
              <a:gd name="T2" fmla="*/ 771 w 3900"/>
              <a:gd name="T3" fmla="*/ 76 h 1171"/>
              <a:gd name="T4" fmla="*/ 1587 w 3900"/>
              <a:gd name="T5" fmla="*/ 1119 h 1171"/>
              <a:gd name="T6" fmla="*/ 2358 w 3900"/>
              <a:gd name="T7" fmla="*/ 76 h 1171"/>
              <a:gd name="T8" fmla="*/ 3175 w 3900"/>
              <a:gd name="T9" fmla="*/ 1164 h 1171"/>
              <a:gd name="T10" fmla="*/ 3628 w 3900"/>
              <a:gd name="T11" fmla="*/ 121 h 1171"/>
              <a:gd name="T12" fmla="*/ 3900 w 3900"/>
              <a:gd name="T13" fmla="*/ 439 h 1171"/>
            </a:gdLst>
            <a:ahLst/>
            <a:cxnLst>
              <a:cxn ang="0">
                <a:pos x="T0" y="T1"/>
              </a:cxn>
              <a:cxn ang="0">
                <a:pos x="T2" y="T3"/>
              </a:cxn>
              <a:cxn ang="0">
                <a:pos x="T4" y="T5"/>
              </a:cxn>
              <a:cxn ang="0">
                <a:pos x="T6" y="T7"/>
              </a:cxn>
              <a:cxn ang="0">
                <a:pos x="T8" y="T9"/>
              </a:cxn>
              <a:cxn ang="0">
                <a:pos x="T10" y="T11"/>
              </a:cxn>
              <a:cxn ang="0">
                <a:pos x="T12" y="T13"/>
              </a:cxn>
            </a:cxnLst>
            <a:rect l="0" t="0" r="r" b="b"/>
            <a:pathLst>
              <a:path w="3900" h="1171">
                <a:moveTo>
                  <a:pt x="0" y="1164"/>
                </a:moveTo>
                <a:cubicBezTo>
                  <a:pt x="253" y="623"/>
                  <a:pt x="507" y="83"/>
                  <a:pt x="771" y="76"/>
                </a:cubicBezTo>
                <a:cubicBezTo>
                  <a:pt x="1035" y="69"/>
                  <a:pt x="1323" y="1119"/>
                  <a:pt x="1587" y="1119"/>
                </a:cubicBezTo>
                <a:cubicBezTo>
                  <a:pt x="1851" y="1119"/>
                  <a:pt x="2093" y="69"/>
                  <a:pt x="2358" y="76"/>
                </a:cubicBezTo>
                <a:cubicBezTo>
                  <a:pt x="2623" y="83"/>
                  <a:pt x="2963" y="1157"/>
                  <a:pt x="3175" y="1164"/>
                </a:cubicBezTo>
                <a:cubicBezTo>
                  <a:pt x="3387" y="1171"/>
                  <a:pt x="3507" y="242"/>
                  <a:pt x="3628" y="121"/>
                </a:cubicBezTo>
                <a:cubicBezTo>
                  <a:pt x="3749" y="0"/>
                  <a:pt x="3855" y="386"/>
                  <a:pt x="3900" y="439"/>
                </a:cubicBezTo>
              </a:path>
            </a:pathLst>
          </a:custGeom>
          <a:noFill/>
          <a:ln w="7620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rrowheads="1"/>
          </p:cNvSpPr>
          <p:nvPr>
            <p:ph type="title"/>
          </p:nvPr>
        </p:nvSpPr>
        <p:spPr/>
        <p:txBody>
          <a:bodyPr/>
          <a:lstStyle/>
          <a:p>
            <a:r>
              <a:rPr lang="fa-IR">
                <a:cs typeface="B Titr" pitchFamily="2" charset="-78"/>
              </a:rPr>
              <a:t>كف هاي دو قلو</a:t>
            </a:r>
            <a:endParaRPr lang="en-US">
              <a:cs typeface="B Titr" pitchFamily="2" charset="-78"/>
            </a:endParaRPr>
          </a:p>
        </p:txBody>
      </p:sp>
      <p:sp>
        <p:nvSpPr>
          <p:cNvPr id="181251" name="Rectangle 3"/>
          <p:cNvSpPr>
            <a:spLocks noGrp="1" noRot="1" noChangeArrowheads="1"/>
          </p:cNvSpPr>
          <p:nvPr>
            <p:ph type="body" idx="1"/>
          </p:nvPr>
        </p:nvSpPr>
        <p:spPr/>
        <p:txBody>
          <a:bodyPr/>
          <a:lstStyle/>
          <a:p>
            <a:r>
              <a:rPr lang="fa-IR" sz="2400">
                <a:cs typeface="B Titr" pitchFamily="2" charset="-78"/>
              </a:rPr>
              <a:t>قبل از شكل گيري اين آرايش يك روند نزولي مشاهده مي شود</a:t>
            </a:r>
          </a:p>
          <a:p>
            <a:r>
              <a:rPr lang="fa-IR" sz="2400">
                <a:cs typeface="B Titr" pitchFamily="2" charset="-78"/>
              </a:rPr>
              <a:t>اين الگو حاكي از تغيير روند كاهشي به افزايشي مي باشد</a:t>
            </a:r>
            <a:endParaRPr lang="en-US" sz="2400">
              <a:cs typeface="B Titr" pitchFamily="2" charset="-78"/>
            </a:endParaRPr>
          </a:p>
        </p:txBody>
      </p:sp>
      <p:sp>
        <p:nvSpPr>
          <p:cNvPr id="181252" name="Freeform 4"/>
          <p:cNvSpPr>
            <a:spLocks/>
          </p:cNvSpPr>
          <p:nvPr/>
        </p:nvSpPr>
        <p:spPr bwMode="auto">
          <a:xfrm>
            <a:off x="1187450" y="2349500"/>
            <a:ext cx="5689600" cy="3779838"/>
          </a:xfrm>
          <a:custGeom>
            <a:avLst/>
            <a:gdLst>
              <a:gd name="T0" fmla="*/ 0 w 3584"/>
              <a:gd name="T1" fmla="*/ 0 h 2381"/>
              <a:gd name="T2" fmla="*/ 227 w 3584"/>
              <a:gd name="T3" fmla="*/ 861 h 2381"/>
              <a:gd name="T4" fmla="*/ 499 w 3584"/>
              <a:gd name="T5" fmla="*/ 272 h 2381"/>
              <a:gd name="T6" fmla="*/ 862 w 3584"/>
              <a:gd name="T7" fmla="*/ 1315 h 2381"/>
              <a:gd name="T8" fmla="*/ 1089 w 3584"/>
              <a:gd name="T9" fmla="*/ 725 h 2381"/>
              <a:gd name="T10" fmla="*/ 1497 w 3584"/>
              <a:gd name="T11" fmla="*/ 1995 h 2381"/>
              <a:gd name="T12" fmla="*/ 1678 w 3584"/>
              <a:gd name="T13" fmla="*/ 1406 h 2381"/>
              <a:gd name="T14" fmla="*/ 2087 w 3584"/>
              <a:gd name="T15" fmla="*/ 2313 h 2381"/>
              <a:gd name="T16" fmla="*/ 2359 w 3584"/>
              <a:gd name="T17" fmla="*/ 1814 h 2381"/>
              <a:gd name="T18" fmla="*/ 2631 w 3584"/>
              <a:gd name="T19" fmla="*/ 2313 h 2381"/>
              <a:gd name="T20" fmla="*/ 2767 w 3584"/>
              <a:gd name="T21" fmla="*/ 1814 h 2381"/>
              <a:gd name="T22" fmla="*/ 2903 w 3584"/>
              <a:gd name="T23" fmla="*/ 998 h 2381"/>
              <a:gd name="T24" fmla="*/ 3266 w 3584"/>
              <a:gd name="T25" fmla="*/ 1406 h 2381"/>
              <a:gd name="T26" fmla="*/ 3584 w 3584"/>
              <a:gd name="T27" fmla="*/ 499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84" h="2381">
                <a:moveTo>
                  <a:pt x="0" y="0"/>
                </a:moveTo>
                <a:cubicBezTo>
                  <a:pt x="72" y="408"/>
                  <a:pt x="144" y="816"/>
                  <a:pt x="227" y="861"/>
                </a:cubicBezTo>
                <a:cubicBezTo>
                  <a:pt x="310" y="906"/>
                  <a:pt x="393" y="196"/>
                  <a:pt x="499" y="272"/>
                </a:cubicBezTo>
                <a:cubicBezTo>
                  <a:pt x="605" y="348"/>
                  <a:pt x="764" y="1239"/>
                  <a:pt x="862" y="1315"/>
                </a:cubicBezTo>
                <a:cubicBezTo>
                  <a:pt x="960" y="1391"/>
                  <a:pt x="983" y="612"/>
                  <a:pt x="1089" y="725"/>
                </a:cubicBezTo>
                <a:cubicBezTo>
                  <a:pt x="1195" y="838"/>
                  <a:pt x="1399" y="1882"/>
                  <a:pt x="1497" y="1995"/>
                </a:cubicBezTo>
                <a:cubicBezTo>
                  <a:pt x="1595" y="2108"/>
                  <a:pt x="1580" y="1353"/>
                  <a:pt x="1678" y="1406"/>
                </a:cubicBezTo>
                <a:cubicBezTo>
                  <a:pt x="1776" y="1459"/>
                  <a:pt x="1973" y="2245"/>
                  <a:pt x="2087" y="2313"/>
                </a:cubicBezTo>
                <a:cubicBezTo>
                  <a:pt x="2201" y="2381"/>
                  <a:pt x="2268" y="1814"/>
                  <a:pt x="2359" y="1814"/>
                </a:cubicBezTo>
                <a:cubicBezTo>
                  <a:pt x="2450" y="1814"/>
                  <a:pt x="2563" y="2313"/>
                  <a:pt x="2631" y="2313"/>
                </a:cubicBezTo>
                <a:cubicBezTo>
                  <a:pt x="2699" y="2313"/>
                  <a:pt x="2722" y="2033"/>
                  <a:pt x="2767" y="1814"/>
                </a:cubicBezTo>
                <a:cubicBezTo>
                  <a:pt x="2812" y="1595"/>
                  <a:pt x="2820" y="1066"/>
                  <a:pt x="2903" y="998"/>
                </a:cubicBezTo>
                <a:cubicBezTo>
                  <a:pt x="2986" y="930"/>
                  <a:pt x="3153" y="1489"/>
                  <a:pt x="3266" y="1406"/>
                </a:cubicBezTo>
                <a:cubicBezTo>
                  <a:pt x="3379" y="1323"/>
                  <a:pt x="3531" y="650"/>
                  <a:pt x="3584" y="499"/>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253" name="Oval 5"/>
          <p:cNvSpPr>
            <a:spLocks noChangeArrowheads="1"/>
          </p:cNvSpPr>
          <p:nvPr/>
        </p:nvSpPr>
        <p:spPr bwMode="auto">
          <a:xfrm>
            <a:off x="3924300" y="5734050"/>
            <a:ext cx="1079500" cy="719138"/>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4" name="Oval 6"/>
          <p:cNvSpPr>
            <a:spLocks noChangeArrowheads="1"/>
          </p:cNvSpPr>
          <p:nvPr/>
        </p:nvSpPr>
        <p:spPr bwMode="auto">
          <a:xfrm>
            <a:off x="4859338" y="5734050"/>
            <a:ext cx="1079500" cy="719138"/>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advClick="0" advTm="10000">
    <p:dissolve/>
    <p:sndAc>
      <p:stSnd>
        <p:snd r:embed="rId2" name="chimes.wav"/>
      </p:stSnd>
    </p:sndAc>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rrowheads="1"/>
          </p:cNvSpPr>
          <p:nvPr>
            <p:ph type="title"/>
          </p:nvPr>
        </p:nvSpPr>
        <p:spPr/>
        <p:txBody>
          <a:bodyPr/>
          <a:lstStyle/>
          <a:p>
            <a:r>
              <a:rPr lang="fa-IR">
                <a:cs typeface="B Titr" pitchFamily="2" charset="-78"/>
              </a:rPr>
              <a:t>كف هاي دو قلو</a:t>
            </a:r>
            <a:endParaRPr lang="en-US">
              <a:cs typeface="B Titr" pitchFamily="2" charset="-78"/>
            </a:endParaRPr>
          </a:p>
        </p:txBody>
      </p:sp>
      <p:sp>
        <p:nvSpPr>
          <p:cNvPr id="182275" name="Rectangle 3"/>
          <p:cNvSpPr>
            <a:spLocks noGrp="1" noRot="1" noChangeArrowheads="1"/>
          </p:cNvSpPr>
          <p:nvPr>
            <p:ph type="body" idx="1"/>
          </p:nvPr>
        </p:nvSpPr>
        <p:spPr/>
        <p:txBody>
          <a:bodyPr/>
          <a:lstStyle/>
          <a:p>
            <a:r>
              <a:rPr lang="fa-IR" sz="2400">
                <a:cs typeface="B Titr" pitchFamily="2" charset="-78"/>
              </a:rPr>
              <a:t>اين الگو هنگامي كامل مي شود كه قيمت از سطح قله بالايي عبور كند </a:t>
            </a:r>
            <a:endParaRPr lang="en-US" sz="2400">
              <a:cs typeface="B Titr" pitchFamily="2" charset="-78"/>
            </a:endParaRPr>
          </a:p>
        </p:txBody>
      </p:sp>
      <p:sp>
        <p:nvSpPr>
          <p:cNvPr id="182276" name="Freeform 4"/>
          <p:cNvSpPr>
            <a:spLocks/>
          </p:cNvSpPr>
          <p:nvPr/>
        </p:nvSpPr>
        <p:spPr bwMode="auto">
          <a:xfrm>
            <a:off x="1187450" y="2349500"/>
            <a:ext cx="5689600" cy="3779838"/>
          </a:xfrm>
          <a:custGeom>
            <a:avLst/>
            <a:gdLst>
              <a:gd name="T0" fmla="*/ 0 w 3584"/>
              <a:gd name="T1" fmla="*/ 0 h 2381"/>
              <a:gd name="T2" fmla="*/ 227 w 3584"/>
              <a:gd name="T3" fmla="*/ 861 h 2381"/>
              <a:gd name="T4" fmla="*/ 499 w 3584"/>
              <a:gd name="T5" fmla="*/ 272 h 2381"/>
              <a:gd name="T6" fmla="*/ 862 w 3584"/>
              <a:gd name="T7" fmla="*/ 1315 h 2381"/>
              <a:gd name="T8" fmla="*/ 1089 w 3584"/>
              <a:gd name="T9" fmla="*/ 725 h 2381"/>
              <a:gd name="T10" fmla="*/ 1497 w 3584"/>
              <a:gd name="T11" fmla="*/ 1995 h 2381"/>
              <a:gd name="T12" fmla="*/ 1678 w 3584"/>
              <a:gd name="T13" fmla="*/ 1406 h 2381"/>
              <a:gd name="T14" fmla="*/ 2087 w 3584"/>
              <a:gd name="T15" fmla="*/ 2313 h 2381"/>
              <a:gd name="T16" fmla="*/ 2359 w 3584"/>
              <a:gd name="T17" fmla="*/ 1814 h 2381"/>
              <a:gd name="T18" fmla="*/ 2631 w 3584"/>
              <a:gd name="T19" fmla="*/ 2313 h 2381"/>
              <a:gd name="T20" fmla="*/ 2767 w 3584"/>
              <a:gd name="T21" fmla="*/ 1814 h 2381"/>
              <a:gd name="T22" fmla="*/ 2903 w 3584"/>
              <a:gd name="T23" fmla="*/ 998 h 2381"/>
              <a:gd name="T24" fmla="*/ 3266 w 3584"/>
              <a:gd name="T25" fmla="*/ 1406 h 2381"/>
              <a:gd name="T26" fmla="*/ 3584 w 3584"/>
              <a:gd name="T27" fmla="*/ 499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84" h="2381">
                <a:moveTo>
                  <a:pt x="0" y="0"/>
                </a:moveTo>
                <a:cubicBezTo>
                  <a:pt x="72" y="408"/>
                  <a:pt x="144" y="816"/>
                  <a:pt x="227" y="861"/>
                </a:cubicBezTo>
                <a:cubicBezTo>
                  <a:pt x="310" y="906"/>
                  <a:pt x="393" y="196"/>
                  <a:pt x="499" y="272"/>
                </a:cubicBezTo>
                <a:cubicBezTo>
                  <a:pt x="605" y="348"/>
                  <a:pt x="764" y="1239"/>
                  <a:pt x="862" y="1315"/>
                </a:cubicBezTo>
                <a:cubicBezTo>
                  <a:pt x="960" y="1391"/>
                  <a:pt x="983" y="612"/>
                  <a:pt x="1089" y="725"/>
                </a:cubicBezTo>
                <a:cubicBezTo>
                  <a:pt x="1195" y="838"/>
                  <a:pt x="1399" y="1882"/>
                  <a:pt x="1497" y="1995"/>
                </a:cubicBezTo>
                <a:cubicBezTo>
                  <a:pt x="1595" y="2108"/>
                  <a:pt x="1580" y="1353"/>
                  <a:pt x="1678" y="1406"/>
                </a:cubicBezTo>
                <a:cubicBezTo>
                  <a:pt x="1776" y="1459"/>
                  <a:pt x="1973" y="2245"/>
                  <a:pt x="2087" y="2313"/>
                </a:cubicBezTo>
                <a:cubicBezTo>
                  <a:pt x="2201" y="2381"/>
                  <a:pt x="2268" y="1814"/>
                  <a:pt x="2359" y="1814"/>
                </a:cubicBezTo>
                <a:cubicBezTo>
                  <a:pt x="2450" y="1814"/>
                  <a:pt x="2563" y="2313"/>
                  <a:pt x="2631" y="2313"/>
                </a:cubicBezTo>
                <a:cubicBezTo>
                  <a:pt x="2699" y="2313"/>
                  <a:pt x="2722" y="2033"/>
                  <a:pt x="2767" y="1814"/>
                </a:cubicBezTo>
                <a:cubicBezTo>
                  <a:pt x="2812" y="1595"/>
                  <a:pt x="2820" y="1066"/>
                  <a:pt x="2903" y="998"/>
                </a:cubicBezTo>
                <a:cubicBezTo>
                  <a:pt x="2986" y="930"/>
                  <a:pt x="3153" y="1489"/>
                  <a:pt x="3266" y="1406"/>
                </a:cubicBezTo>
                <a:cubicBezTo>
                  <a:pt x="3379" y="1323"/>
                  <a:pt x="3531" y="650"/>
                  <a:pt x="3584" y="499"/>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77" name="Oval 5"/>
          <p:cNvSpPr>
            <a:spLocks noChangeArrowheads="1"/>
          </p:cNvSpPr>
          <p:nvPr/>
        </p:nvSpPr>
        <p:spPr bwMode="auto">
          <a:xfrm>
            <a:off x="3924300" y="5734050"/>
            <a:ext cx="1079500" cy="719138"/>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78" name="Oval 6"/>
          <p:cNvSpPr>
            <a:spLocks noChangeArrowheads="1"/>
          </p:cNvSpPr>
          <p:nvPr/>
        </p:nvSpPr>
        <p:spPr bwMode="auto">
          <a:xfrm>
            <a:off x="4859338" y="5734050"/>
            <a:ext cx="1079500" cy="719138"/>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79" name="Line 7"/>
          <p:cNvSpPr>
            <a:spLocks noChangeShapeType="1"/>
          </p:cNvSpPr>
          <p:nvPr/>
        </p:nvSpPr>
        <p:spPr bwMode="auto">
          <a:xfrm>
            <a:off x="4211638" y="5229225"/>
            <a:ext cx="2089150" cy="0"/>
          </a:xfrm>
          <a:prstGeom prst="line">
            <a:avLst/>
          </a:prstGeom>
          <a:noFill/>
          <a:ln w="5715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rrowheads="1"/>
          </p:cNvSpPr>
          <p:nvPr>
            <p:ph type="title"/>
          </p:nvPr>
        </p:nvSpPr>
        <p:spPr/>
        <p:txBody>
          <a:bodyPr/>
          <a:lstStyle/>
          <a:p>
            <a:r>
              <a:rPr lang="fa-IR">
                <a:cs typeface="B Titr" pitchFamily="2" charset="-78"/>
              </a:rPr>
              <a:t>كف هاي دو قلو</a:t>
            </a:r>
            <a:endParaRPr lang="en-US">
              <a:cs typeface="B Titr" pitchFamily="2" charset="-78"/>
            </a:endParaRPr>
          </a:p>
        </p:txBody>
      </p:sp>
      <p:sp>
        <p:nvSpPr>
          <p:cNvPr id="183299" name="Rectangle 3"/>
          <p:cNvSpPr>
            <a:spLocks noGrp="1" noRot="1" noChangeArrowheads="1"/>
          </p:cNvSpPr>
          <p:nvPr>
            <p:ph type="body" idx="1"/>
          </p:nvPr>
        </p:nvSpPr>
        <p:spPr/>
        <p:txBody>
          <a:bodyPr/>
          <a:lstStyle/>
          <a:p>
            <a:r>
              <a:rPr lang="fa-IR" sz="2400">
                <a:cs typeface="B Titr" pitchFamily="2" charset="-78"/>
              </a:rPr>
              <a:t>هدف قيمتي اين آرايش از سطح دو كف شكل گرفته تا سطح اولين قله مي باشد</a:t>
            </a:r>
            <a:endParaRPr lang="en-US" sz="2400">
              <a:cs typeface="B Titr" pitchFamily="2" charset="-78"/>
            </a:endParaRPr>
          </a:p>
        </p:txBody>
      </p:sp>
      <p:sp>
        <p:nvSpPr>
          <p:cNvPr id="183300" name="Freeform 4"/>
          <p:cNvSpPr>
            <a:spLocks/>
          </p:cNvSpPr>
          <p:nvPr/>
        </p:nvSpPr>
        <p:spPr bwMode="auto">
          <a:xfrm>
            <a:off x="1187450" y="2349500"/>
            <a:ext cx="5689600" cy="3779838"/>
          </a:xfrm>
          <a:custGeom>
            <a:avLst/>
            <a:gdLst>
              <a:gd name="T0" fmla="*/ 0 w 3584"/>
              <a:gd name="T1" fmla="*/ 0 h 2381"/>
              <a:gd name="T2" fmla="*/ 227 w 3584"/>
              <a:gd name="T3" fmla="*/ 861 h 2381"/>
              <a:gd name="T4" fmla="*/ 499 w 3584"/>
              <a:gd name="T5" fmla="*/ 272 h 2381"/>
              <a:gd name="T6" fmla="*/ 862 w 3584"/>
              <a:gd name="T7" fmla="*/ 1315 h 2381"/>
              <a:gd name="T8" fmla="*/ 1089 w 3584"/>
              <a:gd name="T9" fmla="*/ 725 h 2381"/>
              <a:gd name="T10" fmla="*/ 1497 w 3584"/>
              <a:gd name="T11" fmla="*/ 1995 h 2381"/>
              <a:gd name="T12" fmla="*/ 1678 w 3584"/>
              <a:gd name="T13" fmla="*/ 1406 h 2381"/>
              <a:gd name="T14" fmla="*/ 2087 w 3584"/>
              <a:gd name="T15" fmla="*/ 2313 h 2381"/>
              <a:gd name="T16" fmla="*/ 2359 w 3584"/>
              <a:gd name="T17" fmla="*/ 1814 h 2381"/>
              <a:gd name="T18" fmla="*/ 2631 w 3584"/>
              <a:gd name="T19" fmla="*/ 2313 h 2381"/>
              <a:gd name="T20" fmla="*/ 2767 w 3584"/>
              <a:gd name="T21" fmla="*/ 1814 h 2381"/>
              <a:gd name="T22" fmla="*/ 2903 w 3584"/>
              <a:gd name="T23" fmla="*/ 998 h 2381"/>
              <a:gd name="T24" fmla="*/ 3266 w 3584"/>
              <a:gd name="T25" fmla="*/ 1406 h 2381"/>
              <a:gd name="T26" fmla="*/ 3584 w 3584"/>
              <a:gd name="T27" fmla="*/ 499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84" h="2381">
                <a:moveTo>
                  <a:pt x="0" y="0"/>
                </a:moveTo>
                <a:cubicBezTo>
                  <a:pt x="72" y="408"/>
                  <a:pt x="144" y="816"/>
                  <a:pt x="227" y="861"/>
                </a:cubicBezTo>
                <a:cubicBezTo>
                  <a:pt x="310" y="906"/>
                  <a:pt x="393" y="196"/>
                  <a:pt x="499" y="272"/>
                </a:cubicBezTo>
                <a:cubicBezTo>
                  <a:pt x="605" y="348"/>
                  <a:pt x="764" y="1239"/>
                  <a:pt x="862" y="1315"/>
                </a:cubicBezTo>
                <a:cubicBezTo>
                  <a:pt x="960" y="1391"/>
                  <a:pt x="983" y="612"/>
                  <a:pt x="1089" y="725"/>
                </a:cubicBezTo>
                <a:cubicBezTo>
                  <a:pt x="1195" y="838"/>
                  <a:pt x="1399" y="1882"/>
                  <a:pt x="1497" y="1995"/>
                </a:cubicBezTo>
                <a:cubicBezTo>
                  <a:pt x="1595" y="2108"/>
                  <a:pt x="1580" y="1353"/>
                  <a:pt x="1678" y="1406"/>
                </a:cubicBezTo>
                <a:cubicBezTo>
                  <a:pt x="1776" y="1459"/>
                  <a:pt x="1973" y="2245"/>
                  <a:pt x="2087" y="2313"/>
                </a:cubicBezTo>
                <a:cubicBezTo>
                  <a:pt x="2201" y="2381"/>
                  <a:pt x="2268" y="1814"/>
                  <a:pt x="2359" y="1814"/>
                </a:cubicBezTo>
                <a:cubicBezTo>
                  <a:pt x="2450" y="1814"/>
                  <a:pt x="2563" y="2313"/>
                  <a:pt x="2631" y="2313"/>
                </a:cubicBezTo>
                <a:cubicBezTo>
                  <a:pt x="2699" y="2313"/>
                  <a:pt x="2722" y="2033"/>
                  <a:pt x="2767" y="1814"/>
                </a:cubicBezTo>
                <a:cubicBezTo>
                  <a:pt x="2812" y="1595"/>
                  <a:pt x="2820" y="1066"/>
                  <a:pt x="2903" y="998"/>
                </a:cubicBezTo>
                <a:cubicBezTo>
                  <a:pt x="2986" y="930"/>
                  <a:pt x="3153" y="1489"/>
                  <a:pt x="3266" y="1406"/>
                </a:cubicBezTo>
                <a:cubicBezTo>
                  <a:pt x="3379" y="1323"/>
                  <a:pt x="3531" y="650"/>
                  <a:pt x="3584" y="499"/>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01" name="Oval 5"/>
          <p:cNvSpPr>
            <a:spLocks noChangeArrowheads="1"/>
          </p:cNvSpPr>
          <p:nvPr/>
        </p:nvSpPr>
        <p:spPr bwMode="auto">
          <a:xfrm>
            <a:off x="3924300" y="5734050"/>
            <a:ext cx="1079500" cy="719138"/>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02" name="Oval 6"/>
          <p:cNvSpPr>
            <a:spLocks noChangeArrowheads="1"/>
          </p:cNvSpPr>
          <p:nvPr/>
        </p:nvSpPr>
        <p:spPr bwMode="auto">
          <a:xfrm>
            <a:off x="4859338" y="5734050"/>
            <a:ext cx="1079500" cy="719138"/>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03" name="Line 7"/>
          <p:cNvSpPr>
            <a:spLocks noChangeShapeType="1"/>
          </p:cNvSpPr>
          <p:nvPr/>
        </p:nvSpPr>
        <p:spPr bwMode="auto">
          <a:xfrm>
            <a:off x="4211638" y="5229225"/>
            <a:ext cx="2089150" cy="0"/>
          </a:xfrm>
          <a:prstGeom prst="line">
            <a:avLst/>
          </a:prstGeom>
          <a:noFill/>
          <a:ln w="5715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04" name="Line 8"/>
          <p:cNvSpPr>
            <a:spLocks noChangeShapeType="1"/>
          </p:cNvSpPr>
          <p:nvPr/>
        </p:nvSpPr>
        <p:spPr bwMode="auto">
          <a:xfrm flipV="1">
            <a:off x="4932363" y="5229225"/>
            <a:ext cx="0" cy="792163"/>
          </a:xfrm>
          <a:prstGeom prst="line">
            <a:avLst/>
          </a:prstGeom>
          <a:noFill/>
          <a:ln w="76200">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05" name="Line 9"/>
          <p:cNvSpPr>
            <a:spLocks noChangeShapeType="1"/>
          </p:cNvSpPr>
          <p:nvPr/>
        </p:nvSpPr>
        <p:spPr bwMode="auto">
          <a:xfrm flipV="1">
            <a:off x="5435600" y="4437063"/>
            <a:ext cx="0" cy="792162"/>
          </a:xfrm>
          <a:prstGeom prst="line">
            <a:avLst/>
          </a:prstGeom>
          <a:noFill/>
          <a:ln w="76200">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06" name="Text Box 10"/>
          <p:cNvSpPr txBox="1">
            <a:spLocks noChangeArrowheads="1"/>
          </p:cNvSpPr>
          <p:nvPr/>
        </p:nvSpPr>
        <p:spPr bwMode="auto">
          <a:xfrm>
            <a:off x="4643438" y="4005263"/>
            <a:ext cx="890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hlink"/>
                </a:solidFill>
                <a:latin typeface="Tahoma" panose="020B0604030504040204" pitchFamily="34" charset="0"/>
              </a:rPr>
              <a:t>target</a:t>
            </a:r>
          </a:p>
        </p:txBody>
      </p:sp>
    </p:spTree>
  </p:cSld>
  <p:clrMapOvr>
    <a:masterClrMapping/>
  </p:clrMapOvr>
  <p:transition spd="slow" advClick="0" advTm="10000">
    <p:dissolve/>
    <p:sndAc>
      <p:stSnd>
        <p:snd r:embed="rId2" name="chimes.wav"/>
      </p:stSnd>
    </p:sndAc>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rrowheads="1"/>
          </p:cNvSpPr>
          <p:nvPr>
            <p:ph type="title"/>
          </p:nvPr>
        </p:nvSpPr>
        <p:spPr/>
        <p:txBody>
          <a:bodyPr/>
          <a:lstStyle/>
          <a:p>
            <a:r>
              <a:rPr lang="fa-IR">
                <a:cs typeface="B Titr" pitchFamily="2" charset="-78"/>
              </a:rPr>
              <a:t>كف سه قلو </a:t>
            </a:r>
            <a:endParaRPr lang="en-US">
              <a:cs typeface="B Titr" pitchFamily="2" charset="-78"/>
            </a:endParaRPr>
          </a:p>
        </p:txBody>
      </p:sp>
      <p:sp>
        <p:nvSpPr>
          <p:cNvPr id="184323" name="Rectangle 3"/>
          <p:cNvSpPr>
            <a:spLocks noGrp="1" noRot="1" noChangeArrowheads="1"/>
          </p:cNvSpPr>
          <p:nvPr>
            <p:ph type="body" idx="1"/>
          </p:nvPr>
        </p:nvSpPr>
        <p:spPr/>
        <p:txBody>
          <a:bodyPr/>
          <a:lstStyle/>
          <a:p>
            <a:r>
              <a:rPr lang="fa-IR">
                <a:cs typeface="B Titr" pitchFamily="2" charset="-78"/>
              </a:rPr>
              <a:t>تفاوت اين آرايش با كف دوقلو در تعداد كف ها مي باشد. به جاي دو كف ، سه كف شكل مي گيرد</a:t>
            </a:r>
            <a:endParaRPr lang="en-US">
              <a:cs typeface="B Titr" pitchFamily="2" charset="-78"/>
            </a:endParaRPr>
          </a:p>
        </p:txBody>
      </p:sp>
      <p:sp>
        <p:nvSpPr>
          <p:cNvPr id="184324" name="Freeform 4"/>
          <p:cNvSpPr>
            <a:spLocks/>
          </p:cNvSpPr>
          <p:nvPr/>
        </p:nvSpPr>
        <p:spPr bwMode="auto">
          <a:xfrm>
            <a:off x="1258888" y="2349500"/>
            <a:ext cx="5545137" cy="3671888"/>
          </a:xfrm>
          <a:custGeom>
            <a:avLst/>
            <a:gdLst>
              <a:gd name="T0" fmla="*/ 0 w 3493"/>
              <a:gd name="T1" fmla="*/ 0 h 2313"/>
              <a:gd name="T2" fmla="*/ 273 w 3493"/>
              <a:gd name="T3" fmla="*/ 725 h 2313"/>
              <a:gd name="T4" fmla="*/ 545 w 3493"/>
              <a:gd name="T5" fmla="*/ 408 h 2313"/>
              <a:gd name="T6" fmla="*/ 817 w 3493"/>
              <a:gd name="T7" fmla="*/ 1270 h 2313"/>
              <a:gd name="T8" fmla="*/ 998 w 3493"/>
              <a:gd name="T9" fmla="*/ 816 h 2313"/>
              <a:gd name="T10" fmla="*/ 1225 w 3493"/>
              <a:gd name="T11" fmla="*/ 1769 h 2313"/>
              <a:gd name="T12" fmla="*/ 1633 w 3493"/>
              <a:gd name="T13" fmla="*/ 1224 h 2313"/>
              <a:gd name="T14" fmla="*/ 2042 w 3493"/>
              <a:gd name="T15" fmla="*/ 2177 h 2313"/>
              <a:gd name="T16" fmla="*/ 2268 w 3493"/>
              <a:gd name="T17" fmla="*/ 1587 h 2313"/>
              <a:gd name="T18" fmla="*/ 2541 w 3493"/>
              <a:gd name="T19" fmla="*/ 2177 h 2313"/>
              <a:gd name="T20" fmla="*/ 2767 w 3493"/>
              <a:gd name="T21" fmla="*/ 1587 h 2313"/>
              <a:gd name="T22" fmla="*/ 2994 w 3493"/>
              <a:gd name="T23" fmla="*/ 2177 h 2313"/>
              <a:gd name="T24" fmla="*/ 3493 w 3493"/>
              <a:gd name="T25" fmla="*/ 771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93" h="2313">
                <a:moveTo>
                  <a:pt x="0" y="0"/>
                </a:moveTo>
                <a:cubicBezTo>
                  <a:pt x="91" y="328"/>
                  <a:pt x="182" y="657"/>
                  <a:pt x="273" y="725"/>
                </a:cubicBezTo>
                <a:cubicBezTo>
                  <a:pt x="364" y="793"/>
                  <a:pt x="454" y="317"/>
                  <a:pt x="545" y="408"/>
                </a:cubicBezTo>
                <a:cubicBezTo>
                  <a:pt x="636" y="499"/>
                  <a:pt x="742" y="1202"/>
                  <a:pt x="817" y="1270"/>
                </a:cubicBezTo>
                <a:cubicBezTo>
                  <a:pt x="892" y="1338"/>
                  <a:pt x="930" y="733"/>
                  <a:pt x="998" y="816"/>
                </a:cubicBezTo>
                <a:cubicBezTo>
                  <a:pt x="1066" y="899"/>
                  <a:pt x="1119" y="1701"/>
                  <a:pt x="1225" y="1769"/>
                </a:cubicBezTo>
                <a:cubicBezTo>
                  <a:pt x="1331" y="1837"/>
                  <a:pt x="1497" y="1156"/>
                  <a:pt x="1633" y="1224"/>
                </a:cubicBezTo>
                <a:cubicBezTo>
                  <a:pt x="1769" y="1292"/>
                  <a:pt x="1936" y="2116"/>
                  <a:pt x="2042" y="2177"/>
                </a:cubicBezTo>
                <a:cubicBezTo>
                  <a:pt x="2148" y="2238"/>
                  <a:pt x="2185" y="1587"/>
                  <a:pt x="2268" y="1587"/>
                </a:cubicBezTo>
                <a:cubicBezTo>
                  <a:pt x="2351" y="1587"/>
                  <a:pt x="2458" y="2177"/>
                  <a:pt x="2541" y="2177"/>
                </a:cubicBezTo>
                <a:cubicBezTo>
                  <a:pt x="2624" y="2177"/>
                  <a:pt x="2692" y="1587"/>
                  <a:pt x="2767" y="1587"/>
                </a:cubicBezTo>
                <a:cubicBezTo>
                  <a:pt x="2842" y="1587"/>
                  <a:pt x="2873" y="2313"/>
                  <a:pt x="2994" y="2177"/>
                </a:cubicBezTo>
                <a:cubicBezTo>
                  <a:pt x="3115" y="2041"/>
                  <a:pt x="3410" y="1005"/>
                  <a:pt x="3493" y="771"/>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25" name="Line 5"/>
          <p:cNvSpPr>
            <a:spLocks noChangeShapeType="1"/>
          </p:cNvSpPr>
          <p:nvPr/>
        </p:nvSpPr>
        <p:spPr bwMode="auto">
          <a:xfrm>
            <a:off x="3995738" y="4868863"/>
            <a:ext cx="3168650" cy="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26" name="Oval 6"/>
          <p:cNvSpPr>
            <a:spLocks noChangeArrowheads="1"/>
          </p:cNvSpPr>
          <p:nvPr/>
        </p:nvSpPr>
        <p:spPr bwMode="auto">
          <a:xfrm>
            <a:off x="4067175" y="5445125"/>
            <a:ext cx="720725" cy="576263"/>
          </a:xfrm>
          <a:prstGeom prst="ellipse">
            <a:avLst/>
          </a:pr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27" name="Oval 7"/>
          <p:cNvSpPr>
            <a:spLocks noChangeArrowheads="1"/>
          </p:cNvSpPr>
          <p:nvPr/>
        </p:nvSpPr>
        <p:spPr bwMode="auto">
          <a:xfrm>
            <a:off x="4859338" y="5445125"/>
            <a:ext cx="720725" cy="576263"/>
          </a:xfrm>
          <a:prstGeom prst="ellipse">
            <a:avLst/>
          </a:pr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28" name="Oval 8"/>
          <p:cNvSpPr>
            <a:spLocks noChangeArrowheads="1"/>
          </p:cNvSpPr>
          <p:nvPr/>
        </p:nvSpPr>
        <p:spPr bwMode="auto">
          <a:xfrm>
            <a:off x="5651500" y="5516563"/>
            <a:ext cx="720725" cy="576262"/>
          </a:xfrm>
          <a:prstGeom prst="ellipse">
            <a:avLst/>
          </a:pr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29" name="Line 9"/>
          <p:cNvSpPr>
            <a:spLocks noChangeShapeType="1"/>
          </p:cNvSpPr>
          <p:nvPr/>
        </p:nvSpPr>
        <p:spPr bwMode="auto">
          <a:xfrm flipV="1">
            <a:off x="5292725" y="4941888"/>
            <a:ext cx="0" cy="935037"/>
          </a:xfrm>
          <a:prstGeom prst="line">
            <a:avLst/>
          </a:prstGeom>
          <a:noFill/>
          <a:ln w="76200">
            <a:solidFill>
              <a:srgbClr val="FF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30" name="Line 10"/>
          <p:cNvSpPr>
            <a:spLocks noChangeShapeType="1"/>
          </p:cNvSpPr>
          <p:nvPr/>
        </p:nvSpPr>
        <p:spPr bwMode="auto">
          <a:xfrm flipV="1">
            <a:off x="6300788" y="3860800"/>
            <a:ext cx="0" cy="935038"/>
          </a:xfrm>
          <a:prstGeom prst="line">
            <a:avLst/>
          </a:prstGeom>
          <a:noFill/>
          <a:ln w="76200">
            <a:solidFill>
              <a:srgbClr val="FF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rrowheads="1"/>
          </p:cNvSpPr>
          <p:nvPr>
            <p:ph type="title"/>
          </p:nvPr>
        </p:nvSpPr>
        <p:spPr/>
        <p:txBody>
          <a:bodyPr/>
          <a:lstStyle/>
          <a:p>
            <a:endParaRPr lang="en-US">
              <a:cs typeface="B Titr" pitchFamily="2" charset="-78"/>
            </a:endParaRPr>
          </a:p>
        </p:txBody>
      </p:sp>
      <p:sp>
        <p:nvSpPr>
          <p:cNvPr id="185347" name="Rectangle 3"/>
          <p:cNvSpPr>
            <a:spLocks noGrp="1" noRot="1" noChangeArrowheads="1"/>
          </p:cNvSpPr>
          <p:nvPr>
            <p:ph type="body" idx="1"/>
          </p:nvPr>
        </p:nvSpPr>
        <p:spPr/>
        <p:txBody>
          <a:bodyPr/>
          <a:lstStyle/>
          <a:p>
            <a:endParaRPr lang="en-US"/>
          </a:p>
        </p:txBody>
      </p:sp>
      <p:pic>
        <p:nvPicPr>
          <p:cNvPr id="1853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rrowheads="1"/>
          </p:cNvSpPr>
          <p:nvPr>
            <p:ph type="title"/>
          </p:nvPr>
        </p:nvSpPr>
        <p:spPr/>
        <p:txBody>
          <a:bodyPr/>
          <a:lstStyle/>
          <a:p>
            <a:endParaRPr lang="en-US">
              <a:cs typeface="B Titr" pitchFamily="2" charset="-78"/>
            </a:endParaRPr>
          </a:p>
        </p:txBody>
      </p:sp>
      <p:sp>
        <p:nvSpPr>
          <p:cNvPr id="186371" name="Rectangle 3"/>
          <p:cNvSpPr>
            <a:spLocks noGrp="1" noRot="1" noChangeArrowheads="1"/>
          </p:cNvSpPr>
          <p:nvPr>
            <p:ph type="body" idx="1"/>
          </p:nvPr>
        </p:nvSpPr>
        <p:spPr/>
        <p:txBody>
          <a:bodyPr/>
          <a:lstStyle/>
          <a:p>
            <a:endParaRPr lang="en-US"/>
          </a:p>
        </p:txBody>
      </p:sp>
      <p:pic>
        <p:nvPicPr>
          <p:cNvPr id="186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4445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6373" name="Oval 5"/>
          <p:cNvSpPr>
            <a:spLocks noChangeArrowheads="1"/>
          </p:cNvSpPr>
          <p:nvPr/>
        </p:nvSpPr>
        <p:spPr bwMode="auto">
          <a:xfrm>
            <a:off x="1116013" y="4797425"/>
            <a:ext cx="503237" cy="503238"/>
          </a:xfrm>
          <a:prstGeom prst="ellipse">
            <a:avLst/>
          </a:pr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374" name="Oval 6"/>
          <p:cNvSpPr>
            <a:spLocks noChangeArrowheads="1"/>
          </p:cNvSpPr>
          <p:nvPr/>
        </p:nvSpPr>
        <p:spPr bwMode="auto">
          <a:xfrm>
            <a:off x="1728788" y="4824413"/>
            <a:ext cx="503237" cy="503237"/>
          </a:xfrm>
          <a:prstGeom prst="ellipse">
            <a:avLst/>
          </a:pr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375" name="Line 7"/>
          <p:cNvSpPr>
            <a:spLocks noChangeShapeType="1"/>
          </p:cNvSpPr>
          <p:nvPr/>
        </p:nvSpPr>
        <p:spPr bwMode="auto">
          <a:xfrm>
            <a:off x="1116013" y="4076700"/>
            <a:ext cx="1439862" cy="0"/>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rrowheads="1"/>
          </p:cNvSpPr>
          <p:nvPr>
            <p:ph type="title"/>
          </p:nvPr>
        </p:nvSpPr>
        <p:spPr/>
        <p:txBody>
          <a:bodyPr/>
          <a:lstStyle/>
          <a:p>
            <a:endParaRPr lang="en-US">
              <a:cs typeface="B Titr" pitchFamily="2" charset="-78"/>
            </a:endParaRPr>
          </a:p>
        </p:txBody>
      </p:sp>
      <p:sp>
        <p:nvSpPr>
          <p:cNvPr id="187395" name="Rectangle 3"/>
          <p:cNvSpPr>
            <a:spLocks noGrp="1" noRot="1" noChangeArrowheads="1"/>
          </p:cNvSpPr>
          <p:nvPr>
            <p:ph type="body" idx="1"/>
          </p:nvPr>
        </p:nvSpPr>
        <p:spPr/>
        <p:txBody>
          <a:bodyPr/>
          <a:lstStyle/>
          <a:p>
            <a:endParaRPr lang="en-US"/>
          </a:p>
        </p:txBody>
      </p:sp>
      <p:pic>
        <p:nvPicPr>
          <p:cNvPr id="1873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rrowheads="1"/>
          </p:cNvSpPr>
          <p:nvPr>
            <p:ph type="title"/>
          </p:nvPr>
        </p:nvSpPr>
        <p:spPr/>
        <p:txBody>
          <a:bodyPr/>
          <a:lstStyle/>
          <a:p>
            <a:endParaRPr lang="en-US">
              <a:cs typeface="B Titr" pitchFamily="2" charset="-78"/>
            </a:endParaRPr>
          </a:p>
        </p:txBody>
      </p:sp>
      <p:sp>
        <p:nvSpPr>
          <p:cNvPr id="188419" name="Rectangle 3"/>
          <p:cNvSpPr>
            <a:spLocks noGrp="1" noRot="1" noChangeArrowheads="1"/>
          </p:cNvSpPr>
          <p:nvPr>
            <p:ph type="body" idx="1"/>
          </p:nvPr>
        </p:nvSpPr>
        <p:spPr/>
        <p:txBody>
          <a:bodyPr/>
          <a:lstStyle/>
          <a:p>
            <a:endParaRPr lang="en-US"/>
          </a:p>
        </p:txBody>
      </p:sp>
      <p:pic>
        <p:nvPicPr>
          <p:cNvPr id="1884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8421" name="Oval 5"/>
          <p:cNvSpPr>
            <a:spLocks noChangeArrowheads="1"/>
          </p:cNvSpPr>
          <p:nvPr/>
        </p:nvSpPr>
        <p:spPr bwMode="auto">
          <a:xfrm>
            <a:off x="4572000" y="4724400"/>
            <a:ext cx="720725" cy="720725"/>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422" name="Oval 6"/>
          <p:cNvSpPr>
            <a:spLocks noChangeArrowheads="1"/>
          </p:cNvSpPr>
          <p:nvPr/>
        </p:nvSpPr>
        <p:spPr bwMode="auto">
          <a:xfrm>
            <a:off x="5724525" y="4797425"/>
            <a:ext cx="720725" cy="720725"/>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423" name="Line 7"/>
          <p:cNvSpPr>
            <a:spLocks noChangeShapeType="1"/>
          </p:cNvSpPr>
          <p:nvPr/>
        </p:nvSpPr>
        <p:spPr bwMode="auto">
          <a:xfrm>
            <a:off x="4859338" y="3860800"/>
            <a:ext cx="2376487" cy="0"/>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rrowheads="1"/>
          </p:cNvSpPr>
          <p:nvPr>
            <p:ph type="title"/>
          </p:nvPr>
        </p:nvSpPr>
        <p:spPr/>
        <p:txBody>
          <a:bodyPr/>
          <a:lstStyle/>
          <a:p>
            <a:endParaRPr lang="en-US">
              <a:cs typeface="B Titr" pitchFamily="2" charset="-78"/>
            </a:endParaRPr>
          </a:p>
        </p:txBody>
      </p:sp>
      <p:sp>
        <p:nvSpPr>
          <p:cNvPr id="189443" name="Rectangle 3"/>
          <p:cNvSpPr>
            <a:spLocks noGrp="1" noRot="1" noChangeArrowheads="1"/>
          </p:cNvSpPr>
          <p:nvPr>
            <p:ph type="body" idx="1"/>
          </p:nvPr>
        </p:nvSpPr>
        <p:spPr/>
        <p:txBody>
          <a:bodyPr/>
          <a:lstStyle/>
          <a:p>
            <a:endParaRPr lang="en-US"/>
          </a:p>
        </p:txBody>
      </p:sp>
      <p:pic>
        <p:nvPicPr>
          <p:cNvPr id="189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rrowheads="1"/>
          </p:cNvSpPr>
          <p:nvPr>
            <p:ph type="title"/>
          </p:nvPr>
        </p:nvSpPr>
        <p:spPr/>
        <p:txBody>
          <a:bodyPr/>
          <a:lstStyle/>
          <a:p>
            <a:endParaRPr lang="en-US">
              <a:cs typeface="B Titr" pitchFamily="2" charset="-78"/>
            </a:endParaRPr>
          </a:p>
        </p:txBody>
      </p:sp>
      <p:sp>
        <p:nvSpPr>
          <p:cNvPr id="190467" name="Rectangle 3"/>
          <p:cNvSpPr>
            <a:spLocks noGrp="1" noRot="1" noChangeArrowheads="1"/>
          </p:cNvSpPr>
          <p:nvPr>
            <p:ph type="body" idx="1"/>
          </p:nvPr>
        </p:nvSpPr>
        <p:spPr/>
        <p:txBody>
          <a:bodyPr/>
          <a:lstStyle/>
          <a:p>
            <a:endParaRPr lang="en-US"/>
          </a:p>
        </p:txBody>
      </p:sp>
      <p:pic>
        <p:nvPicPr>
          <p:cNvPr id="1904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0469" name="Oval 5"/>
          <p:cNvSpPr>
            <a:spLocks noChangeArrowheads="1"/>
          </p:cNvSpPr>
          <p:nvPr/>
        </p:nvSpPr>
        <p:spPr bwMode="auto">
          <a:xfrm>
            <a:off x="1763713" y="5084763"/>
            <a:ext cx="720725" cy="576262"/>
          </a:xfrm>
          <a:prstGeom prst="ellipse">
            <a:avLst/>
          </a:pr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470" name="Oval 6"/>
          <p:cNvSpPr>
            <a:spLocks noChangeArrowheads="1"/>
          </p:cNvSpPr>
          <p:nvPr/>
        </p:nvSpPr>
        <p:spPr bwMode="auto">
          <a:xfrm>
            <a:off x="2916238" y="5084763"/>
            <a:ext cx="720725" cy="576262"/>
          </a:xfrm>
          <a:prstGeom prst="ellipse">
            <a:avLst/>
          </a:pr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471" name="Line 7"/>
          <p:cNvSpPr>
            <a:spLocks noChangeShapeType="1"/>
          </p:cNvSpPr>
          <p:nvPr/>
        </p:nvSpPr>
        <p:spPr bwMode="auto">
          <a:xfrm>
            <a:off x="1476375" y="4437063"/>
            <a:ext cx="3382963" cy="1587"/>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r>
              <a:rPr lang="fa-IR">
                <a:solidFill>
                  <a:srgbClr val="FF9900"/>
                </a:solidFill>
                <a:cs typeface="B Titr" pitchFamily="2" charset="-78"/>
              </a:rPr>
              <a:t>اهميت سطوح حمايت و مقاومت</a:t>
            </a:r>
            <a:r>
              <a:rPr lang="fa-IR"/>
              <a:t> </a:t>
            </a:r>
            <a:endParaRPr lang="en-US"/>
          </a:p>
        </p:txBody>
      </p:sp>
      <p:sp>
        <p:nvSpPr>
          <p:cNvPr id="48131" name="Rectangle 3"/>
          <p:cNvSpPr>
            <a:spLocks noGrp="1" noRot="1" noChangeArrowheads="1"/>
          </p:cNvSpPr>
          <p:nvPr>
            <p:ph type="body" idx="1"/>
          </p:nvPr>
        </p:nvSpPr>
        <p:spPr/>
        <p:txBody>
          <a:bodyPr/>
          <a:lstStyle/>
          <a:p>
            <a:r>
              <a:rPr lang="fa-IR">
                <a:cs typeface="B Titr" pitchFamily="2" charset="-78"/>
              </a:rPr>
              <a:t>هرچه مدت زمان تشكيل سطوح حمايت و مقاومت طولاني ترباشد آن سطح از اهميت بيشتري برخوردار است و اصطلاحا به آن سطح حمايت يا مقاومت، سطح كليدي گفته مي شود</a:t>
            </a:r>
          </a:p>
          <a:p>
            <a:endParaRPr lang="fa-IR">
              <a:cs typeface="B Titr" pitchFamily="2" charset="-78"/>
            </a:endParaRPr>
          </a:p>
          <a:p>
            <a:r>
              <a:rPr lang="fa-IR">
                <a:cs typeface="B Titr" pitchFamily="2" charset="-78"/>
              </a:rPr>
              <a:t>هر چه مقدار حجم معاملات در اين سطوح بيشتر باشد نشان دهنده قوي بودن ،  سطح حمايت يا مقاومت مي باشد.</a:t>
            </a:r>
            <a:endParaRPr lang="en-US">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rrowheads="1"/>
          </p:cNvSpPr>
          <p:nvPr>
            <p:ph type="title"/>
          </p:nvPr>
        </p:nvSpPr>
        <p:spPr/>
        <p:txBody>
          <a:bodyPr/>
          <a:lstStyle/>
          <a:p>
            <a:endParaRPr lang="en-US">
              <a:cs typeface="B Titr" pitchFamily="2" charset="-78"/>
            </a:endParaRPr>
          </a:p>
        </p:txBody>
      </p:sp>
      <p:sp>
        <p:nvSpPr>
          <p:cNvPr id="191491" name="Rectangle 3"/>
          <p:cNvSpPr>
            <a:spLocks noGrp="1" noRot="1" noChangeArrowheads="1"/>
          </p:cNvSpPr>
          <p:nvPr>
            <p:ph type="body" idx="1"/>
          </p:nvPr>
        </p:nvSpPr>
        <p:spPr/>
        <p:txBody>
          <a:bodyPr/>
          <a:lstStyle/>
          <a:p>
            <a:endParaRPr lang="en-US"/>
          </a:p>
        </p:txBody>
      </p:sp>
      <p:pic>
        <p:nvPicPr>
          <p:cNvPr id="1914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1493" name="Oval 5"/>
          <p:cNvSpPr>
            <a:spLocks noChangeArrowheads="1"/>
          </p:cNvSpPr>
          <p:nvPr/>
        </p:nvSpPr>
        <p:spPr bwMode="auto">
          <a:xfrm>
            <a:off x="3419475" y="4941888"/>
            <a:ext cx="576263" cy="719137"/>
          </a:xfrm>
          <a:prstGeom prst="ellipse">
            <a:avLst/>
          </a:pr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494" name="Oval 6"/>
          <p:cNvSpPr>
            <a:spLocks noChangeArrowheads="1"/>
          </p:cNvSpPr>
          <p:nvPr/>
        </p:nvSpPr>
        <p:spPr bwMode="auto">
          <a:xfrm>
            <a:off x="4356100" y="4941888"/>
            <a:ext cx="576263" cy="719137"/>
          </a:xfrm>
          <a:prstGeom prst="ellipse">
            <a:avLst/>
          </a:pr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495" name="Oval 7"/>
          <p:cNvSpPr>
            <a:spLocks noChangeArrowheads="1"/>
          </p:cNvSpPr>
          <p:nvPr/>
        </p:nvSpPr>
        <p:spPr bwMode="auto">
          <a:xfrm>
            <a:off x="5724525" y="4868863"/>
            <a:ext cx="576263" cy="719137"/>
          </a:xfrm>
          <a:prstGeom prst="ellipse">
            <a:avLst/>
          </a:pr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496" name="Line 8"/>
          <p:cNvSpPr>
            <a:spLocks noChangeShapeType="1"/>
          </p:cNvSpPr>
          <p:nvPr/>
        </p:nvSpPr>
        <p:spPr bwMode="auto">
          <a:xfrm flipV="1">
            <a:off x="3419475" y="3500438"/>
            <a:ext cx="3744913" cy="0"/>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rrowheads="1"/>
          </p:cNvSpPr>
          <p:nvPr>
            <p:ph type="title"/>
          </p:nvPr>
        </p:nvSpPr>
        <p:spPr/>
        <p:txBody>
          <a:bodyPr/>
          <a:lstStyle/>
          <a:p>
            <a:r>
              <a:rPr lang="fa-IR">
                <a:cs typeface="B Titr" pitchFamily="2" charset="-78"/>
              </a:rPr>
              <a:t>آرايش </a:t>
            </a:r>
            <a:r>
              <a:rPr lang="en-US">
                <a:cs typeface="B Titr" pitchFamily="2" charset="-78"/>
              </a:rPr>
              <a:t>V</a:t>
            </a:r>
            <a:r>
              <a:rPr lang="fa-IR">
                <a:cs typeface="B Titr" pitchFamily="2" charset="-78"/>
              </a:rPr>
              <a:t> </a:t>
            </a:r>
            <a:endParaRPr lang="en-US">
              <a:cs typeface="B Titr" pitchFamily="2" charset="-78"/>
            </a:endParaRPr>
          </a:p>
        </p:txBody>
      </p:sp>
      <p:sp>
        <p:nvSpPr>
          <p:cNvPr id="192515" name="Rectangle 3"/>
          <p:cNvSpPr>
            <a:spLocks noGrp="1" noRot="1" noChangeArrowheads="1"/>
          </p:cNvSpPr>
          <p:nvPr>
            <p:ph type="body" idx="1"/>
          </p:nvPr>
        </p:nvSpPr>
        <p:spPr/>
        <p:txBody>
          <a:bodyPr/>
          <a:lstStyle/>
          <a:p>
            <a:r>
              <a:rPr lang="fa-IR">
                <a:cs typeface="B Titr" pitchFamily="2" charset="-78"/>
              </a:rPr>
              <a:t>معمولا با حجم معاملات بالا همراه است </a:t>
            </a:r>
          </a:p>
          <a:p>
            <a:r>
              <a:rPr lang="fa-IR">
                <a:cs typeface="B Titr" pitchFamily="2" charset="-78"/>
              </a:rPr>
              <a:t>حركت قيمت در اين الگو تند و سريع مي باشد</a:t>
            </a:r>
          </a:p>
          <a:p>
            <a:r>
              <a:rPr lang="fa-IR">
                <a:cs typeface="B Titr" pitchFamily="2" charset="-78"/>
              </a:rPr>
              <a:t>اين آرايش هدف مشخصي را نشان نمي دهد </a:t>
            </a:r>
            <a:endParaRPr lang="en-US">
              <a:cs typeface="B Titr" pitchFamily="2" charset="-78"/>
            </a:endParaRPr>
          </a:p>
        </p:txBody>
      </p:sp>
    </p:spTree>
  </p:cSld>
  <p:clrMapOvr>
    <a:masterClrMapping/>
  </p:clrMapOvr>
  <p:transition spd="slow" advClick="0" advTm="10000">
    <p:dissolve/>
    <p:sndAc>
      <p:stSnd>
        <p:snd r:embed="rId2" name="chimes.wav"/>
      </p:stSnd>
    </p:sndAc>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rrowheads="1"/>
          </p:cNvSpPr>
          <p:nvPr>
            <p:ph type="title"/>
          </p:nvPr>
        </p:nvSpPr>
        <p:spPr/>
        <p:txBody>
          <a:bodyPr/>
          <a:lstStyle/>
          <a:p>
            <a:endParaRPr lang="en-US">
              <a:cs typeface="B Titr" pitchFamily="2" charset="-78"/>
            </a:endParaRPr>
          </a:p>
        </p:txBody>
      </p:sp>
      <p:sp>
        <p:nvSpPr>
          <p:cNvPr id="193539" name="Rectangle 3"/>
          <p:cNvSpPr>
            <a:spLocks noGrp="1" noRot="1" noChangeArrowheads="1"/>
          </p:cNvSpPr>
          <p:nvPr>
            <p:ph type="body" idx="1"/>
          </p:nvPr>
        </p:nvSpPr>
        <p:spPr/>
        <p:txBody>
          <a:bodyPr/>
          <a:lstStyle/>
          <a:p>
            <a:endParaRPr lang="en-US"/>
          </a:p>
        </p:txBody>
      </p:sp>
      <p:pic>
        <p:nvPicPr>
          <p:cNvPr id="1935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rrowheads="1"/>
          </p:cNvSpPr>
          <p:nvPr>
            <p:ph type="title"/>
          </p:nvPr>
        </p:nvSpPr>
        <p:spPr/>
        <p:txBody>
          <a:bodyPr/>
          <a:lstStyle/>
          <a:p>
            <a:endParaRPr lang="en-US">
              <a:cs typeface="B Titr" pitchFamily="2" charset="-78"/>
            </a:endParaRPr>
          </a:p>
        </p:txBody>
      </p:sp>
      <p:sp>
        <p:nvSpPr>
          <p:cNvPr id="194563" name="Rectangle 3"/>
          <p:cNvSpPr>
            <a:spLocks noGrp="1" noRot="1" noChangeArrowheads="1"/>
          </p:cNvSpPr>
          <p:nvPr>
            <p:ph type="body" idx="1"/>
          </p:nvPr>
        </p:nvSpPr>
        <p:spPr/>
        <p:txBody>
          <a:bodyPr/>
          <a:lstStyle/>
          <a:p>
            <a:endParaRPr lang="en-US"/>
          </a:p>
        </p:txBody>
      </p:sp>
      <p:pic>
        <p:nvPicPr>
          <p:cNvPr id="1945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565" name="Freeform 5"/>
          <p:cNvSpPr>
            <a:spLocks/>
          </p:cNvSpPr>
          <p:nvPr/>
        </p:nvSpPr>
        <p:spPr bwMode="auto">
          <a:xfrm>
            <a:off x="3348038" y="79375"/>
            <a:ext cx="5545137" cy="6397625"/>
          </a:xfrm>
          <a:custGeom>
            <a:avLst/>
            <a:gdLst>
              <a:gd name="T0" fmla="*/ 0 w 3493"/>
              <a:gd name="T1" fmla="*/ 386 h 4030"/>
              <a:gd name="T2" fmla="*/ 907 w 3493"/>
              <a:gd name="T3" fmla="*/ 2473 h 4030"/>
              <a:gd name="T4" fmla="*/ 1542 w 3493"/>
              <a:gd name="T5" fmla="*/ 1157 h 4030"/>
              <a:gd name="T6" fmla="*/ 1905 w 3493"/>
              <a:gd name="T7" fmla="*/ 3924 h 4030"/>
              <a:gd name="T8" fmla="*/ 3084 w 3493"/>
              <a:gd name="T9" fmla="*/ 522 h 4030"/>
              <a:gd name="T10" fmla="*/ 3220 w 3493"/>
              <a:gd name="T11" fmla="*/ 795 h 4030"/>
              <a:gd name="T12" fmla="*/ 3493 w 3493"/>
              <a:gd name="T13" fmla="*/ 205 h 4030"/>
            </a:gdLst>
            <a:ahLst/>
            <a:cxnLst>
              <a:cxn ang="0">
                <a:pos x="T0" y="T1"/>
              </a:cxn>
              <a:cxn ang="0">
                <a:pos x="T2" y="T3"/>
              </a:cxn>
              <a:cxn ang="0">
                <a:pos x="T4" y="T5"/>
              </a:cxn>
              <a:cxn ang="0">
                <a:pos x="T6" y="T7"/>
              </a:cxn>
              <a:cxn ang="0">
                <a:pos x="T8" y="T9"/>
              </a:cxn>
              <a:cxn ang="0">
                <a:pos x="T10" y="T11"/>
              </a:cxn>
              <a:cxn ang="0">
                <a:pos x="T12" y="T13"/>
              </a:cxn>
            </a:cxnLst>
            <a:rect l="0" t="0" r="r" b="b"/>
            <a:pathLst>
              <a:path w="3493" h="4030">
                <a:moveTo>
                  <a:pt x="0" y="386"/>
                </a:moveTo>
                <a:cubicBezTo>
                  <a:pt x="325" y="1365"/>
                  <a:pt x="650" y="2345"/>
                  <a:pt x="907" y="2473"/>
                </a:cubicBezTo>
                <a:cubicBezTo>
                  <a:pt x="1164" y="2601"/>
                  <a:pt x="1376" y="915"/>
                  <a:pt x="1542" y="1157"/>
                </a:cubicBezTo>
                <a:cubicBezTo>
                  <a:pt x="1708" y="1399"/>
                  <a:pt x="1648" y="4030"/>
                  <a:pt x="1905" y="3924"/>
                </a:cubicBezTo>
                <a:cubicBezTo>
                  <a:pt x="2162" y="3818"/>
                  <a:pt x="2865" y="1044"/>
                  <a:pt x="3084" y="522"/>
                </a:cubicBezTo>
                <a:cubicBezTo>
                  <a:pt x="3303" y="0"/>
                  <a:pt x="3152" y="848"/>
                  <a:pt x="3220" y="795"/>
                </a:cubicBezTo>
                <a:cubicBezTo>
                  <a:pt x="3288" y="742"/>
                  <a:pt x="3447" y="311"/>
                  <a:pt x="3493" y="205"/>
                </a:cubicBezTo>
              </a:path>
            </a:pathLst>
          </a:custGeom>
          <a:noFill/>
          <a:ln w="7620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rrowheads="1"/>
          </p:cNvSpPr>
          <p:nvPr>
            <p:ph type="title"/>
          </p:nvPr>
        </p:nvSpPr>
        <p:spPr/>
        <p:txBody>
          <a:bodyPr/>
          <a:lstStyle/>
          <a:p>
            <a:endParaRPr lang="en-US">
              <a:cs typeface="B Titr" pitchFamily="2" charset="-78"/>
            </a:endParaRPr>
          </a:p>
        </p:txBody>
      </p:sp>
      <p:sp>
        <p:nvSpPr>
          <p:cNvPr id="195587" name="Rectangle 3"/>
          <p:cNvSpPr>
            <a:spLocks noGrp="1" noRot="1" noChangeArrowheads="1"/>
          </p:cNvSpPr>
          <p:nvPr>
            <p:ph type="body" idx="1"/>
          </p:nvPr>
        </p:nvSpPr>
        <p:spPr/>
        <p:txBody>
          <a:bodyPr/>
          <a:lstStyle/>
          <a:p>
            <a:endParaRPr lang="en-US"/>
          </a:p>
        </p:txBody>
      </p:sp>
      <p:pic>
        <p:nvPicPr>
          <p:cNvPr id="195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44450"/>
            <a:ext cx="9217025" cy="6840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rrowheads="1"/>
          </p:cNvSpPr>
          <p:nvPr>
            <p:ph type="title"/>
          </p:nvPr>
        </p:nvSpPr>
        <p:spPr/>
        <p:txBody>
          <a:bodyPr/>
          <a:lstStyle/>
          <a:p>
            <a:endParaRPr lang="en-US">
              <a:cs typeface="B Titr" pitchFamily="2" charset="-78"/>
            </a:endParaRPr>
          </a:p>
        </p:txBody>
      </p:sp>
      <p:sp>
        <p:nvSpPr>
          <p:cNvPr id="196611" name="Rectangle 3"/>
          <p:cNvSpPr>
            <a:spLocks noGrp="1" noRot="1" noChangeArrowheads="1"/>
          </p:cNvSpPr>
          <p:nvPr>
            <p:ph type="body" idx="1"/>
          </p:nvPr>
        </p:nvSpPr>
        <p:spPr/>
        <p:txBody>
          <a:bodyPr/>
          <a:lstStyle/>
          <a:p>
            <a:endParaRPr lang="en-US"/>
          </a:p>
        </p:txBody>
      </p:sp>
      <p:pic>
        <p:nvPicPr>
          <p:cNvPr id="1966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44450"/>
            <a:ext cx="9217025" cy="6840538"/>
          </a:xfrm>
          <a:prstGeom prst="rect">
            <a:avLst/>
          </a:prstGeom>
          <a:noFill/>
          <a:extLst>
            <a:ext uri="{909E8E84-426E-40DD-AFC4-6F175D3DCCD1}">
              <a14:hiddenFill xmlns:a14="http://schemas.microsoft.com/office/drawing/2010/main">
                <a:solidFill>
                  <a:srgbClr val="FFFFFF"/>
                </a:solidFill>
              </a14:hiddenFill>
            </a:ext>
          </a:extLst>
        </p:spPr>
      </p:pic>
      <p:sp>
        <p:nvSpPr>
          <p:cNvPr id="196613" name="Freeform 5"/>
          <p:cNvSpPr>
            <a:spLocks/>
          </p:cNvSpPr>
          <p:nvPr/>
        </p:nvSpPr>
        <p:spPr bwMode="auto">
          <a:xfrm>
            <a:off x="250825" y="296863"/>
            <a:ext cx="6769100" cy="6300787"/>
          </a:xfrm>
          <a:custGeom>
            <a:avLst/>
            <a:gdLst>
              <a:gd name="T0" fmla="*/ 0 w 4264"/>
              <a:gd name="T1" fmla="*/ 2926 h 3969"/>
              <a:gd name="T2" fmla="*/ 409 w 4264"/>
              <a:gd name="T3" fmla="*/ 1565 h 3969"/>
              <a:gd name="T4" fmla="*/ 454 w 4264"/>
              <a:gd name="T5" fmla="*/ 2517 h 3969"/>
              <a:gd name="T6" fmla="*/ 1407 w 4264"/>
              <a:gd name="T7" fmla="*/ 159 h 3969"/>
              <a:gd name="T8" fmla="*/ 2087 w 4264"/>
              <a:gd name="T9" fmla="*/ 3470 h 3969"/>
              <a:gd name="T10" fmla="*/ 2541 w 4264"/>
              <a:gd name="T11" fmla="*/ 2472 h 3969"/>
              <a:gd name="T12" fmla="*/ 4264 w 4264"/>
              <a:gd name="T13" fmla="*/ 3969 h 3969"/>
            </a:gdLst>
            <a:ahLst/>
            <a:cxnLst>
              <a:cxn ang="0">
                <a:pos x="T0" y="T1"/>
              </a:cxn>
              <a:cxn ang="0">
                <a:pos x="T2" y="T3"/>
              </a:cxn>
              <a:cxn ang="0">
                <a:pos x="T4" y="T5"/>
              </a:cxn>
              <a:cxn ang="0">
                <a:pos x="T6" y="T7"/>
              </a:cxn>
              <a:cxn ang="0">
                <a:pos x="T8" y="T9"/>
              </a:cxn>
              <a:cxn ang="0">
                <a:pos x="T10" y="T11"/>
              </a:cxn>
              <a:cxn ang="0">
                <a:pos x="T12" y="T13"/>
              </a:cxn>
            </a:cxnLst>
            <a:rect l="0" t="0" r="r" b="b"/>
            <a:pathLst>
              <a:path w="4264" h="3969">
                <a:moveTo>
                  <a:pt x="0" y="2926"/>
                </a:moveTo>
                <a:cubicBezTo>
                  <a:pt x="166" y="2279"/>
                  <a:pt x="333" y="1633"/>
                  <a:pt x="409" y="1565"/>
                </a:cubicBezTo>
                <a:cubicBezTo>
                  <a:pt x="485" y="1497"/>
                  <a:pt x="288" y="2751"/>
                  <a:pt x="454" y="2517"/>
                </a:cubicBezTo>
                <a:cubicBezTo>
                  <a:pt x="620" y="2283"/>
                  <a:pt x="1135" y="0"/>
                  <a:pt x="1407" y="159"/>
                </a:cubicBezTo>
                <a:cubicBezTo>
                  <a:pt x="1679" y="318"/>
                  <a:pt x="1898" y="3085"/>
                  <a:pt x="2087" y="3470"/>
                </a:cubicBezTo>
                <a:cubicBezTo>
                  <a:pt x="2276" y="3855"/>
                  <a:pt x="2178" y="2389"/>
                  <a:pt x="2541" y="2472"/>
                </a:cubicBezTo>
                <a:cubicBezTo>
                  <a:pt x="2904" y="2555"/>
                  <a:pt x="3977" y="3719"/>
                  <a:pt x="4264" y="3969"/>
                </a:cubicBezTo>
              </a:path>
            </a:pathLst>
          </a:custGeom>
          <a:noFill/>
          <a:ln w="7620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rrowheads="1"/>
          </p:cNvSpPr>
          <p:nvPr>
            <p:ph type="title"/>
          </p:nvPr>
        </p:nvSpPr>
        <p:spPr/>
        <p:txBody>
          <a:bodyPr/>
          <a:lstStyle/>
          <a:p>
            <a:r>
              <a:rPr lang="fa-IR">
                <a:cs typeface="B Titr" pitchFamily="2" charset="-78"/>
              </a:rPr>
              <a:t>الگوهاي ادامه دهنده روند </a:t>
            </a:r>
            <a:br>
              <a:rPr lang="fa-IR">
                <a:cs typeface="B Titr" pitchFamily="2" charset="-78"/>
              </a:rPr>
            </a:br>
            <a:r>
              <a:rPr lang="fa-IR">
                <a:cs typeface="B Titr" pitchFamily="2" charset="-78"/>
              </a:rPr>
              <a:t>(ادامه دار روند )</a:t>
            </a:r>
            <a:endParaRPr lang="en-US">
              <a:cs typeface="B Titr" pitchFamily="2" charset="-78"/>
            </a:endParaRPr>
          </a:p>
        </p:txBody>
      </p:sp>
      <p:sp>
        <p:nvSpPr>
          <p:cNvPr id="197635" name="Rectangle 3"/>
          <p:cNvSpPr>
            <a:spLocks noGrp="1" noRot="1" noChangeArrowheads="1"/>
          </p:cNvSpPr>
          <p:nvPr>
            <p:ph type="body" idx="1"/>
          </p:nvPr>
        </p:nvSpPr>
        <p:spPr/>
        <p:txBody>
          <a:bodyPr/>
          <a:lstStyle/>
          <a:p>
            <a:r>
              <a:rPr lang="fa-IR">
                <a:cs typeface="B Titr" pitchFamily="2" charset="-78"/>
              </a:rPr>
              <a:t>مثلث هاي افزايشي : ادامه دهنده روند افزايشي </a:t>
            </a:r>
          </a:p>
          <a:p>
            <a:r>
              <a:rPr lang="fa-IR">
                <a:cs typeface="B Titr" pitchFamily="2" charset="-78"/>
              </a:rPr>
              <a:t>مثلث هاي كاهشي: ادامه دهنده روند كاهشي </a:t>
            </a:r>
          </a:p>
          <a:p>
            <a:r>
              <a:rPr lang="fa-IR">
                <a:cs typeface="B Titr" pitchFamily="2" charset="-78"/>
              </a:rPr>
              <a:t>مثلث هاي متقارن </a:t>
            </a:r>
          </a:p>
          <a:p>
            <a:r>
              <a:rPr lang="fa-IR">
                <a:cs typeface="B Titr" pitchFamily="2" charset="-78"/>
              </a:rPr>
              <a:t>آرايش مستطيل</a:t>
            </a:r>
          </a:p>
          <a:p>
            <a:r>
              <a:rPr lang="fa-IR">
                <a:cs typeface="B Titr" pitchFamily="2" charset="-78"/>
              </a:rPr>
              <a:t>كنج ها </a:t>
            </a:r>
          </a:p>
          <a:p>
            <a:r>
              <a:rPr lang="fa-IR">
                <a:cs typeface="B Titr" pitchFamily="2" charset="-78"/>
              </a:rPr>
              <a:t>پرچم ها </a:t>
            </a:r>
            <a:endParaRPr lang="en-US">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rrowheads="1"/>
          </p:cNvSpPr>
          <p:nvPr>
            <p:ph type="title"/>
          </p:nvPr>
        </p:nvSpPr>
        <p:spPr/>
        <p:txBody>
          <a:bodyPr/>
          <a:lstStyle/>
          <a:p>
            <a:r>
              <a:rPr lang="fa-IR">
                <a:cs typeface="B Titr" pitchFamily="2" charset="-78"/>
              </a:rPr>
              <a:t>مثلث هاي افزايشي</a:t>
            </a:r>
            <a:br>
              <a:rPr lang="fa-IR">
                <a:cs typeface="B Titr" pitchFamily="2" charset="-78"/>
              </a:rPr>
            </a:br>
            <a:r>
              <a:rPr lang="fa-IR">
                <a:cs typeface="B Titr" pitchFamily="2" charset="-78"/>
              </a:rPr>
              <a:t> </a:t>
            </a:r>
            <a:r>
              <a:rPr lang="fa-IR" sz="2800">
                <a:cs typeface="B Titr" pitchFamily="2" charset="-78"/>
              </a:rPr>
              <a:t>ادامه دهنده روند افزايشي</a:t>
            </a:r>
            <a:endParaRPr lang="en-US" sz="2800">
              <a:cs typeface="B Titr" pitchFamily="2" charset="-78"/>
            </a:endParaRPr>
          </a:p>
        </p:txBody>
      </p:sp>
      <p:sp>
        <p:nvSpPr>
          <p:cNvPr id="198659" name="Rectangle 3"/>
          <p:cNvSpPr>
            <a:spLocks noGrp="1" noRot="1" noChangeArrowheads="1"/>
          </p:cNvSpPr>
          <p:nvPr>
            <p:ph type="body" idx="1"/>
          </p:nvPr>
        </p:nvSpPr>
        <p:spPr/>
        <p:txBody>
          <a:bodyPr/>
          <a:lstStyle/>
          <a:p>
            <a:pPr>
              <a:lnSpc>
                <a:spcPct val="80000"/>
              </a:lnSpc>
            </a:pPr>
            <a:r>
              <a:rPr lang="fa-IR" sz="2000">
                <a:cs typeface="B Titr" pitchFamily="2" charset="-78"/>
              </a:rPr>
              <a:t>اين الگو حاكي از آن است كه روند افزايشي دنبال مي شود</a:t>
            </a:r>
          </a:p>
          <a:p>
            <a:pPr>
              <a:lnSpc>
                <a:spcPct val="80000"/>
              </a:lnSpc>
            </a:pPr>
            <a:endParaRPr lang="fa-IR" sz="2000">
              <a:cs typeface="B Titr" pitchFamily="2" charset="-78"/>
            </a:endParaRPr>
          </a:p>
          <a:p>
            <a:pPr>
              <a:lnSpc>
                <a:spcPct val="80000"/>
              </a:lnSpc>
            </a:pPr>
            <a:endParaRPr lang="fa-IR" sz="2000">
              <a:cs typeface="B Titr" pitchFamily="2" charset="-78"/>
            </a:endParaRPr>
          </a:p>
          <a:p>
            <a:pPr>
              <a:lnSpc>
                <a:spcPct val="80000"/>
              </a:lnSpc>
            </a:pPr>
            <a:endParaRPr lang="fa-IR" sz="2000">
              <a:cs typeface="B Titr" pitchFamily="2" charset="-78"/>
            </a:endParaRPr>
          </a:p>
          <a:p>
            <a:pPr>
              <a:lnSpc>
                <a:spcPct val="80000"/>
              </a:lnSpc>
            </a:pPr>
            <a:endParaRPr lang="fa-IR" sz="2000">
              <a:cs typeface="B Titr" pitchFamily="2" charset="-78"/>
            </a:endParaRPr>
          </a:p>
          <a:p>
            <a:pPr>
              <a:lnSpc>
                <a:spcPct val="80000"/>
              </a:lnSpc>
            </a:pPr>
            <a:endParaRPr lang="fa-IR" sz="2000">
              <a:cs typeface="B Titr" pitchFamily="2" charset="-78"/>
            </a:endParaRPr>
          </a:p>
          <a:p>
            <a:pPr>
              <a:lnSpc>
                <a:spcPct val="80000"/>
              </a:lnSpc>
            </a:pPr>
            <a:endParaRPr lang="fa-IR" sz="2000">
              <a:cs typeface="B Titr" pitchFamily="2" charset="-78"/>
            </a:endParaRPr>
          </a:p>
          <a:p>
            <a:pPr>
              <a:lnSpc>
                <a:spcPct val="80000"/>
              </a:lnSpc>
            </a:pPr>
            <a:endParaRPr lang="fa-IR" sz="2000">
              <a:cs typeface="B Titr" pitchFamily="2" charset="-78"/>
            </a:endParaRPr>
          </a:p>
          <a:p>
            <a:pPr>
              <a:lnSpc>
                <a:spcPct val="80000"/>
              </a:lnSpc>
            </a:pPr>
            <a:endParaRPr lang="fa-IR" sz="2000">
              <a:cs typeface="B Titr" pitchFamily="2" charset="-78"/>
            </a:endParaRPr>
          </a:p>
          <a:p>
            <a:pPr>
              <a:lnSpc>
                <a:spcPct val="80000"/>
              </a:lnSpc>
            </a:pPr>
            <a:r>
              <a:rPr lang="fa-IR" sz="2000">
                <a:cs typeface="B Titr" pitchFamily="2" charset="-78"/>
              </a:rPr>
              <a:t>هرچه به راس مثلث بيشتر نزديك شويم حجم معاملات كاهش مي يابد</a:t>
            </a:r>
          </a:p>
          <a:p>
            <a:pPr>
              <a:lnSpc>
                <a:spcPct val="80000"/>
              </a:lnSpc>
            </a:pPr>
            <a:r>
              <a:rPr lang="fa-IR" sz="2000">
                <a:cs typeface="B Titr" pitchFamily="2" charset="-78"/>
              </a:rPr>
              <a:t>بيشتر اين الگو در روند هاي اصلاحي مشاهده مي شود </a:t>
            </a:r>
            <a:endParaRPr lang="en-US" sz="2000">
              <a:cs typeface="B Titr" pitchFamily="2" charset="-78"/>
            </a:endParaRPr>
          </a:p>
        </p:txBody>
      </p:sp>
      <p:sp>
        <p:nvSpPr>
          <p:cNvPr id="198660" name="Freeform 4"/>
          <p:cNvSpPr>
            <a:spLocks/>
          </p:cNvSpPr>
          <p:nvPr/>
        </p:nvSpPr>
        <p:spPr bwMode="auto">
          <a:xfrm>
            <a:off x="1187450" y="2636838"/>
            <a:ext cx="4392613" cy="3384550"/>
          </a:xfrm>
          <a:custGeom>
            <a:avLst/>
            <a:gdLst>
              <a:gd name="T0" fmla="*/ 0 w 2767"/>
              <a:gd name="T1" fmla="*/ 2132 h 2132"/>
              <a:gd name="T2" fmla="*/ 363 w 2767"/>
              <a:gd name="T3" fmla="*/ 1315 h 2132"/>
              <a:gd name="T4" fmla="*/ 635 w 2767"/>
              <a:gd name="T5" fmla="*/ 1724 h 2132"/>
              <a:gd name="T6" fmla="*/ 1043 w 2767"/>
              <a:gd name="T7" fmla="*/ 680 h 2132"/>
              <a:gd name="T8" fmla="*/ 1406 w 2767"/>
              <a:gd name="T9" fmla="*/ 1315 h 2132"/>
              <a:gd name="T10" fmla="*/ 1678 w 2767"/>
              <a:gd name="T11" fmla="*/ 726 h 2132"/>
              <a:gd name="T12" fmla="*/ 1860 w 2767"/>
              <a:gd name="T13" fmla="*/ 1179 h 2132"/>
              <a:gd name="T14" fmla="*/ 1996 w 2767"/>
              <a:gd name="T15" fmla="*/ 726 h 2132"/>
              <a:gd name="T16" fmla="*/ 2177 w 2767"/>
              <a:gd name="T17" fmla="*/ 1043 h 2132"/>
              <a:gd name="T18" fmla="*/ 2767 w 2767"/>
              <a:gd name="T19" fmla="*/ 0 h 2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7" h="2132">
                <a:moveTo>
                  <a:pt x="0" y="2132"/>
                </a:moveTo>
                <a:cubicBezTo>
                  <a:pt x="128" y="1757"/>
                  <a:pt x="257" y="1383"/>
                  <a:pt x="363" y="1315"/>
                </a:cubicBezTo>
                <a:cubicBezTo>
                  <a:pt x="469" y="1247"/>
                  <a:pt x="522" y="1830"/>
                  <a:pt x="635" y="1724"/>
                </a:cubicBezTo>
                <a:cubicBezTo>
                  <a:pt x="748" y="1618"/>
                  <a:pt x="915" y="748"/>
                  <a:pt x="1043" y="680"/>
                </a:cubicBezTo>
                <a:cubicBezTo>
                  <a:pt x="1171" y="612"/>
                  <a:pt x="1300" y="1307"/>
                  <a:pt x="1406" y="1315"/>
                </a:cubicBezTo>
                <a:cubicBezTo>
                  <a:pt x="1512" y="1323"/>
                  <a:pt x="1602" y="749"/>
                  <a:pt x="1678" y="726"/>
                </a:cubicBezTo>
                <a:cubicBezTo>
                  <a:pt x="1754" y="703"/>
                  <a:pt x="1807" y="1179"/>
                  <a:pt x="1860" y="1179"/>
                </a:cubicBezTo>
                <a:cubicBezTo>
                  <a:pt x="1913" y="1179"/>
                  <a:pt x="1943" y="749"/>
                  <a:pt x="1996" y="726"/>
                </a:cubicBezTo>
                <a:cubicBezTo>
                  <a:pt x="2049" y="703"/>
                  <a:pt x="2048" y="1164"/>
                  <a:pt x="2177" y="1043"/>
                </a:cubicBezTo>
                <a:cubicBezTo>
                  <a:pt x="2306" y="922"/>
                  <a:pt x="2669" y="174"/>
                  <a:pt x="2767" y="0"/>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8661" name="Line 5"/>
          <p:cNvSpPr>
            <a:spLocks noChangeShapeType="1"/>
          </p:cNvSpPr>
          <p:nvPr/>
        </p:nvSpPr>
        <p:spPr bwMode="auto">
          <a:xfrm flipV="1">
            <a:off x="2411413" y="3644900"/>
            <a:ext cx="4681537" cy="136842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8662" name="Line 6"/>
          <p:cNvSpPr>
            <a:spLocks noChangeShapeType="1"/>
          </p:cNvSpPr>
          <p:nvPr/>
        </p:nvSpPr>
        <p:spPr bwMode="auto">
          <a:xfrm>
            <a:off x="2771775" y="3644900"/>
            <a:ext cx="3887788" cy="2159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rrowheads="1"/>
          </p:cNvSpPr>
          <p:nvPr>
            <p:ph type="title"/>
          </p:nvPr>
        </p:nvSpPr>
        <p:spPr/>
        <p:txBody>
          <a:bodyPr/>
          <a:lstStyle/>
          <a:p>
            <a:r>
              <a:rPr lang="fa-IR" sz="3200">
                <a:cs typeface="B Titr" pitchFamily="2" charset="-78"/>
              </a:rPr>
              <a:t/>
            </a:r>
            <a:br>
              <a:rPr lang="fa-IR" sz="3200">
                <a:cs typeface="B Titr" pitchFamily="2" charset="-78"/>
              </a:rPr>
            </a:br>
            <a:r>
              <a:rPr lang="fa-IR" sz="3200">
                <a:cs typeface="B Titr" pitchFamily="2" charset="-78"/>
              </a:rPr>
              <a:t>طريقه شناسايي هدف قيمتي در آرايش مثلث هاي افزايشي</a:t>
            </a:r>
            <a:endParaRPr lang="en-US" sz="3200">
              <a:cs typeface="B Titr" pitchFamily="2" charset="-78"/>
            </a:endParaRPr>
          </a:p>
        </p:txBody>
      </p:sp>
      <p:sp>
        <p:nvSpPr>
          <p:cNvPr id="199683" name="Rectangle 3"/>
          <p:cNvSpPr>
            <a:spLocks noGrp="1" noRot="1" noChangeArrowheads="1"/>
          </p:cNvSpPr>
          <p:nvPr>
            <p:ph type="body" idx="1"/>
          </p:nvPr>
        </p:nvSpPr>
        <p:spPr/>
        <p:txBody>
          <a:bodyPr/>
          <a:lstStyle/>
          <a:p>
            <a:endParaRPr lang="fa-IR">
              <a:cs typeface="B Titr" pitchFamily="2" charset="-78"/>
            </a:endParaRPr>
          </a:p>
        </p:txBody>
      </p:sp>
      <p:sp>
        <p:nvSpPr>
          <p:cNvPr id="199684" name="Freeform 4"/>
          <p:cNvSpPr>
            <a:spLocks/>
          </p:cNvSpPr>
          <p:nvPr/>
        </p:nvSpPr>
        <p:spPr bwMode="auto">
          <a:xfrm>
            <a:off x="1187450" y="2636838"/>
            <a:ext cx="4392613" cy="3384550"/>
          </a:xfrm>
          <a:custGeom>
            <a:avLst/>
            <a:gdLst>
              <a:gd name="T0" fmla="*/ 0 w 2767"/>
              <a:gd name="T1" fmla="*/ 2132 h 2132"/>
              <a:gd name="T2" fmla="*/ 363 w 2767"/>
              <a:gd name="T3" fmla="*/ 1315 h 2132"/>
              <a:gd name="T4" fmla="*/ 635 w 2767"/>
              <a:gd name="T5" fmla="*/ 1724 h 2132"/>
              <a:gd name="T6" fmla="*/ 1043 w 2767"/>
              <a:gd name="T7" fmla="*/ 680 h 2132"/>
              <a:gd name="T8" fmla="*/ 1406 w 2767"/>
              <a:gd name="T9" fmla="*/ 1315 h 2132"/>
              <a:gd name="T10" fmla="*/ 1678 w 2767"/>
              <a:gd name="T11" fmla="*/ 726 h 2132"/>
              <a:gd name="T12" fmla="*/ 1860 w 2767"/>
              <a:gd name="T13" fmla="*/ 1179 h 2132"/>
              <a:gd name="T14" fmla="*/ 1996 w 2767"/>
              <a:gd name="T15" fmla="*/ 726 h 2132"/>
              <a:gd name="T16" fmla="*/ 2177 w 2767"/>
              <a:gd name="T17" fmla="*/ 1043 h 2132"/>
              <a:gd name="T18" fmla="*/ 2767 w 2767"/>
              <a:gd name="T19" fmla="*/ 0 h 2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7" h="2132">
                <a:moveTo>
                  <a:pt x="0" y="2132"/>
                </a:moveTo>
                <a:cubicBezTo>
                  <a:pt x="128" y="1757"/>
                  <a:pt x="257" y="1383"/>
                  <a:pt x="363" y="1315"/>
                </a:cubicBezTo>
                <a:cubicBezTo>
                  <a:pt x="469" y="1247"/>
                  <a:pt x="522" y="1830"/>
                  <a:pt x="635" y="1724"/>
                </a:cubicBezTo>
                <a:cubicBezTo>
                  <a:pt x="748" y="1618"/>
                  <a:pt x="915" y="748"/>
                  <a:pt x="1043" y="680"/>
                </a:cubicBezTo>
                <a:cubicBezTo>
                  <a:pt x="1171" y="612"/>
                  <a:pt x="1300" y="1307"/>
                  <a:pt x="1406" y="1315"/>
                </a:cubicBezTo>
                <a:cubicBezTo>
                  <a:pt x="1512" y="1323"/>
                  <a:pt x="1602" y="749"/>
                  <a:pt x="1678" y="726"/>
                </a:cubicBezTo>
                <a:cubicBezTo>
                  <a:pt x="1754" y="703"/>
                  <a:pt x="1807" y="1179"/>
                  <a:pt x="1860" y="1179"/>
                </a:cubicBezTo>
                <a:cubicBezTo>
                  <a:pt x="1913" y="1179"/>
                  <a:pt x="1943" y="749"/>
                  <a:pt x="1996" y="726"/>
                </a:cubicBezTo>
                <a:cubicBezTo>
                  <a:pt x="2049" y="703"/>
                  <a:pt x="2048" y="1164"/>
                  <a:pt x="2177" y="1043"/>
                </a:cubicBezTo>
                <a:cubicBezTo>
                  <a:pt x="2306" y="922"/>
                  <a:pt x="2669" y="174"/>
                  <a:pt x="2767" y="0"/>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9685" name="Line 5"/>
          <p:cNvSpPr>
            <a:spLocks noChangeShapeType="1"/>
          </p:cNvSpPr>
          <p:nvPr/>
        </p:nvSpPr>
        <p:spPr bwMode="auto">
          <a:xfrm flipV="1">
            <a:off x="2411413" y="3644900"/>
            <a:ext cx="4681537" cy="1368425"/>
          </a:xfrm>
          <a:prstGeom prst="line">
            <a:avLst/>
          </a:prstGeom>
          <a:noFill/>
          <a:ln w="38100">
            <a:solidFill>
              <a:srgbClr val="FF99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9686" name="Line 6"/>
          <p:cNvSpPr>
            <a:spLocks noChangeShapeType="1"/>
          </p:cNvSpPr>
          <p:nvPr/>
        </p:nvSpPr>
        <p:spPr bwMode="auto">
          <a:xfrm>
            <a:off x="2771775" y="3644900"/>
            <a:ext cx="3887788" cy="2159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9687" name="Line 7"/>
          <p:cNvSpPr>
            <a:spLocks noChangeShapeType="1"/>
          </p:cNvSpPr>
          <p:nvPr/>
        </p:nvSpPr>
        <p:spPr bwMode="auto">
          <a:xfrm flipV="1">
            <a:off x="2124075" y="2492375"/>
            <a:ext cx="4681538" cy="1368425"/>
          </a:xfrm>
          <a:prstGeom prst="line">
            <a:avLst/>
          </a:prstGeom>
          <a:noFill/>
          <a:ln w="28575">
            <a:solidFill>
              <a:srgbClr val="FF99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9688" name="Text Box 8"/>
          <p:cNvSpPr txBox="1">
            <a:spLocks noChangeArrowheads="1"/>
          </p:cNvSpPr>
          <p:nvPr/>
        </p:nvSpPr>
        <p:spPr bwMode="auto">
          <a:xfrm>
            <a:off x="4494213" y="2508250"/>
            <a:ext cx="8905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Tahoma" panose="020B0604030504040204" pitchFamily="34" charset="0"/>
              </a:rPr>
              <a:t>target</a:t>
            </a:r>
          </a:p>
        </p:txBody>
      </p:sp>
      <p:sp>
        <p:nvSpPr>
          <p:cNvPr id="199689" name="AutoShape 9"/>
          <p:cNvSpPr>
            <a:spLocks noChangeArrowheads="1"/>
          </p:cNvSpPr>
          <p:nvPr/>
        </p:nvSpPr>
        <p:spPr bwMode="auto">
          <a:xfrm>
            <a:off x="5364163" y="2659063"/>
            <a:ext cx="287337" cy="338137"/>
          </a:xfrm>
          <a:prstGeom prst="star4">
            <a:avLst>
              <a:gd name="adj" fmla="val 12431"/>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advClick="0" advTm="10000">
    <p:dissolve/>
    <p:sndAc>
      <p:stSnd>
        <p:snd r:embed="rId2" name="chimes.wav"/>
      </p:stSnd>
    </p:sndAc>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rrowheads="1"/>
          </p:cNvSpPr>
          <p:nvPr>
            <p:ph type="title"/>
          </p:nvPr>
        </p:nvSpPr>
        <p:spPr/>
        <p:txBody>
          <a:bodyPr/>
          <a:lstStyle/>
          <a:p>
            <a:r>
              <a:rPr lang="fa-IR">
                <a:cs typeface="B Titr" pitchFamily="2" charset="-78"/>
              </a:rPr>
              <a:t>مثلث هاي كاهشي</a:t>
            </a:r>
            <a:br>
              <a:rPr lang="fa-IR">
                <a:cs typeface="B Titr" pitchFamily="2" charset="-78"/>
              </a:rPr>
            </a:br>
            <a:r>
              <a:rPr lang="fa-IR">
                <a:cs typeface="B Titr" pitchFamily="2" charset="-78"/>
              </a:rPr>
              <a:t> </a:t>
            </a:r>
            <a:r>
              <a:rPr lang="fa-IR" sz="2800">
                <a:cs typeface="B Titr" pitchFamily="2" charset="-78"/>
              </a:rPr>
              <a:t>ادامه دهنده روند كاهشي</a:t>
            </a:r>
            <a:endParaRPr lang="en-US" sz="2800">
              <a:cs typeface="B Titr" pitchFamily="2" charset="-78"/>
            </a:endParaRPr>
          </a:p>
        </p:txBody>
      </p:sp>
      <p:sp>
        <p:nvSpPr>
          <p:cNvPr id="200707" name="Rectangle 3"/>
          <p:cNvSpPr>
            <a:spLocks noGrp="1" noRot="1" noChangeArrowheads="1"/>
          </p:cNvSpPr>
          <p:nvPr>
            <p:ph type="body" idx="1"/>
          </p:nvPr>
        </p:nvSpPr>
        <p:spPr/>
        <p:txBody>
          <a:bodyPr/>
          <a:lstStyle/>
          <a:p>
            <a:r>
              <a:rPr lang="fa-IR" sz="2000">
                <a:cs typeface="B Titr" pitchFamily="2" charset="-78"/>
              </a:rPr>
              <a:t>در روند هاي كاهشي ديده مي شود</a:t>
            </a:r>
          </a:p>
          <a:p>
            <a:r>
              <a:rPr lang="fa-IR" sz="2000">
                <a:cs typeface="B Titr" pitchFamily="2" charset="-78"/>
              </a:rPr>
              <a:t>نشان دهنده ادامه روند كاهشي مي باشد</a:t>
            </a:r>
          </a:p>
          <a:p>
            <a:r>
              <a:rPr lang="fa-IR" sz="2000">
                <a:cs typeface="B Titr" pitchFamily="2" charset="-78"/>
              </a:rPr>
              <a:t>هرچه به راس مثلث نزديك شويم، معمولا حجم معاملات كاهش مي يابد</a:t>
            </a:r>
            <a:endParaRPr lang="en-US" sz="2000">
              <a:cs typeface="B Titr" pitchFamily="2" charset="-78"/>
            </a:endParaRPr>
          </a:p>
        </p:txBody>
      </p:sp>
      <p:sp>
        <p:nvSpPr>
          <p:cNvPr id="200708" name="Freeform 4"/>
          <p:cNvSpPr>
            <a:spLocks/>
          </p:cNvSpPr>
          <p:nvPr/>
        </p:nvSpPr>
        <p:spPr bwMode="auto">
          <a:xfrm>
            <a:off x="1187450" y="2060575"/>
            <a:ext cx="4824413" cy="4321175"/>
          </a:xfrm>
          <a:custGeom>
            <a:avLst/>
            <a:gdLst>
              <a:gd name="T0" fmla="*/ 0 w 3039"/>
              <a:gd name="T1" fmla="*/ 0 h 2722"/>
              <a:gd name="T2" fmla="*/ 227 w 3039"/>
              <a:gd name="T3" fmla="*/ 998 h 2722"/>
              <a:gd name="T4" fmla="*/ 454 w 3039"/>
              <a:gd name="T5" fmla="*/ 318 h 2722"/>
              <a:gd name="T6" fmla="*/ 907 w 3039"/>
              <a:gd name="T7" fmla="*/ 1497 h 2722"/>
              <a:gd name="T8" fmla="*/ 1179 w 3039"/>
              <a:gd name="T9" fmla="*/ 862 h 2722"/>
              <a:gd name="T10" fmla="*/ 1497 w 3039"/>
              <a:gd name="T11" fmla="*/ 2087 h 2722"/>
              <a:gd name="T12" fmla="*/ 1814 w 3039"/>
              <a:gd name="T13" fmla="*/ 1452 h 2722"/>
              <a:gd name="T14" fmla="*/ 2041 w 3039"/>
              <a:gd name="T15" fmla="*/ 2087 h 2722"/>
              <a:gd name="T16" fmla="*/ 2223 w 3039"/>
              <a:gd name="T17" fmla="*/ 1678 h 2722"/>
              <a:gd name="T18" fmla="*/ 2404 w 3039"/>
              <a:gd name="T19" fmla="*/ 2132 h 2722"/>
              <a:gd name="T20" fmla="*/ 2495 w 3039"/>
              <a:gd name="T21" fmla="*/ 1860 h 2722"/>
              <a:gd name="T22" fmla="*/ 3039 w 3039"/>
              <a:gd name="T23" fmla="*/ 2722 h 2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9" h="2722">
                <a:moveTo>
                  <a:pt x="0" y="0"/>
                </a:moveTo>
                <a:cubicBezTo>
                  <a:pt x="76" y="472"/>
                  <a:pt x="152" y="945"/>
                  <a:pt x="227" y="998"/>
                </a:cubicBezTo>
                <a:cubicBezTo>
                  <a:pt x="302" y="1051"/>
                  <a:pt x="341" y="235"/>
                  <a:pt x="454" y="318"/>
                </a:cubicBezTo>
                <a:cubicBezTo>
                  <a:pt x="567" y="401"/>
                  <a:pt x="786" y="1406"/>
                  <a:pt x="907" y="1497"/>
                </a:cubicBezTo>
                <a:cubicBezTo>
                  <a:pt x="1028" y="1588"/>
                  <a:pt x="1081" y="764"/>
                  <a:pt x="1179" y="862"/>
                </a:cubicBezTo>
                <a:cubicBezTo>
                  <a:pt x="1277" y="960"/>
                  <a:pt x="1391" y="1989"/>
                  <a:pt x="1497" y="2087"/>
                </a:cubicBezTo>
                <a:cubicBezTo>
                  <a:pt x="1603" y="2185"/>
                  <a:pt x="1723" y="1452"/>
                  <a:pt x="1814" y="1452"/>
                </a:cubicBezTo>
                <a:cubicBezTo>
                  <a:pt x="1905" y="1452"/>
                  <a:pt x="1973" y="2049"/>
                  <a:pt x="2041" y="2087"/>
                </a:cubicBezTo>
                <a:cubicBezTo>
                  <a:pt x="2109" y="2125"/>
                  <a:pt x="2162" y="1670"/>
                  <a:pt x="2223" y="1678"/>
                </a:cubicBezTo>
                <a:cubicBezTo>
                  <a:pt x="2284" y="1686"/>
                  <a:pt x="2359" y="2102"/>
                  <a:pt x="2404" y="2132"/>
                </a:cubicBezTo>
                <a:cubicBezTo>
                  <a:pt x="2449" y="2162"/>
                  <a:pt x="2389" y="1762"/>
                  <a:pt x="2495" y="1860"/>
                </a:cubicBezTo>
                <a:cubicBezTo>
                  <a:pt x="2601" y="1958"/>
                  <a:pt x="2948" y="2578"/>
                  <a:pt x="3039" y="2722"/>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709" name="Line 5"/>
          <p:cNvSpPr>
            <a:spLocks noChangeShapeType="1"/>
          </p:cNvSpPr>
          <p:nvPr/>
        </p:nvSpPr>
        <p:spPr bwMode="auto">
          <a:xfrm>
            <a:off x="3492500" y="5445125"/>
            <a:ext cx="3024188" cy="0"/>
          </a:xfrm>
          <a:prstGeom prst="line">
            <a:avLst/>
          </a:prstGeom>
          <a:noFill/>
          <a:ln w="38100">
            <a:solidFill>
              <a:schemeClr val="tx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710" name="Line 6"/>
          <p:cNvSpPr>
            <a:spLocks noChangeShapeType="1"/>
          </p:cNvSpPr>
          <p:nvPr/>
        </p:nvSpPr>
        <p:spPr bwMode="auto">
          <a:xfrm>
            <a:off x="3851275" y="4149725"/>
            <a:ext cx="2808288" cy="1800225"/>
          </a:xfrm>
          <a:prstGeom prst="line">
            <a:avLst/>
          </a:prstGeom>
          <a:noFill/>
          <a:ln w="38100">
            <a:solidFill>
              <a:schemeClr val="tx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fa-IR">
                <a:solidFill>
                  <a:schemeClr val="hlink"/>
                </a:solidFill>
                <a:cs typeface="B Titr" pitchFamily="2" charset="-78"/>
              </a:rPr>
              <a:t>روند ها ، خطوط روند و کانال ها</a:t>
            </a:r>
            <a:endParaRPr lang="en-US">
              <a:solidFill>
                <a:schemeClr val="hlink"/>
              </a:solidFill>
              <a:cs typeface="B Titr" pitchFamily="2" charset="-78"/>
            </a:endParaRPr>
          </a:p>
        </p:txBody>
      </p:sp>
      <p:sp>
        <p:nvSpPr>
          <p:cNvPr id="18435" name="Rectangle 3"/>
          <p:cNvSpPr>
            <a:spLocks noGrp="1" noRot="1" noChangeArrowheads="1"/>
          </p:cNvSpPr>
          <p:nvPr>
            <p:ph type="body" idx="1"/>
          </p:nvPr>
        </p:nvSpPr>
        <p:spPr/>
        <p:txBody>
          <a:bodyPr/>
          <a:lstStyle/>
          <a:p>
            <a:r>
              <a:rPr lang="fa-IR" sz="4800" b="1">
                <a:cs typeface="B Titr" pitchFamily="2" charset="-78"/>
              </a:rPr>
              <a:t>انواع روند</a:t>
            </a:r>
          </a:p>
          <a:p>
            <a:endParaRPr lang="fa-IR" sz="4800" b="1">
              <a:cs typeface="B Titr" pitchFamily="2" charset="-78"/>
            </a:endParaRPr>
          </a:p>
          <a:p>
            <a:pPr lvl="1"/>
            <a:r>
              <a:rPr lang="fa-IR" sz="4400">
                <a:cs typeface="B Titr" pitchFamily="2" charset="-78"/>
              </a:rPr>
              <a:t>روند افزایشی</a:t>
            </a:r>
          </a:p>
          <a:p>
            <a:pPr lvl="1"/>
            <a:r>
              <a:rPr lang="fa-IR" sz="4400">
                <a:cs typeface="B Titr" pitchFamily="2" charset="-78"/>
              </a:rPr>
              <a:t>روند خنثی </a:t>
            </a:r>
          </a:p>
          <a:p>
            <a:pPr lvl="1"/>
            <a:r>
              <a:rPr lang="fa-IR" sz="4400">
                <a:cs typeface="B Titr" pitchFamily="2" charset="-78"/>
              </a:rPr>
              <a:t>روند کاهشی</a:t>
            </a:r>
            <a:endParaRPr lang="en-US" sz="44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p:txBody>
          <a:bodyPr/>
          <a:lstStyle/>
          <a:p>
            <a:r>
              <a:rPr lang="fa-IR">
                <a:cs typeface="B Titr" pitchFamily="2" charset="-78"/>
              </a:rPr>
              <a:t>مثلث هاي كاهشي</a:t>
            </a:r>
            <a:br>
              <a:rPr lang="fa-IR">
                <a:cs typeface="B Titr" pitchFamily="2" charset="-78"/>
              </a:rPr>
            </a:br>
            <a:r>
              <a:rPr lang="fa-IR">
                <a:cs typeface="B Titr" pitchFamily="2" charset="-78"/>
              </a:rPr>
              <a:t> </a:t>
            </a:r>
            <a:r>
              <a:rPr lang="fa-IR" sz="2800">
                <a:cs typeface="B Titr" pitchFamily="2" charset="-78"/>
              </a:rPr>
              <a:t>طريقه تشخيص هدف قيمتي در آرايش مثلث كاهشي</a:t>
            </a:r>
            <a:endParaRPr lang="en-US" sz="2800">
              <a:cs typeface="B Titr" pitchFamily="2" charset="-78"/>
            </a:endParaRPr>
          </a:p>
        </p:txBody>
      </p:sp>
      <p:sp>
        <p:nvSpPr>
          <p:cNvPr id="201731" name="Rectangle 3"/>
          <p:cNvSpPr>
            <a:spLocks noGrp="1" noRot="1" noChangeArrowheads="1"/>
          </p:cNvSpPr>
          <p:nvPr>
            <p:ph type="body" idx="1"/>
          </p:nvPr>
        </p:nvSpPr>
        <p:spPr/>
        <p:txBody>
          <a:bodyPr/>
          <a:lstStyle/>
          <a:p>
            <a:r>
              <a:rPr lang="fa-IR" sz="2000">
                <a:cs typeface="B Titr" pitchFamily="2" charset="-78"/>
              </a:rPr>
              <a:t>هدف قيمتي اين الگو تقاطع قيمت با خط موازي شيب دار الگو مي باشد</a:t>
            </a:r>
            <a:endParaRPr lang="en-US" sz="2000">
              <a:cs typeface="B Titr" pitchFamily="2" charset="-78"/>
            </a:endParaRPr>
          </a:p>
        </p:txBody>
      </p:sp>
      <p:sp>
        <p:nvSpPr>
          <p:cNvPr id="201732" name="Freeform 4"/>
          <p:cNvSpPr>
            <a:spLocks/>
          </p:cNvSpPr>
          <p:nvPr/>
        </p:nvSpPr>
        <p:spPr bwMode="auto">
          <a:xfrm>
            <a:off x="468313" y="692150"/>
            <a:ext cx="4824412" cy="4321175"/>
          </a:xfrm>
          <a:custGeom>
            <a:avLst/>
            <a:gdLst>
              <a:gd name="T0" fmla="*/ 0 w 3039"/>
              <a:gd name="T1" fmla="*/ 0 h 2722"/>
              <a:gd name="T2" fmla="*/ 227 w 3039"/>
              <a:gd name="T3" fmla="*/ 998 h 2722"/>
              <a:gd name="T4" fmla="*/ 454 w 3039"/>
              <a:gd name="T5" fmla="*/ 318 h 2722"/>
              <a:gd name="T6" fmla="*/ 907 w 3039"/>
              <a:gd name="T7" fmla="*/ 1497 h 2722"/>
              <a:gd name="T8" fmla="*/ 1179 w 3039"/>
              <a:gd name="T9" fmla="*/ 862 h 2722"/>
              <a:gd name="T10" fmla="*/ 1497 w 3039"/>
              <a:gd name="T11" fmla="*/ 2087 h 2722"/>
              <a:gd name="T12" fmla="*/ 1814 w 3039"/>
              <a:gd name="T13" fmla="*/ 1452 h 2722"/>
              <a:gd name="T14" fmla="*/ 2041 w 3039"/>
              <a:gd name="T15" fmla="*/ 2087 h 2722"/>
              <a:gd name="T16" fmla="*/ 2223 w 3039"/>
              <a:gd name="T17" fmla="*/ 1678 h 2722"/>
              <a:gd name="T18" fmla="*/ 2404 w 3039"/>
              <a:gd name="T19" fmla="*/ 2132 h 2722"/>
              <a:gd name="T20" fmla="*/ 2495 w 3039"/>
              <a:gd name="T21" fmla="*/ 1860 h 2722"/>
              <a:gd name="T22" fmla="*/ 3039 w 3039"/>
              <a:gd name="T23" fmla="*/ 2722 h 2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9" h="2722">
                <a:moveTo>
                  <a:pt x="0" y="0"/>
                </a:moveTo>
                <a:cubicBezTo>
                  <a:pt x="76" y="472"/>
                  <a:pt x="152" y="945"/>
                  <a:pt x="227" y="998"/>
                </a:cubicBezTo>
                <a:cubicBezTo>
                  <a:pt x="302" y="1051"/>
                  <a:pt x="341" y="235"/>
                  <a:pt x="454" y="318"/>
                </a:cubicBezTo>
                <a:cubicBezTo>
                  <a:pt x="567" y="401"/>
                  <a:pt x="786" y="1406"/>
                  <a:pt x="907" y="1497"/>
                </a:cubicBezTo>
                <a:cubicBezTo>
                  <a:pt x="1028" y="1588"/>
                  <a:pt x="1081" y="764"/>
                  <a:pt x="1179" y="862"/>
                </a:cubicBezTo>
                <a:cubicBezTo>
                  <a:pt x="1277" y="960"/>
                  <a:pt x="1391" y="1989"/>
                  <a:pt x="1497" y="2087"/>
                </a:cubicBezTo>
                <a:cubicBezTo>
                  <a:pt x="1603" y="2185"/>
                  <a:pt x="1723" y="1452"/>
                  <a:pt x="1814" y="1452"/>
                </a:cubicBezTo>
                <a:cubicBezTo>
                  <a:pt x="1905" y="1452"/>
                  <a:pt x="1973" y="2049"/>
                  <a:pt x="2041" y="2087"/>
                </a:cubicBezTo>
                <a:cubicBezTo>
                  <a:pt x="2109" y="2125"/>
                  <a:pt x="2162" y="1670"/>
                  <a:pt x="2223" y="1678"/>
                </a:cubicBezTo>
                <a:cubicBezTo>
                  <a:pt x="2284" y="1686"/>
                  <a:pt x="2359" y="2102"/>
                  <a:pt x="2404" y="2132"/>
                </a:cubicBezTo>
                <a:cubicBezTo>
                  <a:pt x="2449" y="2162"/>
                  <a:pt x="2389" y="1762"/>
                  <a:pt x="2495" y="1860"/>
                </a:cubicBezTo>
                <a:cubicBezTo>
                  <a:pt x="2601" y="1958"/>
                  <a:pt x="2948" y="2578"/>
                  <a:pt x="3039" y="2722"/>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733" name="Line 5"/>
          <p:cNvSpPr>
            <a:spLocks noChangeShapeType="1"/>
          </p:cNvSpPr>
          <p:nvPr/>
        </p:nvSpPr>
        <p:spPr bwMode="auto">
          <a:xfrm>
            <a:off x="2771775" y="4005263"/>
            <a:ext cx="3024188" cy="0"/>
          </a:xfrm>
          <a:prstGeom prst="line">
            <a:avLst/>
          </a:prstGeom>
          <a:noFill/>
          <a:ln w="38100">
            <a:solidFill>
              <a:schemeClr val="tx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734" name="Line 6"/>
          <p:cNvSpPr>
            <a:spLocks noChangeShapeType="1"/>
          </p:cNvSpPr>
          <p:nvPr/>
        </p:nvSpPr>
        <p:spPr bwMode="auto">
          <a:xfrm>
            <a:off x="3348038" y="2924175"/>
            <a:ext cx="2808287" cy="1800225"/>
          </a:xfrm>
          <a:prstGeom prst="line">
            <a:avLst/>
          </a:prstGeom>
          <a:noFill/>
          <a:ln w="38100">
            <a:solidFill>
              <a:srgbClr val="FF99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735" name="Line 7"/>
          <p:cNvSpPr>
            <a:spLocks noChangeShapeType="1"/>
          </p:cNvSpPr>
          <p:nvPr/>
        </p:nvSpPr>
        <p:spPr bwMode="auto">
          <a:xfrm>
            <a:off x="2627313" y="3860800"/>
            <a:ext cx="3673475" cy="2376488"/>
          </a:xfrm>
          <a:prstGeom prst="line">
            <a:avLst/>
          </a:prstGeom>
          <a:noFill/>
          <a:ln w="38100">
            <a:solidFill>
              <a:srgbClr val="FF99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736" name="Line 8"/>
          <p:cNvSpPr>
            <a:spLocks noChangeShapeType="1"/>
          </p:cNvSpPr>
          <p:nvPr/>
        </p:nvSpPr>
        <p:spPr bwMode="auto">
          <a:xfrm>
            <a:off x="5292725" y="5013325"/>
            <a:ext cx="574675" cy="10795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737" name="Text Box 9"/>
          <p:cNvSpPr txBox="1">
            <a:spLocks noChangeArrowheads="1"/>
          </p:cNvSpPr>
          <p:nvPr/>
        </p:nvSpPr>
        <p:spPr bwMode="auto">
          <a:xfrm>
            <a:off x="6011863" y="5516563"/>
            <a:ext cx="890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Tahoma" panose="020B0604030504040204" pitchFamily="34" charset="0"/>
              </a:rPr>
              <a:t>target</a:t>
            </a:r>
          </a:p>
        </p:txBody>
      </p:sp>
      <p:sp>
        <p:nvSpPr>
          <p:cNvPr id="201738" name="AutoShape 10"/>
          <p:cNvSpPr>
            <a:spLocks noChangeArrowheads="1"/>
          </p:cNvSpPr>
          <p:nvPr/>
        </p:nvSpPr>
        <p:spPr bwMode="auto">
          <a:xfrm>
            <a:off x="5580063" y="5734050"/>
            <a:ext cx="360362" cy="338138"/>
          </a:xfrm>
          <a:prstGeom prst="star4">
            <a:avLst>
              <a:gd name="adj" fmla="val 125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advClick="0" advTm="10000">
    <p:dissolve/>
    <p:sndAc>
      <p:stSnd>
        <p:snd r:embed="rId2" name="chimes.wav"/>
      </p:stSnd>
    </p:sndAc>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rrowheads="1"/>
          </p:cNvSpPr>
          <p:nvPr>
            <p:ph type="title"/>
          </p:nvPr>
        </p:nvSpPr>
        <p:spPr/>
        <p:txBody>
          <a:bodyPr/>
          <a:lstStyle/>
          <a:p>
            <a:r>
              <a:rPr lang="fa-IR">
                <a:cs typeface="B Titr" pitchFamily="2" charset="-78"/>
              </a:rPr>
              <a:t>مثلث هاي متقارن</a:t>
            </a:r>
            <a:br>
              <a:rPr lang="fa-IR">
                <a:cs typeface="B Titr" pitchFamily="2" charset="-78"/>
              </a:rPr>
            </a:br>
            <a:r>
              <a:rPr lang="fa-IR" sz="2400">
                <a:cs typeface="B Titr" pitchFamily="2" charset="-78"/>
              </a:rPr>
              <a:t>در روند افزايشي حاكي از ادامه روند صعودي مي باشد</a:t>
            </a:r>
            <a:r>
              <a:rPr lang="fa-IR">
                <a:cs typeface="B Titr" pitchFamily="2" charset="-78"/>
              </a:rPr>
              <a:t> </a:t>
            </a:r>
            <a:endParaRPr lang="en-US">
              <a:cs typeface="B Titr" pitchFamily="2" charset="-78"/>
            </a:endParaRPr>
          </a:p>
        </p:txBody>
      </p:sp>
      <p:sp>
        <p:nvSpPr>
          <p:cNvPr id="202755" name="Rectangle 3"/>
          <p:cNvSpPr>
            <a:spLocks noGrp="1" noRot="1" noChangeArrowheads="1"/>
          </p:cNvSpPr>
          <p:nvPr>
            <p:ph type="body" idx="1"/>
          </p:nvPr>
        </p:nvSpPr>
        <p:spPr/>
        <p:txBody>
          <a:bodyPr/>
          <a:lstStyle/>
          <a:p>
            <a:endParaRPr lang="fa-IR">
              <a:cs typeface="B Titr" pitchFamily="2" charset="-78"/>
            </a:endParaRPr>
          </a:p>
          <a:p>
            <a:endParaRPr lang="fa-IR">
              <a:cs typeface="B Titr" pitchFamily="2" charset="-78"/>
            </a:endParaRPr>
          </a:p>
          <a:p>
            <a:endParaRPr lang="fa-IR">
              <a:cs typeface="B Titr" pitchFamily="2" charset="-78"/>
            </a:endParaRPr>
          </a:p>
          <a:p>
            <a:endParaRPr lang="fa-IR">
              <a:cs typeface="B Titr" pitchFamily="2" charset="-78"/>
            </a:endParaRPr>
          </a:p>
          <a:p>
            <a:endParaRPr lang="fa-IR">
              <a:cs typeface="B Titr" pitchFamily="2" charset="-78"/>
            </a:endParaRPr>
          </a:p>
          <a:p>
            <a:endParaRPr lang="fa-IR" sz="2400">
              <a:cs typeface="B Titr" pitchFamily="2" charset="-78"/>
            </a:endParaRPr>
          </a:p>
          <a:p>
            <a:r>
              <a:rPr lang="fa-IR" sz="2400">
                <a:cs typeface="B Titr" pitchFamily="2" charset="-78"/>
              </a:rPr>
              <a:t>هرچه به راس مثلث نزديك تر شويم حجم معاملات كاهش مي يابد</a:t>
            </a:r>
          </a:p>
          <a:p>
            <a:endParaRPr lang="en-US" sz="2400">
              <a:cs typeface="B Titr" pitchFamily="2" charset="-78"/>
            </a:endParaRPr>
          </a:p>
        </p:txBody>
      </p:sp>
      <p:sp>
        <p:nvSpPr>
          <p:cNvPr id="202756" name="Freeform 4"/>
          <p:cNvSpPr>
            <a:spLocks/>
          </p:cNvSpPr>
          <p:nvPr/>
        </p:nvSpPr>
        <p:spPr bwMode="auto">
          <a:xfrm>
            <a:off x="1116013" y="1412875"/>
            <a:ext cx="5327650" cy="4608513"/>
          </a:xfrm>
          <a:custGeom>
            <a:avLst/>
            <a:gdLst>
              <a:gd name="T0" fmla="*/ 0 w 3356"/>
              <a:gd name="T1" fmla="*/ 2903 h 2903"/>
              <a:gd name="T2" fmla="*/ 453 w 3356"/>
              <a:gd name="T3" fmla="*/ 1769 h 2903"/>
              <a:gd name="T4" fmla="*/ 726 w 3356"/>
              <a:gd name="T5" fmla="*/ 2404 h 2903"/>
              <a:gd name="T6" fmla="*/ 1134 w 3356"/>
              <a:gd name="T7" fmla="*/ 1089 h 2903"/>
              <a:gd name="T8" fmla="*/ 1361 w 3356"/>
              <a:gd name="T9" fmla="*/ 1950 h 2903"/>
              <a:gd name="T10" fmla="*/ 1859 w 3356"/>
              <a:gd name="T11" fmla="*/ 454 h 2903"/>
              <a:gd name="T12" fmla="*/ 1859 w 3356"/>
              <a:gd name="T13" fmla="*/ 1315 h 2903"/>
              <a:gd name="T14" fmla="*/ 2177 w 3356"/>
              <a:gd name="T15" fmla="*/ 816 h 2903"/>
              <a:gd name="T16" fmla="*/ 2132 w 3356"/>
              <a:gd name="T17" fmla="*/ 1315 h 2903"/>
              <a:gd name="T18" fmla="*/ 2358 w 3356"/>
              <a:gd name="T19" fmla="*/ 1043 h 2903"/>
              <a:gd name="T20" fmla="*/ 2313 w 3356"/>
              <a:gd name="T21" fmla="*/ 1361 h 2903"/>
              <a:gd name="T22" fmla="*/ 2449 w 3356"/>
              <a:gd name="T23" fmla="*/ 1179 h 2903"/>
              <a:gd name="T24" fmla="*/ 2449 w 3356"/>
              <a:gd name="T25" fmla="*/ 1406 h 2903"/>
              <a:gd name="T26" fmla="*/ 3356 w 3356"/>
              <a:gd name="T27" fmla="*/ 0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56" h="2903">
                <a:moveTo>
                  <a:pt x="0" y="2903"/>
                </a:moveTo>
                <a:cubicBezTo>
                  <a:pt x="166" y="2377"/>
                  <a:pt x="332" y="1852"/>
                  <a:pt x="453" y="1769"/>
                </a:cubicBezTo>
                <a:cubicBezTo>
                  <a:pt x="574" y="1686"/>
                  <a:pt x="613" y="2517"/>
                  <a:pt x="726" y="2404"/>
                </a:cubicBezTo>
                <a:cubicBezTo>
                  <a:pt x="839" y="2291"/>
                  <a:pt x="1028" y="1165"/>
                  <a:pt x="1134" y="1089"/>
                </a:cubicBezTo>
                <a:cubicBezTo>
                  <a:pt x="1240" y="1013"/>
                  <a:pt x="1240" y="2056"/>
                  <a:pt x="1361" y="1950"/>
                </a:cubicBezTo>
                <a:cubicBezTo>
                  <a:pt x="1482" y="1844"/>
                  <a:pt x="1776" y="560"/>
                  <a:pt x="1859" y="454"/>
                </a:cubicBezTo>
                <a:cubicBezTo>
                  <a:pt x="1942" y="348"/>
                  <a:pt x="1806" y="1255"/>
                  <a:pt x="1859" y="1315"/>
                </a:cubicBezTo>
                <a:cubicBezTo>
                  <a:pt x="1912" y="1375"/>
                  <a:pt x="2132" y="816"/>
                  <a:pt x="2177" y="816"/>
                </a:cubicBezTo>
                <a:cubicBezTo>
                  <a:pt x="2222" y="816"/>
                  <a:pt x="2102" y="1277"/>
                  <a:pt x="2132" y="1315"/>
                </a:cubicBezTo>
                <a:cubicBezTo>
                  <a:pt x="2162" y="1353"/>
                  <a:pt x="2328" y="1035"/>
                  <a:pt x="2358" y="1043"/>
                </a:cubicBezTo>
                <a:cubicBezTo>
                  <a:pt x="2388" y="1051"/>
                  <a:pt x="2298" y="1338"/>
                  <a:pt x="2313" y="1361"/>
                </a:cubicBezTo>
                <a:cubicBezTo>
                  <a:pt x="2328" y="1384"/>
                  <a:pt x="2426" y="1172"/>
                  <a:pt x="2449" y="1179"/>
                </a:cubicBezTo>
                <a:cubicBezTo>
                  <a:pt x="2472" y="1186"/>
                  <a:pt x="2298" y="1602"/>
                  <a:pt x="2449" y="1406"/>
                </a:cubicBezTo>
                <a:cubicBezTo>
                  <a:pt x="2600" y="1210"/>
                  <a:pt x="3205" y="234"/>
                  <a:pt x="3356"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2757" name="Line 5"/>
          <p:cNvSpPr>
            <a:spLocks noChangeShapeType="1"/>
          </p:cNvSpPr>
          <p:nvPr/>
        </p:nvSpPr>
        <p:spPr bwMode="auto">
          <a:xfrm>
            <a:off x="3995738" y="2060575"/>
            <a:ext cx="1871662" cy="2160588"/>
          </a:xfrm>
          <a:prstGeom prst="line">
            <a:avLst/>
          </a:prstGeom>
          <a:noFill/>
          <a:ln w="38100">
            <a:solidFill>
              <a:srgbClr val="FF99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2758" name="Line 6"/>
          <p:cNvSpPr>
            <a:spLocks noChangeShapeType="1"/>
          </p:cNvSpPr>
          <p:nvPr/>
        </p:nvSpPr>
        <p:spPr bwMode="auto">
          <a:xfrm>
            <a:off x="3708400" y="3400425"/>
            <a:ext cx="3311525" cy="720725"/>
          </a:xfrm>
          <a:prstGeom prst="line">
            <a:avLst/>
          </a:prstGeom>
          <a:noFill/>
          <a:ln w="38100">
            <a:solidFill>
              <a:srgbClr val="FF99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rrowheads="1"/>
          </p:cNvSpPr>
          <p:nvPr>
            <p:ph type="title"/>
          </p:nvPr>
        </p:nvSpPr>
        <p:spPr/>
        <p:txBody>
          <a:bodyPr/>
          <a:lstStyle/>
          <a:p>
            <a:r>
              <a:rPr lang="fa-IR">
                <a:cs typeface="B Titr" pitchFamily="2" charset="-78"/>
              </a:rPr>
              <a:t>مثلث هاي متقارن</a:t>
            </a:r>
            <a:br>
              <a:rPr lang="fa-IR">
                <a:cs typeface="B Titr" pitchFamily="2" charset="-78"/>
              </a:rPr>
            </a:br>
            <a:r>
              <a:rPr lang="fa-IR" sz="2800">
                <a:cs typeface="B Titr" pitchFamily="2" charset="-78"/>
              </a:rPr>
              <a:t>در روند كاهشي نشان دهنده ادامه روند نزولي مي باشد</a:t>
            </a:r>
            <a:endParaRPr lang="en-US" sz="2800">
              <a:cs typeface="B Titr" pitchFamily="2" charset="-78"/>
            </a:endParaRPr>
          </a:p>
        </p:txBody>
      </p:sp>
      <p:sp>
        <p:nvSpPr>
          <p:cNvPr id="203779" name="Rectangle 3"/>
          <p:cNvSpPr>
            <a:spLocks noGrp="1" noRot="1" noChangeArrowheads="1"/>
          </p:cNvSpPr>
          <p:nvPr>
            <p:ph type="body" idx="1"/>
          </p:nvPr>
        </p:nvSpPr>
        <p:spPr/>
        <p:txBody>
          <a:bodyPr/>
          <a:lstStyle/>
          <a:p>
            <a:r>
              <a:rPr lang="fa-IR" sz="2400">
                <a:cs typeface="B Titr" pitchFamily="2" charset="-78"/>
              </a:rPr>
              <a:t>هرچه به راس مثلث نزديك تر شويم حجم معاملات كاهش مي يابد</a:t>
            </a:r>
          </a:p>
          <a:p>
            <a:endParaRPr lang="en-US" sz="2400">
              <a:cs typeface="B Titr" pitchFamily="2" charset="-78"/>
            </a:endParaRPr>
          </a:p>
          <a:p>
            <a:endParaRPr lang="en-US">
              <a:cs typeface="B Titr" pitchFamily="2" charset="-78"/>
            </a:endParaRPr>
          </a:p>
        </p:txBody>
      </p:sp>
      <p:sp>
        <p:nvSpPr>
          <p:cNvPr id="203780" name="Freeform 4"/>
          <p:cNvSpPr>
            <a:spLocks/>
          </p:cNvSpPr>
          <p:nvPr/>
        </p:nvSpPr>
        <p:spPr bwMode="auto">
          <a:xfrm>
            <a:off x="1187450" y="2133600"/>
            <a:ext cx="5689600" cy="4319588"/>
          </a:xfrm>
          <a:custGeom>
            <a:avLst/>
            <a:gdLst>
              <a:gd name="T0" fmla="*/ 0 w 3584"/>
              <a:gd name="T1" fmla="*/ 0 h 2721"/>
              <a:gd name="T2" fmla="*/ 227 w 3584"/>
              <a:gd name="T3" fmla="*/ 1179 h 2721"/>
              <a:gd name="T4" fmla="*/ 635 w 3584"/>
              <a:gd name="T5" fmla="*/ 544 h 2721"/>
              <a:gd name="T6" fmla="*/ 953 w 3584"/>
              <a:gd name="T7" fmla="*/ 1905 h 2721"/>
              <a:gd name="T8" fmla="*/ 1316 w 3584"/>
              <a:gd name="T9" fmla="*/ 1270 h 2721"/>
              <a:gd name="T10" fmla="*/ 1678 w 3584"/>
              <a:gd name="T11" fmla="*/ 2404 h 2721"/>
              <a:gd name="T12" fmla="*/ 1814 w 3584"/>
              <a:gd name="T13" fmla="*/ 1587 h 2721"/>
              <a:gd name="T14" fmla="*/ 1996 w 3584"/>
              <a:gd name="T15" fmla="*/ 2177 h 2721"/>
              <a:gd name="T16" fmla="*/ 2087 w 3584"/>
              <a:gd name="T17" fmla="*/ 1632 h 2721"/>
              <a:gd name="T18" fmla="*/ 2268 w 3584"/>
              <a:gd name="T19" fmla="*/ 2086 h 2721"/>
              <a:gd name="T20" fmla="*/ 2313 w 3584"/>
              <a:gd name="T21" fmla="*/ 1632 h 2721"/>
              <a:gd name="T22" fmla="*/ 2450 w 3584"/>
              <a:gd name="T23" fmla="*/ 1995 h 2721"/>
              <a:gd name="T24" fmla="*/ 2495 w 3584"/>
              <a:gd name="T25" fmla="*/ 1723 h 2721"/>
              <a:gd name="T26" fmla="*/ 3584 w 3584"/>
              <a:gd name="T27" fmla="*/ 2721 h 2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84" h="2721">
                <a:moveTo>
                  <a:pt x="0" y="0"/>
                </a:moveTo>
                <a:cubicBezTo>
                  <a:pt x="60" y="544"/>
                  <a:pt x="121" y="1088"/>
                  <a:pt x="227" y="1179"/>
                </a:cubicBezTo>
                <a:cubicBezTo>
                  <a:pt x="333" y="1270"/>
                  <a:pt x="514" y="423"/>
                  <a:pt x="635" y="544"/>
                </a:cubicBezTo>
                <a:cubicBezTo>
                  <a:pt x="756" y="665"/>
                  <a:pt x="840" y="1784"/>
                  <a:pt x="953" y="1905"/>
                </a:cubicBezTo>
                <a:cubicBezTo>
                  <a:pt x="1066" y="2026"/>
                  <a:pt x="1195" y="1187"/>
                  <a:pt x="1316" y="1270"/>
                </a:cubicBezTo>
                <a:cubicBezTo>
                  <a:pt x="1437" y="1353"/>
                  <a:pt x="1595" y="2351"/>
                  <a:pt x="1678" y="2404"/>
                </a:cubicBezTo>
                <a:cubicBezTo>
                  <a:pt x="1761" y="2457"/>
                  <a:pt x="1761" y="1625"/>
                  <a:pt x="1814" y="1587"/>
                </a:cubicBezTo>
                <a:cubicBezTo>
                  <a:pt x="1867" y="1549"/>
                  <a:pt x="1951" y="2170"/>
                  <a:pt x="1996" y="2177"/>
                </a:cubicBezTo>
                <a:cubicBezTo>
                  <a:pt x="2041" y="2184"/>
                  <a:pt x="2042" y="1647"/>
                  <a:pt x="2087" y="1632"/>
                </a:cubicBezTo>
                <a:cubicBezTo>
                  <a:pt x="2132" y="1617"/>
                  <a:pt x="2230" y="2086"/>
                  <a:pt x="2268" y="2086"/>
                </a:cubicBezTo>
                <a:cubicBezTo>
                  <a:pt x="2306" y="2086"/>
                  <a:pt x="2283" y="1647"/>
                  <a:pt x="2313" y="1632"/>
                </a:cubicBezTo>
                <a:cubicBezTo>
                  <a:pt x="2343" y="1617"/>
                  <a:pt x="2420" y="1980"/>
                  <a:pt x="2450" y="1995"/>
                </a:cubicBezTo>
                <a:cubicBezTo>
                  <a:pt x="2480" y="2010"/>
                  <a:pt x="2306" y="1602"/>
                  <a:pt x="2495" y="1723"/>
                </a:cubicBezTo>
                <a:cubicBezTo>
                  <a:pt x="2684" y="1844"/>
                  <a:pt x="3403" y="2555"/>
                  <a:pt x="3584" y="2721"/>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81" name="Line 5"/>
          <p:cNvSpPr>
            <a:spLocks noChangeShapeType="1"/>
          </p:cNvSpPr>
          <p:nvPr/>
        </p:nvSpPr>
        <p:spPr bwMode="auto">
          <a:xfrm flipV="1">
            <a:off x="3851275" y="4508500"/>
            <a:ext cx="2449513" cy="1441450"/>
          </a:xfrm>
          <a:prstGeom prst="line">
            <a:avLst/>
          </a:prstGeom>
          <a:noFill/>
          <a:ln w="38100">
            <a:solidFill>
              <a:srgbClr val="FF99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82" name="Line 6"/>
          <p:cNvSpPr>
            <a:spLocks noChangeShapeType="1"/>
          </p:cNvSpPr>
          <p:nvPr/>
        </p:nvSpPr>
        <p:spPr bwMode="auto">
          <a:xfrm>
            <a:off x="3419475" y="4581525"/>
            <a:ext cx="3960813" cy="431800"/>
          </a:xfrm>
          <a:prstGeom prst="line">
            <a:avLst/>
          </a:prstGeom>
          <a:noFill/>
          <a:ln w="38100">
            <a:solidFill>
              <a:srgbClr val="FF99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rrowheads="1"/>
          </p:cNvSpPr>
          <p:nvPr>
            <p:ph type="title"/>
          </p:nvPr>
        </p:nvSpPr>
        <p:spPr/>
        <p:txBody>
          <a:bodyPr/>
          <a:lstStyle/>
          <a:p>
            <a:r>
              <a:rPr lang="fa-IR">
                <a:cs typeface="B Titr" pitchFamily="2" charset="-78"/>
              </a:rPr>
              <a:t>آرايش مستطيل در روند افزايشي</a:t>
            </a:r>
            <a:endParaRPr lang="en-US">
              <a:cs typeface="B Titr" pitchFamily="2" charset="-78"/>
            </a:endParaRPr>
          </a:p>
        </p:txBody>
      </p:sp>
      <p:sp>
        <p:nvSpPr>
          <p:cNvPr id="204803" name="Rectangle 3"/>
          <p:cNvSpPr>
            <a:spLocks noGrp="1" noRot="1" noChangeArrowheads="1"/>
          </p:cNvSpPr>
          <p:nvPr>
            <p:ph type="body" idx="1"/>
          </p:nvPr>
        </p:nvSpPr>
        <p:spPr/>
        <p:txBody>
          <a:bodyPr/>
          <a:lstStyle/>
          <a:p>
            <a:pPr>
              <a:lnSpc>
                <a:spcPct val="90000"/>
              </a:lnSpc>
            </a:pPr>
            <a:endParaRPr lang="fa-IR" sz="2800">
              <a:cs typeface="B Titr" pitchFamily="2" charset="-78"/>
            </a:endParaRPr>
          </a:p>
          <a:p>
            <a:pPr>
              <a:lnSpc>
                <a:spcPct val="90000"/>
              </a:lnSpc>
            </a:pPr>
            <a:endParaRPr lang="fa-IR" sz="2800">
              <a:cs typeface="B Titr" pitchFamily="2" charset="-78"/>
            </a:endParaRPr>
          </a:p>
          <a:p>
            <a:pPr>
              <a:lnSpc>
                <a:spcPct val="90000"/>
              </a:lnSpc>
            </a:pPr>
            <a:endParaRPr lang="fa-IR" sz="2800">
              <a:cs typeface="B Titr" pitchFamily="2" charset="-78"/>
            </a:endParaRPr>
          </a:p>
          <a:p>
            <a:pPr>
              <a:lnSpc>
                <a:spcPct val="90000"/>
              </a:lnSpc>
            </a:pPr>
            <a:endParaRPr lang="fa-IR" sz="2800">
              <a:cs typeface="B Titr" pitchFamily="2" charset="-78"/>
            </a:endParaRPr>
          </a:p>
          <a:p>
            <a:pPr>
              <a:lnSpc>
                <a:spcPct val="90000"/>
              </a:lnSpc>
            </a:pPr>
            <a:endParaRPr lang="fa-IR" sz="2800">
              <a:cs typeface="B Titr" pitchFamily="2" charset="-78"/>
            </a:endParaRPr>
          </a:p>
          <a:p>
            <a:pPr>
              <a:lnSpc>
                <a:spcPct val="90000"/>
              </a:lnSpc>
            </a:pPr>
            <a:endParaRPr lang="fa-IR" sz="2000">
              <a:cs typeface="B Titr" pitchFamily="2" charset="-78"/>
            </a:endParaRPr>
          </a:p>
          <a:p>
            <a:pPr>
              <a:lnSpc>
                <a:spcPct val="90000"/>
              </a:lnSpc>
            </a:pPr>
            <a:r>
              <a:rPr lang="fa-IR" sz="2000">
                <a:cs typeface="B Titr" pitchFamily="2" charset="-78"/>
              </a:rPr>
              <a:t>تا زمانيكه قيمت ها ازسطح بالايي عبور نكنند آرايش كامل نشده است ( شكل نگرفته است)</a:t>
            </a:r>
          </a:p>
          <a:p>
            <a:pPr>
              <a:lnSpc>
                <a:spcPct val="90000"/>
              </a:lnSpc>
            </a:pPr>
            <a:r>
              <a:rPr lang="fa-IR" sz="2000">
                <a:cs typeface="B Titr" pitchFamily="2" charset="-78"/>
              </a:rPr>
              <a:t>معمولا حجم معاملات در حركت هاي به سمت بالا داخل مستطيل بيشتر از حجم معاملات در حركت هاي رو به پايين است</a:t>
            </a:r>
            <a:endParaRPr lang="en-US" sz="2000">
              <a:cs typeface="B Titr" pitchFamily="2" charset="-78"/>
            </a:endParaRPr>
          </a:p>
        </p:txBody>
      </p:sp>
      <p:sp>
        <p:nvSpPr>
          <p:cNvPr id="204804" name="Freeform 4"/>
          <p:cNvSpPr>
            <a:spLocks/>
          </p:cNvSpPr>
          <p:nvPr/>
        </p:nvSpPr>
        <p:spPr bwMode="auto">
          <a:xfrm>
            <a:off x="1258888" y="1196975"/>
            <a:ext cx="5329237" cy="4752975"/>
          </a:xfrm>
          <a:custGeom>
            <a:avLst/>
            <a:gdLst>
              <a:gd name="T0" fmla="*/ 0 w 3357"/>
              <a:gd name="T1" fmla="*/ 2994 h 2994"/>
              <a:gd name="T2" fmla="*/ 363 w 3357"/>
              <a:gd name="T3" fmla="*/ 1769 h 2994"/>
              <a:gd name="T4" fmla="*/ 681 w 3357"/>
              <a:gd name="T5" fmla="*/ 2313 h 2994"/>
              <a:gd name="T6" fmla="*/ 1089 w 3357"/>
              <a:gd name="T7" fmla="*/ 952 h 2994"/>
              <a:gd name="T8" fmla="*/ 1271 w 3357"/>
              <a:gd name="T9" fmla="*/ 1678 h 2994"/>
              <a:gd name="T10" fmla="*/ 1452 w 3357"/>
              <a:gd name="T11" fmla="*/ 907 h 2994"/>
              <a:gd name="T12" fmla="*/ 1633 w 3357"/>
              <a:gd name="T13" fmla="*/ 1678 h 2994"/>
              <a:gd name="T14" fmla="*/ 1815 w 3357"/>
              <a:gd name="T15" fmla="*/ 907 h 2994"/>
              <a:gd name="T16" fmla="*/ 1951 w 3357"/>
              <a:gd name="T17" fmla="*/ 1633 h 2994"/>
              <a:gd name="T18" fmla="*/ 2132 w 3357"/>
              <a:gd name="T19" fmla="*/ 907 h 2994"/>
              <a:gd name="T20" fmla="*/ 2268 w 3357"/>
              <a:gd name="T21" fmla="*/ 1633 h 2994"/>
              <a:gd name="T22" fmla="*/ 2495 w 3357"/>
              <a:gd name="T23" fmla="*/ 907 h 2994"/>
              <a:gd name="T24" fmla="*/ 2631 w 3357"/>
              <a:gd name="T25" fmla="*/ 1633 h 2994"/>
              <a:gd name="T26" fmla="*/ 3357 w 3357"/>
              <a:gd name="T27" fmla="*/ 0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57" h="2994">
                <a:moveTo>
                  <a:pt x="0" y="2994"/>
                </a:moveTo>
                <a:cubicBezTo>
                  <a:pt x="125" y="2438"/>
                  <a:pt x="250" y="1882"/>
                  <a:pt x="363" y="1769"/>
                </a:cubicBezTo>
                <a:cubicBezTo>
                  <a:pt x="476" y="1656"/>
                  <a:pt x="560" y="2449"/>
                  <a:pt x="681" y="2313"/>
                </a:cubicBezTo>
                <a:cubicBezTo>
                  <a:pt x="802" y="2177"/>
                  <a:pt x="991" y="1058"/>
                  <a:pt x="1089" y="952"/>
                </a:cubicBezTo>
                <a:cubicBezTo>
                  <a:pt x="1187" y="846"/>
                  <a:pt x="1211" y="1686"/>
                  <a:pt x="1271" y="1678"/>
                </a:cubicBezTo>
                <a:cubicBezTo>
                  <a:pt x="1331" y="1670"/>
                  <a:pt x="1392" y="907"/>
                  <a:pt x="1452" y="907"/>
                </a:cubicBezTo>
                <a:cubicBezTo>
                  <a:pt x="1512" y="907"/>
                  <a:pt x="1573" y="1678"/>
                  <a:pt x="1633" y="1678"/>
                </a:cubicBezTo>
                <a:cubicBezTo>
                  <a:pt x="1693" y="1678"/>
                  <a:pt x="1762" y="914"/>
                  <a:pt x="1815" y="907"/>
                </a:cubicBezTo>
                <a:cubicBezTo>
                  <a:pt x="1868" y="900"/>
                  <a:pt x="1898" y="1633"/>
                  <a:pt x="1951" y="1633"/>
                </a:cubicBezTo>
                <a:cubicBezTo>
                  <a:pt x="2004" y="1633"/>
                  <a:pt x="2079" y="907"/>
                  <a:pt x="2132" y="907"/>
                </a:cubicBezTo>
                <a:cubicBezTo>
                  <a:pt x="2185" y="907"/>
                  <a:pt x="2208" y="1633"/>
                  <a:pt x="2268" y="1633"/>
                </a:cubicBezTo>
                <a:cubicBezTo>
                  <a:pt x="2328" y="1633"/>
                  <a:pt x="2435" y="907"/>
                  <a:pt x="2495" y="907"/>
                </a:cubicBezTo>
                <a:cubicBezTo>
                  <a:pt x="2555" y="907"/>
                  <a:pt x="2487" y="1784"/>
                  <a:pt x="2631" y="1633"/>
                </a:cubicBezTo>
                <a:cubicBezTo>
                  <a:pt x="2775" y="1482"/>
                  <a:pt x="3236" y="272"/>
                  <a:pt x="3357"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05" name="Line 5"/>
          <p:cNvSpPr>
            <a:spLocks noChangeShapeType="1"/>
          </p:cNvSpPr>
          <p:nvPr/>
        </p:nvSpPr>
        <p:spPr bwMode="auto">
          <a:xfrm flipV="1">
            <a:off x="2484438" y="3789363"/>
            <a:ext cx="4679950" cy="144462"/>
          </a:xfrm>
          <a:prstGeom prst="line">
            <a:avLst/>
          </a:prstGeom>
          <a:noFill/>
          <a:ln w="38100">
            <a:solidFill>
              <a:srgbClr val="FF99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06" name="Line 6"/>
          <p:cNvSpPr>
            <a:spLocks noChangeShapeType="1"/>
          </p:cNvSpPr>
          <p:nvPr/>
        </p:nvSpPr>
        <p:spPr bwMode="auto">
          <a:xfrm flipV="1">
            <a:off x="2555875" y="2565400"/>
            <a:ext cx="4679950" cy="144463"/>
          </a:xfrm>
          <a:prstGeom prst="line">
            <a:avLst/>
          </a:prstGeom>
          <a:noFill/>
          <a:ln w="38100">
            <a:solidFill>
              <a:srgbClr val="FF99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07" name="AutoShape 7"/>
          <p:cNvSpPr>
            <a:spLocks noChangeArrowheads="1"/>
          </p:cNvSpPr>
          <p:nvPr/>
        </p:nvSpPr>
        <p:spPr bwMode="auto">
          <a:xfrm>
            <a:off x="5867400" y="2420938"/>
            <a:ext cx="360363" cy="338137"/>
          </a:xfrm>
          <a:prstGeom prst="star4">
            <a:avLst>
              <a:gd name="adj" fmla="val 21384"/>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rrowheads="1"/>
          </p:cNvSpPr>
          <p:nvPr>
            <p:ph type="title"/>
          </p:nvPr>
        </p:nvSpPr>
        <p:spPr/>
        <p:txBody>
          <a:bodyPr/>
          <a:lstStyle/>
          <a:p>
            <a:r>
              <a:rPr lang="fa-IR">
                <a:cs typeface="B Titr" pitchFamily="2" charset="-78"/>
              </a:rPr>
              <a:t>آرايش مستطيل در روند افزايشي</a:t>
            </a:r>
            <a:endParaRPr lang="en-US">
              <a:cs typeface="B Titr" pitchFamily="2" charset="-78"/>
            </a:endParaRPr>
          </a:p>
        </p:txBody>
      </p:sp>
      <p:sp>
        <p:nvSpPr>
          <p:cNvPr id="205827" name="Rectangle 3"/>
          <p:cNvSpPr>
            <a:spLocks noGrp="1" noRot="1" noChangeArrowheads="1"/>
          </p:cNvSpPr>
          <p:nvPr>
            <p:ph type="body" idx="1"/>
          </p:nvPr>
        </p:nvSpPr>
        <p:spPr/>
        <p:txBody>
          <a:bodyPr/>
          <a:lstStyle/>
          <a:p>
            <a:endParaRPr lang="fa-IR" sz="2800">
              <a:cs typeface="B Titr" pitchFamily="2" charset="-78"/>
            </a:endParaRPr>
          </a:p>
          <a:p>
            <a:endParaRPr lang="fa-IR" sz="2800">
              <a:cs typeface="B Titr" pitchFamily="2" charset="-78"/>
            </a:endParaRPr>
          </a:p>
          <a:p>
            <a:endParaRPr lang="fa-IR" sz="2800">
              <a:cs typeface="B Titr" pitchFamily="2" charset="-78"/>
            </a:endParaRPr>
          </a:p>
          <a:p>
            <a:endParaRPr lang="fa-IR" sz="2800">
              <a:cs typeface="B Titr" pitchFamily="2" charset="-78"/>
            </a:endParaRPr>
          </a:p>
          <a:p>
            <a:endParaRPr lang="fa-IR" sz="2800">
              <a:cs typeface="B Titr" pitchFamily="2" charset="-78"/>
            </a:endParaRPr>
          </a:p>
          <a:p>
            <a:endParaRPr lang="fa-IR" sz="2800">
              <a:cs typeface="B Titr" pitchFamily="2" charset="-78"/>
            </a:endParaRPr>
          </a:p>
          <a:p>
            <a:r>
              <a:rPr lang="fa-IR" sz="2800">
                <a:cs typeface="B Titr" pitchFamily="2" charset="-78"/>
              </a:rPr>
              <a:t>هدف قيمتي در اين آرايش به اندازه عرض مستطيل مي باشد</a:t>
            </a:r>
            <a:endParaRPr lang="en-US" sz="2800">
              <a:cs typeface="B Titr" pitchFamily="2" charset="-78"/>
            </a:endParaRPr>
          </a:p>
        </p:txBody>
      </p:sp>
      <p:sp>
        <p:nvSpPr>
          <p:cNvPr id="205828" name="Freeform 4"/>
          <p:cNvSpPr>
            <a:spLocks/>
          </p:cNvSpPr>
          <p:nvPr/>
        </p:nvSpPr>
        <p:spPr bwMode="auto">
          <a:xfrm>
            <a:off x="1258888" y="1196975"/>
            <a:ext cx="5329237" cy="4752975"/>
          </a:xfrm>
          <a:custGeom>
            <a:avLst/>
            <a:gdLst>
              <a:gd name="T0" fmla="*/ 0 w 3357"/>
              <a:gd name="T1" fmla="*/ 2994 h 2994"/>
              <a:gd name="T2" fmla="*/ 363 w 3357"/>
              <a:gd name="T3" fmla="*/ 1769 h 2994"/>
              <a:gd name="T4" fmla="*/ 681 w 3357"/>
              <a:gd name="T5" fmla="*/ 2313 h 2994"/>
              <a:gd name="T6" fmla="*/ 1089 w 3357"/>
              <a:gd name="T7" fmla="*/ 952 h 2994"/>
              <a:gd name="T8" fmla="*/ 1271 w 3357"/>
              <a:gd name="T9" fmla="*/ 1678 h 2994"/>
              <a:gd name="T10" fmla="*/ 1452 w 3357"/>
              <a:gd name="T11" fmla="*/ 907 h 2994"/>
              <a:gd name="T12" fmla="*/ 1633 w 3357"/>
              <a:gd name="T13" fmla="*/ 1678 h 2994"/>
              <a:gd name="T14" fmla="*/ 1815 w 3357"/>
              <a:gd name="T15" fmla="*/ 907 h 2994"/>
              <a:gd name="T16" fmla="*/ 1951 w 3357"/>
              <a:gd name="T17" fmla="*/ 1633 h 2994"/>
              <a:gd name="T18" fmla="*/ 2132 w 3357"/>
              <a:gd name="T19" fmla="*/ 907 h 2994"/>
              <a:gd name="T20" fmla="*/ 2268 w 3357"/>
              <a:gd name="T21" fmla="*/ 1633 h 2994"/>
              <a:gd name="T22" fmla="*/ 2495 w 3357"/>
              <a:gd name="T23" fmla="*/ 907 h 2994"/>
              <a:gd name="T24" fmla="*/ 2631 w 3357"/>
              <a:gd name="T25" fmla="*/ 1633 h 2994"/>
              <a:gd name="T26" fmla="*/ 3357 w 3357"/>
              <a:gd name="T27" fmla="*/ 0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57" h="2994">
                <a:moveTo>
                  <a:pt x="0" y="2994"/>
                </a:moveTo>
                <a:cubicBezTo>
                  <a:pt x="125" y="2438"/>
                  <a:pt x="250" y="1882"/>
                  <a:pt x="363" y="1769"/>
                </a:cubicBezTo>
                <a:cubicBezTo>
                  <a:pt x="476" y="1656"/>
                  <a:pt x="560" y="2449"/>
                  <a:pt x="681" y="2313"/>
                </a:cubicBezTo>
                <a:cubicBezTo>
                  <a:pt x="802" y="2177"/>
                  <a:pt x="991" y="1058"/>
                  <a:pt x="1089" y="952"/>
                </a:cubicBezTo>
                <a:cubicBezTo>
                  <a:pt x="1187" y="846"/>
                  <a:pt x="1211" y="1686"/>
                  <a:pt x="1271" y="1678"/>
                </a:cubicBezTo>
                <a:cubicBezTo>
                  <a:pt x="1331" y="1670"/>
                  <a:pt x="1392" y="907"/>
                  <a:pt x="1452" y="907"/>
                </a:cubicBezTo>
                <a:cubicBezTo>
                  <a:pt x="1512" y="907"/>
                  <a:pt x="1573" y="1678"/>
                  <a:pt x="1633" y="1678"/>
                </a:cubicBezTo>
                <a:cubicBezTo>
                  <a:pt x="1693" y="1678"/>
                  <a:pt x="1762" y="914"/>
                  <a:pt x="1815" y="907"/>
                </a:cubicBezTo>
                <a:cubicBezTo>
                  <a:pt x="1868" y="900"/>
                  <a:pt x="1898" y="1633"/>
                  <a:pt x="1951" y="1633"/>
                </a:cubicBezTo>
                <a:cubicBezTo>
                  <a:pt x="2004" y="1633"/>
                  <a:pt x="2079" y="907"/>
                  <a:pt x="2132" y="907"/>
                </a:cubicBezTo>
                <a:cubicBezTo>
                  <a:pt x="2185" y="907"/>
                  <a:pt x="2208" y="1633"/>
                  <a:pt x="2268" y="1633"/>
                </a:cubicBezTo>
                <a:cubicBezTo>
                  <a:pt x="2328" y="1633"/>
                  <a:pt x="2435" y="907"/>
                  <a:pt x="2495" y="907"/>
                </a:cubicBezTo>
                <a:cubicBezTo>
                  <a:pt x="2555" y="907"/>
                  <a:pt x="2487" y="1784"/>
                  <a:pt x="2631" y="1633"/>
                </a:cubicBezTo>
                <a:cubicBezTo>
                  <a:pt x="2775" y="1482"/>
                  <a:pt x="3236" y="272"/>
                  <a:pt x="3357"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29" name="Line 5"/>
          <p:cNvSpPr>
            <a:spLocks noChangeShapeType="1"/>
          </p:cNvSpPr>
          <p:nvPr/>
        </p:nvSpPr>
        <p:spPr bwMode="auto">
          <a:xfrm flipV="1">
            <a:off x="2484438" y="3789363"/>
            <a:ext cx="4679950" cy="144462"/>
          </a:xfrm>
          <a:prstGeom prst="line">
            <a:avLst/>
          </a:prstGeom>
          <a:noFill/>
          <a:ln w="38100">
            <a:solidFill>
              <a:srgbClr val="FF99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30" name="Line 6"/>
          <p:cNvSpPr>
            <a:spLocks noChangeShapeType="1"/>
          </p:cNvSpPr>
          <p:nvPr/>
        </p:nvSpPr>
        <p:spPr bwMode="auto">
          <a:xfrm flipV="1">
            <a:off x="2555875" y="2565400"/>
            <a:ext cx="4679950" cy="144463"/>
          </a:xfrm>
          <a:prstGeom prst="line">
            <a:avLst/>
          </a:prstGeom>
          <a:noFill/>
          <a:ln w="38100">
            <a:solidFill>
              <a:srgbClr val="FF99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31" name="AutoShape 7"/>
          <p:cNvSpPr>
            <a:spLocks noChangeArrowheads="1"/>
          </p:cNvSpPr>
          <p:nvPr/>
        </p:nvSpPr>
        <p:spPr bwMode="auto">
          <a:xfrm>
            <a:off x="5867400" y="2420938"/>
            <a:ext cx="360363" cy="338137"/>
          </a:xfrm>
          <a:prstGeom prst="star4">
            <a:avLst>
              <a:gd name="adj" fmla="val 21384"/>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32" name="Line 8"/>
          <p:cNvSpPr>
            <a:spLocks noChangeShapeType="1"/>
          </p:cNvSpPr>
          <p:nvPr/>
        </p:nvSpPr>
        <p:spPr bwMode="auto">
          <a:xfrm>
            <a:off x="4356100" y="2708275"/>
            <a:ext cx="0" cy="1225550"/>
          </a:xfrm>
          <a:prstGeom prst="line">
            <a:avLst/>
          </a:prstGeom>
          <a:noFill/>
          <a:ln w="76200">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33" name="Line 9"/>
          <p:cNvSpPr>
            <a:spLocks noChangeShapeType="1"/>
          </p:cNvSpPr>
          <p:nvPr/>
        </p:nvSpPr>
        <p:spPr bwMode="auto">
          <a:xfrm>
            <a:off x="6588125" y="1341438"/>
            <a:ext cx="0" cy="1225550"/>
          </a:xfrm>
          <a:prstGeom prst="line">
            <a:avLst/>
          </a:prstGeom>
          <a:noFill/>
          <a:ln w="76200">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rrowheads="1"/>
          </p:cNvSpPr>
          <p:nvPr>
            <p:ph type="title"/>
          </p:nvPr>
        </p:nvSpPr>
        <p:spPr/>
        <p:txBody>
          <a:bodyPr/>
          <a:lstStyle/>
          <a:p>
            <a:r>
              <a:rPr lang="fa-IR">
                <a:cs typeface="B Titr" pitchFamily="2" charset="-78"/>
              </a:rPr>
              <a:t>آرايش مستطيل در روندكاهشي</a:t>
            </a:r>
            <a:endParaRPr lang="en-US">
              <a:cs typeface="B Titr" pitchFamily="2" charset="-78"/>
            </a:endParaRPr>
          </a:p>
        </p:txBody>
      </p:sp>
      <p:sp>
        <p:nvSpPr>
          <p:cNvPr id="206851" name="Rectangle 3"/>
          <p:cNvSpPr>
            <a:spLocks noGrp="1" noRot="1" noChangeArrowheads="1"/>
          </p:cNvSpPr>
          <p:nvPr>
            <p:ph type="body" idx="1"/>
          </p:nvPr>
        </p:nvSpPr>
        <p:spPr/>
        <p:txBody>
          <a:bodyPr/>
          <a:lstStyle/>
          <a:p>
            <a:r>
              <a:rPr lang="fa-IR" sz="2400">
                <a:cs typeface="B Titr" pitchFamily="2" charset="-78"/>
              </a:rPr>
              <a:t>تا زمانيكه قيمت ها ازسطح پاييني عبور نكنند آرايش كامل نشده است معمولا حجم معاملات در حركت هاي به سمت پايين داخل مستطيل بيشتر از حجم معاملات در حركت هاي رو به بالا است</a:t>
            </a:r>
            <a:endParaRPr lang="en-US" sz="2400">
              <a:cs typeface="B Titr" pitchFamily="2" charset="-78"/>
            </a:endParaRPr>
          </a:p>
          <a:p>
            <a:endParaRPr lang="en-US">
              <a:cs typeface="B Titr" pitchFamily="2" charset="-78"/>
            </a:endParaRPr>
          </a:p>
        </p:txBody>
      </p:sp>
      <p:sp>
        <p:nvSpPr>
          <p:cNvPr id="206852" name="Freeform 4"/>
          <p:cNvSpPr>
            <a:spLocks/>
          </p:cNvSpPr>
          <p:nvPr/>
        </p:nvSpPr>
        <p:spPr bwMode="auto">
          <a:xfrm>
            <a:off x="1331913" y="2133600"/>
            <a:ext cx="5903912" cy="4391025"/>
          </a:xfrm>
          <a:custGeom>
            <a:avLst/>
            <a:gdLst>
              <a:gd name="T0" fmla="*/ 0 w 3719"/>
              <a:gd name="T1" fmla="*/ 0 h 2766"/>
              <a:gd name="T2" fmla="*/ 272 w 3719"/>
              <a:gd name="T3" fmla="*/ 907 h 2766"/>
              <a:gd name="T4" fmla="*/ 544 w 3719"/>
              <a:gd name="T5" fmla="*/ 362 h 2766"/>
              <a:gd name="T6" fmla="*/ 816 w 3719"/>
              <a:gd name="T7" fmla="*/ 1542 h 2766"/>
              <a:gd name="T8" fmla="*/ 1179 w 3719"/>
              <a:gd name="T9" fmla="*/ 861 h 2766"/>
              <a:gd name="T10" fmla="*/ 1451 w 3719"/>
              <a:gd name="T11" fmla="*/ 2177 h 2766"/>
              <a:gd name="T12" fmla="*/ 1678 w 3719"/>
              <a:gd name="T13" fmla="*/ 1496 h 2766"/>
              <a:gd name="T14" fmla="*/ 1950 w 3719"/>
              <a:gd name="T15" fmla="*/ 2131 h 2766"/>
              <a:gd name="T16" fmla="*/ 2132 w 3719"/>
              <a:gd name="T17" fmla="*/ 1496 h 2766"/>
              <a:gd name="T18" fmla="*/ 2359 w 3719"/>
              <a:gd name="T19" fmla="*/ 2131 h 2766"/>
              <a:gd name="T20" fmla="*/ 2540 w 3719"/>
              <a:gd name="T21" fmla="*/ 1451 h 2766"/>
              <a:gd name="T22" fmla="*/ 2721 w 3719"/>
              <a:gd name="T23" fmla="*/ 2086 h 2766"/>
              <a:gd name="T24" fmla="*/ 2948 w 3719"/>
              <a:gd name="T25" fmla="*/ 1451 h 2766"/>
              <a:gd name="T26" fmla="*/ 3084 w 3719"/>
              <a:gd name="T27" fmla="*/ 2131 h 2766"/>
              <a:gd name="T28" fmla="*/ 3220 w 3719"/>
              <a:gd name="T29" fmla="*/ 1406 h 2766"/>
              <a:gd name="T30" fmla="*/ 3719 w 3719"/>
              <a:gd name="T31" fmla="*/ 2766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9" h="2766">
                <a:moveTo>
                  <a:pt x="0" y="0"/>
                </a:moveTo>
                <a:cubicBezTo>
                  <a:pt x="90" y="423"/>
                  <a:pt x="181" y="847"/>
                  <a:pt x="272" y="907"/>
                </a:cubicBezTo>
                <a:cubicBezTo>
                  <a:pt x="363" y="967"/>
                  <a:pt x="453" y="256"/>
                  <a:pt x="544" y="362"/>
                </a:cubicBezTo>
                <a:cubicBezTo>
                  <a:pt x="635" y="468"/>
                  <a:pt x="710" y="1459"/>
                  <a:pt x="816" y="1542"/>
                </a:cubicBezTo>
                <a:cubicBezTo>
                  <a:pt x="922" y="1625"/>
                  <a:pt x="1073" y="755"/>
                  <a:pt x="1179" y="861"/>
                </a:cubicBezTo>
                <a:cubicBezTo>
                  <a:pt x="1285" y="967"/>
                  <a:pt x="1368" y="2071"/>
                  <a:pt x="1451" y="2177"/>
                </a:cubicBezTo>
                <a:cubicBezTo>
                  <a:pt x="1534" y="2283"/>
                  <a:pt x="1595" y="1504"/>
                  <a:pt x="1678" y="1496"/>
                </a:cubicBezTo>
                <a:cubicBezTo>
                  <a:pt x="1761" y="1488"/>
                  <a:pt x="1874" y="2131"/>
                  <a:pt x="1950" y="2131"/>
                </a:cubicBezTo>
                <a:cubicBezTo>
                  <a:pt x="2026" y="2131"/>
                  <a:pt x="2064" y="1496"/>
                  <a:pt x="2132" y="1496"/>
                </a:cubicBezTo>
                <a:cubicBezTo>
                  <a:pt x="2200" y="1496"/>
                  <a:pt x="2291" y="2138"/>
                  <a:pt x="2359" y="2131"/>
                </a:cubicBezTo>
                <a:cubicBezTo>
                  <a:pt x="2427" y="2124"/>
                  <a:pt x="2480" y="1458"/>
                  <a:pt x="2540" y="1451"/>
                </a:cubicBezTo>
                <a:cubicBezTo>
                  <a:pt x="2600" y="1444"/>
                  <a:pt x="2653" y="2086"/>
                  <a:pt x="2721" y="2086"/>
                </a:cubicBezTo>
                <a:cubicBezTo>
                  <a:pt x="2789" y="2086"/>
                  <a:pt x="2887" y="1444"/>
                  <a:pt x="2948" y="1451"/>
                </a:cubicBezTo>
                <a:cubicBezTo>
                  <a:pt x="3009" y="1458"/>
                  <a:pt x="3039" y="2138"/>
                  <a:pt x="3084" y="2131"/>
                </a:cubicBezTo>
                <a:cubicBezTo>
                  <a:pt x="3129" y="2124"/>
                  <a:pt x="3114" y="1300"/>
                  <a:pt x="3220" y="1406"/>
                </a:cubicBezTo>
                <a:cubicBezTo>
                  <a:pt x="3326" y="1512"/>
                  <a:pt x="3636" y="2539"/>
                  <a:pt x="3719" y="2766"/>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53" name="Line 5"/>
          <p:cNvSpPr>
            <a:spLocks noChangeShapeType="1"/>
          </p:cNvSpPr>
          <p:nvPr/>
        </p:nvSpPr>
        <p:spPr bwMode="auto">
          <a:xfrm flipV="1">
            <a:off x="3276600" y="5473700"/>
            <a:ext cx="4248150" cy="73025"/>
          </a:xfrm>
          <a:prstGeom prst="line">
            <a:avLst/>
          </a:prstGeom>
          <a:noFill/>
          <a:ln w="57150">
            <a:solidFill>
              <a:srgbClr val="FF99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54" name="Line 6"/>
          <p:cNvSpPr>
            <a:spLocks noChangeShapeType="1"/>
          </p:cNvSpPr>
          <p:nvPr/>
        </p:nvSpPr>
        <p:spPr bwMode="auto">
          <a:xfrm flipV="1">
            <a:off x="3348038" y="4437063"/>
            <a:ext cx="4248150" cy="73025"/>
          </a:xfrm>
          <a:prstGeom prst="line">
            <a:avLst/>
          </a:prstGeom>
          <a:noFill/>
          <a:ln w="57150">
            <a:solidFill>
              <a:srgbClr val="FF99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rrowheads="1"/>
          </p:cNvSpPr>
          <p:nvPr>
            <p:ph type="title"/>
          </p:nvPr>
        </p:nvSpPr>
        <p:spPr/>
        <p:txBody>
          <a:bodyPr/>
          <a:lstStyle/>
          <a:p>
            <a:r>
              <a:rPr lang="fa-IR">
                <a:cs typeface="B Titr" pitchFamily="2" charset="-78"/>
              </a:rPr>
              <a:t>آرايش مستطيل در روندكاهشي</a:t>
            </a:r>
            <a:endParaRPr lang="en-US">
              <a:cs typeface="B Titr" pitchFamily="2" charset="-78"/>
            </a:endParaRPr>
          </a:p>
        </p:txBody>
      </p:sp>
      <p:sp>
        <p:nvSpPr>
          <p:cNvPr id="207875" name="Rectangle 3"/>
          <p:cNvSpPr>
            <a:spLocks noGrp="1" noRot="1" noChangeArrowheads="1"/>
          </p:cNvSpPr>
          <p:nvPr>
            <p:ph type="body" idx="1"/>
          </p:nvPr>
        </p:nvSpPr>
        <p:spPr/>
        <p:txBody>
          <a:bodyPr/>
          <a:lstStyle/>
          <a:p>
            <a:endParaRPr lang="en-US"/>
          </a:p>
        </p:txBody>
      </p:sp>
      <p:sp>
        <p:nvSpPr>
          <p:cNvPr id="207876" name="Freeform 4"/>
          <p:cNvSpPr>
            <a:spLocks/>
          </p:cNvSpPr>
          <p:nvPr/>
        </p:nvSpPr>
        <p:spPr bwMode="auto">
          <a:xfrm>
            <a:off x="1331913" y="2133600"/>
            <a:ext cx="5903912" cy="4391025"/>
          </a:xfrm>
          <a:custGeom>
            <a:avLst/>
            <a:gdLst>
              <a:gd name="T0" fmla="*/ 0 w 3719"/>
              <a:gd name="T1" fmla="*/ 0 h 2766"/>
              <a:gd name="T2" fmla="*/ 272 w 3719"/>
              <a:gd name="T3" fmla="*/ 907 h 2766"/>
              <a:gd name="T4" fmla="*/ 544 w 3719"/>
              <a:gd name="T5" fmla="*/ 362 h 2766"/>
              <a:gd name="T6" fmla="*/ 816 w 3719"/>
              <a:gd name="T7" fmla="*/ 1542 h 2766"/>
              <a:gd name="T8" fmla="*/ 1179 w 3719"/>
              <a:gd name="T9" fmla="*/ 861 h 2766"/>
              <a:gd name="T10" fmla="*/ 1451 w 3719"/>
              <a:gd name="T11" fmla="*/ 2177 h 2766"/>
              <a:gd name="T12" fmla="*/ 1678 w 3719"/>
              <a:gd name="T13" fmla="*/ 1496 h 2766"/>
              <a:gd name="T14" fmla="*/ 1950 w 3719"/>
              <a:gd name="T15" fmla="*/ 2131 h 2766"/>
              <a:gd name="T16" fmla="*/ 2132 w 3719"/>
              <a:gd name="T17" fmla="*/ 1496 h 2766"/>
              <a:gd name="T18" fmla="*/ 2359 w 3719"/>
              <a:gd name="T19" fmla="*/ 2131 h 2766"/>
              <a:gd name="T20" fmla="*/ 2540 w 3719"/>
              <a:gd name="T21" fmla="*/ 1451 h 2766"/>
              <a:gd name="T22" fmla="*/ 2721 w 3719"/>
              <a:gd name="T23" fmla="*/ 2086 h 2766"/>
              <a:gd name="T24" fmla="*/ 2948 w 3719"/>
              <a:gd name="T25" fmla="*/ 1451 h 2766"/>
              <a:gd name="T26" fmla="*/ 3084 w 3719"/>
              <a:gd name="T27" fmla="*/ 2131 h 2766"/>
              <a:gd name="T28" fmla="*/ 3220 w 3719"/>
              <a:gd name="T29" fmla="*/ 1406 h 2766"/>
              <a:gd name="T30" fmla="*/ 3719 w 3719"/>
              <a:gd name="T31" fmla="*/ 2766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9" h="2766">
                <a:moveTo>
                  <a:pt x="0" y="0"/>
                </a:moveTo>
                <a:cubicBezTo>
                  <a:pt x="90" y="423"/>
                  <a:pt x="181" y="847"/>
                  <a:pt x="272" y="907"/>
                </a:cubicBezTo>
                <a:cubicBezTo>
                  <a:pt x="363" y="967"/>
                  <a:pt x="453" y="256"/>
                  <a:pt x="544" y="362"/>
                </a:cubicBezTo>
                <a:cubicBezTo>
                  <a:pt x="635" y="468"/>
                  <a:pt x="710" y="1459"/>
                  <a:pt x="816" y="1542"/>
                </a:cubicBezTo>
                <a:cubicBezTo>
                  <a:pt x="922" y="1625"/>
                  <a:pt x="1073" y="755"/>
                  <a:pt x="1179" y="861"/>
                </a:cubicBezTo>
                <a:cubicBezTo>
                  <a:pt x="1285" y="967"/>
                  <a:pt x="1368" y="2071"/>
                  <a:pt x="1451" y="2177"/>
                </a:cubicBezTo>
                <a:cubicBezTo>
                  <a:pt x="1534" y="2283"/>
                  <a:pt x="1595" y="1504"/>
                  <a:pt x="1678" y="1496"/>
                </a:cubicBezTo>
                <a:cubicBezTo>
                  <a:pt x="1761" y="1488"/>
                  <a:pt x="1874" y="2131"/>
                  <a:pt x="1950" y="2131"/>
                </a:cubicBezTo>
                <a:cubicBezTo>
                  <a:pt x="2026" y="2131"/>
                  <a:pt x="2064" y="1496"/>
                  <a:pt x="2132" y="1496"/>
                </a:cubicBezTo>
                <a:cubicBezTo>
                  <a:pt x="2200" y="1496"/>
                  <a:pt x="2291" y="2138"/>
                  <a:pt x="2359" y="2131"/>
                </a:cubicBezTo>
                <a:cubicBezTo>
                  <a:pt x="2427" y="2124"/>
                  <a:pt x="2480" y="1458"/>
                  <a:pt x="2540" y="1451"/>
                </a:cubicBezTo>
                <a:cubicBezTo>
                  <a:pt x="2600" y="1444"/>
                  <a:pt x="2653" y="2086"/>
                  <a:pt x="2721" y="2086"/>
                </a:cubicBezTo>
                <a:cubicBezTo>
                  <a:pt x="2789" y="2086"/>
                  <a:pt x="2887" y="1444"/>
                  <a:pt x="2948" y="1451"/>
                </a:cubicBezTo>
                <a:cubicBezTo>
                  <a:pt x="3009" y="1458"/>
                  <a:pt x="3039" y="2138"/>
                  <a:pt x="3084" y="2131"/>
                </a:cubicBezTo>
                <a:cubicBezTo>
                  <a:pt x="3129" y="2124"/>
                  <a:pt x="3114" y="1300"/>
                  <a:pt x="3220" y="1406"/>
                </a:cubicBezTo>
                <a:cubicBezTo>
                  <a:pt x="3326" y="1512"/>
                  <a:pt x="3636" y="2539"/>
                  <a:pt x="3719" y="2766"/>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77" name="Line 5"/>
          <p:cNvSpPr>
            <a:spLocks noChangeShapeType="1"/>
          </p:cNvSpPr>
          <p:nvPr/>
        </p:nvSpPr>
        <p:spPr bwMode="auto">
          <a:xfrm flipV="1">
            <a:off x="3276600" y="5473700"/>
            <a:ext cx="4248150" cy="73025"/>
          </a:xfrm>
          <a:prstGeom prst="line">
            <a:avLst/>
          </a:prstGeom>
          <a:noFill/>
          <a:ln w="57150">
            <a:solidFill>
              <a:srgbClr val="FF99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78" name="Line 6"/>
          <p:cNvSpPr>
            <a:spLocks noChangeShapeType="1"/>
          </p:cNvSpPr>
          <p:nvPr/>
        </p:nvSpPr>
        <p:spPr bwMode="auto">
          <a:xfrm flipV="1">
            <a:off x="3348038" y="4437063"/>
            <a:ext cx="4248150" cy="73025"/>
          </a:xfrm>
          <a:prstGeom prst="line">
            <a:avLst/>
          </a:prstGeom>
          <a:noFill/>
          <a:ln w="57150">
            <a:solidFill>
              <a:srgbClr val="FF99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79" name="Line 7"/>
          <p:cNvSpPr>
            <a:spLocks noChangeShapeType="1"/>
          </p:cNvSpPr>
          <p:nvPr/>
        </p:nvSpPr>
        <p:spPr bwMode="auto">
          <a:xfrm>
            <a:off x="5076825" y="4437063"/>
            <a:ext cx="0" cy="1008062"/>
          </a:xfrm>
          <a:prstGeom prst="line">
            <a:avLst/>
          </a:prstGeom>
          <a:noFill/>
          <a:ln w="76200">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80" name="Line 8"/>
          <p:cNvSpPr>
            <a:spLocks noChangeShapeType="1"/>
          </p:cNvSpPr>
          <p:nvPr/>
        </p:nvSpPr>
        <p:spPr bwMode="auto">
          <a:xfrm>
            <a:off x="6732588" y="5516563"/>
            <a:ext cx="0" cy="1008062"/>
          </a:xfrm>
          <a:prstGeom prst="line">
            <a:avLst/>
          </a:prstGeom>
          <a:noFill/>
          <a:ln w="76200">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81" name="AutoShape 9"/>
          <p:cNvSpPr>
            <a:spLocks noChangeArrowheads="1"/>
          </p:cNvSpPr>
          <p:nvPr/>
        </p:nvSpPr>
        <p:spPr bwMode="auto">
          <a:xfrm>
            <a:off x="6732588" y="5300663"/>
            <a:ext cx="358775" cy="338137"/>
          </a:xfrm>
          <a:prstGeom prst="star4">
            <a:avLst>
              <a:gd name="adj" fmla="val 125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advClick="0" advTm="10000">
    <p:dissolve/>
    <p:sndAc>
      <p:stSnd>
        <p:snd r:embed="rId2" name="chimes.wav"/>
      </p:stSnd>
    </p:sndAc>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rrowheads="1"/>
          </p:cNvSpPr>
          <p:nvPr>
            <p:ph type="title"/>
          </p:nvPr>
        </p:nvSpPr>
        <p:spPr>
          <a:xfrm>
            <a:off x="301625" y="228600"/>
            <a:ext cx="8510588" cy="557213"/>
          </a:xfrm>
        </p:spPr>
        <p:txBody>
          <a:bodyPr/>
          <a:lstStyle/>
          <a:p>
            <a:r>
              <a:rPr lang="fa-IR" sz="4000">
                <a:cs typeface="B Titr" pitchFamily="2" charset="-78"/>
              </a:rPr>
              <a:t>انواع كنج ها در روند افزايشي و كاهشي</a:t>
            </a:r>
            <a:endParaRPr lang="en-US" sz="4000">
              <a:cs typeface="B Titr" pitchFamily="2" charset="-78"/>
            </a:endParaRPr>
          </a:p>
        </p:txBody>
      </p:sp>
      <p:sp>
        <p:nvSpPr>
          <p:cNvPr id="208899" name="Rectangle 3"/>
          <p:cNvSpPr>
            <a:spLocks noGrp="1" noRot="1" noChangeArrowheads="1"/>
          </p:cNvSpPr>
          <p:nvPr>
            <p:ph type="body" idx="1"/>
          </p:nvPr>
        </p:nvSpPr>
        <p:spPr/>
        <p:txBody>
          <a:bodyPr/>
          <a:lstStyle/>
          <a:p>
            <a:endParaRPr lang="en-US"/>
          </a:p>
        </p:txBody>
      </p:sp>
      <p:pic>
        <p:nvPicPr>
          <p:cNvPr id="2089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9144000" cy="5895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rrowheads="1"/>
          </p:cNvSpPr>
          <p:nvPr>
            <p:ph type="title"/>
          </p:nvPr>
        </p:nvSpPr>
        <p:spPr>
          <a:xfrm>
            <a:off x="301625" y="228600"/>
            <a:ext cx="8510588" cy="760413"/>
          </a:xfrm>
        </p:spPr>
        <p:txBody>
          <a:bodyPr/>
          <a:lstStyle/>
          <a:p>
            <a:r>
              <a:rPr lang="fa-IR">
                <a:cs typeface="B Titr" pitchFamily="2" charset="-78"/>
              </a:rPr>
              <a:t>انواع پرچم هاي كاهشي و افزايشي </a:t>
            </a:r>
            <a:endParaRPr lang="en-US">
              <a:cs typeface="B Titr" pitchFamily="2" charset="-78"/>
            </a:endParaRPr>
          </a:p>
        </p:txBody>
      </p:sp>
      <p:sp>
        <p:nvSpPr>
          <p:cNvPr id="209923" name="Rectangle 3"/>
          <p:cNvSpPr>
            <a:spLocks noGrp="1" noRot="1" noChangeArrowheads="1"/>
          </p:cNvSpPr>
          <p:nvPr>
            <p:ph type="body" idx="1"/>
          </p:nvPr>
        </p:nvSpPr>
        <p:spPr/>
        <p:txBody>
          <a:bodyPr/>
          <a:lstStyle/>
          <a:p>
            <a:endParaRPr lang="en-US"/>
          </a:p>
        </p:txBody>
      </p:sp>
      <p:pic>
        <p:nvPicPr>
          <p:cNvPr id="2099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9144000" cy="5805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rrowheads="1"/>
          </p:cNvSpPr>
          <p:nvPr>
            <p:ph type="title"/>
          </p:nvPr>
        </p:nvSpPr>
        <p:spPr/>
        <p:txBody>
          <a:bodyPr/>
          <a:lstStyle/>
          <a:p>
            <a:r>
              <a:rPr lang="fa-IR" sz="3200">
                <a:solidFill>
                  <a:srgbClr val="FF9933"/>
                </a:solidFill>
                <a:cs typeface="B Titr" pitchFamily="2" charset="-78"/>
              </a:rPr>
              <a:t>نماگرها و شاخص های تکنیکی</a:t>
            </a:r>
            <a:endParaRPr lang="en-US" sz="3200">
              <a:solidFill>
                <a:srgbClr val="FF9933"/>
              </a:solidFill>
              <a:cs typeface="B Titr" pitchFamily="2" charset="-78"/>
            </a:endParaRPr>
          </a:p>
        </p:txBody>
      </p:sp>
      <p:sp>
        <p:nvSpPr>
          <p:cNvPr id="210947" name="Rectangle 3"/>
          <p:cNvSpPr>
            <a:spLocks noGrp="1" noRot="1" noChangeArrowheads="1"/>
          </p:cNvSpPr>
          <p:nvPr>
            <p:ph type="body" idx="1"/>
          </p:nvPr>
        </p:nvSpPr>
        <p:spPr/>
        <p:txBody>
          <a:bodyPr/>
          <a:lstStyle/>
          <a:p>
            <a:endParaRPr lang="fa-IR" sz="1800">
              <a:cs typeface="B Titr" pitchFamily="2" charset="-78"/>
            </a:endParaRPr>
          </a:p>
          <a:p>
            <a:endParaRPr lang="fa-IR" sz="1800">
              <a:cs typeface="B Titr" pitchFamily="2" charset="-78"/>
            </a:endParaRPr>
          </a:p>
          <a:p>
            <a:pPr>
              <a:buFont typeface="Wingdings" panose="05000000000000000000" pitchFamily="2" charset="2"/>
              <a:buNone/>
            </a:pPr>
            <a:r>
              <a:rPr lang="fa-IR" sz="2800">
                <a:cs typeface="B Titr" pitchFamily="2" charset="-78"/>
              </a:rPr>
              <a:t>نماگر ها دارای کاربرد های بسیار زیادی هستند اما مهمترین کاربرد آنها ترسیم یک تصویر واضح از رفتار بازار است. </a:t>
            </a:r>
            <a:endParaRPr lang="en-US" sz="28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r>
              <a:rPr lang="fa-IR" sz="6000">
                <a:solidFill>
                  <a:schemeClr val="hlink"/>
                </a:solidFill>
                <a:cs typeface="B Titr" pitchFamily="2" charset="-78"/>
              </a:rPr>
              <a:t>روند افزایشی</a:t>
            </a:r>
            <a:endParaRPr lang="en-US" sz="6000">
              <a:solidFill>
                <a:schemeClr val="hlink"/>
              </a:solidFill>
              <a:cs typeface="B Titr" pitchFamily="2" charset="-78"/>
            </a:endParaRPr>
          </a:p>
        </p:txBody>
      </p:sp>
      <p:sp>
        <p:nvSpPr>
          <p:cNvPr id="39939" name="Rectangle 3"/>
          <p:cNvSpPr>
            <a:spLocks noGrp="1" noRot="1" noChangeArrowheads="1"/>
          </p:cNvSpPr>
          <p:nvPr>
            <p:ph type="body" idx="1"/>
          </p:nvPr>
        </p:nvSpPr>
        <p:spPr/>
        <p:txBody>
          <a:bodyPr/>
          <a:lstStyle/>
          <a:p>
            <a:pPr algn="ctr">
              <a:buFont typeface="Wingdings" panose="05000000000000000000" pitchFamily="2" charset="2"/>
              <a:buNone/>
            </a:pPr>
            <a:r>
              <a:rPr lang="fa-IR">
                <a:cs typeface="B Titr" pitchFamily="2" charset="-78"/>
              </a:rPr>
              <a:t>روند افزایشی به روندی گفته می شود که نقاط اوج و کف بالاتری می سازد</a:t>
            </a:r>
            <a:endParaRPr lang="en-US">
              <a:cs typeface="B Titr" pitchFamily="2" charset="-78"/>
            </a:endParaRPr>
          </a:p>
        </p:txBody>
      </p:sp>
      <p:sp>
        <p:nvSpPr>
          <p:cNvPr id="39940" name="Freeform 4"/>
          <p:cNvSpPr>
            <a:spLocks/>
          </p:cNvSpPr>
          <p:nvPr/>
        </p:nvSpPr>
        <p:spPr bwMode="auto">
          <a:xfrm>
            <a:off x="971550" y="2336800"/>
            <a:ext cx="7488238" cy="3613150"/>
          </a:xfrm>
          <a:custGeom>
            <a:avLst/>
            <a:gdLst>
              <a:gd name="T0" fmla="*/ 0 w 4717"/>
              <a:gd name="T1" fmla="*/ 2276 h 2276"/>
              <a:gd name="T2" fmla="*/ 408 w 4717"/>
              <a:gd name="T3" fmla="*/ 1323 h 2276"/>
              <a:gd name="T4" fmla="*/ 998 w 4717"/>
              <a:gd name="T5" fmla="*/ 1731 h 2276"/>
              <a:gd name="T6" fmla="*/ 1588 w 4717"/>
              <a:gd name="T7" fmla="*/ 688 h 2276"/>
              <a:gd name="T8" fmla="*/ 2268 w 4717"/>
              <a:gd name="T9" fmla="*/ 1278 h 2276"/>
              <a:gd name="T10" fmla="*/ 2858 w 4717"/>
              <a:gd name="T11" fmla="*/ 280 h 2276"/>
              <a:gd name="T12" fmla="*/ 3402 w 4717"/>
              <a:gd name="T13" fmla="*/ 779 h 2276"/>
              <a:gd name="T14" fmla="*/ 3992 w 4717"/>
              <a:gd name="T15" fmla="*/ 53 h 2276"/>
              <a:gd name="T16" fmla="*/ 4445 w 4717"/>
              <a:gd name="T17" fmla="*/ 461 h 2276"/>
              <a:gd name="T18" fmla="*/ 4717 w 4717"/>
              <a:gd name="T19" fmla="*/ 53 h 2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7" h="2276">
                <a:moveTo>
                  <a:pt x="0" y="2276"/>
                </a:moveTo>
                <a:cubicBezTo>
                  <a:pt x="121" y="1845"/>
                  <a:pt x="242" y="1414"/>
                  <a:pt x="408" y="1323"/>
                </a:cubicBezTo>
                <a:cubicBezTo>
                  <a:pt x="574" y="1232"/>
                  <a:pt x="801" y="1837"/>
                  <a:pt x="998" y="1731"/>
                </a:cubicBezTo>
                <a:cubicBezTo>
                  <a:pt x="1195" y="1625"/>
                  <a:pt x="1376" y="764"/>
                  <a:pt x="1588" y="688"/>
                </a:cubicBezTo>
                <a:cubicBezTo>
                  <a:pt x="1800" y="612"/>
                  <a:pt x="2056" y="1346"/>
                  <a:pt x="2268" y="1278"/>
                </a:cubicBezTo>
                <a:cubicBezTo>
                  <a:pt x="2480" y="1210"/>
                  <a:pt x="2669" y="363"/>
                  <a:pt x="2858" y="280"/>
                </a:cubicBezTo>
                <a:cubicBezTo>
                  <a:pt x="3047" y="197"/>
                  <a:pt x="3213" y="817"/>
                  <a:pt x="3402" y="779"/>
                </a:cubicBezTo>
                <a:cubicBezTo>
                  <a:pt x="3591" y="741"/>
                  <a:pt x="3818" y="106"/>
                  <a:pt x="3992" y="53"/>
                </a:cubicBezTo>
                <a:cubicBezTo>
                  <a:pt x="4166" y="0"/>
                  <a:pt x="4324" y="461"/>
                  <a:pt x="4445" y="461"/>
                </a:cubicBezTo>
                <a:cubicBezTo>
                  <a:pt x="4566" y="461"/>
                  <a:pt x="4672" y="121"/>
                  <a:pt x="4717" y="53"/>
                </a:cubicBezTo>
              </a:path>
            </a:pathLst>
          </a:custGeom>
          <a:noFill/>
          <a:ln w="7620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1" name="Text Box 5"/>
          <p:cNvSpPr txBox="1">
            <a:spLocks noChangeArrowheads="1"/>
          </p:cNvSpPr>
          <p:nvPr/>
        </p:nvSpPr>
        <p:spPr bwMode="auto">
          <a:xfrm>
            <a:off x="971550" y="3933825"/>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Garamond" panose="02020404030301010803" pitchFamily="18" charset="0"/>
              </a:rPr>
              <a:t>Higher high</a:t>
            </a:r>
          </a:p>
        </p:txBody>
      </p:sp>
      <p:sp>
        <p:nvSpPr>
          <p:cNvPr id="39942" name="Text Box 6"/>
          <p:cNvSpPr txBox="1">
            <a:spLocks noChangeArrowheads="1"/>
          </p:cNvSpPr>
          <p:nvPr/>
        </p:nvSpPr>
        <p:spPr bwMode="auto">
          <a:xfrm>
            <a:off x="1524000" y="5300663"/>
            <a:ext cx="1254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Garamond" panose="02020404030301010803" pitchFamily="18" charset="0"/>
              </a:rPr>
              <a:t>Higher Low</a:t>
            </a:r>
          </a:p>
        </p:txBody>
      </p:sp>
      <p:sp>
        <p:nvSpPr>
          <p:cNvPr id="39945" name="Text Box 9"/>
          <p:cNvSpPr txBox="1">
            <a:spLocks noChangeArrowheads="1"/>
          </p:cNvSpPr>
          <p:nvPr/>
        </p:nvSpPr>
        <p:spPr bwMode="auto">
          <a:xfrm>
            <a:off x="2700338" y="2997200"/>
            <a:ext cx="1241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Garamond" panose="02020404030301010803" pitchFamily="18" charset="0"/>
              </a:rPr>
              <a:t>Higher high</a:t>
            </a:r>
          </a:p>
        </p:txBody>
      </p:sp>
      <p:sp>
        <p:nvSpPr>
          <p:cNvPr id="39946" name="Text Box 10"/>
          <p:cNvSpPr txBox="1">
            <a:spLocks noChangeArrowheads="1"/>
          </p:cNvSpPr>
          <p:nvPr/>
        </p:nvSpPr>
        <p:spPr bwMode="auto">
          <a:xfrm>
            <a:off x="5003800" y="2565400"/>
            <a:ext cx="1241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Garamond" panose="02020404030301010803" pitchFamily="18" charset="0"/>
              </a:rPr>
              <a:t>Higher high</a:t>
            </a:r>
          </a:p>
        </p:txBody>
      </p:sp>
      <p:sp>
        <p:nvSpPr>
          <p:cNvPr id="39947" name="Text Box 11"/>
          <p:cNvSpPr txBox="1">
            <a:spLocks noChangeArrowheads="1"/>
          </p:cNvSpPr>
          <p:nvPr/>
        </p:nvSpPr>
        <p:spPr bwMode="auto">
          <a:xfrm>
            <a:off x="6804025" y="2276475"/>
            <a:ext cx="1241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Garamond" panose="02020404030301010803" pitchFamily="18" charset="0"/>
              </a:rPr>
              <a:t>Higher high</a:t>
            </a:r>
          </a:p>
        </p:txBody>
      </p:sp>
      <p:sp>
        <p:nvSpPr>
          <p:cNvPr id="39948" name="Text Box 12"/>
          <p:cNvSpPr txBox="1">
            <a:spLocks noChangeArrowheads="1"/>
          </p:cNvSpPr>
          <p:nvPr/>
        </p:nvSpPr>
        <p:spPr bwMode="auto">
          <a:xfrm>
            <a:off x="3995738" y="4437063"/>
            <a:ext cx="1254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Garamond" panose="02020404030301010803" pitchFamily="18" charset="0"/>
              </a:rPr>
              <a:t>Higher Low</a:t>
            </a:r>
          </a:p>
        </p:txBody>
      </p:sp>
      <p:sp>
        <p:nvSpPr>
          <p:cNvPr id="39949" name="Text Box 13"/>
          <p:cNvSpPr txBox="1">
            <a:spLocks noChangeArrowheads="1"/>
          </p:cNvSpPr>
          <p:nvPr/>
        </p:nvSpPr>
        <p:spPr bwMode="auto">
          <a:xfrm>
            <a:off x="5795963" y="3644900"/>
            <a:ext cx="1254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Garamond" panose="02020404030301010803" pitchFamily="18" charset="0"/>
              </a:rPr>
              <a:t>Higher Low</a:t>
            </a:r>
          </a:p>
        </p:txBody>
      </p:sp>
      <p:sp>
        <p:nvSpPr>
          <p:cNvPr id="39950" name="Text Box 14"/>
          <p:cNvSpPr txBox="1">
            <a:spLocks noChangeArrowheads="1"/>
          </p:cNvSpPr>
          <p:nvPr/>
        </p:nvSpPr>
        <p:spPr bwMode="auto">
          <a:xfrm>
            <a:off x="7524750" y="3141663"/>
            <a:ext cx="1254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Garamond" panose="02020404030301010803" pitchFamily="18" charset="0"/>
              </a:rPr>
              <a:t>Higher Low</a:t>
            </a: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rrowheads="1"/>
          </p:cNvSpPr>
          <p:nvPr>
            <p:ph type="title"/>
          </p:nvPr>
        </p:nvSpPr>
        <p:spPr/>
        <p:txBody>
          <a:bodyPr/>
          <a:lstStyle/>
          <a:p>
            <a:pPr algn="r"/>
            <a:r>
              <a:rPr lang="fa-IR" sz="3200">
                <a:solidFill>
                  <a:srgbClr val="FF9933"/>
                </a:solidFill>
                <a:cs typeface="B Titr" pitchFamily="2" charset="-78"/>
              </a:rPr>
              <a:t>تفسیر نماگرها</a:t>
            </a:r>
            <a:endParaRPr lang="en-US" sz="3200">
              <a:solidFill>
                <a:srgbClr val="FF9933"/>
              </a:solidFill>
              <a:cs typeface="B Titr" pitchFamily="2" charset="-78"/>
            </a:endParaRPr>
          </a:p>
        </p:txBody>
      </p:sp>
      <p:sp>
        <p:nvSpPr>
          <p:cNvPr id="211971" name="Rectangle 3"/>
          <p:cNvSpPr>
            <a:spLocks noGrp="1" noRot="1" noChangeArrowheads="1"/>
          </p:cNvSpPr>
          <p:nvPr>
            <p:ph type="body" idx="1"/>
          </p:nvPr>
        </p:nvSpPr>
        <p:spPr/>
        <p:txBody>
          <a:bodyPr/>
          <a:lstStyle/>
          <a:p>
            <a:r>
              <a:rPr lang="fa-IR" sz="2400">
                <a:cs typeface="B Titr" pitchFamily="2" charset="-78"/>
              </a:rPr>
              <a:t>معمولا بیشتر نماگرها دارای سقف و کف می باشند به عنوان مثال در محدودۀ بین 0 تا 100 یا 1- تا 1+ در نوسان هستند</a:t>
            </a:r>
          </a:p>
          <a:p>
            <a:endParaRPr lang="fa-IR" sz="2400">
              <a:cs typeface="B Titr" pitchFamily="2" charset="-78"/>
            </a:endParaRPr>
          </a:p>
          <a:p>
            <a:endParaRPr lang="fa-IR" sz="1800">
              <a:cs typeface="B Titr" pitchFamily="2" charset="-78"/>
            </a:endParaRPr>
          </a:p>
          <a:p>
            <a:r>
              <a:rPr lang="fa-IR" sz="2400">
                <a:cs typeface="B Titr" pitchFamily="2" charset="-78"/>
              </a:rPr>
              <a:t>نقاط ماکزیمم و مینیمم در نمودار نماگر ها فراز و نشیبهای بازار را نشان می دهند</a:t>
            </a:r>
            <a:endParaRPr lang="en-US" sz="24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rrowheads="1"/>
          </p:cNvSpPr>
          <p:nvPr>
            <p:ph type="title"/>
          </p:nvPr>
        </p:nvSpPr>
        <p:spPr/>
        <p:txBody>
          <a:bodyPr/>
          <a:lstStyle/>
          <a:p>
            <a:r>
              <a:rPr lang="fa-IR" sz="3200">
                <a:solidFill>
                  <a:srgbClr val="FF9933"/>
                </a:solidFill>
                <a:cs typeface="B Titr" pitchFamily="2" charset="-78"/>
              </a:rPr>
              <a:t>روش های عمومی تفسیر و تشریح نماگرها</a:t>
            </a:r>
            <a:endParaRPr lang="en-US" sz="3200">
              <a:solidFill>
                <a:srgbClr val="FF9933"/>
              </a:solidFill>
              <a:cs typeface="B Titr" pitchFamily="2" charset="-78"/>
            </a:endParaRPr>
          </a:p>
        </p:txBody>
      </p:sp>
      <p:sp>
        <p:nvSpPr>
          <p:cNvPr id="212995" name="Rectangle 3"/>
          <p:cNvSpPr>
            <a:spLocks noGrp="1" noRot="1" noChangeArrowheads="1"/>
          </p:cNvSpPr>
          <p:nvPr>
            <p:ph type="body" idx="1"/>
          </p:nvPr>
        </p:nvSpPr>
        <p:spPr/>
        <p:txBody>
          <a:bodyPr/>
          <a:lstStyle/>
          <a:p>
            <a:r>
              <a:rPr lang="fa-IR" sz="2800">
                <a:cs typeface="B Titr" pitchFamily="2" charset="-78"/>
              </a:rPr>
              <a:t>قطع کردن خط میانی(</a:t>
            </a:r>
            <a:r>
              <a:rPr lang="en-US" sz="2800">
                <a:cs typeface="B Titr" pitchFamily="2" charset="-78"/>
              </a:rPr>
              <a:t>Crossing the midpoint line</a:t>
            </a:r>
            <a:r>
              <a:rPr lang="fa-IR" sz="2800">
                <a:cs typeface="B Titr" pitchFamily="2" charset="-78"/>
              </a:rPr>
              <a:t>)</a:t>
            </a:r>
          </a:p>
          <a:p>
            <a:endParaRPr lang="fa-IR" sz="2800">
              <a:cs typeface="B Titr" pitchFamily="2" charset="-78"/>
            </a:endParaRPr>
          </a:p>
          <a:p>
            <a:endParaRPr lang="fa-IR" sz="2800">
              <a:cs typeface="B Titr" pitchFamily="2" charset="-78"/>
            </a:endParaRPr>
          </a:p>
          <a:p>
            <a:r>
              <a:rPr lang="fa-IR" sz="2800">
                <a:cs typeface="B Titr" pitchFamily="2" charset="-78"/>
              </a:rPr>
              <a:t>تحلیل واگرایی (</a:t>
            </a:r>
            <a:r>
              <a:rPr lang="en-US" sz="2800">
                <a:cs typeface="B Titr" pitchFamily="2" charset="-78"/>
              </a:rPr>
              <a:t>divergence analysis</a:t>
            </a:r>
            <a:r>
              <a:rPr lang="fa-IR" sz="2800">
                <a:cs typeface="B Titr" pitchFamily="2" charset="-78"/>
              </a:rPr>
              <a:t>)</a:t>
            </a:r>
          </a:p>
          <a:p>
            <a:endParaRPr lang="fa-IR" sz="2800">
              <a:cs typeface="B Titr" pitchFamily="2" charset="-78"/>
            </a:endParaRPr>
          </a:p>
          <a:p>
            <a:endParaRPr lang="fa-IR" sz="2800">
              <a:cs typeface="B Titr" pitchFamily="2" charset="-78"/>
            </a:endParaRPr>
          </a:p>
          <a:p>
            <a:r>
              <a:rPr lang="fa-IR" sz="2800">
                <a:cs typeface="B Titr" pitchFamily="2" charset="-78"/>
              </a:rPr>
              <a:t>بررسی نقاط حدی ( </a:t>
            </a:r>
            <a:r>
              <a:rPr lang="en-US" sz="2800">
                <a:cs typeface="B Titr" pitchFamily="2" charset="-78"/>
              </a:rPr>
              <a:t>overbought &amp; oversold</a:t>
            </a:r>
            <a:r>
              <a:rPr lang="fa-IR" sz="2800">
                <a:cs typeface="B Titr" pitchFamily="2" charset="-78"/>
              </a:rPr>
              <a:t>)</a:t>
            </a:r>
          </a:p>
          <a:p>
            <a:endParaRPr lang="en-US" sz="28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rrowheads="1"/>
          </p:cNvSpPr>
          <p:nvPr>
            <p:ph type="title"/>
          </p:nvPr>
        </p:nvSpPr>
        <p:spPr/>
        <p:txBody>
          <a:bodyPr/>
          <a:lstStyle/>
          <a:p>
            <a:r>
              <a:rPr lang="fa-IR" sz="3600">
                <a:cs typeface="B Titr" pitchFamily="2" charset="-78"/>
              </a:rPr>
              <a:t>قطع کردن خط میانی</a:t>
            </a:r>
            <a:br>
              <a:rPr lang="fa-IR" sz="3600">
                <a:cs typeface="B Titr" pitchFamily="2" charset="-78"/>
              </a:rPr>
            </a:br>
            <a:r>
              <a:rPr lang="fa-IR" sz="3600">
                <a:cs typeface="B Titr" pitchFamily="2" charset="-78"/>
              </a:rPr>
              <a:t>(</a:t>
            </a:r>
            <a:r>
              <a:rPr lang="en-US" sz="3600">
                <a:cs typeface="B Titr" pitchFamily="2" charset="-78"/>
              </a:rPr>
              <a:t>Crossing the midpoint line</a:t>
            </a:r>
            <a:r>
              <a:rPr lang="fa-IR" sz="3600">
                <a:cs typeface="B Titr" pitchFamily="2" charset="-78"/>
              </a:rPr>
              <a:t>)</a:t>
            </a:r>
            <a:endParaRPr lang="en-US" sz="3600">
              <a:cs typeface="B Titr" pitchFamily="2" charset="-78"/>
            </a:endParaRPr>
          </a:p>
        </p:txBody>
      </p:sp>
      <p:sp>
        <p:nvSpPr>
          <p:cNvPr id="214019" name="Rectangle 3"/>
          <p:cNvSpPr>
            <a:spLocks noGrp="1" noRot="1" noChangeArrowheads="1"/>
          </p:cNvSpPr>
          <p:nvPr>
            <p:ph type="body" idx="1"/>
          </p:nvPr>
        </p:nvSpPr>
        <p:spPr/>
        <p:txBody>
          <a:bodyPr/>
          <a:lstStyle/>
          <a:p>
            <a:r>
              <a:rPr lang="fa-IR" sz="2400">
                <a:cs typeface="B Titr" pitchFamily="2" charset="-78"/>
              </a:rPr>
              <a:t>خط میانی خطی است مستقیم و افقی که در وسط محدودۀ نماگر قرار گرفته است به عنوان مثال اگر در محدودۀ صفر تا 100 مقدار آن 50 و در محدودۀ بین 1- تا 1+ مقدار آن صفر خواهد بود</a:t>
            </a:r>
          </a:p>
          <a:p>
            <a:endParaRPr lang="fa-IR" sz="2400">
              <a:cs typeface="B Titr" pitchFamily="2" charset="-78"/>
            </a:endParaRPr>
          </a:p>
          <a:p>
            <a:endParaRPr lang="fa-IR" sz="2400">
              <a:cs typeface="B Titr" pitchFamily="2" charset="-78"/>
            </a:endParaRPr>
          </a:p>
          <a:p>
            <a:r>
              <a:rPr lang="fa-IR" sz="2400">
                <a:cs typeface="B Titr" pitchFamily="2" charset="-78"/>
              </a:rPr>
              <a:t>هنگامی که منحنی نماگر خط میانی را قطع می کند با توجه به جهت حرکت روند می توان وضعیت عمومی بازار را تشخیص داد</a:t>
            </a:r>
          </a:p>
          <a:p>
            <a:endParaRPr lang="fa-IR" sz="2400">
              <a:cs typeface="B Titr" pitchFamily="2" charset="-78"/>
            </a:endParaRPr>
          </a:p>
          <a:p>
            <a:endParaRPr lang="fa-IR" sz="2400">
              <a:cs typeface="B Titr" pitchFamily="2" charset="-78"/>
            </a:endParaRPr>
          </a:p>
          <a:p>
            <a:r>
              <a:rPr lang="fa-IR" sz="2400">
                <a:cs typeface="B Titr" pitchFamily="2" charset="-78"/>
              </a:rPr>
              <a:t>هنگامی که منحنی ازپایین به سمت بالاقطع می کنند حاکی از بازار افزایشی وبالعکس</a:t>
            </a:r>
            <a:endParaRPr lang="en-US" sz="24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rrowheads="1"/>
          </p:cNvSpPr>
          <p:nvPr>
            <p:ph type="title"/>
          </p:nvPr>
        </p:nvSpPr>
        <p:spPr/>
        <p:txBody>
          <a:bodyPr/>
          <a:lstStyle/>
          <a:p>
            <a:r>
              <a:rPr lang="fa-IR" sz="3600">
                <a:cs typeface="B Titr" pitchFamily="2" charset="-78"/>
              </a:rPr>
              <a:t>تحلیل واگرایی (</a:t>
            </a:r>
            <a:r>
              <a:rPr lang="en-US" sz="3600">
                <a:cs typeface="B Titr" pitchFamily="2" charset="-78"/>
              </a:rPr>
              <a:t>divergence analysis</a:t>
            </a:r>
            <a:r>
              <a:rPr lang="fa-IR" sz="3600">
                <a:cs typeface="B Titr" pitchFamily="2" charset="-78"/>
              </a:rPr>
              <a:t>)</a:t>
            </a:r>
            <a:br>
              <a:rPr lang="fa-IR" sz="3600">
                <a:cs typeface="B Titr" pitchFamily="2" charset="-78"/>
              </a:rPr>
            </a:br>
            <a:r>
              <a:rPr lang="fa-IR" sz="3600">
                <a:cs typeface="B Titr" pitchFamily="2" charset="-78"/>
              </a:rPr>
              <a:t>کاهشی</a:t>
            </a:r>
            <a:endParaRPr lang="en-US" sz="3600">
              <a:cs typeface="B Titr" pitchFamily="2" charset="-78"/>
            </a:endParaRPr>
          </a:p>
        </p:txBody>
      </p:sp>
      <p:sp>
        <p:nvSpPr>
          <p:cNvPr id="215043" name="Rectangle 3"/>
          <p:cNvSpPr>
            <a:spLocks noGrp="1" noRot="1" noChangeArrowheads="1"/>
          </p:cNvSpPr>
          <p:nvPr>
            <p:ph type="body" sz="half" idx="1"/>
          </p:nvPr>
        </p:nvSpPr>
        <p:spPr>
          <a:xfrm>
            <a:off x="4716463" y="1557338"/>
            <a:ext cx="4038600" cy="4525962"/>
          </a:xfrm>
        </p:spPr>
        <p:txBody>
          <a:bodyPr/>
          <a:lstStyle/>
          <a:p>
            <a:pPr>
              <a:lnSpc>
                <a:spcPct val="90000"/>
              </a:lnSpc>
              <a:buFont typeface="Wingdings" panose="05000000000000000000" pitchFamily="2" charset="2"/>
              <a:buNone/>
            </a:pPr>
            <a:r>
              <a:rPr lang="fa-IR" sz="2800">
                <a:cs typeface="B Titr" pitchFamily="2" charset="-78"/>
              </a:rPr>
              <a:t>هنگامی که قیمت ها در بازار به یک قله می رسند، اصلاح قیمت رخ می دهد و سپس قیمت ها به سمت قله بالاتری حرکت می کنند اگر در همین زمان نماگر به یک قله برسد کمی اصلاح شود ولی مجدداً قله جدید بالاتری تشکیل ندهد گفته می شود که یک واگرایی کاهشی رخ داده است</a:t>
            </a:r>
            <a:endParaRPr lang="en-US" sz="2800">
              <a:cs typeface="B Titr" pitchFamily="2" charset="-78"/>
            </a:endParaRPr>
          </a:p>
        </p:txBody>
      </p:sp>
      <p:sp>
        <p:nvSpPr>
          <p:cNvPr id="215044" name="Rectangle 4"/>
          <p:cNvSpPr>
            <a:spLocks noGrp="1" noRot="1" noChangeArrowheads="1"/>
          </p:cNvSpPr>
          <p:nvPr>
            <p:ph type="body" sz="half" idx="2"/>
          </p:nvPr>
        </p:nvSpPr>
        <p:spPr>
          <a:xfrm>
            <a:off x="468313" y="1557338"/>
            <a:ext cx="4038600" cy="4525962"/>
          </a:xfrm>
        </p:spPr>
        <p:txBody>
          <a:bodyPr/>
          <a:lstStyle/>
          <a:p>
            <a:pPr>
              <a:lnSpc>
                <a:spcPct val="90000"/>
              </a:lnSpc>
            </a:pPr>
            <a:endParaRPr lang="en-US" sz="2800"/>
          </a:p>
        </p:txBody>
      </p:sp>
      <p:sp>
        <p:nvSpPr>
          <p:cNvPr id="215045" name="Freeform 5"/>
          <p:cNvSpPr>
            <a:spLocks/>
          </p:cNvSpPr>
          <p:nvPr/>
        </p:nvSpPr>
        <p:spPr bwMode="auto">
          <a:xfrm>
            <a:off x="827088" y="1436688"/>
            <a:ext cx="3097212" cy="2136775"/>
          </a:xfrm>
          <a:custGeom>
            <a:avLst/>
            <a:gdLst>
              <a:gd name="T0" fmla="*/ 0 w 1951"/>
              <a:gd name="T1" fmla="*/ 1346 h 1346"/>
              <a:gd name="T2" fmla="*/ 545 w 1951"/>
              <a:gd name="T3" fmla="*/ 529 h 1346"/>
              <a:gd name="T4" fmla="*/ 908 w 1951"/>
              <a:gd name="T5" fmla="*/ 983 h 1346"/>
              <a:gd name="T6" fmla="*/ 1543 w 1951"/>
              <a:gd name="T7" fmla="*/ 76 h 1346"/>
              <a:gd name="T8" fmla="*/ 1951 w 1951"/>
              <a:gd name="T9" fmla="*/ 529 h 1346"/>
            </a:gdLst>
            <a:ahLst/>
            <a:cxnLst>
              <a:cxn ang="0">
                <a:pos x="T0" y="T1"/>
              </a:cxn>
              <a:cxn ang="0">
                <a:pos x="T2" y="T3"/>
              </a:cxn>
              <a:cxn ang="0">
                <a:pos x="T4" y="T5"/>
              </a:cxn>
              <a:cxn ang="0">
                <a:pos x="T6" y="T7"/>
              </a:cxn>
              <a:cxn ang="0">
                <a:pos x="T8" y="T9"/>
              </a:cxn>
            </a:cxnLst>
            <a:rect l="0" t="0" r="r" b="b"/>
            <a:pathLst>
              <a:path w="1951" h="1346">
                <a:moveTo>
                  <a:pt x="0" y="1346"/>
                </a:moveTo>
                <a:cubicBezTo>
                  <a:pt x="197" y="967"/>
                  <a:pt x="394" y="589"/>
                  <a:pt x="545" y="529"/>
                </a:cubicBezTo>
                <a:cubicBezTo>
                  <a:pt x="696" y="469"/>
                  <a:pt x="742" y="1058"/>
                  <a:pt x="908" y="983"/>
                </a:cubicBezTo>
                <a:cubicBezTo>
                  <a:pt x="1074" y="908"/>
                  <a:pt x="1369" y="152"/>
                  <a:pt x="1543" y="76"/>
                </a:cubicBezTo>
                <a:cubicBezTo>
                  <a:pt x="1717" y="0"/>
                  <a:pt x="1883" y="454"/>
                  <a:pt x="1951" y="529"/>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46" name="Line 6"/>
          <p:cNvSpPr>
            <a:spLocks noChangeShapeType="1"/>
          </p:cNvSpPr>
          <p:nvPr/>
        </p:nvSpPr>
        <p:spPr bwMode="auto">
          <a:xfrm>
            <a:off x="611188" y="3860800"/>
            <a:ext cx="3889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47" name="Freeform 7"/>
          <p:cNvSpPr>
            <a:spLocks/>
          </p:cNvSpPr>
          <p:nvPr/>
        </p:nvSpPr>
        <p:spPr bwMode="auto">
          <a:xfrm>
            <a:off x="1116013" y="4232275"/>
            <a:ext cx="2735262" cy="1573213"/>
          </a:xfrm>
          <a:custGeom>
            <a:avLst/>
            <a:gdLst>
              <a:gd name="T0" fmla="*/ 0 w 1723"/>
              <a:gd name="T1" fmla="*/ 991 h 991"/>
              <a:gd name="T2" fmla="*/ 408 w 1723"/>
              <a:gd name="T3" fmla="*/ 38 h 991"/>
              <a:gd name="T4" fmla="*/ 998 w 1723"/>
              <a:gd name="T5" fmla="*/ 764 h 991"/>
              <a:gd name="T6" fmla="*/ 1406 w 1723"/>
              <a:gd name="T7" fmla="*/ 220 h 991"/>
              <a:gd name="T8" fmla="*/ 1723 w 1723"/>
              <a:gd name="T9" fmla="*/ 583 h 991"/>
            </a:gdLst>
            <a:ahLst/>
            <a:cxnLst>
              <a:cxn ang="0">
                <a:pos x="T0" y="T1"/>
              </a:cxn>
              <a:cxn ang="0">
                <a:pos x="T2" y="T3"/>
              </a:cxn>
              <a:cxn ang="0">
                <a:pos x="T4" y="T5"/>
              </a:cxn>
              <a:cxn ang="0">
                <a:pos x="T6" y="T7"/>
              </a:cxn>
              <a:cxn ang="0">
                <a:pos x="T8" y="T9"/>
              </a:cxn>
            </a:cxnLst>
            <a:rect l="0" t="0" r="r" b="b"/>
            <a:pathLst>
              <a:path w="1723" h="991">
                <a:moveTo>
                  <a:pt x="0" y="991"/>
                </a:moveTo>
                <a:cubicBezTo>
                  <a:pt x="121" y="533"/>
                  <a:pt x="242" y="76"/>
                  <a:pt x="408" y="38"/>
                </a:cubicBezTo>
                <a:cubicBezTo>
                  <a:pt x="574" y="0"/>
                  <a:pt x="832" y="734"/>
                  <a:pt x="998" y="764"/>
                </a:cubicBezTo>
                <a:cubicBezTo>
                  <a:pt x="1164" y="794"/>
                  <a:pt x="1285" y="250"/>
                  <a:pt x="1406" y="220"/>
                </a:cubicBezTo>
                <a:cubicBezTo>
                  <a:pt x="1527" y="190"/>
                  <a:pt x="1670" y="522"/>
                  <a:pt x="1723" y="58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48" name="Text Box 8"/>
          <p:cNvSpPr txBox="1">
            <a:spLocks noChangeArrowheads="1"/>
          </p:cNvSpPr>
          <p:nvPr/>
        </p:nvSpPr>
        <p:spPr bwMode="auto">
          <a:xfrm>
            <a:off x="539750" y="3429000"/>
            <a:ext cx="1100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t>نمودار قیمت</a:t>
            </a:r>
            <a:endParaRPr lang="en-US"/>
          </a:p>
        </p:txBody>
      </p:sp>
      <p:sp>
        <p:nvSpPr>
          <p:cNvPr id="215049" name="Text Box 9"/>
          <p:cNvSpPr txBox="1">
            <a:spLocks noChangeArrowheads="1"/>
          </p:cNvSpPr>
          <p:nvPr/>
        </p:nvSpPr>
        <p:spPr bwMode="auto">
          <a:xfrm>
            <a:off x="827088" y="5589588"/>
            <a:ext cx="1104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t>منحنی نماگر</a:t>
            </a:r>
            <a:endParaRPr lang="en-US"/>
          </a:p>
        </p:txBody>
      </p:sp>
      <p:sp>
        <p:nvSpPr>
          <p:cNvPr id="215050" name="Line 10"/>
          <p:cNvSpPr>
            <a:spLocks noChangeShapeType="1"/>
          </p:cNvSpPr>
          <p:nvPr/>
        </p:nvSpPr>
        <p:spPr bwMode="auto">
          <a:xfrm>
            <a:off x="1692275" y="4292600"/>
            <a:ext cx="1871663" cy="28892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51" name="Line 11"/>
          <p:cNvSpPr>
            <a:spLocks noChangeShapeType="1"/>
          </p:cNvSpPr>
          <p:nvPr/>
        </p:nvSpPr>
        <p:spPr bwMode="auto">
          <a:xfrm>
            <a:off x="1692275" y="1484313"/>
            <a:ext cx="73025" cy="42497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52" name="Line 12"/>
          <p:cNvSpPr>
            <a:spLocks noChangeShapeType="1"/>
          </p:cNvSpPr>
          <p:nvPr/>
        </p:nvSpPr>
        <p:spPr bwMode="auto">
          <a:xfrm>
            <a:off x="3348038" y="1125538"/>
            <a:ext cx="71437" cy="45354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53" name="Line 13"/>
          <p:cNvSpPr>
            <a:spLocks noChangeShapeType="1"/>
          </p:cNvSpPr>
          <p:nvPr/>
        </p:nvSpPr>
        <p:spPr bwMode="auto">
          <a:xfrm flipV="1">
            <a:off x="1619250" y="1484313"/>
            <a:ext cx="1728788" cy="792162"/>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rrowheads="1"/>
          </p:cNvSpPr>
          <p:nvPr>
            <p:ph type="title"/>
          </p:nvPr>
        </p:nvSpPr>
        <p:spPr/>
        <p:txBody>
          <a:bodyPr/>
          <a:lstStyle/>
          <a:p>
            <a:r>
              <a:rPr lang="fa-IR" sz="3600">
                <a:cs typeface="B Titr" pitchFamily="2" charset="-78"/>
              </a:rPr>
              <a:t>تحلیل واگرایی (</a:t>
            </a:r>
            <a:r>
              <a:rPr lang="en-US" sz="3600">
                <a:cs typeface="B Titr" pitchFamily="2" charset="-78"/>
              </a:rPr>
              <a:t>divergence analysis</a:t>
            </a:r>
            <a:r>
              <a:rPr lang="fa-IR" sz="3600">
                <a:cs typeface="B Titr" pitchFamily="2" charset="-78"/>
              </a:rPr>
              <a:t>)</a:t>
            </a:r>
            <a:br>
              <a:rPr lang="fa-IR" sz="3600">
                <a:cs typeface="B Titr" pitchFamily="2" charset="-78"/>
              </a:rPr>
            </a:br>
            <a:r>
              <a:rPr lang="fa-IR" sz="3600">
                <a:cs typeface="B Titr" pitchFamily="2" charset="-78"/>
              </a:rPr>
              <a:t>افزایشی</a:t>
            </a:r>
            <a:endParaRPr lang="en-US" sz="3600">
              <a:cs typeface="B Titr" pitchFamily="2" charset="-78"/>
            </a:endParaRPr>
          </a:p>
        </p:txBody>
      </p:sp>
      <p:sp>
        <p:nvSpPr>
          <p:cNvPr id="216067" name="Rectangle 3"/>
          <p:cNvSpPr>
            <a:spLocks noGrp="1" noRot="1" noChangeArrowheads="1"/>
          </p:cNvSpPr>
          <p:nvPr>
            <p:ph type="body" sz="half" idx="1"/>
          </p:nvPr>
        </p:nvSpPr>
        <p:spPr>
          <a:xfrm>
            <a:off x="4716463" y="1557338"/>
            <a:ext cx="4038600" cy="4525962"/>
          </a:xfrm>
        </p:spPr>
        <p:txBody>
          <a:bodyPr/>
          <a:lstStyle/>
          <a:p>
            <a:pPr>
              <a:lnSpc>
                <a:spcPct val="90000"/>
              </a:lnSpc>
              <a:buFont typeface="Wingdings" panose="05000000000000000000" pitchFamily="2" charset="2"/>
              <a:buNone/>
            </a:pPr>
            <a:r>
              <a:rPr lang="fa-IR" sz="2800">
                <a:cs typeface="B Titr" pitchFamily="2" charset="-78"/>
              </a:rPr>
              <a:t>هنگامی که قیمت ها در بازار به یک کف می رسند، اصلاح قیمت رخ می دهد و سپس قیمت ها به سمت کف پایینتری حرکت می کنند اگر در همین زمان نماگر به یک کف برسد کمی اصلاح شود ولی مجدداً کف جدید پایین تری تشکیل ندهد گفته می شود که یک واگرایی افزایشی رخ داده است</a:t>
            </a:r>
            <a:endParaRPr lang="en-US" sz="2800">
              <a:cs typeface="B Titr" pitchFamily="2" charset="-78"/>
            </a:endParaRPr>
          </a:p>
        </p:txBody>
      </p:sp>
      <p:sp>
        <p:nvSpPr>
          <p:cNvPr id="216068" name="Rectangle 4"/>
          <p:cNvSpPr>
            <a:spLocks noGrp="1" noRot="1" noChangeArrowheads="1"/>
          </p:cNvSpPr>
          <p:nvPr>
            <p:ph type="body" sz="half" idx="2"/>
          </p:nvPr>
        </p:nvSpPr>
        <p:spPr>
          <a:xfrm>
            <a:off x="468313" y="1557338"/>
            <a:ext cx="4038600" cy="4525962"/>
          </a:xfrm>
        </p:spPr>
        <p:txBody>
          <a:bodyPr/>
          <a:lstStyle/>
          <a:p>
            <a:pPr>
              <a:lnSpc>
                <a:spcPct val="90000"/>
              </a:lnSpc>
            </a:pPr>
            <a:endParaRPr lang="en-US" sz="2800"/>
          </a:p>
        </p:txBody>
      </p:sp>
      <p:sp>
        <p:nvSpPr>
          <p:cNvPr id="216069" name="Line 5"/>
          <p:cNvSpPr>
            <a:spLocks noChangeShapeType="1"/>
          </p:cNvSpPr>
          <p:nvPr/>
        </p:nvSpPr>
        <p:spPr bwMode="auto">
          <a:xfrm>
            <a:off x="611188" y="3860800"/>
            <a:ext cx="3889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70" name="Text Box 6"/>
          <p:cNvSpPr txBox="1">
            <a:spLocks noChangeArrowheads="1"/>
          </p:cNvSpPr>
          <p:nvPr/>
        </p:nvSpPr>
        <p:spPr bwMode="auto">
          <a:xfrm>
            <a:off x="468313" y="3357563"/>
            <a:ext cx="11001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t>نمودار قیمت</a:t>
            </a:r>
            <a:endParaRPr lang="en-US"/>
          </a:p>
        </p:txBody>
      </p:sp>
      <p:sp>
        <p:nvSpPr>
          <p:cNvPr id="216071" name="Text Box 7"/>
          <p:cNvSpPr txBox="1">
            <a:spLocks noChangeArrowheads="1"/>
          </p:cNvSpPr>
          <p:nvPr/>
        </p:nvSpPr>
        <p:spPr bwMode="auto">
          <a:xfrm>
            <a:off x="827088" y="5589588"/>
            <a:ext cx="1104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t>منحنی نماگر</a:t>
            </a:r>
            <a:endParaRPr lang="en-US"/>
          </a:p>
        </p:txBody>
      </p:sp>
      <p:sp>
        <p:nvSpPr>
          <p:cNvPr id="216072" name="Line 8"/>
          <p:cNvSpPr>
            <a:spLocks noChangeShapeType="1"/>
          </p:cNvSpPr>
          <p:nvPr/>
        </p:nvSpPr>
        <p:spPr bwMode="auto">
          <a:xfrm flipV="1">
            <a:off x="1692275" y="5183188"/>
            <a:ext cx="1871663" cy="2159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73" name="Line 9"/>
          <p:cNvSpPr>
            <a:spLocks noChangeShapeType="1"/>
          </p:cNvSpPr>
          <p:nvPr/>
        </p:nvSpPr>
        <p:spPr bwMode="auto">
          <a:xfrm>
            <a:off x="1692275" y="1484313"/>
            <a:ext cx="73025" cy="42497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74" name="Line 10"/>
          <p:cNvSpPr>
            <a:spLocks noChangeShapeType="1"/>
          </p:cNvSpPr>
          <p:nvPr/>
        </p:nvSpPr>
        <p:spPr bwMode="auto">
          <a:xfrm>
            <a:off x="3348038" y="1125538"/>
            <a:ext cx="71437" cy="45354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75" name="Line 11"/>
          <p:cNvSpPr>
            <a:spLocks noChangeShapeType="1"/>
          </p:cNvSpPr>
          <p:nvPr/>
        </p:nvSpPr>
        <p:spPr bwMode="auto">
          <a:xfrm>
            <a:off x="1547813" y="3179763"/>
            <a:ext cx="1800225" cy="431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76" name="Freeform 12"/>
          <p:cNvSpPr>
            <a:spLocks/>
          </p:cNvSpPr>
          <p:nvPr/>
        </p:nvSpPr>
        <p:spPr bwMode="auto">
          <a:xfrm>
            <a:off x="755650" y="2276475"/>
            <a:ext cx="3095625" cy="1320800"/>
          </a:xfrm>
          <a:custGeom>
            <a:avLst/>
            <a:gdLst>
              <a:gd name="T0" fmla="*/ 0 w 1950"/>
              <a:gd name="T1" fmla="*/ 0 h 832"/>
              <a:gd name="T2" fmla="*/ 544 w 1950"/>
              <a:gd name="T3" fmla="*/ 545 h 832"/>
              <a:gd name="T4" fmla="*/ 998 w 1950"/>
              <a:gd name="T5" fmla="*/ 91 h 832"/>
              <a:gd name="T6" fmla="*/ 1633 w 1950"/>
              <a:gd name="T7" fmla="*/ 817 h 832"/>
              <a:gd name="T8" fmla="*/ 1950 w 1950"/>
              <a:gd name="T9" fmla="*/ 182 h 832"/>
            </a:gdLst>
            <a:ahLst/>
            <a:cxnLst>
              <a:cxn ang="0">
                <a:pos x="T0" y="T1"/>
              </a:cxn>
              <a:cxn ang="0">
                <a:pos x="T2" y="T3"/>
              </a:cxn>
              <a:cxn ang="0">
                <a:pos x="T4" y="T5"/>
              </a:cxn>
              <a:cxn ang="0">
                <a:pos x="T6" y="T7"/>
              </a:cxn>
              <a:cxn ang="0">
                <a:pos x="T8" y="T9"/>
              </a:cxn>
            </a:cxnLst>
            <a:rect l="0" t="0" r="r" b="b"/>
            <a:pathLst>
              <a:path w="1950" h="832">
                <a:moveTo>
                  <a:pt x="0" y="0"/>
                </a:moveTo>
                <a:cubicBezTo>
                  <a:pt x="189" y="265"/>
                  <a:pt x="378" y="530"/>
                  <a:pt x="544" y="545"/>
                </a:cubicBezTo>
                <a:cubicBezTo>
                  <a:pt x="710" y="560"/>
                  <a:pt x="817" y="46"/>
                  <a:pt x="998" y="91"/>
                </a:cubicBezTo>
                <a:cubicBezTo>
                  <a:pt x="1179" y="136"/>
                  <a:pt x="1474" y="802"/>
                  <a:pt x="1633" y="817"/>
                </a:cubicBezTo>
                <a:cubicBezTo>
                  <a:pt x="1792" y="832"/>
                  <a:pt x="1897" y="288"/>
                  <a:pt x="1950" y="182"/>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77" name="Freeform 13"/>
          <p:cNvSpPr>
            <a:spLocks/>
          </p:cNvSpPr>
          <p:nvPr/>
        </p:nvSpPr>
        <p:spPr bwMode="auto">
          <a:xfrm>
            <a:off x="827088" y="4292600"/>
            <a:ext cx="3313112" cy="1117600"/>
          </a:xfrm>
          <a:custGeom>
            <a:avLst/>
            <a:gdLst>
              <a:gd name="T0" fmla="*/ 0 w 2087"/>
              <a:gd name="T1" fmla="*/ 0 h 704"/>
              <a:gd name="T2" fmla="*/ 545 w 2087"/>
              <a:gd name="T3" fmla="*/ 681 h 704"/>
              <a:gd name="T4" fmla="*/ 1134 w 2087"/>
              <a:gd name="T5" fmla="*/ 136 h 704"/>
              <a:gd name="T6" fmla="*/ 1633 w 2087"/>
              <a:gd name="T7" fmla="*/ 545 h 704"/>
              <a:gd name="T8" fmla="*/ 2087 w 2087"/>
              <a:gd name="T9" fmla="*/ 136 h 704"/>
            </a:gdLst>
            <a:ahLst/>
            <a:cxnLst>
              <a:cxn ang="0">
                <a:pos x="T0" y="T1"/>
              </a:cxn>
              <a:cxn ang="0">
                <a:pos x="T2" y="T3"/>
              </a:cxn>
              <a:cxn ang="0">
                <a:pos x="T4" y="T5"/>
              </a:cxn>
              <a:cxn ang="0">
                <a:pos x="T6" y="T7"/>
              </a:cxn>
              <a:cxn ang="0">
                <a:pos x="T8" y="T9"/>
              </a:cxn>
            </a:cxnLst>
            <a:rect l="0" t="0" r="r" b="b"/>
            <a:pathLst>
              <a:path w="2087" h="704">
                <a:moveTo>
                  <a:pt x="0" y="0"/>
                </a:moveTo>
                <a:cubicBezTo>
                  <a:pt x="178" y="329"/>
                  <a:pt x="356" y="658"/>
                  <a:pt x="545" y="681"/>
                </a:cubicBezTo>
                <a:cubicBezTo>
                  <a:pt x="734" y="704"/>
                  <a:pt x="953" y="159"/>
                  <a:pt x="1134" y="136"/>
                </a:cubicBezTo>
                <a:cubicBezTo>
                  <a:pt x="1315" y="113"/>
                  <a:pt x="1474" y="545"/>
                  <a:pt x="1633" y="545"/>
                </a:cubicBezTo>
                <a:cubicBezTo>
                  <a:pt x="1792" y="545"/>
                  <a:pt x="2011" y="204"/>
                  <a:pt x="2087" y="13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rrowheads="1"/>
          </p:cNvSpPr>
          <p:nvPr>
            <p:ph type="title"/>
          </p:nvPr>
        </p:nvSpPr>
        <p:spPr/>
        <p:txBody>
          <a:bodyPr/>
          <a:lstStyle/>
          <a:p>
            <a:r>
              <a:rPr lang="fa-IR" sz="3600">
                <a:cs typeface="B Titr" pitchFamily="2" charset="-78"/>
              </a:rPr>
              <a:t>بررسی نقاط حدی</a:t>
            </a:r>
            <a:br>
              <a:rPr lang="fa-IR" sz="3600">
                <a:cs typeface="B Titr" pitchFamily="2" charset="-78"/>
              </a:rPr>
            </a:br>
            <a:r>
              <a:rPr lang="fa-IR" sz="3600">
                <a:cs typeface="B Titr" pitchFamily="2" charset="-78"/>
              </a:rPr>
              <a:t> ( </a:t>
            </a:r>
            <a:r>
              <a:rPr lang="en-US" sz="3600">
                <a:cs typeface="B Titr" pitchFamily="2" charset="-78"/>
              </a:rPr>
              <a:t>overbought &amp; oversold</a:t>
            </a:r>
            <a:r>
              <a:rPr lang="fa-IR" sz="3600">
                <a:cs typeface="B Titr" pitchFamily="2" charset="-78"/>
              </a:rPr>
              <a:t>)</a:t>
            </a:r>
            <a:endParaRPr lang="en-US" sz="3600">
              <a:cs typeface="B Titr" pitchFamily="2" charset="-78"/>
            </a:endParaRPr>
          </a:p>
        </p:txBody>
      </p:sp>
      <p:sp>
        <p:nvSpPr>
          <p:cNvPr id="217091" name="Rectangle 3"/>
          <p:cNvSpPr>
            <a:spLocks noGrp="1" noRot="1" noChangeArrowheads="1"/>
          </p:cNvSpPr>
          <p:nvPr>
            <p:ph type="body" idx="1"/>
          </p:nvPr>
        </p:nvSpPr>
        <p:spPr/>
        <p:txBody>
          <a:bodyPr/>
          <a:lstStyle/>
          <a:p>
            <a:pPr>
              <a:lnSpc>
                <a:spcPct val="90000"/>
              </a:lnSpc>
            </a:pPr>
            <a:r>
              <a:rPr lang="fa-IR" sz="2000">
                <a:cs typeface="B Titr" pitchFamily="2" charset="-78"/>
              </a:rPr>
              <a:t>نوسان نماگر در سطوح بالایی و ماکزیمم حاکی از خرید های افراطی (</a:t>
            </a:r>
            <a:r>
              <a:rPr lang="en-US" sz="2000">
                <a:cs typeface="B Titr" pitchFamily="2" charset="-78"/>
              </a:rPr>
              <a:t>overbought</a:t>
            </a:r>
            <a:r>
              <a:rPr lang="fa-IR" sz="2000">
                <a:cs typeface="B Titr" pitchFamily="2" charset="-78"/>
              </a:rPr>
              <a:t>)می باشد</a:t>
            </a:r>
          </a:p>
          <a:p>
            <a:pPr>
              <a:lnSpc>
                <a:spcPct val="90000"/>
              </a:lnSpc>
            </a:pPr>
            <a:endParaRPr lang="fa-IR" sz="2000">
              <a:cs typeface="B Titr" pitchFamily="2" charset="-78"/>
            </a:endParaRPr>
          </a:p>
          <a:p>
            <a:pPr>
              <a:lnSpc>
                <a:spcPct val="90000"/>
              </a:lnSpc>
            </a:pPr>
            <a:endParaRPr lang="fa-IR" sz="2000">
              <a:cs typeface="B Titr" pitchFamily="2" charset="-78"/>
            </a:endParaRPr>
          </a:p>
          <a:p>
            <a:pPr>
              <a:lnSpc>
                <a:spcPct val="90000"/>
              </a:lnSpc>
            </a:pPr>
            <a:endParaRPr lang="fa-IR" sz="2000">
              <a:cs typeface="B Titr" pitchFamily="2" charset="-78"/>
            </a:endParaRPr>
          </a:p>
          <a:p>
            <a:pPr>
              <a:lnSpc>
                <a:spcPct val="90000"/>
              </a:lnSpc>
            </a:pPr>
            <a:r>
              <a:rPr lang="fa-IR" sz="2000">
                <a:cs typeface="B Titr" pitchFamily="2" charset="-78"/>
              </a:rPr>
              <a:t>نوسان منحنی نماگر در نقاط مینیمم نشان دهنده فروش های افراطی (</a:t>
            </a:r>
            <a:r>
              <a:rPr lang="en-US" sz="2000">
                <a:cs typeface="B Titr" pitchFamily="2" charset="-78"/>
              </a:rPr>
              <a:t>oversold</a:t>
            </a:r>
            <a:r>
              <a:rPr lang="fa-IR" sz="2000">
                <a:cs typeface="B Titr" pitchFamily="2" charset="-78"/>
              </a:rPr>
              <a:t>)یا بیش فروش می باشد</a:t>
            </a:r>
          </a:p>
          <a:p>
            <a:pPr>
              <a:lnSpc>
                <a:spcPct val="90000"/>
              </a:lnSpc>
            </a:pPr>
            <a:endParaRPr lang="fa-IR" sz="2000">
              <a:cs typeface="B Titr" pitchFamily="2" charset="-78"/>
            </a:endParaRPr>
          </a:p>
          <a:p>
            <a:pPr>
              <a:lnSpc>
                <a:spcPct val="90000"/>
              </a:lnSpc>
            </a:pPr>
            <a:endParaRPr lang="fa-IR" sz="2000">
              <a:cs typeface="B Titr" pitchFamily="2" charset="-78"/>
            </a:endParaRPr>
          </a:p>
          <a:p>
            <a:pPr>
              <a:lnSpc>
                <a:spcPct val="90000"/>
              </a:lnSpc>
            </a:pPr>
            <a:r>
              <a:rPr lang="fa-IR" sz="2000">
                <a:cs typeface="B Titr" pitchFamily="2" charset="-78"/>
              </a:rPr>
              <a:t>سیگنال خرید زمانی می باشد که منحنی نماگر از منطقه بیش فروش بخواهد خارج شود</a:t>
            </a:r>
          </a:p>
          <a:p>
            <a:pPr>
              <a:lnSpc>
                <a:spcPct val="90000"/>
              </a:lnSpc>
            </a:pPr>
            <a:r>
              <a:rPr lang="fa-IR" sz="2000">
                <a:cs typeface="B Titr" pitchFamily="2" charset="-78"/>
              </a:rPr>
              <a:t>سیگنال فروش زمانی است که منحنی نماگر از منطقه بیش خرید بخواهد خارج شود</a:t>
            </a:r>
            <a:endParaRPr lang="en-US" sz="20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rrowheads="1"/>
          </p:cNvSpPr>
          <p:nvPr>
            <p:ph type="title"/>
          </p:nvPr>
        </p:nvSpPr>
        <p:spPr/>
        <p:txBody>
          <a:bodyPr/>
          <a:lstStyle/>
          <a:p>
            <a:r>
              <a:rPr lang="fa-IR" sz="3200">
                <a:cs typeface="B Titr" pitchFamily="2" charset="-78"/>
              </a:rPr>
              <a:t>تقسیم بندی نماگرها	</a:t>
            </a:r>
            <a:endParaRPr lang="en-US" sz="3200">
              <a:cs typeface="B Titr" pitchFamily="2" charset="-78"/>
            </a:endParaRPr>
          </a:p>
        </p:txBody>
      </p:sp>
      <p:sp>
        <p:nvSpPr>
          <p:cNvPr id="218115" name="Rectangle 3"/>
          <p:cNvSpPr>
            <a:spLocks noGrp="1" noRot="1" noChangeArrowheads="1"/>
          </p:cNvSpPr>
          <p:nvPr>
            <p:ph type="body" idx="1"/>
          </p:nvPr>
        </p:nvSpPr>
        <p:spPr/>
        <p:txBody>
          <a:bodyPr/>
          <a:lstStyle/>
          <a:p>
            <a:pPr marL="609600" indent="-609600">
              <a:lnSpc>
                <a:spcPct val="90000"/>
              </a:lnSpc>
            </a:pPr>
            <a:r>
              <a:rPr lang="fa-IR" sz="2000" b="1">
                <a:cs typeface="B Titr" pitchFamily="2" charset="-78"/>
              </a:rPr>
              <a:t>نماگر ها و شاخص های مومنتوم(</a:t>
            </a:r>
            <a:r>
              <a:rPr lang="en-US" sz="2000" b="1">
                <a:cs typeface="B Titr" pitchFamily="2" charset="-78"/>
              </a:rPr>
              <a:t>momentum oscillators</a:t>
            </a:r>
            <a:r>
              <a:rPr lang="fa-IR" sz="2000" b="1">
                <a:cs typeface="B Titr" pitchFamily="2" charset="-78"/>
              </a:rPr>
              <a:t>)</a:t>
            </a:r>
          </a:p>
          <a:p>
            <a:pPr marL="609600" indent="-609600">
              <a:lnSpc>
                <a:spcPct val="90000"/>
              </a:lnSpc>
              <a:buFont typeface="Wingdings" panose="05000000000000000000" pitchFamily="2" charset="2"/>
              <a:buNone/>
            </a:pPr>
            <a:r>
              <a:rPr lang="fa-IR" sz="2000">
                <a:cs typeface="B Titr" pitchFamily="2" charset="-78"/>
              </a:rPr>
              <a:t>نشانگر شتاب کاهندۀ و افزایندۀ قیمت ها – نشان دهندۀ سرعت یا نرخ تغییرات قیمت ها </a:t>
            </a:r>
          </a:p>
          <a:p>
            <a:pPr marL="609600" indent="-609600">
              <a:lnSpc>
                <a:spcPct val="90000"/>
              </a:lnSpc>
              <a:buFont typeface="Wingdings" panose="05000000000000000000" pitchFamily="2" charset="2"/>
              <a:buNone/>
            </a:pPr>
            <a:endParaRPr lang="fa-IR" sz="2000">
              <a:cs typeface="B Titr" pitchFamily="2" charset="-78"/>
            </a:endParaRPr>
          </a:p>
          <a:p>
            <a:pPr marL="609600" indent="-609600">
              <a:lnSpc>
                <a:spcPct val="90000"/>
              </a:lnSpc>
            </a:pPr>
            <a:endParaRPr lang="fa-IR" sz="2000">
              <a:cs typeface="B Titr" pitchFamily="2" charset="-78"/>
            </a:endParaRPr>
          </a:p>
          <a:p>
            <a:pPr marL="609600" indent="-609600">
              <a:lnSpc>
                <a:spcPct val="90000"/>
              </a:lnSpc>
            </a:pPr>
            <a:r>
              <a:rPr lang="fa-IR" sz="2000" b="1">
                <a:cs typeface="B Titr" pitchFamily="2" charset="-78"/>
              </a:rPr>
              <a:t>نماگرهای نرخ تغییر (</a:t>
            </a:r>
            <a:r>
              <a:rPr lang="en-US" sz="2000" b="1">
                <a:cs typeface="B Titr" pitchFamily="2" charset="-78"/>
              </a:rPr>
              <a:t>rate of oscillators = RCO</a:t>
            </a:r>
            <a:r>
              <a:rPr lang="fa-IR" sz="2000" b="1">
                <a:cs typeface="B Titr" pitchFamily="2" charset="-78"/>
              </a:rPr>
              <a:t>)</a:t>
            </a:r>
          </a:p>
          <a:p>
            <a:pPr marL="609600" indent="-609600">
              <a:lnSpc>
                <a:spcPct val="90000"/>
              </a:lnSpc>
              <a:buFont typeface="Wingdings" panose="05000000000000000000" pitchFamily="2" charset="2"/>
              <a:buNone/>
            </a:pPr>
            <a:r>
              <a:rPr lang="fa-IR" sz="2000">
                <a:cs typeface="B Titr" pitchFamily="2" charset="-78"/>
              </a:rPr>
              <a:t>بسیار شبیه نماگرهای مومنتوم می باشد با این تفاوت که مقدار آن بر حسب درصد بیان می گردد</a:t>
            </a:r>
          </a:p>
          <a:p>
            <a:pPr marL="609600" indent="-609600">
              <a:lnSpc>
                <a:spcPct val="90000"/>
              </a:lnSpc>
              <a:buFont typeface="Wingdings" panose="05000000000000000000" pitchFamily="2" charset="2"/>
              <a:buNone/>
            </a:pPr>
            <a:endParaRPr lang="fa-IR" sz="2000">
              <a:cs typeface="B Titr" pitchFamily="2" charset="-78"/>
            </a:endParaRPr>
          </a:p>
          <a:p>
            <a:pPr marL="609600" indent="-609600">
              <a:lnSpc>
                <a:spcPct val="90000"/>
              </a:lnSpc>
              <a:buFont typeface="Wingdings" panose="05000000000000000000" pitchFamily="2" charset="2"/>
              <a:buNone/>
            </a:pPr>
            <a:endParaRPr lang="fa-IR" sz="2000">
              <a:cs typeface="B Titr" pitchFamily="2" charset="-78"/>
            </a:endParaRPr>
          </a:p>
          <a:p>
            <a:pPr marL="609600" indent="-609600">
              <a:lnSpc>
                <a:spcPct val="90000"/>
              </a:lnSpc>
              <a:buFont typeface="Wingdings" panose="05000000000000000000" pitchFamily="2" charset="2"/>
              <a:buNone/>
            </a:pPr>
            <a:endParaRPr lang="fa-IR" sz="2000">
              <a:cs typeface="B Titr" pitchFamily="2" charset="-78"/>
            </a:endParaRPr>
          </a:p>
          <a:p>
            <a:pPr marL="609600" indent="-609600">
              <a:lnSpc>
                <a:spcPct val="90000"/>
              </a:lnSpc>
            </a:pPr>
            <a:r>
              <a:rPr lang="fa-IR" sz="2000" b="1">
                <a:cs typeface="B Titr" pitchFamily="2" charset="-78"/>
              </a:rPr>
              <a:t>نماگرها و شاخص های میانگین متحرک (</a:t>
            </a:r>
            <a:r>
              <a:rPr lang="en-US" sz="2000" b="1">
                <a:cs typeface="B Titr" pitchFamily="2" charset="-78"/>
              </a:rPr>
              <a:t>Moving average oscilator</a:t>
            </a:r>
            <a:r>
              <a:rPr lang="fa-IR" sz="2000" b="1">
                <a:cs typeface="B Titr" pitchFamily="2" charset="-78"/>
              </a:rPr>
              <a:t>)</a:t>
            </a:r>
            <a:endParaRPr lang="en-US" sz="2000" b="1">
              <a:cs typeface="B Titr" pitchFamily="2" charset="-78"/>
            </a:endParaRPr>
          </a:p>
          <a:p>
            <a:pPr marL="609600" indent="-609600">
              <a:lnSpc>
                <a:spcPct val="90000"/>
              </a:lnSpc>
              <a:buFont typeface="Wingdings" panose="05000000000000000000" pitchFamily="2" charset="2"/>
              <a:buNone/>
            </a:pPr>
            <a:r>
              <a:rPr lang="fa-IR" sz="2000">
                <a:cs typeface="B Titr" pitchFamily="2" charset="-78"/>
              </a:rPr>
              <a:t>این نماگر ها بر اساس محاسبه اختلاف دو میانگین متحرک با دوره های زمانی مختلف محاسبه می گردد.</a:t>
            </a:r>
            <a:r>
              <a:rPr lang="en-US" sz="2000">
                <a:cs typeface="B Titr" pitchFamily="2" charset="-78"/>
              </a:rPr>
              <a:t> </a:t>
            </a: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rrowheads="1"/>
          </p:cNvSpPr>
          <p:nvPr>
            <p:ph type="title"/>
          </p:nvPr>
        </p:nvSpPr>
        <p:spPr/>
        <p:txBody>
          <a:bodyPr/>
          <a:lstStyle/>
          <a:p>
            <a:r>
              <a:rPr lang="fa-IR" sz="2800" b="1">
                <a:cs typeface="B Titr" pitchFamily="2" charset="-78"/>
              </a:rPr>
              <a:t>نماگر ها و شاخص های مومنتوم(</a:t>
            </a:r>
            <a:r>
              <a:rPr lang="en-US" sz="2800" b="1">
                <a:cs typeface="B Titr" pitchFamily="2" charset="-78"/>
              </a:rPr>
              <a:t>momentum oscillators</a:t>
            </a:r>
            <a:r>
              <a:rPr lang="fa-IR" sz="2800" b="1">
                <a:cs typeface="B Titr" pitchFamily="2" charset="-78"/>
              </a:rPr>
              <a:t>)</a:t>
            </a:r>
            <a:br>
              <a:rPr lang="fa-IR" sz="2800" b="1">
                <a:cs typeface="B Titr" pitchFamily="2" charset="-78"/>
              </a:rPr>
            </a:br>
            <a:r>
              <a:rPr lang="fa-IR" sz="2000">
                <a:cs typeface="B Titr" pitchFamily="2" charset="-78"/>
              </a:rPr>
              <a:t>نشانگر شتاب کاهندۀ و افزایندۀ قیمت ها – نشان دهندۀ سرعت یا نرخ تغییرات قیمت ها</a:t>
            </a:r>
            <a:r>
              <a:rPr lang="fa-IR" sz="2800">
                <a:cs typeface="B Titr" pitchFamily="2" charset="-78"/>
              </a:rPr>
              <a:t> </a:t>
            </a:r>
            <a:endParaRPr lang="en-US" sz="2800">
              <a:cs typeface="B Titr" pitchFamily="2" charset="-78"/>
            </a:endParaRPr>
          </a:p>
        </p:txBody>
      </p:sp>
      <p:graphicFrame>
        <p:nvGraphicFramePr>
          <p:cNvPr id="219157" name="Group 21"/>
          <p:cNvGraphicFramePr>
            <a:graphicFrameLocks noGrp="1"/>
          </p:cNvGraphicFramePr>
          <p:nvPr>
            <p:ph idx="1"/>
          </p:nvPr>
        </p:nvGraphicFramePr>
        <p:xfrm>
          <a:off x="2184400" y="2470150"/>
          <a:ext cx="6426200" cy="4064000"/>
        </p:xfrm>
        <a:graphic>
          <a:graphicData uri="http://schemas.openxmlformats.org/drawingml/2006/table">
            <a:tbl>
              <a:tblPr rtl="1"/>
              <a:tblGrid>
                <a:gridCol w="2087562"/>
                <a:gridCol w="4338638"/>
              </a:tblGrid>
              <a:tr h="431800">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fa-IR" sz="2400" b="1"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B Titr" pitchFamily="2" charset="-78"/>
                        </a:rPr>
                        <a:t>رفتار نماگر مومنتوم</a:t>
                      </a:r>
                    </a:p>
                    <a:p>
                      <a:pPr marL="0" marR="0" lvl="0" indent="0" algn="ctr" defTabSz="914400" rtl="1"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fa-IR" sz="2400" b="1"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B Titr" pitchFamily="2" charset="-78"/>
                        </a:rPr>
                        <a:t>( مقدار حرکت)</a:t>
                      </a:r>
                      <a:endParaRPr kumimoji="0" lang="en-US" sz="2400" b="1"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B Titr" pitchFamily="2" charset="-78"/>
                      </a:endParaRPr>
                    </a:p>
                  </a:txBody>
                  <a:tcPr horzOverflow="overflow">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lnTlToBr>
                      <a:noFill/>
                    </a:lnTlToBr>
                    <a:lnBlToTr>
                      <a:noFill/>
                    </a:lnBlToTr>
                    <a:solidFill>
                      <a:srgbClr val="0099FF"/>
                    </a:solid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fa-IR" sz="2800" b="1"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B Titr" pitchFamily="2" charset="-78"/>
                        </a:rPr>
                        <a:t>تفسیر</a:t>
                      </a:r>
                      <a:endParaRPr kumimoji="0" lang="en-US" sz="2800" b="1"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B Titr" pitchFamily="2" charset="-78"/>
                      </a:endParaRPr>
                    </a:p>
                  </a:txBody>
                  <a:tcPr horzOverflow="overflow">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lnTlToBr>
                      <a:noFill/>
                    </a:lnTlToBr>
                    <a:lnBlToTr>
                      <a:noFill/>
                    </a:lnBlToTr>
                    <a:solidFill>
                      <a:srgbClr val="0099FF"/>
                    </a:solidFill>
                  </a:tcPr>
                </a:tc>
              </a:tr>
              <a:tr h="935038">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B Titr" pitchFamily="2" charset="-78"/>
                        </a:rPr>
                        <a:t>افزایشی </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B Titr" pitchFamily="2" charset="-78"/>
                      </a:endParaRPr>
                    </a:p>
                  </a:txBody>
                  <a:tcPr horzOverflow="overflow">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B Titr" pitchFamily="2" charset="-78"/>
                        </a:rPr>
                        <a:t>رشد قیمت ها در دوره جاری سریع تر از دوره های قبلی است( یا روند کاهش قیمت ها نسبت به دوره های قبل کند تر شده است)</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B Titr" pitchFamily="2" charset="-78"/>
                      </a:endParaRPr>
                    </a:p>
                  </a:txBody>
                  <a:tcPr horzOverflow="overflow">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lnTlToBr>
                      <a:noFill/>
                    </a:lnTlToBr>
                    <a:lnBlToTr>
                      <a:noFill/>
                    </a:lnBlToTr>
                    <a:noFill/>
                  </a:tcPr>
                </a:tc>
              </a:tr>
              <a:tr h="935038">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B Titr" pitchFamily="2" charset="-78"/>
                        </a:rPr>
                        <a:t>رو به جلو</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B Titr" pitchFamily="2" charset="-78"/>
                      </a:endParaRPr>
                    </a:p>
                  </a:txBody>
                  <a:tcPr horzOverflow="overflow">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B Titr" pitchFamily="2" charset="-78"/>
                        </a:rPr>
                        <a:t>قیمت ها در دوره مورد بررسی با نرخی مشابه دوره های قبل افزایش ( یا کاهش ) پیدا می کند</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B Titr" pitchFamily="2" charset="-78"/>
                      </a:endParaRPr>
                    </a:p>
                  </a:txBody>
                  <a:tcPr horzOverflow="overflow">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lnTlToBr>
                      <a:noFill/>
                    </a:lnTlToBr>
                    <a:lnBlToTr>
                      <a:noFill/>
                    </a:lnBlToTr>
                    <a:noFill/>
                  </a:tcPr>
                </a:tc>
              </a:tr>
              <a:tr h="935038">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B Titr" pitchFamily="2" charset="-78"/>
                        </a:rPr>
                        <a:t>نزولی</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B Titr" pitchFamily="2" charset="-78"/>
                      </a:endParaRPr>
                    </a:p>
                  </a:txBody>
                  <a:tcPr horzOverflow="overflow">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r" rtl="1"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B Titr" pitchFamily="2" charset="-78"/>
                        </a:rPr>
                        <a:t>روند کاهش قیمت ها نسبت به دوره های قبل سریع تر شده است ( یا رشد قیمت ها در دوره مورد بررسی کندتر از دوره های قبل بوده است</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cs typeface="B Titr" pitchFamily="2" charset="-78"/>
                      </a:endParaRPr>
                    </a:p>
                  </a:txBody>
                  <a:tcPr horzOverflow="overflow">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rrowheads="1"/>
          </p:cNvSpPr>
          <p:nvPr>
            <p:ph type="title"/>
          </p:nvPr>
        </p:nvSpPr>
        <p:spPr/>
        <p:txBody>
          <a:bodyPr/>
          <a:lstStyle/>
          <a:p>
            <a:pPr algn="r"/>
            <a:r>
              <a:rPr lang="fa-IR" sz="2800" b="1">
                <a:solidFill>
                  <a:srgbClr val="FF9933"/>
                </a:solidFill>
                <a:cs typeface="B Titr" pitchFamily="2" charset="-78"/>
              </a:rPr>
              <a:t>نماگرها و شاخص های میانگین متحرک </a:t>
            </a:r>
            <a:br>
              <a:rPr lang="fa-IR" sz="2800" b="1">
                <a:solidFill>
                  <a:srgbClr val="FF9933"/>
                </a:solidFill>
                <a:cs typeface="B Titr" pitchFamily="2" charset="-78"/>
              </a:rPr>
            </a:br>
            <a:r>
              <a:rPr lang="fa-IR" sz="2800" b="1">
                <a:solidFill>
                  <a:srgbClr val="FF9933"/>
                </a:solidFill>
                <a:cs typeface="B Titr" pitchFamily="2" charset="-78"/>
              </a:rPr>
              <a:t>(</a:t>
            </a:r>
            <a:r>
              <a:rPr lang="en-US" sz="2800" b="1">
                <a:solidFill>
                  <a:srgbClr val="FF9933"/>
                </a:solidFill>
                <a:cs typeface="B Titr" pitchFamily="2" charset="-78"/>
              </a:rPr>
              <a:t>Moving average oscilator</a:t>
            </a:r>
            <a:r>
              <a:rPr lang="fa-IR" sz="2800" b="1">
                <a:solidFill>
                  <a:srgbClr val="FF9933"/>
                </a:solidFill>
                <a:cs typeface="B Titr" pitchFamily="2" charset="-78"/>
              </a:rPr>
              <a:t>)</a:t>
            </a:r>
            <a:r>
              <a:rPr lang="en-US" sz="2800" b="1">
                <a:solidFill>
                  <a:srgbClr val="FF9933"/>
                </a:solidFill>
                <a:cs typeface="B Titr" pitchFamily="2" charset="-78"/>
              </a:rPr>
              <a:t/>
            </a:r>
            <a:br>
              <a:rPr lang="en-US" sz="2800" b="1">
                <a:solidFill>
                  <a:srgbClr val="FF9933"/>
                </a:solidFill>
                <a:cs typeface="B Titr" pitchFamily="2" charset="-78"/>
              </a:rPr>
            </a:br>
            <a:r>
              <a:rPr lang="fa-IR" sz="1600">
                <a:solidFill>
                  <a:srgbClr val="FF9933"/>
                </a:solidFill>
                <a:cs typeface="B Titr" pitchFamily="2" charset="-78"/>
              </a:rPr>
              <a:t>این نماگر ها بر اساس محاسبه اختلاف دو میانگین متحرک با دوره های زمانی مختلف محاسبه می گردد.</a:t>
            </a:r>
            <a:r>
              <a:rPr lang="en-US" sz="1600">
                <a:solidFill>
                  <a:srgbClr val="FF9933"/>
                </a:solidFill>
                <a:cs typeface="B Titr" pitchFamily="2" charset="-78"/>
              </a:rPr>
              <a:t> </a:t>
            </a:r>
            <a:br>
              <a:rPr lang="en-US" sz="1600">
                <a:solidFill>
                  <a:srgbClr val="FF9933"/>
                </a:solidFill>
                <a:cs typeface="B Titr" pitchFamily="2" charset="-78"/>
              </a:rPr>
            </a:br>
            <a:endParaRPr lang="en-US" sz="1600">
              <a:solidFill>
                <a:srgbClr val="FF9933"/>
              </a:solidFill>
              <a:cs typeface="B Titr" pitchFamily="2" charset="-78"/>
            </a:endParaRPr>
          </a:p>
        </p:txBody>
      </p:sp>
      <p:sp>
        <p:nvSpPr>
          <p:cNvPr id="220163" name="Rectangle 3"/>
          <p:cNvSpPr>
            <a:spLocks noGrp="1" noRot="1" noChangeArrowheads="1"/>
          </p:cNvSpPr>
          <p:nvPr>
            <p:ph type="body" idx="1"/>
          </p:nvPr>
        </p:nvSpPr>
        <p:spPr/>
        <p:txBody>
          <a:bodyPr/>
          <a:lstStyle/>
          <a:p>
            <a:pPr marL="609600" indent="-609600"/>
            <a:r>
              <a:rPr lang="fa-IR" sz="2000">
                <a:cs typeface="B Titr" pitchFamily="2" charset="-78"/>
              </a:rPr>
              <a:t>اهداف نماگرهای میانگین متحرک</a:t>
            </a:r>
          </a:p>
          <a:p>
            <a:pPr marL="609600" indent="-609600">
              <a:buFont typeface="Wingdings" panose="05000000000000000000" pitchFamily="2" charset="2"/>
              <a:buAutoNum type="arabicPeriod"/>
            </a:pPr>
            <a:r>
              <a:rPr lang="fa-IR" sz="2000">
                <a:cs typeface="B Titr" pitchFamily="2" charset="-78"/>
              </a:rPr>
              <a:t>تشخیص واگرایی های موجود در بازار </a:t>
            </a:r>
          </a:p>
          <a:p>
            <a:pPr marL="609600" indent="-609600">
              <a:buFont typeface="Wingdings" panose="05000000000000000000" pitchFamily="2" charset="2"/>
              <a:buAutoNum type="arabicPeriod"/>
            </a:pPr>
            <a:endParaRPr lang="fa-IR" sz="2000">
              <a:cs typeface="B Titr" pitchFamily="2" charset="-78"/>
            </a:endParaRPr>
          </a:p>
          <a:p>
            <a:pPr marL="609600" indent="-609600">
              <a:buFont typeface="Wingdings" panose="05000000000000000000" pitchFamily="2" charset="2"/>
              <a:buAutoNum type="arabicPeriod"/>
            </a:pPr>
            <a:r>
              <a:rPr lang="fa-IR" sz="2000">
                <a:cs typeface="B Titr" pitchFamily="2" charset="-78"/>
              </a:rPr>
              <a:t>تشخیص اختلاف رفتار بین میانگین متحرک کوتاه مدت و میانگین بلند مدت</a:t>
            </a:r>
          </a:p>
          <a:p>
            <a:pPr marL="609600" indent="-609600">
              <a:buFont typeface="Wingdings" panose="05000000000000000000" pitchFamily="2" charset="2"/>
              <a:buAutoNum type="arabicPeriod"/>
            </a:pPr>
            <a:endParaRPr lang="fa-IR" sz="2000">
              <a:cs typeface="B Titr" pitchFamily="2" charset="-78"/>
            </a:endParaRPr>
          </a:p>
          <a:p>
            <a:pPr marL="609600" indent="-609600">
              <a:buFont typeface="Wingdings" panose="05000000000000000000" pitchFamily="2" charset="2"/>
              <a:buAutoNum type="arabicPeriod"/>
            </a:pPr>
            <a:r>
              <a:rPr lang="fa-IR" sz="2000">
                <a:cs typeface="B Titr" pitchFamily="2" charset="-78"/>
              </a:rPr>
              <a:t>تشخیص نقاطی که مقدار میانگین متحرک کوتاه مدت و بلند مدت برابر می گردنند( مقدار نماگر میانگین متحرک صفر می شود)به این نقاط تقاطع </a:t>
            </a:r>
            <a:r>
              <a:rPr lang="en-US" sz="2000">
                <a:cs typeface="B Titr" pitchFamily="2" charset="-78"/>
              </a:rPr>
              <a:t>crossover </a:t>
            </a:r>
            <a:r>
              <a:rPr lang="fa-IR" sz="2000">
                <a:cs typeface="B Titr" pitchFamily="2" charset="-78"/>
              </a:rPr>
              <a:t>نامیده می شود</a:t>
            </a:r>
            <a:endParaRPr lang="en-US" sz="20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rrowheads="1"/>
          </p:cNvSpPr>
          <p:nvPr>
            <p:ph type="title"/>
          </p:nvPr>
        </p:nvSpPr>
        <p:spPr/>
        <p:txBody>
          <a:bodyPr/>
          <a:lstStyle/>
          <a:p>
            <a:pPr algn="r"/>
            <a:r>
              <a:rPr lang="fa-IR" sz="3200">
                <a:solidFill>
                  <a:srgbClr val="FF9933"/>
                </a:solidFill>
                <a:cs typeface="B Titr" pitchFamily="2" charset="-78"/>
              </a:rPr>
              <a:t>انواع میانگین  های متحرک </a:t>
            </a:r>
            <a:endParaRPr lang="en-US" sz="3200">
              <a:solidFill>
                <a:srgbClr val="FF9933"/>
              </a:solidFill>
              <a:cs typeface="B Titr" pitchFamily="2" charset="-78"/>
            </a:endParaRPr>
          </a:p>
        </p:txBody>
      </p:sp>
      <p:sp>
        <p:nvSpPr>
          <p:cNvPr id="221187" name="Rectangle 3"/>
          <p:cNvSpPr>
            <a:spLocks noGrp="1" noRot="1" noChangeArrowheads="1"/>
          </p:cNvSpPr>
          <p:nvPr>
            <p:ph type="body" idx="1"/>
          </p:nvPr>
        </p:nvSpPr>
        <p:spPr/>
        <p:txBody>
          <a:bodyPr/>
          <a:lstStyle/>
          <a:p>
            <a:pPr>
              <a:lnSpc>
                <a:spcPct val="80000"/>
              </a:lnSpc>
            </a:pPr>
            <a:r>
              <a:rPr lang="fa-IR" sz="2000">
                <a:cs typeface="B Titr" pitchFamily="2" charset="-78"/>
              </a:rPr>
              <a:t>میانگین متحرک ساده (</a:t>
            </a:r>
            <a:r>
              <a:rPr lang="en-US" sz="2000">
                <a:cs typeface="B Titr" pitchFamily="2" charset="-78"/>
              </a:rPr>
              <a:t>simple moving avrages</a:t>
            </a:r>
            <a:r>
              <a:rPr lang="fa-IR" sz="2000">
                <a:cs typeface="B Titr" pitchFamily="2" charset="-78"/>
              </a:rPr>
              <a:t>)</a:t>
            </a:r>
          </a:p>
          <a:p>
            <a:pPr>
              <a:lnSpc>
                <a:spcPct val="80000"/>
              </a:lnSpc>
              <a:buFont typeface="Wingdings" panose="05000000000000000000" pitchFamily="2" charset="2"/>
              <a:buNone/>
            </a:pPr>
            <a:r>
              <a:rPr lang="fa-IR" sz="2000">
                <a:cs typeface="B Titr" pitchFamily="2" charset="-78"/>
              </a:rPr>
              <a:t>مجموع قیمت های </a:t>
            </a:r>
            <a:r>
              <a:rPr lang="en-US" sz="2000">
                <a:cs typeface="B Titr" pitchFamily="2" charset="-78"/>
              </a:rPr>
              <a:t>N</a:t>
            </a:r>
            <a:r>
              <a:rPr lang="fa-IR" sz="2000">
                <a:cs typeface="B Titr" pitchFamily="2" charset="-78"/>
              </a:rPr>
              <a:t> دوره گذشته تقسیم بر </a:t>
            </a:r>
            <a:r>
              <a:rPr lang="en-US" sz="2000">
                <a:cs typeface="B Titr" pitchFamily="2" charset="-78"/>
              </a:rPr>
              <a:t>N</a:t>
            </a:r>
          </a:p>
          <a:p>
            <a:pPr>
              <a:lnSpc>
                <a:spcPct val="80000"/>
              </a:lnSpc>
              <a:buFont typeface="Wingdings" panose="05000000000000000000" pitchFamily="2" charset="2"/>
              <a:buNone/>
            </a:pPr>
            <a:endParaRPr lang="fa-IR" sz="2000">
              <a:cs typeface="B Titr" pitchFamily="2" charset="-78"/>
            </a:endParaRPr>
          </a:p>
          <a:p>
            <a:pPr>
              <a:lnSpc>
                <a:spcPct val="80000"/>
              </a:lnSpc>
              <a:buFont typeface="Wingdings" panose="05000000000000000000" pitchFamily="2" charset="2"/>
              <a:buNone/>
            </a:pPr>
            <a:endParaRPr lang="fa-IR" sz="2000">
              <a:cs typeface="B Titr" pitchFamily="2" charset="-78"/>
            </a:endParaRPr>
          </a:p>
          <a:p>
            <a:pPr>
              <a:lnSpc>
                <a:spcPct val="80000"/>
              </a:lnSpc>
            </a:pPr>
            <a:r>
              <a:rPr lang="fa-IR" sz="2000">
                <a:cs typeface="B Titr" pitchFamily="2" charset="-78"/>
              </a:rPr>
              <a:t>میانگین متحرک وزنی(</a:t>
            </a:r>
            <a:r>
              <a:rPr lang="en-US" sz="2000">
                <a:cs typeface="B Titr" pitchFamily="2" charset="-78"/>
              </a:rPr>
              <a:t>weighed</a:t>
            </a:r>
            <a:r>
              <a:rPr lang="fa-IR" sz="2000">
                <a:cs typeface="B Titr" pitchFamily="2" charset="-78"/>
              </a:rPr>
              <a:t>)</a:t>
            </a:r>
          </a:p>
          <a:p>
            <a:pPr>
              <a:lnSpc>
                <a:spcPct val="80000"/>
              </a:lnSpc>
              <a:buFont typeface="Wingdings" panose="05000000000000000000" pitchFamily="2" charset="2"/>
              <a:buNone/>
            </a:pPr>
            <a:r>
              <a:rPr lang="fa-IR" sz="2000">
                <a:cs typeface="B Titr" pitchFamily="2" charset="-78"/>
              </a:rPr>
              <a:t>همان روش محاسبه میانگین متحرک ساده اما به هر دوره از قیمت ها وزن داده می شود . قیمت های روزهای اخیر وزن بیشتری می گیرند</a:t>
            </a:r>
          </a:p>
          <a:p>
            <a:pPr>
              <a:lnSpc>
                <a:spcPct val="80000"/>
              </a:lnSpc>
            </a:pPr>
            <a:endParaRPr lang="fa-IR" sz="2000">
              <a:cs typeface="B Titr" pitchFamily="2" charset="-78"/>
            </a:endParaRPr>
          </a:p>
          <a:p>
            <a:pPr>
              <a:lnSpc>
                <a:spcPct val="80000"/>
              </a:lnSpc>
            </a:pPr>
            <a:endParaRPr lang="fa-IR" sz="2000">
              <a:cs typeface="B Titr" pitchFamily="2" charset="-78"/>
            </a:endParaRPr>
          </a:p>
          <a:p>
            <a:pPr>
              <a:lnSpc>
                <a:spcPct val="80000"/>
              </a:lnSpc>
            </a:pPr>
            <a:endParaRPr lang="fa-IR" sz="2000">
              <a:cs typeface="B Titr" pitchFamily="2" charset="-78"/>
            </a:endParaRPr>
          </a:p>
          <a:p>
            <a:pPr>
              <a:lnSpc>
                <a:spcPct val="80000"/>
              </a:lnSpc>
            </a:pPr>
            <a:r>
              <a:rPr lang="fa-IR" sz="2000">
                <a:cs typeface="B Titr" pitchFamily="2" charset="-78"/>
              </a:rPr>
              <a:t>میانگین متحرک نمایی (</a:t>
            </a:r>
            <a:r>
              <a:rPr lang="en-US" sz="2000">
                <a:cs typeface="B Titr" pitchFamily="2" charset="-78"/>
              </a:rPr>
              <a:t>exponential</a:t>
            </a:r>
            <a:r>
              <a:rPr lang="fa-IR" sz="2000">
                <a:cs typeface="B Titr" pitchFamily="2" charset="-78"/>
              </a:rPr>
              <a:t>)</a:t>
            </a:r>
          </a:p>
          <a:p>
            <a:pPr>
              <a:lnSpc>
                <a:spcPct val="80000"/>
              </a:lnSpc>
              <a:buFont typeface="Wingdings" panose="05000000000000000000" pitchFamily="2" charset="2"/>
              <a:buNone/>
            </a:pPr>
            <a:r>
              <a:rPr lang="fa-IR" sz="2000">
                <a:cs typeface="B Titr" pitchFamily="2" charset="-78"/>
              </a:rPr>
              <a:t>همان میانگین متحرک وزنی است با این تفاوت که فیمت های قبل از </a:t>
            </a:r>
            <a:r>
              <a:rPr lang="en-US" sz="2000">
                <a:cs typeface="B Titr" pitchFamily="2" charset="-78"/>
              </a:rPr>
              <a:t>N</a:t>
            </a:r>
            <a:r>
              <a:rPr lang="fa-IR" sz="2000">
                <a:cs typeface="B Titr" pitchFamily="2" charset="-78"/>
              </a:rPr>
              <a:t> دوره هم با وزنی خیلی کم در نظر گرفته می شود. به کل از حساسیت بیشتری برخوردار است</a:t>
            </a:r>
          </a:p>
          <a:p>
            <a:pPr>
              <a:lnSpc>
                <a:spcPct val="80000"/>
              </a:lnSpc>
              <a:buFont typeface="Wingdings" panose="05000000000000000000" pitchFamily="2" charset="2"/>
              <a:buNone/>
            </a:pPr>
            <a:endParaRPr lang="fa-IR" sz="2000">
              <a:cs typeface="B Titr" pitchFamily="2" charset="-78"/>
            </a:endParaRPr>
          </a:p>
          <a:p>
            <a:pPr>
              <a:lnSpc>
                <a:spcPct val="80000"/>
              </a:lnSpc>
            </a:pPr>
            <a:endParaRPr lang="en-US" sz="20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r>
              <a:rPr lang="fa-IR" sz="5400">
                <a:solidFill>
                  <a:schemeClr val="hlink"/>
                </a:solidFill>
                <a:cs typeface="B Titr" pitchFamily="2" charset="-78"/>
              </a:rPr>
              <a:t>روند کاهشی</a:t>
            </a:r>
            <a:endParaRPr lang="en-US" sz="5400">
              <a:solidFill>
                <a:schemeClr val="hlink"/>
              </a:solidFill>
              <a:cs typeface="B Titr" pitchFamily="2" charset="-78"/>
            </a:endParaRPr>
          </a:p>
        </p:txBody>
      </p:sp>
      <p:sp>
        <p:nvSpPr>
          <p:cNvPr id="40963" name="Rectangle 3"/>
          <p:cNvSpPr>
            <a:spLocks noGrp="1" noRot="1" noChangeArrowheads="1"/>
          </p:cNvSpPr>
          <p:nvPr>
            <p:ph type="body" idx="1"/>
          </p:nvPr>
        </p:nvSpPr>
        <p:spPr/>
        <p:txBody>
          <a:bodyPr/>
          <a:lstStyle/>
          <a:p>
            <a:r>
              <a:rPr lang="fa-IR">
                <a:cs typeface="B Titr" pitchFamily="2" charset="-78"/>
              </a:rPr>
              <a:t>روند کاهشی به روندی گفته می شود ، نقاط اوج و کف پایین تر می سازد</a:t>
            </a:r>
            <a:endParaRPr lang="en-US">
              <a:cs typeface="B Titr" pitchFamily="2" charset="-78"/>
            </a:endParaRPr>
          </a:p>
        </p:txBody>
      </p:sp>
      <p:sp>
        <p:nvSpPr>
          <p:cNvPr id="40964" name="Freeform 4"/>
          <p:cNvSpPr>
            <a:spLocks/>
          </p:cNvSpPr>
          <p:nvPr/>
        </p:nvSpPr>
        <p:spPr bwMode="auto">
          <a:xfrm>
            <a:off x="684213" y="2133600"/>
            <a:ext cx="7416800" cy="3024188"/>
          </a:xfrm>
          <a:custGeom>
            <a:avLst/>
            <a:gdLst>
              <a:gd name="T0" fmla="*/ 0 w 4672"/>
              <a:gd name="T1" fmla="*/ 0 h 1905"/>
              <a:gd name="T2" fmla="*/ 544 w 4672"/>
              <a:gd name="T3" fmla="*/ 680 h 1905"/>
              <a:gd name="T4" fmla="*/ 998 w 4672"/>
              <a:gd name="T5" fmla="*/ 226 h 1905"/>
              <a:gd name="T6" fmla="*/ 1587 w 4672"/>
              <a:gd name="T7" fmla="*/ 1088 h 1905"/>
              <a:gd name="T8" fmla="*/ 2222 w 4672"/>
              <a:gd name="T9" fmla="*/ 635 h 1905"/>
              <a:gd name="T10" fmla="*/ 2812 w 4672"/>
              <a:gd name="T11" fmla="*/ 1451 h 1905"/>
              <a:gd name="T12" fmla="*/ 3311 w 4672"/>
              <a:gd name="T13" fmla="*/ 907 h 1905"/>
              <a:gd name="T14" fmla="*/ 3855 w 4672"/>
              <a:gd name="T15" fmla="*/ 1769 h 1905"/>
              <a:gd name="T16" fmla="*/ 4263 w 4672"/>
              <a:gd name="T17" fmla="*/ 1315 h 1905"/>
              <a:gd name="T18" fmla="*/ 4672 w 4672"/>
              <a:gd name="T19" fmla="*/ 1905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72" h="1905">
                <a:moveTo>
                  <a:pt x="0" y="0"/>
                </a:moveTo>
                <a:cubicBezTo>
                  <a:pt x="189" y="321"/>
                  <a:pt x="378" y="642"/>
                  <a:pt x="544" y="680"/>
                </a:cubicBezTo>
                <a:cubicBezTo>
                  <a:pt x="710" y="718"/>
                  <a:pt x="824" y="158"/>
                  <a:pt x="998" y="226"/>
                </a:cubicBezTo>
                <a:cubicBezTo>
                  <a:pt x="1172" y="294"/>
                  <a:pt x="1383" y="1020"/>
                  <a:pt x="1587" y="1088"/>
                </a:cubicBezTo>
                <a:cubicBezTo>
                  <a:pt x="1791" y="1156"/>
                  <a:pt x="2018" y="574"/>
                  <a:pt x="2222" y="635"/>
                </a:cubicBezTo>
                <a:cubicBezTo>
                  <a:pt x="2426" y="696"/>
                  <a:pt x="2631" y="1406"/>
                  <a:pt x="2812" y="1451"/>
                </a:cubicBezTo>
                <a:cubicBezTo>
                  <a:pt x="2993" y="1496"/>
                  <a:pt x="3137" y="854"/>
                  <a:pt x="3311" y="907"/>
                </a:cubicBezTo>
                <a:cubicBezTo>
                  <a:pt x="3485" y="960"/>
                  <a:pt x="3696" y="1701"/>
                  <a:pt x="3855" y="1769"/>
                </a:cubicBezTo>
                <a:cubicBezTo>
                  <a:pt x="4014" y="1837"/>
                  <a:pt x="4127" y="1292"/>
                  <a:pt x="4263" y="1315"/>
                </a:cubicBezTo>
                <a:cubicBezTo>
                  <a:pt x="4399" y="1338"/>
                  <a:pt x="4604" y="1807"/>
                  <a:pt x="4672" y="1905"/>
                </a:cubicBezTo>
              </a:path>
            </a:pathLst>
          </a:custGeom>
          <a:noFill/>
          <a:ln w="7620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5" name="Text Box 5"/>
          <p:cNvSpPr txBox="1">
            <a:spLocks noChangeArrowheads="1"/>
          </p:cNvSpPr>
          <p:nvPr/>
        </p:nvSpPr>
        <p:spPr bwMode="auto">
          <a:xfrm>
            <a:off x="1619250" y="2133600"/>
            <a:ext cx="1196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Garamond" panose="02020404030301010803" pitchFamily="18" charset="0"/>
              </a:rPr>
              <a:t>Lower high</a:t>
            </a:r>
          </a:p>
        </p:txBody>
      </p:sp>
      <p:sp>
        <p:nvSpPr>
          <p:cNvPr id="40966" name="Text Box 6"/>
          <p:cNvSpPr txBox="1">
            <a:spLocks noChangeArrowheads="1"/>
          </p:cNvSpPr>
          <p:nvPr/>
        </p:nvSpPr>
        <p:spPr bwMode="auto">
          <a:xfrm>
            <a:off x="3635375" y="2781300"/>
            <a:ext cx="1196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Garamond" panose="02020404030301010803" pitchFamily="18" charset="0"/>
              </a:rPr>
              <a:t>Lower high</a:t>
            </a:r>
          </a:p>
        </p:txBody>
      </p:sp>
      <p:sp>
        <p:nvSpPr>
          <p:cNvPr id="40967" name="Text Box 7"/>
          <p:cNvSpPr txBox="1">
            <a:spLocks noChangeArrowheads="1"/>
          </p:cNvSpPr>
          <p:nvPr/>
        </p:nvSpPr>
        <p:spPr bwMode="auto">
          <a:xfrm>
            <a:off x="5292725" y="3213100"/>
            <a:ext cx="1196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Garamond" panose="02020404030301010803" pitchFamily="18" charset="0"/>
              </a:rPr>
              <a:t>Lower high</a:t>
            </a:r>
          </a:p>
        </p:txBody>
      </p:sp>
      <p:sp>
        <p:nvSpPr>
          <p:cNvPr id="40968" name="Text Box 8"/>
          <p:cNvSpPr txBox="1">
            <a:spLocks noChangeArrowheads="1"/>
          </p:cNvSpPr>
          <p:nvPr/>
        </p:nvSpPr>
        <p:spPr bwMode="auto">
          <a:xfrm>
            <a:off x="6877050" y="3860800"/>
            <a:ext cx="1196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Garamond" panose="02020404030301010803" pitchFamily="18" charset="0"/>
              </a:rPr>
              <a:t>Lower high</a:t>
            </a:r>
          </a:p>
        </p:txBody>
      </p:sp>
      <p:sp>
        <p:nvSpPr>
          <p:cNvPr id="40969" name="Text Box 9"/>
          <p:cNvSpPr txBox="1">
            <a:spLocks noChangeArrowheads="1"/>
          </p:cNvSpPr>
          <p:nvPr/>
        </p:nvSpPr>
        <p:spPr bwMode="auto">
          <a:xfrm>
            <a:off x="900113" y="3357563"/>
            <a:ext cx="1209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Garamond" panose="02020404030301010803" pitchFamily="18" charset="0"/>
              </a:rPr>
              <a:t>Lower Low</a:t>
            </a:r>
          </a:p>
        </p:txBody>
      </p:sp>
      <p:sp>
        <p:nvSpPr>
          <p:cNvPr id="40970" name="Text Box 10"/>
          <p:cNvSpPr txBox="1">
            <a:spLocks noChangeArrowheads="1"/>
          </p:cNvSpPr>
          <p:nvPr/>
        </p:nvSpPr>
        <p:spPr bwMode="auto">
          <a:xfrm>
            <a:off x="2484438" y="3933825"/>
            <a:ext cx="1209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Garamond" panose="02020404030301010803" pitchFamily="18" charset="0"/>
              </a:rPr>
              <a:t>Lower Low</a:t>
            </a:r>
          </a:p>
        </p:txBody>
      </p:sp>
      <p:sp>
        <p:nvSpPr>
          <p:cNvPr id="40971" name="Text Box 11"/>
          <p:cNvSpPr txBox="1">
            <a:spLocks noChangeArrowheads="1"/>
          </p:cNvSpPr>
          <p:nvPr/>
        </p:nvSpPr>
        <p:spPr bwMode="auto">
          <a:xfrm>
            <a:off x="4643438" y="4508500"/>
            <a:ext cx="1209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Garamond" panose="02020404030301010803" pitchFamily="18" charset="0"/>
              </a:rPr>
              <a:t>Lower Low</a:t>
            </a:r>
          </a:p>
        </p:txBody>
      </p:sp>
      <p:sp>
        <p:nvSpPr>
          <p:cNvPr id="40972" name="Text Box 12"/>
          <p:cNvSpPr txBox="1">
            <a:spLocks noChangeArrowheads="1"/>
          </p:cNvSpPr>
          <p:nvPr/>
        </p:nvSpPr>
        <p:spPr bwMode="auto">
          <a:xfrm>
            <a:off x="6227763" y="5084763"/>
            <a:ext cx="1209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Garamond" panose="02020404030301010803" pitchFamily="18" charset="0"/>
              </a:rPr>
              <a:t>Lower Low</a:t>
            </a: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rrowheads="1"/>
          </p:cNvSpPr>
          <p:nvPr>
            <p:ph type="title"/>
          </p:nvPr>
        </p:nvSpPr>
        <p:spPr/>
        <p:txBody>
          <a:bodyPr/>
          <a:lstStyle/>
          <a:p>
            <a:pPr algn="r"/>
            <a:r>
              <a:rPr lang="fa-IR" sz="3200">
                <a:solidFill>
                  <a:srgbClr val="FF9933"/>
                </a:solidFill>
                <a:cs typeface="B Titr" pitchFamily="2" charset="-78"/>
              </a:rPr>
              <a:t>تفسیر میانگین متحرک ها</a:t>
            </a:r>
            <a:endParaRPr lang="en-US" sz="3200">
              <a:solidFill>
                <a:srgbClr val="FF9933"/>
              </a:solidFill>
              <a:cs typeface="B Titr" pitchFamily="2" charset="-78"/>
            </a:endParaRPr>
          </a:p>
        </p:txBody>
      </p:sp>
      <p:sp>
        <p:nvSpPr>
          <p:cNvPr id="222211" name="Rectangle 3"/>
          <p:cNvSpPr>
            <a:spLocks noGrp="1" noRot="1" noChangeArrowheads="1"/>
          </p:cNvSpPr>
          <p:nvPr>
            <p:ph type="body" idx="1"/>
          </p:nvPr>
        </p:nvSpPr>
        <p:spPr/>
        <p:txBody>
          <a:bodyPr/>
          <a:lstStyle/>
          <a:p>
            <a:pPr marL="533400" indent="-533400">
              <a:lnSpc>
                <a:spcPct val="80000"/>
              </a:lnSpc>
            </a:pPr>
            <a:r>
              <a:rPr lang="fa-IR" sz="2400">
                <a:cs typeface="B Titr" pitchFamily="2" charset="-78"/>
              </a:rPr>
              <a:t>تشخیص و تأیید روند</a:t>
            </a:r>
          </a:p>
          <a:p>
            <a:pPr marL="533400" indent="-533400">
              <a:lnSpc>
                <a:spcPct val="80000"/>
              </a:lnSpc>
              <a:buFont typeface="Wingdings" panose="05000000000000000000" pitchFamily="2" charset="2"/>
              <a:buAutoNum type="arabicPeriod"/>
            </a:pPr>
            <a:r>
              <a:rPr lang="fa-IR" sz="2400">
                <a:cs typeface="B Titr" pitchFamily="2" charset="-78"/>
              </a:rPr>
              <a:t>جهت منحنی میانگین متحرک</a:t>
            </a:r>
          </a:p>
          <a:p>
            <a:pPr marL="533400" indent="-533400">
              <a:lnSpc>
                <a:spcPct val="80000"/>
              </a:lnSpc>
              <a:buFont typeface="Wingdings" panose="05000000000000000000" pitchFamily="2" charset="2"/>
              <a:buAutoNum type="arabicPeriod"/>
            </a:pPr>
            <a:r>
              <a:rPr lang="fa-IR" sz="2400">
                <a:cs typeface="B Titr" pitchFamily="2" charset="-78"/>
              </a:rPr>
              <a:t>مقایسه منحنی قیمت نسبت به منحنی میانگین متحرک</a:t>
            </a:r>
          </a:p>
          <a:p>
            <a:pPr marL="533400" indent="-533400">
              <a:lnSpc>
                <a:spcPct val="80000"/>
              </a:lnSpc>
              <a:buFont typeface="Wingdings" panose="05000000000000000000" pitchFamily="2" charset="2"/>
              <a:buAutoNum type="arabicPeriod"/>
            </a:pPr>
            <a:r>
              <a:rPr lang="fa-IR" sz="2400">
                <a:cs typeface="B Titr" pitchFamily="2" charset="-78"/>
              </a:rPr>
              <a:t>به کاربستن دو میانگین متحرک با دوره های مختلف ، یکی با پریود کوتاه مدت و دیگری با دوره زمانی بلند مدت تر</a:t>
            </a:r>
          </a:p>
          <a:p>
            <a:pPr marL="533400" indent="-533400">
              <a:lnSpc>
                <a:spcPct val="80000"/>
              </a:lnSpc>
              <a:buFont typeface="Wingdings" panose="05000000000000000000" pitchFamily="2" charset="2"/>
              <a:buAutoNum type="arabicPeriod"/>
            </a:pPr>
            <a:endParaRPr lang="fa-IR" sz="2400">
              <a:cs typeface="B Titr" pitchFamily="2" charset="-78"/>
            </a:endParaRPr>
          </a:p>
          <a:p>
            <a:pPr marL="533400" indent="-533400">
              <a:lnSpc>
                <a:spcPct val="80000"/>
              </a:lnSpc>
            </a:pPr>
            <a:r>
              <a:rPr lang="fa-IR" sz="2400">
                <a:cs typeface="B Titr" pitchFamily="2" charset="-78"/>
              </a:rPr>
              <a:t>تشخیص و شناسایی سطوح حمایت و مقاومت پویا</a:t>
            </a:r>
          </a:p>
          <a:p>
            <a:pPr marL="533400" indent="-533400">
              <a:lnSpc>
                <a:spcPct val="80000"/>
              </a:lnSpc>
            </a:pPr>
            <a:endParaRPr lang="fa-IR" sz="2400">
              <a:cs typeface="B Titr" pitchFamily="2" charset="-78"/>
            </a:endParaRPr>
          </a:p>
          <a:p>
            <a:pPr marL="533400" indent="-533400">
              <a:lnSpc>
                <a:spcPct val="80000"/>
              </a:lnSpc>
            </a:pPr>
            <a:r>
              <a:rPr lang="fa-IR" sz="2400">
                <a:cs typeface="B Titr" pitchFamily="2" charset="-78"/>
              </a:rPr>
              <a:t>شناسایی محدوده های معاملاتی</a:t>
            </a:r>
          </a:p>
          <a:p>
            <a:pPr marL="533400" indent="-533400">
              <a:lnSpc>
                <a:spcPct val="80000"/>
              </a:lnSpc>
            </a:pPr>
            <a:endParaRPr lang="en-US" sz="2400">
              <a:cs typeface="B Titr" pitchFamily="2" charset="-78"/>
            </a:endParaRPr>
          </a:p>
          <a:p>
            <a:pPr marL="533400" indent="-533400">
              <a:lnSpc>
                <a:spcPct val="80000"/>
              </a:lnSpc>
            </a:pPr>
            <a:r>
              <a:rPr lang="fa-IR" sz="2400">
                <a:cs typeface="B Titr" pitchFamily="2" charset="-78"/>
              </a:rPr>
              <a:t>تشخیص مرحله بحرانی روند</a:t>
            </a:r>
            <a:endParaRPr lang="en-US" sz="24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rrowheads="1"/>
          </p:cNvSpPr>
          <p:nvPr>
            <p:ph type="title"/>
          </p:nvPr>
        </p:nvSpPr>
        <p:spPr/>
        <p:txBody>
          <a:bodyPr/>
          <a:lstStyle/>
          <a:p>
            <a:r>
              <a:rPr lang="fa-IR" sz="3200">
                <a:cs typeface="B Titr" pitchFamily="2" charset="-78"/>
              </a:rPr>
              <a:t>شاخص قدرت نسبی</a:t>
            </a:r>
            <a:endParaRPr lang="en-US" sz="3200">
              <a:cs typeface="B Titr" pitchFamily="2" charset="-78"/>
            </a:endParaRPr>
          </a:p>
        </p:txBody>
      </p:sp>
      <p:sp>
        <p:nvSpPr>
          <p:cNvPr id="223235" name="Rectangle 3"/>
          <p:cNvSpPr>
            <a:spLocks noGrp="1" noRot="1" noChangeArrowheads="1"/>
          </p:cNvSpPr>
          <p:nvPr>
            <p:ph type="body" sz="half" idx="1"/>
          </p:nvPr>
        </p:nvSpPr>
        <p:spPr>
          <a:xfrm>
            <a:off x="5076825" y="1916113"/>
            <a:ext cx="3810000" cy="4114800"/>
          </a:xfrm>
        </p:spPr>
        <p:txBody>
          <a:bodyPr/>
          <a:lstStyle/>
          <a:p>
            <a:r>
              <a:rPr lang="fa-IR" sz="2000">
                <a:cs typeface="B Titr" pitchFamily="2" charset="-78"/>
              </a:rPr>
              <a:t>یکی از معیارهای سنجش سرعت تغییرات قیمت میباشد که توسط آقای جی.ولزوایلدر ابداع شده است</a:t>
            </a:r>
          </a:p>
          <a:p>
            <a:endParaRPr lang="en-US" sz="2000">
              <a:cs typeface="B Titr" pitchFamily="2" charset="-78"/>
            </a:endParaRPr>
          </a:p>
        </p:txBody>
      </p:sp>
      <p:sp>
        <p:nvSpPr>
          <p:cNvPr id="223236" name="Rectangle 4"/>
          <p:cNvSpPr>
            <a:spLocks noGrp="1" noRot="1" noChangeArrowheads="1"/>
          </p:cNvSpPr>
          <p:nvPr>
            <p:ph type="body" sz="half" idx="2"/>
          </p:nvPr>
        </p:nvSpPr>
        <p:spPr>
          <a:xfrm>
            <a:off x="762000" y="2057400"/>
            <a:ext cx="3952875" cy="4019550"/>
          </a:xfrm>
        </p:spPr>
        <p:txBody>
          <a:bodyPr/>
          <a:lstStyle/>
          <a:p>
            <a:r>
              <a:rPr lang="en-US" sz="2800">
                <a:cs typeface="B Titr" pitchFamily="2" charset="-78"/>
              </a:rPr>
              <a:t>RS</a:t>
            </a:r>
            <a:r>
              <a:rPr lang="fa-IR" sz="2800">
                <a:cs typeface="B Titr" pitchFamily="2" charset="-78"/>
              </a:rPr>
              <a:t> برابر است با مقدار </a:t>
            </a:r>
            <a:r>
              <a:rPr lang="fa-IR" sz="2800" b="1">
                <a:cs typeface="B Titr" pitchFamily="2" charset="-78"/>
              </a:rPr>
              <a:t>میانگین افزایش قیمت ها</a:t>
            </a:r>
            <a:r>
              <a:rPr lang="fa-IR" sz="2800">
                <a:cs typeface="B Titr" pitchFamily="2" charset="-78"/>
              </a:rPr>
              <a:t> در طی یک دوره مشخص تقسیم بر مقدار </a:t>
            </a:r>
            <a:r>
              <a:rPr lang="fa-IR" sz="2800" b="1">
                <a:cs typeface="B Titr" pitchFamily="2" charset="-78"/>
              </a:rPr>
              <a:t>میانگین کاهش قیمت ها</a:t>
            </a:r>
            <a:r>
              <a:rPr lang="fa-IR" sz="2800">
                <a:cs typeface="B Titr" pitchFamily="2" charset="-78"/>
              </a:rPr>
              <a:t> در طی یک دوره مشخص</a:t>
            </a:r>
          </a:p>
          <a:p>
            <a:r>
              <a:rPr lang="fa-IR" sz="2800">
                <a:cs typeface="B Titr" pitchFamily="2" charset="-78"/>
              </a:rPr>
              <a:t>منحنی شاخص </a:t>
            </a:r>
            <a:r>
              <a:rPr lang="en-US" sz="2800">
                <a:cs typeface="B Titr" pitchFamily="2" charset="-78"/>
              </a:rPr>
              <a:t>RSI</a:t>
            </a:r>
            <a:r>
              <a:rPr lang="fa-IR" sz="2800">
                <a:cs typeface="B Titr" pitchFamily="2" charset="-78"/>
              </a:rPr>
              <a:t> در دامنه بین صفر تا 100 نوسان می کند</a:t>
            </a:r>
            <a:endParaRPr lang="en-US" sz="2800">
              <a:cs typeface="B Titr" pitchFamily="2" charset="-78"/>
            </a:endParaRPr>
          </a:p>
        </p:txBody>
      </p:sp>
      <p:graphicFrame>
        <p:nvGraphicFramePr>
          <p:cNvPr id="223237" name="Object 5"/>
          <p:cNvGraphicFramePr>
            <a:graphicFrameLocks noChangeAspect="1"/>
          </p:cNvGraphicFramePr>
          <p:nvPr>
            <p:ph sz="quarter" idx="4294967295"/>
          </p:nvPr>
        </p:nvGraphicFramePr>
        <p:xfrm>
          <a:off x="4738688" y="3194050"/>
          <a:ext cx="3513137" cy="1374775"/>
        </p:xfrm>
        <a:graphic>
          <a:graphicData uri="http://schemas.openxmlformats.org/presentationml/2006/ole">
            <mc:AlternateContent xmlns:mc="http://schemas.openxmlformats.org/markup-compatibility/2006">
              <mc:Choice xmlns:v="urn:schemas-microsoft-com:vml" Requires="v">
                <p:oleObj spid="_x0000_s223238" name="Equation" r:id="rId4" imgW="1180800" imgH="634680" progId="Equation.3">
                  <p:embed/>
                </p:oleObj>
              </mc:Choice>
              <mc:Fallback>
                <p:oleObj name="Equation" r:id="rId4" imgW="1180800" imgH="63468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8688" y="3194050"/>
                        <a:ext cx="3513137"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advClick="0" advTm="10000">
    <p:dissolve/>
    <p:sndAc>
      <p:stSnd>
        <p:snd r:embed="rId3" name="chimes.wav"/>
      </p:stSnd>
    </p:sndAc>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rrowheads="1"/>
          </p:cNvSpPr>
          <p:nvPr>
            <p:ph type="title"/>
          </p:nvPr>
        </p:nvSpPr>
        <p:spPr/>
        <p:txBody>
          <a:bodyPr/>
          <a:lstStyle/>
          <a:p>
            <a:r>
              <a:rPr lang="fa-IR" sz="3200">
                <a:cs typeface="B Titr" pitchFamily="2" charset="-78"/>
              </a:rPr>
              <a:t>تفسیر شاخص قدرت نسبی (</a:t>
            </a:r>
            <a:r>
              <a:rPr lang="en-US" sz="3200">
                <a:cs typeface="B Titr" pitchFamily="2" charset="-78"/>
              </a:rPr>
              <a:t>RSI</a:t>
            </a:r>
            <a:r>
              <a:rPr lang="fa-IR" sz="3200">
                <a:cs typeface="B Titr" pitchFamily="2" charset="-78"/>
              </a:rPr>
              <a:t>)</a:t>
            </a:r>
            <a:endParaRPr lang="en-US" sz="3200">
              <a:cs typeface="B Titr" pitchFamily="2" charset="-78"/>
            </a:endParaRPr>
          </a:p>
        </p:txBody>
      </p:sp>
      <p:sp>
        <p:nvSpPr>
          <p:cNvPr id="224259" name="Rectangle 3"/>
          <p:cNvSpPr>
            <a:spLocks noGrp="1" noRot="1" noChangeArrowheads="1"/>
          </p:cNvSpPr>
          <p:nvPr>
            <p:ph type="body" idx="1"/>
          </p:nvPr>
        </p:nvSpPr>
        <p:spPr/>
        <p:txBody>
          <a:bodyPr/>
          <a:lstStyle/>
          <a:p>
            <a:r>
              <a:rPr lang="fa-IR" sz="2400">
                <a:cs typeface="B Titr" pitchFamily="2" charset="-78"/>
              </a:rPr>
              <a:t>مقادیر ماکزیمم ومینیمم در </a:t>
            </a:r>
            <a:r>
              <a:rPr lang="en-US" sz="2400">
                <a:cs typeface="B Titr" pitchFamily="2" charset="-78"/>
              </a:rPr>
              <a:t>RSI</a:t>
            </a:r>
            <a:r>
              <a:rPr lang="fa-IR" sz="2400">
                <a:cs typeface="B Titr" pitchFamily="2" charset="-78"/>
              </a:rPr>
              <a:t> (مناطق بیش خرید و بیش فرووش)</a:t>
            </a:r>
          </a:p>
          <a:p>
            <a:endParaRPr lang="fa-IR" sz="2400">
              <a:cs typeface="B Titr" pitchFamily="2" charset="-78"/>
            </a:endParaRPr>
          </a:p>
          <a:p>
            <a:r>
              <a:rPr lang="fa-IR" sz="2400">
                <a:cs typeface="B Titr" pitchFamily="2" charset="-78"/>
              </a:rPr>
              <a:t>آرایش های بوجود آمده درنمودار تغییرات </a:t>
            </a:r>
            <a:r>
              <a:rPr lang="en-US" sz="2400">
                <a:cs typeface="B Titr" pitchFamily="2" charset="-78"/>
              </a:rPr>
              <a:t>RSI</a:t>
            </a:r>
            <a:r>
              <a:rPr lang="fa-IR" sz="2400">
                <a:cs typeface="B Titr" pitchFamily="2" charset="-78"/>
              </a:rPr>
              <a:t> (مثلثها،کف دوقلو، سقف دو قلو)</a:t>
            </a:r>
          </a:p>
          <a:p>
            <a:endParaRPr lang="fa-IR" sz="2400">
              <a:cs typeface="B Titr" pitchFamily="2" charset="-78"/>
            </a:endParaRPr>
          </a:p>
          <a:p>
            <a:r>
              <a:rPr lang="fa-IR" sz="2400">
                <a:cs typeface="B Titr" pitchFamily="2" charset="-78"/>
              </a:rPr>
              <a:t>کمک به تشخیص سطوح حمایت و مقاومت</a:t>
            </a:r>
          </a:p>
          <a:p>
            <a:endParaRPr lang="fa-IR" sz="2400">
              <a:cs typeface="B Titr" pitchFamily="2" charset="-78"/>
            </a:endParaRPr>
          </a:p>
          <a:p>
            <a:r>
              <a:rPr lang="fa-IR" sz="2400">
                <a:cs typeface="B Titr" pitchFamily="2" charset="-78"/>
              </a:rPr>
              <a:t>نوسان ناقص (</a:t>
            </a:r>
            <a:r>
              <a:rPr lang="en-US" sz="2400">
                <a:cs typeface="B Titr" pitchFamily="2" charset="-78"/>
              </a:rPr>
              <a:t>failure swings</a:t>
            </a:r>
            <a:r>
              <a:rPr lang="fa-IR" sz="2400">
                <a:cs typeface="B Titr" pitchFamily="2" charset="-78"/>
              </a:rPr>
              <a:t>)</a:t>
            </a:r>
          </a:p>
          <a:p>
            <a:endParaRPr lang="fa-IR" sz="2400">
              <a:cs typeface="B Titr" pitchFamily="2" charset="-78"/>
            </a:endParaRPr>
          </a:p>
          <a:p>
            <a:r>
              <a:rPr lang="fa-IR" sz="2400">
                <a:cs typeface="B Titr" pitchFamily="2" charset="-78"/>
              </a:rPr>
              <a:t>واگرایی ( عدم تایید و تطابق روند ها)</a:t>
            </a:r>
            <a:endParaRPr lang="en-US" sz="2400">
              <a:cs typeface="B Titr" pitchFamily="2" charset="-78"/>
            </a:endParaRPr>
          </a:p>
        </p:txBody>
      </p:sp>
    </p:spTree>
  </p:cSld>
  <p:clrMapOvr>
    <a:masterClrMapping/>
  </p:clrMapOvr>
  <p:transition spd="slow" advClick="0" advTm="10000">
    <p:dissolve/>
    <p:sndAc>
      <p:stSnd>
        <p:snd r:embed="rId2" name="chimes.wav"/>
      </p:stSnd>
    </p:sndAc>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rrowheads="1"/>
          </p:cNvSpPr>
          <p:nvPr>
            <p:ph type="title"/>
          </p:nvPr>
        </p:nvSpPr>
        <p:spPr/>
        <p:txBody>
          <a:bodyPr/>
          <a:lstStyle/>
          <a:p>
            <a:r>
              <a:rPr lang="fa-IR" sz="1800">
                <a:cs typeface="B Titr" pitchFamily="2" charset="-78"/>
              </a:rPr>
              <a:t>مقادیر ماکزیمم ومینیمم در </a:t>
            </a:r>
            <a:r>
              <a:rPr lang="en-US" sz="1800">
                <a:cs typeface="B Titr" pitchFamily="2" charset="-78"/>
              </a:rPr>
              <a:t>RSI</a:t>
            </a:r>
            <a:r>
              <a:rPr lang="fa-IR" sz="1800">
                <a:cs typeface="B Titr" pitchFamily="2" charset="-78"/>
              </a:rPr>
              <a:t> </a:t>
            </a:r>
            <a:br>
              <a:rPr lang="fa-IR" sz="1800">
                <a:cs typeface="B Titr" pitchFamily="2" charset="-78"/>
              </a:rPr>
            </a:br>
            <a:r>
              <a:rPr lang="fa-IR" sz="1800">
                <a:cs typeface="B Titr" pitchFamily="2" charset="-78"/>
              </a:rPr>
              <a:t>(مناطق بیش خرید و بیش فرووش)</a:t>
            </a:r>
            <a:endParaRPr lang="en-US" sz="1800">
              <a:cs typeface="B Titr" pitchFamily="2" charset="-78"/>
            </a:endParaRPr>
          </a:p>
        </p:txBody>
      </p:sp>
      <p:sp>
        <p:nvSpPr>
          <p:cNvPr id="225283" name="Rectangle 3"/>
          <p:cNvSpPr>
            <a:spLocks noGrp="1" noRot="1" noChangeArrowheads="1"/>
          </p:cNvSpPr>
          <p:nvPr>
            <p:ph type="body" idx="1"/>
          </p:nvPr>
        </p:nvSpPr>
        <p:spPr>
          <a:xfrm>
            <a:off x="1182688" y="2017713"/>
            <a:ext cx="7772400" cy="4506912"/>
          </a:xfrm>
        </p:spPr>
        <p:txBody>
          <a:bodyPr/>
          <a:lstStyle/>
          <a:p>
            <a:r>
              <a:rPr lang="fa-IR" sz="2000">
                <a:cs typeface="B Titr" pitchFamily="2" charset="-78"/>
              </a:rPr>
              <a:t>با استفاده از مقادیر حدی سیگنال </a:t>
            </a:r>
            <a:r>
              <a:rPr lang="en-US" sz="2000">
                <a:cs typeface="B Titr" pitchFamily="2" charset="-78"/>
              </a:rPr>
              <a:t>RSI</a:t>
            </a:r>
            <a:r>
              <a:rPr lang="fa-IR" sz="2000">
                <a:cs typeface="B Titr" pitchFamily="2" charset="-78"/>
              </a:rPr>
              <a:t> می توان به پیش بینی تشکیل کف و قله در نمودار قیمت پرداخت</a:t>
            </a:r>
          </a:p>
          <a:p>
            <a:r>
              <a:rPr lang="fa-IR" sz="2000">
                <a:cs typeface="B Titr" pitchFamily="2" charset="-78"/>
              </a:rPr>
              <a:t>آقای وایلدر اعداد 30 و 70 را به عنوان مقادیر حدی پیشنهاد می کند</a:t>
            </a:r>
          </a:p>
          <a:p>
            <a:r>
              <a:rPr lang="fa-IR" sz="2000">
                <a:cs typeface="B Titr" pitchFamily="2" charset="-78"/>
              </a:rPr>
              <a:t>سیگنال خرید هنگامی صادر می شود که منحنی</a:t>
            </a:r>
            <a:r>
              <a:rPr lang="en-US" sz="2000">
                <a:cs typeface="B Titr" pitchFamily="2" charset="-78"/>
              </a:rPr>
              <a:t>RSI</a:t>
            </a:r>
            <a:r>
              <a:rPr lang="fa-IR" sz="2000">
                <a:cs typeface="B Titr" pitchFamily="2" charset="-78"/>
              </a:rPr>
              <a:t> می خواهد از منطقه بیش فروش(فروش های افراطی) خارج شود</a:t>
            </a:r>
          </a:p>
          <a:p>
            <a:r>
              <a:rPr lang="fa-IR" sz="2000">
                <a:cs typeface="B Titr" pitchFamily="2" charset="-78"/>
              </a:rPr>
              <a:t>سیگنال فروش زمانی صادر می شود که </a:t>
            </a:r>
            <a:r>
              <a:rPr lang="en-US" sz="2000">
                <a:cs typeface="B Titr" pitchFamily="2" charset="-78"/>
              </a:rPr>
              <a:t>RSI</a:t>
            </a:r>
            <a:r>
              <a:rPr lang="fa-IR" sz="2000">
                <a:cs typeface="B Titr" pitchFamily="2" charset="-78"/>
              </a:rPr>
              <a:t> از منطقه بیش خرید خارج شود</a:t>
            </a:r>
            <a:endParaRPr lang="en-US" sz="2000">
              <a:cs typeface="B Titr" pitchFamily="2" charset="-78"/>
            </a:endParaRPr>
          </a:p>
        </p:txBody>
      </p:sp>
      <p:sp>
        <p:nvSpPr>
          <p:cNvPr id="225284" name="Line 4"/>
          <p:cNvSpPr>
            <a:spLocks noChangeShapeType="1"/>
          </p:cNvSpPr>
          <p:nvPr/>
        </p:nvSpPr>
        <p:spPr bwMode="auto">
          <a:xfrm>
            <a:off x="1476375" y="4365625"/>
            <a:ext cx="532765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285" name="Line 5"/>
          <p:cNvSpPr>
            <a:spLocks noChangeShapeType="1"/>
          </p:cNvSpPr>
          <p:nvPr/>
        </p:nvSpPr>
        <p:spPr bwMode="auto">
          <a:xfrm>
            <a:off x="1547813" y="5949950"/>
            <a:ext cx="532765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286" name="Line 6"/>
          <p:cNvSpPr>
            <a:spLocks noChangeShapeType="1"/>
          </p:cNvSpPr>
          <p:nvPr/>
        </p:nvSpPr>
        <p:spPr bwMode="auto">
          <a:xfrm>
            <a:off x="1547813" y="5516563"/>
            <a:ext cx="53276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287" name="Line 7"/>
          <p:cNvSpPr>
            <a:spLocks noChangeShapeType="1"/>
          </p:cNvSpPr>
          <p:nvPr/>
        </p:nvSpPr>
        <p:spPr bwMode="auto">
          <a:xfrm>
            <a:off x="1547813" y="4868863"/>
            <a:ext cx="53276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288" name="Text Box 8"/>
          <p:cNvSpPr txBox="1">
            <a:spLocks noChangeArrowheads="1"/>
          </p:cNvSpPr>
          <p:nvPr/>
        </p:nvSpPr>
        <p:spPr bwMode="auto">
          <a:xfrm>
            <a:off x="1763713" y="5516563"/>
            <a:ext cx="1557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منطقه بیش فروش </a:t>
            </a:r>
            <a:endParaRPr lang="en-US">
              <a:latin typeface="Tahoma" panose="020B0604030504040204" pitchFamily="34" charset="0"/>
            </a:endParaRPr>
          </a:p>
        </p:txBody>
      </p:sp>
      <p:sp>
        <p:nvSpPr>
          <p:cNvPr id="225289" name="Text Box 9"/>
          <p:cNvSpPr txBox="1">
            <a:spLocks noChangeArrowheads="1"/>
          </p:cNvSpPr>
          <p:nvPr/>
        </p:nvSpPr>
        <p:spPr bwMode="auto">
          <a:xfrm>
            <a:off x="1785938" y="4437063"/>
            <a:ext cx="1463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منطقه بیش خرید </a:t>
            </a:r>
            <a:endParaRPr lang="en-US">
              <a:latin typeface="Tahoma" panose="020B0604030504040204" pitchFamily="34" charset="0"/>
            </a:endParaRPr>
          </a:p>
        </p:txBody>
      </p:sp>
      <p:sp>
        <p:nvSpPr>
          <p:cNvPr id="225290" name="Text Box 10"/>
          <p:cNvSpPr txBox="1">
            <a:spLocks noChangeArrowheads="1"/>
          </p:cNvSpPr>
          <p:nvPr/>
        </p:nvSpPr>
        <p:spPr bwMode="auto">
          <a:xfrm>
            <a:off x="7121525" y="5805488"/>
            <a:ext cx="30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atin typeface="Tahoma" panose="020B0604030504040204" pitchFamily="34" charset="0"/>
              </a:rPr>
              <a:t>0</a:t>
            </a:r>
            <a:endParaRPr lang="en-US">
              <a:latin typeface="Tahoma" panose="020B0604030504040204" pitchFamily="34" charset="0"/>
            </a:endParaRPr>
          </a:p>
        </p:txBody>
      </p:sp>
      <p:sp>
        <p:nvSpPr>
          <p:cNvPr id="225291" name="Text Box 11"/>
          <p:cNvSpPr txBox="1">
            <a:spLocks noChangeArrowheads="1"/>
          </p:cNvSpPr>
          <p:nvPr/>
        </p:nvSpPr>
        <p:spPr bwMode="auto">
          <a:xfrm>
            <a:off x="6732588" y="5300663"/>
            <a:ext cx="5921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atin typeface="Tahoma" panose="020B0604030504040204" pitchFamily="34" charset="0"/>
              </a:rPr>
              <a:t>30</a:t>
            </a:r>
            <a:endParaRPr lang="en-US">
              <a:latin typeface="Tahoma" panose="020B0604030504040204" pitchFamily="34" charset="0"/>
            </a:endParaRPr>
          </a:p>
        </p:txBody>
      </p:sp>
      <p:sp>
        <p:nvSpPr>
          <p:cNvPr id="225292" name="Text Box 12"/>
          <p:cNvSpPr txBox="1">
            <a:spLocks noChangeArrowheads="1"/>
          </p:cNvSpPr>
          <p:nvPr/>
        </p:nvSpPr>
        <p:spPr bwMode="auto">
          <a:xfrm>
            <a:off x="6804025" y="4652963"/>
            <a:ext cx="5921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atin typeface="Tahoma" panose="020B0604030504040204" pitchFamily="34" charset="0"/>
              </a:rPr>
              <a:t>70</a:t>
            </a:r>
            <a:endParaRPr lang="en-US">
              <a:latin typeface="Tahoma" panose="020B0604030504040204" pitchFamily="34" charset="0"/>
            </a:endParaRPr>
          </a:p>
        </p:txBody>
      </p:sp>
      <p:sp>
        <p:nvSpPr>
          <p:cNvPr id="225293" name="Text Box 13"/>
          <p:cNvSpPr txBox="1">
            <a:spLocks noChangeArrowheads="1"/>
          </p:cNvSpPr>
          <p:nvPr/>
        </p:nvSpPr>
        <p:spPr bwMode="auto">
          <a:xfrm>
            <a:off x="6804025" y="4149725"/>
            <a:ext cx="592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atin typeface="Tahoma" panose="020B0604030504040204" pitchFamily="34" charset="0"/>
              </a:rPr>
              <a:t>100</a:t>
            </a:r>
            <a:endParaRPr lang="en-US">
              <a:latin typeface="Tahoma" panose="020B0604030504040204" pitchFamily="34" charset="0"/>
            </a:endParaRPr>
          </a:p>
        </p:txBody>
      </p:sp>
      <p:sp>
        <p:nvSpPr>
          <p:cNvPr id="225294" name="Freeform 14"/>
          <p:cNvSpPr>
            <a:spLocks/>
          </p:cNvSpPr>
          <p:nvPr/>
        </p:nvSpPr>
        <p:spPr bwMode="auto">
          <a:xfrm>
            <a:off x="3203575" y="4318000"/>
            <a:ext cx="3529013" cy="1487488"/>
          </a:xfrm>
          <a:custGeom>
            <a:avLst/>
            <a:gdLst>
              <a:gd name="T0" fmla="*/ 0 w 2223"/>
              <a:gd name="T1" fmla="*/ 937 h 937"/>
              <a:gd name="T2" fmla="*/ 318 w 2223"/>
              <a:gd name="T3" fmla="*/ 393 h 937"/>
              <a:gd name="T4" fmla="*/ 499 w 2223"/>
              <a:gd name="T5" fmla="*/ 710 h 937"/>
              <a:gd name="T6" fmla="*/ 771 w 2223"/>
              <a:gd name="T7" fmla="*/ 393 h 937"/>
              <a:gd name="T8" fmla="*/ 907 w 2223"/>
              <a:gd name="T9" fmla="*/ 166 h 937"/>
              <a:gd name="T10" fmla="*/ 1134 w 2223"/>
              <a:gd name="T11" fmla="*/ 846 h 937"/>
              <a:gd name="T12" fmla="*/ 1361 w 2223"/>
              <a:gd name="T13" fmla="*/ 529 h 937"/>
              <a:gd name="T14" fmla="*/ 1452 w 2223"/>
              <a:gd name="T15" fmla="*/ 710 h 937"/>
              <a:gd name="T16" fmla="*/ 1588 w 2223"/>
              <a:gd name="T17" fmla="*/ 393 h 937"/>
              <a:gd name="T18" fmla="*/ 1678 w 2223"/>
              <a:gd name="T19" fmla="*/ 665 h 937"/>
              <a:gd name="T20" fmla="*/ 1951 w 2223"/>
              <a:gd name="T21" fmla="*/ 30 h 937"/>
              <a:gd name="T22" fmla="*/ 2223 w 2223"/>
              <a:gd name="T23" fmla="*/ 483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3" h="937">
                <a:moveTo>
                  <a:pt x="0" y="937"/>
                </a:moveTo>
                <a:cubicBezTo>
                  <a:pt x="117" y="684"/>
                  <a:pt x="235" y="431"/>
                  <a:pt x="318" y="393"/>
                </a:cubicBezTo>
                <a:cubicBezTo>
                  <a:pt x="401" y="355"/>
                  <a:pt x="424" y="710"/>
                  <a:pt x="499" y="710"/>
                </a:cubicBezTo>
                <a:cubicBezTo>
                  <a:pt x="574" y="710"/>
                  <a:pt x="703" y="484"/>
                  <a:pt x="771" y="393"/>
                </a:cubicBezTo>
                <a:cubicBezTo>
                  <a:pt x="839" y="302"/>
                  <a:pt x="847" y="91"/>
                  <a:pt x="907" y="166"/>
                </a:cubicBezTo>
                <a:cubicBezTo>
                  <a:pt x="967" y="241"/>
                  <a:pt x="1058" y="786"/>
                  <a:pt x="1134" y="846"/>
                </a:cubicBezTo>
                <a:cubicBezTo>
                  <a:pt x="1210" y="906"/>
                  <a:pt x="1308" y="552"/>
                  <a:pt x="1361" y="529"/>
                </a:cubicBezTo>
                <a:cubicBezTo>
                  <a:pt x="1414" y="506"/>
                  <a:pt x="1414" y="733"/>
                  <a:pt x="1452" y="710"/>
                </a:cubicBezTo>
                <a:cubicBezTo>
                  <a:pt x="1490" y="687"/>
                  <a:pt x="1550" y="400"/>
                  <a:pt x="1588" y="393"/>
                </a:cubicBezTo>
                <a:cubicBezTo>
                  <a:pt x="1626" y="386"/>
                  <a:pt x="1618" y="725"/>
                  <a:pt x="1678" y="665"/>
                </a:cubicBezTo>
                <a:cubicBezTo>
                  <a:pt x="1738" y="605"/>
                  <a:pt x="1860" y="60"/>
                  <a:pt x="1951" y="30"/>
                </a:cubicBezTo>
                <a:cubicBezTo>
                  <a:pt x="2042" y="0"/>
                  <a:pt x="2178" y="408"/>
                  <a:pt x="2223" y="483"/>
                </a:cubicBezTo>
              </a:path>
            </a:pathLst>
          </a:custGeom>
          <a:noFill/>
          <a:ln w="38100" cmpd="sng">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295" name="Text Box 15"/>
          <p:cNvSpPr txBox="1">
            <a:spLocks noChangeArrowheads="1"/>
          </p:cNvSpPr>
          <p:nvPr/>
        </p:nvSpPr>
        <p:spPr bwMode="auto">
          <a:xfrm>
            <a:off x="5867400" y="6092825"/>
            <a:ext cx="1130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solidFill>
                  <a:schemeClr val="folHlink"/>
                </a:solidFill>
                <a:latin typeface="Tahoma" panose="020B0604030504040204" pitchFamily="34" charset="0"/>
              </a:rPr>
              <a:t>سیگنال خرید</a:t>
            </a:r>
            <a:endParaRPr lang="en-US">
              <a:solidFill>
                <a:schemeClr val="folHlink"/>
              </a:solidFill>
              <a:latin typeface="Tahoma" panose="020B0604030504040204" pitchFamily="34" charset="0"/>
            </a:endParaRPr>
          </a:p>
        </p:txBody>
      </p:sp>
      <p:sp>
        <p:nvSpPr>
          <p:cNvPr id="225296" name="Line 16"/>
          <p:cNvSpPr>
            <a:spLocks noChangeShapeType="1"/>
          </p:cNvSpPr>
          <p:nvPr/>
        </p:nvSpPr>
        <p:spPr bwMode="auto">
          <a:xfrm flipH="1" flipV="1">
            <a:off x="5219700" y="5516563"/>
            <a:ext cx="720725"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297" name="Text Box 17"/>
          <p:cNvSpPr txBox="1">
            <a:spLocks noChangeArrowheads="1"/>
          </p:cNvSpPr>
          <p:nvPr/>
        </p:nvSpPr>
        <p:spPr bwMode="auto">
          <a:xfrm>
            <a:off x="7543800" y="5173663"/>
            <a:ext cx="1223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solidFill>
                  <a:srgbClr val="FF9900"/>
                </a:solidFill>
                <a:latin typeface="Tahoma" panose="020B0604030504040204" pitchFamily="34" charset="0"/>
              </a:rPr>
              <a:t>سیگنال فروش</a:t>
            </a:r>
            <a:endParaRPr lang="en-US">
              <a:solidFill>
                <a:srgbClr val="FF9900"/>
              </a:solidFill>
              <a:latin typeface="Tahoma" panose="020B0604030504040204" pitchFamily="34" charset="0"/>
            </a:endParaRPr>
          </a:p>
        </p:txBody>
      </p:sp>
      <p:sp>
        <p:nvSpPr>
          <p:cNvPr id="225298" name="Line 18"/>
          <p:cNvSpPr>
            <a:spLocks noChangeShapeType="1"/>
          </p:cNvSpPr>
          <p:nvPr/>
        </p:nvSpPr>
        <p:spPr bwMode="auto">
          <a:xfrm flipH="1" flipV="1">
            <a:off x="6659563" y="4868863"/>
            <a:ext cx="7921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rrowheads="1"/>
          </p:cNvSpPr>
          <p:nvPr>
            <p:ph type="title"/>
          </p:nvPr>
        </p:nvSpPr>
        <p:spPr/>
        <p:txBody>
          <a:bodyPr/>
          <a:lstStyle/>
          <a:p>
            <a:r>
              <a:rPr lang="fa-IR" sz="3600">
                <a:cs typeface="B Titr" pitchFamily="2" charset="-78"/>
              </a:rPr>
              <a:t>آرایش های بوجود آمده درنمودار تغییرات </a:t>
            </a:r>
            <a:r>
              <a:rPr lang="en-US" sz="3600">
                <a:cs typeface="B Titr" pitchFamily="2" charset="-78"/>
              </a:rPr>
              <a:t>RSI</a:t>
            </a:r>
            <a:r>
              <a:rPr lang="fa-IR" sz="3600">
                <a:cs typeface="B Titr" pitchFamily="2" charset="-78"/>
              </a:rPr>
              <a:t> (مثلثها،کف دوقلو، سقف دو قلو)</a:t>
            </a:r>
            <a:endParaRPr lang="en-US" sz="3600">
              <a:cs typeface="B Titr" pitchFamily="2" charset="-78"/>
            </a:endParaRPr>
          </a:p>
        </p:txBody>
      </p:sp>
      <p:sp>
        <p:nvSpPr>
          <p:cNvPr id="226307" name="Rectangle 3"/>
          <p:cNvSpPr>
            <a:spLocks noGrp="1" noRot="1" noChangeArrowheads="1"/>
          </p:cNvSpPr>
          <p:nvPr>
            <p:ph type="body" idx="1"/>
          </p:nvPr>
        </p:nvSpPr>
        <p:spPr/>
        <p:txBody>
          <a:bodyPr/>
          <a:lstStyle/>
          <a:p>
            <a:r>
              <a:rPr lang="fa-IR" sz="2000">
                <a:cs typeface="B Titr" pitchFamily="2" charset="-78"/>
              </a:rPr>
              <a:t>معمولاً می توان الگو های نموداری تکنیکال مانند الگوی مثلثی، آرایش ها سرو شانه و غیره را در نمودار </a:t>
            </a:r>
            <a:r>
              <a:rPr lang="en-US" sz="2000">
                <a:cs typeface="B Titr" pitchFamily="2" charset="-78"/>
              </a:rPr>
              <a:t>RSI</a:t>
            </a:r>
            <a:r>
              <a:rPr lang="fa-IR" sz="2000">
                <a:cs typeface="B Titr" pitchFamily="2" charset="-78"/>
              </a:rPr>
              <a:t> نیز مشاهده کرد.</a:t>
            </a:r>
          </a:p>
          <a:p>
            <a:endParaRPr lang="fa-IR" sz="2000">
              <a:cs typeface="B Titr" pitchFamily="2" charset="-78"/>
            </a:endParaRPr>
          </a:p>
          <a:p>
            <a:r>
              <a:rPr lang="fa-IR" sz="2000">
                <a:cs typeface="B Titr" pitchFamily="2" charset="-78"/>
              </a:rPr>
              <a:t>بیشتر الگوهای کف و سقف دوقلو در </a:t>
            </a:r>
            <a:r>
              <a:rPr lang="en-US" sz="2000">
                <a:cs typeface="B Titr" pitchFamily="2" charset="-78"/>
              </a:rPr>
              <a:t>RSI</a:t>
            </a:r>
            <a:r>
              <a:rPr lang="fa-IR" sz="2000">
                <a:cs typeface="B Titr" pitchFamily="2" charset="-78"/>
              </a:rPr>
              <a:t> دیده می شوند</a:t>
            </a:r>
          </a:p>
          <a:p>
            <a:endParaRPr lang="fa-IR" sz="2000">
              <a:cs typeface="B Titr" pitchFamily="2" charset="-78"/>
            </a:endParaRPr>
          </a:p>
          <a:p>
            <a:r>
              <a:rPr lang="fa-IR" sz="2000">
                <a:cs typeface="B Titr" pitchFamily="2" charset="-78"/>
              </a:rPr>
              <a:t>ازتمامی قوانین مربوط به شکستن خطوط حمایت و مقاومت که در مورد نمودار های قیمت مطرح گردید، برای تشخیص سیگنال های خرید و فروش نیز می توان استفاده نمود</a:t>
            </a:r>
            <a:endParaRPr lang="en-US" sz="20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rrowheads="1"/>
          </p:cNvSpPr>
          <p:nvPr>
            <p:ph type="title"/>
          </p:nvPr>
        </p:nvSpPr>
        <p:spPr/>
        <p:txBody>
          <a:bodyPr/>
          <a:lstStyle/>
          <a:p>
            <a:r>
              <a:rPr lang="fa-IR" sz="3200">
                <a:cs typeface="B Titr" pitchFamily="2" charset="-78"/>
              </a:rPr>
              <a:t>نوسان ناقص (</a:t>
            </a:r>
            <a:r>
              <a:rPr lang="en-US" sz="3200">
                <a:cs typeface="B Titr" pitchFamily="2" charset="-78"/>
              </a:rPr>
              <a:t>failure swings</a:t>
            </a:r>
            <a:r>
              <a:rPr lang="fa-IR" sz="3200">
                <a:cs typeface="B Titr" pitchFamily="2" charset="-78"/>
              </a:rPr>
              <a:t>)</a:t>
            </a:r>
            <a:endParaRPr lang="en-US" sz="3200">
              <a:cs typeface="B Titr" pitchFamily="2" charset="-78"/>
            </a:endParaRPr>
          </a:p>
        </p:txBody>
      </p:sp>
      <p:sp>
        <p:nvSpPr>
          <p:cNvPr id="227331" name="Rectangle 3"/>
          <p:cNvSpPr>
            <a:spLocks noGrp="1" noRot="1" noChangeArrowheads="1"/>
          </p:cNvSpPr>
          <p:nvPr>
            <p:ph type="body" idx="1"/>
          </p:nvPr>
        </p:nvSpPr>
        <p:spPr/>
        <p:txBody>
          <a:bodyPr/>
          <a:lstStyle/>
          <a:p>
            <a:r>
              <a:rPr lang="fa-IR" sz="2400">
                <a:cs typeface="B Titr" pitchFamily="2" charset="-78"/>
              </a:rPr>
              <a:t>یک نوسان ناقص هنگامی رخ می دهد که </a:t>
            </a:r>
            <a:r>
              <a:rPr lang="en-US" sz="2400">
                <a:cs typeface="B Titr" pitchFamily="2" charset="-78"/>
              </a:rPr>
              <a:t>RSI</a:t>
            </a:r>
            <a:r>
              <a:rPr lang="fa-IR" sz="2400">
                <a:cs typeface="B Titr" pitchFamily="2" charset="-78"/>
              </a:rPr>
              <a:t> از مرز 70 عبور کند سپس به نقطه پایین تری که نقطه شکست نامیده میشود بازگردد، بار دیگر روند صعودی در پیش گیرد ولی این بار حتی نتواند به مرز 70 دست یابد وسپس به نقطه ای پایین تر از سطح شکست قبلی سقوط کند این شکست به عنوان سیگنال فروش تلقی می شود</a:t>
            </a:r>
            <a:endParaRPr lang="en-US" sz="2400">
              <a:cs typeface="B Titr" pitchFamily="2" charset="-78"/>
            </a:endParaRPr>
          </a:p>
        </p:txBody>
      </p:sp>
      <p:sp>
        <p:nvSpPr>
          <p:cNvPr id="227332" name="Line 4"/>
          <p:cNvSpPr>
            <a:spLocks noChangeShapeType="1"/>
          </p:cNvSpPr>
          <p:nvPr/>
        </p:nvSpPr>
        <p:spPr bwMode="auto">
          <a:xfrm>
            <a:off x="1476375" y="4365625"/>
            <a:ext cx="532765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333" name="Line 5"/>
          <p:cNvSpPr>
            <a:spLocks noChangeShapeType="1"/>
          </p:cNvSpPr>
          <p:nvPr/>
        </p:nvSpPr>
        <p:spPr bwMode="auto">
          <a:xfrm>
            <a:off x="1547813" y="5949950"/>
            <a:ext cx="532765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334" name="Line 6"/>
          <p:cNvSpPr>
            <a:spLocks noChangeShapeType="1"/>
          </p:cNvSpPr>
          <p:nvPr/>
        </p:nvSpPr>
        <p:spPr bwMode="auto">
          <a:xfrm>
            <a:off x="1547813" y="5516563"/>
            <a:ext cx="53276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335" name="Line 7"/>
          <p:cNvSpPr>
            <a:spLocks noChangeShapeType="1"/>
          </p:cNvSpPr>
          <p:nvPr/>
        </p:nvSpPr>
        <p:spPr bwMode="auto">
          <a:xfrm>
            <a:off x="1547813" y="4868863"/>
            <a:ext cx="53276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336" name="Text Box 8"/>
          <p:cNvSpPr txBox="1">
            <a:spLocks noChangeArrowheads="1"/>
          </p:cNvSpPr>
          <p:nvPr/>
        </p:nvSpPr>
        <p:spPr bwMode="auto">
          <a:xfrm>
            <a:off x="1763713" y="5516563"/>
            <a:ext cx="1557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منطقه بیش فروش </a:t>
            </a:r>
            <a:endParaRPr lang="en-US">
              <a:latin typeface="Tahoma" panose="020B0604030504040204" pitchFamily="34" charset="0"/>
            </a:endParaRPr>
          </a:p>
        </p:txBody>
      </p:sp>
      <p:sp>
        <p:nvSpPr>
          <p:cNvPr id="227337" name="Text Box 9"/>
          <p:cNvSpPr txBox="1">
            <a:spLocks noChangeArrowheads="1"/>
          </p:cNvSpPr>
          <p:nvPr/>
        </p:nvSpPr>
        <p:spPr bwMode="auto">
          <a:xfrm>
            <a:off x="1785938" y="4437063"/>
            <a:ext cx="1463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منطقه بیش خرید </a:t>
            </a:r>
            <a:endParaRPr lang="en-US">
              <a:latin typeface="Tahoma" panose="020B0604030504040204" pitchFamily="34" charset="0"/>
            </a:endParaRPr>
          </a:p>
        </p:txBody>
      </p:sp>
      <p:sp>
        <p:nvSpPr>
          <p:cNvPr id="227338" name="Text Box 10"/>
          <p:cNvSpPr txBox="1">
            <a:spLocks noChangeArrowheads="1"/>
          </p:cNvSpPr>
          <p:nvPr/>
        </p:nvSpPr>
        <p:spPr bwMode="auto">
          <a:xfrm>
            <a:off x="7121525" y="5805488"/>
            <a:ext cx="30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atin typeface="Tahoma" panose="020B0604030504040204" pitchFamily="34" charset="0"/>
              </a:rPr>
              <a:t>0</a:t>
            </a:r>
            <a:endParaRPr lang="en-US">
              <a:latin typeface="Tahoma" panose="020B0604030504040204" pitchFamily="34" charset="0"/>
            </a:endParaRPr>
          </a:p>
        </p:txBody>
      </p:sp>
      <p:sp>
        <p:nvSpPr>
          <p:cNvPr id="227339" name="Text Box 11"/>
          <p:cNvSpPr txBox="1">
            <a:spLocks noChangeArrowheads="1"/>
          </p:cNvSpPr>
          <p:nvPr/>
        </p:nvSpPr>
        <p:spPr bwMode="auto">
          <a:xfrm>
            <a:off x="6732588" y="5300663"/>
            <a:ext cx="5921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atin typeface="Tahoma" panose="020B0604030504040204" pitchFamily="34" charset="0"/>
              </a:rPr>
              <a:t>30</a:t>
            </a:r>
            <a:endParaRPr lang="en-US">
              <a:latin typeface="Tahoma" panose="020B0604030504040204" pitchFamily="34" charset="0"/>
            </a:endParaRPr>
          </a:p>
        </p:txBody>
      </p:sp>
      <p:sp>
        <p:nvSpPr>
          <p:cNvPr id="227340" name="Text Box 12"/>
          <p:cNvSpPr txBox="1">
            <a:spLocks noChangeArrowheads="1"/>
          </p:cNvSpPr>
          <p:nvPr/>
        </p:nvSpPr>
        <p:spPr bwMode="auto">
          <a:xfrm>
            <a:off x="6804025" y="4652963"/>
            <a:ext cx="5921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atin typeface="Tahoma" panose="020B0604030504040204" pitchFamily="34" charset="0"/>
              </a:rPr>
              <a:t>70</a:t>
            </a:r>
            <a:endParaRPr lang="en-US">
              <a:latin typeface="Tahoma" panose="020B0604030504040204" pitchFamily="34" charset="0"/>
            </a:endParaRPr>
          </a:p>
        </p:txBody>
      </p:sp>
      <p:sp>
        <p:nvSpPr>
          <p:cNvPr id="227341" name="Text Box 13"/>
          <p:cNvSpPr txBox="1">
            <a:spLocks noChangeArrowheads="1"/>
          </p:cNvSpPr>
          <p:nvPr/>
        </p:nvSpPr>
        <p:spPr bwMode="auto">
          <a:xfrm>
            <a:off x="6804025" y="4149725"/>
            <a:ext cx="592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atin typeface="Tahoma" panose="020B0604030504040204" pitchFamily="34" charset="0"/>
              </a:rPr>
              <a:t>100</a:t>
            </a:r>
            <a:endParaRPr lang="en-US">
              <a:latin typeface="Tahoma" panose="020B0604030504040204" pitchFamily="34" charset="0"/>
            </a:endParaRPr>
          </a:p>
        </p:txBody>
      </p:sp>
      <p:sp>
        <p:nvSpPr>
          <p:cNvPr id="227342" name="Text Box 14"/>
          <p:cNvSpPr txBox="1">
            <a:spLocks noChangeArrowheads="1"/>
          </p:cNvSpPr>
          <p:nvPr/>
        </p:nvSpPr>
        <p:spPr bwMode="auto">
          <a:xfrm>
            <a:off x="7543800" y="5173663"/>
            <a:ext cx="1223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solidFill>
                  <a:srgbClr val="FF0000"/>
                </a:solidFill>
                <a:latin typeface="Tahoma" panose="020B0604030504040204" pitchFamily="34" charset="0"/>
              </a:rPr>
              <a:t>سیگنال فروش</a:t>
            </a:r>
            <a:endParaRPr lang="en-US">
              <a:solidFill>
                <a:srgbClr val="FF0000"/>
              </a:solidFill>
              <a:latin typeface="Tahoma" panose="020B0604030504040204" pitchFamily="34" charset="0"/>
            </a:endParaRPr>
          </a:p>
        </p:txBody>
      </p:sp>
      <p:sp>
        <p:nvSpPr>
          <p:cNvPr id="227343" name="Freeform 15"/>
          <p:cNvSpPr>
            <a:spLocks/>
          </p:cNvSpPr>
          <p:nvPr/>
        </p:nvSpPr>
        <p:spPr bwMode="auto">
          <a:xfrm>
            <a:off x="3492500" y="4413250"/>
            <a:ext cx="3167063" cy="1392238"/>
          </a:xfrm>
          <a:custGeom>
            <a:avLst/>
            <a:gdLst>
              <a:gd name="T0" fmla="*/ 0 w 1995"/>
              <a:gd name="T1" fmla="*/ 877 h 877"/>
              <a:gd name="T2" fmla="*/ 362 w 1995"/>
              <a:gd name="T3" fmla="*/ 333 h 877"/>
              <a:gd name="T4" fmla="*/ 680 w 1995"/>
              <a:gd name="T5" fmla="*/ 605 h 877"/>
              <a:gd name="T6" fmla="*/ 1179 w 1995"/>
              <a:gd name="T7" fmla="*/ 15 h 877"/>
              <a:gd name="T8" fmla="*/ 1542 w 1995"/>
              <a:gd name="T9" fmla="*/ 514 h 877"/>
              <a:gd name="T10" fmla="*/ 1723 w 1995"/>
              <a:gd name="T11" fmla="*/ 287 h 877"/>
              <a:gd name="T12" fmla="*/ 1995 w 1995"/>
              <a:gd name="T13" fmla="*/ 650 h 877"/>
            </a:gdLst>
            <a:ahLst/>
            <a:cxnLst>
              <a:cxn ang="0">
                <a:pos x="T0" y="T1"/>
              </a:cxn>
              <a:cxn ang="0">
                <a:pos x="T2" y="T3"/>
              </a:cxn>
              <a:cxn ang="0">
                <a:pos x="T4" y="T5"/>
              </a:cxn>
              <a:cxn ang="0">
                <a:pos x="T6" y="T7"/>
              </a:cxn>
              <a:cxn ang="0">
                <a:pos x="T8" y="T9"/>
              </a:cxn>
              <a:cxn ang="0">
                <a:pos x="T10" y="T11"/>
              </a:cxn>
              <a:cxn ang="0">
                <a:pos x="T12" y="T13"/>
              </a:cxn>
            </a:cxnLst>
            <a:rect l="0" t="0" r="r" b="b"/>
            <a:pathLst>
              <a:path w="1995" h="877">
                <a:moveTo>
                  <a:pt x="0" y="877"/>
                </a:moveTo>
                <a:cubicBezTo>
                  <a:pt x="124" y="627"/>
                  <a:pt x="249" y="378"/>
                  <a:pt x="362" y="333"/>
                </a:cubicBezTo>
                <a:cubicBezTo>
                  <a:pt x="475" y="288"/>
                  <a:pt x="544" y="658"/>
                  <a:pt x="680" y="605"/>
                </a:cubicBezTo>
                <a:cubicBezTo>
                  <a:pt x="816" y="552"/>
                  <a:pt x="1035" y="30"/>
                  <a:pt x="1179" y="15"/>
                </a:cubicBezTo>
                <a:cubicBezTo>
                  <a:pt x="1323" y="0"/>
                  <a:pt x="1451" y="469"/>
                  <a:pt x="1542" y="514"/>
                </a:cubicBezTo>
                <a:cubicBezTo>
                  <a:pt x="1633" y="559"/>
                  <a:pt x="1648" y="264"/>
                  <a:pt x="1723" y="287"/>
                </a:cubicBezTo>
                <a:cubicBezTo>
                  <a:pt x="1798" y="310"/>
                  <a:pt x="1950" y="590"/>
                  <a:pt x="1995" y="650"/>
                </a:cubicBezTo>
              </a:path>
            </a:pathLst>
          </a:custGeom>
          <a:noFill/>
          <a:ln w="38100" cmpd="sng">
            <a:solidFill>
              <a:srgbClr val="00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344" name="Line 16"/>
          <p:cNvSpPr>
            <a:spLocks noChangeShapeType="1"/>
          </p:cNvSpPr>
          <p:nvPr/>
        </p:nvSpPr>
        <p:spPr bwMode="auto">
          <a:xfrm>
            <a:off x="5724525" y="5262563"/>
            <a:ext cx="12239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345" name="Line 17"/>
          <p:cNvSpPr>
            <a:spLocks noChangeShapeType="1"/>
          </p:cNvSpPr>
          <p:nvPr/>
        </p:nvSpPr>
        <p:spPr bwMode="auto">
          <a:xfrm flipH="1" flipV="1">
            <a:off x="6588125" y="5300663"/>
            <a:ext cx="10080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346" name="Text Box 18"/>
          <p:cNvSpPr txBox="1">
            <a:spLocks noChangeArrowheads="1"/>
          </p:cNvSpPr>
          <p:nvPr/>
        </p:nvSpPr>
        <p:spPr bwMode="auto">
          <a:xfrm>
            <a:off x="4716463" y="5084763"/>
            <a:ext cx="1104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نقطه شکست</a:t>
            </a:r>
            <a:endParaRPr lang="en-US">
              <a:latin typeface="Tahoma" panose="020B0604030504040204" pitchFamily="34" charset="0"/>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rrowheads="1"/>
          </p:cNvSpPr>
          <p:nvPr>
            <p:ph type="title"/>
          </p:nvPr>
        </p:nvSpPr>
        <p:spPr/>
        <p:txBody>
          <a:bodyPr/>
          <a:lstStyle/>
          <a:p>
            <a:r>
              <a:rPr lang="fa-IR" sz="3200">
                <a:solidFill>
                  <a:srgbClr val="FF9933"/>
                </a:solidFill>
                <a:cs typeface="B Titr" pitchFamily="2" charset="-78"/>
              </a:rPr>
              <a:t>نوسان ناقص (</a:t>
            </a:r>
            <a:r>
              <a:rPr lang="en-US" sz="3200">
                <a:solidFill>
                  <a:srgbClr val="FF9933"/>
                </a:solidFill>
                <a:cs typeface="B Titr" pitchFamily="2" charset="-78"/>
              </a:rPr>
              <a:t>failure swings</a:t>
            </a:r>
            <a:r>
              <a:rPr lang="fa-IR" sz="3200">
                <a:solidFill>
                  <a:srgbClr val="FF9933"/>
                </a:solidFill>
                <a:cs typeface="B Titr" pitchFamily="2" charset="-78"/>
              </a:rPr>
              <a:t>)</a:t>
            </a:r>
            <a:endParaRPr lang="en-US" sz="3200">
              <a:solidFill>
                <a:srgbClr val="FF9933"/>
              </a:solidFill>
              <a:cs typeface="B Titr" pitchFamily="2" charset="-78"/>
            </a:endParaRPr>
          </a:p>
        </p:txBody>
      </p:sp>
      <p:sp>
        <p:nvSpPr>
          <p:cNvPr id="228355" name="Rectangle 3"/>
          <p:cNvSpPr>
            <a:spLocks noGrp="1" noRot="1" noChangeArrowheads="1"/>
          </p:cNvSpPr>
          <p:nvPr>
            <p:ph type="body" idx="1"/>
          </p:nvPr>
        </p:nvSpPr>
        <p:spPr/>
        <p:txBody>
          <a:bodyPr/>
          <a:lstStyle/>
          <a:p>
            <a:r>
              <a:rPr lang="fa-IR" sz="2400">
                <a:cs typeface="B Titr" pitchFamily="2" charset="-78"/>
              </a:rPr>
              <a:t>یک نوسان ناقص هنگامی رخ می دهد که </a:t>
            </a:r>
            <a:r>
              <a:rPr lang="en-US" sz="2400">
                <a:cs typeface="B Titr" pitchFamily="2" charset="-78"/>
              </a:rPr>
              <a:t>RSI</a:t>
            </a:r>
            <a:r>
              <a:rPr lang="fa-IR" sz="2400">
                <a:cs typeface="B Titr" pitchFamily="2" charset="-78"/>
              </a:rPr>
              <a:t> از مرز 30 به پایین تر کاهش یابد سپس به نقطه بالاتری که نقطه شکست نامیده میشود بازگردد، بار دیگر روند کاهشی در پیش گیرد ولی این بار حتی نتواند به مرز 30 دست یابد وسپس به نقطه ای بالاتر از سطح شکست قبلی سقوط کند این شکست به عنوان سیگنال خرید تلقی می شود</a:t>
            </a:r>
            <a:endParaRPr lang="en-US" sz="2400">
              <a:cs typeface="B Titr" pitchFamily="2" charset="-78"/>
            </a:endParaRPr>
          </a:p>
          <a:p>
            <a:endParaRPr lang="en-US" sz="2400">
              <a:cs typeface="B Titr" pitchFamily="2" charset="-78"/>
            </a:endParaRPr>
          </a:p>
        </p:txBody>
      </p:sp>
      <p:sp>
        <p:nvSpPr>
          <p:cNvPr id="228356" name="Line 4"/>
          <p:cNvSpPr>
            <a:spLocks noChangeShapeType="1"/>
          </p:cNvSpPr>
          <p:nvPr/>
        </p:nvSpPr>
        <p:spPr bwMode="auto">
          <a:xfrm>
            <a:off x="1476375" y="4365625"/>
            <a:ext cx="532765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57" name="Line 5"/>
          <p:cNvSpPr>
            <a:spLocks noChangeShapeType="1"/>
          </p:cNvSpPr>
          <p:nvPr/>
        </p:nvSpPr>
        <p:spPr bwMode="auto">
          <a:xfrm>
            <a:off x="1547813" y="5949950"/>
            <a:ext cx="532765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58" name="Line 6"/>
          <p:cNvSpPr>
            <a:spLocks noChangeShapeType="1"/>
          </p:cNvSpPr>
          <p:nvPr/>
        </p:nvSpPr>
        <p:spPr bwMode="auto">
          <a:xfrm>
            <a:off x="1547813" y="5516563"/>
            <a:ext cx="53276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59" name="Line 7"/>
          <p:cNvSpPr>
            <a:spLocks noChangeShapeType="1"/>
          </p:cNvSpPr>
          <p:nvPr/>
        </p:nvSpPr>
        <p:spPr bwMode="auto">
          <a:xfrm>
            <a:off x="1547813" y="4868863"/>
            <a:ext cx="53276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60" name="Text Box 8"/>
          <p:cNvSpPr txBox="1">
            <a:spLocks noChangeArrowheads="1"/>
          </p:cNvSpPr>
          <p:nvPr/>
        </p:nvSpPr>
        <p:spPr bwMode="auto">
          <a:xfrm>
            <a:off x="1763713" y="5516563"/>
            <a:ext cx="1557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منطقه بیش فروش </a:t>
            </a:r>
            <a:endParaRPr lang="en-US">
              <a:latin typeface="Tahoma" panose="020B0604030504040204" pitchFamily="34" charset="0"/>
            </a:endParaRPr>
          </a:p>
        </p:txBody>
      </p:sp>
      <p:sp>
        <p:nvSpPr>
          <p:cNvPr id="228361" name="Text Box 9"/>
          <p:cNvSpPr txBox="1">
            <a:spLocks noChangeArrowheads="1"/>
          </p:cNvSpPr>
          <p:nvPr/>
        </p:nvSpPr>
        <p:spPr bwMode="auto">
          <a:xfrm>
            <a:off x="1785938" y="4437063"/>
            <a:ext cx="1463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منطقه بیش خرید </a:t>
            </a:r>
            <a:endParaRPr lang="en-US">
              <a:latin typeface="Tahoma" panose="020B0604030504040204" pitchFamily="34" charset="0"/>
            </a:endParaRPr>
          </a:p>
        </p:txBody>
      </p:sp>
      <p:sp>
        <p:nvSpPr>
          <p:cNvPr id="228362" name="Text Box 10"/>
          <p:cNvSpPr txBox="1">
            <a:spLocks noChangeArrowheads="1"/>
          </p:cNvSpPr>
          <p:nvPr/>
        </p:nvSpPr>
        <p:spPr bwMode="auto">
          <a:xfrm>
            <a:off x="7121525" y="5805488"/>
            <a:ext cx="30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atin typeface="Tahoma" panose="020B0604030504040204" pitchFamily="34" charset="0"/>
              </a:rPr>
              <a:t>0</a:t>
            </a:r>
            <a:endParaRPr lang="en-US">
              <a:latin typeface="Tahoma" panose="020B0604030504040204" pitchFamily="34" charset="0"/>
            </a:endParaRPr>
          </a:p>
        </p:txBody>
      </p:sp>
      <p:sp>
        <p:nvSpPr>
          <p:cNvPr id="228363" name="Text Box 11"/>
          <p:cNvSpPr txBox="1">
            <a:spLocks noChangeArrowheads="1"/>
          </p:cNvSpPr>
          <p:nvPr/>
        </p:nvSpPr>
        <p:spPr bwMode="auto">
          <a:xfrm>
            <a:off x="6732588" y="5300663"/>
            <a:ext cx="5921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atin typeface="Tahoma" panose="020B0604030504040204" pitchFamily="34" charset="0"/>
              </a:rPr>
              <a:t>30</a:t>
            </a:r>
            <a:endParaRPr lang="en-US">
              <a:latin typeface="Tahoma" panose="020B0604030504040204" pitchFamily="34" charset="0"/>
            </a:endParaRPr>
          </a:p>
        </p:txBody>
      </p:sp>
      <p:sp>
        <p:nvSpPr>
          <p:cNvPr id="228364" name="Text Box 12"/>
          <p:cNvSpPr txBox="1">
            <a:spLocks noChangeArrowheads="1"/>
          </p:cNvSpPr>
          <p:nvPr/>
        </p:nvSpPr>
        <p:spPr bwMode="auto">
          <a:xfrm>
            <a:off x="6804025" y="4652963"/>
            <a:ext cx="5921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atin typeface="Tahoma" panose="020B0604030504040204" pitchFamily="34" charset="0"/>
              </a:rPr>
              <a:t>70</a:t>
            </a:r>
            <a:endParaRPr lang="en-US">
              <a:latin typeface="Tahoma" panose="020B0604030504040204" pitchFamily="34" charset="0"/>
            </a:endParaRPr>
          </a:p>
        </p:txBody>
      </p:sp>
      <p:sp>
        <p:nvSpPr>
          <p:cNvPr id="228365" name="Text Box 13"/>
          <p:cNvSpPr txBox="1">
            <a:spLocks noChangeArrowheads="1"/>
          </p:cNvSpPr>
          <p:nvPr/>
        </p:nvSpPr>
        <p:spPr bwMode="auto">
          <a:xfrm>
            <a:off x="6804025" y="4149725"/>
            <a:ext cx="592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atin typeface="Tahoma" panose="020B0604030504040204" pitchFamily="34" charset="0"/>
              </a:rPr>
              <a:t>100</a:t>
            </a:r>
            <a:endParaRPr lang="en-US">
              <a:latin typeface="Tahoma" panose="020B0604030504040204" pitchFamily="34" charset="0"/>
            </a:endParaRPr>
          </a:p>
        </p:txBody>
      </p:sp>
      <p:sp>
        <p:nvSpPr>
          <p:cNvPr id="228366" name="Text Box 14"/>
          <p:cNvSpPr txBox="1">
            <a:spLocks noChangeArrowheads="1"/>
          </p:cNvSpPr>
          <p:nvPr/>
        </p:nvSpPr>
        <p:spPr bwMode="auto">
          <a:xfrm>
            <a:off x="7596188" y="5876925"/>
            <a:ext cx="1130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solidFill>
                  <a:srgbClr val="FF9933"/>
                </a:solidFill>
                <a:latin typeface="Tahoma" panose="020B0604030504040204" pitchFamily="34" charset="0"/>
              </a:rPr>
              <a:t>سیگنال خرید</a:t>
            </a:r>
            <a:endParaRPr lang="en-US">
              <a:solidFill>
                <a:srgbClr val="FF9933"/>
              </a:solidFill>
              <a:latin typeface="Tahoma" panose="020B0604030504040204" pitchFamily="34" charset="0"/>
            </a:endParaRPr>
          </a:p>
        </p:txBody>
      </p:sp>
      <p:sp>
        <p:nvSpPr>
          <p:cNvPr id="228367" name="Freeform 15"/>
          <p:cNvSpPr>
            <a:spLocks/>
          </p:cNvSpPr>
          <p:nvPr/>
        </p:nvSpPr>
        <p:spPr bwMode="auto">
          <a:xfrm>
            <a:off x="3276600" y="4581525"/>
            <a:ext cx="2519363" cy="1308100"/>
          </a:xfrm>
          <a:custGeom>
            <a:avLst/>
            <a:gdLst>
              <a:gd name="T0" fmla="*/ 0 w 1587"/>
              <a:gd name="T1" fmla="*/ 0 h 824"/>
              <a:gd name="T2" fmla="*/ 181 w 1587"/>
              <a:gd name="T3" fmla="*/ 499 h 824"/>
              <a:gd name="T4" fmla="*/ 362 w 1587"/>
              <a:gd name="T5" fmla="*/ 272 h 824"/>
              <a:gd name="T6" fmla="*/ 498 w 1587"/>
              <a:gd name="T7" fmla="*/ 499 h 824"/>
              <a:gd name="T8" fmla="*/ 635 w 1587"/>
              <a:gd name="T9" fmla="*/ 90 h 824"/>
              <a:gd name="T10" fmla="*/ 997 w 1587"/>
              <a:gd name="T11" fmla="*/ 771 h 824"/>
              <a:gd name="T12" fmla="*/ 1179 w 1587"/>
              <a:gd name="T13" fmla="*/ 408 h 824"/>
              <a:gd name="T14" fmla="*/ 1360 w 1587"/>
              <a:gd name="T15" fmla="*/ 589 h 824"/>
              <a:gd name="T16" fmla="*/ 1587 w 1587"/>
              <a:gd name="T17" fmla="*/ 272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7" h="824">
                <a:moveTo>
                  <a:pt x="0" y="0"/>
                </a:moveTo>
                <a:cubicBezTo>
                  <a:pt x="60" y="227"/>
                  <a:pt x="121" y="454"/>
                  <a:pt x="181" y="499"/>
                </a:cubicBezTo>
                <a:cubicBezTo>
                  <a:pt x="241" y="544"/>
                  <a:pt x="309" y="272"/>
                  <a:pt x="362" y="272"/>
                </a:cubicBezTo>
                <a:cubicBezTo>
                  <a:pt x="415" y="272"/>
                  <a:pt x="452" y="529"/>
                  <a:pt x="498" y="499"/>
                </a:cubicBezTo>
                <a:cubicBezTo>
                  <a:pt x="544" y="469"/>
                  <a:pt x="552" y="45"/>
                  <a:pt x="635" y="90"/>
                </a:cubicBezTo>
                <a:cubicBezTo>
                  <a:pt x="718" y="135"/>
                  <a:pt x="906" y="718"/>
                  <a:pt x="997" y="771"/>
                </a:cubicBezTo>
                <a:cubicBezTo>
                  <a:pt x="1088" y="824"/>
                  <a:pt x="1119" y="438"/>
                  <a:pt x="1179" y="408"/>
                </a:cubicBezTo>
                <a:cubicBezTo>
                  <a:pt x="1239" y="378"/>
                  <a:pt x="1292" y="612"/>
                  <a:pt x="1360" y="589"/>
                </a:cubicBezTo>
                <a:cubicBezTo>
                  <a:pt x="1428" y="566"/>
                  <a:pt x="1549" y="325"/>
                  <a:pt x="1587" y="272"/>
                </a:cubicBezTo>
              </a:path>
            </a:pathLst>
          </a:custGeom>
          <a:noFill/>
          <a:ln w="28575" cmpd="sng">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68" name="Line 16"/>
          <p:cNvSpPr>
            <a:spLocks noChangeShapeType="1"/>
          </p:cNvSpPr>
          <p:nvPr/>
        </p:nvSpPr>
        <p:spPr bwMode="auto">
          <a:xfrm>
            <a:off x="4897438" y="5224463"/>
            <a:ext cx="10080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69" name="Line 17"/>
          <p:cNvSpPr>
            <a:spLocks noChangeShapeType="1"/>
          </p:cNvSpPr>
          <p:nvPr/>
        </p:nvSpPr>
        <p:spPr bwMode="auto">
          <a:xfrm flipH="1" flipV="1">
            <a:off x="5724525" y="5229225"/>
            <a:ext cx="1943100"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70" name="Text Box 18"/>
          <p:cNvSpPr txBox="1">
            <a:spLocks noChangeArrowheads="1"/>
          </p:cNvSpPr>
          <p:nvPr/>
        </p:nvSpPr>
        <p:spPr bwMode="auto">
          <a:xfrm>
            <a:off x="4284663" y="5013325"/>
            <a:ext cx="1104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نقطه شکست</a:t>
            </a:r>
            <a:endParaRPr lang="en-US">
              <a:latin typeface="Tahoma" panose="020B0604030504040204" pitchFamily="34" charset="0"/>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rrowheads="1"/>
          </p:cNvSpPr>
          <p:nvPr>
            <p:ph type="title"/>
          </p:nvPr>
        </p:nvSpPr>
        <p:spPr/>
        <p:txBody>
          <a:bodyPr/>
          <a:lstStyle/>
          <a:p>
            <a:r>
              <a:rPr lang="fa-IR" sz="3200">
                <a:cs typeface="B Titr" pitchFamily="2" charset="-78"/>
              </a:rPr>
              <a:t>تشخیص سطوح حمایت و مقاومت با کمک </a:t>
            </a:r>
            <a:r>
              <a:rPr lang="en-US" sz="3200">
                <a:cs typeface="B Titr" pitchFamily="2" charset="-78"/>
              </a:rPr>
              <a:t>RSI</a:t>
            </a:r>
          </a:p>
        </p:txBody>
      </p:sp>
      <p:sp>
        <p:nvSpPr>
          <p:cNvPr id="229379" name="Rectangle 3"/>
          <p:cNvSpPr>
            <a:spLocks noGrp="1" noRot="1" noChangeArrowheads="1"/>
          </p:cNvSpPr>
          <p:nvPr>
            <p:ph type="body" idx="1"/>
          </p:nvPr>
        </p:nvSpPr>
        <p:spPr/>
        <p:txBody>
          <a:bodyPr/>
          <a:lstStyle/>
          <a:p>
            <a:r>
              <a:rPr lang="fa-IR" sz="2400">
                <a:cs typeface="B Titr" pitchFamily="2" charset="-78"/>
              </a:rPr>
              <a:t>سطوح حمایت و مقاومت از لحاظ زمانی معمولاً در نمودار </a:t>
            </a:r>
            <a:r>
              <a:rPr lang="en-US" sz="2400">
                <a:cs typeface="B Titr" pitchFamily="2" charset="-78"/>
              </a:rPr>
              <a:t>RSI</a:t>
            </a:r>
            <a:r>
              <a:rPr lang="fa-IR" sz="2400">
                <a:cs typeface="B Titr" pitchFamily="2" charset="-78"/>
              </a:rPr>
              <a:t> قبل از نمودار تغییرات قیمت ظاهر می شوند</a:t>
            </a:r>
          </a:p>
          <a:p>
            <a:endParaRPr lang="fa-IR" sz="2400">
              <a:cs typeface="B Titr" pitchFamily="2" charset="-78"/>
            </a:endParaRPr>
          </a:p>
          <a:p>
            <a:endParaRPr lang="fa-IR" sz="2400">
              <a:cs typeface="B Titr" pitchFamily="2" charset="-78"/>
            </a:endParaRPr>
          </a:p>
          <a:p>
            <a:r>
              <a:rPr lang="fa-IR" sz="2400">
                <a:cs typeface="B Titr" pitchFamily="2" charset="-78"/>
              </a:rPr>
              <a:t>نحوه تحلیل شکستن خطوط حمایت و مقاومت در مورد شاخص </a:t>
            </a:r>
            <a:r>
              <a:rPr lang="en-US" sz="2400">
                <a:cs typeface="B Titr" pitchFamily="2" charset="-78"/>
              </a:rPr>
              <a:t>RSI</a:t>
            </a:r>
            <a:r>
              <a:rPr lang="fa-IR" sz="2400">
                <a:cs typeface="B Titr" pitchFamily="2" charset="-78"/>
              </a:rPr>
              <a:t> مشابه تحلیل شکست در نمودار قیمت می باشد</a:t>
            </a:r>
            <a:endParaRPr lang="en-US" sz="24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rrowheads="1"/>
          </p:cNvSpPr>
          <p:nvPr>
            <p:ph type="body" idx="1"/>
          </p:nvPr>
        </p:nvSpPr>
        <p:spPr/>
        <p:txBody>
          <a:bodyPr/>
          <a:lstStyle/>
          <a:p>
            <a:pPr>
              <a:lnSpc>
                <a:spcPct val="90000"/>
              </a:lnSpc>
            </a:pPr>
            <a:r>
              <a:rPr lang="fa-IR" sz="2000">
                <a:cs typeface="B Titr" pitchFamily="2" charset="-78"/>
              </a:rPr>
              <a:t>وجود واگرایی بیت تغییرات نمودار </a:t>
            </a:r>
            <a:r>
              <a:rPr lang="en-US" sz="2000">
                <a:cs typeface="B Titr" pitchFamily="2" charset="-78"/>
              </a:rPr>
              <a:t>RSI</a:t>
            </a:r>
            <a:r>
              <a:rPr lang="fa-IR" sz="2000">
                <a:cs typeface="B Titr" pitchFamily="2" charset="-78"/>
              </a:rPr>
              <a:t> و قیمت، نشان دهندۀ این است که به زودی روند تغییرات قیمت معکوس خواهد شد.</a:t>
            </a:r>
          </a:p>
          <a:p>
            <a:pPr>
              <a:lnSpc>
                <a:spcPct val="90000"/>
              </a:lnSpc>
            </a:pPr>
            <a:endParaRPr lang="fa-IR" sz="2000">
              <a:cs typeface="B Titr" pitchFamily="2" charset="-78"/>
            </a:endParaRPr>
          </a:p>
          <a:p>
            <a:pPr>
              <a:lnSpc>
                <a:spcPct val="90000"/>
              </a:lnSpc>
            </a:pPr>
            <a:r>
              <a:rPr lang="fa-IR" sz="2000" b="1">
                <a:cs typeface="B Titr" pitchFamily="2" charset="-78"/>
              </a:rPr>
              <a:t>سیگنال فروش)</a:t>
            </a:r>
            <a:r>
              <a:rPr lang="fa-IR" sz="2000">
                <a:cs typeface="B Titr" pitchFamily="2" charset="-78"/>
              </a:rPr>
              <a:t> اگر قیمت ها دارای روند صعودی بوده یا در سطح نسبتاً ثابت باشند ولی شاخص </a:t>
            </a:r>
            <a:r>
              <a:rPr lang="en-US" sz="2000">
                <a:cs typeface="B Titr" pitchFamily="2" charset="-78"/>
              </a:rPr>
              <a:t>RSI</a:t>
            </a:r>
            <a:r>
              <a:rPr lang="fa-IR" sz="2000">
                <a:cs typeface="B Titr" pitchFamily="2" charset="-78"/>
              </a:rPr>
              <a:t> در حال کاهش باشد، می بایست در انتظار تغییر روند قیمت و شروع روند نزولی باشیم</a:t>
            </a:r>
          </a:p>
          <a:p>
            <a:pPr>
              <a:lnSpc>
                <a:spcPct val="90000"/>
              </a:lnSpc>
            </a:pPr>
            <a:endParaRPr lang="fa-IR" sz="2000">
              <a:cs typeface="B Titr" pitchFamily="2" charset="-78"/>
            </a:endParaRPr>
          </a:p>
          <a:p>
            <a:pPr>
              <a:lnSpc>
                <a:spcPct val="90000"/>
              </a:lnSpc>
            </a:pPr>
            <a:r>
              <a:rPr lang="fa-IR" sz="2000" b="1">
                <a:cs typeface="B Titr" pitchFamily="2" charset="-78"/>
              </a:rPr>
              <a:t>سیگنال خرید)</a:t>
            </a:r>
            <a:r>
              <a:rPr lang="fa-IR" sz="2000">
                <a:cs typeface="B Titr" pitchFamily="2" charset="-78"/>
              </a:rPr>
              <a:t> اگر قیمت ها روند نزولی داشته یا ثابت باشند ولی</a:t>
            </a:r>
            <a:r>
              <a:rPr lang="en-US" sz="2000">
                <a:cs typeface="B Titr" pitchFamily="2" charset="-78"/>
              </a:rPr>
              <a:t>RSI</a:t>
            </a:r>
            <a:r>
              <a:rPr lang="fa-IR" sz="2000">
                <a:cs typeface="B Titr" pitchFamily="2" charset="-78"/>
              </a:rPr>
              <a:t> در حال رشد باشد می توان در انتظار شروع روند افزایشی قیمت ها بود</a:t>
            </a:r>
            <a:endParaRPr lang="en-US" sz="2000">
              <a:cs typeface="B Titr" pitchFamily="2" charset="-78"/>
            </a:endParaRPr>
          </a:p>
        </p:txBody>
      </p:sp>
      <p:sp>
        <p:nvSpPr>
          <p:cNvPr id="230403" name="Rectangle 3"/>
          <p:cNvSpPr>
            <a:spLocks noGrp="1" noRot="1" noChangeArrowheads="1"/>
          </p:cNvSpPr>
          <p:nvPr>
            <p:ph type="title"/>
          </p:nvPr>
        </p:nvSpPr>
        <p:spPr/>
        <p:txBody>
          <a:bodyPr/>
          <a:lstStyle/>
          <a:p>
            <a:r>
              <a:rPr lang="fa-IR" sz="3200">
                <a:cs typeface="B Titr" pitchFamily="2" charset="-78"/>
              </a:rPr>
              <a:t>واگرایی در </a:t>
            </a:r>
            <a:r>
              <a:rPr lang="en-US" sz="3200">
                <a:cs typeface="B Titr" pitchFamily="2" charset="-78"/>
              </a:rPr>
              <a:t>RSI</a:t>
            </a:r>
            <a:r>
              <a:rPr lang="fa-IR" sz="3200">
                <a:cs typeface="B Titr" pitchFamily="2" charset="-78"/>
              </a:rPr>
              <a:t> </a:t>
            </a:r>
            <a:endParaRPr lang="en-US" sz="32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rrowheads="1"/>
          </p:cNvSpPr>
          <p:nvPr>
            <p:ph type="title"/>
          </p:nvPr>
        </p:nvSpPr>
        <p:spPr/>
        <p:txBody>
          <a:bodyPr/>
          <a:lstStyle/>
          <a:p>
            <a:r>
              <a:rPr lang="fa-IR" sz="3200">
                <a:cs typeface="B Titr" pitchFamily="2" charset="-78"/>
              </a:rPr>
              <a:t>استراتژی خرید و فروش با کمک </a:t>
            </a:r>
            <a:r>
              <a:rPr lang="en-US" sz="3200">
                <a:cs typeface="B Titr" pitchFamily="2" charset="-78"/>
              </a:rPr>
              <a:t>RSI</a:t>
            </a:r>
          </a:p>
        </p:txBody>
      </p:sp>
      <p:sp>
        <p:nvSpPr>
          <p:cNvPr id="231427" name="Rectangle 3"/>
          <p:cNvSpPr>
            <a:spLocks noGrp="1" noRot="1" noChangeArrowheads="1"/>
          </p:cNvSpPr>
          <p:nvPr>
            <p:ph type="body" idx="1"/>
          </p:nvPr>
        </p:nvSpPr>
        <p:spPr/>
        <p:txBody>
          <a:bodyPr/>
          <a:lstStyle/>
          <a:p>
            <a:r>
              <a:rPr lang="fa-IR" sz="2000">
                <a:cs typeface="B Titr" pitchFamily="2" charset="-78"/>
              </a:rPr>
              <a:t>ابتدا روند قیمت ها را تعیین می کنیم</a:t>
            </a:r>
          </a:p>
          <a:p>
            <a:endParaRPr lang="fa-IR" sz="2000">
              <a:cs typeface="B Titr" pitchFamily="2" charset="-78"/>
            </a:endParaRPr>
          </a:p>
          <a:p>
            <a:r>
              <a:rPr lang="fa-IR" sz="2000" b="1">
                <a:cs typeface="B Titr" pitchFamily="2" charset="-78"/>
              </a:rPr>
              <a:t>روند افزایشی )</a:t>
            </a:r>
            <a:r>
              <a:rPr lang="fa-IR" sz="2000">
                <a:cs typeface="B Titr" pitchFamily="2" charset="-78"/>
              </a:rPr>
              <a:t> فقط به سیگنال های خرید توجه می کنیم یا شکست منحنی </a:t>
            </a:r>
            <a:r>
              <a:rPr lang="en-US" sz="2000">
                <a:cs typeface="B Titr" pitchFamily="2" charset="-78"/>
              </a:rPr>
              <a:t>RSI</a:t>
            </a:r>
            <a:r>
              <a:rPr lang="fa-IR" sz="2000">
                <a:cs typeface="B Titr" pitchFamily="2" charset="-78"/>
              </a:rPr>
              <a:t> از پایین 50 به بالای آن، نقطه خرید را مشخص می کند</a:t>
            </a:r>
          </a:p>
          <a:p>
            <a:endParaRPr lang="fa-IR" sz="2000">
              <a:cs typeface="B Titr" pitchFamily="2" charset="-78"/>
            </a:endParaRPr>
          </a:p>
          <a:p>
            <a:endParaRPr lang="fa-IR" sz="2000">
              <a:cs typeface="B Titr" pitchFamily="2" charset="-78"/>
            </a:endParaRPr>
          </a:p>
          <a:p>
            <a:r>
              <a:rPr lang="fa-IR" sz="2000" b="1">
                <a:cs typeface="B Titr" pitchFamily="2" charset="-78"/>
              </a:rPr>
              <a:t>روند کاهشی )</a:t>
            </a:r>
            <a:r>
              <a:rPr lang="fa-IR" sz="2000">
                <a:cs typeface="B Titr" pitchFamily="2" charset="-78"/>
              </a:rPr>
              <a:t> فقط به سیگنالهای فروش توجه می کنیم یا شکست منحنی </a:t>
            </a:r>
            <a:r>
              <a:rPr lang="en-US" sz="2000">
                <a:cs typeface="B Titr" pitchFamily="2" charset="-78"/>
              </a:rPr>
              <a:t>RSI</a:t>
            </a:r>
            <a:r>
              <a:rPr lang="fa-IR" sz="2000">
                <a:cs typeface="B Titr" pitchFamily="2" charset="-78"/>
              </a:rPr>
              <a:t> از بالای 50 به پایین آن، نقطه فروش را مشخص می کند</a:t>
            </a:r>
            <a:endParaRPr lang="en-US" sz="20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r>
              <a:rPr lang="fa-IR" b="1">
                <a:solidFill>
                  <a:srgbClr val="FF9933"/>
                </a:solidFill>
                <a:cs typeface="B Titr" pitchFamily="2" charset="-78"/>
              </a:rPr>
              <a:t>اصول کلی و پایه ای تحلیل تکنیکال</a:t>
            </a:r>
            <a:endParaRPr lang="en-US">
              <a:solidFill>
                <a:srgbClr val="FF9933"/>
              </a:solidFill>
              <a:cs typeface="B Titr" pitchFamily="2" charset="-78"/>
            </a:endParaRPr>
          </a:p>
        </p:txBody>
      </p:sp>
      <p:sp>
        <p:nvSpPr>
          <p:cNvPr id="10243" name="Rectangle 3"/>
          <p:cNvSpPr>
            <a:spLocks noGrp="1" noRot="1" noChangeArrowheads="1"/>
          </p:cNvSpPr>
          <p:nvPr>
            <p:ph type="body" idx="1"/>
          </p:nvPr>
        </p:nvSpPr>
        <p:spPr/>
        <p:txBody>
          <a:bodyPr/>
          <a:lstStyle/>
          <a:p>
            <a:endParaRPr lang="fa-IR" smtClean="0">
              <a:cs typeface="B Titr" pitchFamily="2" charset="-78"/>
            </a:endParaRPr>
          </a:p>
          <a:p>
            <a:endParaRPr lang="fa-IR">
              <a:cs typeface="B Titr" pitchFamily="2" charset="-78"/>
            </a:endParaRPr>
          </a:p>
          <a:p>
            <a:r>
              <a:rPr lang="fa-IR" dirty="0">
                <a:cs typeface="B Titr" pitchFamily="2" charset="-78"/>
              </a:rPr>
              <a:t>همه عوامل اقتصادی در قیمت ها ی بازار مستتر بوده و در این قیمت ها منعکس شده اند. </a:t>
            </a:r>
          </a:p>
          <a:p>
            <a:endParaRPr lang="fa-IR" dirty="0">
              <a:cs typeface="B Titr" pitchFamily="2" charset="-78"/>
            </a:endParaRPr>
          </a:p>
          <a:p>
            <a:r>
              <a:rPr lang="fa-IR" dirty="0">
                <a:cs typeface="B Titr" pitchFamily="2" charset="-78"/>
              </a:rPr>
              <a:t>قیمت ها بر اساس روند های مشخص حرکت می کنند و این روند ها ادامه می یابند</a:t>
            </a:r>
          </a:p>
          <a:p>
            <a:pPr>
              <a:buFont typeface="Wingdings" panose="05000000000000000000" pitchFamily="2" charset="2"/>
              <a:buNone/>
            </a:pPr>
            <a:endParaRPr lang="fa-IR" dirty="0">
              <a:cs typeface="B Titr" pitchFamily="2" charset="-78"/>
            </a:endParaRPr>
          </a:p>
          <a:p>
            <a:r>
              <a:rPr lang="fa-IR" dirty="0">
                <a:cs typeface="B Titr" pitchFamily="2" charset="-78"/>
              </a:rPr>
              <a:t>بازار معمولا رفتار های خود را تکرار می کند</a:t>
            </a:r>
            <a:endParaRPr lang="en-US" dirty="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r>
              <a:rPr lang="fa-IR" sz="5400">
                <a:solidFill>
                  <a:schemeClr val="hlink"/>
                </a:solidFill>
                <a:cs typeface="B Titr" pitchFamily="2" charset="-78"/>
              </a:rPr>
              <a:t>روند خنثی</a:t>
            </a:r>
            <a:r>
              <a:rPr lang="fa-IR" sz="6600">
                <a:cs typeface="B Titr" pitchFamily="2" charset="-78"/>
              </a:rPr>
              <a:t> </a:t>
            </a:r>
            <a:endParaRPr lang="en-US" sz="6600">
              <a:cs typeface="B Titr" pitchFamily="2" charset="-78"/>
            </a:endParaRPr>
          </a:p>
        </p:txBody>
      </p:sp>
      <p:sp>
        <p:nvSpPr>
          <p:cNvPr id="41987" name="Rectangle 3"/>
          <p:cNvSpPr>
            <a:spLocks noGrp="1" noRot="1" noChangeArrowheads="1"/>
          </p:cNvSpPr>
          <p:nvPr>
            <p:ph type="body" idx="1"/>
          </p:nvPr>
        </p:nvSpPr>
        <p:spPr/>
        <p:txBody>
          <a:bodyPr/>
          <a:lstStyle/>
          <a:p>
            <a:endParaRPr lang="en-US"/>
          </a:p>
        </p:txBody>
      </p:sp>
      <p:sp>
        <p:nvSpPr>
          <p:cNvPr id="41988" name="Freeform 4"/>
          <p:cNvSpPr>
            <a:spLocks/>
          </p:cNvSpPr>
          <p:nvPr/>
        </p:nvSpPr>
        <p:spPr bwMode="auto">
          <a:xfrm>
            <a:off x="1258888" y="2613025"/>
            <a:ext cx="6553200" cy="2976563"/>
          </a:xfrm>
          <a:custGeom>
            <a:avLst/>
            <a:gdLst>
              <a:gd name="T0" fmla="*/ 0 w 4128"/>
              <a:gd name="T1" fmla="*/ 1875 h 1875"/>
              <a:gd name="T2" fmla="*/ 545 w 4128"/>
              <a:gd name="T3" fmla="*/ 106 h 1875"/>
              <a:gd name="T4" fmla="*/ 862 w 4128"/>
              <a:gd name="T5" fmla="*/ 1240 h 1875"/>
              <a:gd name="T6" fmla="*/ 1271 w 4128"/>
              <a:gd name="T7" fmla="*/ 106 h 1875"/>
              <a:gd name="T8" fmla="*/ 1588 w 4128"/>
              <a:gd name="T9" fmla="*/ 1330 h 1875"/>
              <a:gd name="T10" fmla="*/ 1906 w 4128"/>
              <a:gd name="T11" fmla="*/ 15 h 1875"/>
              <a:gd name="T12" fmla="*/ 2223 w 4128"/>
              <a:gd name="T13" fmla="*/ 1240 h 1875"/>
              <a:gd name="T14" fmla="*/ 2767 w 4128"/>
              <a:gd name="T15" fmla="*/ 106 h 1875"/>
              <a:gd name="T16" fmla="*/ 3312 w 4128"/>
              <a:gd name="T17" fmla="*/ 1194 h 1875"/>
              <a:gd name="T18" fmla="*/ 3629 w 4128"/>
              <a:gd name="T19" fmla="*/ 106 h 1875"/>
              <a:gd name="T20" fmla="*/ 4128 w 4128"/>
              <a:gd name="T21" fmla="*/ 968 h 1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28" h="1875">
                <a:moveTo>
                  <a:pt x="0" y="1875"/>
                </a:moveTo>
                <a:cubicBezTo>
                  <a:pt x="200" y="1043"/>
                  <a:pt x="401" y="212"/>
                  <a:pt x="545" y="106"/>
                </a:cubicBezTo>
                <a:cubicBezTo>
                  <a:pt x="689" y="0"/>
                  <a:pt x="741" y="1240"/>
                  <a:pt x="862" y="1240"/>
                </a:cubicBezTo>
                <a:cubicBezTo>
                  <a:pt x="983" y="1240"/>
                  <a:pt x="1150" y="91"/>
                  <a:pt x="1271" y="106"/>
                </a:cubicBezTo>
                <a:cubicBezTo>
                  <a:pt x="1392" y="121"/>
                  <a:pt x="1482" y="1345"/>
                  <a:pt x="1588" y="1330"/>
                </a:cubicBezTo>
                <a:cubicBezTo>
                  <a:pt x="1694" y="1315"/>
                  <a:pt x="1800" y="30"/>
                  <a:pt x="1906" y="15"/>
                </a:cubicBezTo>
                <a:cubicBezTo>
                  <a:pt x="2012" y="0"/>
                  <a:pt x="2079" y="1225"/>
                  <a:pt x="2223" y="1240"/>
                </a:cubicBezTo>
                <a:cubicBezTo>
                  <a:pt x="2367" y="1255"/>
                  <a:pt x="2586" y="114"/>
                  <a:pt x="2767" y="106"/>
                </a:cubicBezTo>
                <a:cubicBezTo>
                  <a:pt x="2948" y="98"/>
                  <a:pt x="3168" y="1194"/>
                  <a:pt x="3312" y="1194"/>
                </a:cubicBezTo>
                <a:cubicBezTo>
                  <a:pt x="3456" y="1194"/>
                  <a:pt x="3493" y="144"/>
                  <a:pt x="3629" y="106"/>
                </a:cubicBezTo>
                <a:cubicBezTo>
                  <a:pt x="3765" y="68"/>
                  <a:pt x="4045" y="824"/>
                  <a:pt x="4128" y="968"/>
                </a:cubicBezTo>
              </a:path>
            </a:pathLst>
          </a:custGeom>
          <a:noFill/>
          <a:ln w="7620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9" name="Line 5"/>
          <p:cNvSpPr>
            <a:spLocks noChangeShapeType="1"/>
          </p:cNvSpPr>
          <p:nvPr/>
        </p:nvSpPr>
        <p:spPr bwMode="auto">
          <a:xfrm flipV="1">
            <a:off x="971550" y="2565400"/>
            <a:ext cx="7345363" cy="71438"/>
          </a:xfrm>
          <a:prstGeom prst="line">
            <a:avLst/>
          </a:prstGeom>
          <a:noFill/>
          <a:ln w="571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0" name="Line 6"/>
          <p:cNvSpPr>
            <a:spLocks noChangeShapeType="1"/>
          </p:cNvSpPr>
          <p:nvPr/>
        </p:nvSpPr>
        <p:spPr bwMode="auto">
          <a:xfrm flipV="1">
            <a:off x="971550" y="4652963"/>
            <a:ext cx="7345363" cy="71437"/>
          </a:xfrm>
          <a:prstGeom prst="line">
            <a:avLst/>
          </a:prstGeom>
          <a:noFill/>
          <a:ln w="571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rrowheads="1"/>
          </p:cNvSpPr>
          <p:nvPr>
            <p:ph type="title"/>
          </p:nvPr>
        </p:nvSpPr>
        <p:spPr/>
        <p:txBody>
          <a:bodyPr/>
          <a:lstStyle/>
          <a:p>
            <a:r>
              <a:rPr lang="fa-IR" sz="3600">
                <a:cs typeface="B Titr" pitchFamily="2" charset="-78"/>
              </a:rPr>
              <a:t>شاخص استوکستیک</a:t>
            </a:r>
            <a:br>
              <a:rPr lang="fa-IR" sz="3600">
                <a:cs typeface="B Titr" pitchFamily="2" charset="-78"/>
              </a:rPr>
            </a:br>
            <a:r>
              <a:rPr lang="fa-IR" sz="3600">
                <a:cs typeface="B Titr" pitchFamily="2" charset="-78"/>
              </a:rPr>
              <a:t>( توسط جورج سی.لین)</a:t>
            </a:r>
            <a:endParaRPr lang="en-US" sz="3600">
              <a:cs typeface="B Titr" pitchFamily="2" charset="-78"/>
            </a:endParaRPr>
          </a:p>
        </p:txBody>
      </p:sp>
      <p:sp>
        <p:nvSpPr>
          <p:cNvPr id="232451" name="Rectangle 3"/>
          <p:cNvSpPr>
            <a:spLocks noGrp="1" noRot="1" noChangeArrowheads="1"/>
          </p:cNvSpPr>
          <p:nvPr>
            <p:ph type="body" idx="1"/>
          </p:nvPr>
        </p:nvSpPr>
        <p:spPr/>
        <p:txBody>
          <a:bodyPr/>
          <a:lstStyle/>
          <a:p>
            <a:pPr>
              <a:buFont typeface="Wingdings" panose="05000000000000000000" pitchFamily="2" charset="2"/>
              <a:buNone/>
            </a:pPr>
            <a:r>
              <a:rPr lang="fa-IR" sz="2000">
                <a:cs typeface="B Titr" pitchFamily="2" charset="-78"/>
              </a:rPr>
              <a:t>استفاده ازاین نماگر بیشتر در بین سرمایه گذاران کوتاه مدت متداول است هرچند که می تواند برای افق بلند مدت نیز مفید باشد</a:t>
            </a:r>
          </a:p>
          <a:p>
            <a:pPr>
              <a:buFont typeface="Wingdings" panose="05000000000000000000" pitchFamily="2" charset="2"/>
              <a:buNone/>
            </a:pPr>
            <a:endParaRPr lang="fa-IR" sz="2000">
              <a:cs typeface="B Titr" pitchFamily="2" charset="-78"/>
            </a:endParaRPr>
          </a:p>
          <a:p>
            <a:pPr>
              <a:buFont typeface="Wingdings" panose="05000000000000000000" pitchFamily="2" charset="2"/>
              <a:buNone/>
            </a:pPr>
            <a:endParaRPr lang="fa-IR" sz="2000">
              <a:cs typeface="B Titr" pitchFamily="2" charset="-78"/>
            </a:endParaRPr>
          </a:p>
          <a:p>
            <a:pPr>
              <a:buFont typeface="Wingdings" panose="05000000000000000000" pitchFamily="2" charset="2"/>
              <a:buNone/>
            </a:pPr>
            <a:r>
              <a:rPr lang="fa-IR" sz="2000">
                <a:cs typeface="B Titr" pitchFamily="2" charset="-78"/>
              </a:rPr>
              <a:t>استوکستیک روشی است برای تحلیل سرعت تغیرات قیمت و بر مبنای این فرض استوار است که در روند صعودی قیمت ها، قیمت بسته شدن در هر دوره تمایل دارد به حداکثر قیمت معامله در آن دوره نزدیک شود و برعکس</a:t>
            </a:r>
            <a:endParaRPr lang="en-US" sz="20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rrowheads="1"/>
          </p:cNvSpPr>
          <p:nvPr>
            <p:ph type="title"/>
          </p:nvPr>
        </p:nvSpPr>
        <p:spPr/>
        <p:txBody>
          <a:bodyPr/>
          <a:lstStyle/>
          <a:p>
            <a:r>
              <a:rPr lang="fa-IR" sz="3200">
                <a:cs typeface="B Titr" pitchFamily="2" charset="-78"/>
              </a:rPr>
              <a:t> روش محاسبه شاخص استوکستیک</a:t>
            </a:r>
            <a:endParaRPr lang="en-US" sz="3200">
              <a:cs typeface="B Titr" pitchFamily="2" charset="-78"/>
            </a:endParaRPr>
          </a:p>
        </p:txBody>
      </p:sp>
      <p:sp>
        <p:nvSpPr>
          <p:cNvPr id="233475" name="Rectangle 3"/>
          <p:cNvSpPr>
            <a:spLocks noGrp="1" noRot="1" noChangeArrowheads="1"/>
          </p:cNvSpPr>
          <p:nvPr>
            <p:ph type="body" idx="1"/>
          </p:nvPr>
        </p:nvSpPr>
        <p:spPr/>
        <p:txBody>
          <a:bodyPr/>
          <a:lstStyle/>
          <a:p>
            <a:endParaRPr lang="en-US" sz="1800">
              <a:cs typeface="B Titr" pitchFamily="2" charset="-78"/>
            </a:endParaRPr>
          </a:p>
          <a:p>
            <a:endParaRPr lang="en-US" sz="1800">
              <a:cs typeface="B Titr" pitchFamily="2" charset="-78"/>
            </a:endParaRPr>
          </a:p>
          <a:p>
            <a:endParaRPr lang="en-US" sz="1800">
              <a:cs typeface="B Titr" pitchFamily="2" charset="-78"/>
            </a:endParaRPr>
          </a:p>
          <a:p>
            <a:r>
              <a:rPr lang="en-US" sz="2000">
                <a:cs typeface="B Titr" pitchFamily="2" charset="-78"/>
              </a:rPr>
              <a:t>%K</a:t>
            </a:r>
            <a:r>
              <a:rPr lang="fa-IR" sz="2000">
                <a:cs typeface="B Titr" pitchFamily="2" charset="-78"/>
              </a:rPr>
              <a:t> مقدار استوکستیک ( باخط ممتد نمایش داده می شود)</a:t>
            </a:r>
          </a:p>
          <a:p>
            <a:r>
              <a:rPr lang="en-US" sz="2000">
                <a:cs typeface="B Titr" pitchFamily="2" charset="-78"/>
              </a:rPr>
              <a:t>C</a:t>
            </a:r>
            <a:r>
              <a:rPr lang="fa-IR" sz="2000">
                <a:cs typeface="B Titr" pitchFamily="2" charset="-78"/>
              </a:rPr>
              <a:t> آخرین قیمت بسته شدن</a:t>
            </a:r>
          </a:p>
          <a:p>
            <a:r>
              <a:rPr lang="en-US" sz="2000">
                <a:cs typeface="B Titr" pitchFamily="2" charset="-78"/>
              </a:rPr>
              <a:t>L</a:t>
            </a:r>
            <a:r>
              <a:rPr lang="fa-IR" sz="2000">
                <a:cs typeface="B Titr" pitchFamily="2" charset="-78"/>
              </a:rPr>
              <a:t> کمترین قیمت معامله ، طی </a:t>
            </a:r>
            <a:r>
              <a:rPr lang="en-US" sz="2000">
                <a:cs typeface="B Titr" pitchFamily="2" charset="-78"/>
              </a:rPr>
              <a:t>N</a:t>
            </a:r>
            <a:r>
              <a:rPr lang="fa-IR" sz="2000">
                <a:cs typeface="B Titr" pitchFamily="2" charset="-78"/>
              </a:rPr>
              <a:t> دوره اخیر</a:t>
            </a:r>
          </a:p>
          <a:p>
            <a:r>
              <a:rPr lang="en-US" sz="2000">
                <a:cs typeface="B Titr" pitchFamily="2" charset="-78"/>
              </a:rPr>
              <a:t>H</a:t>
            </a:r>
            <a:r>
              <a:rPr lang="fa-IR" sz="2000">
                <a:cs typeface="B Titr" pitchFamily="2" charset="-78"/>
              </a:rPr>
              <a:t> بیشترین قیمت معامله،طی</a:t>
            </a:r>
            <a:r>
              <a:rPr lang="en-US" sz="2000">
                <a:cs typeface="B Titr" pitchFamily="2" charset="-78"/>
              </a:rPr>
              <a:t>N</a:t>
            </a:r>
            <a:r>
              <a:rPr lang="fa-IR" sz="2000">
                <a:cs typeface="B Titr" pitchFamily="2" charset="-78"/>
              </a:rPr>
              <a:t> دوره اخیر</a:t>
            </a:r>
          </a:p>
          <a:p>
            <a:r>
              <a:rPr lang="fa-IR" sz="2000">
                <a:cs typeface="B Titr" pitchFamily="2" charset="-78"/>
              </a:rPr>
              <a:t>پس از محاسبه </a:t>
            </a:r>
            <a:r>
              <a:rPr lang="en-US" sz="2000">
                <a:cs typeface="B Titr" pitchFamily="2" charset="-78"/>
              </a:rPr>
              <a:t>%K</a:t>
            </a:r>
            <a:r>
              <a:rPr lang="fa-IR" sz="2000">
                <a:cs typeface="B Titr" pitchFamily="2" charset="-78"/>
              </a:rPr>
              <a:t> با استفاده از یک میانگین متحرک (معمولاً3 دوره)نمودار </a:t>
            </a:r>
            <a:r>
              <a:rPr lang="en-US" sz="2000">
                <a:cs typeface="B Titr" pitchFamily="2" charset="-78"/>
              </a:rPr>
              <a:t>%K</a:t>
            </a:r>
            <a:r>
              <a:rPr lang="fa-IR" sz="2000">
                <a:cs typeface="B Titr" pitchFamily="2" charset="-78"/>
              </a:rPr>
              <a:t> شکل هموار تری پیدا کرده و به صورت </a:t>
            </a:r>
            <a:r>
              <a:rPr lang="en-US" sz="2000">
                <a:cs typeface="B Titr" pitchFamily="2" charset="-78"/>
              </a:rPr>
              <a:t>%D</a:t>
            </a:r>
            <a:r>
              <a:rPr lang="fa-IR" sz="2000">
                <a:cs typeface="B Titr" pitchFamily="2" charset="-78"/>
              </a:rPr>
              <a:t> نشان داده می شود( </a:t>
            </a:r>
            <a:r>
              <a:rPr lang="en-US" sz="2000">
                <a:cs typeface="B Titr" pitchFamily="2" charset="-78"/>
              </a:rPr>
              <a:t>%D</a:t>
            </a:r>
            <a:r>
              <a:rPr lang="fa-IR" sz="2000">
                <a:cs typeface="B Titr" pitchFamily="2" charset="-78"/>
              </a:rPr>
              <a:t> با خط نقطه چین نمایش داده می شود)</a:t>
            </a:r>
          </a:p>
          <a:p>
            <a:endParaRPr lang="en-US" sz="2000">
              <a:cs typeface="B Titr" pitchFamily="2" charset="-78"/>
            </a:endParaRPr>
          </a:p>
          <a:p>
            <a:endParaRPr lang="en-US" sz="1800">
              <a:cs typeface="B Titr" pitchFamily="2" charset="-78"/>
            </a:endParaRPr>
          </a:p>
        </p:txBody>
      </p:sp>
      <p:graphicFrame>
        <p:nvGraphicFramePr>
          <p:cNvPr id="233476" name="Object 4"/>
          <p:cNvGraphicFramePr>
            <a:graphicFrameLocks noChangeAspect="1"/>
          </p:cNvGraphicFramePr>
          <p:nvPr>
            <p:ph idx="4294967295"/>
          </p:nvPr>
        </p:nvGraphicFramePr>
        <p:xfrm>
          <a:off x="357188" y="1685925"/>
          <a:ext cx="3586162" cy="1171575"/>
        </p:xfrm>
        <a:graphic>
          <a:graphicData uri="http://schemas.openxmlformats.org/presentationml/2006/ole">
            <mc:AlternateContent xmlns:mc="http://schemas.openxmlformats.org/markup-compatibility/2006">
              <mc:Choice xmlns:v="urn:schemas-microsoft-com:vml" Requires="v">
                <p:oleObj spid="_x0000_s233477" name="Equation" r:id="rId4" imgW="1269720" imgH="419040" progId="Equation.3">
                  <p:embed/>
                </p:oleObj>
              </mc:Choice>
              <mc:Fallback>
                <p:oleObj name="Equation" r:id="rId4" imgW="1269720" imgH="419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1685925"/>
                        <a:ext cx="3586162" cy="1171575"/>
                      </a:xfrm>
                      <a:prstGeom prst="rect">
                        <a:avLst/>
                      </a:prstGeom>
                      <a:gradFill rotWithShape="1">
                        <a:gsLst>
                          <a:gs pos="0">
                            <a:schemeClr val="bg2"/>
                          </a:gs>
                          <a:gs pos="100000">
                            <a:srgbClr val="A3A3F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advClick="0" advTm="10000">
    <p:dissolve/>
    <p:sndAc>
      <p:stSnd>
        <p:snd r:embed="rId3" name="chimes.wav"/>
      </p:stSnd>
    </p:sndAc>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rrowheads="1"/>
          </p:cNvSpPr>
          <p:nvPr>
            <p:ph type="title"/>
          </p:nvPr>
        </p:nvSpPr>
        <p:spPr/>
        <p:txBody>
          <a:bodyPr/>
          <a:lstStyle/>
          <a:p>
            <a:r>
              <a:rPr lang="fa-IR" sz="3200">
                <a:cs typeface="B Titr" pitchFamily="2" charset="-78"/>
              </a:rPr>
              <a:t> روش های تفسیر شاخص استوکستیک</a:t>
            </a:r>
            <a:endParaRPr lang="en-US" sz="3200">
              <a:cs typeface="B Titr" pitchFamily="2" charset="-78"/>
            </a:endParaRPr>
          </a:p>
        </p:txBody>
      </p:sp>
      <p:sp>
        <p:nvSpPr>
          <p:cNvPr id="234499" name="Rectangle 3"/>
          <p:cNvSpPr>
            <a:spLocks noGrp="1" noRot="1" noChangeArrowheads="1"/>
          </p:cNvSpPr>
          <p:nvPr>
            <p:ph type="body" idx="1"/>
          </p:nvPr>
        </p:nvSpPr>
        <p:spPr/>
        <p:txBody>
          <a:bodyPr/>
          <a:lstStyle/>
          <a:p>
            <a:r>
              <a:rPr lang="fa-IR" sz="2400">
                <a:cs typeface="B Titr" pitchFamily="2" charset="-78"/>
              </a:rPr>
              <a:t>تحلیل واگرایی در استوکستیک</a:t>
            </a:r>
          </a:p>
          <a:p>
            <a:endParaRPr lang="fa-IR" sz="2400">
              <a:cs typeface="B Titr" pitchFamily="2" charset="-78"/>
            </a:endParaRPr>
          </a:p>
          <a:p>
            <a:r>
              <a:rPr lang="fa-IR" sz="2400">
                <a:cs typeface="B Titr" pitchFamily="2" charset="-78"/>
              </a:rPr>
              <a:t>رسیدن به نقاط حدی استوکستیک( شناسایی مناطق بیش خرید و بیش فروش)</a:t>
            </a:r>
          </a:p>
          <a:p>
            <a:endParaRPr lang="fa-IR" sz="2400">
              <a:cs typeface="B Titr" pitchFamily="2" charset="-78"/>
            </a:endParaRPr>
          </a:p>
          <a:p>
            <a:r>
              <a:rPr lang="fa-IR" sz="2400">
                <a:cs typeface="B Titr" pitchFamily="2" charset="-78"/>
              </a:rPr>
              <a:t>سیگنال های اخطار بازگشت روند با استوکستیک</a:t>
            </a:r>
            <a:endParaRPr lang="en-US" sz="24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rrowheads="1"/>
          </p:cNvSpPr>
          <p:nvPr>
            <p:ph type="title"/>
          </p:nvPr>
        </p:nvSpPr>
        <p:spPr/>
        <p:txBody>
          <a:bodyPr/>
          <a:lstStyle/>
          <a:p>
            <a:r>
              <a:rPr lang="fa-IR" sz="3200">
                <a:solidFill>
                  <a:srgbClr val="FF9933"/>
                </a:solidFill>
                <a:cs typeface="B Titr" pitchFamily="2" charset="-78"/>
              </a:rPr>
              <a:t>تحلیل واگرایی در استوکستیک</a:t>
            </a:r>
            <a:endParaRPr lang="en-US" sz="3200">
              <a:solidFill>
                <a:srgbClr val="FF9933"/>
              </a:solidFill>
              <a:cs typeface="B Titr" pitchFamily="2" charset="-78"/>
            </a:endParaRPr>
          </a:p>
        </p:txBody>
      </p:sp>
      <p:sp>
        <p:nvSpPr>
          <p:cNvPr id="235523" name="Rectangle 3"/>
          <p:cNvSpPr>
            <a:spLocks noGrp="1" noRot="1" noChangeArrowheads="1"/>
          </p:cNvSpPr>
          <p:nvPr>
            <p:ph type="body" sz="half" idx="1"/>
          </p:nvPr>
        </p:nvSpPr>
        <p:spPr>
          <a:xfrm>
            <a:off x="4932363" y="2060575"/>
            <a:ext cx="3810000" cy="4114800"/>
          </a:xfrm>
        </p:spPr>
        <p:txBody>
          <a:bodyPr/>
          <a:lstStyle/>
          <a:p>
            <a:r>
              <a:rPr lang="fa-IR" sz="2400" b="1">
                <a:cs typeface="B Titr" pitchFamily="2" charset="-78"/>
              </a:rPr>
              <a:t>سیگنال خرید)</a:t>
            </a:r>
            <a:r>
              <a:rPr lang="fa-IR" sz="2400">
                <a:cs typeface="B Titr" pitchFamily="2" charset="-78"/>
              </a:rPr>
              <a:t> وقتی بوجود می آید که قیمت در کف قرار گرفته، سپس کمی افزایش یافته و اصلاح شود و مجدداً به کف پایین تری ( نسبت به نقطه مینیمم قبلی) کاهش یابدو در همین زمان در نمودار </a:t>
            </a:r>
            <a:r>
              <a:rPr lang="en-US" sz="2400">
                <a:cs typeface="B Titr" pitchFamily="2" charset="-78"/>
              </a:rPr>
              <a:t>%D</a:t>
            </a:r>
            <a:r>
              <a:rPr lang="fa-IR" sz="2400">
                <a:cs typeface="B Titr" pitchFamily="2" charset="-78"/>
              </a:rPr>
              <a:t> دو نقطه مینیمم به وجود آید که اولی از دومی پایین تر باشد، تأیید وضعیت واگرایی زمانی روی می دهد که خط </a:t>
            </a:r>
            <a:r>
              <a:rPr lang="en-US" sz="2400">
                <a:cs typeface="B Titr" pitchFamily="2" charset="-78"/>
              </a:rPr>
              <a:t>%K</a:t>
            </a:r>
            <a:r>
              <a:rPr lang="fa-IR" sz="2400">
                <a:cs typeface="B Titr" pitchFamily="2" charset="-78"/>
              </a:rPr>
              <a:t> به بالاتر از خط </a:t>
            </a:r>
            <a:r>
              <a:rPr lang="en-US" sz="2400">
                <a:cs typeface="B Titr" pitchFamily="2" charset="-78"/>
              </a:rPr>
              <a:t>%D</a:t>
            </a:r>
            <a:r>
              <a:rPr lang="fa-IR" sz="2400">
                <a:cs typeface="B Titr" pitchFamily="2" charset="-78"/>
              </a:rPr>
              <a:t> منتقل شود</a:t>
            </a:r>
            <a:endParaRPr lang="en-US" sz="2400">
              <a:cs typeface="B Titr" pitchFamily="2" charset="-78"/>
            </a:endParaRPr>
          </a:p>
        </p:txBody>
      </p:sp>
      <p:sp>
        <p:nvSpPr>
          <p:cNvPr id="235524" name="Rectangle 4"/>
          <p:cNvSpPr>
            <a:spLocks noGrp="1" noRot="1" noChangeArrowheads="1"/>
          </p:cNvSpPr>
          <p:nvPr>
            <p:ph type="body" sz="half" idx="2"/>
          </p:nvPr>
        </p:nvSpPr>
        <p:spPr>
          <a:xfrm>
            <a:off x="0" y="1700213"/>
            <a:ext cx="4932363" cy="4897437"/>
          </a:xfrm>
        </p:spPr>
        <p:txBody>
          <a:bodyPr/>
          <a:lstStyle/>
          <a:p>
            <a:pPr>
              <a:lnSpc>
                <a:spcPct val="90000"/>
              </a:lnSpc>
            </a:pPr>
            <a:endParaRPr lang="en-US" sz="2400"/>
          </a:p>
        </p:txBody>
      </p:sp>
      <p:sp>
        <p:nvSpPr>
          <p:cNvPr id="235525" name="Freeform 5"/>
          <p:cNvSpPr>
            <a:spLocks/>
          </p:cNvSpPr>
          <p:nvPr/>
        </p:nvSpPr>
        <p:spPr bwMode="auto">
          <a:xfrm>
            <a:off x="1187450" y="1628775"/>
            <a:ext cx="2592388" cy="2063750"/>
          </a:xfrm>
          <a:custGeom>
            <a:avLst/>
            <a:gdLst>
              <a:gd name="T0" fmla="*/ 0 w 1633"/>
              <a:gd name="T1" fmla="*/ 0 h 1300"/>
              <a:gd name="T2" fmla="*/ 454 w 1633"/>
              <a:gd name="T3" fmla="*/ 907 h 1300"/>
              <a:gd name="T4" fmla="*/ 726 w 1633"/>
              <a:gd name="T5" fmla="*/ 318 h 1300"/>
              <a:gd name="T6" fmla="*/ 1361 w 1633"/>
              <a:gd name="T7" fmla="*/ 1225 h 1300"/>
              <a:gd name="T8" fmla="*/ 1633 w 1633"/>
              <a:gd name="T9" fmla="*/ 771 h 1300"/>
            </a:gdLst>
            <a:ahLst/>
            <a:cxnLst>
              <a:cxn ang="0">
                <a:pos x="T0" y="T1"/>
              </a:cxn>
              <a:cxn ang="0">
                <a:pos x="T2" y="T3"/>
              </a:cxn>
              <a:cxn ang="0">
                <a:pos x="T4" y="T5"/>
              </a:cxn>
              <a:cxn ang="0">
                <a:pos x="T6" y="T7"/>
              </a:cxn>
              <a:cxn ang="0">
                <a:pos x="T8" y="T9"/>
              </a:cxn>
            </a:cxnLst>
            <a:rect l="0" t="0" r="r" b="b"/>
            <a:pathLst>
              <a:path w="1633" h="1300">
                <a:moveTo>
                  <a:pt x="0" y="0"/>
                </a:moveTo>
                <a:cubicBezTo>
                  <a:pt x="166" y="427"/>
                  <a:pt x="333" y="854"/>
                  <a:pt x="454" y="907"/>
                </a:cubicBezTo>
                <a:cubicBezTo>
                  <a:pt x="575" y="960"/>
                  <a:pt x="575" y="265"/>
                  <a:pt x="726" y="318"/>
                </a:cubicBezTo>
                <a:cubicBezTo>
                  <a:pt x="877" y="371"/>
                  <a:pt x="1210" y="1150"/>
                  <a:pt x="1361" y="1225"/>
                </a:cubicBezTo>
                <a:cubicBezTo>
                  <a:pt x="1512" y="1300"/>
                  <a:pt x="1588" y="847"/>
                  <a:pt x="1633" y="771"/>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26" name="Line 6"/>
          <p:cNvSpPr>
            <a:spLocks noChangeShapeType="1"/>
          </p:cNvSpPr>
          <p:nvPr/>
        </p:nvSpPr>
        <p:spPr bwMode="auto">
          <a:xfrm>
            <a:off x="1908175" y="2060575"/>
            <a:ext cx="0" cy="33131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27" name="Line 7"/>
          <p:cNvSpPr>
            <a:spLocks noChangeShapeType="1"/>
          </p:cNvSpPr>
          <p:nvPr/>
        </p:nvSpPr>
        <p:spPr bwMode="auto">
          <a:xfrm>
            <a:off x="3419475" y="2276475"/>
            <a:ext cx="0" cy="33131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28" name="Freeform 8"/>
          <p:cNvSpPr>
            <a:spLocks/>
          </p:cNvSpPr>
          <p:nvPr/>
        </p:nvSpPr>
        <p:spPr bwMode="auto">
          <a:xfrm>
            <a:off x="1042988" y="3644900"/>
            <a:ext cx="2736850" cy="1692275"/>
          </a:xfrm>
          <a:custGeom>
            <a:avLst/>
            <a:gdLst>
              <a:gd name="T0" fmla="*/ 0 w 1724"/>
              <a:gd name="T1" fmla="*/ 0 h 1066"/>
              <a:gd name="T2" fmla="*/ 545 w 1724"/>
              <a:gd name="T3" fmla="*/ 998 h 1066"/>
              <a:gd name="T4" fmla="*/ 953 w 1724"/>
              <a:gd name="T5" fmla="*/ 408 h 1066"/>
              <a:gd name="T6" fmla="*/ 1452 w 1724"/>
              <a:gd name="T7" fmla="*/ 862 h 1066"/>
              <a:gd name="T8" fmla="*/ 1724 w 1724"/>
              <a:gd name="T9" fmla="*/ 544 h 1066"/>
            </a:gdLst>
            <a:ahLst/>
            <a:cxnLst>
              <a:cxn ang="0">
                <a:pos x="T0" y="T1"/>
              </a:cxn>
              <a:cxn ang="0">
                <a:pos x="T2" y="T3"/>
              </a:cxn>
              <a:cxn ang="0">
                <a:pos x="T4" y="T5"/>
              </a:cxn>
              <a:cxn ang="0">
                <a:pos x="T6" y="T7"/>
              </a:cxn>
              <a:cxn ang="0">
                <a:pos x="T8" y="T9"/>
              </a:cxn>
            </a:cxnLst>
            <a:rect l="0" t="0" r="r" b="b"/>
            <a:pathLst>
              <a:path w="1724" h="1066">
                <a:moveTo>
                  <a:pt x="0" y="0"/>
                </a:moveTo>
                <a:cubicBezTo>
                  <a:pt x="193" y="465"/>
                  <a:pt x="386" y="930"/>
                  <a:pt x="545" y="998"/>
                </a:cubicBezTo>
                <a:cubicBezTo>
                  <a:pt x="704" y="1066"/>
                  <a:pt x="802" y="431"/>
                  <a:pt x="953" y="408"/>
                </a:cubicBezTo>
                <a:cubicBezTo>
                  <a:pt x="1104" y="385"/>
                  <a:pt x="1324" y="839"/>
                  <a:pt x="1452" y="862"/>
                </a:cubicBezTo>
                <a:cubicBezTo>
                  <a:pt x="1580" y="885"/>
                  <a:pt x="1679" y="597"/>
                  <a:pt x="1724" y="544"/>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29" name="Freeform 9"/>
          <p:cNvSpPr>
            <a:spLocks/>
          </p:cNvSpPr>
          <p:nvPr/>
        </p:nvSpPr>
        <p:spPr bwMode="auto">
          <a:xfrm>
            <a:off x="2555875" y="5589588"/>
            <a:ext cx="1728788" cy="874712"/>
          </a:xfrm>
          <a:custGeom>
            <a:avLst/>
            <a:gdLst>
              <a:gd name="T0" fmla="*/ 0 w 1089"/>
              <a:gd name="T1" fmla="*/ 0 h 551"/>
              <a:gd name="T2" fmla="*/ 590 w 1089"/>
              <a:gd name="T3" fmla="*/ 544 h 551"/>
              <a:gd name="T4" fmla="*/ 1089 w 1089"/>
              <a:gd name="T5" fmla="*/ 45 h 551"/>
            </a:gdLst>
            <a:ahLst/>
            <a:cxnLst>
              <a:cxn ang="0">
                <a:pos x="T0" y="T1"/>
              </a:cxn>
              <a:cxn ang="0">
                <a:pos x="T2" y="T3"/>
              </a:cxn>
              <a:cxn ang="0">
                <a:pos x="T4" y="T5"/>
              </a:cxn>
            </a:cxnLst>
            <a:rect l="0" t="0" r="r" b="b"/>
            <a:pathLst>
              <a:path w="1089" h="551">
                <a:moveTo>
                  <a:pt x="0" y="0"/>
                </a:moveTo>
                <a:cubicBezTo>
                  <a:pt x="204" y="268"/>
                  <a:pt x="409" y="537"/>
                  <a:pt x="590" y="544"/>
                </a:cubicBezTo>
                <a:cubicBezTo>
                  <a:pt x="771" y="551"/>
                  <a:pt x="1006" y="128"/>
                  <a:pt x="1089" y="4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30" name="Freeform 10"/>
          <p:cNvSpPr>
            <a:spLocks/>
          </p:cNvSpPr>
          <p:nvPr/>
        </p:nvSpPr>
        <p:spPr bwMode="auto">
          <a:xfrm>
            <a:off x="2843213" y="5516563"/>
            <a:ext cx="1873250" cy="912812"/>
          </a:xfrm>
          <a:custGeom>
            <a:avLst/>
            <a:gdLst>
              <a:gd name="T0" fmla="*/ 0 w 1180"/>
              <a:gd name="T1" fmla="*/ 0 h 575"/>
              <a:gd name="T2" fmla="*/ 635 w 1180"/>
              <a:gd name="T3" fmla="*/ 545 h 575"/>
              <a:gd name="T4" fmla="*/ 1089 w 1180"/>
              <a:gd name="T5" fmla="*/ 182 h 575"/>
              <a:gd name="T6" fmla="*/ 1180 w 1180"/>
              <a:gd name="T7" fmla="*/ 91 h 575"/>
            </a:gdLst>
            <a:ahLst/>
            <a:cxnLst>
              <a:cxn ang="0">
                <a:pos x="T0" y="T1"/>
              </a:cxn>
              <a:cxn ang="0">
                <a:pos x="T2" y="T3"/>
              </a:cxn>
              <a:cxn ang="0">
                <a:pos x="T4" y="T5"/>
              </a:cxn>
              <a:cxn ang="0">
                <a:pos x="T6" y="T7"/>
              </a:cxn>
            </a:cxnLst>
            <a:rect l="0" t="0" r="r" b="b"/>
            <a:pathLst>
              <a:path w="1180" h="575">
                <a:moveTo>
                  <a:pt x="0" y="0"/>
                </a:moveTo>
                <a:cubicBezTo>
                  <a:pt x="227" y="257"/>
                  <a:pt x="454" y="515"/>
                  <a:pt x="635" y="545"/>
                </a:cubicBezTo>
                <a:cubicBezTo>
                  <a:pt x="816" y="575"/>
                  <a:pt x="998" y="258"/>
                  <a:pt x="1089" y="182"/>
                </a:cubicBezTo>
                <a:cubicBezTo>
                  <a:pt x="1180" y="106"/>
                  <a:pt x="1180" y="98"/>
                  <a:pt x="1180" y="91"/>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31" name="Text Box 11"/>
          <p:cNvSpPr txBox="1">
            <a:spLocks noChangeArrowheads="1"/>
          </p:cNvSpPr>
          <p:nvPr/>
        </p:nvSpPr>
        <p:spPr bwMode="auto">
          <a:xfrm>
            <a:off x="3635375" y="2852738"/>
            <a:ext cx="1076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منحنی قیمت</a:t>
            </a:r>
            <a:endParaRPr lang="en-US">
              <a:latin typeface="Tahoma" panose="020B0604030504040204" pitchFamily="34" charset="0"/>
            </a:endParaRPr>
          </a:p>
        </p:txBody>
      </p:sp>
      <p:sp>
        <p:nvSpPr>
          <p:cNvPr id="235532" name="Text Box 12"/>
          <p:cNvSpPr txBox="1">
            <a:spLocks noChangeArrowheads="1"/>
          </p:cNvSpPr>
          <p:nvPr/>
        </p:nvSpPr>
        <p:spPr bwMode="auto">
          <a:xfrm>
            <a:off x="3779838" y="4365625"/>
            <a:ext cx="1084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منحنی </a:t>
            </a:r>
            <a:r>
              <a:rPr lang="en-US">
                <a:latin typeface="Tahoma" panose="020B0604030504040204" pitchFamily="34" charset="0"/>
              </a:rPr>
              <a:t>%D</a:t>
            </a:r>
          </a:p>
        </p:txBody>
      </p:sp>
      <p:sp>
        <p:nvSpPr>
          <p:cNvPr id="235533" name="Text Box 13"/>
          <p:cNvSpPr txBox="1">
            <a:spLocks noChangeArrowheads="1"/>
          </p:cNvSpPr>
          <p:nvPr/>
        </p:nvSpPr>
        <p:spPr bwMode="auto">
          <a:xfrm>
            <a:off x="4427538" y="5589588"/>
            <a:ext cx="563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Tahoma" panose="020B0604030504040204" pitchFamily="34" charset="0"/>
              </a:rPr>
              <a:t>%D</a:t>
            </a:r>
          </a:p>
        </p:txBody>
      </p:sp>
      <p:sp>
        <p:nvSpPr>
          <p:cNvPr id="235534" name="Text Box 14"/>
          <p:cNvSpPr txBox="1">
            <a:spLocks noChangeArrowheads="1"/>
          </p:cNvSpPr>
          <p:nvPr/>
        </p:nvSpPr>
        <p:spPr bwMode="auto">
          <a:xfrm>
            <a:off x="3924300" y="5300663"/>
            <a:ext cx="64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Tahoma" panose="020B0604030504040204" pitchFamily="34" charset="0"/>
              </a:rPr>
              <a:t>%K</a:t>
            </a:r>
          </a:p>
        </p:txBody>
      </p:sp>
      <p:sp>
        <p:nvSpPr>
          <p:cNvPr id="235535" name="Text Box 15"/>
          <p:cNvSpPr txBox="1">
            <a:spLocks noChangeArrowheads="1"/>
          </p:cNvSpPr>
          <p:nvPr/>
        </p:nvSpPr>
        <p:spPr bwMode="auto">
          <a:xfrm>
            <a:off x="1619250" y="5876925"/>
            <a:ext cx="987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sz="2000" b="1">
                <a:latin typeface="Tahoma" panose="020B0604030504040204" pitchFamily="34" charset="0"/>
              </a:rPr>
              <a:t>تأیید</a:t>
            </a:r>
            <a:endParaRPr lang="en-US" sz="2000" b="1">
              <a:latin typeface="Tahoma" panose="020B0604030504040204" pitchFamily="34" charset="0"/>
            </a:endParaRPr>
          </a:p>
        </p:txBody>
      </p:sp>
      <p:sp>
        <p:nvSpPr>
          <p:cNvPr id="235536" name="Line 16"/>
          <p:cNvSpPr>
            <a:spLocks noChangeShapeType="1"/>
          </p:cNvSpPr>
          <p:nvPr/>
        </p:nvSpPr>
        <p:spPr bwMode="auto">
          <a:xfrm flipH="1" flipV="1">
            <a:off x="3779838" y="6308725"/>
            <a:ext cx="64770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37" name="Text Box 17"/>
          <p:cNvSpPr txBox="1">
            <a:spLocks noChangeArrowheads="1"/>
          </p:cNvSpPr>
          <p:nvPr/>
        </p:nvSpPr>
        <p:spPr bwMode="auto">
          <a:xfrm>
            <a:off x="4427538" y="6165850"/>
            <a:ext cx="549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خرید</a:t>
            </a:r>
            <a:endParaRPr lang="en-US">
              <a:latin typeface="Tahoma" panose="020B0604030504040204" pitchFamily="34" charset="0"/>
            </a:endParaRPr>
          </a:p>
        </p:txBody>
      </p:sp>
      <p:sp>
        <p:nvSpPr>
          <p:cNvPr id="235538" name="Line 18"/>
          <p:cNvSpPr>
            <a:spLocks noChangeShapeType="1"/>
          </p:cNvSpPr>
          <p:nvPr/>
        </p:nvSpPr>
        <p:spPr bwMode="auto">
          <a:xfrm>
            <a:off x="1908175" y="3068638"/>
            <a:ext cx="1584325" cy="576262"/>
          </a:xfrm>
          <a:prstGeom prst="line">
            <a:avLst/>
          </a:prstGeom>
          <a:noFill/>
          <a:ln w="5715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39" name="Line 19"/>
          <p:cNvSpPr>
            <a:spLocks noChangeShapeType="1"/>
          </p:cNvSpPr>
          <p:nvPr/>
        </p:nvSpPr>
        <p:spPr bwMode="auto">
          <a:xfrm flipV="1">
            <a:off x="1908175" y="4941888"/>
            <a:ext cx="1655763" cy="358775"/>
          </a:xfrm>
          <a:prstGeom prst="line">
            <a:avLst/>
          </a:prstGeom>
          <a:noFill/>
          <a:ln w="5715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rrowheads="1"/>
          </p:cNvSpPr>
          <p:nvPr>
            <p:ph type="title"/>
          </p:nvPr>
        </p:nvSpPr>
        <p:spPr/>
        <p:txBody>
          <a:bodyPr/>
          <a:lstStyle/>
          <a:p>
            <a:r>
              <a:rPr lang="fa-IR" sz="3200">
                <a:solidFill>
                  <a:srgbClr val="FF9933"/>
                </a:solidFill>
                <a:cs typeface="B Titr" pitchFamily="2" charset="-78"/>
              </a:rPr>
              <a:t>تحلیل واگرایی در استوکستیک</a:t>
            </a:r>
            <a:endParaRPr lang="en-US" sz="3200">
              <a:solidFill>
                <a:srgbClr val="FF9933"/>
              </a:solidFill>
              <a:cs typeface="B Titr" pitchFamily="2" charset="-78"/>
            </a:endParaRPr>
          </a:p>
        </p:txBody>
      </p:sp>
      <p:sp>
        <p:nvSpPr>
          <p:cNvPr id="236547" name="Rectangle 3"/>
          <p:cNvSpPr>
            <a:spLocks noGrp="1" noRot="1" noChangeArrowheads="1"/>
          </p:cNvSpPr>
          <p:nvPr>
            <p:ph type="body" sz="half" idx="1"/>
          </p:nvPr>
        </p:nvSpPr>
        <p:spPr>
          <a:xfrm>
            <a:off x="4932363" y="2060575"/>
            <a:ext cx="3810000" cy="4114800"/>
          </a:xfrm>
        </p:spPr>
        <p:txBody>
          <a:bodyPr/>
          <a:lstStyle/>
          <a:p>
            <a:r>
              <a:rPr lang="fa-IR" sz="2400" b="1">
                <a:cs typeface="B Titr" pitchFamily="2" charset="-78"/>
              </a:rPr>
              <a:t>سیگنال فروش)</a:t>
            </a:r>
            <a:r>
              <a:rPr lang="fa-IR" sz="2400">
                <a:cs typeface="B Titr" pitchFamily="2" charset="-78"/>
              </a:rPr>
              <a:t> وقتی بوجود می آید که قیمت در سقف قرار گرفته، سپس کمی کاهش یافته و اصلاح شود و مجدداً به سقف بالاتری ( نسبت به نقطه مینیمم قبلی) افزایش یابد و در همین زمان در نمودار </a:t>
            </a:r>
            <a:r>
              <a:rPr lang="en-US" sz="2400">
                <a:cs typeface="B Titr" pitchFamily="2" charset="-78"/>
              </a:rPr>
              <a:t>%D</a:t>
            </a:r>
            <a:r>
              <a:rPr lang="fa-IR" sz="2400">
                <a:cs typeface="B Titr" pitchFamily="2" charset="-78"/>
              </a:rPr>
              <a:t> دو نقطه ماکزیمم به وجود آید که دومی از اولی پایین تر باشد، تأیید وضعیت واگرایی زمانی روی می دهد که خط </a:t>
            </a:r>
            <a:r>
              <a:rPr lang="en-US" sz="2400">
                <a:cs typeface="B Titr" pitchFamily="2" charset="-78"/>
              </a:rPr>
              <a:t>%K</a:t>
            </a:r>
            <a:r>
              <a:rPr lang="fa-IR" sz="2400">
                <a:cs typeface="B Titr" pitchFamily="2" charset="-78"/>
              </a:rPr>
              <a:t> به پایین تر خط </a:t>
            </a:r>
            <a:r>
              <a:rPr lang="en-US" sz="2400">
                <a:cs typeface="B Titr" pitchFamily="2" charset="-78"/>
              </a:rPr>
              <a:t>%D</a:t>
            </a:r>
            <a:r>
              <a:rPr lang="fa-IR" sz="2400">
                <a:cs typeface="B Titr" pitchFamily="2" charset="-78"/>
              </a:rPr>
              <a:t> منتقل شود</a:t>
            </a:r>
            <a:endParaRPr lang="en-US" sz="2400">
              <a:cs typeface="B Titr" pitchFamily="2" charset="-78"/>
            </a:endParaRPr>
          </a:p>
        </p:txBody>
      </p:sp>
      <p:sp>
        <p:nvSpPr>
          <p:cNvPr id="236548" name="Rectangle 4"/>
          <p:cNvSpPr>
            <a:spLocks noGrp="1" noRot="1" noChangeArrowheads="1"/>
          </p:cNvSpPr>
          <p:nvPr>
            <p:ph type="body" sz="half" idx="2"/>
          </p:nvPr>
        </p:nvSpPr>
        <p:spPr>
          <a:xfrm>
            <a:off x="0" y="1700213"/>
            <a:ext cx="4932363" cy="4897437"/>
          </a:xfrm>
        </p:spPr>
        <p:txBody>
          <a:bodyPr/>
          <a:lstStyle/>
          <a:p>
            <a:pPr>
              <a:lnSpc>
                <a:spcPct val="90000"/>
              </a:lnSpc>
            </a:pPr>
            <a:endParaRPr lang="en-US" sz="2400"/>
          </a:p>
        </p:txBody>
      </p:sp>
      <p:sp>
        <p:nvSpPr>
          <p:cNvPr id="236549" name="Line 5"/>
          <p:cNvSpPr>
            <a:spLocks noChangeShapeType="1"/>
          </p:cNvSpPr>
          <p:nvPr/>
        </p:nvSpPr>
        <p:spPr bwMode="auto">
          <a:xfrm>
            <a:off x="1908175" y="2060575"/>
            <a:ext cx="0" cy="33131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50" name="Line 6"/>
          <p:cNvSpPr>
            <a:spLocks noChangeShapeType="1"/>
          </p:cNvSpPr>
          <p:nvPr/>
        </p:nvSpPr>
        <p:spPr bwMode="auto">
          <a:xfrm>
            <a:off x="3419475" y="2276475"/>
            <a:ext cx="0" cy="33131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51" name="Text Box 7"/>
          <p:cNvSpPr txBox="1">
            <a:spLocks noChangeArrowheads="1"/>
          </p:cNvSpPr>
          <p:nvPr/>
        </p:nvSpPr>
        <p:spPr bwMode="auto">
          <a:xfrm>
            <a:off x="3635375" y="2852738"/>
            <a:ext cx="1076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منحنی قیمت</a:t>
            </a:r>
            <a:endParaRPr lang="en-US">
              <a:latin typeface="Tahoma" panose="020B0604030504040204" pitchFamily="34" charset="0"/>
            </a:endParaRPr>
          </a:p>
        </p:txBody>
      </p:sp>
      <p:sp>
        <p:nvSpPr>
          <p:cNvPr id="236552" name="Text Box 8"/>
          <p:cNvSpPr txBox="1">
            <a:spLocks noChangeArrowheads="1"/>
          </p:cNvSpPr>
          <p:nvPr/>
        </p:nvSpPr>
        <p:spPr bwMode="auto">
          <a:xfrm>
            <a:off x="3779838" y="4365625"/>
            <a:ext cx="1084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منحنی </a:t>
            </a:r>
            <a:r>
              <a:rPr lang="en-US">
                <a:latin typeface="Tahoma" panose="020B0604030504040204" pitchFamily="34" charset="0"/>
              </a:rPr>
              <a:t>%D</a:t>
            </a:r>
          </a:p>
        </p:txBody>
      </p:sp>
      <p:sp>
        <p:nvSpPr>
          <p:cNvPr id="236553" name="Text Box 9"/>
          <p:cNvSpPr txBox="1">
            <a:spLocks noChangeArrowheads="1"/>
          </p:cNvSpPr>
          <p:nvPr/>
        </p:nvSpPr>
        <p:spPr bwMode="auto">
          <a:xfrm>
            <a:off x="4500563" y="6165850"/>
            <a:ext cx="563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anose="020B0604030504040204" pitchFamily="34" charset="0"/>
              </a:rPr>
              <a:t>%D</a:t>
            </a:r>
          </a:p>
        </p:txBody>
      </p:sp>
      <p:sp>
        <p:nvSpPr>
          <p:cNvPr id="236554" name="Text Box 10"/>
          <p:cNvSpPr txBox="1">
            <a:spLocks noChangeArrowheads="1"/>
          </p:cNvSpPr>
          <p:nvPr/>
        </p:nvSpPr>
        <p:spPr bwMode="auto">
          <a:xfrm>
            <a:off x="3995738" y="6092825"/>
            <a:ext cx="542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anose="020B0604030504040204" pitchFamily="34" charset="0"/>
              </a:rPr>
              <a:t>%K</a:t>
            </a:r>
          </a:p>
        </p:txBody>
      </p:sp>
      <p:sp>
        <p:nvSpPr>
          <p:cNvPr id="236555" name="Text Box 11"/>
          <p:cNvSpPr txBox="1">
            <a:spLocks noChangeArrowheads="1"/>
          </p:cNvSpPr>
          <p:nvPr/>
        </p:nvSpPr>
        <p:spPr bwMode="auto">
          <a:xfrm>
            <a:off x="1619250" y="5876925"/>
            <a:ext cx="987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sz="2000" b="1">
                <a:latin typeface="Tahoma" panose="020B0604030504040204" pitchFamily="34" charset="0"/>
              </a:rPr>
              <a:t>تأیید</a:t>
            </a:r>
            <a:endParaRPr lang="en-US" sz="2000" b="1">
              <a:latin typeface="Tahoma" panose="020B0604030504040204" pitchFamily="34" charset="0"/>
            </a:endParaRPr>
          </a:p>
        </p:txBody>
      </p:sp>
      <p:sp>
        <p:nvSpPr>
          <p:cNvPr id="236556" name="Text Box 12"/>
          <p:cNvSpPr txBox="1">
            <a:spLocks noChangeArrowheads="1"/>
          </p:cNvSpPr>
          <p:nvPr/>
        </p:nvSpPr>
        <p:spPr bwMode="auto">
          <a:xfrm>
            <a:off x="4191000" y="5157788"/>
            <a:ext cx="6429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فروش</a:t>
            </a:r>
            <a:endParaRPr lang="en-US">
              <a:latin typeface="Tahoma" panose="020B0604030504040204" pitchFamily="34" charset="0"/>
            </a:endParaRPr>
          </a:p>
        </p:txBody>
      </p:sp>
      <p:sp>
        <p:nvSpPr>
          <p:cNvPr id="236557" name="Freeform 13"/>
          <p:cNvSpPr>
            <a:spLocks/>
          </p:cNvSpPr>
          <p:nvPr/>
        </p:nvSpPr>
        <p:spPr bwMode="auto">
          <a:xfrm>
            <a:off x="900113" y="2012950"/>
            <a:ext cx="2951162" cy="1344613"/>
          </a:xfrm>
          <a:custGeom>
            <a:avLst/>
            <a:gdLst>
              <a:gd name="T0" fmla="*/ 0 w 1859"/>
              <a:gd name="T1" fmla="*/ 847 h 847"/>
              <a:gd name="T2" fmla="*/ 635 w 1859"/>
              <a:gd name="T3" fmla="*/ 212 h 847"/>
              <a:gd name="T4" fmla="*/ 1088 w 1859"/>
              <a:gd name="T5" fmla="*/ 756 h 847"/>
              <a:gd name="T6" fmla="*/ 1542 w 1859"/>
              <a:gd name="T7" fmla="*/ 76 h 847"/>
              <a:gd name="T8" fmla="*/ 1859 w 1859"/>
              <a:gd name="T9" fmla="*/ 302 h 847"/>
            </a:gdLst>
            <a:ahLst/>
            <a:cxnLst>
              <a:cxn ang="0">
                <a:pos x="T0" y="T1"/>
              </a:cxn>
              <a:cxn ang="0">
                <a:pos x="T2" y="T3"/>
              </a:cxn>
              <a:cxn ang="0">
                <a:pos x="T4" y="T5"/>
              </a:cxn>
              <a:cxn ang="0">
                <a:pos x="T6" y="T7"/>
              </a:cxn>
              <a:cxn ang="0">
                <a:pos x="T8" y="T9"/>
              </a:cxn>
            </a:cxnLst>
            <a:rect l="0" t="0" r="r" b="b"/>
            <a:pathLst>
              <a:path w="1859" h="847">
                <a:moveTo>
                  <a:pt x="0" y="847"/>
                </a:moveTo>
                <a:cubicBezTo>
                  <a:pt x="227" y="537"/>
                  <a:pt x="454" y="227"/>
                  <a:pt x="635" y="212"/>
                </a:cubicBezTo>
                <a:cubicBezTo>
                  <a:pt x="816" y="197"/>
                  <a:pt x="937" y="779"/>
                  <a:pt x="1088" y="756"/>
                </a:cubicBezTo>
                <a:cubicBezTo>
                  <a:pt x="1239" y="733"/>
                  <a:pt x="1414" y="152"/>
                  <a:pt x="1542" y="76"/>
                </a:cubicBezTo>
                <a:cubicBezTo>
                  <a:pt x="1670" y="0"/>
                  <a:pt x="1806" y="264"/>
                  <a:pt x="1859" y="302"/>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58" name="Freeform 14"/>
          <p:cNvSpPr>
            <a:spLocks/>
          </p:cNvSpPr>
          <p:nvPr/>
        </p:nvSpPr>
        <p:spPr bwMode="auto">
          <a:xfrm>
            <a:off x="1116013" y="3800475"/>
            <a:ext cx="2735262" cy="1141413"/>
          </a:xfrm>
          <a:custGeom>
            <a:avLst/>
            <a:gdLst>
              <a:gd name="T0" fmla="*/ 0 w 1723"/>
              <a:gd name="T1" fmla="*/ 719 h 719"/>
              <a:gd name="T2" fmla="*/ 499 w 1723"/>
              <a:gd name="T3" fmla="*/ 38 h 719"/>
              <a:gd name="T4" fmla="*/ 952 w 1723"/>
              <a:gd name="T5" fmla="*/ 492 h 719"/>
              <a:gd name="T6" fmla="*/ 1451 w 1723"/>
              <a:gd name="T7" fmla="*/ 129 h 719"/>
              <a:gd name="T8" fmla="*/ 1723 w 1723"/>
              <a:gd name="T9" fmla="*/ 582 h 719"/>
            </a:gdLst>
            <a:ahLst/>
            <a:cxnLst>
              <a:cxn ang="0">
                <a:pos x="T0" y="T1"/>
              </a:cxn>
              <a:cxn ang="0">
                <a:pos x="T2" y="T3"/>
              </a:cxn>
              <a:cxn ang="0">
                <a:pos x="T4" y="T5"/>
              </a:cxn>
              <a:cxn ang="0">
                <a:pos x="T6" y="T7"/>
              </a:cxn>
              <a:cxn ang="0">
                <a:pos x="T8" y="T9"/>
              </a:cxn>
            </a:cxnLst>
            <a:rect l="0" t="0" r="r" b="b"/>
            <a:pathLst>
              <a:path w="1723" h="719">
                <a:moveTo>
                  <a:pt x="0" y="719"/>
                </a:moveTo>
                <a:cubicBezTo>
                  <a:pt x="170" y="397"/>
                  <a:pt x="340" y="76"/>
                  <a:pt x="499" y="38"/>
                </a:cubicBezTo>
                <a:cubicBezTo>
                  <a:pt x="658" y="0"/>
                  <a:pt x="793" y="477"/>
                  <a:pt x="952" y="492"/>
                </a:cubicBezTo>
                <a:cubicBezTo>
                  <a:pt x="1111" y="507"/>
                  <a:pt x="1323" y="114"/>
                  <a:pt x="1451" y="129"/>
                </a:cubicBezTo>
                <a:cubicBezTo>
                  <a:pt x="1579" y="144"/>
                  <a:pt x="1678" y="507"/>
                  <a:pt x="1723" y="582"/>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59" name="Freeform 15"/>
          <p:cNvSpPr>
            <a:spLocks/>
          </p:cNvSpPr>
          <p:nvPr/>
        </p:nvSpPr>
        <p:spPr bwMode="auto">
          <a:xfrm>
            <a:off x="2555875" y="5697538"/>
            <a:ext cx="1800225" cy="755650"/>
          </a:xfrm>
          <a:custGeom>
            <a:avLst/>
            <a:gdLst>
              <a:gd name="T0" fmla="*/ 0 w 1134"/>
              <a:gd name="T1" fmla="*/ 476 h 476"/>
              <a:gd name="T2" fmla="*/ 726 w 1134"/>
              <a:gd name="T3" fmla="*/ 23 h 476"/>
              <a:gd name="T4" fmla="*/ 1134 w 1134"/>
              <a:gd name="T5" fmla="*/ 340 h 476"/>
            </a:gdLst>
            <a:ahLst/>
            <a:cxnLst>
              <a:cxn ang="0">
                <a:pos x="T0" y="T1"/>
              </a:cxn>
              <a:cxn ang="0">
                <a:pos x="T2" y="T3"/>
              </a:cxn>
              <a:cxn ang="0">
                <a:pos x="T4" y="T5"/>
              </a:cxn>
            </a:cxnLst>
            <a:rect l="0" t="0" r="r" b="b"/>
            <a:pathLst>
              <a:path w="1134" h="476">
                <a:moveTo>
                  <a:pt x="0" y="476"/>
                </a:moveTo>
                <a:cubicBezTo>
                  <a:pt x="268" y="261"/>
                  <a:pt x="537" y="46"/>
                  <a:pt x="726" y="23"/>
                </a:cubicBezTo>
                <a:cubicBezTo>
                  <a:pt x="915" y="0"/>
                  <a:pt x="1066" y="287"/>
                  <a:pt x="1134" y="34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60" name="Freeform 16"/>
          <p:cNvSpPr>
            <a:spLocks/>
          </p:cNvSpPr>
          <p:nvPr/>
        </p:nvSpPr>
        <p:spPr bwMode="auto">
          <a:xfrm>
            <a:off x="3132138" y="5781675"/>
            <a:ext cx="1511300" cy="600075"/>
          </a:xfrm>
          <a:custGeom>
            <a:avLst/>
            <a:gdLst>
              <a:gd name="T0" fmla="*/ 0 w 952"/>
              <a:gd name="T1" fmla="*/ 378 h 378"/>
              <a:gd name="T2" fmla="*/ 589 w 952"/>
              <a:gd name="T3" fmla="*/ 15 h 378"/>
              <a:gd name="T4" fmla="*/ 952 w 952"/>
              <a:gd name="T5" fmla="*/ 287 h 378"/>
            </a:gdLst>
            <a:ahLst/>
            <a:cxnLst>
              <a:cxn ang="0">
                <a:pos x="T0" y="T1"/>
              </a:cxn>
              <a:cxn ang="0">
                <a:pos x="T2" y="T3"/>
              </a:cxn>
              <a:cxn ang="0">
                <a:pos x="T4" y="T5"/>
              </a:cxn>
            </a:cxnLst>
            <a:rect l="0" t="0" r="r" b="b"/>
            <a:pathLst>
              <a:path w="952" h="378">
                <a:moveTo>
                  <a:pt x="0" y="378"/>
                </a:moveTo>
                <a:cubicBezTo>
                  <a:pt x="215" y="204"/>
                  <a:pt x="430" y="30"/>
                  <a:pt x="589" y="15"/>
                </a:cubicBezTo>
                <a:cubicBezTo>
                  <a:pt x="748" y="0"/>
                  <a:pt x="892" y="242"/>
                  <a:pt x="952" y="287"/>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61" name="Line 17"/>
          <p:cNvSpPr>
            <a:spLocks noChangeShapeType="1"/>
          </p:cNvSpPr>
          <p:nvPr/>
        </p:nvSpPr>
        <p:spPr bwMode="auto">
          <a:xfrm flipH="1">
            <a:off x="3995738" y="5516563"/>
            <a:ext cx="288925"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62" name="Line 18"/>
          <p:cNvSpPr>
            <a:spLocks noChangeShapeType="1"/>
          </p:cNvSpPr>
          <p:nvPr/>
        </p:nvSpPr>
        <p:spPr bwMode="auto">
          <a:xfrm flipV="1">
            <a:off x="1908175" y="2060575"/>
            <a:ext cx="1584325" cy="288925"/>
          </a:xfrm>
          <a:prstGeom prst="line">
            <a:avLst/>
          </a:prstGeom>
          <a:noFill/>
          <a:ln w="5715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63" name="Line 19"/>
          <p:cNvSpPr>
            <a:spLocks noChangeShapeType="1"/>
          </p:cNvSpPr>
          <p:nvPr/>
        </p:nvSpPr>
        <p:spPr bwMode="auto">
          <a:xfrm>
            <a:off x="1908175" y="3789363"/>
            <a:ext cx="1657350" cy="215900"/>
          </a:xfrm>
          <a:prstGeom prst="line">
            <a:avLst/>
          </a:prstGeom>
          <a:noFill/>
          <a:ln w="5715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rrowheads="1"/>
          </p:cNvSpPr>
          <p:nvPr>
            <p:ph type="title"/>
          </p:nvPr>
        </p:nvSpPr>
        <p:spPr/>
        <p:txBody>
          <a:bodyPr/>
          <a:lstStyle/>
          <a:p>
            <a:r>
              <a:rPr lang="fa-IR" sz="3200">
                <a:solidFill>
                  <a:srgbClr val="FF9933"/>
                </a:solidFill>
                <a:cs typeface="B Titr" pitchFamily="2" charset="-78"/>
              </a:rPr>
              <a:t>نکته مهم در واگرایی در استوکاستیک</a:t>
            </a:r>
            <a:endParaRPr lang="en-US" sz="3200">
              <a:solidFill>
                <a:srgbClr val="FF9933"/>
              </a:solidFill>
              <a:cs typeface="B Titr" pitchFamily="2" charset="-78"/>
            </a:endParaRPr>
          </a:p>
        </p:txBody>
      </p:sp>
      <p:sp>
        <p:nvSpPr>
          <p:cNvPr id="237571" name="Rectangle 3"/>
          <p:cNvSpPr>
            <a:spLocks noGrp="1" noRot="1" noChangeArrowheads="1"/>
          </p:cNvSpPr>
          <p:nvPr>
            <p:ph type="body" idx="1"/>
          </p:nvPr>
        </p:nvSpPr>
        <p:spPr/>
        <p:txBody>
          <a:bodyPr/>
          <a:lstStyle/>
          <a:p>
            <a:pPr marL="609600" indent="-609600"/>
            <a:endParaRPr lang="fa-IR" sz="1800">
              <a:cs typeface="B Titr" pitchFamily="2" charset="-78"/>
            </a:endParaRPr>
          </a:p>
          <a:p>
            <a:pPr marL="609600" indent="-609600"/>
            <a:r>
              <a:rPr lang="fa-IR" sz="2400">
                <a:cs typeface="B Titr" pitchFamily="2" charset="-78"/>
              </a:rPr>
              <a:t>اگر سیگنال های فروش ( واگرایی کاهشی) در محدوده 85 تا 90 درصد به وجود آید و سیگنال های خرید ( واگرایی افزایشی ) در محدودۀ 10 تا 15 درصد ظاهر شود، احتمال موفقیت معامله بر مبنای آنها، به میزان قابل توجه ای افزایش می یابد</a:t>
            </a:r>
            <a:endParaRPr lang="en-US" sz="24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rrowheads="1"/>
          </p:cNvSpPr>
          <p:nvPr>
            <p:ph type="title"/>
          </p:nvPr>
        </p:nvSpPr>
        <p:spPr/>
        <p:txBody>
          <a:bodyPr/>
          <a:lstStyle/>
          <a:p>
            <a:r>
              <a:rPr lang="fa-IR" sz="3600">
                <a:cs typeface="B Titr" pitchFamily="2" charset="-78"/>
              </a:rPr>
              <a:t>رسیدن به نقاط حدی استوکستیک</a:t>
            </a:r>
            <a:br>
              <a:rPr lang="fa-IR" sz="3600">
                <a:cs typeface="B Titr" pitchFamily="2" charset="-78"/>
              </a:rPr>
            </a:br>
            <a:r>
              <a:rPr lang="fa-IR" sz="3600">
                <a:cs typeface="B Titr" pitchFamily="2" charset="-78"/>
              </a:rPr>
              <a:t>( شناسایی مناطق بیش خرید و بیش فروش)</a:t>
            </a:r>
            <a:endParaRPr lang="en-US" sz="3600">
              <a:cs typeface="B Titr" pitchFamily="2" charset="-78"/>
            </a:endParaRPr>
          </a:p>
        </p:txBody>
      </p:sp>
      <p:sp>
        <p:nvSpPr>
          <p:cNvPr id="238595" name="Rectangle 3"/>
          <p:cNvSpPr>
            <a:spLocks noGrp="1" noRot="1" noChangeArrowheads="1"/>
          </p:cNvSpPr>
          <p:nvPr>
            <p:ph type="body" idx="1"/>
          </p:nvPr>
        </p:nvSpPr>
        <p:spPr/>
        <p:txBody>
          <a:bodyPr/>
          <a:lstStyle/>
          <a:p>
            <a:endParaRPr lang="en-US"/>
          </a:p>
        </p:txBody>
      </p:sp>
      <p:sp>
        <p:nvSpPr>
          <p:cNvPr id="238596" name="Line 4"/>
          <p:cNvSpPr>
            <a:spLocks noChangeShapeType="1"/>
          </p:cNvSpPr>
          <p:nvPr/>
        </p:nvSpPr>
        <p:spPr bwMode="auto">
          <a:xfrm>
            <a:off x="1835150" y="5300663"/>
            <a:ext cx="583247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597" name="Line 5"/>
          <p:cNvSpPr>
            <a:spLocks noChangeShapeType="1"/>
          </p:cNvSpPr>
          <p:nvPr/>
        </p:nvSpPr>
        <p:spPr bwMode="auto">
          <a:xfrm>
            <a:off x="1908175" y="3573463"/>
            <a:ext cx="583247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598" name="Line 6"/>
          <p:cNvSpPr>
            <a:spLocks noChangeShapeType="1"/>
          </p:cNvSpPr>
          <p:nvPr/>
        </p:nvSpPr>
        <p:spPr bwMode="auto">
          <a:xfrm>
            <a:off x="1908175" y="4005263"/>
            <a:ext cx="5832475"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599" name="Line 7"/>
          <p:cNvSpPr>
            <a:spLocks noChangeShapeType="1"/>
          </p:cNvSpPr>
          <p:nvPr/>
        </p:nvSpPr>
        <p:spPr bwMode="auto">
          <a:xfrm>
            <a:off x="1908175" y="4941888"/>
            <a:ext cx="5832475"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600" name="Text Box 8"/>
          <p:cNvSpPr txBox="1">
            <a:spLocks noChangeArrowheads="1"/>
          </p:cNvSpPr>
          <p:nvPr/>
        </p:nvSpPr>
        <p:spPr bwMode="auto">
          <a:xfrm>
            <a:off x="7815263" y="5102225"/>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0</a:t>
            </a:r>
            <a:endParaRPr lang="en-US">
              <a:latin typeface="Tahoma" panose="020B0604030504040204" pitchFamily="34" charset="0"/>
            </a:endParaRPr>
          </a:p>
        </p:txBody>
      </p:sp>
      <p:sp>
        <p:nvSpPr>
          <p:cNvPr id="238601" name="Text Box 9"/>
          <p:cNvSpPr txBox="1">
            <a:spLocks noChangeArrowheads="1"/>
          </p:cNvSpPr>
          <p:nvPr/>
        </p:nvSpPr>
        <p:spPr bwMode="auto">
          <a:xfrm>
            <a:off x="7694613" y="4741863"/>
            <a:ext cx="42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20</a:t>
            </a:r>
            <a:endParaRPr lang="en-US">
              <a:latin typeface="Tahoma" panose="020B0604030504040204" pitchFamily="34" charset="0"/>
            </a:endParaRPr>
          </a:p>
        </p:txBody>
      </p:sp>
      <p:sp>
        <p:nvSpPr>
          <p:cNvPr id="238602" name="Text Box 10"/>
          <p:cNvSpPr txBox="1">
            <a:spLocks noChangeArrowheads="1"/>
          </p:cNvSpPr>
          <p:nvPr/>
        </p:nvSpPr>
        <p:spPr bwMode="auto">
          <a:xfrm>
            <a:off x="7747000" y="3805238"/>
            <a:ext cx="42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80</a:t>
            </a:r>
            <a:endParaRPr lang="en-US">
              <a:latin typeface="Tahoma" panose="020B0604030504040204" pitchFamily="34" charset="0"/>
            </a:endParaRPr>
          </a:p>
        </p:txBody>
      </p:sp>
      <p:sp>
        <p:nvSpPr>
          <p:cNvPr id="238603" name="Text Box 11"/>
          <p:cNvSpPr txBox="1">
            <a:spLocks noChangeArrowheads="1"/>
          </p:cNvSpPr>
          <p:nvPr/>
        </p:nvSpPr>
        <p:spPr bwMode="auto">
          <a:xfrm>
            <a:off x="7667625" y="3357563"/>
            <a:ext cx="546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100</a:t>
            </a:r>
            <a:endParaRPr lang="en-US">
              <a:latin typeface="Tahoma" panose="020B0604030504040204" pitchFamily="34" charset="0"/>
            </a:endParaRPr>
          </a:p>
        </p:txBody>
      </p:sp>
      <p:sp>
        <p:nvSpPr>
          <p:cNvPr id="238604" name="Text Box 12"/>
          <p:cNvSpPr txBox="1">
            <a:spLocks noChangeArrowheads="1"/>
          </p:cNvSpPr>
          <p:nvPr/>
        </p:nvSpPr>
        <p:spPr bwMode="auto">
          <a:xfrm>
            <a:off x="2051050" y="3567113"/>
            <a:ext cx="2684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منطقه بیش خرید </a:t>
            </a:r>
            <a:r>
              <a:rPr lang="en-US">
                <a:latin typeface="Tahoma" panose="020B0604030504040204" pitchFamily="34" charset="0"/>
              </a:rPr>
              <a:t>overbought </a:t>
            </a:r>
          </a:p>
        </p:txBody>
      </p:sp>
      <p:sp>
        <p:nvSpPr>
          <p:cNvPr id="238605" name="Text Box 13"/>
          <p:cNvSpPr txBox="1">
            <a:spLocks noChangeArrowheads="1"/>
          </p:cNvSpPr>
          <p:nvPr/>
        </p:nvSpPr>
        <p:spPr bwMode="auto">
          <a:xfrm>
            <a:off x="2097088" y="4941888"/>
            <a:ext cx="2474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منطقه بیش فروش </a:t>
            </a:r>
            <a:r>
              <a:rPr lang="en-US">
                <a:latin typeface="Tahoma" panose="020B0604030504040204" pitchFamily="34" charset="0"/>
              </a:rPr>
              <a:t>oversold </a:t>
            </a:r>
          </a:p>
        </p:txBody>
      </p:sp>
      <p:sp>
        <p:nvSpPr>
          <p:cNvPr id="238606" name="Freeform 14"/>
          <p:cNvSpPr>
            <a:spLocks/>
          </p:cNvSpPr>
          <p:nvPr/>
        </p:nvSpPr>
        <p:spPr bwMode="auto">
          <a:xfrm>
            <a:off x="3348038" y="3716338"/>
            <a:ext cx="4319587" cy="1404937"/>
          </a:xfrm>
          <a:custGeom>
            <a:avLst/>
            <a:gdLst>
              <a:gd name="T0" fmla="*/ 0 w 2721"/>
              <a:gd name="T1" fmla="*/ 235 h 885"/>
              <a:gd name="T2" fmla="*/ 272 w 2721"/>
              <a:gd name="T3" fmla="*/ 643 h 885"/>
              <a:gd name="T4" fmla="*/ 771 w 2721"/>
              <a:gd name="T5" fmla="*/ 281 h 885"/>
              <a:gd name="T6" fmla="*/ 998 w 2721"/>
              <a:gd name="T7" fmla="*/ 643 h 885"/>
              <a:gd name="T8" fmla="*/ 1451 w 2721"/>
              <a:gd name="T9" fmla="*/ 281 h 885"/>
              <a:gd name="T10" fmla="*/ 1724 w 2721"/>
              <a:gd name="T11" fmla="*/ 553 h 885"/>
              <a:gd name="T12" fmla="*/ 2041 w 2721"/>
              <a:gd name="T13" fmla="*/ 8 h 885"/>
              <a:gd name="T14" fmla="*/ 2268 w 2721"/>
              <a:gd name="T15" fmla="*/ 598 h 885"/>
              <a:gd name="T16" fmla="*/ 2359 w 2721"/>
              <a:gd name="T17" fmla="*/ 326 h 885"/>
              <a:gd name="T18" fmla="*/ 2585 w 2721"/>
              <a:gd name="T19" fmla="*/ 870 h 885"/>
              <a:gd name="T20" fmla="*/ 2721 w 2721"/>
              <a:gd name="T21" fmla="*/ 417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1" h="885">
                <a:moveTo>
                  <a:pt x="0" y="235"/>
                </a:moveTo>
                <a:cubicBezTo>
                  <a:pt x="72" y="435"/>
                  <a:pt x="144" y="635"/>
                  <a:pt x="272" y="643"/>
                </a:cubicBezTo>
                <a:cubicBezTo>
                  <a:pt x="400" y="651"/>
                  <a:pt x="650" y="281"/>
                  <a:pt x="771" y="281"/>
                </a:cubicBezTo>
                <a:cubicBezTo>
                  <a:pt x="892" y="281"/>
                  <a:pt x="885" y="643"/>
                  <a:pt x="998" y="643"/>
                </a:cubicBezTo>
                <a:cubicBezTo>
                  <a:pt x="1111" y="643"/>
                  <a:pt x="1330" y="296"/>
                  <a:pt x="1451" y="281"/>
                </a:cubicBezTo>
                <a:cubicBezTo>
                  <a:pt x="1572" y="266"/>
                  <a:pt x="1626" y="598"/>
                  <a:pt x="1724" y="553"/>
                </a:cubicBezTo>
                <a:cubicBezTo>
                  <a:pt x="1822" y="508"/>
                  <a:pt x="1950" y="0"/>
                  <a:pt x="2041" y="8"/>
                </a:cubicBezTo>
                <a:cubicBezTo>
                  <a:pt x="2132" y="16"/>
                  <a:pt x="2215" y="545"/>
                  <a:pt x="2268" y="598"/>
                </a:cubicBezTo>
                <a:cubicBezTo>
                  <a:pt x="2321" y="651"/>
                  <a:pt x="2306" y="281"/>
                  <a:pt x="2359" y="326"/>
                </a:cubicBezTo>
                <a:cubicBezTo>
                  <a:pt x="2412" y="371"/>
                  <a:pt x="2525" y="855"/>
                  <a:pt x="2585" y="870"/>
                </a:cubicBezTo>
                <a:cubicBezTo>
                  <a:pt x="2645" y="885"/>
                  <a:pt x="2698" y="492"/>
                  <a:pt x="2721" y="417"/>
                </a:cubicBezTo>
              </a:path>
            </a:pathLst>
          </a:custGeom>
          <a:noFill/>
          <a:ln w="9525">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607" name="Freeform 15"/>
          <p:cNvSpPr>
            <a:spLocks/>
          </p:cNvSpPr>
          <p:nvPr/>
        </p:nvSpPr>
        <p:spPr bwMode="auto">
          <a:xfrm>
            <a:off x="3492500" y="3716338"/>
            <a:ext cx="4319588" cy="1404937"/>
          </a:xfrm>
          <a:custGeom>
            <a:avLst/>
            <a:gdLst>
              <a:gd name="T0" fmla="*/ 0 w 2721"/>
              <a:gd name="T1" fmla="*/ 235 h 885"/>
              <a:gd name="T2" fmla="*/ 272 w 2721"/>
              <a:gd name="T3" fmla="*/ 643 h 885"/>
              <a:gd name="T4" fmla="*/ 771 w 2721"/>
              <a:gd name="T5" fmla="*/ 281 h 885"/>
              <a:gd name="T6" fmla="*/ 998 w 2721"/>
              <a:gd name="T7" fmla="*/ 643 h 885"/>
              <a:gd name="T8" fmla="*/ 1451 w 2721"/>
              <a:gd name="T9" fmla="*/ 281 h 885"/>
              <a:gd name="T10" fmla="*/ 1724 w 2721"/>
              <a:gd name="T11" fmla="*/ 553 h 885"/>
              <a:gd name="T12" fmla="*/ 2041 w 2721"/>
              <a:gd name="T13" fmla="*/ 8 h 885"/>
              <a:gd name="T14" fmla="*/ 2268 w 2721"/>
              <a:gd name="T15" fmla="*/ 598 h 885"/>
              <a:gd name="T16" fmla="*/ 2359 w 2721"/>
              <a:gd name="T17" fmla="*/ 326 h 885"/>
              <a:gd name="T18" fmla="*/ 2585 w 2721"/>
              <a:gd name="T19" fmla="*/ 870 h 885"/>
              <a:gd name="T20" fmla="*/ 2721 w 2721"/>
              <a:gd name="T21" fmla="*/ 417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1" h="885">
                <a:moveTo>
                  <a:pt x="0" y="235"/>
                </a:moveTo>
                <a:cubicBezTo>
                  <a:pt x="72" y="435"/>
                  <a:pt x="144" y="635"/>
                  <a:pt x="272" y="643"/>
                </a:cubicBezTo>
                <a:cubicBezTo>
                  <a:pt x="400" y="651"/>
                  <a:pt x="650" y="281"/>
                  <a:pt x="771" y="281"/>
                </a:cubicBezTo>
                <a:cubicBezTo>
                  <a:pt x="892" y="281"/>
                  <a:pt x="885" y="643"/>
                  <a:pt x="998" y="643"/>
                </a:cubicBezTo>
                <a:cubicBezTo>
                  <a:pt x="1111" y="643"/>
                  <a:pt x="1330" y="296"/>
                  <a:pt x="1451" y="281"/>
                </a:cubicBezTo>
                <a:cubicBezTo>
                  <a:pt x="1572" y="266"/>
                  <a:pt x="1626" y="598"/>
                  <a:pt x="1724" y="553"/>
                </a:cubicBezTo>
                <a:cubicBezTo>
                  <a:pt x="1822" y="508"/>
                  <a:pt x="1950" y="0"/>
                  <a:pt x="2041" y="8"/>
                </a:cubicBezTo>
                <a:cubicBezTo>
                  <a:pt x="2132" y="16"/>
                  <a:pt x="2215" y="545"/>
                  <a:pt x="2268" y="598"/>
                </a:cubicBezTo>
                <a:cubicBezTo>
                  <a:pt x="2321" y="651"/>
                  <a:pt x="2306" y="281"/>
                  <a:pt x="2359" y="326"/>
                </a:cubicBezTo>
                <a:cubicBezTo>
                  <a:pt x="2412" y="371"/>
                  <a:pt x="2525" y="855"/>
                  <a:pt x="2585" y="870"/>
                </a:cubicBezTo>
                <a:cubicBezTo>
                  <a:pt x="2645" y="885"/>
                  <a:pt x="2698" y="492"/>
                  <a:pt x="2721" y="417"/>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608" name="Text Box 16"/>
          <p:cNvSpPr txBox="1">
            <a:spLocks noChangeArrowheads="1"/>
          </p:cNvSpPr>
          <p:nvPr/>
        </p:nvSpPr>
        <p:spPr bwMode="auto">
          <a:xfrm>
            <a:off x="7308850" y="4221163"/>
            <a:ext cx="4730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latin typeface="Tahoma" panose="020B0604030504040204" pitchFamily="34" charset="0"/>
              </a:rPr>
              <a:t>%K</a:t>
            </a:r>
          </a:p>
        </p:txBody>
      </p:sp>
      <p:sp>
        <p:nvSpPr>
          <p:cNvPr id="238609" name="Text Box 17"/>
          <p:cNvSpPr txBox="1">
            <a:spLocks noChangeArrowheads="1"/>
          </p:cNvSpPr>
          <p:nvPr/>
        </p:nvSpPr>
        <p:spPr bwMode="auto">
          <a:xfrm>
            <a:off x="7731125" y="4292600"/>
            <a:ext cx="482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latin typeface="Tahoma" panose="020B0604030504040204" pitchFamily="34" charset="0"/>
              </a:rPr>
              <a:t>%D</a:t>
            </a: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rrowheads="1"/>
          </p:cNvSpPr>
          <p:nvPr>
            <p:ph type="title"/>
          </p:nvPr>
        </p:nvSpPr>
        <p:spPr/>
        <p:txBody>
          <a:bodyPr/>
          <a:lstStyle/>
          <a:p>
            <a:r>
              <a:rPr lang="fa-IR" sz="3200">
                <a:cs typeface="B Titr" pitchFamily="2" charset="-78"/>
              </a:rPr>
              <a:t>سیگنال های اخطار بازگشت روند با استوکستیک</a:t>
            </a:r>
            <a:endParaRPr lang="en-US" sz="3200">
              <a:cs typeface="B Titr" pitchFamily="2" charset="-78"/>
            </a:endParaRPr>
          </a:p>
        </p:txBody>
      </p:sp>
      <p:sp>
        <p:nvSpPr>
          <p:cNvPr id="239619" name="Rectangle 3"/>
          <p:cNvSpPr>
            <a:spLocks noGrp="1" noRot="1" noChangeArrowheads="1"/>
          </p:cNvSpPr>
          <p:nvPr>
            <p:ph type="body" idx="1"/>
          </p:nvPr>
        </p:nvSpPr>
        <p:spPr/>
        <p:txBody>
          <a:bodyPr/>
          <a:lstStyle/>
          <a:p>
            <a:endParaRPr lang="fa-IR" sz="1800">
              <a:cs typeface="B Titr" pitchFamily="2" charset="-78"/>
            </a:endParaRPr>
          </a:p>
          <a:p>
            <a:endParaRPr lang="fa-IR" sz="1800">
              <a:cs typeface="B Titr" pitchFamily="2" charset="-78"/>
            </a:endParaRPr>
          </a:p>
          <a:p>
            <a:endParaRPr lang="fa-IR" sz="1800">
              <a:cs typeface="B Titr" pitchFamily="2" charset="-78"/>
            </a:endParaRPr>
          </a:p>
          <a:p>
            <a:r>
              <a:rPr lang="fa-IR" sz="2400">
                <a:cs typeface="B Titr" pitchFamily="2" charset="-78"/>
              </a:rPr>
              <a:t>زمانی که خط </a:t>
            </a:r>
            <a:r>
              <a:rPr lang="en-US" sz="2400">
                <a:cs typeface="B Titr" pitchFamily="2" charset="-78"/>
              </a:rPr>
              <a:t>%K</a:t>
            </a:r>
            <a:r>
              <a:rPr lang="fa-IR" sz="2400">
                <a:cs typeface="B Titr" pitchFamily="2" charset="-78"/>
              </a:rPr>
              <a:t> برای مدت طولانی صرفاً در یک جهت حرکت کند ولی به طور ناگهانی در یک دوره دچار تغیییرات جدی شود ( بین 2 تا 12 درصد) یک سیگنال اخطار بازگشت روند بوجود آمده است و به احتمال زیاد طی یک یا دو دوره آتی قیمت ها تغییر جهت خواهند داد</a:t>
            </a:r>
            <a:endParaRPr lang="en-US" sz="24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rrowheads="1"/>
          </p:cNvSpPr>
          <p:nvPr>
            <p:ph type="title"/>
          </p:nvPr>
        </p:nvSpPr>
        <p:spPr/>
        <p:txBody>
          <a:bodyPr/>
          <a:lstStyle/>
          <a:p>
            <a:r>
              <a:rPr lang="fa-IR" sz="3200">
                <a:cs typeface="B Titr" pitchFamily="2" charset="-78"/>
              </a:rPr>
              <a:t>شاخص </a:t>
            </a:r>
            <a:r>
              <a:rPr lang="en-US" sz="3200">
                <a:cs typeface="B Titr" pitchFamily="2" charset="-78"/>
              </a:rPr>
              <a:t>MACD</a:t>
            </a:r>
            <a:r>
              <a:rPr lang="fa-IR" sz="3200">
                <a:cs typeface="B Titr" pitchFamily="2" charset="-78"/>
              </a:rPr>
              <a:t> </a:t>
            </a:r>
            <a:br>
              <a:rPr lang="fa-IR" sz="3200">
                <a:cs typeface="B Titr" pitchFamily="2" charset="-78"/>
              </a:rPr>
            </a:br>
            <a:r>
              <a:rPr lang="en-US" sz="3200">
                <a:cs typeface="B Titr" pitchFamily="2" charset="-78"/>
              </a:rPr>
              <a:t>moving average convergence divergence</a:t>
            </a:r>
          </a:p>
        </p:txBody>
      </p:sp>
      <p:sp>
        <p:nvSpPr>
          <p:cNvPr id="240643" name="Rectangle 3"/>
          <p:cNvSpPr>
            <a:spLocks noGrp="1" noRot="1" noChangeArrowheads="1"/>
          </p:cNvSpPr>
          <p:nvPr>
            <p:ph type="body" idx="1"/>
          </p:nvPr>
        </p:nvSpPr>
        <p:spPr/>
        <p:txBody>
          <a:bodyPr/>
          <a:lstStyle/>
          <a:p>
            <a:r>
              <a:rPr lang="fa-IR" sz="2000">
                <a:cs typeface="B Titr" pitchFamily="2" charset="-78"/>
              </a:rPr>
              <a:t>شاخص همگرایی – واگرایی میانگین متحرک یک شاخص مومنتوم حرکت است که توسط جرالد اپل ابداع شد</a:t>
            </a:r>
          </a:p>
          <a:p>
            <a:endParaRPr lang="fa-IR" sz="2000">
              <a:cs typeface="B Titr" pitchFamily="2" charset="-78"/>
            </a:endParaRPr>
          </a:p>
          <a:p>
            <a:r>
              <a:rPr lang="fa-IR" sz="2000">
                <a:cs typeface="B Titr" pitchFamily="2" charset="-78"/>
              </a:rPr>
              <a:t>بر اساس اختلاف مقدار مقدار دو شاخص میانگین متحرک نمایی بر مبنای قیمت بسته شدن در هر دوره محاسبه می شود </a:t>
            </a:r>
          </a:p>
          <a:p>
            <a:endParaRPr lang="fa-IR" sz="2000">
              <a:cs typeface="B Titr" pitchFamily="2" charset="-78"/>
            </a:endParaRPr>
          </a:p>
          <a:p>
            <a:r>
              <a:rPr lang="fa-IR" sz="2000">
                <a:cs typeface="B Titr" pitchFamily="2" charset="-78"/>
              </a:rPr>
              <a:t>معمولاً از یک میانگین متحرک سریع تر ( معمولاً 12 روزه) و یک میانگین متحرک کند تر ( معمولاً 26 روزه) برای محاسبه </a:t>
            </a:r>
            <a:r>
              <a:rPr lang="en-US" sz="2000">
                <a:cs typeface="B Titr" pitchFamily="2" charset="-78"/>
              </a:rPr>
              <a:t>MACD</a:t>
            </a:r>
            <a:r>
              <a:rPr lang="fa-IR" sz="2000">
                <a:cs typeface="B Titr" pitchFamily="2" charset="-78"/>
              </a:rPr>
              <a:t> محاسبه می شود، همچنین از یک میانگین متحرک 9 روزه به عنوان خط سیگنال استفاده می شود</a:t>
            </a:r>
            <a:endParaRPr lang="en-US" sz="20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rrowheads="1"/>
          </p:cNvSpPr>
          <p:nvPr>
            <p:ph type="title"/>
          </p:nvPr>
        </p:nvSpPr>
        <p:spPr/>
        <p:txBody>
          <a:bodyPr/>
          <a:lstStyle/>
          <a:p>
            <a:r>
              <a:rPr lang="fa-IR" sz="3200">
                <a:cs typeface="B Titr" pitchFamily="2" charset="-78"/>
              </a:rPr>
              <a:t>تفسیر </a:t>
            </a:r>
            <a:r>
              <a:rPr lang="en-US" sz="3200">
                <a:cs typeface="B Titr" pitchFamily="2" charset="-78"/>
              </a:rPr>
              <a:t>MACD</a:t>
            </a:r>
            <a:r>
              <a:rPr lang="fa-IR" sz="3200">
                <a:cs typeface="B Titr" pitchFamily="2" charset="-78"/>
              </a:rPr>
              <a:t> </a:t>
            </a:r>
            <a:endParaRPr lang="en-US" sz="3200">
              <a:cs typeface="B Titr" pitchFamily="2" charset="-78"/>
            </a:endParaRPr>
          </a:p>
        </p:txBody>
      </p:sp>
      <p:sp>
        <p:nvSpPr>
          <p:cNvPr id="241667" name="Rectangle 3"/>
          <p:cNvSpPr>
            <a:spLocks noGrp="1" noRot="1" noChangeArrowheads="1"/>
          </p:cNvSpPr>
          <p:nvPr>
            <p:ph type="body" idx="1"/>
          </p:nvPr>
        </p:nvSpPr>
        <p:spPr/>
        <p:txBody>
          <a:bodyPr/>
          <a:lstStyle/>
          <a:p>
            <a:pPr>
              <a:lnSpc>
                <a:spcPct val="90000"/>
              </a:lnSpc>
            </a:pPr>
            <a:r>
              <a:rPr lang="fa-IR" sz="2400" b="1">
                <a:solidFill>
                  <a:srgbClr val="FF9900"/>
                </a:solidFill>
                <a:cs typeface="B Titr" pitchFamily="2" charset="-78"/>
              </a:rPr>
              <a:t>تحلیل واگرایی</a:t>
            </a:r>
          </a:p>
          <a:p>
            <a:pPr>
              <a:lnSpc>
                <a:spcPct val="90000"/>
              </a:lnSpc>
            </a:pPr>
            <a:r>
              <a:rPr lang="fa-IR" sz="2000">
                <a:cs typeface="B Titr" pitchFamily="2" charset="-78"/>
              </a:rPr>
              <a:t> اگر قیمت ها در حال افزایش بوده و یا در محدوده مشخصی در نوسان باشد ، کاهش </a:t>
            </a:r>
            <a:r>
              <a:rPr lang="en-US" sz="2000">
                <a:cs typeface="B Titr" pitchFamily="2" charset="-78"/>
              </a:rPr>
              <a:t>MACD</a:t>
            </a:r>
            <a:r>
              <a:rPr lang="fa-IR" sz="2000">
                <a:cs typeface="B Titr" pitchFamily="2" charset="-78"/>
              </a:rPr>
              <a:t> در همان زمان نشان دهنده کاهش قیمت در آینده نزدیک خواهد بود و بر عکس </a:t>
            </a:r>
          </a:p>
          <a:p>
            <a:pPr>
              <a:lnSpc>
                <a:spcPct val="90000"/>
              </a:lnSpc>
            </a:pPr>
            <a:endParaRPr lang="fa-IR" sz="2000">
              <a:cs typeface="B Titr" pitchFamily="2" charset="-78"/>
            </a:endParaRPr>
          </a:p>
          <a:p>
            <a:pPr>
              <a:lnSpc>
                <a:spcPct val="90000"/>
              </a:lnSpc>
            </a:pPr>
            <a:r>
              <a:rPr lang="fa-IR" sz="2400" b="1">
                <a:solidFill>
                  <a:srgbClr val="FF9900"/>
                </a:solidFill>
                <a:cs typeface="B Titr" pitchFamily="2" charset="-78"/>
              </a:rPr>
              <a:t>قطع شدن منحنی خط سیگنال توسط شاخص </a:t>
            </a:r>
            <a:r>
              <a:rPr lang="en-US" sz="2400" b="1">
                <a:solidFill>
                  <a:srgbClr val="FF9900"/>
                </a:solidFill>
                <a:cs typeface="B Titr" pitchFamily="2" charset="-78"/>
              </a:rPr>
              <a:t>MACD</a:t>
            </a:r>
            <a:endParaRPr lang="fa-IR" sz="2400" b="1">
              <a:solidFill>
                <a:srgbClr val="FF9900"/>
              </a:solidFill>
              <a:cs typeface="B Titr" pitchFamily="2" charset="-78"/>
            </a:endParaRPr>
          </a:p>
          <a:p>
            <a:pPr>
              <a:lnSpc>
                <a:spcPct val="90000"/>
              </a:lnSpc>
              <a:buFont typeface="Wingdings" panose="05000000000000000000" pitchFamily="2" charset="2"/>
              <a:buNone/>
            </a:pPr>
            <a:r>
              <a:rPr lang="fa-IR" sz="2000">
                <a:cs typeface="B Titr" pitchFamily="2" charset="-78"/>
              </a:rPr>
              <a:t>معمولاً زمانی که نمودار </a:t>
            </a:r>
            <a:r>
              <a:rPr lang="en-US" sz="2000">
                <a:cs typeface="B Titr" pitchFamily="2" charset="-78"/>
              </a:rPr>
              <a:t>MACD</a:t>
            </a:r>
            <a:r>
              <a:rPr lang="fa-IR" sz="2000">
                <a:cs typeface="B Titr" pitchFamily="2" charset="-78"/>
              </a:rPr>
              <a:t> خط سیگنال را در هنگام عبور به سمت بالا قطع می کند می توان وضعیت را افزایشی در نظر گرفت، از طرف دیگر قطع کردن خط سیگنال در هنگام حرکت به سمت پایین را می بایست به عنوان نشانه یک وضعیت کاهشی در بازار لحاظ نمود</a:t>
            </a:r>
          </a:p>
          <a:p>
            <a:pPr>
              <a:lnSpc>
                <a:spcPct val="90000"/>
              </a:lnSpc>
              <a:buFont typeface="Wingdings" panose="05000000000000000000" pitchFamily="2" charset="2"/>
              <a:buNone/>
            </a:pPr>
            <a:endParaRPr lang="fa-IR" sz="2000">
              <a:cs typeface="B Titr" pitchFamily="2" charset="-78"/>
            </a:endParaRPr>
          </a:p>
          <a:p>
            <a:pPr>
              <a:lnSpc>
                <a:spcPct val="90000"/>
              </a:lnSpc>
            </a:pPr>
            <a:r>
              <a:rPr lang="fa-IR" sz="2400" b="1">
                <a:solidFill>
                  <a:srgbClr val="FF9900"/>
                </a:solidFill>
                <a:cs typeface="B Titr" pitchFamily="2" charset="-78"/>
              </a:rPr>
              <a:t>گذر میله های </a:t>
            </a:r>
            <a:r>
              <a:rPr lang="en-US" sz="2400" b="1">
                <a:solidFill>
                  <a:srgbClr val="FF9900"/>
                </a:solidFill>
                <a:cs typeface="B Titr" pitchFamily="2" charset="-78"/>
              </a:rPr>
              <a:t>MACD</a:t>
            </a:r>
            <a:r>
              <a:rPr lang="fa-IR" sz="2400" b="1">
                <a:solidFill>
                  <a:srgbClr val="FF9900"/>
                </a:solidFill>
                <a:cs typeface="B Titr" pitchFamily="2" charset="-78"/>
              </a:rPr>
              <a:t> از منطقه زیر خط صفر( منطقه فروش) به منطقه بالای خط صفر ( منطقه خرید) و بالعکس</a:t>
            </a:r>
          </a:p>
          <a:p>
            <a:pPr>
              <a:lnSpc>
                <a:spcPct val="90000"/>
              </a:lnSpc>
              <a:buFont typeface="Wingdings" panose="05000000000000000000" pitchFamily="2" charset="2"/>
              <a:buNone/>
            </a:pPr>
            <a:r>
              <a:rPr lang="fa-IR" sz="2000">
                <a:cs typeface="B Titr" pitchFamily="2" charset="-78"/>
              </a:rPr>
              <a:t>عبور میله ها از پایین منطقه زیر صفر به بالا سیگنال خرید و عبور میله ها از بالای منطقه صفر به پایین آن سیگنال فروش می باشد</a:t>
            </a:r>
          </a:p>
          <a:p>
            <a:pPr>
              <a:lnSpc>
                <a:spcPct val="90000"/>
              </a:lnSpc>
              <a:buFont typeface="Wingdings" panose="05000000000000000000" pitchFamily="2" charset="2"/>
              <a:buNone/>
            </a:pPr>
            <a:endParaRPr lang="fa-IR" sz="2000">
              <a:cs typeface="B Titr" pitchFamily="2" charset="-78"/>
            </a:endParaRPr>
          </a:p>
          <a:p>
            <a:pPr>
              <a:lnSpc>
                <a:spcPct val="90000"/>
              </a:lnSpc>
              <a:buFont typeface="Wingdings" panose="05000000000000000000" pitchFamily="2" charset="2"/>
              <a:buNone/>
            </a:pPr>
            <a:endParaRPr lang="en-US" sz="20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r>
              <a:rPr lang="fa-IR" sz="3600">
                <a:solidFill>
                  <a:schemeClr val="hlink"/>
                </a:solidFill>
                <a:cs typeface="B Titr" pitchFamily="2" charset="-78"/>
              </a:rPr>
              <a:t>چگونگی ترسیم خطوط روند</a:t>
            </a:r>
            <a:br>
              <a:rPr lang="fa-IR" sz="3600">
                <a:solidFill>
                  <a:schemeClr val="hlink"/>
                </a:solidFill>
                <a:cs typeface="B Titr" pitchFamily="2" charset="-78"/>
              </a:rPr>
            </a:br>
            <a:r>
              <a:rPr lang="fa-IR" sz="3200"/>
              <a:t>روند افزایشی ( روند صعودی )</a:t>
            </a:r>
            <a:r>
              <a:rPr lang="en-US" sz="3200"/>
              <a:t/>
            </a:r>
            <a:br>
              <a:rPr lang="en-US" sz="3200"/>
            </a:br>
            <a:endParaRPr lang="en-US" sz="3200"/>
          </a:p>
        </p:txBody>
      </p:sp>
      <p:sp>
        <p:nvSpPr>
          <p:cNvPr id="43011" name="Rectangle 3"/>
          <p:cNvSpPr>
            <a:spLocks noGrp="1" noRot="1" noChangeArrowheads="1"/>
          </p:cNvSpPr>
          <p:nvPr>
            <p:ph type="body" idx="1"/>
          </p:nvPr>
        </p:nvSpPr>
        <p:spPr/>
        <p:txBody>
          <a:bodyPr/>
          <a:lstStyle/>
          <a:p>
            <a:endParaRPr lang="en-US"/>
          </a:p>
        </p:txBody>
      </p:sp>
      <p:sp>
        <p:nvSpPr>
          <p:cNvPr id="43012" name="Freeform 4"/>
          <p:cNvSpPr>
            <a:spLocks/>
          </p:cNvSpPr>
          <p:nvPr/>
        </p:nvSpPr>
        <p:spPr bwMode="auto">
          <a:xfrm>
            <a:off x="971550" y="2133600"/>
            <a:ext cx="5472113" cy="3671888"/>
          </a:xfrm>
          <a:custGeom>
            <a:avLst/>
            <a:gdLst>
              <a:gd name="T0" fmla="*/ 0 w 3447"/>
              <a:gd name="T1" fmla="*/ 2313 h 2313"/>
              <a:gd name="T2" fmla="*/ 499 w 3447"/>
              <a:gd name="T3" fmla="*/ 952 h 2313"/>
              <a:gd name="T4" fmla="*/ 1134 w 3447"/>
              <a:gd name="T5" fmla="*/ 1678 h 2313"/>
              <a:gd name="T6" fmla="*/ 1860 w 3447"/>
              <a:gd name="T7" fmla="*/ 362 h 2313"/>
              <a:gd name="T8" fmla="*/ 2495 w 3447"/>
              <a:gd name="T9" fmla="*/ 1134 h 2313"/>
              <a:gd name="T10" fmla="*/ 3447 w 3447"/>
              <a:gd name="T11" fmla="*/ 0 h 2313"/>
            </a:gdLst>
            <a:ahLst/>
            <a:cxnLst>
              <a:cxn ang="0">
                <a:pos x="T0" y="T1"/>
              </a:cxn>
              <a:cxn ang="0">
                <a:pos x="T2" y="T3"/>
              </a:cxn>
              <a:cxn ang="0">
                <a:pos x="T4" y="T5"/>
              </a:cxn>
              <a:cxn ang="0">
                <a:pos x="T6" y="T7"/>
              </a:cxn>
              <a:cxn ang="0">
                <a:pos x="T8" y="T9"/>
              </a:cxn>
              <a:cxn ang="0">
                <a:pos x="T10" y="T11"/>
              </a:cxn>
            </a:cxnLst>
            <a:rect l="0" t="0" r="r" b="b"/>
            <a:pathLst>
              <a:path w="3447" h="2313">
                <a:moveTo>
                  <a:pt x="0" y="2313"/>
                </a:moveTo>
                <a:cubicBezTo>
                  <a:pt x="155" y="1685"/>
                  <a:pt x="310" y="1058"/>
                  <a:pt x="499" y="952"/>
                </a:cubicBezTo>
                <a:cubicBezTo>
                  <a:pt x="688" y="846"/>
                  <a:pt x="907" y="1776"/>
                  <a:pt x="1134" y="1678"/>
                </a:cubicBezTo>
                <a:cubicBezTo>
                  <a:pt x="1361" y="1580"/>
                  <a:pt x="1633" y="453"/>
                  <a:pt x="1860" y="362"/>
                </a:cubicBezTo>
                <a:cubicBezTo>
                  <a:pt x="2087" y="271"/>
                  <a:pt x="2231" y="1194"/>
                  <a:pt x="2495" y="1134"/>
                </a:cubicBezTo>
                <a:cubicBezTo>
                  <a:pt x="2759" y="1074"/>
                  <a:pt x="3288" y="189"/>
                  <a:pt x="3447" y="0"/>
                </a:cubicBezTo>
              </a:path>
            </a:pathLst>
          </a:custGeom>
          <a:noFill/>
          <a:ln w="7620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4" name="Text Box 6"/>
          <p:cNvSpPr txBox="1">
            <a:spLocks noChangeArrowheads="1"/>
          </p:cNvSpPr>
          <p:nvPr/>
        </p:nvSpPr>
        <p:spPr bwMode="auto">
          <a:xfrm>
            <a:off x="4067175" y="4508500"/>
            <a:ext cx="3992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000">
                <a:solidFill>
                  <a:srgbClr val="FFFF66"/>
                </a:solidFill>
                <a:latin typeface="Garamond" panose="02020404030301010803" pitchFamily="18" charset="0"/>
                <a:cs typeface="B Titr" pitchFamily="2" charset="-78"/>
              </a:rPr>
              <a:t>خط روند افزایشی = سطح حمایت ( تقاضا) </a:t>
            </a:r>
            <a:endParaRPr lang="en-US" sz="2000">
              <a:solidFill>
                <a:srgbClr val="FFFF66"/>
              </a:solidFill>
              <a:latin typeface="Garamond" panose="02020404030301010803" pitchFamily="18" charset="0"/>
              <a:cs typeface="B Titr" pitchFamily="2" charset="-78"/>
            </a:endParaRPr>
          </a:p>
        </p:txBody>
      </p:sp>
      <p:sp>
        <p:nvSpPr>
          <p:cNvPr id="43015" name="Line 7"/>
          <p:cNvSpPr>
            <a:spLocks noChangeShapeType="1"/>
          </p:cNvSpPr>
          <p:nvPr/>
        </p:nvSpPr>
        <p:spPr bwMode="auto">
          <a:xfrm flipV="1">
            <a:off x="2555875" y="2492375"/>
            <a:ext cx="5832475" cy="244951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6" name="Freeform 8"/>
          <p:cNvSpPr>
            <a:spLocks/>
          </p:cNvSpPr>
          <p:nvPr/>
        </p:nvSpPr>
        <p:spPr bwMode="auto">
          <a:xfrm>
            <a:off x="6443663" y="1125538"/>
            <a:ext cx="2160587" cy="1666875"/>
          </a:xfrm>
          <a:custGeom>
            <a:avLst/>
            <a:gdLst>
              <a:gd name="T0" fmla="*/ 0 w 1361"/>
              <a:gd name="T1" fmla="*/ 589 h 1050"/>
              <a:gd name="T2" fmla="*/ 409 w 1361"/>
              <a:gd name="T3" fmla="*/ 317 h 1050"/>
              <a:gd name="T4" fmla="*/ 862 w 1361"/>
              <a:gd name="T5" fmla="*/ 997 h 1050"/>
              <a:gd name="T6" fmla="*/ 1361 w 1361"/>
              <a:gd name="T7" fmla="*/ 0 h 1050"/>
            </a:gdLst>
            <a:ahLst/>
            <a:cxnLst>
              <a:cxn ang="0">
                <a:pos x="T0" y="T1"/>
              </a:cxn>
              <a:cxn ang="0">
                <a:pos x="T2" y="T3"/>
              </a:cxn>
              <a:cxn ang="0">
                <a:pos x="T4" y="T5"/>
              </a:cxn>
              <a:cxn ang="0">
                <a:pos x="T6" y="T7"/>
              </a:cxn>
            </a:cxnLst>
            <a:rect l="0" t="0" r="r" b="b"/>
            <a:pathLst>
              <a:path w="1361" h="1050">
                <a:moveTo>
                  <a:pt x="0" y="589"/>
                </a:moveTo>
                <a:cubicBezTo>
                  <a:pt x="132" y="419"/>
                  <a:pt x="265" y="249"/>
                  <a:pt x="409" y="317"/>
                </a:cubicBezTo>
                <a:cubicBezTo>
                  <a:pt x="553" y="385"/>
                  <a:pt x="703" y="1050"/>
                  <a:pt x="862" y="997"/>
                </a:cubicBezTo>
                <a:cubicBezTo>
                  <a:pt x="1021" y="944"/>
                  <a:pt x="1278" y="166"/>
                  <a:pt x="1361" y="0"/>
                </a:cubicBezTo>
              </a:path>
            </a:pathLst>
          </a:custGeom>
          <a:noFill/>
          <a:ln w="57150" cap="flat" cmpd="sng">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rrowheads="1"/>
          </p:cNvSpPr>
          <p:nvPr>
            <p:ph type="title"/>
          </p:nvPr>
        </p:nvSpPr>
        <p:spPr/>
        <p:txBody>
          <a:bodyPr/>
          <a:lstStyle/>
          <a:p>
            <a:r>
              <a:rPr lang="fa-IR" sz="3600">
                <a:solidFill>
                  <a:srgbClr val="FF9900"/>
                </a:solidFill>
                <a:cs typeface="B Titr" pitchFamily="2" charset="-78"/>
              </a:rPr>
              <a:t>نوارهای بولینگر</a:t>
            </a:r>
            <a:br>
              <a:rPr lang="fa-IR" sz="3600">
                <a:solidFill>
                  <a:srgbClr val="FF9900"/>
                </a:solidFill>
                <a:cs typeface="B Titr" pitchFamily="2" charset="-78"/>
              </a:rPr>
            </a:br>
            <a:r>
              <a:rPr lang="en-US" sz="3600">
                <a:solidFill>
                  <a:srgbClr val="FF9900"/>
                </a:solidFill>
                <a:cs typeface="B Titr" pitchFamily="2" charset="-78"/>
              </a:rPr>
              <a:t>Bollinger bands </a:t>
            </a:r>
          </a:p>
        </p:txBody>
      </p:sp>
      <p:sp>
        <p:nvSpPr>
          <p:cNvPr id="242691" name="Rectangle 3"/>
          <p:cNvSpPr>
            <a:spLocks noGrp="1" noRot="1" noChangeArrowheads="1"/>
          </p:cNvSpPr>
          <p:nvPr>
            <p:ph type="body" idx="1"/>
          </p:nvPr>
        </p:nvSpPr>
        <p:spPr/>
        <p:txBody>
          <a:bodyPr/>
          <a:lstStyle/>
          <a:p>
            <a:pPr>
              <a:lnSpc>
                <a:spcPct val="90000"/>
              </a:lnSpc>
            </a:pPr>
            <a:r>
              <a:rPr lang="fa-IR" sz="1800">
                <a:cs typeface="B Titr" pitchFamily="2" charset="-78"/>
              </a:rPr>
              <a:t>نوارهای بولینگر توسط جان بولینگر برای بررسی شدت تغییرات قیمت ها ( </a:t>
            </a:r>
            <a:r>
              <a:rPr lang="en-US" sz="1800">
                <a:cs typeface="B Titr" pitchFamily="2" charset="-78"/>
              </a:rPr>
              <a:t>volatility</a:t>
            </a:r>
            <a:r>
              <a:rPr lang="fa-IR" sz="1800">
                <a:cs typeface="B Titr" pitchFamily="2" charset="-78"/>
              </a:rPr>
              <a:t>) ابداع شد</a:t>
            </a:r>
          </a:p>
          <a:p>
            <a:pPr>
              <a:lnSpc>
                <a:spcPct val="90000"/>
              </a:lnSpc>
            </a:pPr>
            <a:endParaRPr lang="fa-IR" sz="1800">
              <a:cs typeface="B Titr" pitchFamily="2" charset="-78"/>
            </a:endParaRPr>
          </a:p>
          <a:p>
            <a:pPr>
              <a:lnSpc>
                <a:spcPct val="90000"/>
              </a:lnSpc>
            </a:pPr>
            <a:r>
              <a:rPr lang="fa-IR" sz="1800">
                <a:cs typeface="B Titr" pitchFamily="2" charset="-78"/>
              </a:rPr>
              <a:t>یک منحنی میانگین ساده در وسط و باند بالا وپایین که از مجموع یا تفریق میانگین متحرک وضریبی از انحراف معیار استاندارد تشکیل شده است.</a:t>
            </a:r>
          </a:p>
          <a:p>
            <a:pPr>
              <a:lnSpc>
                <a:spcPct val="90000"/>
              </a:lnSpc>
            </a:pPr>
            <a:endParaRPr lang="fa-IR" sz="1800">
              <a:cs typeface="B Titr" pitchFamily="2" charset="-78"/>
            </a:endParaRPr>
          </a:p>
          <a:p>
            <a:pPr>
              <a:lnSpc>
                <a:spcPct val="90000"/>
              </a:lnSpc>
            </a:pPr>
            <a:endParaRPr lang="fa-IR" sz="1800">
              <a:cs typeface="B Titr" pitchFamily="2" charset="-78"/>
            </a:endParaRPr>
          </a:p>
          <a:p>
            <a:pPr>
              <a:lnSpc>
                <a:spcPct val="90000"/>
              </a:lnSpc>
            </a:pPr>
            <a:r>
              <a:rPr lang="fa-IR" sz="1800">
                <a:cs typeface="B Titr" pitchFamily="2" charset="-78"/>
              </a:rPr>
              <a:t>در نوارهای بولینگر، فاصله دو نوار حاشیه متناسب با انحراف استاندارد( معمولاً2) تغییرات میانگین متحرک ( معمولا 20 دوره )انتخاب می گردد</a:t>
            </a:r>
          </a:p>
          <a:p>
            <a:pPr>
              <a:lnSpc>
                <a:spcPct val="90000"/>
              </a:lnSpc>
            </a:pPr>
            <a:r>
              <a:rPr lang="fa-IR" sz="1800">
                <a:cs typeface="B Titr" pitchFamily="2" charset="-78"/>
              </a:rPr>
              <a:t> </a:t>
            </a:r>
          </a:p>
          <a:p>
            <a:pPr>
              <a:lnSpc>
                <a:spcPct val="90000"/>
              </a:lnSpc>
            </a:pPr>
            <a:endParaRPr lang="fa-IR" sz="1800">
              <a:cs typeface="B Titr" pitchFamily="2" charset="-78"/>
            </a:endParaRPr>
          </a:p>
          <a:p>
            <a:pPr>
              <a:lnSpc>
                <a:spcPct val="90000"/>
              </a:lnSpc>
            </a:pPr>
            <a:r>
              <a:rPr lang="fa-IR" sz="1800">
                <a:cs typeface="B Titr" pitchFamily="2" charset="-78"/>
              </a:rPr>
              <a:t>برای کوتاه مدت : میانگین متحرک 10 دوره و انحراف استاندارد 1.5 </a:t>
            </a:r>
          </a:p>
          <a:p>
            <a:pPr>
              <a:lnSpc>
                <a:spcPct val="90000"/>
              </a:lnSpc>
            </a:pPr>
            <a:r>
              <a:rPr lang="fa-IR" sz="1800">
                <a:cs typeface="B Titr" pitchFamily="2" charset="-78"/>
              </a:rPr>
              <a:t>برای بلند مدت : میانگین متحرک 50 دوره ای و انحراف استاندارد 2.5 </a:t>
            </a:r>
            <a:endParaRPr lang="en-US" sz="18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rrowheads="1"/>
          </p:cNvSpPr>
          <p:nvPr>
            <p:ph type="title"/>
          </p:nvPr>
        </p:nvSpPr>
        <p:spPr/>
        <p:txBody>
          <a:bodyPr/>
          <a:lstStyle/>
          <a:p>
            <a:r>
              <a:rPr lang="fa-IR" sz="3600">
                <a:solidFill>
                  <a:srgbClr val="FF9900"/>
                </a:solidFill>
                <a:cs typeface="B Titr" pitchFamily="2" charset="-78"/>
              </a:rPr>
              <a:t>تفسیرنوارهای بولینگر</a:t>
            </a:r>
            <a:br>
              <a:rPr lang="fa-IR" sz="3600">
                <a:solidFill>
                  <a:srgbClr val="FF9900"/>
                </a:solidFill>
                <a:cs typeface="B Titr" pitchFamily="2" charset="-78"/>
              </a:rPr>
            </a:br>
            <a:r>
              <a:rPr lang="en-US" sz="3600">
                <a:solidFill>
                  <a:srgbClr val="FF9900"/>
                </a:solidFill>
                <a:cs typeface="B Titr" pitchFamily="2" charset="-78"/>
              </a:rPr>
              <a:t>Bollinger bands </a:t>
            </a:r>
          </a:p>
        </p:txBody>
      </p:sp>
      <p:sp>
        <p:nvSpPr>
          <p:cNvPr id="243715" name="Rectangle 3"/>
          <p:cNvSpPr>
            <a:spLocks noGrp="1" noRot="1" noChangeArrowheads="1"/>
          </p:cNvSpPr>
          <p:nvPr>
            <p:ph type="body" idx="1"/>
          </p:nvPr>
        </p:nvSpPr>
        <p:spPr/>
        <p:txBody>
          <a:bodyPr/>
          <a:lstStyle/>
          <a:p>
            <a:pPr>
              <a:lnSpc>
                <a:spcPct val="90000"/>
              </a:lnSpc>
            </a:pPr>
            <a:r>
              <a:rPr lang="fa-IR" sz="1800">
                <a:cs typeface="B Titr" pitchFamily="2" charset="-78"/>
              </a:rPr>
              <a:t>قیمت ها تمایل دارند در محدودۀ نوار بولینگر تغییرکنند و به این ترتیب می توان محدودۀ تغییرات قیمت و حداکثر و حداقل قیمت محتمل را تشخیص داده و پیش بینی کرد.</a:t>
            </a:r>
          </a:p>
          <a:p>
            <a:pPr>
              <a:lnSpc>
                <a:spcPct val="90000"/>
              </a:lnSpc>
            </a:pPr>
            <a:endParaRPr lang="fa-IR" sz="1800">
              <a:cs typeface="B Titr" pitchFamily="2" charset="-78"/>
            </a:endParaRPr>
          </a:p>
          <a:p>
            <a:pPr>
              <a:lnSpc>
                <a:spcPct val="90000"/>
              </a:lnSpc>
            </a:pPr>
            <a:endParaRPr lang="fa-IR" sz="1800">
              <a:cs typeface="B Titr" pitchFamily="2" charset="-78"/>
            </a:endParaRPr>
          </a:p>
          <a:p>
            <a:pPr>
              <a:lnSpc>
                <a:spcPct val="90000"/>
              </a:lnSpc>
            </a:pPr>
            <a:r>
              <a:rPr lang="fa-IR" sz="1800">
                <a:cs typeface="B Titr" pitchFamily="2" charset="-78"/>
              </a:rPr>
              <a:t>برخورد نمودار قیمت به نوار بولینگر بالایی حاکی از قدرت خریداری و بیش خرید بودن (</a:t>
            </a:r>
            <a:r>
              <a:rPr lang="en-US" sz="1800">
                <a:cs typeface="B Titr" pitchFamily="2" charset="-78"/>
              </a:rPr>
              <a:t>overbought</a:t>
            </a:r>
            <a:r>
              <a:rPr lang="fa-IR" sz="1800">
                <a:cs typeface="B Titr" pitchFamily="2" charset="-78"/>
              </a:rPr>
              <a:t>) می باشد و برخورد نمودار قیمت به نوار پایینی بولینگر نشان از بیش فروش (</a:t>
            </a:r>
            <a:r>
              <a:rPr lang="en-US" sz="1800">
                <a:cs typeface="B Titr" pitchFamily="2" charset="-78"/>
              </a:rPr>
              <a:t>oversold</a:t>
            </a:r>
            <a:r>
              <a:rPr lang="fa-IR" sz="1800">
                <a:cs typeface="B Titr" pitchFamily="2" charset="-78"/>
              </a:rPr>
              <a:t>) بودن بازار می باشد</a:t>
            </a:r>
          </a:p>
          <a:p>
            <a:pPr>
              <a:lnSpc>
                <a:spcPct val="90000"/>
              </a:lnSpc>
            </a:pPr>
            <a:endParaRPr lang="fa-IR" sz="1800">
              <a:cs typeface="B Titr" pitchFamily="2" charset="-78"/>
            </a:endParaRPr>
          </a:p>
          <a:p>
            <a:pPr>
              <a:lnSpc>
                <a:spcPct val="90000"/>
              </a:lnSpc>
            </a:pPr>
            <a:endParaRPr lang="fa-IR" sz="1800">
              <a:cs typeface="B Titr" pitchFamily="2" charset="-78"/>
            </a:endParaRPr>
          </a:p>
          <a:p>
            <a:pPr>
              <a:lnSpc>
                <a:spcPct val="90000"/>
              </a:lnSpc>
            </a:pPr>
            <a:r>
              <a:rPr lang="fa-IR" sz="1800">
                <a:cs typeface="B Titr" pitchFamily="2" charset="-78"/>
              </a:rPr>
              <a:t>زمانی که تغییرات قیمت کاهش می یابد، خطوط بالا و پایین نوار بولینگر به خط میانگین متحرک نزدیک تر می شوند، در این مواقع بازار به تغیرات شدید و سریع تمایل پیدا می کند</a:t>
            </a:r>
          </a:p>
          <a:p>
            <a:pPr>
              <a:lnSpc>
                <a:spcPct val="90000"/>
              </a:lnSpc>
            </a:pPr>
            <a:endParaRPr lang="en-US" sz="18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rrowheads="1"/>
          </p:cNvSpPr>
          <p:nvPr>
            <p:ph type="title"/>
          </p:nvPr>
        </p:nvSpPr>
        <p:spPr/>
        <p:txBody>
          <a:bodyPr/>
          <a:lstStyle/>
          <a:p>
            <a:r>
              <a:rPr lang="fa-IR" sz="3600">
                <a:solidFill>
                  <a:srgbClr val="FF9900"/>
                </a:solidFill>
                <a:cs typeface="B Titr" pitchFamily="2" charset="-78"/>
              </a:rPr>
              <a:t>نماگر پارابولیک سار</a:t>
            </a:r>
            <a:br>
              <a:rPr lang="fa-IR" sz="3600">
                <a:solidFill>
                  <a:srgbClr val="FF9900"/>
                </a:solidFill>
                <a:cs typeface="B Titr" pitchFamily="2" charset="-78"/>
              </a:rPr>
            </a:br>
            <a:r>
              <a:rPr lang="fa-IR" sz="3600">
                <a:solidFill>
                  <a:srgbClr val="FF9900"/>
                </a:solidFill>
                <a:cs typeface="B Titr" pitchFamily="2" charset="-78"/>
              </a:rPr>
              <a:t>(</a:t>
            </a:r>
            <a:r>
              <a:rPr lang="en-US" sz="3600">
                <a:solidFill>
                  <a:srgbClr val="FF9900"/>
                </a:solidFill>
                <a:cs typeface="B Titr" pitchFamily="2" charset="-78"/>
              </a:rPr>
              <a:t>parabolic SAR</a:t>
            </a:r>
            <a:r>
              <a:rPr lang="fa-IR" sz="3600">
                <a:solidFill>
                  <a:srgbClr val="FF9900"/>
                </a:solidFill>
                <a:cs typeface="B Titr" pitchFamily="2" charset="-78"/>
              </a:rPr>
              <a:t>)</a:t>
            </a:r>
            <a:endParaRPr lang="en-US" sz="3600">
              <a:solidFill>
                <a:srgbClr val="FF9900"/>
              </a:solidFill>
              <a:cs typeface="B Titr" pitchFamily="2" charset="-78"/>
            </a:endParaRPr>
          </a:p>
        </p:txBody>
      </p:sp>
      <p:sp>
        <p:nvSpPr>
          <p:cNvPr id="244739" name="Rectangle 3"/>
          <p:cNvSpPr>
            <a:spLocks noGrp="1" noRot="1" noChangeArrowheads="1"/>
          </p:cNvSpPr>
          <p:nvPr>
            <p:ph type="body" idx="1"/>
          </p:nvPr>
        </p:nvSpPr>
        <p:spPr/>
        <p:txBody>
          <a:bodyPr/>
          <a:lstStyle/>
          <a:p>
            <a:r>
              <a:rPr lang="en-US" sz="1800">
                <a:cs typeface="B Titr" pitchFamily="2" charset="-78"/>
              </a:rPr>
              <a:t>SAR</a:t>
            </a:r>
            <a:r>
              <a:rPr lang="fa-IR" sz="1800">
                <a:cs typeface="B Titr" pitchFamily="2" charset="-78"/>
              </a:rPr>
              <a:t> مخفف کلمات </a:t>
            </a:r>
            <a:r>
              <a:rPr lang="en-US" sz="1800">
                <a:cs typeface="B Titr" pitchFamily="2" charset="-78"/>
              </a:rPr>
              <a:t>stop and reversal</a:t>
            </a:r>
            <a:r>
              <a:rPr lang="fa-IR" sz="1800">
                <a:cs typeface="B Titr" pitchFamily="2" charset="-78"/>
              </a:rPr>
              <a:t> یعنی توقف و تغییر جهت می باشد که توسط ولس ویلدر ابداع شده است</a:t>
            </a:r>
          </a:p>
          <a:p>
            <a:endParaRPr lang="fa-IR" sz="1800">
              <a:cs typeface="B Titr" pitchFamily="2" charset="-78"/>
            </a:endParaRPr>
          </a:p>
          <a:p>
            <a:endParaRPr lang="fa-IR" sz="1800">
              <a:cs typeface="B Titr" pitchFamily="2" charset="-78"/>
            </a:endParaRPr>
          </a:p>
          <a:p>
            <a:r>
              <a:rPr lang="fa-IR" sz="1800">
                <a:cs typeface="B Titr" pitchFamily="2" charset="-78"/>
              </a:rPr>
              <a:t>نشانگر </a:t>
            </a:r>
            <a:r>
              <a:rPr lang="en-US" sz="1800">
                <a:cs typeface="B Titr" pitchFamily="2" charset="-78"/>
              </a:rPr>
              <a:t>SAR</a:t>
            </a:r>
            <a:r>
              <a:rPr lang="fa-IR" sz="1800">
                <a:cs typeface="B Titr" pitchFamily="2" charset="-78"/>
              </a:rPr>
              <a:t> نقاط توقف به منظور تعیین حد ضرر و حد سود و احتمال تعغییر جهت دادن روند گرایشی قیمت ها را نشان می دهد</a:t>
            </a:r>
            <a:endParaRPr lang="en-US" sz="18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rrowheads="1"/>
          </p:cNvSpPr>
          <p:nvPr>
            <p:ph type="title"/>
          </p:nvPr>
        </p:nvSpPr>
        <p:spPr/>
        <p:txBody>
          <a:bodyPr/>
          <a:lstStyle/>
          <a:p>
            <a:r>
              <a:rPr lang="fa-IR" sz="3600">
                <a:solidFill>
                  <a:srgbClr val="FF9900"/>
                </a:solidFill>
                <a:cs typeface="B Titr" pitchFamily="2" charset="-78"/>
              </a:rPr>
              <a:t>نحوه محاسبه نماگر پارابولیک سار</a:t>
            </a:r>
            <a:br>
              <a:rPr lang="fa-IR" sz="3600">
                <a:solidFill>
                  <a:srgbClr val="FF9900"/>
                </a:solidFill>
                <a:cs typeface="B Titr" pitchFamily="2" charset="-78"/>
              </a:rPr>
            </a:br>
            <a:r>
              <a:rPr lang="fa-IR" sz="3600">
                <a:solidFill>
                  <a:srgbClr val="FF9900"/>
                </a:solidFill>
                <a:cs typeface="B Titr" pitchFamily="2" charset="-78"/>
              </a:rPr>
              <a:t>(</a:t>
            </a:r>
            <a:r>
              <a:rPr lang="en-US" sz="3600">
                <a:solidFill>
                  <a:srgbClr val="FF9900"/>
                </a:solidFill>
                <a:cs typeface="B Titr" pitchFamily="2" charset="-78"/>
              </a:rPr>
              <a:t>parabolic SAR</a:t>
            </a:r>
            <a:r>
              <a:rPr lang="fa-IR" sz="3600">
                <a:solidFill>
                  <a:srgbClr val="FF9900"/>
                </a:solidFill>
                <a:cs typeface="B Titr" pitchFamily="2" charset="-78"/>
              </a:rPr>
              <a:t>)</a:t>
            </a:r>
            <a:endParaRPr lang="en-US" sz="3600">
              <a:solidFill>
                <a:srgbClr val="FF9900"/>
              </a:solidFill>
              <a:cs typeface="B Titr" pitchFamily="2" charset="-78"/>
            </a:endParaRPr>
          </a:p>
        </p:txBody>
      </p:sp>
      <p:sp>
        <p:nvSpPr>
          <p:cNvPr id="245763" name="Rectangle 3"/>
          <p:cNvSpPr>
            <a:spLocks noGrp="1" noRot="1" noChangeArrowheads="1"/>
          </p:cNvSpPr>
          <p:nvPr>
            <p:ph type="body" idx="1"/>
          </p:nvPr>
        </p:nvSpPr>
        <p:spPr/>
        <p:txBody>
          <a:bodyPr/>
          <a:lstStyle/>
          <a:p>
            <a:r>
              <a:rPr lang="fa-IR" sz="1800">
                <a:cs typeface="B Titr" pitchFamily="2" charset="-78"/>
              </a:rPr>
              <a:t>مقدار حداقل ضریب شتاب = </a:t>
            </a:r>
            <a:r>
              <a:rPr lang="en-US" sz="1800">
                <a:cs typeface="B Titr" pitchFamily="2" charset="-78"/>
              </a:rPr>
              <a:t>AF</a:t>
            </a:r>
            <a:r>
              <a:rPr lang="en-US" sz="1800" baseline="-25000">
                <a:cs typeface="B Titr" pitchFamily="2" charset="-78"/>
              </a:rPr>
              <a:t>min</a:t>
            </a:r>
            <a:endParaRPr lang="fa-IR" sz="1800">
              <a:cs typeface="B Titr" pitchFamily="2" charset="-78"/>
            </a:endParaRPr>
          </a:p>
          <a:p>
            <a:r>
              <a:rPr lang="fa-IR" sz="1800">
                <a:cs typeface="B Titr" pitchFamily="2" charset="-78"/>
              </a:rPr>
              <a:t>مقدار حداکثر ضریب شتاب = </a:t>
            </a:r>
            <a:r>
              <a:rPr lang="en-US" sz="1800">
                <a:cs typeface="B Titr" pitchFamily="2" charset="-78"/>
              </a:rPr>
              <a:t>AF</a:t>
            </a:r>
            <a:r>
              <a:rPr lang="en-US" sz="1800" baseline="-25000">
                <a:cs typeface="B Titr" pitchFamily="2" charset="-78"/>
              </a:rPr>
              <a:t>max</a:t>
            </a:r>
          </a:p>
          <a:p>
            <a:endParaRPr lang="en-US" sz="1800">
              <a:cs typeface="B Titr" pitchFamily="2" charset="-78"/>
            </a:endParaRPr>
          </a:p>
          <a:p>
            <a:pPr algn="l">
              <a:buFont typeface="Wingdings" panose="05000000000000000000" pitchFamily="2" charset="2"/>
              <a:buNone/>
            </a:pPr>
            <a:r>
              <a:rPr lang="en-US" sz="1800">
                <a:cs typeface="B Titr" pitchFamily="2" charset="-78"/>
              </a:rPr>
              <a:t>SAR</a:t>
            </a:r>
            <a:r>
              <a:rPr lang="en-US" sz="1800" baseline="-25000">
                <a:cs typeface="B Titr" pitchFamily="2" charset="-78"/>
              </a:rPr>
              <a:t>i</a:t>
            </a:r>
            <a:r>
              <a:rPr lang="en-US" sz="1800">
                <a:cs typeface="B Titr" pitchFamily="2" charset="-78"/>
              </a:rPr>
              <a:t>=SAR</a:t>
            </a:r>
            <a:r>
              <a:rPr lang="en-US" sz="1800" baseline="-25000">
                <a:cs typeface="B Titr" pitchFamily="2" charset="-78"/>
              </a:rPr>
              <a:t>i-1</a:t>
            </a:r>
            <a:r>
              <a:rPr lang="en-US" sz="1800">
                <a:cs typeface="B Titr" pitchFamily="2" charset="-78"/>
              </a:rPr>
              <a:t>+AF</a:t>
            </a:r>
            <a:r>
              <a:rPr lang="en-US" sz="1800" baseline="-25000">
                <a:cs typeface="B Titr" pitchFamily="2" charset="-78"/>
              </a:rPr>
              <a:t>i</a:t>
            </a:r>
            <a:r>
              <a:rPr lang="en-US" sz="1800">
                <a:cs typeface="B Titr" pitchFamily="2" charset="-78"/>
              </a:rPr>
              <a:t>×(H</a:t>
            </a:r>
            <a:r>
              <a:rPr lang="en-US" sz="1800" baseline="-25000">
                <a:cs typeface="B Titr" pitchFamily="2" charset="-78"/>
              </a:rPr>
              <a:t>i</a:t>
            </a:r>
            <a:r>
              <a:rPr lang="en-US" sz="1800">
                <a:cs typeface="B Titr" pitchFamily="2" charset="-78"/>
              </a:rPr>
              <a:t>-SAR</a:t>
            </a:r>
            <a:r>
              <a:rPr lang="en-US" sz="1800" baseline="-25000">
                <a:cs typeface="B Titr" pitchFamily="2" charset="-78"/>
              </a:rPr>
              <a:t>i-1</a:t>
            </a:r>
            <a:r>
              <a:rPr lang="en-US" sz="1800">
                <a:cs typeface="B Titr" pitchFamily="2" charset="-78"/>
              </a:rPr>
              <a:t>)</a:t>
            </a:r>
            <a:r>
              <a:rPr lang="fa-IR" sz="1800">
                <a:cs typeface="B Titr" pitchFamily="2" charset="-78"/>
              </a:rPr>
              <a:t>   </a:t>
            </a:r>
            <a:r>
              <a:rPr lang="fa-IR" sz="1800" baseline="-25000">
                <a:cs typeface="B Titr" pitchFamily="2" charset="-78"/>
              </a:rPr>
              <a:t> </a:t>
            </a:r>
            <a:r>
              <a:rPr lang="fa-IR" sz="1800">
                <a:cs typeface="B Titr" pitchFamily="2" charset="-78"/>
              </a:rPr>
              <a:t>برای سیگنال خرید </a:t>
            </a:r>
            <a:endParaRPr lang="en-US" sz="1800" baseline="-25000">
              <a:cs typeface="B Titr" pitchFamily="2" charset="-78"/>
            </a:endParaRPr>
          </a:p>
          <a:p>
            <a:pPr algn="l">
              <a:buFont typeface="Wingdings" panose="05000000000000000000" pitchFamily="2" charset="2"/>
              <a:buNone/>
            </a:pPr>
            <a:r>
              <a:rPr lang="en-US" sz="1800">
                <a:cs typeface="B Titr" pitchFamily="2" charset="-78"/>
              </a:rPr>
              <a:t>SAR</a:t>
            </a:r>
            <a:r>
              <a:rPr lang="en-US" sz="1800" baseline="-25000">
                <a:cs typeface="B Titr" pitchFamily="2" charset="-78"/>
              </a:rPr>
              <a:t>J</a:t>
            </a:r>
            <a:r>
              <a:rPr lang="en-US" sz="1800">
                <a:cs typeface="B Titr" pitchFamily="2" charset="-78"/>
              </a:rPr>
              <a:t>=SAR</a:t>
            </a:r>
            <a:r>
              <a:rPr lang="en-US" sz="1800" baseline="-25000">
                <a:cs typeface="B Titr" pitchFamily="2" charset="-78"/>
              </a:rPr>
              <a:t>J-1</a:t>
            </a:r>
            <a:r>
              <a:rPr lang="en-US" sz="1800">
                <a:cs typeface="B Titr" pitchFamily="2" charset="-78"/>
              </a:rPr>
              <a:t>+AF</a:t>
            </a:r>
            <a:r>
              <a:rPr lang="en-US" sz="1800" baseline="-25000">
                <a:cs typeface="B Titr" pitchFamily="2" charset="-78"/>
              </a:rPr>
              <a:t>J</a:t>
            </a:r>
            <a:r>
              <a:rPr lang="en-US" sz="1800">
                <a:cs typeface="B Titr" pitchFamily="2" charset="-78"/>
              </a:rPr>
              <a:t>×(L</a:t>
            </a:r>
            <a:r>
              <a:rPr lang="en-US" sz="1800" baseline="-25000">
                <a:cs typeface="B Titr" pitchFamily="2" charset="-78"/>
              </a:rPr>
              <a:t>J</a:t>
            </a:r>
            <a:r>
              <a:rPr lang="en-US" sz="1800">
                <a:cs typeface="B Titr" pitchFamily="2" charset="-78"/>
              </a:rPr>
              <a:t>-SAR</a:t>
            </a:r>
            <a:r>
              <a:rPr lang="en-US" sz="1800" baseline="-25000">
                <a:cs typeface="B Titr" pitchFamily="2" charset="-78"/>
              </a:rPr>
              <a:t>J-1</a:t>
            </a:r>
            <a:r>
              <a:rPr lang="en-US" sz="1800">
                <a:cs typeface="B Titr" pitchFamily="2" charset="-78"/>
              </a:rPr>
              <a:t>)</a:t>
            </a:r>
            <a:r>
              <a:rPr lang="fa-IR" sz="1800">
                <a:cs typeface="B Titr" pitchFamily="2" charset="-78"/>
              </a:rPr>
              <a:t>  </a:t>
            </a:r>
            <a:r>
              <a:rPr lang="fa-IR" sz="1800" baseline="-25000">
                <a:cs typeface="B Titr" pitchFamily="2" charset="-78"/>
              </a:rPr>
              <a:t> </a:t>
            </a:r>
            <a:r>
              <a:rPr lang="fa-IR" sz="1800">
                <a:cs typeface="B Titr" pitchFamily="2" charset="-78"/>
              </a:rPr>
              <a:t>برای سیگنال فروش</a:t>
            </a:r>
          </a:p>
          <a:p>
            <a:pPr algn="l">
              <a:buFont typeface="Wingdings" panose="05000000000000000000" pitchFamily="2" charset="2"/>
              <a:buNone/>
            </a:pPr>
            <a:r>
              <a:rPr lang="en-US" sz="1800">
                <a:cs typeface="B Titr" pitchFamily="2" charset="-78"/>
              </a:rPr>
              <a:t>AF</a:t>
            </a:r>
            <a:r>
              <a:rPr lang="en-US" sz="1800" baseline="-25000">
                <a:cs typeface="B Titr" pitchFamily="2" charset="-78"/>
              </a:rPr>
              <a:t>i</a:t>
            </a:r>
            <a:r>
              <a:rPr lang="en-US" sz="1800">
                <a:cs typeface="B Titr" pitchFamily="2" charset="-78"/>
              </a:rPr>
              <a:t>=AF</a:t>
            </a:r>
            <a:r>
              <a:rPr lang="en-US" sz="1800" baseline="-25000">
                <a:cs typeface="B Titr" pitchFamily="2" charset="-78"/>
              </a:rPr>
              <a:t>i-1</a:t>
            </a:r>
            <a:r>
              <a:rPr lang="en-US" sz="1800">
                <a:cs typeface="B Titr" pitchFamily="2" charset="-78"/>
              </a:rPr>
              <a:t>+AF</a:t>
            </a:r>
            <a:r>
              <a:rPr lang="en-US" sz="1800" baseline="-25000">
                <a:cs typeface="B Titr" pitchFamily="2" charset="-78"/>
              </a:rPr>
              <a:t>min</a:t>
            </a:r>
            <a:r>
              <a:rPr lang="en-US" sz="1800"/>
              <a:t>≤</a:t>
            </a:r>
            <a:r>
              <a:rPr lang="en-US" sz="1800">
                <a:cs typeface="B Titr" pitchFamily="2" charset="-78"/>
              </a:rPr>
              <a:t>AF</a:t>
            </a:r>
            <a:r>
              <a:rPr lang="en-US" sz="1800" baseline="-25000">
                <a:cs typeface="B Titr" pitchFamily="2" charset="-78"/>
              </a:rPr>
              <a:t>max</a:t>
            </a:r>
            <a:endParaRPr lang="en-US" sz="1800">
              <a:cs typeface="B Titr" pitchFamily="2" charset="-78"/>
            </a:endParaRPr>
          </a:p>
          <a:p>
            <a:pPr algn="l">
              <a:buFont typeface="Wingdings" panose="05000000000000000000" pitchFamily="2" charset="2"/>
              <a:buNone/>
            </a:pPr>
            <a:r>
              <a:rPr lang="en-US" sz="1800">
                <a:cs typeface="B Titr" pitchFamily="2" charset="-78"/>
              </a:rPr>
              <a:t>AF</a:t>
            </a:r>
            <a:r>
              <a:rPr lang="en-US" sz="1800" baseline="-25000">
                <a:cs typeface="B Titr" pitchFamily="2" charset="-78"/>
              </a:rPr>
              <a:t>J</a:t>
            </a:r>
            <a:r>
              <a:rPr lang="en-US" sz="1800">
                <a:cs typeface="B Titr" pitchFamily="2" charset="-78"/>
              </a:rPr>
              <a:t>=AF</a:t>
            </a:r>
            <a:r>
              <a:rPr lang="en-US" sz="1800" baseline="-25000">
                <a:cs typeface="B Titr" pitchFamily="2" charset="-78"/>
              </a:rPr>
              <a:t>J-1</a:t>
            </a:r>
            <a:r>
              <a:rPr lang="en-US" sz="1800">
                <a:cs typeface="B Titr" pitchFamily="2" charset="-78"/>
              </a:rPr>
              <a:t>+AF</a:t>
            </a:r>
            <a:r>
              <a:rPr lang="en-US" sz="1800" baseline="-25000">
                <a:cs typeface="B Titr" pitchFamily="2" charset="-78"/>
              </a:rPr>
              <a:t>min</a:t>
            </a:r>
            <a:r>
              <a:rPr lang="en-US" sz="1800"/>
              <a:t>≤</a:t>
            </a:r>
            <a:r>
              <a:rPr lang="en-US" sz="1800">
                <a:cs typeface="B Titr" pitchFamily="2" charset="-78"/>
              </a:rPr>
              <a:t>AF</a:t>
            </a:r>
            <a:r>
              <a:rPr lang="en-US" sz="1800" baseline="-25000">
                <a:cs typeface="B Titr" pitchFamily="2" charset="-78"/>
              </a:rPr>
              <a:t>max</a:t>
            </a:r>
            <a:r>
              <a:rPr lang="fa-IR" sz="1800">
                <a:cs typeface="B Titr" pitchFamily="2" charset="-78"/>
              </a:rPr>
              <a:t> </a:t>
            </a: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rrowheads="1"/>
          </p:cNvSpPr>
          <p:nvPr>
            <p:ph type="title"/>
          </p:nvPr>
        </p:nvSpPr>
        <p:spPr/>
        <p:txBody>
          <a:bodyPr/>
          <a:lstStyle/>
          <a:p>
            <a:r>
              <a:rPr lang="fa-IR" sz="3600">
                <a:solidFill>
                  <a:srgbClr val="FF9900"/>
                </a:solidFill>
                <a:cs typeface="B Titr" pitchFamily="2" charset="-78"/>
              </a:rPr>
              <a:t>کاربرد وتفسیرنماگر پارابولیک سار</a:t>
            </a:r>
            <a:br>
              <a:rPr lang="fa-IR" sz="3600">
                <a:solidFill>
                  <a:srgbClr val="FF9900"/>
                </a:solidFill>
                <a:cs typeface="B Titr" pitchFamily="2" charset="-78"/>
              </a:rPr>
            </a:br>
            <a:r>
              <a:rPr lang="fa-IR" sz="3600">
                <a:solidFill>
                  <a:srgbClr val="FF9900"/>
                </a:solidFill>
                <a:cs typeface="B Titr" pitchFamily="2" charset="-78"/>
              </a:rPr>
              <a:t>(</a:t>
            </a:r>
            <a:r>
              <a:rPr lang="en-US" sz="3600">
                <a:solidFill>
                  <a:srgbClr val="FF9900"/>
                </a:solidFill>
                <a:cs typeface="B Titr" pitchFamily="2" charset="-78"/>
              </a:rPr>
              <a:t>parabolic SAR</a:t>
            </a:r>
            <a:r>
              <a:rPr lang="fa-IR" sz="3600">
                <a:solidFill>
                  <a:srgbClr val="FF9900"/>
                </a:solidFill>
                <a:cs typeface="B Titr" pitchFamily="2" charset="-78"/>
              </a:rPr>
              <a:t>)</a:t>
            </a:r>
            <a:endParaRPr lang="en-US" sz="3600">
              <a:solidFill>
                <a:srgbClr val="FF9900"/>
              </a:solidFill>
              <a:cs typeface="B Titr" pitchFamily="2" charset="-78"/>
            </a:endParaRPr>
          </a:p>
        </p:txBody>
      </p:sp>
      <p:sp>
        <p:nvSpPr>
          <p:cNvPr id="246787" name="Rectangle 3"/>
          <p:cNvSpPr>
            <a:spLocks noGrp="1" noRot="1" noChangeArrowheads="1"/>
          </p:cNvSpPr>
          <p:nvPr>
            <p:ph type="body" idx="1"/>
          </p:nvPr>
        </p:nvSpPr>
        <p:spPr/>
        <p:txBody>
          <a:bodyPr/>
          <a:lstStyle/>
          <a:p>
            <a:endParaRPr lang="fa-IR" sz="1800">
              <a:cs typeface="B Titr" pitchFamily="2" charset="-78"/>
            </a:endParaRPr>
          </a:p>
          <a:p>
            <a:endParaRPr lang="fa-IR" sz="1800">
              <a:cs typeface="B Titr" pitchFamily="2" charset="-78"/>
            </a:endParaRPr>
          </a:p>
          <a:p>
            <a:r>
              <a:rPr lang="fa-IR" sz="2000">
                <a:cs typeface="B Titr" pitchFamily="2" charset="-78"/>
              </a:rPr>
              <a:t>تعیین سیگنال ورود به بازار در کادر زمانی کوچک تر</a:t>
            </a:r>
          </a:p>
          <a:p>
            <a:endParaRPr lang="fa-IR" sz="2000">
              <a:cs typeface="B Titr" pitchFamily="2" charset="-78"/>
            </a:endParaRPr>
          </a:p>
          <a:p>
            <a:r>
              <a:rPr lang="fa-IR" sz="2000">
                <a:cs typeface="B Titr" pitchFamily="2" charset="-78"/>
              </a:rPr>
              <a:t>تعیین سیگنال خروج وقتی که حرکت قیمت ها تغییر جهت دهند</a:t>
            </a:r>
          </a:p>
          <a:p>
            <a:endParaRPr lang="fa-IR" sz="2000">
              <a:cs typeface="B Titr" pitchFamily="2" charset="-78"/>
            </a:endParaRPr>
          </a:p>
          <a:p>
            <a:r>
              <a:rPr lang="fa-IR" sz="2000">
                <a:cs typeface="B Titr" pitchFamily="2" charset="-78"/>
              </a:rPr>
              <a:t>تعیین حد ضرر یا حد ضرر پله ای</a:t>
            </a:r>
          </a:p>
          <a:p>
            <a:endParaRPr lang="fa-IR" sz="2000">
              <a:cs typeface="B Titr" pitchFamily="2" charset="-78"/>
            </a:endParaRPr>
          </a:p>
          <a:p>
            <a:r>
              <a:rPr lang="fa-IR" sz="2000">
                <a:cs typeface="B Titr" pitchFamily="2" charset="-78"/>
              </a:rPr>
              <a:t>تعیین حرکت گرایشی قیمت ها در کادر زمانی مورد نظر</a:t>
            </a:r>
            <a:endParaRPr lang="en-US" sz="20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rrowheads="1"/>
          </p:cNvSpPr>
          <p:nvPr>
            <p:ph type="title"/>
          </p:nvPr>
        </p:nvSpPr>
        <p:spPr/>
        <p:txBody>
          <a:bodyPr/>
          <a:lstStyle/>
          <a:p>
            <a:r>
              <a:rPr lang="fa-IR" sz="3600">
                <a:solidFill>
                  <a:srgbClr val="FF9900"/>
                </a:solidFill>
                <a:cs typeface="B Titr" pitchFamily="2" charset="-78"/>
              </a:rPr>
              <a:t>محدوده حقیقی میانگین </a:t>
            </a:r>
            <a:r>
              <a:rPr lang="en-US" sz="3600">
                <a:solidFill>
                  <a:srgbClr val="FF9900"/>
                </a:solidFill>
                <a:cs typeface="B Titr" pitchFamily="2" charset="-78"/>
              </a:rPr>
              <a:t>ATR</a:t>
            </a:r>
            <a:r>
              <a:rPr lang="fa-IR" sz="3600">
                <a:solidFill>
                  <a:srgbClr val="FF9900"/>
                </a:solidFill>
                <a:cs typeface="B Titr" pitchFamily="2" charset="-78"/>
              </a:rPr>
              <a:t> </a:t>
            </a:r>
            <a:br>
              <a:rPr lang="fa-IR" sz="3600">
                <a:solidFill>
                  <a:srgbClr val="FF9900"/>
                </a:solidFill>
                <a:cs typeface="B Titr" pitchFamily="2" charset="-78"/>
              </a:rPr>
            </a:br>
            <a:r>
              <a:rPr lang="fa-IR" sz="3600">
                <a:solidFill>
                  <a:srgbClr val="FF9900"/>
                </a:solidFill>
                <a:cs typeface="B Titr" pitchFamily="2" charset="-78"/>
              </a:rPr>
              <a:t>(</a:t>
            </a:r>
            <a:r>
              <a:rPr lang="en-US" sz="3600">
                <a:solidFill>
                  <a:srgbClr val="FF9900"/>
                </a:solidFill>
                <a:cs typeface="B Titr" pitchFamily="2" charset="-78"/>
              </a:rPr>
              <a:t>Average true range</a:t>
            </a:r>
            <a:r>
              <a:rPr lang="fa-IR" sz="3600">
                <a:solidFill>
                  <a:srgbClr val="FF9900"/>
                </a:solidFill>
                <a:cs typeface="B Titr" pitchFamily="2" charset="-78"/>
              </a:rPr>
              <a:t>)</a:t>
            </a:r>
            <a:endParaRPr lang="en-US" sz="3600">
              <a:solidFill>
                <a:srgbClr val="FF9900"/>
              </a:solidFill>
              <a:cs typeface="B Titr" pitchFamily="2" charset="-78"/>
            </a:endParaRPr>
          </a:p>
        </p:txBody>
      </p:sp>
      <p:sp>
        <p:nvSpPr>
          <p:cNvPr id="247811" name="Rectangle 3"/>
          <p:cNvSpPr>
            <a:spLocks noGrp="1" noRot="1" noChangeArrowheads="1"/>
          </p:cNvSpPr>
          <p:nvPr>
            <p:ph type="body" idx="1"/>
          </p:nvPr>
        </p:nvSpPr>
        <p:spPr/>
        <p:txBody>
          <a:bodyPr/>
          <a:lstStyle/>
          <a:p>
            <a:r>
              <a:rPr lang="fa-IR" sz="2400">
                <a:cs typeface="B Titr" pitchFamily="2" charset="-78"/>
              </a:rPr>
              <a:t>نماگر </a:t>
            </a:r>
            <a:r>
              <a:rPr lang="en-US" sz="2400">
                <a:cs typeface="B Titr" pitchFamily="2" charset="-78"/>
              </a:rPr>
              <a:t>ATR</a:t>
            </a:r>
            <a:r>
              <a:rPr lang="fa-IR" sz="2400">
                <a:cs typeface="B Titr" pitchFamily="2" charset="-78"/>
              </a:rPr>
              <a:t> جست و خیز ها و جهش های قیمت در بازار را اندازه گیری کرده ولی جهت حرکت آنها را مشخص نمی نماید و فقط نشان می دهد حرکتی قرار است شروع شود</a:t>
            </a:r>
          </a:p>
          <a:p>
            <a:endParaRPr lang="fa-IR" sz="2400">
              <a:cs typeface="B Titr" pitchFamily="2" charset="-78"/>
            </a:endParaRPr>
          </a:p>
          <a:p>
            <a:r>
              <a:rPr lang="fa-IR" sz="2400">
                <a:cs typeface="B Titr" pitchFamily="2" charset="-78"/>
              </a:rPr>
              <a:t>وسیله ای برای اندازه گیری حرکت های بزرگ در بازار است</a:t>
            </a:r>
            <a:endParaRPr lang="en-US" sz="24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rrowheads="1"/>
          </p:cNvSpPr>
          <p:nvPr>
            <p:ph type="title"/>
          </p:nvPr>
        </p:nvSpPr>
        <p:spPr/>
        <p:txBody>
          <a:bodyPr/>
          <a:lstStyle/>
          <a:p>
            <a:r>
              <a:rPr lang="fa-IR" sz="3600">
                <a:cs typeface="B Titr" pitchFamily="2" charset="-78"/>
              </a:rPr>
              <a:t> روش محاسبه محدوده حقیقی میانگین </a:t>
            </a:r>
            <a:r>
              <a:rPr lang="en-US" sz="3600">
                <a:cs typeface="B Titr" pitchFamily="2" charset="-78"/>
              </a:rPr>
              <a:t>ATR</a:t>
            </a:r>
            <a:r>
              <a:rPr lang="fa-IR" sz="3600">
                <a:cs typeface="B Titr" pitchFamily="2" charset="-78"/>
              </a:rPr>
              <a:t> </a:t>
            </a:r>
            <a:br>
              <a:rPr lang="fa-IR" sz="3600">
                <a:cs typeface="B Titr" pitchFamily="2" charset="-78"/>
              </a:rPr>
            </a:br>
            <a:r>
              <a:rPr lang="fa-IR" sz="3600">
                <a:cs typeface="B Titr" pitchFamily="2" charset="-78"/>
              </a:rPr>
              <a:t>(</a:t>
            </a:r>
            <a:r>
              <a:rPr lang="en-US" sz="3600">
                <a:cs typeface="B Titr" pitchFamily="2" charset="-78"/>
              </a:rPr>
              <a:t>Average true range</a:t>
            </a:r>
            <a:r>
              <a:rPr lang="fa-IR" sz="3600">
                <a:cs typeface="B Titr" pitchFamily="2" charset="-78"/>
              </a:rPr>
              <a:t>)</a:t>
            </a:r>
            <a:endParaRPr lang="en-US" sz="3600">
              <a:cs typeface="B Titr" pitchFamily="2" charset="-78"/>
            </a:endParaRPr>
          </a:p>
        </p:txBody>
      </p:sp>
      <p:sp>
        <p:nvSpPr>
          <p:cNvPr id="248835" name="Rectangle 3"/>
          <p:cNvSpPr>
            <a:spLocks noGrp="1" noRot="1" noChangeArrowheads="1"/>
          </p:cNvSpPr>
          <p:nvPr>
            <p:ph type="body" sz="half" idx="1"/>
          </p:nvPr>
        </p:nvSpPr>
        <p:spPr>
          <a:xfrm>
            <a:off x="4787900" y="2060575"/>
            <a:ext cx="3810000" cy="4114800"/>
          </a:xfrm>
        </p:spPr>
        <p:txBody>
          <a:bodyPr/>
          <a:lstStyle/>
          <a:p>
            <a:r>
              <a:rPr lang="fa-IR" sz="2000">
                <a:cs typeface="B Titr" pitchFamily="2" charset="-78"/>
              </a:rPr>
              <a:t>آقای ویلدرجهت محاسبه </a:t>
            </a:r>
            <a:r>
              <a:rPr lang="en-US" sz="2000">
                <a:cs typeface="B Titr" pitchFamily="2" charset="-78"/>
              </a:rPr>
              <a:t>ATR</a:t>
            </a:r>
            <a:r>
              <a:rPr lang="fa-IR" sz="2000">
                <a:cs typeface="B Titr" pitchFamily="2" charset="-78"/>
              </a:rPr>
              <a:t> خود را به فقط به پایین ترین و بالاترین قیمت فعلی محدود نکرد بلکه حداکثر یکی از سه مقدار زیر را مبنا قرار داد و مقدار حداکثر بدست آمده را محدودۀ حقیقی یا </a:t>
            </a:r>
            <a:r>
              <a:rPr lang="en-US" sz="2000">
                <a:cs typeface="B Titr" pitchFamily="2" charset="-78"/>
              </a:rPr>
              <a:t>TR</a:t>
            </a:r>
            <a:r>
              <a:rPr lang="fa-IR" sz="2000">
                <a:cs typeface="B Titr" pitchFamily="2" charset="-78"/>
              </a:rPr>
              <a:t> نامید</a:t>
            </a:r>
          </a:p>
          <a:p>
            <a:r>
              <a:rPr lang="en-US" sz="2000">
                <a:cs typeface="B Titr" pitchFamily="2" charset="-78"/>
              </a:rPr>
              <a:t>i</a:t>
            </a:r>
            <a:r>
              <a:rPr lang="fa-IR" sz="2000">
                <a:cs typeface="B Titr" pitchFamily="2" charset="-78"/>
              </a:rPr>
              <a:t> نشان دهنده قیمت دوره فعلی و </a:t>
            </a:r>
            <a:r>
              <a:rPr lang="en-US" sz="2000">
                <a:cs typeface="B Titr" pitchFamily="2" charset="-78"/>
              </a:rPr>
              <a:t>i-1)</a:t>
            </a:r>
            <a:r>
              <a:rPr lang="fa-IR" sz="2000">
                <a:cs typeface="B Titr" pitchFamily="2" charset="-78"/>
              </a:rPr>
              <a:t>) قیمت قبلی و</a:t>
            </a:r>
            <a:r>
              <a:rPr lang="en-US" sz="2000">
                <a:cs typeface="B Titr" pitchFamily="2" charset="-78"/>
              </a:rPr>
              <a:t>ABS</a:t>
            </a:r>
            <a:r>
              <a:rPr lang="fa-IR" sz="2000">
                <a:cs typeface="B Titr" pitchFamily="2" charset="-78"/>
              </a:rPr>
              <a:t> تابع قدر مطلق است</a:t>
            </a:r>
          </a:p>
          <a:p>
            <a:endParaRPr lang="en-US" sz="1800">
              <a:cs typeface="B Titr" pitchFamily="2" charset="-78"/>
            </a:endParaRPr>
          </a:p>
        </p:txBody>
      </p:sp>
      <p:graphicFrame>
        <p:nvGraphicFramePr>
          <p:cNvPr id="248836" name="Object 4"/>
          <p:cNvGraphicFramePr>
            <a:graphicFrameLocks noChangeAspect="1"/>
          </p:cNvGraphicFramePr>
          <p:nvPr>
            <p:ph sz="half" idx="2"/>
          </p:nvPr>
        </p:nvGraphicFramePr>
        <p:xfrm>
          <a:off x="736600" y="3182938"/>
          <a:ext cx="3700463" cy="1457325"/>
        </p:xfrm>
        <a:graphic>
          <a:graphicData uri="http://schemas.openxmlformats.org/presentationml/2006/ole">
            <mc:AlternateContent xmlns:mc="http://schemas.openxmlformats.org/markup-compatibility/2006">
              <mc:Choice xmlns:v="urn:schemas-microsoft-com:vml" Requires="v">
                <p:oleObj spid="_x0000_s248837" name="Equation" r:id="rId4" imgW="1714320" imgH="711000" progId="Equation.3">
                  <p:embed/>
                </p:oleObj>
              </mc:Choice>
              <mc:Fallback>
                <p:oleObj name="Equation" r:id="rId4" imgW="1714320" imgH="7110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600" y="3182938"/>
                        <a:ext cx="3700463" cy="1457325"/>
                      </a:xfrm>
                      <a:prstGeom prst="rect">
                        <a:avLst/>
                      </a:prstGeom>
                      <a:gradFill rotWithShape="1">
                        <a:gsLst>
                          <a:gs pos="0">
                            <a:schemeClr val="bg2"/>
                          </a:gs>
                          <a:gs pos="100000">
                            <a:srgbClr val="A3A3F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advClick="0" advTm="10000">
    <p:dissolve/>
    <p:sndAc>
      <p:stSnd>
        <p:snd r:embed="rId3" name="chimes.wav"/>
      </p:stSnd>
    </p:sndAc>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rrowheads="1"/>
          </p:cNvSpPr>
          <p:nvPr>
            <p:ph type="title"/>
          </p:nvPr>
        </p:nvSpPr>
        <p:spPr/>
        <p:txBody>
          <a:bodyPr/>
          <a:lstStyle/>
          <a:p>
            <a:r>
              <a:rPr lang="fa-IR" sz="3600">
                <a:solidFill>
                  <a:srgbClr val="FF9933"/>
                </a:solidFill>
                <a:cs typeface="B Titr" pitchFamily="2" charset="-78"/>
              </a:rPr>
              <a:t> روش محاسبه محدوده حقیقی میانگین </a:t>
            </a:r>
            <a:r>
              <a:rPr lang="en-US" sz="3600">
                <a:solidFill>
                  <a:srgbClr val="FF9933"/>
                </a:solidFill>
                <a:cs typeface="B Titr" pitchFamily="2" charset="-78"/>
              </a:rPr>
              <a:t>ATR</a:t>
            </a:r>
            <a:r>
              <a:rPr lang="fa-IR" sz="3600">
                <a:solidFill>
                  <a:srgbClr val="FF9933"/>
                </a:solidFill>
                <a:cs typeface="B Titr" pitchFamily="2" charset="-78"/>
              </a:rPr>
              <a:t> </a:t>
            </a:r>
            <a:br>
              <a:rPr lang="fa-IR" sz="3600">
                <a:solidFill>
                  <a:srgbClr val="FF9933"/>
                </a:solidFill>
                <a:cs typeface="B Titr" pitchFamily="2" charset="-78"/>
              </a:rPr>
            </a:br>
            <a:r>
              <a:rPr lang="fa-IR" sz="3600">
                <a:solidFill>
                  <a:srgbClr val="FF9933"/>
                </a:solidFill>
                <a:cs typeface="B Titr" pitchFamily="2" charset="-78"/>
              </a:rPr>
              <a:t>(</a:t>
            </a:r>
            <a:r>
              <a:rPr lang="en-US" sz="3600">
                <a:solidFill>
                  <a:srgbClr val="FF9933"/>
                </a:solidFill>
                <a:cs typeface="B Titr" pitchFamily="2" charset="-78"/>
              </a:rPr>
              <a:t>Average true range</a:t>
            </a:r>
            <a:r>
              <a:rPr lang="fa-IR" sz="3600">
                <a:solidFill>
                  <a:srgbClr val="FF9933"/>
                </a:solidFill>
                <a:cs typeface="B Titr" pitchFamily="2" charset="-78"/>
              </a:rPr>
              <a:t>)</a:t>
            </a:r>
            <a:endParaRPr lang="en-US" sz="3600">
              <a:solidFill>
                <a:srgbClr val="FF9933"/>
              </a:solidFill>
              <a:cs typeface="B Titr" pitchFamily="2" charset="-78"/>
            </a:endParaRPr>
          </a:p>
        </p:txBody>
      </p:sp>
      <p:graphicFrame>
        <p:nvGraphicFramePr>
          <p:cNvPr id="249859" name="Object 3"/>
          <p:cNvGraphicFramePr>
            <a:graphicFrameLocks noChangeAspect="1"/>
          </p:cNvGraphicFramePr>
          <p:nvPr>
            <p:ph idx="1"/>
          </p:nvPr>
        </p:nvGraphicFramePr>
        <p:xfrm>
          <a:off x="2312988" y="2768600"/>
          <a:ext cx="4614862" cy="1849438"/>
        </p:xfrm>
        <a:graphic>
          <a:graphicData uri="http://schemas.openxmlformats.org/presentationml/2006/ole">
            <mc:AlternateContent xmlns:mc="http://schemas.openxmlformats.org/markup-compatibility/2006">
              <mc:Choice xmlns:v="urn:schemas-microsoft-com:vml" Requires="v">
                <p:oleObj spid="_x0000_s249860" name="Equation" r:id="rId4" imgW="1549080" imgH="634680" progId="Equation.3">
                  <p:embed/>
                </p:oleObj>
              </mc:Choice>
              <mc:Fallback>
                <p:oleObj name="Equation" r:id="rId4" imgW="1549080" imgH="63468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2988" y="2768600"/>
                        <a:ext cx="4614862" cy="1849438"/>
                      </a:xfrm>
                      <a:prstGeom prst="rect">
                        <a:avLst/>
                      </a:prstGeom>
                      <a:gradFill rotWithShape="1">
                        <a:gsLst>
                          <a:gs pos="0">
                            <a:schemeClr val="bg2"/>
                          </a:gs>
                          <a:gs pos="100000">
                            <a:srgbClr val="A3A3F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advClick="0" advTm="10000">
    <p:dissolve/>
    <p:sndAc>
      <p:stSnd>
        <p:snd r:embed="rId3" name="chimes.wav"/>
      </p:stSnd>
    </p:sndAc>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rrowheads="1"/>
          </p:cNvSpPr>
          <p:nvPr>
            <p:ph type="title"/>
          </p:nvPr>
        </p:nvSpPr>
        <p:spPr/>
        <p:txBody>
          <a:bodyPr/>
          <a:lstStyle/>
          <a:p>
            <a:r>
              <a:rPr lang="fa-IR" sz="3600">
                <a:solidFill>
                  <a:srgbClr val="FF9933"/>
                </a:solidFill>
                <a:cs typeface="B Titr" pitchFamily="2" charset="-78"/>
              </a:rPr>
              <a:t>تفسیرمحدوده حقیقی میانگین </a:t>
            </a:r>
            <a:r>
              <a:rPr lang="en-US" sz="3600">
                <a:solidFill>
                  <a:srgbClr val="FF9933"/>
                </a:solidFill>
                <a:cs typeface="B Titr" pitchFamily="2" charset="-78"/>
              </a:rPr>
              <a:t>ATR</a:t>
            </a:r>
            <a:r>
              <a:rPr lang="fa-IR" sz="3600">
                <a:solidFill>
                  <a:srgbClr val="FF9933"/>
                </a:solidFill>
                <a:cs typeface="B Titr" pitchFamily="2" charset="-78"/>
              </a:rPr>
              <a:t> </a:t>
            </a:r>
            <a:br>
              <a:rPr lang="fa-IR" sz="3600">
                <a:solidFill>
                  <a:srgbClr val="FF9933"/>
                </a:solidFill>
                <a:cs typeface="B Titr" pitchFamily="2" charset="-78"/>
              </a:rPr>
            </a:br>
            <a:r>
              <a:rPr lang="fa-IR" sz="3600">
                <a:solidFill>
                  <a:srgbClr val="FF9933"/>
                </a:solidFill>
                <a:cs typeface="B Titr" pitchFamily="2" charset="-78"/>
              </a:rPr>
              <a:t>(</a:t>
            </a:r>
            <a:r>
              <a:rPr lang="en-US" sz="3600">
                <a:solidFill>
                  <a:srgbClr val="FF9933"/>
                </a:solidFill>
                <a:cs typeface="B Titr" pitchFamily="2" charset="-78"/>
              </a:rPr>
              <a:t>Average true range</a:t>
            </a:r>
            <a:r>
              <a:rPr lang="fa-IR" sz="3600">
                <a:solidFill>
                  <a:srgbClr val="FF9933"/>
                </a:solidFill>
                <a:cs typeface="B Titr" pitchFamily="2" charset="-78"/>
              </a:rPr>
              <a:t>)</a:t>
            </a:r>
            <a:endParaRPr lang="en-US" sz="3600">
              <a:solidFill>
                <a:srgbClr val="FF9933"/>
              </a:solidFill>
              <a:cs typeface="B Titr" pitchFamily="2" charset="-78"/>
            </a:endParaRPr>
          </a:p>
        </p:txBody>
      </p:sp>
      <p:sp>
        <p:nvSpPr>
          <p:cNvPr id="250883" name="Rectangle 3"/>
          <p:cNvSpPr>
            <a:spLocks noGrp="1" noRot="1" noChangeArrowheads="1"/>
          </p:cNvSpPr>
          <p:nvPr>
            <p:ph type="body" idx="1"/>
          </p:nvPr>
        </p:nvSpPr>
        <p:spPr/>
        <p:txBody>
          <a:bodyPr/>
          <a:lstStyle/>
          <a:p>
            <a:r>
              <a:rPr lang="fa-IR" sz="2400">
                <a:cs typeface="B Titr" pitchFamily="2" charset="-78"/>
              </a:rPr>
              <a:t>از آنجا که </a:t>
            </a:r>
            <a:r>
              <a:rPr lang="en-US" sz="2400">
                <a:cs typeface="B Titr" pitchFamily="2" charset="-78"/>
              </a:rPr>
              <a:t>ATR</a:t>
            </a:r>
            <a:r>
              <a:rPr lang="fa-IR" sz="2400">
                <a:cs typeface="B Titr" pitchFamily="2" charset="-78"/>
              </a:rPr>
              <a:t> جهت حرکت را مشخص نمی کند نم توان از اطلاعات آن جهت حصول سیگنال خرید یا فروش استفاده نمود </a:t>
            </a:r>
          </a:p>
          <a:p>
            <a:endParaRPr lang="fa-IR" sz="2400">
              <a:cs typeface="B Titr" pitchFamily="2" charset="-78"/>
            </a:endParaRPr>
          </a:p>
          <a:p>
            <a:r>
              <a:rPr lang="fa-IR" sz="2400">
                <a:cs typeface="B Titr" pitchFamily="2" charset="-78"/>
              </a:rPr>
              <a:t>یکی از شیوه های استنتاج بر اساس نتایج </a:t>
            </a:r>
            <a:r>
              <a:rPr lang="en-US" sz="2400">
                <a:cs typeface="B Titr" pitchFamily="2" charset="-78"/>
              </a:rPr>
              <a:t>ATR</a:t>
            </a:r>
            <a:r>
              <a:rPr lang="fa-IR" sz="2400">
                <a:cs typeface="B Titr" pitchFamily="2" charset="-78"/>
              </a:rPr>
              <a:t> این اسن که پس از یک دوره طولانی با </a:t>
            </a:r>
            <a:r>
              <a:rPr lang="en-US" sz="2400">
                <a:cs typeface="B Titr" pitchFamily="2" charset="-78"/>
              </a:rPr>
              <a:t>ATR</a:t>
            </a:r>
            <a:r>
              <a:rPr lang="fa-IR" sz="2400">
                <a:cs typeface="B Titr" pitchFamily="2" charset="-78"/>
              </a:rPr>
              <a:t> های پایین می توان یک حرکت بزرگ ترجیحاً در جهت گرایش را در نظر داشت، زیرا </a:t>
            </a:r>
            <a:r>
              <a:rPr lang="en-US" sz="2400">
                <a:cs typeface="B Titr" pitchFamily="2" charset="-78"/>
              </a:rPr>
              <a:t>ATR</a:t>
            </a:r>
            <a:r>
              <a:rPr lang="fa-IR" sz="2400">
                <a:cs typeface="B Titr" pitchFamily="2" charset="-78"/>
              </a:rPr>
              <a:t> های پایین متوالی علامت این بوده که پس از یک دوره تغییرات در قیمت، اکنون قیمت ها به سطح حمایت یا مقاومت رسیده و مشغول تثبیت شدن هستند</a:t>
            </a:r>
            <a:endParaRPr lang="en-US" sz="24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rrowheads="1"/>
          </p:cNvSpPr>
          <p:nvPr>
            <p:ph type="title"/>
          </p:nvPr>
        </p:nvSpPr>
        <p:spPr/>
        <p:txBody>
          <a:bodyPr/>
          <a:lstStyle/>
          <a:p>
            <a:r>
              <a:rPr lang="fa-IR" sz="3600">
                <a:solidFill>
                  <a:srgbClr val="FF9933"/>
                </a:solidFill>
                <a:cs typeface="B Titr" pitchFamily="2" charset="-78"/>
              </a:rPr>
              <a:t>شاخص میانگین جهت یاب </a:t>
            </a:r>
            <a:r>
              <a:rPr lang="en-US" sz="3600">
                <a:solidFill>
                  <a:srgbClr val="FF9933"/>
                </a:solidFill>
                <a:cs typeface="B Titr" pitchFamily="2" charset="-78"/>
              </a:rPr>
              <a:t>ADX</a:t>
            </a:r>
            <a:r>
              <a:rPr lang="fa-IR" sz="3600">
                <a:solidFill>
                  <a:srgbClr val="FF9933"/>
                </a:solidFill>
                <a:cs typeface="B Titr" pitchFamily="2" charset="-78"/>
              </a:rPr>
              <a:t> </a:t>
            </a:r>
            <a:br>
              <a:rPr lang="fa-IR" sz="3600">
                <a:solidFill>
                  <a:srgbClr val="FF9933"/>
                </a:solidFill>
                <a:cs typeface="B Titr" pitchFamily="2" charset="-78"/>
              </a:rPr>
            </a:br>
            <a:r>
              <a:rPr lang="en-US" sz="3600">
                <a:solidFill>
                  <a:srgbClr val="FF9933"/>
                </a:solidFill>
                <a:cs typeface="B Titr" pitchFamily="2" charset="-78"/>
              </a:rPr>
              <a:t>Average Directional Index </a:t>
            </a:r>
          </a:p>
        </p:txBody>
      </p:sp>
      <p:sp>
        <p:nvSpPr>
          <p:cNvPr id="251907" name="Rectangle 3"/>
          <p:cNvSpPr>
            <a:spLocks noGrp="1" noRot="1" noChangeArrowheads="1"/>
          </p:cNvSpPr>
          <p:nvPr>
            <p:ph type="body" idx="1"/>
          </p:nvPr>
        </p:nvSpPr>
        <p:spPr/>
        <p:txBody>
          <a:bodyPr/>
          <a:lstStyle/>
          <a:p>
            <a:r>
              <a:rPr lang="fa-IR" sz="2000">
                <a:cs typeface="B Titr" pitchFamily="2" charset="-78"/>
              </a:rPr>
              <a:t>نماگر </a:t>
            </a:r>
            <a:r>
              <a:rPr lang="en-US" sz="2000">
                <a:cs typeface="B Titr" pitchFamily="2" charset="-78"/>
              </a:rPr>
              <a:t>ADX</a:t>
            </a:r>
            <a:r>
              <a:rPr lang="fa-IR" sz="2000">
                <a:cs typeface="B Titr" pitchFamily="2" charset="-78"/>
              </a:rPr>
              <a:t> که توسط ویلدر ابداع شد نه تنها جهت صعودی و نزولی قیمت ها را مشخص می سازد بلکه قدرت گرایش را نیز اندازه گیری می کند</a:t>
            </a:r>
          </a:p>
          <a:p>
            <a:endParaRPr lang="fa-IR" sz="2000">
              <a:cs typeface="B Titr" pitchFamily="2" charset="-78"/>
            </a:endParaRPr>
          </a:p>
          <a:p>
            <a:r>
              <a:rPr lang="fa-IR" sz="2000">
                <a:cs typeface="B Titr" pitchFamily="2" charset="-78"/>
              </a:rPr>
              <a:t>نماگر</a:t>
            </a:r>
            <a:r>
              <a:rPr lang="en-US" sz="2000">
                <a:cs typeface="B Titr" pitchFamily="2" charset="-78"/>
              </a:rPr>
              <a:t>ADX</a:t>
            </a:r>
            <a:r>
              <a:rPr lang="fa-IR" sz="2000">
                <a:cs typeface="B Titr" pitchFamily="2" charset="-78"/>
              </a:rPr>
              <a:t> یک نوسانگر است که بین صفر و 100 نوسان می کند، هرگاه مقدار آن بالای عدد 30 قرار گیرد می توان استنباط کرد که گرایش قیمت ها دارای قدرت کافی هستند</a:t>
            </a:r>
          </a:p>
          <a:p>
            <a:endParaRPr lang="fa-IR" sz="2000">
              <a:cs typeface="B Titr" pitchFamily="2" charset="-78"/>
            </a:endParaRPr>
          </a:p>
          <a:p>
            <a:r>
              <a:rPr lang="en-US" sz="2000">
                <a:cs typeface="B Titr" pitchFamily="2" charset="-78"/>
              </a:rPr>
              <a:t>ADX</a:t>
            </a:r>
            <a:r>
              <a:rPr lang="fa-IR" sz="2000">
                <a:cs typeface="B Titr" pitchFamily="2" charset="-78"/>
              </a:rPr>
              <a:t> به تنهایی قادر به تشخیص جهت گرایش نیست دو نشانگر فرعی دیگر به نام های </a:t>
            </a:r>
            <a:r>
              <a:rPr lang="en-US" sz="2000">
                <a:cs typeface="B Titr" pitchFamily="2" charset="-78"/>
              </a:rPr>
              <a:t>DI</a:t>
            </a:r>
            <a:r>
              <a:rPr lang="en-US" sz="2000" baseline="30000">
                <a:cs typeface="B Titr" pitchFamily="2" charset="-78"/>
              </a:rPr>
              <a:t>+</a:t>
            </a:r>
            <a:r>
              <a:rPr lang="fa-IR" sz="2000">
                <a:cs typeface="B Titr" pitchFamily="2" charset="-78"/>
              </a:rPr>
              <a:t> و </a:t>
            </a:r>
            <a:r>
              <a:rPr lang="en-US" sz="2000">
                <a:cs typeface="B Titr" pitchFamily="2" charset="-78"/>
              </a:rPr>
              <a:t>DI</a:t>
            </a:r>
            <a:r>
              <a:rPr lang="en-US" sz="2000" baseline="30000">
                <a:cs typeface="B Titr" pitchFamily="2" charset="-78"/>
              </a:rPr>
              <a:t>-</a:t>
            </a:r>
            <a:r>
              <a:rPr lang="fa-IR" sz="2000">
                <a:cs typeface="B Titr" pitchFamily="2" charset="-78"/>
              </a:rPr>
              <a:t> به کمک آن آمده تا جهت صعودی و نزولی قیمت ها نیز مشخص شوند.  </a:t>
            </a:r>
            <a:endParaRPr lang="en-US" sz="20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r>
              <a:rPr lang="fa-IR" sz="4800">
                <a:solidFill>
                  <a:schemeClr val="hlink"/>
                </a:solidFill>
                <a:cs typeface="B Titr" pitchFamily="2" charset="-78"/>
              </a:rPr>
              <a:t>چگونگی ترسیم خطوط روند</a:t>
            </a:r>
            <a:endParaRPr lang="en-US" sz="4800">
              <a:solidFill>
                <a:schemeClr val="hlink"/>
              </a:solidFill>
              <a:cs typeface="B Titr" pitchFamily="2" charset="-78"/>
            </a:endParaRPr>
          </a:p>
        </p:txBody>
      </p:sp>
      <p:sp>
        <p:nvSpPr>
          <p:cNvPr id="44035" name="Rectangle 3"/>
          <p:cNvSpPr>
            <a:spLocks noGrp="1" noRot="1" noChangeArrowheads="1"/>
          </p:cNvSpPr>
          <p:nvPr>
            <p:ph type="body" idx="1"/>
          </p:nvPr>
        </p:nvSpPr>
        <p:spPr/>
        <p:txBody>
          <a:bodyPr/>
          <a:lstStyle/>
          <a:p>
            <a:r>
              <a:rPr lang="fa-IR">
                <a:cs typeface="B Titr" pitchFamily="2" charset="-78"/>
              </a:rPr>
              <a:t>روند کاهشی ( روند نزولی)</a:t>
            </a:r>
            <a:endParaRPr lang="en-US">
              <a:cs typeface="B Titr" pitchFamily="2" charset="-78"/>
            </a:endParaRPr>
          </a:p>
        </p:txBody>
      </p:sp>
      <p:sp>
        <p:nvSpPr>
          <p:cNvPr id="44037" name="Freeform 5"/>
          <p:cNvSpPr>
            <a:spLocks/>
          </p:cNvSpPr>
          <p:nvPr/>
        </p:nvSpPr>
        <p:spPr bwMode="auto">
          <a:xfrm>
            <a:off x="900113" y="2420938"/>
            <a:ext cx="5040312" cy="2808287"/>
          </a:xfrm>
          <a:custGeom>
            <a:avLst/>
            <a:gdLst>
              <a:gd name="T0" fmla="*/ 0 w 3175"/>
              <a:gd name="T1" fmla="*/ 0 h 1769"/>
              <a:gd name="T2" fmla="*/ 272 w 3175"/>
              <a:gd name="T3" fmla="*/ 816 h 1769"/>
              <a:gd name="T4" fmla="*/ 1043 w 3175"/>
              <a:gd name="T5" fmla="*/ 317 h 1769"/>
              <a:gd name="T6" fmla="*/ 1723 w 3175"/>
              <a:gd name="T7" fmla="*/ 1270 h 1769"/>
              <a:gd name="T8" fmla="*/ 2449 w 3175"/>
              <a:gd name="T9" fmla="*/ 816 h 1769"/>
              <a:gd name="T10" fmla="*/ 3175 w 3175"/>
              <a:gd name="T11" fmla="*/ 1769 h 1769"/>
            </a:gdLst>
            <a:ahLst/>
            <a:cxnLst>
              <a:cxn ang="0">
                <a:pos x="T0" y="T1"/>
              </a:cxn>
              <a:cxn ang="0">
                <a:pos x="T2" y="T3"/>
              </a:cxn>
              <a:cxn ang="0">
                <a:pos x="T4" y="T5"/>
              </a:cxn>
              <a:cxn ang="0">
                <a:pos x="T6" y="T7"/>
              </a:cxn>
              <a:cxn ang="0">
                <a:pos x="T8" y="T9"/>
              </a:cxn>
              <a:cxn ang="0">
                <a:pos x="T10" y="T11"/>
              </a:cxn>
            </a:cxnLst>
            <a:rect l="0" t="0" r="r" b="b"/>
            <a:pathLst>
              <a:path w="3175" h="1769">
                <a:moveTo>
                  <a:pt x="0" y="0"/>
                </a:moveTo>
                <a:cubicBezTo>
                  <a:pt x="49" y="381"/>
                  <a:pt x="98" y="763"/>
                  <a:pt x="272" y="816"/>
                </a:cubicBezTo>
                <a:cubicBezTo>
                  <a:pt x="446" y="869"/>
                  <a:pt x="801" y="241"/>
                  <a:pt x="1043" y="317"/>
                </a:cubicBezTo>
                <a:cubicBezTo>
                  <a:pt x="1285" y="393"/>
                  <a:pt x="1489" y="1187"/>
                  <a:pt x="1723" y="1270"/>
                </a:cubicBezTo>
                <a:cubicBezTo>
                  <a:pt x="1957" y="1353"/>
                  <a:pt x="2207" y="733"/>
                  <a:pt x="2449" y="816"/>
                </a:cubicBezTo>
                <a:cubicBezTo>
                  <a:pt x="2691" y="899"/>
                  <a:pt x="3054" y="1610"/>
                  <a:pt x="3175" y="1769"/>
                </a:cubicBezTo>
              </a:path>
            </a:pathLst>
          </a:custGeom>
          <a:noFill/>
          <a:ln w="7620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38" name="Line 6"/>
          <p:cNvSpPr>
            <a:spLocks noChangeShapeType="1"/>
          </p:cNvSpPr>
          <p:nvPr/>
        </p:nvSpPr>
        <p:spPr bwMode="auto">
          <a:xfrm>
            <a:off x="2484438" y="2852738"/>
            <a:ext cx="5832475" cy="208915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39" name="Text Box 7"/>
          <p:cNvSpPr txBox="1">
            <a:spLocks noChangeArrowheads="1"/>
          </p:cNvSpPr>
          <p:nvPr/>
        </p:nvSpPr>
        <p:spPr bwMode="auto">
          <a:xfrm>
            <a:off x="4140200" y="2924175"/>
            <a:ext cx="3878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solidFill>
                  <a:srgbClr val="FFFF66"/>
                </a:solidFill>
                <a:latin typeface="Garamond" panose="02020404030301010803" pitchFamily="18" charset="0"/>
                <a:cs typeface="B Titr" pitchFamily="2" charset="-78"/>
              </a:rPr>
              <a:t>خط روند نزولی = سطح مقاومت = خط عرضه</a:t>
            </a:r>
            <a:r>
              <a:rPr lang="fa-IR">
                <a:latin typeface="Garamond" panose="02020404030301010803" pitchFamily="18" charset="0"/>
              </a:rPr>
              <a:t> </a:t>
            </a:r>
            <a:endParaRPr lang="en-US">
              <a:latin typeface="Garamond" panose="02020404030301010803" pitchFamily="18" charset="0"/>
            </a:endParaRPr>
          </a:p>
        </p:txBody>
      </p:sp>
      <p:sp>
        <p:nvSpPr>
          <p:cNvPr id="44042" name="Freeform 10"/>
          <p:cNvSpPr>
            <a:spLocks/>
          </p:cNvSpPr>
          <p:nvPr/>
        </p:nvSpPr>
        <p:spPr bwMode="auto">
          <a:xfrm>
            <a:off x="5940425" y="4687888"/>
            <a:ext cx="2303463" cy="1046162"/>
          </a:xfrm>
          <a:custGeom>
            <a:avLst/>
            <a:gdLst>
              <a:gd name="T0" fmla="*/ 0 w 1451"/>
              <a:gd name="T1" fmla="*/ 296 h 659"/>
              <a:gd name="T2" fmla="*/ 227 w 1451"/>
              <a:gd name="T3" fmla="*/ 522 h 659"/>
              <a:gd name="T4" fmla="*/ 998 w 1451"/>
              <a:gd name="T5" fmla="*/ 23 h 659"/>
              <a:gd name="T6" fmla="*/ 1451 w 1451"/>
              <a:gd name="T7" fmla="*/ 659 h 659"/>
            </a:gdLst>
            <a:ahLst/>
            <a:cxnLst>
              <a:cxn ang="0">
                <a:pos x="T0" y="T1"/>
              </a:cxn>
              <a:cxn ang="0">
                <a:pos x="T2" y="T3"/>
              </a:cxn>
              <a:cxn ang="0">
                <a:pos x="T4" y="T5"/>
              </a:cxn>
              <a:cxn ang="0">
                <a:pos x="T6" y="T7"/>
              </a:cxn>
            </a:cxnLst>
            <a:rect l="0" t="0" r="r" b="b"/>
            <a:pathLst>
              <a:path w="1451" h="659">
                <a:moveTo>
                  <a:pt x="0" y="296"/>
                </a:moveTo>
                <a:cubicBezTo>
                  <a:pt x="30" y="431"/>
                  <a:pt x="61" y="567"/>
                  <a:pt x="227" y="522"/>
                </a:cubicBezTo>
                <a:cubicBezTo>
                  <a:pt x="393" y="477"/>
                  <a:pt x="794" y="0"/>
                  <a:pt x="998" y="23"/>
                </a:cubicBezTo>
                <a:cubicBezTo>
                  <a:pt x="1202" y="46"/>
                  <a:pt x="1376" y="553"/>
                  <a:pt x="1451" y="659"/>
                </a:cubicBezTo>
              </a:path>
            </a:pathLst>
          </a:custGeom>
          <a:noFill/>
          <a:ln w="57150" cap="flat" cmpd="sng">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rrowheads="1"/>
          </p:cNvSpPr>
          <p:nvPr>
            <p:ph type="title"/>
          </p:nvPr>
        </p:nvSpPr>
        <p:spPr/>
        <p:txBody>
          <a:bodyPr/>
          <a:lstStyle/>
          <a:p>
            <a:r>
              <a:rPr lang="fa-IR" sz="3600">
                <a:cs typeface="B Titr" pitchFamily="2" charset="-78"/>
              </a:rPr>
              <a:t>روش محاسبه شاخص میانگین جهت یاب </a:t>
            </a:r>
            <a:r>
              <a:rPr lang="en-US" sz="3600">
                <a:cs typeface="B Titr" pitchFamily="2" charset="-78"/>
              </a:rPr>
              <a:t>ADX</a:t>
            </a:r>
            <a:r>
              <a:rPr lang="fa-IR" sz="3600">
                <a:cs typeface="B Titr" pitchFamily="2" charset="-78"/>
              </a:rPr>
              <a:t> </a:t>
            </a:r>
            <a:br>
              <a:rPr lang="fa-IR" sz="3600">
                <a:cs typeface="B Titr" pitchFamily="2" charset="-78"/>
              </a:rPr>
            </a:br>
            <a:r>
              <a:rPr lang="en-US" sz="3600">
                <a:cs typeface="B Titr" pitchFamily="2" charset="-78"/>
              </a:rPr>
              <a:t>Average Directional Index </a:t>
            </a:r>
          </a:p>
        </p:txBody>
      </p:sp>
      <p:sp>
        <p:nvSpPr>
          <p:cNvPr id="252931" name="Rectangle 3"/>
          <p:cNvSpPr>
            <a:spLocks noGrp="1" noRot="1" noChangeArrowheads="1"/>
          </p:cNvSpPr>
          <p:nvPr>
            <p:ph type="body" sz="half" idx="2"/>
          </p:nvPr>
        </p:nvSpPr>
        <p:spPr>
          <a:xfrm>
            <a:off x="4654550" y="1676400"/>
            <a:ext cx="4187825" cy="4422775"/>
          </a:xfrm>
        </p:spPr>
        <p:txBody>
          <a:bodyPr/>
          <a:lstStyle/>
          <a:p>
            <a:r>
              <a:rPr lang="en-US" sz="2000">
                <a:cs typeface="B Titr" pitchFamily="2" charset="-78"/>
              </a:rPr>
              <a:t>Wsum</a:t>
            </a:r>
            <a:r>
              <a:rPr lang="fa-IR" sz="2000">
                <a:cs typeface="B Titr" pitchFamily="2" charset="-78"/>
              </a:rPr>
              <a:t> تابع حاصل جمع ویلدر است </a:t>
            </a:r>
          </a:p>
          <a:p>
            <a:r>
              <a:rPr lang="en-US" sz="2000">
                <a:cs typeface="B Titr" pitchFamily="2" charset="-78"/>
              </a:rPr>
              <a:t>N</a:t>
            </a:r>
            <a:r>
              <a:rPr lang="fa-IR" sz="2000">
                <a:cs typeface="B Titr" pitchFamily="2" charset="-78"/>
              </a:rPr>
              <a:t>پریود محاسبه</a:t>
            </a:r>
          </a:p>
          <a:p>
            <a:r>
              <a:rPr lang="en-US" sz="2000">
                <a:cs typeface="B Titr" pitchFamily="2" charset="-78"/>
              </a:rPr>
              <a:t>X</a:t>
            </a:r>
            <a:r>
              <a:rPr lang="en-US" sz="2000" baseline="-25000">
                <a:cs typeface="B Titr" pitchFamily="2" charset="-78"/>
              </a:rPr>
              <a:t>i</a:t>
            </a:r>
            <a:r>
              <a:rPr lang="fa-IR" sz="2000" baseline="-25000">
                <a:cs typeface="B Titr" pitchFamily="2" charset="-78"/>
              </a:rPr>
              <a:t> </a:t>
            </a:r>
            <a:r>
              <a:rPr lang="fa-IR" sz="2000">
                <a:cs typeface="B Titr" pitchFamily="2" charset="-78"/>
              </a:rPr>
              <a:t>مقدار فعلی عدد مورد نظر</a:t>
            </a:r>
          </a:p>
          <a:p>
            <a:r>
              <a:rPr lang="fa-IR" sz="2000">
                <a:cs typeface="B Titr" pitchFamily="2" charset="-78"/>
              </a:rPr>
              <a:t>پس از محاسبه </a:t>
            </a:r>
            <a:r>
              <a:rPr lang="en-US" sz="2000">
                <a:cs typeface="B Titr" pitchFamily="2" charset="-78"/>
              </a:rPr>
              <a:t>DI</a:t>
            </a:r>
            <a:r>
              <a:rPr lang="en-US" sz="2000" baseline="30000">
                <a:cs typeface="B Titr" pitchFamily="2" charset="-78"/>
              </a:rPr>
              <a:t>+</a:t>
            </a:r>
            <a:r>
              <a:rPr lang="fa-IR" sz="2000">
                <a:cs typeface="B Titr" pitchFamily="2" charset="-78"/>
              </a:rPr>
              <a:t> و </a:t>
            </a:r>
            <a:r>
              <a:rPr lang="en-US" sz="2000">
                <a:cs typeface="B Titr" pitchFamily="2" charset="-78"/>
              </a:rPr>
              <a:t>DI</a:t>
            </a:r>
            <a:r>
              <a:rPr lang="en-US" sz="2000" baseline="30000">
                <a:cs typeface="B Titr" pitchFamily="2" charset="-78"/>
              </a:rPr>
              <a:t>-</a:t>
            </a:r>
            <a:r>
              <a:rPr lang="fa-IR" sz="2000">
                <a:cs typeface="B Titr" pitchFamily="2" charset="-78"/>
              </a:rPr>
              <a:t> پارامتر </a:t>
            </a:r>
            <a:r>
              <a:rPr lang="en-US" sz="2000">
                <a:cs typeface="B Titr" pitchFamily="2" charset="-78"/>
              </a:rPr>
              <a:t>DX</a:t>
            </a:r>
            <a:r>
              <a:rPr lang="fa-IR" sz="2000">
                <a:cs typeface="B Titr" pitchFamily="2" charset="-78"/>
              </a:rPr>
              <a:t> که معرف برآیند این دو است به دست می آید</a:t>
            </a:r>
          </a:p>
          <a:p>
            <a:r>
              <a:rPr lang="fa-IR" sz="2000">
                <a:cs typeface="B Titr" pitchFamily="2" charset="-78"/>
              </a:rPr>
              <a:t>در اولین گام محاسباتی </a:t>
            </a:r>
            <a:r>
              <a:rPr lang="en-US" sz="2000">
                <a:cs typeface="B Titr" pitchFamily="2" charset="-78"/>
              </a:rPr>
              <a:t>ADX</a:t>
            </a:r>
            <a:r>
              <a:rPr lang="fa-IR" sz="2000">
                <a:cs typeface="B Titr" pitchFamily="2" charset="-78"/>
              </a:rPr>
              <a:t> برابر </a:t>
            </a:r>
            <a:r>
              <a:rPr lang="en-US" sz="2000">
                <a:cs typeface="B Titr" pitchFamily="2" charset="-78"/>
              </a:rPr>
              <a:t>DX</a:t>
            </a:r>
            <a:r>
              <a:rPr lang="en-US" sz="2000" baseline="-25000">
                <a:cs typeface="B Titr" pitchFamily="2" charset="-78"/>
              </a:rPr>
              <a:t>i</a:t>
            </a:r>
            <a:r>
              <a:rPr lang="fa-IR" sz="2000" baseline="-25000">
                <a:cs typeface="B Titr" pitchFamily="2" charset="-78"/>
              </a:rPr>
              <a:t> </a:t>
            </a:r>
            <a:r>
              <a:rPr lang="fa-IR" sz="2000">
                <a:cs typeface="B Titr" pitchFamily="2" charset="-78"/>
              </a:rPr>
              <a:t>اختیار می گردد</a:t>
            </a:r>
            <a:endParaRPr lang="en-US" sz="2000">
              <a:cs typeface="B Titr" pitchFamily="2" charset="-78"/>
            </a:endParaRPr>
          </a:p>
        </p:txBody>
      </p:sp>
      <p:graphicFrame>
        <p:nvGraphicFramePr>
          <p:cNvPr id="252932" name="Object 4"/>
          <p:cNvGraphicFramePr>
            <a:graphicFrameLocks noChangeAspect="1"/>
          </p:cNvGraphicFramePr>
          <p:nvPr>
            <p:ph idx="4294967295"/>
          </p:nvPr>
        </p:nvGraphicFramePr>
        <p:xfrm>
          <a:off x="1182688" y="2133600"/>
          <a:ext cx="2941637" cy="4064000"/>
        </p:xfrm>
        <a:graphic>
          <a:graphicData uri="http://schemas.openxmlformats.org/presentationml/2006/ole">
            <mc:AlternateContent xmlns:mc="http://schemas.openxmlformats.org/markup-compatibility/2006">
              <mc:Choice xmlns:v="urn:schemas-microsoft-com:vml" Requires="v">
                <p:oleObj spid="_x0000_s252933" name="Equation" r:id="rId4" imgW="1930320" imgH="2666880" progId="Equation.3">
                  <p:embed/>
                </p:oleObj>
              </mc:Choice>
              <mc:Fallback>
                <p:oleObj name="Equation" r:id="rId4" imgW="1930320" imgH="26668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2688" y="2133600"/>
                        <a:ext cx="2941637" cy="4064000"/>
                      </a:xfrm>
                      <a:prstGeom prst="rect">
                        <a:avLst/>
                      </a:prstGeom>
                      <a:gradFill rotWithShape="1">
                        <a:gsLst>
                          <a:gs pos="0">
                            <a:schemeClr val="bg2"/>
                          </a:gs>
                          <a:gs pos="100000">
                            <a:srgbClr val="A3A3F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advClick="0" advTm="10000">
    <p:dissolve/>
    <p:sndAc>
      <p:stSnd>
        <p:snd r:embed="rId3" name="chimes.wav"/>
      </p:stSnd>
    </p:sndAc>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rrowheads="1"/>
          </p:cNvSpPr>
          <p:nvPr>
            <p:ph type="title"/>
          </p:nvPr>
        </p:nvSpPr>
        <p:spPr/>
        <p:txBody>
          <a:bodyPr/>
          <a:lstStyle/>
          <a:p>
            <a:r>
              <a:rPr lang="fa-IR" sz="3600">
                <a:solidFill>
                  <a:srgbClr val="FF9933"/>
                </a:solidFill>
                <a:cs typeface="B Titr" pitchFamily="2" charset="-78"/>
              </a:rPr>
              <a:t>کاربرد شاخص میانگین جهت یاب </a:t>
            </a:r>
            <a:r>
              <a:rPr lang="en-US" sz="3600">
                <a:solidFill>
                  <a:srgbClr val="FF9933"/>
                </a:solidFill>
                <a:cs typeface="B Titr" pitchFamily="2" charset="-78"/>
              </a:rPr>
              <a:t>ADX</a:t>
            </a:r>
            <a:r>
              <a:rPr lang="fa-IR" sz="3600">
                <a:solidFill>
                  <a:srgbClr val="FF9933"/>
                </a:solidFill>
                <a:cs typeface="B Titr" pitchFamily="2" charset="-78"/>
              </a:rPr>
              <a:t> </a:t>
            </a:r>
            <a:br>
              <a:rPr lang="fa-IR" sz="3600">
                <a:solidFill>
                  <a:srgbClr val="FF9933"/>
                </a:solidFill>
                <a:cs typeface="B Titr" pitchFamily="2" charset="-78"/>
              </a:rPr>
            </a:br>
            <a:r>
              <a:rPr lang="en-US" sz="3600">
                <a:solidFill>
                  <a:srgbClr val="FF9933"/>
                </a:solidFill>
                <a:cs typeface="B Titr" pitchFamily="2" charset="-78"/>
              </a:rPr>
              <a:t>Average Directional Index</a:t>
            </a:r>
          </a:p>
        </p:txBody>
      </p:sp>
      <p:sp>
        <p:nvSpPr>
          <p:cNvPr id="253955" name="Rectangle 3"/>
          <p:cNvSpPr>
            <a:spLocks noGrp="1" noRot="1" noChangeArrowheads="1"/>
          </p:cNvSpPr>
          <p:nvPr>
            <p:ph type="body" idx="1"/>
          </p:nvPr>
        </p:nvSpPr>
        <p:spPr/>
        <p:txBody>
          <a:bodyPr/>
          <a:lstStyle/>
          <a:p>
            <a:r>
              <a:rPr lang="fa-IR" sz="2000">
                <a:cs typeface="B Titr" pitchFamily="2" charset="-78"/>
              </a:rPr>
              <a:t>تنها وظیفه </a:t>
            </a:r>
            <a:r>
              <a:rPr lang="en-US" sz="2000">
                <a:cs typeface="B Titr" pitchFamily="2" charset="-78"/>
              </a:rPr>
              <a:t>ADX</a:t>
            </a:r>
            <a:r>
              <a:rPr lang="fa-IR" sz="2000">
                <a:cs typeface="B Titr" pitchFamily="2" charset="-78"/>
              </a:rPr>
              <a:t> نشان دهندۀ قدرت گرایش است و برای تشخیص گرایش دو پارامتر </a:t>
            </a:r>
            <a:r>
              <a:rPr lang="en-US" sz="2000">
                <a:cs typeface="B Titr" pitchFamily="2" charset="-78"/>
              </a:rPr>
              <a:t>DI</a:t>
            </a:r>
            <a:r>
              <a:rPr lang="en-US" sz="2000" baseline="30000">
                <a:cs typeface="B Titr" pitchFamily="2" charset="-78"/>
              </a:rPr>
              <a:t>+</a:t>
            </a:r>
            <a:r>
              <a:rPr lang="fa-IR" sz="2000">
                <a:cs typeface="B Titr" pitchFamily="2" charset="-78"/>
              </a:rPr>
              <a:t> و </a:t>
            </a:r>
            <a:r>
              <a:rPr lang="en-US" sz="2000">
                <a:cs typeface="B Titr" pitchFamily="2" charset="-78"/>
              </a:rPr>
              <a:t>DI</a:t>
            </a:r>
            <a:r>
              <a:rPr lang="en-US" sz="2000" baseline="30000">
                <a:cs typeface="B Titr" pitchFamily="2" charset="-78"/>
              </a:rPr>
              <a:t>-</a:t>
            </a:r>
            <a:r>
              <a:rPr lang="fa-IR" sz="2000">
                <a:cs typeface="B Titr" pitchFamily="2" charset="-78"/>
              </a:rPr>
              <a:t> به یاری </a:t>
            </a:r>
            <a:r>
              <a:rPr lang="en-US" sz="2000">
                <a:cs typeface="B Titr" pitchFamily="2" charset="-78"/>
              </a:rPr>
              <a:t>ADX</a:t>
            </a:r>
            <a:r>
              <a:rPr lang="fa-IR" sz="2000">
                <a:cs typeface="B Titr" pitchFamily="2" charset="-78"/>
              </a:rPr>
              <a:t> می آیند</a:t>
            </a:r>
          </a:p>
          <a:p>
            <a:endParaRPr lang="fa-IR" sz="2000">
              <a:cs typeface="B Titr" pitchFamily="2" charset="-78"/>
            </a:endParaRPr>
          </a:p>
          <a:p>
            <a:r>
              <a:rPr lang="fa-IR" sz="2000">
                <a:cs typeface="B Titr" pitchFamily="2" charset="-78"/>
              </a:rPr>
              <a:t>اگر </a:t>
            </a:r>
            <a:r>
              <a:rPr lang="en-US" sz="2000">
                <a:cs typeface="B Titr" pitchFamily="2" charset="-78"/>
              </a:rPr>
              <a:t>DI</a:t>
            </a:r>
            <a:r>
              <a:rPr lang="en-US" sz="2000" baseline="30000">
                <a:cs typeface="B Titr" pitchFamily="2" charset="-78"/>
              </a:rPr>
              <a:t>+</a:t>
            </a:r>
            <a:r>
              <a:rPr lang="fa-IR" sz="2000">
                <a:cs typeface="B Titr" pitchFamily="2" charset="-78"/>
              </a:rPr>
              <a:t> بالای </a:t>
            </a:r>
            <a:r>
              <a:rPr lang="en-US" sz="2000">
                <a:cs typeface="B Titr" pitchFamily="2" charset="-78"/>
              </a:rPr>
              <a:t>DI</a:t>
            </a:r>
            <a:r>
              <a:rPr lang="en-US" sz="2000" baseline="30000">
                <a:cs typeface="B Titr" pitchFamily="2" charset="-78"/>
              </a:rPr>
              <a:t>-</a:t>
            </a:r>
            <a:r>
              <a:rPr lang="fa-IR" sz="2000">
                <a:cs typeface="B Titr" pitchFamily="2" charset="-78"/>
              </a:rPr>
              <a:t> باشد جهت گرایش صعودی است</a:t>
            </a:r>
          </a:p>
          <a:p>
            <a:r>
              <a:rPr lang="fa-IR" sz="2000">
                <a:cs typeface="B Titr" pitchFamily="2" charset="-78"/>
              </a:rPr>
              <a:t>اگر </a:t>
            </a:r>
            <a:r>
              <a:rPr lang="en-US" sz="2000">
                <a:cs typeface="B Titr" pitchFamily="2" charset="-78"/>
              </a:rPr>
              <a:t>DI</a:t>
            </a:r>
            <a:r>
              <a:rPr lang="en-US" sz="2000" baseline="30000">
                <a:cs typeface="B Titr" pitchFamily="2" charset="-78"/>
              </a:rPr>
              <a:t>-</a:t>
            </a:r>
            <a:r>
              <a:rPr lang="fa-IR" sz="2000">
                <a:cs typeface="B Titr" pitchFamily="2" charset="-78"/>
              </a:rPr>
              <a:t> بالای </a:t>
            </a:r>
            <a:r>
              <a:rPr lang="en-US" sz="2000">
                <a:cs typeface="B Titr" pitchFamily="2" charset="-78"/>
              </a:rPr>
              <a:t>DI</a:t>
            </a:r>
            <a:r>
              <a:rPr lang="en-US" sz="2000" baseline="30000">
                <a:cs typeface="B Titr" pitchFamily="2" charset="-78"/>
              </a:rPr>
              <a:t>+</a:t>
            </a:r>
            <a:r>
              <a:rPr lang="fa-IR" sz="2000">
                <a:cs typeface="B Titr" pitchFamily="2" charset="-78"/>
              </a:rPr>
              <a:t> باشد جهت گرایش نزولی است</a:t>
            </a:r>
          </a:p>
          <a:p>
            <a:r>
              <a:rPr lang="fa-IR" sz="2000">
                <a:cs typeface="B Titr" pitchFamily="2" charset="-78"/>
              </a:rPr>
              <a:t>سیگنال خرید ) </a:t>
            </a:r>
            <a:r>
              <a:rPr lang="en-US" sz="2000">
                <a:cs typeface="B Titr" pitchFamily="2" charset="-78"/>
              </a:rPr>
              <a:t>DI</a:t>
            </a:r>
            <a:r>
              <a:rPr lang="en-US" sz="2000" baseline="30000">
                <a:cs typeface="B Titr" pitchFamily="2" charset="-78"/>
              </a:rPr>
              <a:t>+</a:t>
            </a:r>
            <a:r>
              <a:rPr lang="fa-IR" sz="2000">
                <a:cs typeface="B Titr" pitchFamily="2" charset="-78"/>
              </a:rPr>
              <a:t> بالای </a:t>
            </a:r>
            <a:r>
              <a:rPr lang="en-US" sz="2000">
                <a:cs typeface="B Titr" pitchFamily="2" charset="-78"/>
              </a:rPr>
              <a:t>DI</a:t>
            </a:r>
            <a:r>
              <a:rPr lang="en-US" sz="2000" baseline="30000">
                <a:cs typeface="B Titr" pitchFamily="2" charset="-78"/>
              </a:rPr>
              <a:t>-</a:t>
            </a:r>
            <a:r>
              <a:rPr lang="fa-IR" sz="2000">
                <a:cs typeface="B Titr" pitchFamily="2" charset="-78"/>
              </a:rPr>
              <a:t> باشد و </a:t>
            </a:r>
            <a:r>
              <a:rPr lang="en-US" sz="2000">
                <a:cs typeface="B Titr" pitchFamily="2" charset="-78"/>
              </a:rPr>
              <a:t>ADX</a:t>
            </a:r>
            <a:r>
              <a:rPr lang="fa-IR" sz="2000">
                <a:cs typeface="B Titr" pitchFamily="2" charset="-78"/>
              </a:rPr>
              <a:t> بالاتر از مقدار 30 قرار گیرد</a:t>
            </a:r>
          </a:p>
          <a:p>
            <a:r>
              <a:rPr lang="fa-IR" sz="2000">
                <a:cs typeface="B Titr" pitchFamily="2" charset="-78"/>
              </a:rPr>
              <a:t>سیگنال فروش ) </a:t>
            </a:r>
            <a:r>
              <a:rPr lang="en-US" sz="2000">
                <a:cs typeface="B Titr" pitchFamily="2" charset="-78"/>
              </a:rPr>
              <a:t>DI</a:t>
            </a:r>
            <a:r>
              <a:rPr lang="en-US" sz="2000" baseline="30000">
                <a:cs typeface="B Titr" pitchFamily="2" charset="-78"/>
              </a:rPr>
              <a:t>-</a:t>
            </a:r>
            <a:r>
              <a:rPr lang="fa-IR" sz="2000">
                <a:cs typeface="B Titr" pitchFamily="2" charset="-78"/>
              </a:rPr>
              <a:t> بالای </a:t>
            </a:r>
            <a:r>
              <a:rPr lang="en-US" sz="2000">
                <a:cs typeface="B Titr" pitchFamily="2" charset="-78"/>
              </a:rPr>
              <a:t>DI</a:t>
            </a:r>
            <a:r>
              <a:rPr lang="en-US" sz="2000" baseline="30000">
                <a:cs typeface="B Titr" pitchFamily="2" charset="-78"/>
              </a:rPr>
              <a:t>+</a:t>
            </a:r>
            <a:r>
              <a:rPr lang="fa-IR" sz="2000">
                <a:cs typeface="B Titr" pitchFamily="2" charset="-78"/>
              </a:rPr>
              <a:t> باشد و </a:t>
            </a:r>
            <a:r>
              <a:rPr lang="en-US" sz="2000">
                <a:cs typeface="B Titr" pitchFamily="2" charset="-78"/>
              </a:rPr>
              <a:t>ADX</a:t>
            </a:r>
            <a:r>
              <a:rPr lang="fa-IR" sz="2000">
                <a:cs typeface="B Titr" pitchFamily="2" charset="-78"/>
              </a:rPr>
              <a:t> بالاتر از مقدار 30 قرار گیرد</a:t>
            </a:r>
          </a:p>
          <a:p>
            <a:endParaRPr lang="en-US" sz="20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rrowheads="1"/>
          </p:cNvSpPr>
          <p:nvPr>
            <p:ph type="title"/>
          </p:nvPr>
        </p:nvSpPr>
        <p:spPr/>
        <p:txBody>
          <a:bodyPr/>
          <a:lstStyle/>
          <a:p>
            <a:r>
              <a:rPr lang="fa-IR" sz="3200">
                <a:cs typeface="B Titr" pitchFamily="2" charset="-78"/>
              </a:rPr>
              <a:t>ضرب آهنگ یا مومنتوم </a:t>
            </a:r>
            <a:endParaRPr lang="en-US" sz="3200">
              <a:cs typeface="B Titr" pitchFamily="2" charset="-78"/>
            </a:endParaRPr>
          </a:p>
        </p:txBody>
      </p:sp>
      <p:sp>
        <p:nvSpPr>
          <p:cNvPr id="254979" name="Rectangle 3"/>
          <p:cNvSpPr>
            <a:spLocks noGrp="1" noRot="1" noChangeArrowheads="1"/>
          </p:cNvSpPr>
          <p:nvPr>
            <p:ph type="body" idx="1"/>
          </p:nvPr>
        </p:nvSpPr>
        <p:spPr/>
        <p:txBody>
          <a:bodyPr/>
          <a:lstStyle/>
          <a:p>
            <a:r>
              <a:rPr lang="fa-IR" sz="2400">
                <a:cs typeface="B Titr" pitchFamily="2" charset="-78"/>
              </a:rPr>
              <a:t>بین یک محور افقی بین یک مقدار حداکثر و حداقل در نوسان است</a:t>
            </a:r>
          </a:p>
          <a:p>
            <a:endParaRPr lang="fa-IR" sz="2400">
              <a:cs typeface="B Titr" pitchFamily="2" charset="-78"/>
            </a:endParaRPr>
          </a:p>
          <a:p>
            <a:r>
              <a:rPr lang="fa-IR" sz="2400">
                <a:cs typeface="B Titr" pitchFamily="2" charset="-78"/>
              </a:rPr>
              <a:t>مبنای محاسباتی در این نماگر قیمت بسته شدن است</a:t>
            </a:r>
          </a:p>
          <a:p>
            <a:endParaRPr lang="fa-IR" sz="2400">
              <a:cs typeface="B Titr" pitchFamily="2" charset="-78"/>
            </a:endParaRPr>
          </a:p>
          <a:p>
            <a:r>
              <a:rPr lang="fa-IR" sz="2400">
                <a:cs typeface="B Titr" pitchFamily="2" charset="-78"/>
              </a:rPr>
              <a:t>نماگر </a:t>
            </a:r>
            <a:r>
              <a:rPr lang="en-US" sz="2400">
                <a:cs typeface="B Titr" pitchFamily="2" charset="-78"/>
              </a:rPr>
              <a:t>Momentum</a:t>
            </a:r>
            <a:r>
              <a:rPr lang="fa-IR" sz="2400">
                <a:cs typeface="B Titr" pitchFamily="2" charset="-78"/>
              </a:rPr>
              <a:t> قدرت حرکت گرایشی قیمت را در بازار اندازه گیری می کند و واحد آن برحسب درصد است</a:t>
            </a:r>
            <a:endParaRPr lang="en-US" sz="24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rrowheads="1"/>
          </p:cNvSpPr>
          <p:nvPr>
            <p:ph type="title"/>
          </p:nvPr>
        </p:nvSpPr>
        <p:spPr/>
        <p:txBody>
          <a:bodyPr/>
          <a:lstStyle/>
          <a:p>
            <a:r>
              <a:rPr lang="fa-IR" sz="3200">
                <a:cs typeface="B Titr" pitchFamily="2" charset="-78"/>
              </a:rPr>
              <a:t>نحوه محاسبه ضرب آهنگ یا مومنتوم </a:t>
            </a:r>
            <a:endParaRPr lang="en-US" sz="3200">
              <a:cs typeface="B Titr" pitchFamily="2" charset="-78"/>
            </a:endParaRPr>
          </a:p>
        </p:txBody>
      </p:sp>
      <p:sp>
        <p:nvSpPr>
          <p:cNvPr id="256003" name="Rectangle 3"/>
          <p:cNvSpPr>
            <a:spLocks noGrp="1" noRot="1" noChangeArrowheads="1"/>
          </p:cNvSpPr>
          <p:nvPr>
            <p:ph type="body" sz="half" idx="1"/>
          </p:nvPr>
        </p:nvSpPr>
        <p:spPr>
          <a:xfrm>
            <a:off x="387350" y="2057400"/>
            <a:ext cx="8288338" cy="4019550"/>
          </a:xfrm>
        </p:spPr>
        <p:txBody>
          <a:bodyPr/>
          <a:lstStyle/>
          <a:p>
            <a:r>
              <a:rPr lang="en-US" sz="2400">
                <a:cs typeface="B Titr" pitchFamily="2" charset="-78"/>
              </a:rPr>
              <a:t>C</a:t>
            </a:r>
            <a:r>
              <a:rPr lang="en-US" sz="2400" baseline="-25000">
                <a:cs typeface="B Titr" pitchFamily="2" charset="-78"/>
              </a:rPr>
              <a:t>i</a:t>
            </a:r>
            <a:r>
              <a:rPr lang="fa-IR" sz="2400">
                <a:cs typeface="B Titr" pitchFamily="2" charset="-78"/>
              </a:rPr>
              <a:t> قیمت بسته شدن فعلی</a:t>
            </a:r>
          </a:p>
          <a:p>
            <a:r>
              <a:rPr lang="en-US" sz="2400">
                <a:cs typeface="B Titr" pitchFamily="2" charset="-78"/>
              </a:rPr>
              <a:t>C</a:t>
            </a:r>
            <a:r>
              <a:rPr lang="en-US" sz="2400" baseline="-25000">
                <a:cs typeface="B Titr" pitchFamily="2" charset="-78"/>
              </a:rPr>
              <a:t>i-n</a:t>
            </a:r>
            <a:r>
              <a:rPr lang="fa-IR" sz="2400">
                <a:cs typeface="B Titr" pitchFamily="2" charset="-78"/>
              </a:rPr>
              <a:t> قیمت بسته شدن در</a:t>
            </a:r>
            <a:r>
              <a:rPr lang="en-US" sz="2400">
                <a:cs typeface="B Titr" pitchFamily="2" charset="-78"/>
              </a:rPr>
              <a:t>n</a:t>
            </a:r>
            <a:r>
              <a:rPr lang="fa-IR" sz="2400">
                <a:cs typeface="B Titr" pitchFamily="2" charset="-78"/>
              </a:rPr>
              <a:t> دوره عقب تر </a:t>
            </a:r>
          </a:p>
          <a:p>
            <a:r>
              <a:rPr lang="fa-IR" sz="2400">
                <a:cs typeface="B Titr" pitchFamily="2" charset="-78"/>
              </a:rPr>
              <a:t>پریود متعارف معمولاً14 می باشد</a:t>
            </a:r>
          </a:p>
          <a:p>
            <a:endParaRPr lang="en-US" sz="2400">
              <a:cs typeface="B Titr" pitchFamily="2" charset="-78"/>
            </a:endParaRPr>
          </a:p>
        </p:txBody>
      </p:sp>
      <p:graphicFrame>
        <p:nvGraphicFramePr>
          <p:cNvPr id="256004" name="Object 4"/>
          <p:cNvGraphicFramePr>
            <a:graphicFrameLocks noChangeAspect="1"/>
          </p:cNvGraphicFramePr>
          <p:nvPr>
            <p:ph sz="half" idx="2"/>
          </p:nvPr>
        </p:nvGraphicFramePr>
        <p:xfrm>
          <a:off x="1889125" y="3889375"/>
          <a:ext cx="4187825" cy="1169988"/>
        </p:xfrm>
        <a:graphic>
          <a:graphicData uri="http://schemas.openxmlformats.org/presentationml/2006/ole">
            <mc:AlternateContent xmlns:mc="http://schemas.openxmlformats.org/markup-compatibility/2006">
              <mc:Choice xmlns:v="urn:schemas-microsoft-com:vml" Requires="v">
                <p:oleObj spid="_x0000_s256005" name="Equation" r:id="rId4" imgW="1511280" imgH="431640" progId="Equation.3">
                  <p:embed/>
                </p:oleObj>
              </mc:Choice>
              <mc:Fallback>
                <p:oleObj name="Equation" r:id="rId4" imgW="1511280" imgH="4316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9125" y="3889375"/>
                        <a:ext cx="4187825" cy="1169988"/>
                      </a:xfrm>
                      <a:prstGeom prst="rect">
                        <a:avLst/>
                      </a:prstGeom>
                      <a:gradFill rotWithShape="1">
                        <a:gsLst>
                          <a:gs pos="0">
                            <a:schemeClr val="bg2"/>
                          </a:gs>
                          <a:gs pos="100000">
                            <a:srgbClr val="A3A3F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advClick="0" advTm="10000">
    <p:dissolve/>
    <p:sndAc>
      <p:stSnd>
        <p:snd r:embed="rId3" name="chimes.wav"/>
      </p:stSnd>
    </p:sndAc>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rrowheads="1"/>
          </p:cNvSpPr>
          <p:nvPr>
            <p:ph type="title"/>
          </p:nvPr>
        </p:nvSpPr>
        <p:spPr/>
        <p:txBody>
          <a:bodyPr/>
          <a:lstStyle/>
          <a:p>
            <a:r>
              <a:rPr lang="fa-IR" sz="3200">
                <a:cs typeface="B Titr" pitchFamily="2" charset="-78"/>
              </a:rPr>
              <a:t>کاربرد و تفسیر ضرب آهنگ یا مومنتوم</a:t>
            </a:r>
            <a:endParaRPr lang="en-US" sz="3200">
              <a:cs typeface="B Titr" pitchFamily="2" charset="-78"/>
            </a:endParaRPr>
          </a:p>
        </p:txBody>
      </p:sp>
      <p:sp>
        <p:nvSpPr>
          <p:cNvPr id="257027" name="Rectangle 3"/>
          <p:cNvSpPr>
            <a:spLocks noGrp="1" noRot="1" noChangeArrowheads="1"/>
          </p:cNvSpPr>
          <p:nvPr>
            <p:ph type="body" idx="1"/>
          </p:nvPr>
        </p:nvSpPr>
        <p:spPr/>
        <p:txBody>
          <a:bodyPr/>
          <a:lstStyle/>
          <a:p>
            <a:r>
              <a:rPr lang="fa-IR" sz="2400">
                <a:cs typeface="B Titr" pitchFamily="2" charset="-78"/>
              </a:rPr>
              <a:t>هنگام گذر منحنی نماگر مومنتوم از خط 100 به سوی بالا روند تغییر قیمت ها صعودی و در صورت عبور از خط بسوی پایین روند قیمت نزولی، تلقی می گردد مقدارمعرف خط وسط عدد 100 می باشد</a:t>
            </a:r>
          </a:p>
          <a:p>
            <a:endParaRPr lang="fa-IR" sz="2400">
              <a:cs typeface="B Titr" pitchFamily="2" charset="-78"/>
            </a:endParaRPr>
          </a:p>
          <a:p>
            <a:r>
              <a:rPr lang="fa-IR" sz="2400">
                <a:cs typeface="B Titr" pitchFamily="2" charset="-78"/>
              </a:rPr>
              <a:t>قله شدن منحنی مومنتوم و حرکت در جهت مخالف فقط نشانه تضعیف روند گرایش است نه تغییر جهت و تا هنگامی که منحی به خط 100 نرسیده و از آن عبور نکرده است زود است در مورد تغییر روند قیمت قضاوت کنیم</a:t>
            </a:r>
          </a:p>
          <a:p>
            <a:endParaRPr lang="en-US" sz="24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rrowheads="1"/>
          </p:cNvSpPr>
          <p:nvPr>
            <p:ph type="title"/>
          </p:nvPr>
        </p:nvSpPr>
        <p:spPr/>
        <p:txBody>
          <a:bodyPr/>
          <a:lstStyle/>
          <a:p>
            <a:r>
              <a:rPr lang="fa-IR" sz="3600">
                <a:solidFill>
                  <a:srgbClr val="FF9933"/>
                </a:solidFill>
                <a:cs typeface="B Titr" pitchFamily="2" charset="-78"/>
              </a:rPr>
              <a:t>نماگر </a:t>
            </a:r>
            <a:r>
              <a:rPr lang="en-US" sz="3600">
                <a:solidFill>
                  <a:srgbClr val="FF9933"/>
                </a:solidFill>
                <a:cs typeface="B Titr" pitchFamily="2" charset="-78"/>
              </a:rPr>
              <a:t>R%</a:t>
            </a:r>
            <a:r>
              <a:rPr lang="fa-IR" sz="3600">
                <a:solidFill>
                  <a:srgbClr val="FF9933"/>
                </a:solidFill>
                <a:cs typeface="B Titr" pitchFamily="2" charset="-78"/>
              </a:rPr>
              <a:t> ویلیام</a:t>
            </a:r>
            <a:endParaRPr lang="en-US" sz="3600">
              <a:solidFill>
                <a:srgbClr val="FF9933"/>
              </a:solidFill>
              <a:cs typeface="B Titr" pitchFamily="2" charset="-78"/>
            </a:endParaRPr>
          </a:p>
        </p:txBody>
      </p:sp>
      <p:sp>
        <p:nvSpPr>
          <p:cNvPr id="258051" name="Rectangle 3"/>
          <p:cNvSpPr>
            <a:spLocks noGrp="1" noRot="1" noChangeArrowheads="1"/>
          </p:cNvSpPr>
          <p:nvPr>
            <p:ph type="body" idx="1"/>
          </p:nvPr>
        </p:nvSpPr>
        <p:spPr/>
        <p:txBody>
          <a:bodyPr/>
          <a:lstStyle/>
          <a:p>
            <a:r>
              <a:rPr lang="fa-IR" sz="2000">
                <a:cs typeface="B Titr" pitchFamily="2" charset="-78"/>
              </a:rPr>
              <a:t>این نماگر دو مرز بالا و پایین دارد که نواحی بیش خرید(</a:t>
            </a:r>
            <a:r>
              <a:rPr lang="en-US" sz="2000">
                <a:cs typeface="B Titr" pitchFamily="2" charset="-78"/>
              </a:rPr>
              <a:t>overbought</a:t>
            </a:r>
            <a:r>
              <a:rPr lang="fa-IR" sz="2000">
                <a:cs typeface="B Titr" pitchFamily="2" charset="-78"/>
              </a:rPr>
              <a:t>) و بیش فروش(</a:t>
            </a:r>
            <a:r>
              <a:rPr lang="en-US" sz="2000">
                <a:cs typeface="B Titr" pitchFamily="2" charset="-78"/>
              </a:rPr>
              <a:t>oversold</a:t>
            </a:r>
            <a:r>
              <a:rPr lang="fa-IR" sz="2000">
                <a:cs typeface="B Titr" pitchFamily="2" charset="-78"/>
              </a:rPr>
              <a:t>) را مشخص می کنند</a:t>
            </a:r>
          </a:p>
          <a:p>
            <a:endParaRPr lang="fa-IR" sz="2000">
              <a:cs typeface="B Titr" pitchFamily="2" charset="-78"/>
            </a:endParaRPr>
          </a:p>
          <a:p>
            <a:r>
              <a:rPr lang="fa-IR" sz="2000">
                <a:cs typeface="B Titr" pitchFamily="2" charset="-78"/>
              </a:rPr>
              <a:t>این نماگر مقایسه ای بین قیمت بسته شدن بازار با بالاترین و پایین ترین قیمت در یک پریود زمانی مشخص به عمل می آورد</a:t>
            </a:r>
            <a:endParaRPr lang="en-US" sz="20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rrowheads="1"/>
          </p:cNvSpPr>
          <p:nvPr>
            <p:ph type="title"/>
          </p:nvPr>
        </p:nvSpPr>
        <p:spPr/>
        <p:txBody>
          <a:bodyPr/>
          <a:lstStyle/>
          <a:p>
            <a:r>
              <a:rPr lang="fa-IR" sz="3600">
                <a:cs typeface="B Titr" pitchFamily="2" charset="-78"/>
              </a:rPr>
              <a:t>محاسبه نماگر </a:t>
            </a:r>
            <a:r>
              <a:rPr lang="en-US" sz="3600">
                <a:cs typeface="B Titr" pitchFamily="2" charset="-78"/>
              </a:rPr>
              <a:t>R%</a:t>
            </a:r>
            <a:r>
              <a:rPr lang="fa-IR" sz="3600">
                <a:cs typeface="B Titr" pitchFamily="2" charset="-78"/>
              </a:rPr>
              <a:t> ویلیام</a:t>
            </a:r>
            <a:endParaRPr lang="en-US" sz="3600">
              <a:cs typeface="B Titr" pitchFamily="2" charset="-78"/>
            </a:endParaRPr>
          </a:p>
        </p:txBody>
      </p:sp>
      <p:sp>
        <p:nvSpPr>
          <p:cNvPr id="259075" name="Rectangle 3"/>
          <p:cNvSpPr>
            <a:spLocks noGrp="1" noRot="1" noChangeArrowheads="1"/>
          </p:cNvSpPr>
          <p:nvPr>
            <p:ph type="body" sz="half" idx="1"/>
          </p:nvPr>
        </p:nvSpPr>
        <p:spPr>
          <a:xfrm>
            <a:off x="1042988" y="1916113"/>
            <a:ext cx="7770812" cy="4114800"/>
          </a:xfrm>
        </p:spPr>
        <p:txBody>
          <a:bodyPr/>
          <a:lstStyle/>
          <a:p>
            <a:r>
              <a:rPr lang="en-US" sz="2400">
                <a:cs typeface="B Titr" pitchFamily="2" charset="-78"/>
              </a:rPr>
              <a:t>Max[H]</a:t>
            </a:r>
            <a:r>
              <a:rPr lang="en-US" sz="2400" baseline="30000">
                <a:cs typeface="B Titr" pitchFamily="2" charset="-78"/>
              </a:rPr>
              <a:t>i</a:t>
            </a:r>
            <a:r>
              <a:rPr lang="en-US" sz="2400" baseline="-25000">
                <a:cs typeface="B Titr" pitchFamily="2" charset="-78"/>
              </a:rPr>
              <a:t>i-n</a:t>
            </a:r>
            <a:r>
              <a:rPr lang="fa-IR" sz="2400">
                <a:cs typeface="B Titr" pitchFamily="2" charset="-78"/>
              </a:rPr>
              <a:t> حداکثر بالاترین قیمت ها در پریود زمانی مورد نظر از زمان حال تا </a:t>
            </a:r>
            <a:r>
              <a:rPr lang="en-US" sz="2400">
                <a:cs typeface="B Titr" pitchFamily="2" charset="-78"/>
              </a:rPr>
              <a:t>n</a:t>
            </a:r>
            <a:r>
              <a:rPr lang="fa-IR" sz="2400">
                <a:cs typeface="B Titr" pitchFamily="2" charset="-78"/>
              </a:rPr>
              <a:t> جزء زمانی قبل</a:t>
            </a:r>
          </a:p>
          <a:p>
            <a:r>
              <a:rPr lang="en-US" sz="2400">
                <a:cs typeface="B Titr" pitchFamily="2" charset="-78"/>
              </a:rPr>
              <a:t>Min[L]</a:t>
            </a:r>
            <a:r>
              <a:rPr lang="en-US" sz="2400" baseline="30000">
                <a:cs typeface="B Titr" pitchFamily="2" charset="-78"/>
              </a:rPr>
              <a:t>i</a:t>
            </a:r>
            <a:r>
              <a:rPr lang="en-US" sz="2400" baseline="-25000">
                <a:cs typeface="B Titr" pitchFamily="2" charset="-78"/>
              </a:rPr>
              <a:t>i-n </a:t>
            </a:r>
            <a:r>
              <a:rPr lang="fa-IR" sz="2400">
                <a:cs typeface="B Titr" pitchFamily="2" charset="-78"/>
              </a:rPr>
              <a:t>حداقل پایین ترین قیمت ها در پریود زمانی مورد نظر از زمان حال تا </a:t>
            </a:r>
            <a:r>
              <a:rPr lang="en-US" sz="2400">
                <a:cs typeface="B Titr" pitchFamily="2" charset="-78"/>
              </a:rPr>
              <a:t>n</a:t>
            </a:r>
            <a:r>
              <a:rPr lang="fa-IR" sz="2400">
                <a:cs typeface="B Titr" pitchFamily="2" charset="-78"/>
              </a:rPr>
              <a:t> جزء زمانی قبل</a:t>
            </a:r>
          </a:p>
          <a:p>
            <a:endParaRPr lang="fa-IR" sz="2400">
              <a:cs typeface="B Titr" pitchFamily="2" charset="-78"/>
            </a:endParaRPr>
          </a:p>
          <a:p>
            <a:endParaRPr lang="en-US" sz="2400">
              <a:cs typeface="B Titr" pitchFamily="2" charset="-78"/>
            </a:endParaRPr>
          </a:p>
        </p:txBody>
      </p:sp>
      <p:graphicFrame>
        <p:nvGraphicFramePr>
          <p:cNvPr id="259076" name="Object 4"/>
          <p:cNvGraphicFramePr>
            <a:graphicFrameLocks noChangeAspect="1"/>
          </p:cNvGraphicFramePr>
          <p:nvPr>
            <p:ph sz="half" idx="2"/>
          </p:nvPr>
        </p:nvGraphicFramePr>
        <p:xfrm>
          <a:off x="384175" y="3914775"/>
          <a:ext cx="7516813" cy="1693863"/>
        </p:xfrm>
        <a:graphic>
          <a:graphicData uri="http://schemas.openxmlformats.org/presentationml/2006/ole">
            <mc:AlternateContent xmlns:mc="http://schemas.openxmlformats.org/markup-compatibility/2006">
              <mc:Choice xmlns:v="urn:schemas-microsoft-com:vml" Requires="v">
                <p:oleObj spid="_x0000_s259077" name="Equation" r:id="rId4" imgW="1930320" imgH="444240" progId="Equation.3">
                  <p:embed/>
                </p:oleObj>
              </mc:Choice>
              <mc:Fallback>
                <p:oleObj name="Equation" r:id="rId4" imgW="1930320" imgH="4442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75" y="3914775"/>
                        <a:ext cx="7516813" cy="1693863"/>
                      </a:xfrm>
                      <a:prstGeom prst="rect">
                        <a:avLst/>
                      </a:prstGeom>
                      <a:gradFill rotWithShape="1">
                        <a:gsLst>
                          <a:gs pos="0">
                            <a:schemeClr val="bg2"/>
                          </a:gs>
                          <a:gs pos="100000">
                            <a:srgbClr val="A3A3F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advClick="0" advTm="10000">
    <p:dissolve/>
    <p:sndAc>
      <p:stSnd>
        <p:snd r:embed="rId3" name="chimes.wav"/>
      </p:stSnd>
    </p:sndAc>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rrowheads="1"/>
          </p:cNvSpPr>
          <p:nvPr>
            <p:ph type="title"/>
          </p:nvPr>
        </p:nvSpPr>
        <p:spPr/>
        <p:txBody>
          <a:bodyPr/>
          <a:lstStyle/>
          <a:p>
            <a:r>
              <a:rPr lang="fa-IR" sz="3200">
                <a:cs typeface="B Titr" pitchFamily="2" charset="-78"/>
              </a:rPr>
              <a:t>کاربرد و تفسیرنماگر </a:t>
            </a:r>
            <a:r>
              <a:rPr lang="en-US" sz="3200">
                <a:cs typeface="B Titr" pitchFamily="2" charset="-78"/>
              </a:rPr>
              <a:t>R%</a:t>
            </a:r>
            <a:r>
              <a:rPr lang="fa-IR" sz="3200">
                <a:cs typeface="B Titr" pitchFamily="2" charset="-78"/>
              </a:rPr>
              <a:t> ویلیام</a:t>
            </a:r>
            <a:endParaRPr lang="en-US" sz="3200">
              <a:cs typeface="B Titr" pitchFamily="2" charset="-78"/>
            </a:endParaRPr>
          </a:p>
        </p:txBody>
      </p:sp>
      <p:sp>
        <p:nvSpPr>
          <p:cNvPr id="260099" name="Rectangle 3"/>
          <p:cNvSpPr>
            <a:spLocks noGrp="1" noRot="1" noChangeArrowheads="1"/>
          </p:cNvSpPr>
          <p:nvPr>
            <p:ph type="body" idx="1"/>
          </p:nvPr>
        </p:nvSpPr>
        <p:spPr/>
        <p:txBody>
          <a:bodyPr/>
          <a:lstStyle/>
          <a:p>
            <a:r>
              <a:rPr lang="fa-IR" sz="1800">
                <a:cs typeface="B Titr" pitchFamily="2" charset="-78"/>
              </a:rPr>
              <a:t>مقادیر بیت صفر تا  20- معرف مناطق بیش خرید (</a:t>
            </a:r>
            <a:r>
              <a:rPr lang="en-US" sz="1800">
                <a:cs typeface="B Titr" pitchFamily="2" charset="-78"/>
              </a:rPr>
              <a:t>overbought</a:t>
            </a:r>
            <a:r>
              <a:rPr lang="fa-IR" sz="1800">
                <a:cs typeface="B Titr" pitchFamily="2" charset="-78"/>
              </a:rPr>
              <a:t>) و مقادیر 80- تا 100- معرف منطقه بیش فروش (</a:t>
            </a:r>
            <a:r>
              <a:rPr lang="en-US" sz="1800">
                <a:cs typeface="B Titr" pitchFamily="2" charset="-78"/>
              </a:rPr>
              <a:t>oversold</a:t>
            </a:r>
            <a:r>
              <a:rPr lang="fa-IR" sz="1800">
                <a:cs typeface="B Titr" pitchFamily="2" charset="-78"/>
              </a:rPr>
              <a:t>) می باشد</a:t>
            </a:r>
            <a:endParaRPr lang="en-US" sz="1800">
              <a:cs typeface="B Titr" pitchFamily="2" charset="-78"/>
            </a:endParaRPr>
          </a:p>
        </p:txBody>
      </p:sp>
      <p:sp>
        <p:nvSpPr>
          <p:cNvPr id="260100" name="Line 4"/>
          <p:cNvSpPr>
            <a:spLocks noChangeShapeType="1"/>
          </p:cNvSpPr>
          <p:nvPr/>
        </p:nvSpPr>
        <p:spPr bwMode="auto">
          <a:xfrm>
            <a:off x="1403350" y="5949950"/>
            <a:ext cx="61928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0101" name="Line 5"/>
          <p:cNvSpPr>
            <a:spLocks noChangeShapeType="1"/>
          </p:cNvSpPr>
          <p:nvPr/>
        </p:nvSpPr>
        <p:spPr bwMode="auto">
          <a:xfrm>
            <a:off x="1403350" y="4292600"/>
            <a:ext cx="61928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0102" name="Line 6"/>
          <p:cNvSpPr>
            <a:spLocks noChangeShapeType="1"/>
          </p:cNvSpPr>
          <p:nvPr/>
        </p:nvSpPr>
        <p:spPr bwMode="auto">
          <a:xfrm>
            <a:off x="1476375" y="5516563"/>
            <a:ext cx="619283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0103" name="Line 7"/>
          <p:cNvSpPr>
            <a:spLocks noChangeShapeType="1"/>
          </p:cNvSpPr>
          <p:nvPr/>
        </p:nvSpPr>
        <p:spPr bwMode="auto">
          <a:xfrm>
            <a:off x="1476375" y="4724400"/>
            <a:ext cx="619283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0104" name="Text Box 8"/>
          <p:cNvSpPr txBox="1">
            <a:spLocks noChangeArrowheads="1"/>
          </p:cNvSpPr>
          <p:nvPr/>
        </p:nvSpPr>
        <p:spPr bwMode="auto">
          <a:xfrm>
            <a:off x="7672388" y="4021138"/>
            <a:ext cx="30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0</a:t>
            </a:r>
            <a:endParaRPr lang="en-US">
              <a:latin typeface="Tahoma" panose="020B0604030504040204" pitchFamily="34" charset="0"/>
            </a:endParaRPr>
          </a:p>
        </p:txBody>
      </p:sp>
      <p:sp>
        <p:nvSpPr>
          <p:cNvPr id="260105" name="Text Box 9"/>
          <p:cNvSpPr txBox="1">
            <a:spLocks noChangeArrowheads="1"/>
          </p:cNvSpPr>
          <p:nvPr/>
        </p:nvSpPr>
        <p:spPr bwMode="auto">
          <a:xfrm>
            <a:off x="7667625" y="4508500"/>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20-</a:t>
            </a:r>
            <a:endParaRPr lang="en-US">
              <a:latin typeface="Tahoma" panose="020B0604030504040204" pitchFamily="34" charset="0"/>
            </a:endParaRPr>
          </a:p>
        </p:txBody>
      </p:sp>
      <p:sp>
        <p:nvSpPr>
          <p:cNvPr id="260106" name="Text Box 10"/>
          <p:cNvSpPr txBox="1">
            <a:spLocks noChangeArrowheads="1"/>
          </p:cNvSpPr>
          <p:nvPr/>
        </p:nvSpPr>
        <p:spPr bwMode="auto">
          <a:xfrm>
            <a:off x="7740650" y="530066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80-</a:t>
            </a:r>
            <a:endParaRPr lang="en-US">
              <a:latin typeface="Tahoma" panose="020B0604030504040204" pitchFamily="34" charset="0"/>
            </a:endParaRPr>
          </a:p>
        </p:txBody>
      </p:sp>
      <p:sp>
        <p:nvSpPr>
          <p:cNvPr id="260107" name="Text Box 11"/>
          <p:cNvSpPr txBox="1">
            <a:spLocks noChangeArrowheads="1"/>
          </p:cNvSpPr>
          <p:nvPr/>
        </p:nvSpPr>
        <p:spPr bwMode="auto">
          <a:xfrm>
            <a:off x="7667625" y="5734050"/>
            <a:ext cx="622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100-</a:t>
            </a:r>
            <a:endParaRPr lang="en-US">
              <a:latin typeface="Tahoma" panose="020B0604030504040204" pitchFamily="34" charset="0"/>
            </a:endParaRPr>
          </a:p>
        </p:txBody>
      </p:sp>
      <p:sp>
        <p:nvSpPr>
          <p:cNvPr id="260108" name="Text Box 12"/>
          <p:cNvSpPr txBox="1">
            <a:spLocks noChangeArrowheads="1"/>
          </p:cNvSpPr>
          <p:nvPr/>
        </p:nvSpPr>
        <p:spPr bwMode="auto">
          <a:xfrm>
            <a:off x="1674813" y="4308475"/>
            <a:ext cx="1333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anose="020B0604030504040204" pitchFamily="34" charset="0"/>
              </a:rPr>
              <a:t>overbought</a:t>
            </a:r>
          </a:p>
        </p:txBody>
      </p:sp>
      <p:sp>
        <p:nvSpPr>
          <p:cNvPr id="260109" name="Text Box 13"/>
          <p:cNvSpPr txBox="1">
            <a:spLocks noChangeArrowheads="1"/>
          </p:cNvSpPr>
          <p:nvPr/>
        </p:nvSpPr>
        <p:spPr bwMode="auto">
          <a:xfrm>
            <a:off x="1546225" y="5532438"/>
            <a:ext cx="10302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anose="020B0604030504040204" pitchFamily="34" charset="0"/>
              </a:rPr>
              <a:t>oversold</a:t>
            </a:r>
          </a:p>
        </p:txBody>
      </p:sp>
      <p:sp>
        <p:nvSpPr>
          <p:cNvPr id="260110" name="Freeform 14"/>
          <p:cNvSpPr>
            <a:spLocks/>
          </p:cNvSpPr>
          <p:nvPr/>
        </p:nvSpPr>
        <p:spPr bwMode="auto">
          <a:xfrm>
            <a:off x="1692275" y="4329113"/>
            <a:ext cx="5832475" cy="1584325"/>
          </a:xfrm>
          <a:custGeom>
            <a:avLst/>
            <a:gdLst>
              <a:gd name="T0" fmla="*/ 0 w 3674"/>
              <a:gd name="T1" fmla="*/ 612 h 998"/>
              <a:gd name="T2" fmla="*/ 272 w 3674"/>
              <a:gd name="T3" fmla="*/ 340 h 998"/>
              <a:gd name="T4" fmla="*/ 725 w 3674"/>
              <a:gd name="T5" fmla="*/ 748 h 998"/>
              <a:gd name="T6" fmla="*/ 1088 w 3674"/>
              <a:gd name="T7" fmla="*/ 340 h 998"/>
              <a:gd name="T8" fmla="*/ 1270 w 3674"/>
              <a:gd name="T9" fmla="*/ 658 h 998"/>
              <a:gd name="T10" fmla="*/ 1723 w 3674"/>
              <a:gd name="T11" fmla="*/ 23 h 998"/>
              <a:gd name="T12" fmla="*/ 1995 w 3674"/>
              <a:gd name="T13" fmla="*/ 522 h 998"/>
              <a:gd name="T14" fmla="*/ 2222 w 3674"/>
              <a:gd name="T15" fmla="*/ 340 h 998"/>
              <a:gd name="T16" fmla="*/ 2358 w 3674"/>
              <a:gd name="T17" fmla="*/ 748 h 998"/>
              <a:gd name="T18" fmla="*/ 2630 w 3674"/>
              <a:gd name="T19" fmla="*/ 386 h 998"/>
              <a:gd name="T20" fmla="*/ 2903 w 3674"/>
              <a:gd name="T21" fmla="*/ 975 h 998"/>
              <a:gd name="T22" fmla="*/ 3129 w 3674"/>
              <a:gd name="T23" fmla="*/ 522 h 998"/>
              <a:gd name="T24" fmla="*/ 3311 w 3674"/>
              <a:gd name="T25" fmla="*/ 612 h 998"/>
              <a:gd name="T26" fmla="*/ 3447 w 3674"/>
              <a:gd name="T27" fmla="*/ 386 h 998"/>
              <a:gd name="T28" fmla="*/ 3628 w 3674"/>
              <a:gd name="T29" fmla="*/ 522 h 998"/>
              <a:gd name="T30" fmla="*/ 3674 w 3674"/>
              <a:gd name="T31" fmla="*/ 340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4" h="998">
                <a:moveTo>
                  <a:pt x="0" y="612"/>
                </a:moveTo>
                <a:cubicBezTo>
                  <a:pt x="75" y="464"/>
                  <a:pt x="151" y="317"/>
                  <a:pt x="272" y="340"/>
                </a:cubicBezTo>
                <a:cubicBezTo>
                  <a:pt x="393" y="363"/>
                  <a:pt x="589" y="748"/>
                  <a:pt x="725" y="748"/>
                </a:cubicBezTo>
                <a:cubicBezTo>
                  <a:pt x="861" y="748"/>
                  <a:pt x="997" y="355"/>
                  <a:pt x="1088" y="340"/>
                </a:cubicBezTo>
                <a:cubicBezTo>
                  <a:pt x="1179" y="325"/>
                  <a:pt x="1164" y="711"/>
                  <a:pt x="1270" y="658"/>
                </a:cubicBezTo>
                <a:cubicBezTo>
                  <a:pt x="1376" y="605"/>
                  <a:pt x="1602" y="46"/>
                  <a:pt x="1723" y="23"/>
                </a:cubicBezTo>
                <a:cubicBezTo>
                  <a:pt x="1844" y="0"/>
                  <a:pt x="1912" y="469"/>
                  <a:pt x="1995" y="522"/>
                </a:cubicBezTo>
                <a:cubicBezTo>
                  <a:pt x="2078" y="575"/>
                  <a:pt x="2162" y="302"/>
                  <a:pt x="2222" y="340"/>
                </a:cubicBezTo>
                <a:cubicBezTo>
                  <a:pt x="2282" y="378"/>
                  <a:pt x="2290" y="740"/>
                  <a:pt x="2358" y="748"/>
                </a:cubicBezTo>
                <a:cubicBezTo>
                  <a:pt x="2426" y="756"/>
                  <a:pt x="2539" y="348"/>
                  <a:pt x="2630" y="386"/>
                </a:cubicBezTo>
                <a:cubicBezTo>
                  <a:pt x="2721" y="424"/>
                  <a:pt x="2820" y="952"/>
                  <a:pt x="2903" y="975"/>
                </a:cubicBezTo>
                <a:cubicBezTo>
                  <a:pt x="2986" y="998"/>
                  <a:pt x="3061" y="583"/>
                  <a:pt x="3129" y="522"/>
                </a:cubicBezTo>
                <a:cubicBezTo>
                  <a:pt x="3197" y="461"/>
                  <a:pt x="3258" y="635"/>
                  <a:pt x="3311" y="612"/>
                </a:cubicBezTo>
                <a:cubicBezTo>
                  <a:pt x="3364" y="589"/>
                  <a:pt x="3394" y="401"/>
                  <a:pt x="3447" y="386"/>
                </a:cubicBezTo>
                <a:cubicBezTo>
                  <a:pt x="3500" y="371"/>
                  <a:pt x="3590" y="530"/>
                  <a:pt x="3628" y="522"/>
                </a:cubicBezTo>
                <a:cubicBezTo>
                  <a:pt x="3666" y="514"/>
                  <a:pt x="3666" y="370"/>
                  <a:pt x="3674" y="340"/>
                </a:cubicBezTo>
              </a:path>
            </a:pathLst>
          </a:custGeom>
          <a:noFill/>
          <a:ln w="28575" cmpd="sng">
            <a:solidFill>
              <a:srgbClr val="00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0111" name="Text Box 15"/>
          <p:cNvSpPr txBox="1">
            <a:spLocks noChangeArrowheads="1"/>
          </p:cNvSpPr>
          <p:nvPr/>
        </p:nvSpPr>
        <p:spPr bwMode="auto">
          <a:xfrm>
            <a:off x="5384800" y="3805238"/>
            <a:ext cx="1223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سیگنال فروش</a:t>
            </a:r>
            <a:endParaRPr lang="en-US">
              <a:latin typeface="Tahoma" panose="020B0604030504040204" pitchFamily="34" charset="0"/>
            </a:endParaRPr>
          </a:p>
        </p:txBody>
      </p:sp>
      <p:sp>
        <p:nvSpPr>
          <p:cNvPr id="260112" name="Text Box 16"/>
          <p:cNvSpPr txBox="1">
            <a:spLocks noChangeArrowheads="1"/>
          </p:cNvSpPr>
          <p:nvPr/>
        </p:nvSpPr>
        <p:spPr bwMode="auto">
          <a:xfrm>
            <a:off x="6681788" y="6165850"/>
            <a:ext cx="1130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سیگنال خرید</a:t>
            </a:r>
            <a:endParaRPr lang="en-US">
              <a:latin typeface="Tahoma" panose="020B0604030504040204" pitchFamily="34" charset="0"/>
            </a:endParaRPr>
          </a:p>
        </p:txBody>
      </p:sp>
      <p:sp>
        <p:nvSpPr>
          <p:cNvPr id="260113" name="Line 17"/>
          <p:cNvSpPr>
            <a:spLocks noChangeShapeType="1"/>
          </p:cNvSpPr>
          <p:nvPr/>
        </p:nvSpPr>
        <p:spPr bwMode="auto">
          <a:xfrm flipH="1">
            <a:off x="4716463" y="4076700"/>
            <a:ext cx="935037"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0114" name="Line 18"/>
          <p:cNvSpPr>
            <a:spLocks noChangeShapeType="1"/>
          </p:cNvSpPr>
          <p:nvPr/>
        </p:nvSpPr>
        <p:spPr bwMode="auto">
          <a:xfrm flipH="1" flipV="1">
            <a:off x="6516688" y="5516563"/>
            <a:ext cx="360362"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rrowheads="1"/>
          </p:cNvSpPr>
          <p:nvPr>
            <p:ph type="title"/>
          </p:nvPr>
        </p:nvSpPr>
        <p:spPr/>
        <p:txBody>
          <a:bodyPr/>
          <a:lstStyle/>
          <a:p>
            <a:r>
              <a:rPr lang="fa-IR" sz="3600">
                <a:solidFill>
                  <a:srgbClr val="FF9933"/>
                </a:solidFill>
                <a:cs typeface="B Titr" pitchFamily="2" charset="-78"/>
              </a:rPr>
              <a:t>شاخص کانال قیمت کالا(</a:t>
            </a:r>
            <a:r>
              <a:rPr lang="en-US" sz="3600">
                <a:solidFill>
                  <a:srgbClr val="FF9933"/>
                </a:solidFill>
                <a:cs typeface="B Titr" pitchFamily="2" charset="-78"/>
              </a:rPr>
              <a:t>CCI</a:t>
            </a:r>
            <a:r>
              <a:rPr lang="fa-IR" sz="3600">
                <a:solidFill>
                  <a:srgbClr val="FF9933"/>
                </a:solidFill>
                <a:cs typeface="B Titr" pitchFamily="2" charset="-78"/>
              </a:rPr>
              <a:t>)</a:t>
            </a:r>
            <a:br>
              <a:rPr lang="fa-IR" sz="3600">
                <a:solidFill>
                  <a:srgbClr val="FF9933"/>
                </a:solidFill>
                <a:cs typeface="B Titr" pitchFamily="2" charset="-78"/>
              </a:rPr>
            </a:br>
            <a:r>
              <a:rPr lang="en-US" sz="3600">
                <a:solidFill>
                  <a:srgbClr val="FF9933"/>
                </a:solidFill>
                <a:cs typeface="B Titr" pitchFamily="2" charset="-78"/>
              </a:rPr>
              <a:t>commodity channel Index</a:t>
            </a:r>
          </a:p>
        </p:txBody>
      </p:sp>
      <p:sp>
        <p:nvSpPr>
          <p:cNvPr id="261123" name="Rectangle 3"/>
          <p:cNvSpPr>
            <a:spLocks noGrp="1" noRot="1" noChangeArrowheads="1"/>
          </p:cNvSpPr>
          <p:nvPr>
            <p:ph type="body" idx="1"/>
          </p:nvPr>
        </p:nvSpPr>
        <p:spPr/>
        <p:txBody>
          <a:bodyPr/>
          <a:lstStyle/>
          <a:p>
            <a:r>
              <a:rPr lang="fa-IR" sz="2400">
                <a:cs typeface="B Titr" pitchFamily="2" charset="-78"/>
              </a:rPr>
              <a:t>شاخص </a:t>
            </a:r>
            <a:r>
              <a:rPr lang="en-US" sz="2400">
                <a:cs typeface="B Titr" pitchFamily="2" charset="-78"/>
              </a:rPr>
              <a:t>CCI</a:t>
            </a:r>
            <a:r>
              <a:rPr lang="fa-IR" sz="2400">
                <a:cs typeface="B Titr" pitchFamily="2" charset="-78"/>
              </a:rPr>
              <a:t> برای سنجش تغییر قیمت ها بر اساس اینکه قیمت ها در سیکل های زمانی خاص بالا و پایین می روند، توسط آقای دونالد لامبرت ارائه گردید</a:t>
            </a:r>
          </a:p>
          <a:p>
            <a:endParaRPr lang="fa-IR" sz="2400">
              <a:cs typeface="B Titr" pitchFamily="2" charset="-78"/>
            </a:endParaRPr>
          </a:p>
          <a:p>
            <a:r>
              <a:rPr lang="fa-IR" sz="2400">
                <a:cs typeface="B Titr" pitchFamily="2" charset="-78"/>
              </a:rPr>
              <a:t>برای مثال اگر قیمتی در سیکل های 60 روزه حرکت کند یا به عبارت دیگر هر 60 روز به اوج یا حضیض خود برسد پریود انتخابی برای </a:t>
            </a:r>
            <a:r>
              <a:rPr lang="en-US" sz="2400">
                <a:cs typeface="B Titr" pitchFamily="2" charset="-78"/>
              </a:rPr>
              <a:t>CCI</a:t>
            </a:r>
            <a:r>
              <a:rPr lang="fa-IR" sz="2400">
                <a:cs typeface="B Titr" pitchFamily="2" charset="-78"/>
              </a:rPr>
              <a:t> را 20 روز می توان در نظر گرفت</a:t>
            </a:r>
            <a:endParaRPr lang="en-US" sz="24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rrowheads="1"/>
          </p:cNvSpPr>
          <p:nvPr>
            <p:ph type="title"/>
          </p:nvPr>
        </p:nvSpPr>
        <p:spPr/>
        <p:txBody>
          <a:bodyPr/>
          <a:lstStyle/>
          <a:p>
            <a:r>
              <a:rPr lang="fa-IR" sz="3600">
                <a:solidFill>
                  <a:srgbClr val="FF9933"/>
                </a:solidFill>
                <a:cs typeface="B Titr" pitchFamily="2" charset="-78"/>
              </a:rPr>
              <a:t>روش محاسبه شاخص کانال قیمت کالا(</a:t>
            </a:r>
            <a:r>
              <a:rPr lang="en-US" sz="3600">
                <a:solidFill>
                  <a:srgbClr val="FF9933"/>
                </a:solidFill>
                <a:cs typeface="B Titr" pitchFamily="2" charset="-78"/>
              </a:rPr>
              <a:t>CCI</a:t>
            </a:r>
            <a:r>
              <a:rPr lang="fa-IR" sz="3600">
                <a:solidFill>
                  <a:srgbClr val="FF9933"/>
                </a:solidFill>
                <a:cs typeface="B Titr" pitchFamily="2" charset="-78"/>
              </a:rPr>
              <a:t>)</a:t>
            </a:r>
            <a:br>
              <a:rPr lang="fa-IR" sz="3600">
                <a:solidFill>
                  <a:srgbClr val="FF9933"/>
                </a:solidFill>
                <a:cs typeface="B Titr" pitchFamily="2" charset="-78"/>
              </a:rPr>
            </a:br>
            <a:r>
              <a:rPr lang="en-US" sz="3600">
                <a:solidFill>
                  <a:srgbClr val="FF9933"/>
                </a:solidFill>
                <a:cs typeface="B Titr" pitchFamily="2" charset="-78"/>
              </a:rPr>
              <a:t>commodity channel Index</a:t>
            </a:r>
          </a:p>
        </p:txBody>
      </p:sp>
      <p:sp>
        <p:nvSpPr>
          <p:cNvPr id="262147" name="Rectangle 3"/>
          <p:cNvSpPr>
            <a:spLocks noGrp="1" noRot="1" noChangeArrowheads="1"/>
          </p:cNvSpPr>
          <p:nvPr>
            <p:ph type="body" sz="half" idx="1"/>
          </p:nvPr>
        </p:nvSpPr>
        <p:spPr>
          <a:xfrm>
            <a:off x="536575" y="1984375"/>
            <a:ext cx="8213725" cy="4022725"/>
          </a:xfrm>
        </p:spPr>
        <p:txBody>
          <a:bodyPr/>
          <a:lstStyle/>
          <a:p>
            <a:r>
              <a:rPr lang="en-US" sz="2000">
                <a:cs typeface="B Titr" pitchFamily="2" charset="-78"/>
              </a:rPr>
              <a:t>TP</a:t>
            </a:r>
            <a:r>
              <a:rPr lang="fa-IR" sz="2000">
                <a:cs typeface="B Titr" pitchFamily="2" charset="-78"/>
              </a:rPr>
              <a:t> قیمت نمونه</a:t>
            </a:r>
          </a:p>
          <a:p>
            <a:r>
              <a:rPr lang="en-US" sz="2000">
                <a:cs typeface="B Titr" pitchFamily="2" charset="-78"/>
              </a:rPr>
              <a:t>SMATP</a:t>
            </a:r>
            <a:r>
              <a:rPr lang="fa-IR" sz="2000">
                <a:cs typeface="B Titr" pitchFamily="2" charset="-78"/>
              </a:rPr>
              <a:t> میانگین متحرک ساده قیمت نمونه</a:t>
            </a:r>
          </a:p>
          <a:p>
            <a:r>
              <a:rPr lang="fa-IR" sz="2000">
                <a:cs typeface="B Titr" pitchFamily="2" charset="-78"/>
              </a:rPr>
              <a:t>قدر مطلق اختلاف بین مقدار </a:t>
            </a:r>
            <a:r>
              <a:rPr lang="en-US" sz="2000">
                <a:cs typeface="B Titr" pitchFamily="2" charset="-78"/>
              </a:rPr>
              <a:t>SMATP</a:t>
            </a:r>
            <a:r>
              <a:rPr lang="fa-IR" sz="2000">
                <a:cs typeface="B Titr" pitchFamily="2" charset="-78"/>
              </a:rPr>
              <a:t> برای آخرین پریود در هر گام و قیمت نمونه در همان مقطع زمانی محاسبه گردیده و میانگین آنها با جمع کردن این مقادیر و تقسیم بر عدد پریود بدست میآید این مقدار انحراف میانگین (</a:t>
            </a:r>
            <a:r>
              <a:rPr lang="en-US" sz="2000">
                <a:cs typeface="B Titr" pitchFamily="2" charset="-78"/>
              </a:rPr>
              <a:t>MD</a:t>
            </a:r>
            <a:r>
              <a:rPr lang="fa-IR" sz="2000">
                <a:cs typeface="B Titr" pitchFamily="2" charset="-78"/>
              </a:rPr>
              <a:t>) نامیده می شود</a:t>
            </a:r>
          </a:p>
          <a:p>
            <a:endParaRPr lang="en-US" sz="2000">
              <a:cs typeface="B Titr" pitchFamily="2" charset="-78"/>
            </a:endParaRPr>
          </a:p>
        </p:txBody>
      </p:sp>
      <p:graphicFrame>
        <p:nvGraphicFramePr>
          <p:cNvPr id="262148" name="Object 4"/>
          <p:cNvGraphicFramePr>
            <a:graphicFrameLocks noChangeAspect="1"/>
          </p:cNvGraphicFramePr>
          <p:nvPr>
            <p:ph sz="half" idx="2"/>
          </p:nvPr>
        </p:nvGraphicFramePr>
        <p:xfrm>
          <a:off x="942975" y="3813175"/>
          <a:ext cx="4665663" cy="2251075"/>
        </p:xfrm>
        <a:graphic>
          <a:graphicData uri="http://schemas.openxmlformats.org/presentationml/2006/ole">
            <mc:AlternateContent xmlns:mc="http://schemas.openxmlformats.org/markup-compatibility/2006">
              <mc:Choice xmlns:v="urn:schemas-microsoft-com:vml" Requires="v">
                <p:oleObj spid="_x0000_s262149" name="Equation" r:id="rId4" imgW="1384200" imgH="838080" progId="Equation.3">
                  <p:embed/>
                </p:oleObj>
              </mc:Choice>
              <mc:Fallback>
                <p:oleObj name="Equation" r:id="rId4" imgW="1384200" imgH="8380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975" y="3813175"/>
                        <a:ext cx="4665663" cy="2251075"/>
                      </a:xfrm>
                      <a:prstGeom prst="rect">
                        <a:avLst/>
                      </a:prstGeom>
                      <a:gradFill rotWithShape="1">
                        <a:gsLst>
                          <a:gs pos="0">
                            <a:schemeClr val="bg2"/>
                          </a:gs>
                          <a:gs pos="100000">
                            <a:srgbClr val="A3A3FF"/>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advClick="0" advTm="10000">
    <p:dissolve/>
    <p:sndAc>
      <p:stSnd>
        <p:snd r:embed="rId3"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p:txBody>
          <a:bodyPr/>
          <a:lstStyle/>
          <a:p>
            <a:r>
              <a:rPr lang="fa-IR" sz="4800">
                <a:solidFill>
                  <a:srgbClr val="FF9900"/>
                </a:solidFill>
                <a:cs typeface="B Titr" pitchFamily="2" charset="-78"/>
              </a:rPr>
              <a:t>اهمیت خطوط روند در تحلیل تکنیکال</a:t>
            </a:r>
            <a:endParaRPr lang="en-US" sz="4800">
              <a:solidFill>
                <a:srgbClr val="FF9900"/>
              </a:solidFill>
              <a:cs typeface="B Titr" pitchFamily="2" charset="-78"/>
            </a:endParaRPr>
          </a:p>
        </p:txBody>
      </p:sp>
      <p:sp>
        <p:nvSpPr>
          <p:cNvPr id="49155" name="Rectangle 3"/>
          <p:cNvSpPr>
            <a:spLocks noGrp="1" noRot="1" noChangeArrowheads="1"/>
          </p:cNvSpPr>
          <p:nvPr>
            <p:ph type="body" idx="1"/>
          </p:nvPr>
        </p:nvSpPr>
        <p:spPr/>
        <p:txBody>
          <a:bodyPr/>
          <a:lstStyle/>
          <a:p>
            <a:r>
              <a:rPr lang="fa-IR">
                <a:cs typeface="B Titr" pitchFamily="2" charset="-78"/>
              </a:rPr>
              <a:t>اگر خطوط روند مدت زمان طولاني تري را پوشش داده باشند از اهميت بيشتري برخوردار بوده و </a:t>
            </a:r>
          </a:p>
          <a:p>
            <a:pPr>
              <a:buFont typeface="Wingdings" panose="05000000000000000000" pitchFamily="2" charset="2"/>
              <a:buNone/>
            </a:pPr>
            <a:r>
              <a:rPr lang="fa-IR">
                <a:cs typeface="B Titr" pitchFamily="2" charset="-78"/>
              </a:rPr>
              <a:t>مي توان با قاطعيت بيشتر به آن اعتماد كرد. </a:t>
            </a:r>
          </a:p>
          <a:p>
            <a:endParaRPr lang="fa-IR">
              <a:cs typeface="B Titr" pitchFamily="2" charset="-78"/>
            </a:endParaRPr>
          </a:p>
          <a:p>
            <a:r>
              <a:rPr lang="fa-IR">
                <a:cs typeface="B Titr" pitchFamily="2" charset="-78"/>
              </a:rPr>
              <a:t>اگرخط روند از نقاط بيشتري عبوركرده باشد از اعتبار بيشتري برخوردار است </a:t>
            </a:r>
          </a:p>
          <a:p>
            <a:endParaRPr lang="fa-IR">
              <a:cs typeface="B Titr" pitchFamily="2" charset="-78"/>
            </a:endParaRPr>
          </a:p>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rrowheads="1"/>
          </p:cNvSpPr>
          <p:nvPr>
            <p:ph type="title"/>
          </p:nvPr>
        </p:nvSpPr>
        <p:spPr/>
        <p:txBody>
          <a:bodyPr/>
          <a:lstStyle/>
          <a:p>
            <a:r>
              <a:rPr lang="fa-IR" sz="3600">
                <a:cs typeface="B Titr" pitchFamily="2" charset="-78"/>
              </a:rPr>
              <a:t>روش تفسیرشاخص کانال قیمت کالا(</a:t>
            </a:r>
            <a:r>
              <a:rPr lang="en-US" sz="3600">
                <a:cs typeface="B Titr" pitchFamily="2" charset="-78"/>
              </a:rPr>
              <a:t>CCI</a:t>
            </a:r>
            <a:r>
              <a:rPr lang="fa-IR" sz="3600">
                <a:cs typeface="B Titr" pitchFamily="2" charset="-78"/>
              </a:rPr>
              <a:t>)</a:t>
            </a:r>
            <a:br>
              <a:rPr lang="fa-IR" sz="3600">
                <a:cs typeface="B Titr" pitchFamily="2" charset="-78"/>
              </a:rPr>
            </a:br>
            <a:r>
              <a:rPr lang="en-US" sz="3600">
                <a:cs typeface="B Titr" pitchFamily="2" charset="-78"/>
              </a:rPr>
              <a:t>commodity channel Index</a:t>
            </a:r>
          </a:p>
        </p:txBody>
      </p:sp>
      <p:sp>
        <p:nvSpPr>
          <p:cNvPr id="263171" name="Rectangle 3"/>
          <p:cNvSpPr>
            <a:spLocks noGrp="1" noRot="1" noChangeArrowheads="1"/>
          </p:cNvSpPr>
          <p:nvPr>
            <p:ph type="body" idx="1"/>
          </p:nvPr>
        </p:nvSpPr>
        <p:spPr/>
        <p:txBody>
          <a:bodyPr/>
          <a:lstStyle/>
          <a:p>
            <a:r>
              <a:rPr lang="fa-IR" sz="2000" b="1">
                <a:cs typeface="B Titr" pitchFamily="2" charset="-78"/>
              </a:rPr>
              <a:t>تشخیص مناطق بیش فروش و بیش خرید در شاخص </a:t>
            </a:r>
            <a:r>
              <a:rPr lang="en-US" sz="2000" b="1">
                <a:cs typeface="B Titr" pitchFamily="2" charset="-78"/>
              </a:rPr>
              <a:t>CCI</a:t>
            </a:r>
            <a:r>
              <a:rPr lang="fa-IR" sz="2000" b="1">
                <a:cs typeface="B Titr" pitchFamily="2" charset="-78"/>
              </a:rPr>
              <a:t> </a:t>
            </a:r>
          </a:p>
          <a:p>
            <a:r>
              <a:rPr lang="fa-IR" sz="2000">
                <a:cs typeface="B Titr" pitchFamily="2" charset="-78"/>
              </a:rPr>
              <a:t>هنگامی منحنی نماگر </a:t>
            </a:r>
            <a:r>
              <a:rPr lang="en-US" sz="2000">
                <a:cs typeface="B Titr" pitchFamily="2" charset="-78"/>
              </a:rPr>
              <a:t>CCI</a:t>
            </a:r>
            <a:r>
              <a:rPr lang="fa-IR" sz="2000">
                <a:cs typeface="B Titr" pitchFamily="2" charset="-78"/>
              </a:rPr>
              <a:t> در نواحی بالای 100+ در نوسان است حاکی از خرید های افراطی ( بیش خرید)است</a:t>
            </a:r>
          </a:p>
          <a:p>
            <a:r>
              <a:rPr lang="fa-IR" sz="2000">
                <a:cs typeface="B Titr" pitchFamily="2" charset="-78"/>
              </a:rPr>
              <a:t>هنگامی منحنی نماگر </a:t>
            </a:r>
            <a:r>
              <a:rPr lang="en-US" sz="2000">
                <a:cs typeface="B Titr" pitchFamily="2" charset="-78"/>
              </a:rPr>
              <a:t>CCI</a:t>
            </a:r>
            <a:r>
              <a:rPr lang="fa-IR" sz="2000">
                <a:cs typeface="B Titr" pitchFamily="2" charset="-78"/>
              </a:rPr>
              <a:t> در نواحی پایین 100- در نوسان است حاکی از فروش های افراطی ( بیش فروش) است</a:t>
            </a:r>
          </a:p>
          <a:p>
            <a:endParaRPr lang="en-US" sz="2000">
              <a:cs typeface="B Titr" pitchFamily="2" charset="-78"/>
            </a:endParaRPr>
          </a:p>
        </p:txBody>
      </p:sp>
      <p:sp>
        <p:nvSpPr>
          <p:cNvPr id="263172" name="Line 4"/>
          <p:cNvSpPr>
            <a:spLocks noChangeShapeType="1"/>
          </p:cNvSpPr>
          <p:nvPr/>
        </p:nvSpPr>
        <p:spPr bwMode="auto">
          <a:xfrm>
            <a:off x="1403350" y="5949950"/>
            <a:ext cx="61928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3173" name="Line 5"/>
          <p:cNvSpPr>
            <a:spLocks noChangeShapeType="1"/>
          </p:cNvSpPr>
          <p:nvPr/>
        </p:nvSpPr>
        <p:spPr bwMode="auto">
          <a:xfrm>
            <a:off x="1403350" y="4292600"/>
            <a:ext cx="61928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3174" name="Line 6"/>
          <p:cNvSpPr>
            <a:spLocks noChangeShapeType="1"/>
          </p:cNvSpPr>
          <p:nvPr/>
        </p:nvSpPr>
        <p:spPr bwMode="auto">
          <a:xfrm>
            <a:off x="1476375" y="5516563"/>
            <a:ext cx="619283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3175" name="Line 7"/>
          <p:cNvSpPr>
            <a:spLocks noChangeShapeType="1"/>
          </p:cNvSpPr>
          <p:nvPr/>
        </p:nvSpPr>
        <p:spPr bwMode="auto">
          <a:xfrm>
            <a:off x="1476375" y="4724400"/>
            <a:ext cx="619283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3176" name="Freeform 8"/>
          <p:cNvSpPr>
            <a:spLocks/>
          </p:cNvSpPr>
          <p:nvPr/>
        </p:nvSpPr>
        <p:spPr bwMode="auto">
          <a:xfrm>
            <a:off x="1692275" y="4329113"/>
            <a:ext cx="5832475" cy="1584325"/>
          </a:xfrm>
          <a:custGeom>
            <a:avLst/>
            <a:gdLst>
              <a:gd name="T0" fmla="*/ 0 w 3674"/>
              <a:gd name="T1" fmla="*/ 612 h 998"/>
              <a:gd name="T2" fmla="*/ 272 w 3674"/>
              <a:gd name="T3" fmla="*/ 340 h 998"/>
              <a:gd name="T4" fmla="*/ 725 w 3674"/>
              <a:gd name="T5" fmla="*/ 748 h 998"/>
              <a:gd name="T6" fmla="*/ 1088 w 3674"/>
              <a:gd name="T7" fmla="*/ 340 h 998"/>
              <a:gd name="T8" fmla="*/ 1270 w 3674"/>
              <a:gd name="T9" fmla="*/ 658 h 998"/>
              <a:gd name="T10" fmla="*/ 1723 w 3674"/>
              <a:gd name="T11" fmla="*/ 23 h 998"/>
              <a:gd name="T12" fmla="*/ 1995 w 3674"/>
              <a:gd name="T13" fmla="*/ 522 h 998"/>
              <a:gd name="T14" fmla="*/ 2222 w 3674"/>
              <a:gd name="T15" fmla="*/ 340 h 998"/>
              <a:gd name="T16" fmla="*/ 2358 w 3674"/>
              <a:gd name="T17" fmla="*/ 748 h 998"/>
              <a:gd name="T18" fmla="*/ 2630 w 3674"/>
              <a:gd name="T19" fmla="*/ 386 h 998"/>
              <a:gd name="T20" fmla="*/ 2903 w 3674"/>
              <a:gd name="T21" fmla="*/ 975 h 998"/>
              <a:gd name="T22" fmla="*/ 3129 w 3674"/>
              <a:gd name="T23" fmla="*/ 522 h 998"/>
              <a:gd name="T24" fmla="*/ 3311 w 3674"/>
              <a:gd name="T25" fmla="*/ 612 h 998"/>
              <a:gd name="T26" fmla="*/ 3447 w 3674"/>
              <a:gd name="T27" fmla="*/ 386 h 998"/>
              <a:gd name="T28" fmla="*/ 3628 w 3674"/>
              <a:gd name="T29" fmla="*/ 522 h 998"/>
              <a:gd name="T30" fmla="*/ 3674 w 3674"/>
              <a:gd name="T31" fmla="*/ 340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4" h="998">
                <a:moveTo>
                  <a:pt x="0" y="612"/>
                </a:moveTo>
                <a:cubicBezTo>
                  <a:pt x="75" y="464"/>
                  <a:pt x="151" y="317"/>
                  <a:pt x="272" y="340"/>
                </a:cubicBezTo>
                <a:cubicBezTo>
                  <a:pt x="393" y="363"/>
                  <a:pt x="589" y="748"/>
                  <a:pt x="725" y="748"/>
                </a:cubicBezTo>
                <a:cubicBezTo>
                  <a:pt x="861" y="748"/>
                  <a:pt x="997" y="355"/>
                  <a:pt x="1088" y="340"/>
                </a:cubicBezTo>
                <a:cubicBezTo>
                  <a:pt x="1179" y="325"/>
                  <a:pt x="1164" y="711"/>
                  <a:pt x="1270" y="658"/>
                </a:cubicBezTo>
                <a:cubicBezTo>
                  <a:pt x="1376" y="605"/>
                  <a:pt x="1602" y="46"/>
                  <a:pt x="1723" y="23"/>
                </a:cubicBezTo>
                <a:cubicBezTo>
                  <a:pt x="1844" y="0"/>
                  <a:pt x="1912" y="469"/>
                  <a:pt x="1995" y="522"/>
                </a:cubicBezTo>
                <a:cubicBezTo>
                  <a:pt x="2078" y="575"/>
                  <a:pt x="2162" y="302"/>
                  <a:pt x="2222" y="340"/>
                </a:cubicBezTo>
                <a:cubicBezTo>
                  <a:pt x="2282" y="378"/>
                  <a:pt x="2290" y="740"/>
                  <a:pt x="2358" y="748"/>
                </a:cubicBezTo>
                <a:cubicBezTo>
                  <a:pt x="2426" y="756"/>
                  <a:pt x="2539" y="348"/>
                  <a:pt x="2630" y="386"/>
                </a:cubicBezTo>
                <a:cubicBezTo>
                  <a:pt x="2721" y="424"/>
                  <a:pt x="2820" y="952"/>
                  <a:pt x="2903" y="975"/>
                </a:cubicBezTo>
                <a:cubicBezTo>
                  <a:pt x="2986" y="998"/>
                  <a:pt x="3061" y="583"/>
                  <a:pt x="3129" y="522"/>
                </a:cubicBezTo>
                <a:cubicBezTo>
                  <a:pt x="3197" y="461"/>
                  <a:pt x="3258" y="635"/>
                  <a:pt x="3311" y="612"/>
                </a:cubicBezTo>
                <a:cubicBezTo>
                  <a:pt x="3364" y="589"/>
                  <a:pt x="3394" y="401"/>
                  <a:pt x="3447" y="386"/>
                </a:cubicBezTo>
                <a:cubicBezTo>
                  <a:pt x="3500" y="371"/>
                  <a:pt x="3590" y="530"/>
                  <a:pt x="3628" y="522"/>
                </a:cubicBezTo>
                <a:cubicBezTo>
                  <a:pt x="3666" y="514"/>
                  <a:pt x="3666" y="370"/>
                  <a:pt x="3674" y="340"/>
                </a:cubicBezTo>
              </a:path>
            </a:pathLst>
          </a:custGeom>
          <a:noFill/>
          <a:ln w="28575" cmpd="sng">
            <a:solidFill>
              <a:srgbClr val="00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3177" name="Text Box 9"/>
          <p:cNvSpPr txBox="1">
            <a:spLocks noChangeArrowheads="1"/>
          </p:cNvSpPr>
          <p:nvPr/>
        </p:nvSpPr>
        <p:spPr bwMode="auto">
          <a:xfrm>
            <a:off x="5384800" y="3805238"/>
            <a:ext cx="1223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سیگنال فروش</a:t>
            </a:r>
            <a:endParaRPr lang="en-US">
              <a:latin typeface="Tahoma" panose="020B0604030504040204" pitchFamily="34" charset="0"/>
            </a:endParaRPr>
          </a:p>
        </p:txBody>
      </p:sp>
      <p:sp>
        <p:nvSpPr>
          <p:cNvPr id="263178" name="Text Box 10"/>
          <p:cNvSpPr txBox="1">
            <a:spLocks noChangeArrowheads="1"/>
          </p:cNvSpPr>
          <p:nvPr/>
        </p:nvSpPr>
        <p:spPr bwMode="auto">
          <a:xfrm>
            <a:off x="6681788" y="6165850"/>
            <a:ext cx="1130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سیگنال خرید</a:t>
            </a:r>
            <a:endParaRPr lang="en-US">
              <a:latin typeface="Tahoma" panose="020B0604030504040204" pitchFamily="34" charset="0"/>
            </a:endParaRPr>
          </a:p>
        </p:txBody>
      </p:sp>
      <p:sp>
        <p:nvSpPr>
          <p:cNvPr id="263179" name="Line 11"/>
          <p:cNvSpPr>
            <a:spLocks noChangeShapeType="1"/>
          </p:cNvSpPr>
          <p:nvPr/>
        </p:nvSpPr>
        <p:spPr bwMode="auto">
          <a:xfrm flipH="1" flipV="1">
            <a:off x="6516688" y="5589588"/>
            <a:ext cx="360362"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3180" name="Line 12"/>
          <p:cNvSpPr>
            <a:spLocks noChangeShapeType="1"/>
          </p:cNvSpPr>
          <p:nvPr/>
        </p:nvSpPr>
        <p:spPr bwMode="auto">
          <a:xfrm flipH="1">
            <a:off x="4716463" y="4076700"/>
            <a:ext cx="719137"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3181" name="Text Box 13"/>
          <p:cNvSpPr txBox="1">
            <a:spLocks noChangeArrowheads="1"/>
          </p:cNvSpPr>
          <p:nvPr/>
        </p:nvSpPr>
        <p:spPr bwMode="auto">
          <a:xfrm>
            <a:off x="7740650" y="5300663"/>
            <a:ext cx="622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100-</a:t>
            </a:r>
            <a:endParaRPr lang="en-US">
              <a:latin typeface="Tahoma" panose="020B0604030504040204" pitchFamily="34" charset="0"/>
            </a:endParaRPr>
          </a:p>
        </p:txBody>
      </p:sp>
      <p:sp>
        <p:nvSpPr>
          <p:cNvPr id="263182" name="Text Box 14"/>
          <p:cNvSpPr txBox="1">
            <a:spLocks noChangeArrowheads="1"/>
          </p:cNvSpPr>
          <p:nvPr/>
        </p:nvSpPr>
        <p:spPr bwMode="auto">
          <a:xfrm>
            <a:off x="7740650" y="4508500"/>
            <a:ext cx="546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Tahoma" panose="020B0604030504040204" pitchFamily="34" charset="0"/>
              </a:rPr>
              <a:t>100</a:t>
            </a:r>
            <a:endParaRPr lang="en-US">
              <a:latin typeface="Tahoma" panose="020B0604030504040204" pitchFamily="34" charset="0"/>
            </a:endParaRPr>
          </a:p>
        </p:txBody>
      </p:sp>
      <p:sp>
        <p:nvSpPr>
          <p:cNvPr id="263183" name="Text Box 15"/>
          <p:cNvSpPr txBox="1">
            <a:spLocks noChangeArrowheads="1"/>
          </p:cNvSpPr>
          <p:nvPr/>
        </p:nvSpPr>
        <p:spPr bwMode="auto">
          <a:xfrm>
            <a:off x="1674813" y="4308475"/>
            <a:ext cx="1333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anose="020B0604030504040204" pitchFamily="34" charset="0"/>
              </a:rPr>
              <a:t>overbought</a:t>
            </a:r>
          </a:p>
        </p:txBody>
      </p:sp>
      <p:sp>
        <p:nvSpPr>
          <p:cNvPr id="263184" name="Text Box 16"/>
          <p:cNvSpPr txBox="1">
            <a:spLocks noChangeArrowheads="1"/>
          </p:cNvSpPr>
          <p:nvPr/>
        </p:nvSpPr>
        <p:spPr bwMode="auto">
          <a:xfrm>
            <a:off x="1546225" y="5532438"/>
            <a:ext cx="10302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anose="020B0604030504040204" pitchFamily="34" charset="0"/>
              </a:rPr>
              <a:t>oversold</a:t>
            </a: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rrowheads="1"/>
          </p:cNvSpPr>
          <p:nvPr>
            <p:ph type="title"/>
          </p:nvPr>
        </p:nvSpPr>
        <p:spPr/>
        <p:txBody>
          <a:bodyPr/>
          <a:lstStyle/>
          <a:p>
            <a:r>
              <a:rPr lang="fa-IR" sz="3600">
                <a:cs typeface="B Titr" pitchFamily="2" charset="-78"/>
              </a:rPr>
              <a:t>روش تفسیرشاخص کانال قیمت کالا(</a:t>
            </a:r>
            <a:r>
              <a:rPr lang="en-US" sz="3600">
                <a:cs typeface="B Titr" pitchFamily="2" charset="-78"/>
              </a:rPr>
              <a:t>CCI</a:t>
            </a:r>
            <a:r>
              <a:rPr lang="fa-IR" sz="3600">
                <a:cs typeface="B Titr" pitchFamily="2" charset="-78"/>
              </a:rPr>
              <a:t>)</a:t>
            </a:r>
            <a:br>
              <a:rPr lang="fa-IR" sz="3600">
                <a:cs typeface="B Titr" pitchFamily="2" charset="-78"/>
              </a:rPr>
            </a:br>
            <a:r>
              <a:rPr lang="en-US" sz="3600">
                <a:cs typeface="B Titr" pitchFamily="2" charset="-78"/>
              </a:rPr>
              <a:t>commodity channel Index</a:t>
            </a:r>
          </a:p>
        </p:txBody>
      </p:sp>
      <p:sp>
        <p:nvSpPr>
          <p:cNvPr id="264195" name="Rectangle 3"/>
          <p:cNvSpPr>
            <a:spLocks noGrp="1" noRot="1" noChangeArrowheads="1"/>
          </p:cNvSpPr>
          <p:nvPr>
            <p:ph type="body" idx="1"/>
          </p:nvPr>
        </p:nvSpPr>
        <p:spPr/>
        <p:txBody>
          <a:bodyPr/>
          <a:lstStyle/>
          <a:p>
            <a:r>
              <a:rPr lang="fa-IR" sz="2000">
                <a:cs typeface="B Titr" pitchFamily="2" charset="-78"/>
              </a:rPr>
              <a:t>واگرایی</a:t>
            </a:r>
          </a:p>
          <a:p>
            <a:pPr>
              <a:buFont typeface="Wingdings" panose="05000000000000000000" pitchFamily="2" charset="2"/>
              <a:buNone/>
            </a:pPr>
            <a:r>
              <a:rPr lang="fa-IR" sz="2000">
                <a:cs typeface="B Titr" pitchFamily="2" charset="-78"/>
              </a:rPr>
              <a:t>واگرایی خط مماس بر قله ها در منحنی </a:t>
            </a:r>
            <a:r>
              <a:rPr lang="en-US" sz="2000">
                <a:cs typeface="B Titr" pitchFamily="2" charset="-78"/>
              </a:rPr>
              <a:t>CCI</a:t>
            </a:r>
            <a:r>
              <a:rPr lang="fa-IR" sz="2000">
                <a:cs typeface="B Titr" pitchFamily="2" charset="-78"/>
              </a:rPr>
              <a:t> با خط گرایش و نمودار قیمت در بعضی مواقع می تواند جهت حرکت بازار را برای معامله گر پیش بینی کند</a:t>
            </a:r>
            <a:endParaRPr lang="en-US" sz="20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rrowheads="1"/>
          </p:cNvSpPr>
          <p:nvPr>
            <p:ph type="title"/>
          </p:nvPr>
        </p:nvSpPr>
        <p:spPr/>
        <p:txBody>
          <a:bodyPr/>
          <a:lstStyle/>
          <a:p>
            <a:r>
              <a:rPr lang="fa-IR" sz="4000">
                <a:solidFill>
                  <a:srgbClr val="FF9933"/>
                </a:solidFill>
                <a:cs typeface="B Titr" pitchFamily="2" charset="-78"/>
              </a:rPr>
              <a:t>ایچیموکوکینکوهیو</a:t>
            </a:r>
            <a:endParaRPr lang="en-US" sz="4000">
              <a:solidFill>
                <a:srgbClr val="FF9933"/>
              </a:solidFill>
              <a:cs typeface="B Titr" pitchFamily="2" charset="-78"/>
            </a:endParaRPr>
          </a:p>
        </p:txBody>
      </p:sp>
      <p:sp>
        <p:nvSpPr>
          <p:cNvPr id="265219" name="Rectangle 3"/>
          <p:cNvSpPr>
            <a:spLocks noGrp="1" noRot="1" noChangeArrowheads="1"/>
          </p:cNvSpPr>
          <p:nvPr>
            <p:ph type="body" idx="1"/>
          </p:nvPr>
        </p:nvSpPr>
        <p:spPr/>
        <p:txBody>
          <a:bodyPr/>
          <a:lstStyle/>
          <a:p>
            <a:r>
              <a:rPr lang="fa-IR" sz="2400">
                <a:cs typeface="B Titr" pitchFamily="2" charset="-78"/>
              </a:rPr>
              <a:t>در این نماگر که توسط آقای گویچی هوسادا تحلیل گر ژاپنی ابداع گردیده است سعی می شود تصویری کامل از چهره بازار با توجه به نوسانات قیمت در گذشته ارائه گردد</a:t>
            </a:r>
          </a:p>
          <a:p>
            <a:endParaRPr lang="fa-IR" sz="2400">
              <a:cs typeface="B Titr" pitchFamily="2" charset="-78"/>
            </a:endParaRPr>
          </a:p>
          <a:p>
            <a:r>
              <a:rPr lang="fa-IR" sz="2400">
                <a:cs typeface="B Titr" pitchFamily="2" charset="-78"/>
              </a:rPr>
              <a:t>نماگر پیچیده ایچیموکو یک سیستم تعقیب گرایش بازار شبیه منحنی های میانگین متحرک است</a:t>
            </a:r>
          </a:p>
          <a:p>
            <a:endParaRPr lang="fa-IR" sz="2400">
              <a:cs typeface="B Titr" pitchFamily="2" charset="-78"/>
            </a:endParaRPr>
          </a:p>
          <a:p>
            <a:r>
              <a:rPr lang="fa-IR" sz="2400">
                <a:cs typeface="B Titr" pitchFamily="2" charset="-78"/>
              </a:rPr>
              <a:t>ویژگی بارز این نماگر تاکتیک شیفت کردن منحنی قیمت ها به اندازه ای مشخص به سوی عقب برای انجام یک سری تجزیه وتحلیل ها بر اساس آن می باشد( خط چینکو)</a:t>
            </a:r>
            <a:endParaRPr lang="en-US" sz="24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rrowheads="1"/>
          </p:cNvSpPr>
          <p:nvPr>
            <p:ph type="title"/>
          </p:nvPr>
        </p:nvSpPr>
        <p:spPr/>
        <p:txBody>
          <a:bodyPr/>
          <a:lstStyle/>
          <a:p>
            <a:r>
              <a:rPr lang="fa-IR" sz="3600">
                <a:cs typeface="B Titr" pitchFamily="2" charset="-78"/>
              </a:rPr>
              <a:t>نحوه محاسبه ایچیموکوکینکوهیو</a:t>
            </a:r>
            <a:endParaRPr lang="en-US" sz="3600">
              <a:cs typeface="B Titr" pitchFamily="2" charset="-78"/>
            </a:endParaRPr>
          </a:p>
        </p:txBody>
      </p:sp>
      <p:sp>
        <p:nvSpPr>
          <p:cNvPr id="266243" name="Rectangle 3"/>
          <p:cNvSpPr>
            <a:spLocks noGrp="1" noRot="1" noChangeArrowheads="1"/>
          </p:cNvSpPr>
          <p:nvPr>
            <p:ph type="body" sz="half" idx="1"/>
          </p:nvPr>
        </p:nvSpPr>
        <p:spPr>
          <a:xfrm>
            <a:off x="5148263" y="2060575"/>
            <a:ext cx="3810000" cy="4114800"/>
          </a:xfrm>
        </p:spPr>
        <p:txBody>
          <a:bodyPr/>
          <a:lstStyle/>
          <a:p>
            <a:pPr marL="609600" indent="-609600"/>
            <a:r>
              <a:rPr lang="fa-IR" sz="2000" b="1">
                <a:cs typeface="B Titr" pitchFamily="2" charset="-78"/>
              </a:rPr>
              <a:t>اجزای نماگر ایچیموکو</a:t>
            </a:r>
          </a:p>
          <a:p>
            <a:pPr marL="609600" indent="-609600">
              <a:buFont typeface="Wingdings" panose="05000000000000000000" pitchFamily="2" charset="2"/>
              <a:buAutoNum type="arabicPeriod"/>
            </a:pPr>
            <a:r>
              <a:rPr lang="fa-IR" sz="2000">
                <a:cs typeface="B Titr" pitchFamily="2" charset="-78"/>
              </a:rPr>
              <a:t>خط استاندارد با نام کیجون سن</a:t>
            </a:r>
          </a:p>
          <a:p>
            <a:pPr marL="609600" indent="-609600">
              <a:buFont typeface="Wingdings" panose="05000000000000000000" pitchFamily="2" charset="2"/>
              <a:buAutoNum type="arabicPeriod"/>
            </a:pPr>
            <a:r>
              <a:rPr lang="fa-IR" sz="2000">
                <a:cs typeface="B Titr" pitchFamily="2" charset="-78"/>
              </a:rPr>
              <a:t>خط برگشت به نام تن کان سن</a:t>
            </a:r>
          </a:p>
          <a:p>
            <a:pPr marL="609600" indent="-609600">
              <a:buFont typeface="Wingdings" panose="05000000000000000000" pitchFamily="2" charset="2"/>
              <a:buAutoNum type="arabicPeriod"/>
            </a:pPr>
            <a:r>
              <a:rPr lang="fa-IR" sz="2000">
                <a:cs typeface="B Titr" pitchFamily="2" charset="-78"/>
              </a:rPr>
              <a:t>خط تأخیری با نام چینکو</a:t>
            </a:r>
          </a:p>
          <a:p>
            <a:pPr marL="609600" indent="-609600">
              <a:buFont typeface="Wingdings" panose="05000000000000000000" pitchFamily="2" charset="2"/>
              <a:buAutoNum type="arabicPeriod"/>
            </a:pPr>
            <a:r>
              <a:rPr lang="fa-IR" sz="2000">
                <a:cs typeface="B Titr" pitchFamily="2" charset="-78"/>
              </a:rPr>
              <a:t>دهانه اول به نام سنکو</a:t>
            </a:r>
            <a:r>
              <a:rPr lang="en-US" sz="2000">
                <a:cs typeface="B Titr" pitchFamily="2" charset="-78"/>
              </a:rPr>
              <a:t>A</a:t>
            </a:r>
            <a:r>
              <a:rPr lang="fa-IR" sz="2000">
                <a:cs typeface="B Titr" pitchFamily="2" charset="-78"/>
              </a:rPr>
              <a:t> </a:t>
            </a:r>
          </a:p>
          <a:p>
            <a:pPr marL="609600" indent="-609600">
              <a:buFont typeface="Wingdings" panose="05000000000000000000" pitchFamily="2" charset="2"/>
              <a:buAutoNum type="arabicPeriod"/>
            </a:pPr>
            <a:r>
              <a:rPr lang="fa-IR" sz="2000">
                <a:cs typeface="B Titr" pitchFamily="2" charset="-78"/>
              </a:rPr>
              <a:t>دهانه دوم با نام سنکو</a:t>
            </a:r>
            <a:r>
              <a:rPr lang="en-US" sz="2000">
                <a:cs typeface="B Titr" pitchFamily="2" charset="-78"/>
              </a:rPr>
              <a:t>B</a:t>
            </a:r>
          </a:p>
          <a:p>
            <a:pPr marL="609600" indent="-609600">
              <a:buFont typeface="Wingdings" panose="05000000000000000000" pitchFamily="2" charset="2"/>
              <a:buAutoNum type="arabicPeriod"/>
            </a:pPr>
            <a:endParaRPr lang="en-US" sz="2000">
              <a:cs typeface="B Titr" pitchFamily="2" charset="-78"/>
            </a:endParaRPr>
          </a:p>
        </p:txBody>
      </p:sp>
      <p:graphicFrame>
        <p:nvGraphicFramePr>
          <p:cNvPr id="266244" name="Object 4"/>
          <p:cNvGraphicFramePr>
            <a:graphicFrameLocks noChangeAspect="1"/>
          </p:cNvGraphicFramePr>
          <p:nvPr>
            <p:ph sz="half" idx="2"/>
          </p:nvPr>
        </p:nvGraphicFramePr>
        <p:xfrm>
          <a:off x="179388" y="2417763"/>
          <a:ext cx="4321175" cy="2486025"/>
        </p:xfrm>
        <a:graphic>
          <a:graphicData uri="http://schemas.openxmlformats.org/presentationml/2006/ole">
            <mc:AlternateContent xmlns:mc="http://schemas.openxmlformats.org/markup-compatibility/2006">
              <mc:Choice xmlns:v="urn:schemas-microsoft-com:vml" Requires="v">
                <p:oleObj spid="_x0000_s266245" name="Equation" r:id="rId4" imgW="2781000" imgH="1600200" progId="Equation.3">
                  <p:embed/>
                </p:oleObj>
              </mc:Choice>
              <mc:Fallback>
                <p:oleObj name="Equation" r:id="rId4" imgW="2781000" imgH="1600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2417763"/>
                        <a:ext cx="4321175" cy="2486025"/>
                      </a:xfrm>
                      <a:prstGeom prst="rect">
                        <a:avLst/>
                      </a:prstGeom>
                      <a:gradFill rotWithShape="1">
                        <a:gsLst>
                          <a:gs pos="0">
                            <a:schemeClr val="bg2">
                              <a:alpha val="56000"/>
                            </a:schemeClr>
                          </a:gs>
                          <a:gs pos="100000">
                            <a:schemeClr val="tx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advClick="0" advTm="10000">
    <p:dissolve/>
    <p:sndAc>
      <p:stSnd>
        <p:snd r:embed="rId3" name="chimes.wav"/>
      </p:stSnd>
    </p:sndAc>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rrowheads="1"/>
          </p:cNvSpPr>
          <p:nvPr>
            <p:ph type="title"/>
          </p:nvPr>
        </p:nvSpPr>
        <p:spPr/>
        <p:txBody>
          <a:bodyPr/>
          <a:lstStyle/>
          <a:p>
            <a:r>
              <a:rPr lang="fa-IR" sz="3600">
                <a:cs typeface="B Titr" pitchFamily="2" charset="-78"/>
              </a:rPr>
              <a:t>تفسیرایچیموکوکینکوهیو</a:t>
            </a:r>
            <a:br>
              <a:rPr lang="fa-IR" sz="3600">
                <a:cs typeface="B Titr" pitchFamily="2" charset="-78"/>
              </a:rPr>
            </a:br>
            <a:r>
              <a:rPr lang="fa-IR" sz="3600">
                <a:cs typeface="B Titr" pitchFamily="2" charset="-78"/>
              </a:rPr>
              <a:t>سطوح حمایت و مقاومت پویا</a:t>
            </a:r>
            <a:endParaRPr lang="en-US" sz="3600">
              <a:cs typeface="B Titr" pitchFamily="2" charset="-78"/>
            </a:endParaRPr>
          </a:p>
        </p:txBody>
      </p:sp>
      <p:sp>
        <p:nvSpPr>
          <p:cNvPr id="267267" name="Rectangle 3"/>
          <p:cNvSpPr>
            <a:spLocks noGrp="1" noRot="1" noChangeArrowheads="1"/>
          </p:cNvSpPr>
          <p:nvPr>
            <p:ph type="body" idx="1"/>
          </p:nvPr>
        </p:nvSpPr>
        <p:spPr/>
        <p:txBody>
          <a:bodyPr/>
          <a:lstStyle/>
          <a:p>
            <a:r>
              <a:rPr lang="fa-IR" sz="2400">
                <a:cs typeface="B Titr" pitchFamily="2" charset="-78"/>
              </a:rPr>
              <a:t>اگر قیمت بالای ابر باشد و به سوی پایین حرکت نزولی داشته باشد، خط بالایی ابر، اولین سطح حمایت و خط زیرین ابر دومین سطح حمایت می باشد</a:t>
            </a:r>
          </a:p>
          <a:p>
            <a:r>
              <a:rPr lang="fa-IR" sz="2400">
                <a:cs typeface="B Titr" pitchFamily="2" charset="-78"/>
              </a:rPr>
              <a:t>اگر قیمت زیرابر باشد و به سوی بالا حرکت صعودی داشته باشد، خط پایینی ابر، اولین سطح مقاومت و خط بالایی ابر دومین سطح مقاومت محسوب می شود</a:t>
            </a:r>
          </a:p>
          <a:p>
            <a:endParaRPr lang="fa-IR" sz="2400">
              <a:cs typeface="B Titr" pitchFamily="2" charset="-78"/>
            </a:endParaRPr>
          </a:p>
          <a:p>
            <a:endParaRPr lang="en-US" sz="18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rrowheads="1"/>
          </p:cNvSpPr>
          <p:nvPr>
            <p:ph type="title"/>
          </p:nvPr>
        </p:nvSpPr>
        <p:spPr/>
        <p:txBody>
          <a:bodyPr/>
          <a:lstStyle/>
          <a:p>
            <a:r>
              <a:rPr lang="fa-IR" sz="3600">
                <a:cs typeface="B Titr" pitchFamily="2" charset="-78"/>
              </a:rPr>
              <a:t>تفسیرایچیموکوکینکوهیو</a:t>
            </a:r>
            <a:br>
              <a:rPr lang="fa-IR" sz="3600">
                <a:cs typeface="B Titr" pitchFamily="2" charset="-78"/>
              </a:rPr>
            </a:br>
            <a:r>
              <a:rPr lang="fa-IR" sz="3600">
                <a:cs typeface="B Titr" pitchFamily="2" charset="-78"/>
              </a:rPr>
              <a:t>سیگنال خرید و فروش</a:t>
            </a:r>
            <a:endParaRPr lang="en-US" sz="3600">
              <a:cs typeface="B Titr" pitchFamily="2" charset="-78"/>
            </a:endParaRPr>
          </a:p>
        </p:txBody>
      </p:sp>
      <p:sp>
        <p:nvSpPr>
          <p:cNvPr id="268291" name="Rectangle 3"/>
          <p:cNvSpPr>
            <a:spLocks noGrp="1" noRot="1" noChangeArrowheads="1"/>
          </p:cNvSpPr>
          <p:nvPr>
            <p:ph type="body" idx="1"/>
          </p:nvPr>
        </p:nvSpPr>
        <p:spPr/>
        <p:txBody>
          <a:bodyPr/>
          <a:lstStyle/>
          <a:p>
            <a:r>
              <a:rPr lang="fa-IR" sz="2000">
                <a:cs typeface="B Titr" pitchFamily="2" charset="-78"/>
              </a:rPr>
              <a:t>اگر خط تن کان سن( خط قرمز) از پایین به بالا خط کیجون سن(خط آبی) را قطع کند و از آن عبور نماید سیگنال خرید و حالت عکس آن سیگنال فروش می باشد</a:t>
            </a:r>
          </a:p>
          <a:p>
            <a:endParaRPr lang="fa-IR" sz="2000">
              <a:cs typeface="B Titr" pitchFamily="2" charset="-78"/>
            </a:endParaRPr>
          </a:p>
          <a:p>
            <a:r>
              <a:rPr lang="fa-IR" sz="2000">
                <a:cs typeface="B Titr" pitchFamily="2" charset="-78"/>
              </a:rPr>
              <a:t>هنگامی که خط چینکو(خط سبز) نمودار قیمت را قطع کند می تواند نشانه تغییر روند یا حرکت اصلاحی باشد. اگر خط چینکو نمودار قیمت را از پایین به بالا قطع کند معرف سیگنال خرید و در حالت عکس معرف سیگنال فروش است</a:t>
            </a:r>
            <a:endParaRPr lang="en-US" sz="20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rrowheads="1"/>
          </p:cNvSpPr>
          <p:nvPr>
            <p:ph type="title"/>
          </p:nvPr>
        </p:nvSpPr>
        <p:spPr/>
        <p:txBody>
          <a:bodyPr/>
          <a:lstStyle/>
          <a:p>
            <a:r>
              <a:rPr lang="fa-IR" sz="3200">
                <a:cs typeface="B Titr" pitchFamily="2" charset="-78"/>
              </a:rPr>
              <a:t>تفسیرایچیموکوکینکوهیو</a:t>
            </a:r>
            <a:endParaRPr lang="en-US" sz="3200">
              <a:cs typeface="B Titr" pitchFamily="2" charset="-78"/>
            </a:endParaRPr>
          </a:p>
        </p:txBody>
      </p:sp>
      <p:sp>
        <p:nvSpPr>
          <p:cNvPr id="269315" name="Rectangle 3"/>
          <p:cNvSpPr>
            <a:spLocks noGrp="1" noRot="1" noChangeArrowheads="1"/>
          </p:cNvSpPr>
          <p:nvPr>
            <p:ph type="body" idx="1"/>
          </p:nvPr>
        </p:nvSpPr>
        <p:spPr/>
        <p:txBody>
          <a:bodyPr/>
          <a:lstStyle/>
          <a:p>
            <a:r>
              <a:rPr lang="fa-IR" sz="2000">
                <a:cs typeface="B Titr" pitchFamily="2" charset="-78"/>
              </a:rPr>
              <a:t>در حرکت گرایشی قیمت ها چه صعودی و چه نزولی خطوط تن کان سن و کیجون سن تقریباً موازی همدیگر در راستای نمودار قیمتها حرکت می کنند و تا وقتی که این هم راستایی ادامه دارد نشانه تداوم روند گرایشی قیمت ها است</a:t>
            </a:r>
          </a:p>
          <a:p>
            <a:endParaRPr lang="fa-IR" sz="2000">
              <a:cs typeface="B Titr" pitchFamily="2" charset="-78"/>
            </a:endParaRPr>
          </a:p>
          <a:p>
            <a:r>
              <a:rPr lang="fa-IR" sz="2000">
                <a:cs typeface="B Titr" pitchFamily="2" charset="-78"/>
              </a:rPr>
              <a:t>وقتی که خطوط تن کان سن و کیجون سن تقریباً افقی باشند نشانه قرار گرفتتن بازار در محدوده معاملاتی است</a:t>
            </a:r>
          </a:p>
          <a:p>
            <a:endParaRPr lang="fa-IR" sz="2000">
              <a:cs typeface="B Titr" pitchFamily="2" charset="-78"/>
            </a:endParaRPr>
          </a:p>
          <a:p>
            <a:r>
              <a:rPr lang="fa-IR" sz="2000">
                <a:cs typeface="B Titr" pitchFamily="2" charset="-78"/>
              </a:rPr>
              <a:t>هنگامی که شمع ها خطوط تن کان سن و کیجون سن را قطع می کنند نشانه تغییر روند یا ورود به محدوده معاملاتی می باشد</a:t>
            </a: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rrowheads="1"/>
          </p:cNvSpPr>
          <p:nvPr>
            <p:ph type="title"/>
          </p:nvPr>
        </p:nvSpPr>
        <p:spPr/>
        <p:txBody>
          <a:bodyPr/>
          <a:lstStyle/>
          <a:p>
            <a:r>
              <a:rPr lang="fa-IR" sz="3600">
                <a:cs typeface="B Titr" pitchFamily="2" charset="-78"/>
              </a:rPr>
              <a:t>شاخص جریان پول </a:t>
            </a:r>
            <a:r>
              <a:rPr lang="en-US" sz="3600">
                <a:cs typeface="B Titr" pitchFamily="2" charset="-78"/>
              </a:rPr>
              <a:t>MFI</a:t>
            </a:r>
            <a:r>
              <a:rPr lang="fa-IR" sz="3600">
                <a:cs typeface="B Titr" pitchFamily="2" charset="-78"/>
              </a:rPr>
              <a:t> </a:t>
            </a:r>
            <a:br>
              <a:rPr lang="fa-IR" sz="3600">
                <a:cs typeface="B Titr" pitchFamily="2" charset="-78"/>
              </a:rPr>
            </a:br>
            <a:r>
              <a:rPr lang="fa-IR" sz="3600">
                <a:cs typeface="B Titr" pitchFamily="2" charset="-78"/>
              </a:rPr>
              <a:t>(</a:t>
            </a:r>
            <a:r>
              <a:rPr lang="en-US" sz="3600">
                <a:cs typeface="B Titr" pitchFamily="2" charset="-78"/>
              </a:rPr>
              <a:t>money flow Index</a:t>
            </a:r>
            <a:r>
              <a:rPr lang="fa-IR" sz="3600">
                <a:cs typeface="B Titr" pitchFamily="2" charset="-78"/>
              </a:rPr>
              <a:t>)</a:t>
            </a:r>
            <a:endParaRPr lang="en-US" sz="3600">
              <a:cs typeface="B Titr" pitchFamily="2" charset="-78"/>
            </a:endParaRPr>
          </a:p>
        </p:txBody>
      </p:sp>
      <p:sp>
        <p:nvSpPr>
          <p:cNvPr id="270339" name="Rectangle 3"/>
          <p:cNvSpPr>
            <a:spLocks noGrp="1" noRot="1" noChangeArrowheads="1"/>
          </p:cNvSpPr>
          <p:nvPr>
            <p:ph type="body" idx="1"/>
          </p:nvPr>
        </p:nvSpPr>
        <p:spPr/>
        <p:txBody>
          <a:bodyPr/>
          <a:lstStyle/>
          <a:p>
            <a:r>
              <a:rPr lang="fa-IR" sz="2400">
                <a:cs typeface="B Titr" pitchFamily="2" charset="-78"/>
              </a:rPr>
              <a:t>برای محاسبه این نماگر حجم معاملات نیز دخیل است</a:t>
            </a:r>
          </a:p>
          <a:p>
            <a:endParaRPr lang="fa-IR" sz="2400">
              <a:cs typeface="B Titr" pitchFamily="2" charset="-78"/>
            </a:endParaRPr>
          </a:p>
          <a:p>
            <a:endParaRPr lang="fa-IR" sz="2400">
              <a:cs typeface="B Titr" pitchFamily="2" charset="-78"/>
            </a:endParaRPr>
          </a:p>
          <a:p>
            <a:r>
              <a:rPr lang="fa-IR" sz="2400">
                <a:cs typeface="B Titr" pitchFamily="2" charset="-78"/>
              </a:rPr>
              <a:t>شاخص </a:t>
            </a:r>
            <a:r>
              <a:rPr lang="en-US" sz="2400">
                <a:cs typeface="B Titr" pitchFamily="2" charset="-78"/>
              </a:rPr>
              <a:t>MFI</a:t>
            </a:r>
            <a:r>
              <a:rPr lang="fa-IR" sz="2400">
                <a:cs typeface="B Titr" pitchFamily="2" charset="-78"/>
              </a:rPr>
              <a:t> نشانگری است که ضرب آهنگ قدرت جریان پول را در هنگام خرید و فروش هر یک از اقلام معاملاتی نشان می دهد</a:t>
            </a:r>
            <a:endParaRPr lang="en-US" sz="24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rrowheads="1"/>
          </p:cNvSpPr>
          <p:nvPr>
            <p:ph type="title"/>
          </p:nvPr>
        </p:nvSpPr>
        <p:spPr/>
        <p:txBody>
          <a:bodyPr/>
          <a:lstStyle/>
          <a:p>
            <a:r>
              <a:rPr lang="fa-IR" sz="3600">
                <a:cs typeface="B Titr" pitchFamily="2" charset="-78"/>
              </a:rPr>
              <a:t>نحوه محاسبه شاخص جریان پول </a:t>
            </a:r>
            <a:r>
              <a:rPr lang="en-US" sz="3600">
                <a:cs typeface="B Titr" pitchFamily="2" charset="-78"/>
              </a:rPr>
              <a:t>MFI</a:t>
            </a:r>
            <a:r>
              <a:rPr lang="fa-IR" sz="3600">
                <a:cs typeface="B Titr" pitchFamily="2" charset="-78"/>
              </a:rPr>
              <a:t> </a:t>
            </a:r>
            <a:br>
              <a:rPr lang="fa-IR" sz="3600">
                <a:cs typeface="B Titr" pitchFamily="2" charset="-78"/>
              </a:rPr>
            </a:br>
            <a:r>
              <a:rPr lang="fa-IR" sz="3600">
                <a:cs typeface="B Titr" pitchFamily="2" charset="-78"/>
              </a:rPr>
              <a:t>(</a:t>
            </a:r>
            <a:r>
              <a:rPr lang="en-US" sz="3600">
                <a:cs typeface="B Titr" pitchFamily="2" charset="-78"/>
              </a:rPr>
              <a:t>money flow Index</a:t>
            </a:r>
            <a:r>
              <a:rPr lang="fa-IR" sz="3600">
                <a:cs typeface="B Titr" pitchFamily="2" charset="-78"/>
              </a:rPr>
              <a:t>)</a:t>
            </a:r>
            <a:endParaRPr lang="en-US" sz="3600">
              <a:cs typeface="B Titr" pitchFamily="2" charset="-78"/>
            </a:endParaRPr>
          </a:p>
        </p:txBody>
      </p:sp>
      <p:sp>
        <p:nvSpPr>
          <p:cNvPr id="271363" name="Rectangle 3"/>
          <p:cNvSpPr>
            <a:spLocks noGrp="1" noRot="1" noChangeArrowheads="1"/>
          </p:cNvSpPr>
          <p:nvPr>
            <p:ph type="body" sz="half" idx="2"/>
          </p:nvPr>
        </p:nvSpPr>
        <p:spPr>
          <a:xfrm>
            <a:off x="4654550" y="1676400"/>
            <a:ext cx="4187825" cy="4422775"/>
          </a:xfrm>
        </p:spPr>
        <p:txBody>
          <a:bodyPr/>
          <a:lstStyle/>
          <a:p>
            <a:r>
              <a:rPr lang="en-US" sz="2000">
                <a:cs typeface="B Titr" pitchFamily="2" charset="-78"/>
              </a:rPr>
              <a:t>V</a:t>
            </a:r>
            <a:r>
              <a:rPr lang="fa-IR" sz="2000">
                <a:cs typeface="B Titr" pitchFamily="2" charset="-78"/>
              </a:rPr>
              <a:t> حجم معاملات</a:t>
            </a:r>
          </a:p>
          <a:p>
            <a:endParaRPr lang="fa-IR" sz="2000">
              <a:cs typeface="B Titr" pitchFamily="2" charset="-78"/>
            </a:endParaRPr>
          </a:p>
          <a:p>
            <a:r>
              <a:rPr lang="fa-IR" sz="2000">
                <a:cs typeface="B Titr" pitchFamily="2" charset="-78"/>
              </a:rPr>
              <a:t>محاسبه اختلاف جریان پول در جزء زمانی فعلی با جزء زمانی قبلی</a:t>
            </a:r>
          </a:p>
          <a:p>
            <a:pPr>
              <a:buFont typeface="Wingdings" panose="05000000000000000000" pitchFamily="2" charset="2"/>
              <a:buNone/>
            </a:pPr>
            <a:endParaRPr lang="fa-IR" sz="2000">
              <a:cs typeface="B Titr" pitchFamily="2" charset="-78"/>
            </a:endParaRPr>
          </a:p>
          <a:p>
            <a:r>
              <a:rPr lang="fa-IR" sz="2000">
                <a:cs typeface="B Titr" pitchFamily="2" charset="-78"/>
              </a:rPr>
              <a:t>برای هر دوره محاسباتی مجموع جریان پول های مثبت و مجموع جریان پول های منفی جداگانه محاسبه می شود</a:t>
            </a:r>
          </a:p>
          <a:p>
            <a:endParaRPr lang="fa-IR" sz="2000">
              <a:cs typeface="B Titr" pitchFamily="2" charset="-78"/>
            </a:endParaRPr>
          </a:p>
          <a:p>
            <a:r>
              <a:rPr lang="fa-IR" sz="2000">
                <a:cs typeface="B Titr" pitchFamily="2" charset="-78"/>
              </a:rPr>
              <a:t>در نهایت مقدار نماگر </a:t>
            </a:r>
            <a:r>
              <a:rPr lang="en-US" sz="2000">
                <a:cs typeface="B Titr" pitchFamily="2" charset="-78"/>
              </a:rPr>
              <a:t>MFI</a:t>
            </a:r>
          </a:p>
        </p:txBody>
      </p:sp>
      <p:graphicFrame>
        <p:nvGraphicFramePr>
          <p:cNvPr id="271364" name="Object 4"/>
          <p:cNvGraphicFramePr>
            <a:graphicFrameLocks noChangeAspect="1"/>
          </p:cNvGraphicFramePr>
          <p:nvPr>
            <p:ph idx="4294967295"/>
          </p:nvPr>
        </p:nvGraphicFramePr>
        <p:xfrm>
          <a:off x="1119188" y="1916113"/>
          <a:ext cx="3236912" cy="4754562"/>
        </p:xfrm>
        <a:graphic>
          <a:graphicData uri="http://schemas.openxmlformats.org/presentationml/2006/ole">
            <mc:AlternateContent xmlns:mc="http://schemas.openxmlformats.org/markup-compatibility/2006">
              <mc:Choice xmlns:v="urn:schemas-microsoft-com:vml" Requires="v">
                <p:oleObj spid="_x0000_s271365" name="Equation" r:id="rId4" imgW="1434960" imgH="2108160" progId="Equation.3">
                  <p:embed/>
                </p:oleObj>
              </mc:Choice>
              <mc:Fallback>
                <p:oleObj name="Equation" r:id="rId4" imgW="1434960" imgH="21081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188" y="1916113"/>
                        <a:ext cx="3236912" cy="4754562"/>
                      </a:xfrm>
                      <a:prstGeom prst="rect">
                        <a:avLst/>
                      </a:prstGeom>
                      <a:gradFill rotWithShape="1">
                        <a:gsLst>
                          <a:gs pos="0">
                            <a:srgbClr val="0000F6"/>
                          </a:gs>
                          <a:gs pos="50000">
                            <a:srgbClr val="FFFFFF"/>
                          </a:gs>
                          <a:gs pos="100000">
                            <a:srgbClr val="0000F6"/>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advClick="0" advTm="10000">
    <p:dissolve/>
    <p:sndAc>
      <p:stSnd>
        <p:snd r:embed="rId3" name="chimes.wav"/>
      </p:stSnd>
    </p:sndAc>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rrowheads="1"/>
          </p:cNvSpPr>
          <p:nvPr>
            <p:ph type="title"/>
          </p:nvPr>
        </p:nvSpPr>
        <p:spPr/>
        <p:txBody>
          <a:bodyPr/>
          <a:lstStyle/>
          <a:p>
            <a:r>
              <a:rPr lang="fa-IR" sz="3200">
                <a:cs typeface="B Titr" pitchFamily="2" charset="-78"/>
              </a:rPr>
              <a:t>کاربرد و تفسیر نماگر </a:t>
            </a:r>
            <a:r>
              <a:rPr lang="en-US" sz="3200">
                <a:cs typeface="B Titr" pitchFamily="2" charset="-78"/>
              </a:rPr>
              <a:t>MFI</a:t>
            </a:r>
          </a:p>
        </p:txBody>
      </p:sp>
      <p:sp>
        <p:nvSpPr>
          <p:cNvPr id="272387" name="Rectangle 3"/>
          <p:cNvSpPr>
            <a:spLocks noGrp="1" noRot="1" noChangeArrowheads="1"/>
          </p:cNvSpPr>
          <p:nvPr>
            <p:ph type="body" idx="1"/>
          </p:nvPr>
        </p:nvSpPr>
        <p:spPr/>
        <p:txBody>
          <a:bodyPr/>
          <a:lstStyle/>
          <a:p>
            <a:pPr marL="533400" indent="-533400"/>
            <a:r>
              <a:rPr lang="fa-IR" sz="2400" b="1">
                <a:cs typeface="B Titr" pitchFamily="2" charset="-78"/>
              </a:rPr>
              <a:t>نماگر </a:t>
            </a:r>
            <a:r>
              <a:rPr lang="en-US" sz="2400" b="1">
                <a:cs typeface="B Titr" pitchFamily="2" charset="-78"/>
              </a:rPr>
              <a:t>MFI</a:t>
            </a:r>
            <a:r>
              <a:rPr lang="fa-IR" sz="2400" b="1">
                <a:cs typeface="B Titr" pitchFamily="2" charset="-78"/>
              </a:rPr>
              <a:t> به دو صورت می تواند معامله گر را در تصمیم گیری جهت انجام معامله یاری کند</a:t>
            </a:r>
          </a:p>
          <a:p>
            <a:pPr marL="533400" indent="-533400">
              <a:buFont typeface="Wingdings" panose="05000000000000000000" pitchFamily="2" charset="2"/>
              <a:buAutoNum type="arabicPeriod"/>
            </a:pPr>
            <a:r>
              <a:rPr lang="fa-IR" sz="2400">
                <a:cs typeface="B Titr" pitchFamily="2" charset="-78"/>
              </a:rPr>
              <a:t>معمولاً نقاط حداکثر قیمت در یک سیکل زمانی هنگامی اتفاق می افتند که مقدار</a:t>
            </a:r>
            <a:r>
              <a:rPr lang="en-US" sz="2400">
                <a:cs typeface="B Titr" pitchFamily="2" charset="-78"/>
              </a:rPr>
              <a:t>MFI</a:t>
            </a:r>
            <a:r>
              <a:rPr lang="fa-IR" sz="2400">
                <a:cs typeface="B Titr" pitchFamily="2" charset="-78"/>
              </a:rPr>
              <a:t> کمتراز 20 می باشند بدین ترتیب منطقه بالای خط 80 را می توان منطقه بیشخرید و منطقه زیر 20 را منطقه بیش فروش قلمداد کرد</a:t>
            </a:r>
          </a:p>
          <a:p>
            <a:pPr marL="533400" indent="-533400">
              <a:buFont typeface="Wingdings" panose="05000000000000000000" pitchFamily="2" charset="2"/>
              <a:buAutoNum type="arabicPeriod"/>
            </a:pPr>
            <a:endParaRPr lang="fa-IR" sz="2400">
              <a:cs typeface="B Titr" pitchFamily="2" charset="-78"/>
            </a:endParaRPr>
          </a:p>
          <a:p>
            <a:pPr marL="533400" indent="-533400">
              <a:buFont typeface="Wingdings" panose="05000000000000000000" pitchFamily="2" charset="2"/>
              <a:buAutoNum type="arabicPeriod"/>
            </a:pPr>
            <a:r>
              <a:rPr lang="fa-IR" sz="2400">
                <a:cs typeface="B Titr" pitchFamily="2" charset="-78"/>
              </a:rPr>
              <a:t>از همگرایی و واگرایی خط مماس بر قله ها یا چاله های منحنی </a:t>
            </a:r>
            <a:r>
              <a:rPr lang="en-US" sz="2400">
                <a:cs typeface="B Titr" pitchFamily="2" charset="-78"/>
              </a:rPr>
              <a:t>MFI</a:t>
            </a:r>
            <a:r>
              <a:rPr lang="fa-IR" sz="2400">
                <a:cs typeface="B Titr" pitchFamily="2" charset="-78"/>
              </a:rPr>
              <a:t> و نمودار قیمت، به ترتیب در مناطق بالای خط 20 و زیر خط 80 برگشت روند را پیش بینی کرد </a:t>
            </a:r>
            <a:endParaRPr lang="en-US" sz="24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r>
              <a:rPr lang="fa-IR" sz="5400">
                <a:solidFill>
                  <a:srgbClr val="FF9900"/>
                </a:solidFill>
                <a:cs typeface="B Titr" pitchFamily="2" charset="-78"/>
              </a:rPr>
              <a:t>نفوذ به خط روند</a:t>
            </a:r>
            <a:endParaRPr lang="en-US" sz="5400">
              <a:solidFill>
                <a:srgbClr val="FF9900"/>
              </a:solidFill>
              <a:cs typeface="B Titr" pitchFamily="2" charset="-78"/>
            </a:endParaRPr>
          </a:p>
        </p:txBody>
      </p:sp>
      <p:sp>
        <p:nvSpPr>
          <p:cNvPr id="50179" name="Rectangle 3"/>
          <p:cNvSpPr>
            <a:spLocks noGrp="1" noRot="1" noChangeArrowheads="1"/>
          </p:cNvSpPr>
          <p:nvPr>
            <p:ph type="body" idx="1"/>
          </p:nvPr>
        </p:nvSpPr>
        <p:spPr/>
        <p:txBody>
          <a:bodyPr/>
          <a:lstStyle/>
          <a:p>
            <a:r>
              <a:rPr lang="fa-IR"/>
              <a:t>در تحليل تكنيكال نفوذ به خط روند از اهميت زيادي برخوردار بوده و همواره تكنسين ها از دو طريق آنرا مورد بررسي قرار مي دهند. </a:t>
            </a:r>
          </a:p>
          <a:p>
            <a:endParaRPr lang="fa-IR"/>
          </a:p>
          <a:p>
            <a:r>
              <a:rPr lang="fa-IR">
                <a:cs typeface="B Titr" pitchFamily="2" charset="-78"/>
              </a:rPr>
              <a:t>فيلتر زماني </a:t>
            </a:r>
          </a:p>
          <a:p>
            <a:r>
              <a:rPr lang="fa-IR">
                <a:cs typeface="B Titr" pitchFamily="2" charset="-78"/>
              </a:rPr>
              <a:t>فيلتر قيمتي</a:t>
            </a:r>
            <a:r>
              <a:rPr lang="fa-IR"/>
              <a:t> </a:t>
            </a:r>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rrowheads="1"/>
          </p:cNvSpPr>
          <p:nvPr>
            <p:ph type="title"/>
          </p:nvPr>
        </p:nvSpPr>
        <p:spPr/>
        <p:txBody>
          <a:bodyPr/>
          <a:lstStyle/>
          <a:p>
            <a:r>
              <a:rPr lang="fa-IR" sz="3600">
                <a:cs typeface="B Titr" pitchFamily="2" charset="-78"/>
              </a:rPr>
              <a:t>حجم متعادل </a:t>
            </a:r>
            <a:r>
              <a:rPr lang="en-US" sz="3600">
                <a:cs typeface="B Titr" pitchFamily="2" charset="-78"/>
              </a:rPr>
              <a:t>OBV</a:t>
            </a:r>
            <a:r>
              <a:rPr lang="fa-IR" sz="3600">
                <a:cs typeface="B Titr" pitchFamily="2" charset="-78"/>
              </a:rPr>
              <a:t/>
            </a:r>
            <a:br>
              <a:rPr lang="fa-IR" sz="3600">
                <a:cs typeface="B Titr" pitchFamily="2" charset="-78"/>
              </a:rPr>
            </a:br>
            <a:r>
              <a:rPr lang="fa-IR" sz="3600">
                <a:cs typeface="B Titr" pitchFamily="2" charset="-78"/>
              </a:rPr>
              <a:t>(</a:t>
            </a:r>
            <a:r>
              <a:rPr lang="en-US" sz="3600">
                <a:cs typeface="B Titr" pitchFamily="2" charset="-78"/>
              </a:rPr>
              <a:t>on balance volume</a:t>
            </a:r>
            <a:r>
              <a:rPr lang="fa-IR" sz="3600">
                <a:cs typeface="B Titr" pitchFamily="2" charset="-78"/>
              </a:rPr>
              <a:t>)</a:t>
            </a:r>
            <a:endParaRPr lang="en-US" sz="3600">
              <a:cs typeface="B Titr" pitchFamily="2" charset="-78"/>
            </a:endParaRPr>
          </a:p>
        </p:txBody>
      </p:sp>
      <p:sp>
        <p:nvSpPr>
          <p:cNvPr id="273411" name="Rectangle 3"/>
          <p:cNvSpPr>
            <a:spLocks noGrp="1" noRot="1" noChangeArrowheads="1"/>
          </p:cNvSpPr>
          <p:nvPr>
            <p:ph type="body" idx="1"/>
          </p:nvPr>
        </p:nvSpPr>
        <p:spPr/>
        <p:txBody>
          <a:bodyPr/>
          <a:lstStyle/>
          <a:p>
            <a:r>
              <a:rPr lang="fa-IR" sz="2000">
                <a:cs typeface="B Titr" pitchFamily="2" charset="-78"/>
              </a:rPr>
              <a:t>نماگر </a:t>
            </a:r>
            <a:r>
              <a:rPr lang="en-US" sz="2000">
                <a:cs typeface="B Titr" pitchFamily="2" charset="-78"/>
              </a:rPr>
              <a:t>OBV</a:t>
            </a:r>
            <a:r>
              <a:rPr lang="fa-IR" sz="2000">
                <a:cs typeface="B Titr" pitchFamily="2" charset="-78"/>
              </a:rPr>
              <a:t> رابطه بین حجم معاملات و تغییرات قیمت را نشان می دهدکه توسط آقای جو گرانویل ابداع شده است</a:t>
            </a:r>
          </a:p>
          <a:p>
            <a:endParaRPr lang="fa-IR" sz="2000">
              <a:cs typeface="B Titr" pitchFamily="2" charset="-78"/>
            </a:endParaRPr>
          </a:p>
          <a:p>
            <a:r>
              <a:rPr lang="en-US" sz="2000">
                <a:cs typeface="B Titr" pitchFamily="2" charset="-78"/>
              </a:rPr>
              <a:t>OBV</a:t>
            </a:r>
            <a:r>
              <a:rPr lang="fa-IR" sz="2000">
                <a:cs typeface="B Titr" pitchFamily="2" charset="-78"/>
              </a:rPr>
              <a:t> حجم تجمعی معامله را برای هریک از اقلام معاملاتی ارزیابی می کند. هنگامی که مورد معامله در حال کاهش ارزش خود است، جریان پول از آن دوری جسته و بالعکس در حالت افزایش قیمت، حجم پول به سوی آن سرازیر می گردد، </a:t>
            </a:r>
            <a:r>
              <a:rPr lang="en-US" sz="2000">
                <a:cs typeface="B Titr" pitchFamily="2" charset="-78"/>
              </a:rPr>
              <a:t>OBV</a:t>
            </a:r>
            <a:r>
              <a:rPr lang="fa-IR" sz="2000">
                <a:cs typeface="B Titr" pitchFamily="2" charset="-78"/>
              </a:rPr>
              <a:t> این حرکت جریان پول را اندازه گیری می نماید</a:t>
            </a:r>
            <a:endParaRPr lang="en-US" sz="20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rrowheads="1"/>
          </p:cNvSpPr>
          <p:nvPr>
            <p:ph type="title"/>
          </p:nvPr>
        </p:nvSpPr>
        <p:spPr/>
        <p:txBody>
          <a:bodyPr/>
          <a:lstStyle/>
          <a:p>
            <a:r>
              <a:rPr lang="fa-IR" sz="3600">
                <a:cs typeface="B Titr" pitchFamily="2" charset="-78"/>
              </a:rPr>
              <a:t>نحوه محاسبه حجم متعادل </a:t>
            </a:r>
            <a:r>
              <a:rPr lang="en-US" sz="3600">
                <a:cs typeface="B Titr" pitchFamily="2" charset="-78"/>
              </a:rPr>
              <a:t>OBV</a:t>
            </a:r>
            <a:r>
              <a:rPr lang="fa-IR" sz="3600">
                <a:cs typeface="B Titr" pitchFamily="2" charset="-78"/>
              </a:rPr>
              <a:t/>
            </a:r>
            <a:br>
              <a:rPr lang="fa-IR" sz="3600">
                <a:cs typeface="B Titr" pitchFamily="2" charset="-78"/>
              </a:rPr>
            </a:br>
            <a:r>
              <a:rPr lang="fa-IR" sz="3600">
                <a:cs typeface="B Titr" pitchFamily="2" charset="-78"/>
              </a:rPr>
              <a:t>(</a:t>
            </a:r>
            <a:r>
              <a:rPr lang="en-US" sz="3600">
                <a:cs typeface="B Titr" pitchFamily="2" charset="-78"/>
              </a:rPr>
              <a:t>on balance volume</a:t>
            </a:r>
            <a:r>
              <a:rPr lang="fa-IR" sz="3600">
                <a:cs typeface="B Titr" pitchFamily="2" charset="-78"/>
              </a:rPr>
              <a:t>)</a:t>
            </a:r>
            <a:endParaRPr lang="en-US" sz="3600">
              <a:cs typeface="B Titr" pitchFamily="2" charset="-78"/>
            </a:endParaRPr>
          </a:p>
        </p:txBody>
      </p:sp>
      <p:sp>
        <p:nvSpPr>
          <p:cNvPr id="274435" name="Rectangle 3"/>
          <p:cNvSpPr>
            <a:spLocks noGrp="1" noRot="1" noChangeArrowheads="1"/>
          </p:cNvSpPr>
          <p:nvPr>
            <p:ph type="body" idx="1"/>
          </p:nvPr>
        </p:nvSpPr>
        <p:spPr/>
        <p:txBody>
          <a:bodyPr/>
          <a:lstStyle/>
          <a:p>
            <a:r>
              <a:rPr lang="fa-IR" sz="2000">
                <a:cs typeface="B Titr" pitchFamily="2" charset="-78"/>
              </a:rPr>
              <a:t>اگر قیمت بسته شدن دوره فعلی از دوره قبلی بیشتر باشد:</a:t>
            </a:r>
          </a:p>
          <a:p>
            <a:pPr algn="l">
              <a:buFont typeface="Wingdings" panose="05000000000000000000" pitchFamily="2" charset="2"/>
              <a:buNone/>
            </a:pPr>
            <a:r>
              <a:rPr lang="en-US" sz="2000">
                <a:cs typeface="B Titr" pitchFamily="2" charset="-78"/>
              </a:rPr>
              <a:t>C</a:t>
            </a:r>
            <a:r>
              <a:rPr lang="en-US" sz="2000" baseline="-25000">
                <a:cs typeface="B Titr" pitchFamily="2" charset="-78"/>
              </a:rPr>
              <a:t>i</a:t>
            </a:r>
            <a:r>
              <a:rPr lang="en-US" sz="2000">
                <a:cs typeface="B Titr" pitchFamily="2" charset="-78"/>
              </a:rPr>
              <a:t>&gt;C</a:t>
            </a:r>
            <a:r>
              <a:rPr lang="en-US" sz="2000" baseline="-25000">
                <a:cs typeface="B Titr" pitchFamily="2" charset="-78"/>
              </a:rPr>
              <a:t>i-1                 </a:t>
            </a:r>
            <a:r>
              <a:rPr lang="en-US" sz="2000">
                <a:cs typeface="B Titr" pitchFamily="2" charset="-78"/>
              </a:rPr>
              <a:t>OBV</a:t>
            </a:r>
            <a:r>
              <a:rPr lang="en-US" sz="2000" baseline="-25000">
                <a:cs typeface="B Titr" pitchFamily="2" charset="-78"/>
              </a:rPr>
              <a:t>i</a:t>
            </a:r>
            <a:r>
              <a:rPr lang="en-US" sz="2000">
                <a:cs typeface="B Titr" pitchFamily="2" charset="-78"/>
              </a:rPr>
              <a:t>=OBV</a:t>
            </a:r>
            <a:r>
              <a:rPr lang="en-US" sz="2000" baseline="-25000">
                <a:cs typeface="B Titr" pitchFamily="2" charset="-78"/>
              </a:rPr>
              <a:t>i-1</a:t>
            </a:r>
            <a:r>
              <a:rPr lang="en-US" sz="2000">
                <a:cs typeface="B Titr" pitchFamily="2" charset="-78"/>
              </a:rPr>
              <a:t>+V</a:t>
            </a:r>
            <a:r>
              <a:rPr lang="en-US" sz="2000" baseline="-25000">
                <a:cs typeface="B Titr" pitchFamily="2" charset="-78"/>
              </a:rPr>
              <a:t>i</a:t>
            </a:r>
          </a:p>
          <a:p>
            <a:pPr algn="l">
              <a:buFont typeface="Wingdings" panose="05000000000000000000" pitchFamily="2" charset="2"/>
              <a:buNone/>
            </a:pPr>
            <a:endParaRPr lang="fa-IR" sz="2000">
              <a:cs typeface="B Titr" pitchFamily="2" charset="-78"/>
            </a:endParaRPr>
          </a:p>
          <a:p>
            <a:r>
              <a:rPr lang="fa-IR" sz="2000">
                <a:cs typeface="B Titr" pitchFamily="2" charset="-78"/>
              </a:rPr>
              <a:t>اگر قیمت بسته شدن دوره فعلی از قیمت بسته شدن دوره قبلی کمتر باشد:</a:t>
            </a:r>
          </a:p>
          <a:p>
            <a:pPr algn="l">
              <a:buFont typeface="Wingdings" panose="05000000000000000000" pitchFamily="2" charset="2"/>
              <a:buNone/>
            </a:pPr>
            <a:r>
              <a:rPr lang="en-US" sz="2000">
                <a:cs typeface="B Titr" pitchFamily="2" charset="-78"/>
              </a:rPr>
              <a:t>C</a:t>
            </a:r>
            <a:r>
              <a:rPr lang="en-US" sz="2000" baseline="-25000">
                <a:cs typeface="B Titr" pitchFamily="2" charset="-78"/>
              </a:rPr>
              <a:t>i</a:t>
            </a:r>
            <a:r>
              <a:rPr lang="en-US" sz="2000">
                <a:cs typeface="B Titr" pitchFamily="2" charset="-78"/>
              </a:rPr>
              <a:t>&lt;C</a:t>
            </a:r>
            <a:r>
              <a:rPr lang="en-US" sz="2000" baseline="-25000">
                <a:cs typeface="B Titr" pitchFamily="2" charset="-78"/>
              </a:rPr>
              <a:t>i-1                 </a:t>
            </a:r>
            <a:r>
              <a:rPr lang="en-US" sz="2000">
                <a:cs typeface="B Titr" pitchFamily="2" charset="-78"/>
              </a:rPr>
              <a:t>OBV</a:t>
            </a:r>
            <a:r>
              <a:rPr lang="en-US" sz="2000" baseline="-25000">
                <a:cs typeface="B Titr" pitchFamily="2" charset="-78"/>
              </a:rPr>
              <a:t>i</a:t>
            </a:r>
            <a:r>
              <a:rPr lang="en-US" sz="2000">
                <a:cs typeface="B Titr" pitchFamily="2" charset="-78"/>
              </a:rPr>
              <a:t>=OBV</a:t>
            </a:r>
            <a:r>
              <a:rPr lang="en-US" sz="2000" baseline="-25000">
                <a:cs typeface="B Titr" pitchFamily="2" charset="-78"/>
              </a:rPr>
              <a:t>i-1</a:t>
            </a:r>
            <a:r>
              <a:rPr lang="en-US" sz="2000">
                <a:cs typeface="B Titr" pitchFamily="2" charset="-78"/>
              </a:rPr>
              <a:t>-V</a:t>
            </a:r>
            <a:r>
              <a:rPr lang="en-US" sz="2000" baseline="-25000">
                <a:cs typeface="B Titr" pitchFamily="2" charset="-78"/>
              </a:rPr>
              <a:t>i</a:t>
            </a:r>
          </a:p>
          <a:p>
            <a:pPr algn="l">
              <a:buFont typeface="Wingdings" panose="05000000000000000000" pitchFamily="2" charset="2"/>
              <a:buNone/>
            </a:pPr>
            <a:endParaRPr lang="fa-IR" sz="2000">
              <a:cs typeface="B Titr" pitchFamily="2" charset="-78"/>
            </a:endParaRPr>
          </a:p>
          <a:p>
            <a:r>
              <a:rPr lang="fa-IR" sz="2000">
                <a:cs typeface="B Titr" pitchFamily="2" charset="-78"/>
              </a:rPr>
              <a:t>اگر قیمت بسته شدن دوره فعلی با دوره قبلی برابر باشد:</a:t>
            </a:r>
          </a:p>
          <a:p>
            <a:pPr algn="l">
              <a:buFont typeface="Wingdings" panose="05000000000000000000" pitchFamily="2" charset="2"/>
              <a:buNone/>
            </a:pPr>
            <a:r>
              <a:rPr lang="en-US" sz="2000">
                <a:cs typeface="B Titr" pitchFamily="2" charset="-78"/>
              </a:rPr>
              <a:t>C</a:t>
            </a:r>
            <a:r>
              <a:rPr lang="en-US" sz="2000" baseline="-25000">
                <a:cs typeface="B Titr" pitchFamily="2" charset="-78"/>
              </a:rPr>
              <a:t>i</a:t>
            </a:r>
            <a:r>
              <a:rPr lang="en-US" sz="2000">
                <a:cs typeface="B Titr" pitchFamily="2" charset="-78"/>
              </a:rPr>
              <a:t>=C</a:t>
            </a:r>
            <a:r>
              <a:rPr lang="en-US" sz="2000" baseline="-25000">
                <a:cs typeface="B Titr" pitchFamily="2" charset="-78"/>
              </a:rPr>
              <a:t>i-1                  </a:t>
            </a:r>
            <a:r>
              <a:rPr lang="en-US" sz="2000">
                <a:cs typeface="B Titr" pitchFamily="2" charset="-78"/>
              </a:rPr>
              <a:t>OBV</a:t>
            </a:r>
            <a:r>
              <a:rPr lang="en-US" sz="2000" baseline="-25000">
                <a:cs typeface="B Titr" pitchFamily="2" charset="-78"/>
              </a:rPr>
              <a:t>i</a:t>
            </a:r>
            <a:r>
              <a:rPr lang="en-US" sz="2000">
                <a:cs typeface="B Titr" pitchFamily="2" charset="-78"/>
              </a:rPr>
              <a:t>=OBV</a:t>
            </a:r>
            <a:r>
              <a:rPr lang="en-US" sz="2000" baseline="-25000">
                <a:cs typeface="B Titr" pitchFamily="2" charset="-78"/>
              </a:rPr>
              <a:t>i-1</a:t>
            </a:r>
          </a:p>
        </p:txBody>
      </p:sp>
      <p:sp>
        <p:nvSpPr>
          <p:cNvPr id="274436" name="AutoShape 4"/>
          <p:cNvSpPr>
            <a:spLocks noChangeArrowheads="1"/>
          </p:cNvSpPr>
          <p:nvPr/>
        </p:nvSpPr>
        <p:spPr bwMode="auto">
          <a:xfrm>
            <a:off x="2195513" y="2420938"/>
            <a:ext cx="576262" cy="288925"/>
          </a:xfrm>
          <a:prstGeom prst="rightArrow">
            <a:avLst>
              <a:gd name="adj1" fmla="val 50000"/>
              <a:gd name="adj2" fmla="val 498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37" name="AutoShape 5"/>
          <p:cNvSpPr>
            <a:spLocks noChangeArrowheads="1"/>
          </p:cNvSpPr>
          <p:nvPr/>
        </p:nvSpPr>
        <p:spPr bwMode="auto">
          <a:xfrm>
            <a:off x="2124075" y="3573463"/>
            <a:ext cx="576263" cy="288925"/>
          </a:xfrm>
          <a:prstGeom prst="rightArrow">
            <a:avLst>
              <a:gd name="adj1" fmla="val 50000"/>
              <a:gd name="adj2" fmla="val 498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38" name="AutoShape 6"/>
          <p:cNvSpPr>
            <a:spLocks noChangeArrowheads="1"/>
          </p:cNvSpPr>
          <p:nvPr/>
        </p:nvSpPr>
        <p:spPr bwMode="auto">
          <a:xfrm>
            <a:off x="2195513" y="4652963"/>
            <a:ext cx="576262" cy="288925"/>
          </a:xfrm>
          <a:prstGeom prst="rightArrow">
            <a:avLst>
              <a:gd name="adj1" fmla="val 50000"/>
              <a:gd name="adj2" fmla="val 498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rrowheads="1"/>
          </p:cNvSpPr>
          <p:nvPr>
            <p:ph type="title"/>
          </p:nvPr>
        </p:nvSpPr>
        <p:spPr/>
        <p:txBody>
          <a:bodyPr/>
          <a:lstStyle/>
          <a:p>
            <a:r>
              <a:rPr lang="fa-IR" sz="3600">
                <a:cs typeface="B Titr" pitchFamily="2" charset="-78"/>
              </a:rPr>
              <a:t>تفسیرحجم متعادل </a:t>
            </a:r>
            <a:r>
              <a:rPr lang="en-US" sz="3600">
                <a:cs typeface="B Titr" pitchFamily="2" charset="-78"/>
              </a:rPr>
              <a:t>OBV</a:t>
            </a:r>
            <a:r>
              <a:rPr lang="fa-IR" sz="3600">
                <a:cs typeface="B Titr" pitchFamily="2" charset="-78"/>
              </a:rPr>
              <a:t/>
            </a:r>
            <a:br>
              <a:rPr lang="fa-IR" sz="3600">
                <a:cs typeface="B Titr" pitchFamily="2" charset="-78"/>
              </a:rPr>
            </a:br>
            <a:r>
              <a:rPr lang="fa-IR" sz="3600">
                <a:cs typeface="B Titr" pitchFamily="2" charset="-78"/>
              </a:rPr>
              <a:t>(</a:t>
            </a:r>
            <a:r>
              <a:rPr lang="en-US" sz="3600">
                <a:cs typeface="B Titr" pitchFamily="2" charset="-78"/>
              </a:rPr>
              <a:t>on balance volume</a:t>
            </a:r>
            <a:r>
              <a:rPr lang="fa-IR" sz="3600">
                <a:cs typeface="B Titr" pitchFamily="2" charset="-78"/>
              </a:rPr>
              <a:t>)</a:t>
            </a:r>
            <a:endParaRPr lang="en-US" sz="3600">
              <a:cs typeface="B Titr" pitchFamily="2" charset="-78"/>
            </a:endParaRPr>
          </a:p>
        </p:txBody>
      </p:sp>
      <p:sp>
        <p:nvSpPr>
          <p:cNvPr id="275459" name="Rectangle 3"/>
          <p:cNvSpPr>
            <a:spLocks noGrp="1" noRot="1" noChangeArrowheads="1"/>
          </p:cNvSpPr>
          <p:nvPr>
            <p:ph type="body" idx="1"/>
          </p:nvPr>
        </p:nvSpPr>
        <p:spPr/>
        <p:txBody>
          <a:bodyPr/>
          <a:lstStyle/>
          <a:p>
            <a:r>
              <a:rPr lang="fa-IR" sz="2000">
                <a:cs typeface="B Titr" pitchFamily="2" charset="-78"/>
              </a:rPr>
              <a:t>مزیت نشانگر </a:t>
            </a:r>
            <a:r>
              <a:rPr lang="en-US" sz="2000">
                <a:cs typeface="B Titr" pitchFamily="2" charset="-78"/>
              </a:rPr>
              <a:t>OBV</a:t>
            </a:r>
            <a:r>
              <a:rPr lang="fa-IR" sz="2000">
                <a:cs typeface="B Titr" pitchFamily="2" charset="-78"/>
              </a:rPr>
              <a:t> نسبت به نماگرهای دیگر کم بودن حالت تأخیری آن است چه بسا تقدم فاز هم داشته باشد  </a:t>
            </a:r>
          </a:p>
          <a:p>
            <a:endParaRPr lang="fa-IR" sz="2000">
              <a:cs typeface="B Titr" pitchFamily="2" charset="-78"/>
            </a:endParaRPr>
          </a:p>
          <a:p>
            <a:r>
              <a:rPr lang="fa-IR" sz="2000">
                <a:cs typeface="B Titr" pitchFamily="2" charset="-78"/>
              </a:rPr>
              <a:t>برای منحنی </a:t>
            </a:r>
            <a:r>
              <a:rPr lang="en-US" sz="2000">
                <a:cs typeface="B Titr" pitchFamily="2" charset="-78"/>
              </a:rPr>
              <a:t>OBV</a:t>
            </a:r>
            <a:r>
              <a:rPr lang="fa-IR" sz="2000">
                <a:cs typeface="B Titr" pitchFamily="2" charset="-78"/>
              </a:rPr>
              <a:t> نظیر نمودار قیمت می توان خط گرایشی که مماس بر چاله های آن در صورت بالا روند بودن و قله های آن در صورت حرکت نزولی رسم کرد و شکسته شدن این خط می تواند سیگنالی برای تغییر روند حجم معاملات بوده و تغییر روند قیمت را بدنبال داشته باشد</a:t>
            </a:r>
          </a:p>
          <a:p>
            <a:endParaRPr lang="fa-IR" sz="2000">
              <a:cs typeface="B Titr" pitchFamily="2" charset="-78"/>
            </a:endParaRPr>
          </a:p>
          <a:p>
            <a:r>
              <a:rPr lang="fa-IR" sz="2000">
                <a:cs typeface="B Titr" pitchFamily="2" charset="-78"/>
              </a:rPr>
              <a:t>سرمایه گذاران می تواند، معاملات خود را متناسب با روند افزایش یا کاهش حجم معاملات انجام دهند البته مواردی هم اتفاق افتاده که قیمت ها به اوج یا حضیض خود رسیده بدون آنکه منحنی </a:t>
            </a:r>
            <a:r>
              <a:rPr lang="en-US" sz="2000">
                <a:cs typeface="B Titr" pitchFamily="2" charset="-78"/>
              </a:rPr>
              <a:t>OBV</a:t>
            </a:r>
            <a:r>
              <a:rPr lang="fa-IR" sz="2000">
                <a:cs typeface="B Titr" pitchFamily="2" charset="-78"/>
              </a:rPr>
              <a:t> همگام با نمودار قیمت حرکت کند به این گونه موارد حالات گنگ می گویند</a:t>
            </a:r>
          </a:p>
          <a:p>
            <a:endParaRPr lang="en-US" sz="20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Rectangle 3"/>
          <p:cNvSpPr>
            <a:spLocks noGrp="1" noRot="1" noChangeArrowheads="1"/>
          </p:cNvSpPr>
          <p:nvPr>
            <p:ph type="body" idx="1"/>
          </p:nvPr>
        </p:nvSpPr>
        <p:spPr/>
        <p:txBody>
          <a:bodyPr/>
          <a:lstStyle/>
          <a:p>
            <a:pPr>
              <a:buFont typeface="Wingdings" panose="05000000000000000000" pitchFamily="2" charset="2"/>
              <a:buNone/>
            </a:pPr>
            <a:endParaRPr lang="fa-IR"/>
          </a:p>
          <a:p>
            <a:pPr>
              <a:buFont typeface="Wingdings" panose="05000000000000000000" pitchFamily="2" charset="2"/>
              <a:buNone/>
            </a:pPr>
            <a:endParaRPr lang="fa-IR"/>
          </a:p>
          <a:p>
            <a:pPr algn="ctr">
              <a:buFont typeface="Wingdings" panose="05000000000000000000" pitchFamily="2" charset="2"/>
              <a:buNone/>
            </a:pPr>
            <a:r>
              <a:rPr lang="fa-IR" sz="4800">
                <a:solidFill>
                  <a:srgbClr val="FF9900"/>
                </a:solidFill>
                <a:cs typeface="B Titr" pitchFamily="2" charset="-78"/>
              </a:rPr>
              <a:t>در تجارت پيروز و موفق باشيد</a:t>
            </a:r>
            <a:r>
              <a:rPr lang="fa-IR" sz="4800">
                <a:cs typeface="B Titr" pitchFamily="2" charset="-78"/>
              </a:rPr>
              <a:t> </a:t>
            </a:r>
            <a:endParaRPr lang="en-US" sz="48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lstStyle/>
          <a:p>
            <a:r>
              <a:rPr lang="fa-IR" sz="5400">
                <a:solidFill>
                  <a:srgbClr val="FF9900"/>
                </a:solidFill>
                <a:cs typeface="B Titr" pitchFamily="2" charset="-78"/>
              </a:rPr>
              <a:t>نفوذ به خط روند</a:t>
            </a:r>
            <a:endParaRPr lang="en-US" sz="5400">
              <a:solidFill>
                <a:srgbClr val="FF9900"/>
              </a:solidFill>
              <a:cs typeface="B Titr" pitchFamily="2" charset="-78"/>
            </a:endParaRPr>
          </a:p>
        </p:txBody>
      </p:sp>
      <p:sp>
        <p:nvSpPr>
          <p:cNvPr id="51203" name="Rectangle 3"/>
          <p:cNvSpPr>
            <a:spLocks noGrp="1" noRot="1" noChangeArrowheads="1"/>
          </p:cNvSpPr>
          <p:nvPr>
            <p:ph type="body" idx="1"/>
          </p:nvPr>
        </p:nvSpPr>
        <p:spPr/>
        <p:txBody>
          <a:bodyPr/>
          <a:lstStyle/>
          <a:p>
            <a:endParaRPr lang="en-US"/>
          </a:p>
        </p:txBody>
      </p:sp>
      <p:sp>
        <p:nvSpPr>
          <p:cNvPr id="51204" name="Freeform 4"/>
          <p:cNvSpPr>
            <a:spLocks/>
          </p:cNvSpPr>
          <p:nvPr/>
        </p:nvSpPr>
        <p:spPr bwMode="auto">
          <a:xfrm>
            <a:off x="827088" y="2408238"/>
            <a:ext cx="5184775" cy="3397250"/>
          </a:xfrm>
          <a:custGeom>
            <a:avLst/>
            <a:gdLst>
              <a:gd name="T0" fmla="*/ 0 w 3266"/>
              <a:gd name="T1" fmla="*/ 2140 h 2140"/>
              <a:gd name="T2" fmla="*/ 272 w 3266"/>
              <a:gd name="T3" fmla="*/ 1323 h 2140"/>
              <a:gd name="T4" fmla="*/ 908 w 3266"/>
              <a:gd name="T5" fmla="*/ 1686 h 2140"/>
              <a:gd name="T6" fmla="*/ 1452 w 3266"/>
              <a:gd name="T7" fmla="*/ 688 h 2140"/>
              <a:gd name="T8" fmla="*/ 1996 w 3266"/>
              <a:gd name="T9" fmla="*/ 1051 h 2140"/>
              <a:gd name="T10" fmla="*/ 2586 w 3266"/>
              <a:gd name="T11" fmla="*/ 53 h 2140"/>
              <a:gd name="T12" fmla="*/ 3266 w 3266"/>
              <a:gd name="T13" fmla="*/ 734 h 2140"/>
            </a:gdLst>
            <a:ahLst/>
            <a:cxnLst>
              <a:cxn ang="0">
                <a:pos x="T0" y="T1"/>
              </a:cxn>
              <a:cxn ang="0">
                <a:pos x="T2" y="T3"/>
              </a:cxn>
              <a:cxn ang="0">
                <a:pos x="T4" y="T5"/>
              </a:cxn>
              <a:cxn ang="0">
                <a:pos x="T6" y="T7"/>
              </a:cxn>
              <a:cxn ang="0">
                <a:pos x="T8" y="T9"/>
              </a:cxn>
              <a:cxn ang="0">
                <a:pos x="T10" y="T11"/>
              </a:cxn>
              <a:cxn ang="0">
                <a:pos x="T12" y="T13"/>
              </a:cxn>
            </a:cxnLst>
            <a:rect l="0" t="0" r="r" b="b"/>
            <a:pathLst>
              <a:path w="3266" h="2140">
                <a:moveTo>
                  <a:pt x="0" y="2140"/>
                </a:moveTo>
                <a:cubicBezTo>
                  <a:pt x="60" y="1769"/>
                  <a:pt x="121" y="1399"/>
                  <a:pt x="272" y="1323"/>
                </a:cubicBezTo>
                <a:cubicBezTo>
                  <a:pt x="423" y="1247"/>
                  <a:pt x="711" y="1792"/>
                  <a:pt x="908" y="1686"/>
                </a:cubicBezTo>
                <a:cubicBezTo>
                  <a:pt x="1105" y="1580"/>
                  <a:pt x="1271" y="794"/>
                  <a:pt x="1452" y="688"/>
                </a:cubicBezTo>
                <a:cubicBezTo>
                  <a:pt x="1633" y="582"/>
                  <a:pt x="1807" y="1157"/>
                  <a:pt x="1996" y="1051"/>
                </a:cubicBezTo>
                <a:cubicBezTo>
                  <a:pt x="2185" y="945"/>
                  <a:pt x="2374" y="106"/>
                  <a:pt x="2586" y="53"/>
                </a:cubicBezTo>
                <a:cubicBezTo>
                  <a:pt x="2798" y="0"/>
                  <a:pt x="3153" y="621"/>
                  <a:pt x="3266" y="734"/>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5" name="Line 5"/>
          <p:cNvSpPr>
            <a:spLocks noChangeShapeType="1"/>
          </p:cNvSpPr>
          <p:nvPr/>
        </p:nvSpPr>
        <p:spPr bwMode="auto">
          <a:xfrm flipV="1">
            <a:off x="2051050" y="2349500"/>
            <a:ext cx="4968875" cy="2951163"/>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6" name="Rectangle 6"/>
          <p:cNvSpPr>
            <a:spLocks noChangeArrowheads="1"/>
          </p:cNvSpPr>
          <p:nvPr/>
        </p:nvSpPr>
        <p:spPr bwMode="auto">
          <a:xfrm>
            <a:off x="6227763" y="3357563"/>
            <a:ext cx="360362" cy="792162"/>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0" name="Line 10"/>
          <p:cNvSpPr>
            <a:spLocks noChangeShapeType="1"/>
          </p:cNvSpPr>
          <p:nvPr/>
        </p:nvSpPr>
        <p:spPr bwMode="auto">
          <a:xfrm flipV="1">
            <a:off x="6415088" y="3213100"/>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1" name="Line 11"/>
          <p:cNvSpPr>
            <a:spLocks noChangeShapeType="1"/>
          </p:cNvSpPr>
          <p:nvPr/>
        </p:nvSpPr>
        <p:spPr bwMode="auto">
          <a:xfrm>
            <a:off x="6400800" y="4149725"/>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r>
              <a:rPr lang="fa-IR" sz="5400">
                <a:solidFill>
                  <a:srgbClr val="FF9900"/>
                </a:solidFill>
                <a:cs typeface="B Titr" pitchFamily="2" charset="-78"/>
              </a:rPr>
              <a:t>نفوذ به خط روند</a:t>
            </a:r>
            <a:endParaRPr lang="en-US" sz="5400">
              <a:solidFill>
                <a:srgbClr val="FF9900"/>
              </a:solidFill>
              <a:cs typeface="B Titr" pitchFamily="2" charset="-78"/>
            </a:endParaRPr>
          </a:p>
        </p:txBody>
      </p:sp>
      <p:sp>
        <p:nvSpPr>
          <p:cNvPr id="52227" name="Rectangle 3"/>
          <p:cNvSpPr>
            <a:spLocks noGrp="1" noRot="1" noChangeArrowheads="1"/>
          </p:cNvSpPr>
          <p:nvPr>
            <p:ph type="body" idx="1"/>
          </p:nvPr>
        </p:nvSpPr>
        <p:spPr/>
        <p:txBody>
          <a:bodyPr/>
          <a:lstStyle/>
          <a:p>
            <a:endParaRPr lang="en-US"/>
          </a:p>
        </p:txBody>
      </p:sp>
      <p:sp>
        <p:nvSpPr>
          <p:cNvPr id="52230" name="Freeform 6"/>
          <p:cNvSpPr>
            <a:spLocks/>
          </p:cNvSpPr>
          <p:nvPr/>
        </p:nvSpPr>
        <p:spPr bwMode="auto">
          <a:xfrm>
            <a:off x="971550" y="2133600"/>
            <a:ext cx="4176713" cy="3514725"/>
          </a:xfrm>
          <a:custGeom>
            <a:avLst/>
            <a:gdLst>
              <a:gd name="T0" fmla="*/ 0 w 2631"/>
              <a:gd name="T1" fmla="*/ 0 h 2214"/>
              <a:gd name="T2" fmla="*/ 318 w 2631"/>
              <a:gd name="T3" fmla="*/ 907 h 2214"/>
              <a:gd name="T4" fmla="*/ 635 w 2631"/>
              <a:gd name="T5" fmla="*/ 498 h 2214"/>
              <a:gd name="T6" fmla="*/ 953 w 2631"/>
              <a:gd name="T7" fmla="*/ 1451 h 2214"/>
              <a:gd name="T8" fmla="*/ 1315 w 2631"/>
              <a:gd name="T9" fmla="*/ 907 h 2214"/>
              <a:gd name="T10" fmla="*/ 2087 w 2631"/>
              <a:gd name="T11" fmla="*/ 2131 h 2214"/>
              <a:gd name="T12" fmla="*/ 2631 w 2631"/>
              <a:gd name="T13" fmla="*/ 1406 h 2214"/>
            </a:gdLst>
            <a:ahLst/>
            <a:cxnLst>
              <a:cxn ang="0">
                <a:pos x="T0" y="T1"/>
              </a:cxn>
              <a:cxn ang="0">
                <a:pos x="T2" y="T3"/>
              </a:cxn>
              <a:cxn ang="0">
                <a:pos x="T4" y="T5"/>
              </a:cxn>
              <a:cxn ang="0">
                <a:pos x="T6" y="T7"/>
              </a:cxn>
              <a:cxn ang="0">
                <a:pos x="T8" y="T9"/>
              </a:cxn>
              <a:cxn ang="0">
                <a:pos x="T10" y="T11"/>
              </a:cxn>
              <a:cxn ang="0">
                <a:pos x="T12" y="T13"/>
              </a:cxn>
            </a:cxnLst>
            <a:rect l="0" t="0" r="r" b="b"/>
            <a:pathLst>
              <a:path w="2631" h="2214">
                <a:moveTo>
                  <a:pt x="0" y="0"/>
                </a:moveTo>
                <a:cubicBezTo>
                  <a:pt x="106" y="412"/>
                  <a:pt x="212" y="824"/>
                  <a:pt x="318" y="907"/>
                </a:cubicBezTo>
                <a:cubicBezTo>
                  <a:pt x="424" y="990"/>
                  <a:pt x="529" y="407"/>
                  <a:pt x="635" y="498"/>
                </a:cubicBezTo>
                <a:cubicBezTo>
                  <a:pt x="741" y="589"/>
                  <a:pt x="840" y="1383"/>
                  <a:pt x="953" y="1451"/>
                </a:cubicBezTo>
                <a:cubicBezTo>
                  <a:pt x="1066" y="1519"/>
                  <a:pt x="1126" y="794"/>
                  <a:pt x="1315" y="907"/>
                </a:cubicBezTo>
                <a:cubicBezTo>
                  <a:pt x="1504" y="1020"/>
                  <a:pt x="1868" y="2048"/>
                  <a:pt x="2087" y="2131"/>
                </a:cubicBezTo>
                <a:cubicBezTo>
                  <a:pt x="2306" y="2214"/>
                  <a:pt x="2540" y="1527"/>
                  <a:pt x="2631" y="1406"/>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1" name="Line 7"/>
          <p:cNvSpPr>
            <a:spLocks noChangeShapeType="1"/>
          </p:cNvSpPr>
          <p:nvPr/>
        </p:nvSpPr>
        <p:spPr bwMode="auto">
          <a:xfrm>
            <a:off x="1763713" y="2781300"/>
            <a:ext cx="4535487" cy="2592388"/>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2" name="Rectangle 8"/>
          <p:cNvSpPr>
            <a:spLocks noChangeArrowheads="1"/>
          </p:cNvSpPr>
          <p:nvPr/>
        </p:nvSpPr>
        <p:spPr bwMode="auto">
          <a:xfrm>
            <a:off x="5435600" y="3644900"/>
            <a:ext cx="360363" cy="863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5" name="Line 11"/>
          <p:cNvSpPr>
            <a:spLocks noChangeShapeType="1"/>
          </p:cNvSpPr>
          <p:nvPr/>
        </p:nvSpPr>
        <p:spPr bwMode="auto">
          <a:xfrm flipV="1">
            <a:off x="5608638" y="34290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6" name="Line 12"/>
          <p:cNvSpPr>
            <a:spLocks noChangeShapeType="1"/>
          </p:cNvSpPr>
          <p:nvPr/>
        </p:nvSpPr>
        <p:spPr bwMode="auto">
          <a:xfrm>
            <a:off x="5622925" y="450850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r>
              <a:rPr lang="fa-IR" sz="5400">
                <a:solidFill>
                  <a:srgbClr val="FF9900"/>
                </a:solidFill>
                <a:cs typeface="B Titr" pitchFamily="2" charset="-78"/>
              </a:rPr>
              <a:t>کانال های روند</a:t>
            </a:r>
            <a:endParaRPr lang="en-US" sz="5400">
              <a:solidFill>
                <a:srgbClr val="FF9900"/>
              </a:solidFill>
              <a:cs typeface="B Titr" pitchFamily="2" charset="-78"/>
            </a:endParaRPr>
          </a:p>
        </p:txBody>
      </p:sp>
      <p:sp>
        <p:nvSpPr>
          <p:cNvPr id="19459" name="Rectangle 3"/>
          <p:cNvSpPr>
            <a:spLocks noGrp="1" noRot="1" noChangeArrowheads="1"/>
          </p:cNvSpPr>
          <p:nvPr>
            <p:ph type="body" idx="1"/>
          </p:nvPr>
        </p:nvSpPr>
        <p:spPr/>
        <p:txBody>
          <a:bodyPr/>
          <a:lstStyle/>
          <a:p>
            <a:pPr>
              <a:buFont typeface="Wingdings" panose="05000000000000000000" pitchFamily="2" charset="2"/>
              <a:buNone/>
            </a:pPr>
            <a:endParaRPr lang="fa-IR" sz="4000">
              <a:cs typeface="B Titr" pitchFamily="2" charset="-78"/>
            </a:endParaRPr>
          </a:p>
          <a:p>
            <a:endParaRPr lang="fa-IR" sz="4000">
              <a:cs typeface="B Titr" pitchFamily="2" charset="-78"/>
            </a:endParaRPr>
          </a:p>
          <a:p>
            <a:endParaRPr lang="en-US" sz="4000">
              <a:cs typeface="B Titr" pitchFamily="2" charset="-78"/>
            </a:endParaRPr>
          </a:p>
        </p:txBody>
      </p:sp>
      <p:sp>
        <p:nvSpPr>
          <p:cNvPr id="19460" name="Line 4"/>
          <p:cNvSpPr>
            <a:spLocks noChangeShapeType="1"/>
          </p:cNvSpPr>
          <p:nvPr/>
        </p:nvSpPr>
        <p:spPr bwMode="auto">
          <a:xfrm flipV="1">
            <a:off x="539750" y="2276475"/>
            <a:ext cx="2592388" cy="26654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1" name="Line 5"/>
          <p:cNvSpPr>
            <a:spLocks noChangeShapeType="1"/>
          </p:cNvSpPr>
          <p:nvPr/>
        </p:nvSpPr>
        <p:spPr bwMode="auto">
          <a:xfrm flipV="1">
            <a:off x="1187450" y="2924175"/>
            <a:ext cx="2592388" cy="26654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2" name="Line 6"/>
          <p:cNvSpPr>
            <a:spLocks noChangeShapeType="1"/>
          </p:cNvSpPr>
          <p:nvPr/>
        </p:nvSpPr>
        <p:spPr bwMode="auto">
          <a:xfrm>
            <a:off x="5364163" y="2781300"/>
            <a:ext cx="2232025" cy="20875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3" name="Line 7"/>
          <p:cNvSpPr>
            <a:spLocks noChangeShapeType="1"/>
          </p:cNvSpPr>
          <p:nvPr/>
        </p:nvSpPr>
        <p:spPr bwMode="auto">
          <a:xfrm>
            <a:off x="6227763" y="2060575"/>
            <a:ext cx="2232025" cy="20875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4" name="Line 8"/>
          <p:cNvSpPr>
            <a:spLocks noChangeShapeType="1"/>
          </p:cNvSpPr>
          <p:nvPr/>
        </p:nvSpPr>
        <p:spPr bwMode="auto">
          <a:xfrm>
            <a:off x="2268538" y="6381750"/>
            <a:ext cx="42481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5" name="Line 9"/>
          <p:cNvSpPr>
            <a:spLocks noChangeShapeType="1"/>
          </p:cNvSpPr>
          <p:nvPr/>
        </p:nvSpPr>
        <p:spPr bwMode="auto">
          <a:xfrm>
            <a:off x="2339975" y="5516563"/>
            <a:ext cx="42481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6" name="Freeform 10"/>
          <p:cNvSpPr>
            <a:spLocks/>
          </p:cNvSpPr>
          <p:nvPr/>
        </p:nvSpPr>
        <p:spPr bwMode="auto">
          <a:xfrm>
            <a:off x="1295400" y="2360613"/>
            <a:ext cx="2339975" cy="3013075"/>
          </a:xfrm>
          <a:custGeom>
            <a:avLst/>
            <a:gdLst>
              <a:gd name="T0" fmla="*/ 68 w 1474"/>
              <a:gd name="T1" fmla="*/ 1898 h 1898"/>
              <a:gd name="T2" fmla="*/ 68 w 1474"/>
              <a:gd name="T3" fmla="*/ 1036 h 1898"/>
              <a:gd name="T4" fmla="*/ 476 w 1474"/>
              <a:gd name="T5" fmla="*/ 1444 h 1898"/>
              <a:gd name="T6" fmla="*/ 522 w 1474"/>
              <a:gd name="T7" fmla="*/ 582 h 1898"/>
              <a:gd name="T8" fmla="*/ 930 w 1474"/>
              <a:gd name="T9" fmla="*/ 991 h 1898"/>
              <a:gd name="T10" fmla="*/ 1021 w 1474"/>
              <a:gd name="T11" fmla="*/ 83 h 1898"/>
              <a:gd name="T12" fmla="*/ 1384 w 1474"/>
              <a:gd name="T13" fmla="*/ 492 h 1898"/>
              <a:gd name="T14" fmla="*/ 1474 w 1474"/>
              <a:gd name="T15" fmla="*/ 83 h 18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4" h="1898">
                <a:moveTo>
                  <a:pt x="68" y="1898"/>
                </a:moveTo>
                <a:cubicBezTo>
                  <a:pt x="34" y="1505"/>
                  <a:pt x="0" y="1112"/>
                  <a:pt x="68" y="1036"/>
                </a:cubicBezTo>
                <a:cubicBezTo>
                  <a:pt x="136" y="960"/>
                  <a:pt x="400" y="1520"/>
                  <a:pt x="476" y="1444"/>
                </a:cubicBezTo>
                <a:cubicBezTo>
                  <a:pt x="552" y="1368"/>
                  <a:pt x="446" y="657"/>
                  <a:pt x="522" y="582"/>
                </a:cubicBezTo>
                <a:cubicBezTo>
                  <a:pt x="598" y="507"/>
                  <a:pt x="847" y="1074"/>
                  <a:pt x="930" y="991"/>
                </a:cubicBezTo>
                <a:cubicBezTo>
                  <a:pt x="1013" y="908"/>
                  <a:pt x="945" y="166"/>
                  <a:pt x="1021" y="83"/>
                </a:cubicBezTo>
                <a:cubicBezTo>
                  <a:pt x="1097" y="0"/>
                  <a:pt x="1309" y="492"/>
                  <a:pt x="1384" y="492"/>
                </a:cubicBezTo>
                <a:cubicBezTo>
                  <a:pt x="1459" y="492"/>
                  <a:pt x="1459" y="151"/>
                  <a:pt x="1474" y="83"/>
                </a:cubicBezTo>
              </a:path>
            </a:pathLst>
          </a:custGeom>
          <a:noFill/>
          <a:ln w="3810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7" name="Freeform 11"/>
          <p:cNvSpPr>
            <a:spLocks/>
          </p:cNvSpPr>
          <p:nvPr/>
        </p:nvSpPr>
        <p:spPr bwMode="auto">
          <a:xfrm>
            <a:off x="2843213" y="5516563"/>
            <a:ext cx="3600450" cy="877887"/>
          </a:xfrm>
          <a:custGeom>
            <a:avLst/>
            <a:gdLst>
              <a:gd name="T0" fmla="*/ 0 w 2268"/>
              <a:gd name="T1" fmla="*/ 545 h 553"/>
              <a:gd name="T2" fmla="*/ 318 w 2268"/>
              <a:gd name="T3" fmla="*/ 0 h 553"/>
              <a:gd name="T4" fmla="*/ 635 w 2268"/>
              <a:gd name="T5" fmla="*/ 545 h 553"/>
              <a:gd name="T6" fmla="*/ 998 w 2268"/>
              <a:gd name="T7" fmla="*/ 46 h 553"/>
              <a:gd name="T8" fmla="*/ 1316 w 2268"/>
              <a:gd name="T9" fmla="*/ 545 h 553"/>
              <a:gd name="T10" fmla="*/ 1724 w 2268"/>
              <a:gd name="T11" fmla="*/ 0 h 553"/>
              <a:gd name="T12" fmla="*/ 2042 w 2268"/>
              <a:gd name="T13" fmla="*/ 545 h 553"/>
              <a:gd name="T14" fmla="*/ 2268 w 2268"/>
              <a:gd name="T15" fmla="*/ 0 h 5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8" h="553">
                <a:moveTo>
                  <a:pt x="0" y="545"/>
                </a:moveTo>
                <a:cubicBezTo>
                  <a:pt x="106" y="272"/>
                  <a:pt x="212" y="0"/>
                  <a:pt x="318" y="0"/>
                </a:cubicBezTo>
                <a:cubicBezTo>
                  <a:pt x="424" y="0"/>
                  <a:pt x="522" y="537"/>
                  <a:pt x="635" y="545"/>
                </a:cubicBezTo>
                <a:cubicBezTo>
                  <a:pt x="748" y="553"/>
                  <a:pt x="885" y="46"/>
                  <a:pt x="998" y="46"/>
                </a:cubicBezTo>
                <a:cubicBezTo>
                  <a:pt x="1111" y="46"/>
                  <a:pt x="1195" y="553"/>
                  <a:pt x="1316" y="545"/>
                </a:cubicBezTo>
                <a:cubicBezTo>
                  <a:pt x="1437" y="537"/>
                  <a:pt x="1603" y="0"/>
                  <a:pt x="1724" y="0"/>
                </a:cubicBezTo>
                <a:cubicBezTo>
                  <a:pt x="1845" y="0"/>
                  <a:pt x="1951" y="545"/>
                  <a:pt x="2042" y="545"/>
                </a:cubicBezTo>
                <a:cubicBezTo>
                  <a:pt x="2133" y="545"/>
                  <a:pt x="2230" y="91"/>
                  <a:pt x="2268" y="0"/>
                </a:cubicBezTo>
              </a:path>
            </a:pathLst>
          </a:custGeom>
          <a:noFill/>
          <a:ln w="3810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8" name="Freeform 12"/>
          <p:cNvSpPr>
            <a:spLocks/>
          </p:cNvSpPr>
          <p:nvPr/>
        </p:nvSpPr>
        <p:spPr bwMode="auto">
          <a:xfrm>
            <a:off x="6048375" y="2205038"/>
            <a:ext cx="2268538" cy="2795587"/>
          </a:xfrm>
          <a:custGeom>
            <a:avLst/>
            <a:gdLst>
              <a:gd name="T0" fmla="*/ 204 w 1429"/>
              <a:gd name="T1" fmla="*/ 0 h 1761"/>
              <a:gd name="T2" fmla="*/ 68 w 1429"/>
              <a:gd name="T3" fmla="*/ 862 h 1761"/>
              <a:gd name="T4" fmla="*/ 612 w 1429"/>
              <a:gd name="T5" fmla="*/ 408 h 1761"/>
              <a:gd name="T6" fmla="*/ 567 w 1429"/>
              <a:gd name="T7" fmla="*/ 1225 h 1761"/>
              <a:gd name="T8" fmla="*/ 1066 w 1429"/>
              <a:gd name="T9" fmla="*/ 816 h 1761"/>
              <a:gd name="T10" fmla="*/ 1020 w 1429"/>
              <a:gd name="T11" fmla="*/ 1633 h 1761"/>
              <a:gd name="T12" fmla="*/ 1429 w 1429"/>
              <a:gd name="T13" fmla="*/ 1587 h 1761"/>
            </a:gdLst>
            <a:ahLst/>
            <a:cxnLst>
              <a:cxn ang="0">
                <a:pos x="T0" y="T1"/>
              </a:cxn>
              <a:cxn ang="0">
                <a:pos x="T2" y="T3"/>
              </a:cxn>
              <a:cxn ang="0">
                <a:pos x="T4" y="T5"/>
              </a:cxn>
              <a:cxn ang="0">
                <a:pos x="T6" y="T7"/>
              </a:cxn>
              <a:cxn ang="0">
                <a:pos x="T8" y="T9"/>
              </a:cxn>
              <a:cxn ang="0">
                <a:pos x="T10" y="T11"/>
              </a:cxn>
              <a:cxn ang="0">
                <a:pos x="T12" y="T13"/>
              </a:cxn>
            </a:cxnLst>
            <a:rect l="0" t="0" r="r" b="b"/>
            <a:pathLst>
              <a:path w="1429" h="1761">
                <a:moveTo>
                  <a:pt x="204" y="0"/>
                </a:moveTo>
                <a:cubicBezTo>
                  <a:pt x="102" y="397"/>
                  <a:pt x="0" y="794"/>
                  <a:pt x="68" y="862"/>
                </a:cubicBezTo>
                <a:cubicBezTo>
                  <a:pt x="136" y="930"/>
                  <a:pt x="529" y="348"/>
                  <a:pt x="612" y="408"/>
                </a:cubicBezTo>
                <a:cubicBezTo>
                  <a:pt x="695" y="468"/>
                  <a:pt x="491" y="1157"/>
                  <a:pt x="567" y="1225"/>
                </a:cubicBezTo>
                <a:cubicBezTo>
                  <a:pt x="643" y="1293"/>
                  <a:pt x="991" y="748"/>
                  <a:pt x="1066" y="816"/>
                </a:cubicBezTo>
                <a:cubicBezTo>
                  <a:pt x="1141" y="884"/>
                  <a:pt x="960" y="1505"/>
                  <a:pt x="1020" y="1633"/>
                </a:cubicBezTo>
                <a:cubicBezTo>
                  <a:pt x="1080" y="1761"/>
                  <a:pt x="1361" y="1595"/>
                  <a:pt x="1429" y="1587"/>
                </a:cubicBezTo>
              </a:path>
            </a:pathLst>
          </a:custGeom>
          <a:noFill/>
          <a:ln w="3810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9" name="Text Box 13"/>
          <p:cNvSpPr txBox="1">
            <a:spLocks noChangeArrowheads="1"/>
          </p:cNvSpPr>
          <p:nvPr/>
        </p:nvSpPr>
        <p:spPr bwMode="auto">
          <a:xfrm>
            <a:off x="755650" y="2781300"/>
            <a:ext cx="1325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Garamond" panose="02020404030301010803" pitchFamily="18" charset="0"/>
                <a:cs typeface="B Titr" pitchFamily="2" charset="-78"/>
              </a:rPr>
              <a:t>روند افزايشي </a:t>
            </a:r>
            <a:endParaRPr lang="en-US">
              <a:latin typeface="Garamond" panose="02020404030301010803" pitchFamily="18" charset="0"/>
              <a:cs typeface="B Titr" pitchFamily="2" charset="-78"/>
            </a:endParaRPr>
          </a:p>
        </p:txBody>
      </p:sp>
      <p:sp>
        <p:nvSpPr>
          <p:cNvPr id="19470" name="Text Box 14"/>
          <p:cNvSpPr txBox="1">
            <a:spLocks noChangeArrowheads="1"/>
          </p:cNvSpPr>
          <p:nvPr/>
        </p:nvSpPr>
        <p:spPr bwMode="auto">
          <a:xfrm>
            <a:off x="3132138" y="5013325"/>
            <a:ext cx="2074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Garamond" panose="02020404030301010803" pitchFamily="18" charset="0"/>
                <a:cs typeface="B Titr" pitchFamily="2" charset="-78"/>
              </a:rPr>
              <a:t>روند رو به جلو ( خنثي)</a:t>
            </a:r>
            <a:endParaRPr lang="en-US">
              <a:latin typeface="Garamond" panose="02020404030301010803" pitchFamily="18" charset="0"/>
              <a:cs typeface="B Titr" pitchFamily="2" charset="-78"/>
            </a:endParaRPr>
          </a:p>
        </p:txBody>
      </p:sp>
      <p:sp>
        <p:nvSpPr>
          <p:cNvPr id="19471" name="Text Box 15"/>
          <p:cNvSpPr txBox="1">
            <a:spLocks noChangeArrowheads="1"/>
          </p:cNvSpPr>
          <p:nvPr/>
        </p:nvSpPr>
        <p:spPr bwMode="auto">
          <a:xfrm>
            <a:off x="7308850" y="2565400"/>
            <a:ext cx="1195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Garamond" panose="02020404030301010803" pitchFamily="18" charset="0"/>
                <a:cs typeface="B Titr" pitchFamily="2" charset="-78"/>
              </a:rPr>
              <a:t>روند كاهشي</a:t>
            </a:r>
            <a:endParaRPr lang="en-US">
              <a:latin typeface="Garamond" panose="02020404030301010803" pitchFamily="18" charset="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r>
              <a:rPr lang="fa-IR" sz="4800">
                <a:solidFill>
                  <a:srgbClr val="FF9900"/>
                </a:solidFill>
                <a:cs typeface="B Titr" pitchFamily="2" charset="-78"/>
              </a:rPr>
              <a:t>تغییر نقش سطوح مقاومت و حمایت</a:t>
            </a:r>
            <a:endParaRPr lang="en-US" sz="4800">
              <a:solidFill>
                <a:srgbClr val="FF9900"/>
              </a:solidFill>
              <a:cs typeface="B Titr" pitchFamily="2" charset="-78"/>
            </a:endParaRPr>
          </a:p>
        </p:txBody>
      </p:sp>
      <p:sp>
        <p:nvSpPr>
          <p:cNvPr id="53251" name="Rectangle 3"/>
          <p:cNvSpPr>
            <a:spLocks noGrp="1" noRot="1" noChangeArrowheads="1"/>
          </p:cNvSpPr>
          <p:nvPr>
            <p:ph type="body" idx="1"/>
          </p:nvPr>
        </p:nvSpPr>
        <p:spPr/>
        <p:txBody>
          <a:bodyPr/>
          <a:lstStyle/>
          <a:p>
            <a:endParaRPr lang="en-US"/>
          </a:p>
        </p:txBody>
      </p:sp>
      <p:sp>
        <p:nvSpPr>
          <p:cNvPr id="53252" name="Freeform 4"/>
          <p:cNvSpPr>
            <a:spLocks/>
          </p:cNvSpPr>
          <p:nvPr/>
        </p:nvSpPr>
        <p:spPr bwMode="auto">
          <a:xfrm>
            <a:off x="900113" y="1244600"/>
            <a:ext cx="6048375" cy="4632325"/>
          </a:xfrm>
          <a:custGeom>
            <a:avLst/>
            <a:gdLst>
              <a:gd name="T0" fmla="*/ 0 w 3810"/>
              <a:gd name="T1" fmla="*/ 2918 h 2918"/>
              <a:gd name="T2" fmla="*/ 363 w 3810"/>
              <a:gd name="T3" fmla="*/ 1830 h 2918"/>
              <a:gd name="T4" fmla="*/ 907 w 3810"/>
              <a:gd name="T5" fmla="*/ 2601 h 2918"/>
              <a:gd name="T6" fmla="*/ 1587 w 3810"/>
              <a:gd name="T7" fmla="*/ 968 h 2918"/>
              <a:gd name="T8" fmla="*/ 2086 w 3810"/>
              <a:gd name="T9" fmla="*/ 1966 h 2918"/>
              <a:gd name="T10" fmla="*/ 2812 w 3810"/>
              <a:gd name="T11" fmla="*/ 151 h 2918"/>
              <a:gd name="T12" fmla="*/ 3402 w 3810"/>
              <a:gd name="T13" fmla="*/ 1058 h 2918"/>
              <a:gd name="T14" fmla="*/ 3810 w 3810"/>
              <a:gd name="T15" fmla="*/ 423 h 29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0" h="2918">
                <a:moveTo>
                  <a:pt x="0" y="2918"/>
                </a:moveTo>
                <a:cubicBezTo>
                  <a:pt x="106" y="2400"/>
                  <a:pt x="212" y="1883"/>
                  <a:pt x="363" y="1830"/>
                </a:cubicBezTo>
                <a:cubicBezTo>
                  <a:pt x="514" y="1777"/>
                  <a:pt x="703" y="2745"/>
                  <a:pt x="907" y="2601"/>
                </a:cubicBezTo>
                <a:cubicBezTo>
                  <a:pt x="1111" y="2457"/>
                  <a:pt x="1391" y="1074"/>
                  <a:pt x="1587" y="968"/>
                </a:cubicBezTo>
                <a:cubicBezTo>
                  <a:pt x="1783" y="862"/>
                  <a:pt x="1882" y="2102"/>
                  <a:pt x="2086" y="1966"/>
                </a:cubicBezTo>
                <a:cubicBezTo>
                  <a:pt x="2290" y="1830"/>
                  <a:pt x="2593" y="302"/>
                  <a:pt x="2812" y="151"/>
                </a:cubicBezTo>
                <a:cubicBezTo>
                  <a:pt x="3031" y="0"/>
                  <a:pt x="3236" y="1013"/>
                  <a:pt x="3402" y="1058"/>
                </a:cubicBezTo>
                <a:cubicBezTo>
                  <a:pt x="3568" y="1103"/>
                  <a:pt x="3742" y="529"/>
                  <a:pt x="3810" y="423"/>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3" name="Line 5"/>
          <p:cNvSpPr>
            <a:spLocks noChangeShapeType="1"/>
          </p:cNvSpPr>
          <p:nvPr/>
        </p:nvSpPr>
        <p:spPr bwMode="auto">
          <a:xfrm>
            <a:off x="827088" y="4222750"/>
            <a:ext cx="5113337" cy="6985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4" name="Line 6"/>
          <p:cNvSpPr>
            <a:spLocks noChangeShapeType="1"/>
          </p:cNvSpPr>
          <p:nvPr/>
        </p:nvSpPr>
        <p:spPr bwMode="auto">
          <a:xfrm>
            <a:off x="3203575" y="2781300"/>
            <a:ext cx="3744913" cy="142875"/>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5" name="Text Box 7"/>
          <p:cNvSpPr txBox="1">
            <a:spLocks noChangeArrowheads="1"/>
          </p:cNvSpPr>
          <p:nvPr/>
        </p:nvSpPr>
        <p:spPr bwMode="auto">
          <a:xfrm>
            <a:off x="1331913" y="3716338"/>
            <a:ext cx="3413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9900"/>
                </a:solidFill>
                <a:latin typeface="Franklin Gothic Heavy" pitchFamily="34" charset="0"/>
                <a:cs typeface="B Titr" pitchFamily="2" charset="-78"/>
              </a:rPr>
              <a:t>R</a:t>
            </a:r>
          </a:p>
        </p:txBody>
      </p:sp>
      <p:sp>
        <p:nvSpPr>
          <p:cNvPr id="53256" name="Text Box 8"/>
          <p:cNvSpPr txBox="1">
            <a:spLocks noChangeArrowheads="1"/>
          </p:cNvSpPr>
          <p:nvPr/>
        </p:nvSpPr>
        <p:spPr bwMode="auto">
          <a:xfrm>
            <a:off x="3924300" y="4437063"/>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9900"/>
                </a:solidFill>
                <a:latin typeface="Franklin Gothic Heavy" pitchFamily="34" charset="0"/>
              </a:rPr>
              <a:t>S</a:t>
            </a:r>
          </a:p>
        </p:txBody>
      </p:sp>
      <p:sp>
        <p:nvSpPr>
          <p:cNvPr id="53257" name="Text Box 9"/>
          <p:cNvSpPr txBox="1">
            <a:spLocks noChangeArrowheads="1"/>
          </p:cNvSpPr>
          <p:nvPr/>
        </p:nvSpPr>
        <p:spPr bwMode="auto">
          <a:xfrm>
            <a:off x="3348038" y="2276475"/>
            <a:ext cx="341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9900"/>
                </a:solidFill>
                <a:latin typeface="Franklin Gothic Heavy" pitchFamily="34" charset="0"/>
              </a:rPr>
              <a:t>R</a:t>
            </a:r>
          </a:p>
        </p:txBody>
      </p:sp>
      <p:sp>
        <p:nvSpPr>
          <p:cNvPr id="53258" name="Text Box 10"/>
          <p:cNvSpPr txBox="1">
            <a:spLocks noChangeArrowheads="1"/>
          </p:cNvSpPr>
          <p:nvPr/>
        </p:nvSpPr>
        <p:spPr bwMode="auto">
          <a:xfrm>
            <a:off x="6156325" y="2997200"/>
            <a:ext cx="322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9900"/>
                </a:solidFill>
                <a:latin typeface="Franklin Gothic Heavy" pitchFamily="34" charset="0"/>
              </a:rPr>
              <a:t>S</a:t>
            </a: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r>
              <a:rPr lang="fa-IR" sz="5400">
                <a:solidFill>
                  <a:srgbClr val="FF9900"/>
                </a:solidFill>
                <a:cs typeface="B Titr" pitchFamily="2" charset="-78"/>
              </a:rPr>
              <a:t>تغییر نقش خط روند</a:t>
            </a:r>
            <a:endParaRPr lang="en-US" sz="5400">
              <a:solidFill>
                <a:srgbClr val="FF9900"/>
              </a:solidFill>
              <a:cs typeface="B Titr" pitchFamily="2" charset="-78"/>
            </a:endParaRPr>
          </a:p>
        </p:txBody>
      </p:sp>
      <p:sp>
        <p:nvSpPr>
          <p:cNvPr id="54275" name="Rectangle 3"/>
          <p:cNvSpPr>
            <a:spLocks noGrp="1" noRot="1" noChangeArrowheads="1"/>
          </p:cNvSpPr>
          <p:nvPr>
            <p:ph type="body" idx="1"/>
          </p:nvPr>
        </p:nvSpPr>
        <p:spPr/>
        <p:txBody>
          <a:bodyPr/>
          <a:lstStyle/>
          <a:p>
            <a:endParaRPr lang="en-US"/>
          </a:p>
        </p:txBody>
      </p:sp>
      <p:sp>
        <p:nvSpPr>
          <p:cNvPr id="54277" name="Line 5"/>
          <p:cNvSpPr>
            <a:spLocks noChangeShapeType="1"/>
          </p:cNvSpPr>
          <p:nvPr/>
        </p:nvSpPr>
        <p:spPr bwMode="auto">
          <a:xfrm flipV="1">
            <a:off x="1979613" y="2133600"/>
            <a:ext cx="5545137" cy="3527425"/>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8" name="Freeform 6"/>
          <p:cNvSpPr>
            <a:spLocks/>
          </p:cNvSpPr>
          <p:nvPr/>
        </p:nvSpPr>
        <p:spPr bwMode="auto">
          <a:xfrm>
            <a:off x="2051050" y="1471613"/>
            <a:ext cx="5400675" cy="4117975"/>
          </a:xfrm>
          <a:custGeom>
            <a:avLst/>
            <a:gdLst>
              <a:gd name="T0" fmla="*/ 0 w 3402"/>
              <a:gd name="T1" fmla="*/ 2594 h 2594"/>
              <a:gd name="T2" fmla="*/ 318 w 3402"/>
              <a:gd name="T3" fmla="*/ 1369 h 2594"/>
              <a:gd name="T4" fmla="*/ 817 w 3402"/>
              <a:gd name="T5" fmla="*/ 2049 h 2594"/>
              <a:gd name="T6" fmla="*/ 1180 w 3402"/>
              <a:gd name="T7" fmla="*/ 643 h 2594"/>
              <a:gd name="T8" fmla="*/ 1679 w 3402"/>
              <a:gd name="T9" fmla="*/ 1505 h 2594"/>
              <a:gd name="T10" fmla="*/ 1996 w 3402"/>
              <a:gd name="T11" fmla="*/ 8 h 2594"/>
              <a:gd name="T12" fmla="*/ 2722 w 3402"/>
              <a:gd name="T13" fmla="*/ 1551 h 2594"/>
              <a:gd name="T14" fmla="*/ 2994 w 3402"/>
              <a:gd name="T15" fmla="*/ 689 h 2594"/>
              <a:gd name="T16" fmla="*/ 3402 w 3402"/>
              <a:gd name="T17" fmla="*/ 1369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2" h="2594">
                <a:moveTo>
                  <a:pt x="0" y="2594"/>
                </a:moveTo>
                <a:cubicBezTo>
                  <a:pt x="91" y="2027"/>
                  <a:pt x="182" y="1460"/>
                  <a:pt x="318" y="1369"/>
                </a:cubicBezTo>
                <a:cubicBezTo>
                  <a:pt x="454" y="1278"/>
                  <a:pt x="673" y="2170"/>
                  <a:pt x="817" y="2049"/>
                </a:cubicBezTo>
                <a:cubicBezTo>
                  <a:pt x="961" y="1928"/>
                  <a:pt x="1036" y="734"/>
                  <a:pt x="1180" y="643"/>
                </a:cubicBezTo>
                <a:cubicBezTo>
                  <a:pt x="1324" y="552"/>
                  <a:pt x="1543" y="1611"/>
                  <a:pt x="1679" y="1505"/>
                </a:cubicBezTo>
                <a:cubicBezTo>
                  <a:pt x="1815" y="1399"/>
                  <a:pt x="1822" y="0"/>
                  <a:pt x="1996" y="8"/>
                </a:cubicBezTo>
                <a:cubicBezTo>
                  <a:pt x="2170" y="16"/>
                  <a:pt x="2556" y="1438"/>
                  <a:pt x="2722" y="1551"/>
                </a:cubicBezTo>
                <a:cubicBezTo>
                  <a:pt x="2888" y="1664"/>
                  <a:pt x="2881" y="719"/>
                  <a:pt x="2994" y="689"/>
                </a:cubicBezTo>
                <a:cubicBezTo>
                  <a:pt x="3107" y="659"/>
                  <a:pt x="3334" y="1256"/>
                  <a:pt x="3402" y="1369"/>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fa-IR" b="1">
                <a:solidFill>
                  <a:schemeClr val="hlink"/>
                </a:solidFill>
                <a:cs typeface="B Titr" pitchFamily="2" charset="-78"/>
              </a:rPr>
              <a:t>تعریف تحلیل تکنیکال</a:t>
            </a:r>
            <a:endParaRPr lang="en-US" b="1">
              <a:solidFill>
                <a:schemeClr val="hlink"/>
              </a:solidFill>
              <a:cs typeface="B Titr" pitchFamily="2" charset="-78"/>
            </a:endParaRPr>
          </a:p>
        </p:txBody>
      </p:sp>
      <p:sp>
        <p:nvSpPr>
          <p:cNvPr id="11267" name="Rectangle 3"/>
          <p:cNvSpPr>
            <a:spLocks noGrp="1" noRot="1" noChangeArrowheads="1"/>
          </p:cNvSpPr>
          <p:nvPr>
            <p:ph type="body" idx="1"/>
          </p:nvPr>
        </p:nvSpPr>
        <p:spPr/>
        <p:txBody>
          <a:bodyPr/>
          <a:lstStyle/>
          <a:p>
            <a:endParaRPr lang="fa-IR">
              <a:cs typeface="B Titr" pitchFamily="2" charset="-78"/>
            </a:endParaRPr>
          </a:p>
          <a:p>
            <a:r>
              <a:rPr lang="fa-IR">
                <a:cs typeface="B Titr" pitchFamily="2" charset="-78"/>
              </a:rPr>
              <a:t>بررسی رفتار قیمت دارایی مالی با توجه به وضعیت عرضه و تقاضا</a:t>
            </a:r>
          </a:p>
          <a:p>
            <a:endParaRPr lang="fa-IR">
              <a:cs typeface="B Titr" pitchFamily="2" charset="-78"/>
            </a:endParaRPr>
          </a:p>
          <a:p>
            <a:r>
              <a:rPr lang="fa-IR">
                <a:cs typeface="B Titr" pitchFamily="2" charset="-78"/>
              </a:rPr>
              <a:t>بررسی تغییرات قیمت و حجم معاملات و پیش بینی گرایش احتمالی قیمت ها در آینده </a:t>
            </a:r>
            <a:endParaRPr lang="en-US">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lstStyle/>
          <a:p>
            <a:pPr algn="r"/>
            <a:r>
              <a:rPr lang="fa-IR" sz="4800">
                <a:solidFill>
                  <a:srgbClr val="FF9900"/>
                </a:solidFill>
                <a:cs typeface="B Titr" pitchFamily="2" charset="-78"/>
              </a:rPr>
              <a:t>سطوح فیبوناچی</a:t>
            </a:r>
            <a:endParaRPr lang="en-US" sz="4800">
              <a:solidFill>
                <a:srgbClr val="FF9900"/>
              </a:solidFill>
              <a:cs typeface="B Titr" pitchFamily="2" charset="-78"/>
            </a:endParaRPr>
          </a:p>
        </p:txBody>
      </p:sp>
      <p:sp>
        <p:nvSpPr>
          <p:cNvPr id="55299" name="Rectangle 3"/>
          <p:cNvSpPr>
            <a:spLocks noGrp="1" noRot="1" noChangeArrowheads="1"/>
          </p:cNvSpPr>
          <p:nvPr>
            <p:ph type="body" sz="half" idx="1"/>
          </p:nvPr>
        </p:nvSpPr>
        <p:spPr>
          <a:xfrm>
            <a:off x="4643438" y="1916113"/>
            <a:ext cx="4038600" cy="4525962"/>
          </a:xfrm>
        </p:spPr>
        <p:txBody>
          <a:bodyPr/>
          <a:lstStyle/>
          <a:p>
            <a:r>
              <a:rPr lang="fa-IR" b="1"/>
              <a:t>سطوح حمايت و مقاومت بالقوه را نشان مي دهد</a:t>
            </a:r>
          </a:p>
          <a:p>
            <a:pPr algn="ctr" rtl="0">
              <a:buFont typeface="Wingdings" panose="05000000000000000000" pitchFamily="2" charset="2"/>
              <a:buNone/>
            </a:pPr>
            <a:r>
              <a:rPr lang="fa-IR" sz="4800" b="1"/>
              <a:t>1،1،2،3،5،8،13،21،34،55،89،144،000</a:t>
            </a:r>
          </a:p>
          <a:p>
            <a:pPr algn="ctr">
              <a:buFont typeface="Wingdings" panose="05000000000000000000" pitchFamily="2" charset="2"/>
              <a:buNone/>
            </a:pPr>
            <a:endParaRPr lang="en-US" sz="5400" b="1"/>
          </a:p>
        </p:txBody>
      </p:sp>
      <p:graphicFrame>
        <p:nvGraphicFramePr>
          <p:cNvPr id="55300" name="Object 4"/>
          <p:cNvGraphicFramePr>
            <a:graphicFrameLocks noChangeAspect="1"/>
          </p:cNvGraphicFramePr>
          <p:nvPr>
            <p:ph sz="half" idx="4294967295"/>
          </p:nvPr>
        </p:nvGraphicFramePr>
        <p:xfrm>
          <a:off x="0" y="1268413"/>
          <a:ext cx="3944938" cy="5589587"/>
        </p:xfrm>
        <a:graphic>
          <a:graphicData uri="http://schemas.openxmlformats.org/presentationml/2006/ole">
            <mc:AlternateContent xmlns:mc="http://schemas.openxmlformats.org/markup-compatibility/2006">
              <mc:Choice xmlns:v="urn:schemas-microsoft-com:vml" Requires="v">
                <p:oleObj spid="_x0000_s55305" name="Equation" r:id="rId4" imgW="1612800" imgH="2286000" progId="Equation.3">
                  <p:embed/>
                </p:oleObj>
              </mc:Choice>
              <mc:Fallback>
                <p:oleObj name="Equation" r:id="rId4" imgW="1612800" imgH="22860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68413"/>
                        <a:ext cx="3944938" cy="5589587"/>
                      </a:xfrm>
                      <a:prstGeom prst="rect">
                        <a:avLst/>
                      </a:prstGeom>
                      <a:gradFill rotWithShape="1">
                        <a:gsLst>
                          <a:gs pos="0">
                            <a:schemeClr val="bg2"/>
                          </a:gs>
                          <a:gs pos="100000">
                            <a:srgbClr val="A3A3F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advClick="0" advTm="10000">
    <p:dissolve/>
    <p:sndAc>
      <p:stSnd>
        <p:snd r:embed="rId3" name="chimes.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a:lstStyle/>
          <a:p>
            <a:r>
              <a:rPr lang="fa-IR">
                <a:solidFill>
                  <a:srgbClr val="FF9933"/>
                </a:solidFill>
                <a:cs typeface="B Titr" pitchFamily="2" charset="-78"/>
              </a:rPr>
              <a:t>مهمترین سطوح فیبوناچی</a:t>
            </a:r>
            <a:br>
              <a:rPr lang="fa-IR">
                <a:solidFill>
                  <a:srgbClr val="FF9933"/>
                </a:solidFill>
                <a:cs typeface="B Titr" pitchFamily="2" charset="-78"/>
              </a:rPr>
            </a:br>
            <a:r>
              <a:rPr lang="fa-IR">
                <a:solidFill>
                  <a:srgbClr val="FF9933"/>
                </a:solidFill>
                <a:cs typeface="B Titr" pitchFamily="2" charset="-78"/>
              </a:rPr>
              <a:t> برای اصلاح (تعدیل )روند</a:t>
            </a:r>
            <a:endParaRPr lang="en-US">
              <a:solidFill>
                <a:srgbClr val="FF9933"/>
              </a:solidFill>
              <a:cs typeface="B Titr" pitchFamily="2" charset="-78"/>
            </a:endParaRPr>
          </a:p>
        </p:txBody>
      </p:sp>
      <p:sp>
        <p:nvSpPr>
          <p:cNvPr id="60419" name="Rectangle 3"/>
          <p:cNvSpPr>
            <a:spLocks noGrp="1" noRot="1" noChangeArrowheads="1"/>
          </p:cNvSpPr>
          <p:nvPr>
            <p:ph type="body" idx="1"/>
          </p:nvPr>
        </p:nvSpPr>
        <p:spPr/>
        <p:txBody>
          <a:bodyPr/>
          <a:lstStyle/>
          <a:p>
            <a:pPr algn="ctr">
              <a:buFont typeface="Wingdings" panose="05000000000000000000" pitchFamily="2" charset="2"/>
              <a:buNone/>
            </a:pPr>
            <a:r>
              <a:rPr lang="fa-IR" sz="3600">
                <a:cs typeface="B Titr" pitchFamily="2" charset="-78"/>
              </a:rPr>
              <a:t>0382=38%</a:t>
            </a:r>
          </a:p>
          <a:p>
            <a:pPr algn="ctr">
              <a:buFont typeface="Wingdings" panose="05000000000000000000" pitchFamily="2" charset="2"/>
              <a:buNone/>
            </a:pPr>
            <a:r>
              <a:rPr lang="fa-IR" sz="3600">
                <a:cs typeface="B Titr" pitchFamily="2" charset="-78"/>
              </a:rPr>
              <a:t>050=50%</a:t>
            </a:r>
          </a:p>
          <a:p>
            <a:pPr algn="ctr">
              <a:buFont typeface="Wingdings" panose="05000000000000000000" pitchFamily="2" charset="2"/>
              <a:buNone/>
            </a:pPr>
            <a:r>
              <a:rPr lang="fa-IR" sz="3600">
                <a:cs typeface="B Titr" pitchFamily="2" charset="-78"/>
              </a:rPr>
              <a:t>0618=62%</a:t>
            </a:r>
          </a:p>
          <a:p>
            <a:pPr algn="ctr">
              <a:buFont typeface="Wingdings" panose="05000000000000000000" pitchFamily="2" charset="2"/>
              <a:buNone/>
            </a:pPr>
            <a:r>
              <a:rPr lang="fa-IR" sz="3600">
                <a:cs typeface="B Titr" pitchFamily="2" charset="-78"/>
              </a:rPr>
              <a:t>0786=79%</a:t>
            </a:r>
          </a:p>
          <a:p>
            <a:pPr algn="ctr">
              <a:buFont typeface="Wingdings" panose="05000000000000000000" pitchFamily="2" charset="2"/>
              <a:buNone/>
            </a:pPr>
            <a:r>
              <a:rPr lang="fa-IR" sz="3600">
                <a:cs typeface="B Titr" pitchFamily="2" charset="-78"/>
              </a:rPr>
              <a:t>1.27=127%</a:t>
            </a:r>
          </a:p>
          <a:p>
            <a:pPr algn="ctr">
              <a:buFont typeface="Wingdings" panose="05000000000000000000" pitchFamily="2" charset="2"/>
              <a:buNone/>
            </a:pPr>
            <a:r>
              <a:rPr lang="fa-IR" sz="3600">
                <a:cs typeface="B Titr" pitchFamily="2" charset="-78"/>
              </a:rPr>
              <a:t>1.618=162%</a:t>
            </a:r>
          </a:p>
          <a:p>
            <a:pPr algn="ctr">
              <a:buFont typeface="Wingdings" panose="05000000000000000000" pitchFamily="2" charset="2"/>
              <a:buNone/>
            </a:pPr>
            <a:r>
              <a:rPr lang="fa-IR" sz="3600">
                <a:cs typeface="B Titr" pitchFamily="2" charset="-78"/>
              </a:rPr>
              <a:t>2.618=262%</a:t>
            </a:r>
            <a:endParaRPr lang="en-US" sz="36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p:txBody>
          <a:bodyPr/>
          <a:lstStyle/>
          <a:p>
            <a:r>
              <a:rPr lang="fa-IR"/>
              <a:t>یک روند صعودی که با نسبت های فیبوناچی حرکت می کند</a:t>
            </a:r>
            <a:endParaRPr lang="en-US"/>
          </a:p>
        </p:txBody>
      </p:sp>
      <p:sp>
        <p:nvSpPr>
          <p:cNvPr id="61443" name="Rectangle 3"/>
          <p:cNvSpPr>
            <a:spLocks noGrp="1" noRot="1" noChangeArrowheads="1"/>
          </p:cNvSpPr>
          <p:nvPr>
            <p:ph type="body" idx="1"/>
          </p:nvPr>
        </p:nvSpPr>
        <p:spPr/>
        <p:txBody>
          <a:bodyPr/>
          <a:lstStyle/>
          <a:p>
            <a:endParaRPr lang="en-US"/>
          </a:p>
        </p:txBody>
      </p:sp>
      <p:sp>
        <p:nvSpPr>
          <p:cNvPr id="61444" name="Freeform 4"/>
          <p:cNvSpPr>
            <a:spLocks/>
          </p:cNvSpPr>
          <p:nvPr/>
        </p:nvSpPr>
        <p:spPr bwMode="auto">
          <a:xfrm>
            <a:off x="685800" y="1905000"/>
            <a:ext cx="6858000" cy="4038600"/>
          </a:xfrm>
          <a:custGeom>
            <a:avLst/>
            <a:gdLst>
              <a:gd name="T0" fmla="*/ 0 w 4320"/>
              <a:gd name="T1" fmla="*/ 2544 h 2544"/>
              <a:gd name="T2" fmla="*/ 528 w 4320"/>
              <a:gd name="T3" fmla="*/ 1344 h 2544"/>
              <a:gd name="T4" fmla="*/ 1008 w 4320"/>
              <a:gd name="T5" fmla="*/ 1968 h 2544"/>
              <a:gd name="T6" fmla="*/ 1776 w 4320"/>
              <a:gd name="T7" fmla="*/ 720 h 2544"/>
              <a:gd name="T8" fmla="*/ 2304 w 4320"/>
              <a:gd name="T9" fmla="*/ 1488 h 2544"/>
              <a:gd name="T10" fmla="*/ 2976 w 4320"/>
              <a:gd name="T11" fmla="*/ 288 h 2544"/>
              <a:gd name="T12" fmla="*/ 3648 w 4320"/>
              <a:gd name="T13" fmla="*/ 816 h 2544"/>
              <a:gd name="T14" fmla="*/ 4320 w 4320"/>
              <a:gd name="T15" fmla="*/ 0 h 2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20" h="2544">
                <a:moveTo>
                  <a:pt x="0" y="2544"/>
                </a:moveTo>
                <a:cubicBezTo>
                  <a:pt x="180" y="1992"/>
                  <a:pt x="360" y="1440"/>
                  <a:pt x="528" y="1344"/>
                </a:cubicBezTo>
                <a:cubicBezTo>
                  <a:pt x="696" y="1248"/>
                  <a:pt x="800" y="2072"/>
                  <a:pt x="1008" y="1968"/>
                </a:cubicBezTo>
                <a:cubicBezTo>
                  <a:pt x="1216" y="1864"/>
                  <a:pt x="1560" y="800"/>
                  <a:pt x="1776" y="720"/>
                </a:cubicBezTo>
                <a:cubicBezTo>
                  <a:pt x="1992" y="640"/>
                  <a:pt x="2104" y="1560"/>
                  <a:pt x="2304" y="1488"/>
                </a:cubicBezTo>
                <a:cubicBezTo>
                  <a:pt x="2504" y="1416"/>
                  <a:pt x="2752" y="400"/>
                  <a:pt x="2976" y="288"/>
                </a:cubicBezTo>
                <a:cubicBezTo>
                  <a:pt x="3200" y="176"/>
                  <a:pt x="3424" y="864"/>
                  <a:pt x="3648" y="816"/>
                </a:cubicBezTo>
                <a:cubicBezTo>
                  <a:pt x="3872" y="768"/>
                  <a:pt x="4208" y="136"/>
                  <a:pt x="4320" y="0"/>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5" name="Text Box 5"/>
          <p:cNvSpPr txBox="1">
            <a:spLocks noChangeArrowheads="1"/>
          </p:cNvSpPr>
          <p:nvPr/>
        </p:nvSpPr>
        <p:spPr bwMode="auto">
          <a:xfrm>
            <a:off x="1828800" y="5105400"/>
            <a:ext cx="817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400">
                <a:cs typeface="B Titr" pitchFamily="2" charset="-78"/>
              </a:rPr>
              <a:t>0618</a:t>
            </a:r>
            <a:endParaRPr lang="en-US" sz="2400">
              <a:cs typeface="B Titr" pitchFamily="2" charset="-78"/>
            </a:endParaRPr>
          </a:p>
        </p:txBody>
      </p:sp>
      <p:sp>
        <p:nvSpPr>
          <p:cNvPr id="61446" name="Text Box 6"/>
          <p:cNvSpPr txBox="1">
            <a:spLocks noChangeArrowheads="1"/>
          </p:cNvSpPr>
          <p:nvPr/>
        </p:nvSpPr>
        <p:spPr bwMode="auto">
          <a:xfrm>
            <a:off x="3962400" y="4343400"/>
            <a:ext cx="66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cs typeface="B Titr" pitchFamily="2" charset="-78"/>
              </a:rPr>
              <a:t>0618</a:t>
            </a:r>
            <a:endParaRPr lang="en-US">
              <a:cs typeface="B Titr" pitchFamily="2" charset="-78"/>
            </a:endParaRPr>
          </a:p>
        </p:txBody>
      </p:sp>
      <p:sp>
        <p:nvSpPr>
          <p:cNvPr id="61447" name="Text Box 7"/>
          <p:cNvSpPr txBox="1">
            <a:spLocks noChangeArrowheads="1"/>
          </p:cNvSpPr>
          <p:nvPr/>
        </p:nvSpPr>
        <p:spPr bwMode="auto">
          <a:xfrm>
            <a:off x="6096000" y="3352800"/>
            <a:ext cx="698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b="1"/>
              <a:t>0618</a:t>
            </a:r>
            <a:endParaRPr lang="en-US" b="1"/>
          </a:p>
        </p:txBody>
      </p:sp>
      <p:sp>
        <p:nvSpPr>
          <p:cNvPr id="61448" name="Text Box 8"/>
          <p:cNvSpPr txBox="1">
            <a:spLocks noChangeArrowheads="1"/>
          </p:cNvSpPr>
          <p:nvPr/>
        </p:nvSpPr>
        <p:spPr bwMode="auto">
          <a:xfrm>
            <a:off x="3200400" y="2590800"/>
            <a:ext cx="720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cs typeface="B Titr" pitchFamily="2" charset="-78"/>
              </a:rPr>
              <a:t>1.618</a:t>
            </a:r>
            <a:endParaRPr lang="en-US">
              <a:cs typeface="B Titr" pitchFamily="2" charset="-78"/>
            </a:endParaRPr>
          </a:p>
        </p:txBody>
      </p:sp>
      <p:sp>
        <p:nvSpPr>
          <p:cNvPr id="61449" name="Text Box 9"/>
          <p:cNvSpPr txBox="1">
            <a:spLocks noChangeArrowheads="1"/>
          </p:cNvSpPr>
          <p:nvPr/>
        </p:nvSpPr>
        <p:spPr bwMode="auto">
          <a:xfrm>
            <a:off x="5181600" y="1981200"/>
            <a:ext cx="720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cs typeface="B Titr" pitchFamily="2" charset="-78"/>
              </a:rPr>
              <a:t>1.618</a:t>
            </a:r>
            <a:endParaRPr lang="en-US">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endParaRPr lang="en-US"/>
          </a:p>
        </p:txBody>
      </p:sp>
      <p:sp>
        <p:nvSpPr>
          <p:cNvPr id="62467" name="Rectangle 3"/>
          <p:cNvSpPr>
            <a:spLocks noGrp="1" noRot="1" noChangeArrowheads="1"/>
          </p:cNvSpPr>
          <p:nvPr>
            <p:ph type="body" idx="1"/>
          </p:nvPr>
        </p:nvSpPr>
        <p:spPr/>
        <p:txBody>
          <a:bodyPr/>
          <a:lstStyle/>
          <a:p>
            <a:endParaRPr lang="en-US"/>
          </a:p>
        </p:txBody>
      </p:sp>
      <p:pic>
        <p:nvPicPr>
          <p:cNvPr id="624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2469" name="Freeform 5"/>
          <p:cNvSpPr>
            <a:spLocks/>
          </p:cNvSpPr>
          <p:nvPr/>
        </p:nvSpPr>
        <p:spPr bwMode="auto">
          <a:xfrm>
            <a:off x="381000" y="762000"/>
            <a:ext cx="8382000" cy="5562600"/>
          </a:xfrm>
          <a:custGeom>
            <a:avLst/>
            <a:gdLst>
              <a:gd name="T0" fmla="*/ 0 w 5280"/>
              <a:gd name="T1" fmla="*/ 3504 h 3504"/>
              <a:gd name="T2" fmla="*/ 2112 w 5280"/>
              <a:gd name="T3" fmla="*/ 2448 h 3504"/>
              <a:gd name="T4" fmla="*/ 2976 w 5280"/>
              <a:gd name="T5" fmla="*/ 3216 h 3504"/>
              <a:gd name="T6" fmla="*/ 3696 w 5280"/>
              <a:gd name="T7" fmla="*/ 1920 h 3504"/>
              <a:gd name="T8" fmla="*/ 4176 w 5280"/>
              <a:gd name="T9" fmla="*/ 2784 h 3504"/>
              <a:gd name="T10" fmla="*/ 4944 w 5280"/>
              <a:gd name="T11" fmla="*/ 864 h 3504"/>
              <a:gd name="T12" fmla="*/ 5088 w 5280"/>
              <a:gd name="T13" fmla="*/ 1296 h 3504"/>
              <a:gd name="T14" fmla="*/ 5280 w 5280"/>
              <a:gd name="T15" fmla="*/ 0 h 3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80" h="3504">
                <a:moveTo>
                  <a:pt x="0" y="3504"/>
                </a:moveTo>
                <a:cubicBezTo>
                  <a:pt x="808" y="3000"/>
                  <a:pt x="1616" y="2496"/>
                  <a:pt x="2112" y="2448"/>
                </a:cubicBezTo>
                <a:cubicBezTo>
                  <a:pt x="2608" y="2400"/>
                  <a:pt x="2712" y="3304"/>
                  <a:pt x="2976" y="3216"/>
                </a:cubicBezTo>
                <a:cubicBezTo>
                  <a:pt x="3240" y="3128"/>
                  <a:pt x="3496" y="1992"/>
                  <a:pt x="3696" y="1920"/>
                </a:cubicBezTo>
                <a:cubicBezTo>
                  <a:pt x="3896" y="1848"/>
                  <a:pt x="3968" y="2960"/>
                  <a:pt x="4176" y="2784"/>
                </a:cubicBezTo>
                <a:cubicBezTo>
                  <a:pt x="4384" y="2608"/>
                  <a:pt x="4792" y="1112"/>
                  <a:pt x="4944" y="864"/>
                </a:cubicBezTo>
                <a:cubicBezTo>
                  <a:pt x="5096" y="616"/>
                  <a:pt x="5032" y="1440"/>
                  <a:pt x="5088" y="1296"/>
                </a:cubicBezTo>
                <a:cubicBezTo>
                  <a:pt x="5144" y="1152"/>
                  <a:pt x="5248" y="216"/>
                  <a:pt x="5280" y="0"/>
                </a:cubicBezTo>
              </a:path>
            </a:pathLst>
          </a:custGeom>
          <a:noFill/>
          <a:ln w="3810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r>
              <a:rPr lang="fa-IR" sz="3200"/>
              <a:t>برگشت های قیمت(روند اصلاحی) همیشه یک وابستگی به حرکت بسطی وگسترش( روند انگیزش بعدی) دارد</a:t>
            </a:r>
            <a:endParaRPr lang="en-US" sz="3200"/>
          </a:p>
        </p:txBody>
      </p:sp>
      <p:sp>
        <p:nvSpPr>
          <p:cNvPr id="63491" name="Rectangle 3"/>
          <p:cNvSpPr>
            <a:spLocks noGrp="1" noRot="1" noChangeArrowheads="1"/>
          </p:cNvSpPr>
          <p:nvPr>
            <p:ph type="body" idx="1"/>
          </p:nvPr>
        </p:nvSpPr>
        <p:spPr/>
        <p:txBody>
          <a:bodyPr/>
          <a:lstStyle/>
          <a:p>
            <a:pPr algn="l">
              <a:buFont typeface="Wingdings" panose="05000000000000000000" pitchFamily="2" charset="2"/>
              <a:buNone/>
            </a:pPr>
            <a:r>
              <a:rPr lang="fa-IR" sz="3600">
                <a:cs typeface="B Titr" pitchFamily="2" charset="-78"/>
              </a:rPr>
              <a:t>38%</a:t>
            </a:r>
          </a:p>
          <a:p>
            <a:pPr algn="l">
              <a:buFont typeface="Wingdings" panose="05000000000000000000" pitchFamily="2" charset="2"/>
              <a:buNone/>
            </a:pPr>
            <a:r>
              <a:rPr lang="fa-IR" sz="3600">
                <a:cs typeface="B Titr" pitchFamily="2" charset="-78"/>
              </a:rPr>
              <a:t>50%</a:t>
            </a:r>
          </a:p>
          <a:p>
            <a:pPr algn="l">
              <a:buFont typeface="Wingdings" panose="05000000000000000000" pitchFamily="2" charset="2"/>
              <a:buNone/>
            </a:pPr>
            <a:r>
              <a:rPr lang="fa-IR" sz="3600">
                <a:cs typeface="B Titr" pitchFamily="2" charset="-78"/>
              </a:rPr>
              <a:t>62%</a:t>
            </a:r>
            <a:endParaRPr lang="en-US" sz="3600">
              <a:cs typeface="B Titr" pitchFamily="2" charset="-78"/>
            </a:endParaRPr>
          </a:p>
        </p:txBody>
      </p:sp>
      <p:sp>
        <p:nvSpPr>
          <p:cNvPr id="63492" name="AutoShape 4"/>
          <p:cNvSpPr>
            <a:spLocks noChangeArrowheads="1"/>
          </p:cNvSpPr>
          <p:nvPr/>
        </p:nvSpPr>
        <p:spPr bwMode="auto">
          <a:xfrm>
            <a:off x="2438400" y="1600200"/>
            <a:ext cx="2895600" cy="1933575"/>
          </a:xfrm>
          <a:prstGeom prst="rightArrow">
            <a:avLst>
              <a:gd name="adj1" fmla="val 50000"/>
              <a:gd name="adj2" fmla="val 37438"/>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3" name="Text Box 5"/>
          <p:cNvSpPr txBox="1">
            <a:spLocks noChangeArrowheads="1"/>
          </p:cNvSpPr>
          <p:nvPr/>
        </p:nvSpPr>
        <p:spPr bwMode="auto">
          <a:xfrm>
            <a:off x="5486400" y="2362200"/>
            <a:ext cx="2039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800">
                <a:cs typeface="B Titr" pitchFamily="2" charset="-78"/>
              </a:rPr>
              <a:t>1.618=162%</a:t>
            </a:r>
            <a:endParaRPr lang="en-US" sz="2800">
              <a:cs typeface="B Titr" pitchFamily="2" charset="-78"/>
            </a:endParaRPr>
          </a:p>
        </p:txBody>
      </p:sp>
      <p:sp>
        <p:nvSpPr>
          <p:cNvPr id="63494" name="Text Box 6"/>
          <p:cNvSpPr txBox="1">
            <a:spLocks noChangeArrowheads="1"/>
          </p:cNvSpPr>
          <p:nvPr/>
        </p:nvSpPr>
        <p:spPr bwMode="auto">
          <a:xfrm>
            <a:off x="914400" y="5334000"/>
            <a:ext cx="815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sz="2800">
                <a:cs typeface="B Titr" pitchFamily="2" charset="-78"/>
              </a:rPr>
              <a:t>79%</a:t>
            </a:r>
            <a:endParaRPr lang="en-US" sz="2800">
              <a:cs typeface="B Titr" pitchFamily="2" charset="-78"/>
            </a:endParaRPr>
          </a:p>
        </p:txBody>
      </p:sp>
      <p:sp>
        <p:nvSpPr>
          <p:cNvPr id="63495" name="AutoShape 7"/>
          <p:cNvSpPr>
            <a:spLocks noChangeArrowheads="1"/>
          </p:cNvSpPr>
          <p:nvPr/>
        </p:nvSpPr>
        <p:spPr bwMode="auto">
          <a:xfrm>
            <a:off x="2362200" y="5181600"/>
            <a:ext cx="2895600" cy="790575"/>
          </a:xfrm>
          <a:prstGeom prst="rightArrow">
            <a:avLst>
              <a:gd name="adj1" fmla="val 50000"/>
              <a:gd name="adj2" fmla="val 91566"/>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6" name="Text Box 8"/>
          <p:cNvSpPr txBox="1">
            <a:spLocks noChangeArrowheads="1"/>
          </p:cNvSpPr>
          <p:nvPr/>
        </p:nvSpPr>
        <p:spPr bwMode="auto">
          <a:xfrm>
            <a:off x="5562600" y="5257800"/>
            <a:ext cx="18811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800">
                <a:cs typeface="B Titr" pitchFamily="2" charset="-78"/>
              </a:rPr>
              <a:t>1.27=127%</a:t>
            </a:r>
            <a:endParaRPr lang="en-US" sz="28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a:lstStyle/>
          <a:p>
            <a:r>
              <a:rPr lang="fa-IR" sz="2400"/>
              <a:t>سطوح فیبوناچی در روند افزایشی سطوح حمایت بالقوه و پنهان می باشند</a:t>
            </a:r>
            <a:br>
              <a:rPr lang="fa-IR" sz="2400"/>
            </a:br>
            <a:r>
              <a:rPr lang="fa-IR" sz="2400"/>
              <a:t>اگر قیمت در روند اصلاحی از یکی از سطوح 38% یا 50% یا 62 درصد برگشت کند در بیشتر مواقع تا سطح 162% افزایش می یابد</a:t>
            </a:r>
            <a:endParaRPr lang="en-US" sz="2400"/>
          </a:p>
        </p:txBody>
      </p:sp>
      <p:sp>
        <p:nvSpPr>
          <p:cNvPr id="64515" name="Rectangle 3"/>
          <p:cNvSpPr>
            <a:spLocks noGrp="1" noRot="1" noChangeArrowheads="1"/>
          </p:cNvSpPr>
          <p:nvPr>
            <p:ph type="body" idx="1"/>
          </p:nvPr>
        </p:nvSpPr>
        <p:spPr/>
        <p:txBody>
          <a:bodyPr/>
          <a:lstStyle/>
          <a:p>
            <a:endParaRPr lang="en-US"/>
          </a:p>
        </p:txBody>
      </p:sp>
      <p:sp>
        <p:nvSpPr>
          <p:cNvPr id="64516" name="Line 4"/>
          <p:cNvSpPr>
            <a:spLocks noChangeShapeType="1"/>
          </p:cNvSpPr>
          <p:nvPr/>
        </p:nvSpPr>
        <p:spPr bwMode="auto">
          <a:xfrm flipV="1">
            <a:off x="685800" y="1524000"/>
            <a:ext cx="0" cy="480060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17" name="Text Box 5"/>
          <p:cNvSpPr txBox="1">
            <a:spLocks noChangeArrowheads="1"/>
          </p:cNvSpPr>
          <p:nvPr/>
        </p:nvSpPr>
        <p:spPr bwMode="auto">
          <a:xfrm>
            <a:off x="609600" y="6096000"/>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a:t>A</a:t>
            </a:r>
          </a:p>
        </p:txBody>
      </p:sp>
      <p:sp>
        <p:nvSpPr>
          <p:cNvPr id="64518" name="Freeform 6"/>
          <p:cNvSpPr>
            <a:spLocks/>
          </p:cNvSpPr>
          <p:nvPr/>
        </p:nvSpPr>
        <p:spPr bwMode="auto">
          <a:xfrm>
            <a:off x="457200" y="1308100"/>
            <a:ext cx="7467600" cy="5270500"/>
          </a:xfrm>
          <a:custGeom>
            <a:avLst/>
            <a:gdLst>
              <a:gd name="T0" fmla="*/ 0 w 4704"/>
              <a:gd name="T1" fmla="*/ 2872 h 3320"/>
              <a:gd name="T2" fmla="*/ 288 w 4704"/>
              <a:gd name="T3" fmla="*/ 3016 h 3320"/>
              <a:gd name="T4" fmla="*/ 1392 w 4704"/>
              <a:gd name="T5" fmla="*/ 1048 h 3320"/>
              <a:gd name="T6" fmla="*/ 2496 w 4704"/>
              <a:gd name="T7" fmla="*/ 1768 h 3320"/>
              <a:gd name="T8" fmla="*/ 4032 w 4704"/>
              <a:gd name="T9" fmla="*/ 184 h 3320"/>
              <a:gd name="T10" fmla="*/ 4704 w 4704"/>
              <a:gd name="T11" fmla="*/ 664 h 3320"/>
            </a:gdLst>
            <a:ahLst/>
            <a:cxnLst>
              <a:cxn ang="0">
                <a:pos x="T0" y="T1"/>
              </a:cxn>
              <a:cxn ang="0">
                <a:pos x="T2" y="T3"/>
              </a:cxn>
              <a:cxn ang="0">
                <a:pos x="T4" y="T5"/>
              </a:cxn>
              <a:cxn ang="0">
                <a:pos x="T6" y="T7"/>
              </a:cxn>
              <a:cxn ang="0">
                <a:pos x="T8" y="T9"/>
              </a:cxn>
              <a:cxn ang="0">
                <a:pos x="T10" y="T11"/>
              </a:cxn>
            </a:cxnLst>
            <a:rect l="0" t="0" r="r" b="b"/>
            <a:pathLst>
              <a:path w="4704" h="3320">
                <a:moveTo>
                  <a:pt x="0" y="2872"/>
                </a:moveTo>
                <a:cubicBezTo>
                  <a:pt x="28" y="3096"/>
                  <a:pt x="56" y="3320"/>
                  <a:pt x="288" y="3016"/>
                </a:cubicBezTo>
                <a:cubicBezTo>
                  <a:pt x="520" y="2712"/>
                  <a:pt x="1024" y="1256"/>
                  <a:pt x="1392" y="1048"/>
                </a:cubicBezTo>
                <a:cubicBezTo>
                  <a:pt x="1760" y="840"/>
                  <a:pt x="2056" y="1912"/>
                  <a:pt x="2496" y="1768"/>
                </a:cubicBezTo>
                <a:cubicBezTo>
                  <a:pt x="2936" y="1624"/>
                  <a:pt x="3664" y="368"/>
                  <a:pt x="4032" y="184"/>
                </a:cubicBezTo>
                <a:cubicBezTo>
                  <a:pt x="4400" y="0"/>
                  <a:pt x="4592" y="584"/>
                  <a:pt x="4704" y="664"/>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19" name="Text Box 7"/>
          <p:cNvSpPr txBox="1">
            <a:spLocks noChangeArrowheads="1"/>
          </p:cNvSpPr>
          <p:nvPr/>
        </p:nvSpPr>
        <p:spPr bwMode="auto">
          <a:xfrm>
            <a:off x="66675" y="6019800"/>
            <a:ext cx="363538"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0</a:t>
            </a:r>
          </a:p>
        </p:txBody>
      </p:sp>
      <p:sp>
        <p:nvSpPr>
          <p:cNvPr id="64520" name="Text Box 8"/>
          <p:cNvSpPr txBox="1">
            <a:spLocks noChangeArrowheads="1"/>
          </p:cNvSpPr>
          <p:nvPr/>
        </p:nvSpPr>
        <p:spPr bwMode="auto">
          <a:xfrm>
            <a:off x="2590800" y="2438400"/>
            <a:ext cx="501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a:t>B</a:t>
            </a:r>
          </a:p>
        </p:txBody>
      </p:sp>
      <p:sp>
        <p:nvSpPr>
          <p:cNvPr id="64521" name="Text Box 9"/>
          <p:cNvSpPr txBox="1">
            <a:spLocks noChangeArrowheads="1"/>
          </p:cNvSpPr>
          <p:nvPr/>
        </p:nvSpPr>
        <p:spPr bwMode="auto">
          <a:xfrm>
            <a:off x="-9525" y="2743200"/>
            <a:ext cx="703263" cy="4667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100</a:t>
            </a:r>
          </a:p>
        </p:txBody>
      </p:sp>
      <p:sp>
        <p:nvSpPr>
          <p:cNvPr id="64522" name="Line 10"/>
          <p:cNvSpPr>
            <a:spLocks noChangeShapeType="1"/>
          </p:cNvSpPr>
          <p:nvPr/>
        </p:nvSpPr>
        <p:spPr bwMode="auto">
          <a:xfrm flipV="1">
            <a:off x="685800" y="2895600"/>
            <a:ext cx="3124200" cy="0"/>
          </a:xfrm>
          <a:prstGeom prst="line">
            <a:avLst/>
          </a:prstGeom>
          <a:noFill/>
          <a:ln w="952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4523" name="Text Box 11"/>
          <p:cNvSpPr txBox="1">
            <a:spLocks noChangeArrowheads="1"/>
          </p:cNvSpPr>
          <p:nvPr/>
        </p:nvSpPr>
        <p:spPr bwMode="auto">
          <a:xfrm>
            <a:off x="-9525" y="1143000"/>
            <a:ext cx="974725" cy="4667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162%</a:t>
            </a:r>
          </a:p>
        </p:txBody>
      </p:sp>
      <p:sp>
        <p:nvSpPr>
          <p:cNvPr id="64524" name="Line 12"/>
          <p:cNvSpPr>
            <a:spLocks noChangeShapeType="1"/>
          </p:cNvSpPr>
          <p:nvPr/>
        </p:nvSpPr>
        <p:spPr bwMode="auto">
          <a:xfrm flipV="1">
            <a:off x="2895600" y="4114800"/>
            <a:ext cx="3733800" cy="76200"/>
          </a:xfrm>
          <a:prstGeom prst="line">
            <a:avLst/>
          </a:prstGeom>
          <a:noFill/>
          <a:ln w="952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4525" name="Line 13"/>
          <p:cNvSpPr>
            <a:spLocks noChangeShapeType="1"/>
          </p:cNvSpPr>
          <p:nvPr/>
        </p:nvSpPr>
        <p:spPr bwMode="auto">
          <a:xfrm flipV="1">
            <a:off x="2819400" y="4572000"/>
            <a:ext cx="3733800" cy="76200"/>
          </a:xfrm>
          <a:prstGeom prst="line">
            <a:avLst/>
          </a:prstGeom>
          <a:noFill/>
          <a:ln w="952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4526" name="Line 14"/>
          <p:cNvSpPr>
            <a:spLocks noChangeShapeType="1"/>
          </p:cNvSpPr>
          <p:nvPr/>
        </p:nvSpPr>
        <p:spPr bwMode="auto">
          <a:xfrm flipV="1">
            <a:off x="2819400" y="5029200"/>
            <a:ext cx="3733800" cy="76200"/>
          </a:xfrm>
          <a:prstGeom prst="line">
            <a:avLst/>
          </a:prstGeom>
          <a:noFill/>
          <a:ln w="952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4527" name="Line 15"/>
          <p:cNvSpPr>
            <a:spLocks noChangeShapeType="1"/>
          </p:cNvSpPr>
          <p:nvPr/>
        </p:nvSpPr>
        <p:spPr bwMode="auto">
          <a:xfrm flipV="1">
            <a:off x="2895600" y="5486400"/>
            <a:ext cx="3733800" cy="76200"/>
          </a:xfrm>
          <a:prstGeom prst="line">
            <a:avLst/>
          </a:prstGeom>
          <a:noFill/>
          <a:ln w="952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4528" name="Text Box 16"/>
          <p:cNvSpPr txBox="1">
            <a:spLocks noChangeArrowheads="1"/>
          </p:cNvSpPr>
          <p:nvPr/>
        </p:nvSpPr>
        <p:spPr bwMode="auto">
          <a:xfrm>
            <a:off x="5773738" y="3697288"/>
            <a:ext cx="795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38%</a:t>
            </a:r>
          </a:p>
        </p:txBody>
      </p:sp>
      <p:sp>
        <p:nvSpPr>
          <p:cNvPr id="64529" name="Text Box 17"/>
          <p:cNvSpPr txBox="1">
            <a:spLocks noChangeArrowheads="1"/>
          </p:cNvSpPr>
          <p:nvPr/>
        </p:nvSpPr>
        <p:spPr bwMode="auto">
          <a:xfrm>
            <a:off x="5791200" y="4191000"/>
            <a:ext cx="795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50%</a:t>
            </a:r>
          </a:p>
        </p:txBody>
      </p:sp>
      <p:sp>
        <p:nvSpPr>
          <p:cNvPr id="64530" name="Text Box 18"/>
          <p:cNvSpPr txBox="1">
            <a:spLocks noChangeArrowheads="1"/>
          </p:cNvSpPr>
          <p:nvPr/>
        </p:nvSpPr>
        <p:spPr bwMode="auto">
          <a:xfrm>
            <a:off x="5791200" y="4648200"/>
            <a:ext cx="795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62%</a:t>
            </a:r>
          </a:p>
        </p:txBody>
      </p:sp>
      <p:sp>
        <p:nvSpPr>
          <p:cNvPr id="64531" name="Text Box 19"/>
          <p:cNvSpPr txBox="1">
            <a:spLocks noChangeArrowheads="1"/>
          </p:cNvSpPr>
          <p:nvPr/>
        </p:nvSpPr>
        <p:spPr bwMode="auto">
          <a:xfrm>
            <a:off x="5791200" y="5105400"/>
            <a:ext cx="795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79%</a:t>
            </a:r>
          </a:p>
        </p:txBody>
      </p:sp>
      <p:sp>
        <p:nvSpPr>
          <p:cNvPr id="64532" name="Freeform 20"/>
          <p:cNvSpPr>
            <a:spLocks/>
          </p:cNvSpPr>
          <p:nvPr/>
        </p:nvSpPr>
        <p:spPr bwMode="auto">
          <a:xfrm>
            <a:off x="3733800" y="2832100"/>
            <a:ext cx="1955800" cy="1930400"/>
          </a:xfrm>
          <a:custGeom>
            <a:avLst/>
            <a:gdLst>
              <a:gd name="T0" fmla="*/ 0 w 1184"/>
              <a:gd name="T1" fmla="*/ 616 h 1216"/>
              <a:gd name="T2" fmla="*/ 384 w 1184"/>
              <a:gd name="T3" fmla="*/ 1144 h 1216"/>
              <a:gd name="T4" fmla="*/ 1056 w 1184"/>
              <a:gd name="T5" fmla="*/ 184 h 1216"/>
              <a:gd name="T6" fmla="*/ 1152 w 1184"/>
              <a:gd name="T7" fmla="*/ 40 h 1216"/>
            </a:gdLst>
            <a:ahLst/>
            <a:cxnLst>
              <a:cxn ang="0">
                <a:pos x="T0" y="T1"/>
              </a:cxn>
              <a:cxn ang="0">
                <a:pos x="T2" y="T3"/>
              </a:cxn>
              <a:cxn ang="0">
                <a:pos x="T4" y="T5"/>
              </a:cxn>
              <a:cxn ang="0">
                <a:pos x="T6" y="T7"/>
              </a:cxn>
            </a:cxnLst>
            <a:rect l="0" t="0" r="r" b="b"/>
            <a:pathLst>
              <a:path w="1184" h="1216">
                <a:moveTo>
                  <a:pt x="0" y="616"/>
                </a:moveTo>
                <a:cubicBezTo>
                  <a:pt x="104" y="916"/>
                  <a:pt x="208" y="1216"/>
                  <a:pt x="384" y="1144"/>
                </a:cubicBezTo>
                <a:cubicBezTo>
                  <a:pt x="560" y="1072"/>
                  <a:pt x="928" y="368"/>
                  <a:pt x="1056" y="184"/>
                </a:cubicBezTo>
                <a:cubicBezTo>
                  <a:pt x="1184" y="0"/>
                  <a:pt x="1168" y="20"/>
                  <a:pt x="1152" y="40"/>
                </a:cubicBezTo>
              </a:path>
            </a:pathLst>
          </a:custGeom>
          <a:noFill/>
          <a:ln w="38100" cap="flat" cmpd="sng">
            <a:solidFill>
              <a:schemeClr val="tx1"/>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4533" name="Freeform 21"/>
          <p:cNvSpPr>
            <a:spLocks/>
          </p:cNvSpPr>
          <p:nvPr/>
        </p:nvSpPr>
        <p:spPr bwMode="auto">
          <a:xfrm>
            <a:off x="3733800" y="3048000"/>
            <a:ext cx="1828800" cy="2171700"/>
          </a:xfrm>
          <a:custGeom>
            <a:avLst/>
            <a:gdLst>
              <a:gd name="T0" fmla="*/ 0 w 1152"/>
              <a:gd name="T1" fmla="*/ 432 h 1368"/>
              <a:gd name="T2" fmla="*/ 336 w 1152"/>
              <a:gd name="T3" fmla="*/ 1296 h 1368"/>
              <a:gd name="T4" fmla="*/ 1152 w 1152"/>
              <a:gd name="T5" fmla="*/ 0 h 1368"/>
            </a:gdLst>
            <a:ahLst/>
            <a:cxnLst>
              <a:cxn ang="0">
                <a:pos x="T0" y="T1"/>
              </a:cxn>
              <a:cxn ang="0">
                <a:pos x="T2" y="T3"/>
              </a:cxn>
              <a:cxn ang="0">
                <a:pos x="T4" y="T5"/>
              </a:cxn>
            </a:cxnLst>
            <a:rect l="0" t="0" r="r" b="b"/>
            <a:pathLst>
              <a:path w="1152" h="1368">
                <a:moveTo>
                  <a:pt x="0" y="432"/>
                </a:moveTo>
                <a:cubicBezTo>
                  <a:pt x="72" y="900"/>
                  <a:pt x="144" y="1368"/>
                  <a:pt x="336" y="1296"/>
                </a:cubicBezTo>
                <a:cubicBezTo>
                  <a:pt x="528" y="1224"/>
                  <a:pt x="1016" y="216"/>
                  <a:pt x="1152" y="0"/>
                </a:cubicBezTo>
              </a:path>
            </a:pathLst>
          </a:custGeom>
          <a:noFill/>
          <a:ln w="28575" cap="flat" cmpd="sng">
            <a:solidFill>
              <a:schemeClr val="tx1"/>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4534" name="Text Box 22"/>
          <p:cNvSpPr txBox="1">
            <a:spLocks noChangeArrowheads="1"/>
          </p:cNvSpPr>
          <p:nvPr/>
        </p:nvSpPr>
        <p:spPr bwMode="auto">
          <a:xfrm>
            <a:off x="6543675" y="1143000"/>
            <a:ext cx="1109663" cy="52863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800" b="1"/>
              <a:t>162%</a:t>
            </a:r>
            <a:endParaRPr lang="en-US" sz="2800" b="1"/>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endParaRPr lang="en-US"/>
          </a:p>
        </p:txBody>
      </p:sp>
      <p:pic>
        <p:nvPicPr>
          <p:cNvPr id="655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65540" name="Freeform 4"/>
          <p:cNvSpPr>
            <a:spLocks/>
          </p:cNvSpPr>
          <p:nvPr/>
        </p:nvSpPr>
        <p:spPr bwMode="auto">
          <a:xfrm>
            <a:off x="4191000" y="393700"/>
            <a:ext cx="4572000" cy="6159500"/>
          </a:xfrm>
          <a:custGeom>
            <a:avLst/>
            <a:gdLst>
              <a:gd name="T0" fmla="*/ 0 w 2880"/>
              <a:gd name="T1" fmla="*/ 3880 h 3880"/>
              <a:gd name="T2" fmla="*/ 864 w 2880"/>
              <a:gd name="T3" fmla="*/ 1576 h 3880"/>
              <a:gd name="T4" fmla="*/ 1776 w 2880"/>
              <a:gd name="T5" fmla="*/ 2728 h 3880"/>
              <a:gd name="T6" fmla="*/ 2352 w 2880"/>
              <a:gd name="T7" fmla="*/ 616 h 3880"/>
              <a:gd name="T8" fmla="*/ 2448 w 2880"/>
              <a:gd name="T9" fmla="*/ 1096 h 3880"/>
              <a:gd name="T10" fmla="*/ 2736 w 2880"/>
              <a:gd name="T11" fmla="*/ 40 h 3880"/>
              <a:gd name="T12" fmla="*/ 2880 w 2880"/>
              <a:gd name="T13" fmla="*/ 856 h 3880"/>
            </a:gdLst>
            <a:ahLst/>
            <a:cxnLst>
              <a:cxn ang="0">
                <a:pos x="T0" y="T1"/>
              </a:cxn>
              <a:cxn ang="0">
                <a:pos x="T2" y="T3"/>
              </a:cxn>
              <a:cxn ang="0">
                <a:pos x="T4" y="T5"/>
              </a:cxn>
              <a:cxn ang="0">
                <a:pos x="T6" y="T7"/>
              </a:cxn>
              <a:cxn ang="0">
                <a:pos x="T8" y="T9"/>
              </a:cxn>
              <a:cxn ang="0">
                <a:pos x="T10" y="T11"/>
              </a:cxn>
              <a:cxn ang="0">
                <a:pos x="T12" y="T13"/>
              </a:cxn>
            </a:cxnLst>
            <a:rect l="0" t="0" r="r" b="b"/>
            <a:pathLst>
              <a:path w="2880" h="3880">
                <a:moveTo>
                  <a:pt x="0" y="3880"/>
                </a:moveTo>
                <a:cubicBezTo>
                  <a:pt x="284" y="2824"/>
                  <a:pt x="568" y="1768"/>
                  <a:pt x="864" y="1576"/>
                </a:cubicBezTo>
                <a:cubicBezTo>
                  <a:pt x="1160" y="1384"/>
                  <a:pt x="1528" y="2888"/>
                  <a:pt x="1776" y="2728"/>
                </a:cubicBezTo>
                <a:cubicBezTo>
                  <a:pt x="2024" y="2568"/>
                  <a:pt x="2240" y="888"/>
                  <a:pt x="2352" y="616"/>
                </a:cubicBezTo>
                <a:cubicBezTo>
                  <a:pt x="2464" y="344"/>
                  <a:pt x="2384" y="1192"/>
                  <a:pt x="2448" y="1096"/>
                </a:cubicBezTo>
                <a:cubicBezTo>
                  <a:pt x="2512" y="1000"/>
                  <a:pt x="2664" y="80"/>
                  <a:pt x="2736" y="40"/>
                </a:cubicBezTo>
                <a:cubicBezTo>
                  <a:pt x="2808" y="0"/>
                  <a:pt x="2856" y="720"/>
                  <a:pt x="2880" y="856"/>
                </a:cubicBezTo>
              </a:path>
            </a:pathLst>
          </a:custGeom>
          <a:noFill/>
          <a:ln w="38100" cap="flat" cmpd="sng">
            <a:solidFill>
              <a:schemeClr va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5541" name="Text Box 5"/>
          <p:cNvSpPr txBox="1">
            <a:spLocks noChangeArrowheads="1"/>
          </p:cNvSpPr>
          <p:nvPr/>
        </p:nvSpPr>
        <p:spPr bwMode="auto">
          <a:xfrm>
            <a:off x="7535863" y="4508500"/>
            <a:ext cx="798512" cy="4572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400" b="1"/>
              <a:t>50%</a:t>
            </a:r>
            <a:endParaRPr lang="en-US" sz="2400" b="1"/>
          </a:p>
        </p:txBody>
      </p:sp>
      <p:sp>
        <p:nvSpPr>
          <p:cNvPr id="65542" name="Text Box 6"/>
          <p:cNvSpPr txBox="1">
            <a:spLocks noChangeArrowheads="1"/>
          </p:cNvSpPr>
          <p:nvPr/>
        </p:nvSpPr>
        <p:spPr bwMode="auto">
          <a:xfrm>
            <a:off x="7086600" y="228600"/>
            <a:ext cx="969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400" b="1">
                <a:solidFill>
                  <a:schemeClr val="bg1"/>
                </a:solidFill>
              </a:rPr>
              <a:t>162%</a:t>
            </a:r>
            <a:endParaRPr lang="en-US" sz="2400" b="1">
              <a:solidFill>
                <a:schemeClr val="bg1"/>
              </a:solidFill>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endParaRPr lang="en-US"/>
          </a:p>
        </p:txBody>
      </p:sp>
      <p:sp>
        <p:nvSpPr>
          <p:cNvPr id="66563" name="Rectangle 3"/>
          <p:cNvSpPr>
            <a:spLocks noGrp="1" noRot="1" noChangeArrowheads="1"/>
          </p:cNvSpPr>
          <p:nvPr>
            <p:ph type="body" idx="1"/>
          </p:nvPr>
        </p:nvSpPr>
        <p:spPr/>
        <p:txBody>
          <a:bodyPr/>
          <a:lstStyle/>
          <a:p>
            <a:endParaRPr lang="en-US"/>
          </a:p>
        </p:txBody>
      </p:sp>
      <p:pic>
        <p:nvPicPr>
          <p:cNvPr id="665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
            <a:ext cx="9220200" cy="67818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66565" name="Freeform 5"/>
          <p:cNvSpPr>
            <a:spLocks/>
          </p:cNvSpPr>
          <p:nvPr/>
        </p:nvSpPr>
        <p:spPr bwMode="auto">
          <a:xfrm>
            <a:off x="381000" y="25400"/>
            <a:ext cx="8077200" cy="6299200"/>
          </a:xfrm>
          <a:custGeom>
            <a:avLst/>
            <a:gdLst>
              <a:gd name="T0" fmla="*/ 0 w 5088"/>
              <a:gd name="T1" fmla="*/ 3968 h 3968"/>
              <a:gd name="T2" fmla="*/ 1632 w 5088"/>
              <a:gd name="T3" fmla="*/ 1664 h 3968"/>
              <a:gd name="T4" fmla="*/ 2880 w 5088"/>
              <a:gd name="T5" fmla="*/ 3056 h 3968"/>
              <a:gd name="T6" fmla="*/ 4704 w 5088"/>
              <a:gd name="T7" fmla="*/ 368 h 3968"/>
              <a:gd name="T8" fmla="*/ 5088 w 5088"/>
              <a:gd name="T9" fmla="*/ 848 h 3968"/>
            </a:gdLst>
            <a:ahLst/>
            <a:cxnLst>
              <a:cxn ang="0">
                <a:pos x="T0" y="T1"/>
              </a:cxn>
              <a:cxn ang="0">
                <a:pos x="T2" y="T3"/>
              </a:cxn>
              <a:cxn ang="0">
                <a:pos x="T4" y="T5"/>
              </a:cxn>
              <a:cxn ang="0">
                <a:pos x="T6" y="T7"/>
              </a:cxn>
              <a:cxn ang="0">
                <a:pos x="T8" y="T9"/>
              </a:cxn>
            </a:cxnLst>
            <a:rect l="0" t="0" r="r" b="b"/>
            <a:pathLst>
              <a:path w="5088" h="3968">
                <a:moveTo>
                  <a:pt x="0" y="3968"/>
                </a:moveTo>
                <a:cubicBezTo>
                  <a:pt x="576" y="2892"/>
                  <a:pt x="1152" y="1816"/>
                  <a:pt x="1632" y="1664"/>
                </a:cubicBezTo>
                <a:cubicBezTo>
                  <a:pt x="2112" y="1512"/>
                  <a:pt x="2368" y="3272"/>
                  <a:pt x="2880" y="3056"/>
                </a:cubicBezTo>
                <a:cubicBezTo>
                  <a:pt x="3392" y="2840"/>
                  <a:pt x="4336" y="736"/>
                  <a:pt x="4704" y="368"/>
                </a:cubicBezTo>
                <a:cubicBezTo>
                  <a:pt x="5072" y="0"/>
                  <a:pt x="5024" y="768"/>
                  <a:pt x="5088" y="848"/>
                </a:cubicBezTo>
              </a:path>
            </a:pathLst>
          </a:custGeom>
          <a:noFill/>
          <a:ln w="38100" cap="flat" cmpd="sng">
            <a:solidFill>
              <a:schemeClr va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6566" name="Text Box 6"/>
          <p:cNvSpPr txBox="1">
            <a:spLocks noChangeArrowheads="1"/>
          </p:cNvSpPr>
          <p:nvPr/>
        </p:nvSpPr>
        <p:spPr bwMode="auto">
          <a:xfrm>
            <a:off x="5410200" y="4648200"/>
            <a:ext cx="798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400" b="1"/>
              <a:t>62%</a:t>
            </a:r>
            <a:endParaRPr lang="en-US" sz="2400" b="1"/>
          </a:p>
        </p:txBody>
      </p:sp>
      <p:sp>
        <p:nvSpPr>
          <p:cNvPr id="66567" name="Text Box 7"/>
          <p:cNvSpPr txBox="1">
            <a:spLocks noChangeArrowheads="1"/>
          </p:cNvSpPr>
          <p:nvPr/>
        </p:nvSpPr>
        <p:spPr bwMode="auto">
          <a:xfrm>
            <a:off x="6503988" y="268288"/>
            <a:ext cx="979487" cy="4667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400" b="1">
                <a:solidFill>
                  <a:schemeClr val="bg1"/>
                </a:solidFill>
              </a:rPr>
              <a:t>162%</a:t>
            </a:r>
            <a:endParaRPr lang="en-US" sz="2400" b="1">
              <a:solidFill>
                <a:schemeClr val="bg1"/>
              </a:solidFill>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r>
              <a:rPr lang="fa-IR" sz="2400"/>
              <a:t>سطوح فیبوناچی در روند افزایشی سطوح حمایت بالقوه و پنهان می باشند</a:t>
            </a:r>
            <a:br>
              <a:rPr lang="fa-IR" sz="2400"/>
            </a:br>
            <a:r>
              <a:rPr lang="fa-IR" sz="2400"/>
              <a:t>در صورتیکه قیمت ها در روند اصلاحی 79% روند اصلی و انگیزشی را کاهش یابد ، نباید انتظار داشت که از 127 درصد بیشتر افزایش یابد. </a:t>
            </a:r>
            <a:endParaRPr lang="en-US" sz="2400"/>
          </a:p>
        </p:txBody>
      </p:sp>
      <p:sp>
        <p:nvSpPr>
          <p:cNvPr id="67587" name="Rectangle 3"/>
          <p:cNvSpPr>
            <a:spLocks noGrp="1" noRot="1" noChangeArrowheads="1"/>
          </p:cNvSpPr>
          <p:nvPr>
            <p:ph type="body" idx="1"/>
          </p:nvPr>
        </p:nvSpPr>
        <p:spPr/>
        <p:txBody>
          <a:bodyPr/>
          <a:lstStyle/>
          <a:p>
            <a:endParaRPr lang="en-US"/>
          </a:p>
        </p:txBody>
      </p:sp>
      <p:sp>
        <p:nvSpPr>
          <p:cNvPr id="67588" name="Line 4"/>
          <p:cNvSpPr>
            <a:spLocks noChangeShapeType="1"/>
          </p:cNvSpPr>
          <p:nvPr/>
        </p:nvSpPr>
        <p:spPr bwMode="auto">
          <a:xfrm flipV="1">
            <a:off x="685800" y="1524000"/>
            <a:ext cx="0" cy="480060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89" name="Text Box 5"/>
          <p:cNvSpPr txBox="1">
            <a:spLocks noChangeArrowheads="1"/>
          </p:cNvSpPr>
          <p:nvPr/>
        </p:nvSpPr>
        <p:spPr bwMode="auto">
          <a:xfrm>
            <a:off x="609600" y="6096000"/>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a:t>A</a:t>
            </a:r>
          </a:p>
        </p:txBody>
      </p:sp>
      <p:sp>
        <p:nvSpPr>
          <p:cNvPr id="67590" name="Freeform 6"/>
          <p:cNvSpPr>
            <a:spLocks/>
          </p:cNvSpPr>
          <p:nvPr/>
        </p:nvSpPr>
        <p:spPr bwMode="auto">
          <a:xfrm>
            <a:off x="457200" y="1308100"/>
            <a:ext cx="7467600" cy="5270500"/>
          </a:xfrm>
          <a:custGeom>
            <a:avLst/>
            <a:gdLst>
              <a:gd name="T0" fmla="*/ 0 w 4704"/>
              <a:gd name="T1" fmla="*/ 2872 h 3320"/>
              <a:gd name="T2" fmla="*/ 288 w 4704"/>
              <a:gd name="T3" fmla="*/ 3016 h 3320"/>
              <a:gd name="T4" fmla="*/ 1392 w 4704"/>
              <a:gd name="T5" fmla="*/ 1048 h 3320"/>
              <a:gd name="T6" fmla="*/ 2496 w 4704"/>
              <a:gd name="T7" fmla="*/ 1768 h 3320"/>
              <a:gd name="T8" fmla="*/ 4032 w 4704"/>
              <a:gd name="T9" fmla="*/ 184 h 3320"/>
              <a:gd name="T10" fmla="*/ 4704 w 4704"/>
              <a:gd name="T11" fmla="*/ 664 h 3320"/>
            </a:gdLst>
            <a:ahLst/>
            <a:cxnLst>
              <a:cxn ang="0">
                <a:pos x="T0" y="T1"/>
              </a:cxn>
              <a:cxn ang="0">
                <a:pos x="T2" y="T3"/>
              </a:cxn>
              <a:cxn ang="0">
                <a:pos x="T4" y="T5"/>
              </a:cxn>
              <a:cxn ang="0">
                <a:pos x="T6" y="T7"/>
              </a:cxn>
              <a:cxn ang="0">
                <a:pos x="T8" y="T9"/>
              </a:cxn>
              <a:cxn ang="0">
                <a:pos x="T10" y="T11"/>
              </a:cxn>
            </a:cxnLst>
            <a:rect l="0" t="0" r="r" b="b"/>
            <a:pathLst>
              <a:path w="4704" h="3320">
                <a:moveTo>
                  <a:pt x="0" y="2872"/>
                </a:moveTo>
                <a:cubicBezTo>
                  <a:pt x="28" y="3096"/>
                  <a:pt x="56" y="3320"/>
                  <a:pt x="288" y="3016"/>
                </a:cubicBezTo>
                <a:cubicBezTo>
                  <a:pt x="520" y="2712"/>
                  <a:pt x="1024" y="1256"/>
                  <a:pt x="1392" y="1048"/>
                </a:cubicBezTo>
                <a:cubicBezTo>
                  <a:pt x="1760" y="840"/>
                  <a:pt x="2056" y="1912"/>
                  <a:pt x="2496" y="1768"/>
                </a:cubicBezTo>
                <a:cubicBezTo>
                  <a:pt x="2936" y="1624"/>
                  <a:pt x="3664" y="368"/>
                  <a:pt x="4032" y="184"/>
                </a:cubicBezTo>
                <a:cubicBezTo>
                  <a:pt x="4400" y="0"/>
                  <a:pt x="4592" y="584"/>
                  <a:pt x="4704" y="664"/>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1" name="Text Box 7"/>
          <p:cNvSpPr txBox="1">
            <a:spLocks noChangeArrowheads="1"/>
          </p:cNvSpPr>
          <p:nvPr/>
        </p:nvSpPr>
        <p:spPr bwMode="auto">
          <a:xfrm>
            <a:off x="66675" y="6019800"/>
            <a:ext cx="363538"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0</a:t>
            </a:r>
          </a:p>
        </p:txBody>
      </p:sp>
      <p:sp>
        <p:nvSpPr>
          <p:cNvPr id="67592" name="Text Box 8"/>
          <p:cNvSpPr txBox="1">
            <a:spLocks noChangeArrowheads="1"/>
          </p:cNvSpPr>
          <p:nvPr/>
        </p:nvSpPr>
        <p:spPr bwMode="auto">
          <a:xfrm>
            <a:off x="2590800" y="2438400"/>
            <a:ext cx="501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a:t>B</a:t>
            </a:r>
          </a:p>
        </p:txBody>
      </p:sp>
      <p:sp>
        <p:nvSpPr>
          <p:cNvPr id="67593" name="Text Box 9"/>
          <p:cNvSpPr txBox="1">
            <a:spLocks noChangeArrowheads="1"/>
          </p:cNvSpPr>
          <p:nvPr/>
        </p:nvSpPr>
        <p:spPr bwMode="auto">
          <a:xfrm>
            <a:off x="-9525" y="2743200"/>
            <a:ext cx="703263" cy="4667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100</a:t>
            </a:r>
          </a:p>
        </p:txBody>
      </p:sp>
      <p:sp>
        <p:nvSpPr>
          <p:cNvPr id="67594" name="Line 10"/>
          <p:cNvSpPr>
            <a:spLocks noChangeShapeType="1"/>
          </p:cNvSpPr>
          <p:nvPr/>
        </p:nvSpPr>
        <p:spPr bwMode="auto">
          <a:xfrm flipV="1">
            <a:off x="685800" y="2895600"/>
            <a:ext cx="3124200" cy="0"/>
          </a:xfrm>
          <a:prstGeom prst="line">
            <a:avLst/>
          </a:prstGeom>
          <a:noFill/>
          <a:ln w="952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7595" name="Text Box 11"/>
          <p:cNvSpPr txBox="1">
            <a:spLocks noChangeArrowheads="1"/>
          </p:cNvSpPr>
          <p:nvPr/>
        </p:nvSpPr>
        <p:spPr bwMode="auto">
          <a:xfrm>
            <a:off x="-9525" y="1143000"/>
            <a:ext cx="974725" cy="4667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162%</a:t>
            </a:r>
          </a:p>
        </p:txBody>
      </p:sp>
      <p:sp>
        <p:nvSpPr>
          <p:cNvPr id="67596" name="Line 12"/>
          <p:cNvSpPr>
            <a:spLocks noChangeShapeType="1"/>
          </p:cNvSpPr>
          <p:nvPr/>
        </p:nvSpPr>
        <p:spPr bwMode="auto">
          <a:xfrm flipV="1">
            <a:off x="2895600" y="4114800"/>
            <a:ext cx="3733800" cy="76200"/>
          </a:xfrm>
          <a:prstGeom prst="line">
            <a:avLst/>
          </a:prstGeom>
          <a:noFill/>
          <a:ln w="952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7597" name="Line 13"/>
          <p:cNvSpPr>
            <a:spLocks noChangeShapeType="1"/>
          </p:cNvSpPr>
          <p:nvPr/>
        </p:nvSpPr>
        <p:spPr bwMode="auto">
          <a:xfrm flipV="1">
            <a:off x="2819400" y="4572000"/>
            <a:ext cx="3733800" cy="76200"/>
          </a:xfrm>
          <a:prstGeom prst="line">
            <a:avLst/>
          </a:prstGeom>
          <a:noFill/>
          <a:ln w="952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7598" name="Line 14"/>
          <p:cNvSpPr>
            <a:spLocks noChangeShapeType="1"/>
          </p:cNvSpPr>
          <p:nvPr/>
        </p:nvSpPr>
        <p:spPr bwMode="auto">
          <a:xfrm flipV="1">
            <a:off x="2819400" y="5029200"/>
            <a:ext cx="3733800" cy="76200"/>
          </a:xfrm>
          <a:prstGeom prst="line">
            <a:avLst/>
          </a:prstGeom>
          <a:noFill/>
          <a:ln w="952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7599" name="Line 15"/>
          <p:cNvSpPr>
            <a:spLocks noChangeShapeType="1"/>
          </p:cNvSpPr>
          <p:nvPr/>
        </p:nvSpPr>
        <p:spPr bwMode="auto">
          <a:xfrm flipV="1">
            <a:off x="2895600" y="5486400"/>
            <a:ext cx="3733800" cy="76200"/>
          </a:xfrm>
          <a:prstGeom prst="line">
            <a:avLst/>
          </a:prstGeom>
          <a:noFill/>
          <a:ln w="952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7600" name="Text Box 16"/>
          <p:cNvSpPr txBox="1">
            <a:spLocks noChangeArrowheads="1"/>
          </p:cNvSpPr>
          <p:nvPr/>
        </p:nvSpPr>
        <p:spPr bwMode="auto">
          <a:xfrm>
            <a:off x="5773738" y="3697288"/>
            <a:ext cx="795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38%</a:t>
            </a:r>
          </a:p>
        </p:txBody>
      </p:sp>
      <p:sp>
        <p:nvSpPr>
          <p:cNvPr id="67601" name="Text Box 17"/>
          <p:cNvSpPr txBox="1">
            <a:spLocks noChangeArrowheads="1"/>
          </p:cNvSpPr>
          <p:nvPr/>
        </p:nvSpPr>
        <p:spPr bwMode="auto">
          <a:xfrm>
            <a:off x="5791200" y="4191000"/>
            <a:ext cx="795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50%</a:t>
            </a:r>
          </a:p>
        </p:txBody>
      </p:sp>
      <p:sp>
        <p:nvSpPr>
          <p:cNvPr id="67602" name="Text Box 18"/>
          <p:cNvSpPr txBox="1">
            <a:spLocks noChangeArrowheads="1"/>
          </p:cNvSpPr>
          <p:nvPr/>
        </p:nvSpPr>
        <p:spPr bwMode="auto">
          <a:xfrm>
            <a:off x="5791200" y="4648200"/>
            <a:ext cx="795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62%</a:t>
            </a:r>
          </a:p>
        </p:txBody>
      </p:sp>
      <p:sp>
        <p:nvSpPr>
          <p:cNvPr id="67603" name="Text Box 19"/>
          <p:cNvSpPr txBox="1">
            <a:spLocks noChangeArrowheads="1"/>
          </p:cNvSpPr>
          <p:nvPr/>
        </p:nvSpPr>
        <p:spPr bwMode="auto">
          <a:xfrm>
            <a:off x="5791200" y="5105400"/>
            <a:ext cx="795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79%</a:t>
            </a:r>
          </a:p>
        </p:txBody>
      </p:sp>
      <p:sp>
        <p:nvSpPr>
          <p:cNvPr id="67604" name="Freeform 20"/>
          <p:cNvSpPr>
            <a:spLocks/>
          </p:cNvSpPr>
          <p:nvPr/>
        </p:nvSpPr>
        <p:spPr bwMode="auto">
          <a:xfrm>
            <a:off x="3733800" y="2832100"/>
            <a:ext cx="1955800" cy="1930400"/>
          </a:xfrm>
          <a:custGeom>
            <a:avLst/>
            <a:gdLst>
              <a:gd name="T0" fmla="*/ 0 w 1184"/>
              <a:gd name="T1" fmla="*/ 616 h 1216"/>
              <a:gd name="T2" fmla="*/ 384 w 1184"/>
              <a:gd name="T3" fmla="*/ 1144 h 1216"/>
              <a:gd name="T4" fmla="*/ 1056 w 1184"/>
              <a:gd name="T5" fmla="*/ 184 h 1216"/>
              <a:gd name="T6" fmla="*/ 1152 w 1184"/>
              <a:gd name="T7" fmla="*/ 40 h 1216"/>
            </a:gdLst>
            <a:ahLst/>
            <a:cxnLst>
              <a:cxn ang="0">
                <a:pos x="T0" y="T1"/>
              </a:cxn>
              <a:cxn ang="0">
                <a:pos x="T2" y="T3"/>
              </a:cxn>
              <a:cxn ang="0">
                <a:pos x="T4" y="T5"/>
              </a:cxn>
              <a:cxn ang="0">
                <a:pos x="T6" y="T7"/>
              </a:cxn>
            </a:cxnLst>
            <a:rect l="0" t="0" r="r" b="b"/>
            <a:pathLst>
              <a:path w="1184" h="1216">
                <a:moveTo>
                  <a:pt x="0" y="616"/>
                </a:moveTo>
                <a:cubicBezTo>
                  <a:pt x="104" y="916"/>
                  <a:pt x="208" y="1216"/>
                  <a:pt x="384" y="1144"/>
                </a:cubicBezTo>
                <a:cubicBezTo>
                  <a:pt x="560" y="1072"/>
                  <a:pt x="928" y="368"/>
                  <a:pt x="1056" y="184"/>
                </a:cubicBezTo>
                <a:cubicBezTo>
                  <a:pt x="1184" y="0"/>
                  <a:pt x="1168" y="20"/>
                  <a:pt x="1152" y="40"/>
                </a:cubicBezTo>
              </a:path>
            </a:pathLst>
          </a:custGeom>
          <a:noFill/>
          <a:ln w="38100" cap="flat" cmpd="sng">
            <a:solidFill>
              <a:schemeClr val="tx1"/>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7605" name="Freeform 21"/>
          <p:cNvSpPr>
            <a:spLocks/>
          </p:cNvSpPr>
          <p:nvPr/>
        </p:nvSpPr>
        <p:spPr bwMode="auto">
          <a:xfrm>
            <a:off x="3733800" y="3048000"/>
            <a:ext cx="1828800" cy="2171700"/>
          </a:xfrm>
          <a:custGeom>
            <a:avLst/>
            <a:gdLst>
              <a:gd name="T0" fmla="*/ 0 w 1152"/>
              <a:gd name="T1" fmla="*/ 432 h 1368"/>
              <a:gd name="T2" fmla="*/ 336 w 1152"/>
              <a:gd name="T3" fmla="*/ 1296 h 1368"/>
              <a:gd name="T4" fmla="*/ 1152 w 1152"/>
              <a:gd name="T5" fmla="*/ 0 h 1368"/>
            </a:gdLst>
            <a:ahLst/>
            <a:cxnLst>
              <a:cxn ang="0">
                <a:pos x="T0" y="T1"/>
              </a:cxn>
              <a:cxn ang="0">
                <a:pos x="T2" y="T3"/>
              </a:cxn>
              <a:cxn ang="0">
                <a:pos x="T4" y="T5"/>
              </a:cxn>
            </a:cxnLst>
            <a:rect l="0" t="0" r="r" b="b"/>
            <a:pathLst>
              <a:path w="1152" h="1368">
                <a:moveTo>
                  <a:pt x="0" y="432"/>
                </a:moveTo>
                <a:cubicBezTo>
                  <a:pt x="72" y="900"/>
                  <a:pt x="144" y="1368"/>
                  <a:pt x="336" y="1296"/>
                </a:cubicBezTo>
                <a:cubicBezTo>
                  <a:pt x="528" y="1224"/>
                  <a:pt x="1016" y="216"/>
                  <a:pt x="1152" y="0"/>
                </a:cubicBezTo>
              </a:path>
            </a:pathLst>
          </a:custGeom>
          <a:noFill/>
          <a:ln w="28575" cap="flat" cmpd="sng">
            <a:solidFill>
              <a:schemeClr val="tx1"/>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7606" name="Text Box 22"/>
          <p:cNvSpPr txBox="1">
            <a:spLocks noChangeArrowheads="1"/>
          </p:cNvSpPr>
          <p:nvPr/>
        </p:nvSpPr>
        <p:spPr bwMode="auto">
          <a:xfrm>
            <a:off x="6543675" y="1143000"/>
            <a:ext cx="1109663" cy="52863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800" b="1"/>
              <a:t>162%</a:t>
            </a:r>
            <a:endParaRPr lang="en-US" sz="2800" b="1"/>
          </a:p>
        </p:txBody>
      </p:sp>
      <p:sp>
        <p:nvSpPr>
          <p:cNvPr id="67607" name="Freeform 23"/>
          <p:cNvSpPr>
            <a:spLocks/>
          </p:cNvSpPr>
          <p:nvPr/>
        </p:nvSpPr>
        <p:spPr bwMode="auto">
          <a:xfrm>
            <a:off x="3581400" y="1968500"/>
            <a:ext cx="4419600" cy="3810000"/>
          </a:xfrm>
          <a:custGeom>
            <a:avLst/>
            <a:gdLst>
              <a:gd name="T0" fmla="*/ 0 w 2784"/>
              <a:gd name="T1" fmla="*/ 1064 h 2400"/>
              <a:gd name="T2" fmla="*/ 384 w 2784"/>
              <a:gd name="T3" fmla="*/ 2264 h 2400"/>
              <a:gd name="T4" fmla="*/ 1920 w 2784"/>
              <a:gd name="T5" fmla="*/ 248 h 2400"/>
              <a:gd name="T6" fmla="*/ 2784 w 2784"/>
              <a:gd name="T7" fmla="*/ 776 h 2400"/>
            </a:gdLst>
            <a:ahLst/>
            <a:cxnLst>
              <a:cxn ang="0">
                <a:pos x="T0" y="T1"/>
              </a:cxn>
              <a:cxn ang="0">
                <a:pos x="T2" y="T3"/>
              </a:cxn>
              <a:cxn ang="0">
                <a:pos x="T4" y="T5"/>
              </a:cxn>
              <a:cxn ang="0">
                <a:pos x="T6" y="T7"/>
              </a:cxn>
            </a:cxnLst>
            <a:rect l="0" t="0" r="r" b="b"/>
            <a:pathLst>
              <a:path w="2784" h="2400">
                <a:moveTo>
                  <a:pt x="0" y="1064"/>
                </a:moveTo>
                <a:cubicBezTo>
                  <a:pt x="32" y="1732"/>
                  <a:pt x="64" y="2400"/>
                  <a:pt x="384" y="2264"/>
                </a:cubicBezTo>
                <a:cubicBezTo>
                  <a:pt x="704" y="2128"/>
                  <a:pt x="1520" y="496"/>
                  <a:pt x="1920" y="248"/>
                </a:cubicBezTo>
                <a:cubicBezTo>
                  <a:pt x="2320" y="0"/>
                  <a:pt x="2640" y="688"/>
                  <a:pt x="2784" y="776"/>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7608" name="Freeform 24"/>
          <p:cNvSpPr>
            <a:spLocks/>
          </p:cNvSpPr>
          <p:nvPr/>
        </p:nvSpPr>
        <p:spPr bwMode="auto">
          <a:xfrm>
            <a:off x="3810000" y="1993900"/>
            <a:ext cx="3886200" cy="3822700"/>
          </a:xfrm>
          <a:custGeom>
            <a:avLst/>
            <a:gdLst>
              <a:gd name="T0" fmla="*/ 0 w 2448"/>
              <a:gd name="T1" fmla="*/ 1240 h 2408"/>
              <a:gd name="T2" fmla="*/ 672 w 2448"/>
              <a:gd name="T3" fmla="*/ 2248 h 2408"/>
              <a:gd name="T4" fmla="*/ 1776 w 2448"/>
              <a:gd name="T5" fmla="*/ 280 h 2408"/>
              <a:gd name="T6" fmla="*/ 2448 w 2448"/>
              <a:gd name="T7" fmla="*/ 568 h 2408"/>
            </a:gdLst>
            <a:ahLst/>
            <a:cxnLst>
              <a:cxn ang="0">
                <a:pos x="T0" y="T1"/>
              </a:cxn>
              <a:cxn ang="0">
                <a:pos x="T2" y="T3"/>
              </a:cxn>
              <a:cxn ang="0">
                <a:pos x="T4" y="T5"/>
              </a:cxn>
              <a:cxn ang="0">
                <a:pos x="T6" y="T7"/>
              </a:cxn>
            </a:cxnLst>
            <a:rect l="0" t="0" r="r" b="b"/>
            <a:pathLst>
              <a:path w="2448" h="2408">
                <a:moveTo>
                  <a:pt x="0" y="1240"/>
                </a:moveTo>
                <a:cubicBezTo>
                  <a:pt x="188" y="1824"/>
                  <a:pt x="376" y="2408"/>
                  <a:pt x="672" y="2248"/>
                </a:cubicBezTo>
                <a:cubicBezTo>
                  <a:pt x="968" y="2088"/>
                  <a:pt x="1480" y="560"/>
                  <a:pt x="1776" y="280"/>
                </a:cubicBezTo>
                <a:cubicBezTo>
                  <a:pt x="2072" y="0"/>
                  <a:pt x="2336" y="520"/>
                  <a:pt x="2448" y="568"/>
                </a:cubicBezTo>
              </a:path>
            </a:pathLst>
          </a:custGeom>
          <a:noFill/>
          <a:ln w="571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7609" name="Line 25"/>
          <p:cNvSpPr>
            <a:spLocks noChangeShapeType="1"/>
          </p:cNvSpPr>
          <p:nvPr/>
        </p:nvSpPr>
        <p:spPr bwMode="auto">
          <a:xfrm>
            <a:off x="4343400" y="2286000"/>
            <a:ext cx="4191000"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7610" name="Text Box 26"/>
          <p:cNvSpPr txBox="1">
            <a:spLocks noChangeArrowheads="1"/>
          </p:cNvSpPr>
          <p:nvPr/>
        </p:nvSpPr>
        <p:spPr bwMode="auto">
          <a:xfrm>
            <a:off x="6553200" y="1905000"/>
            <a:ext cx="969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400" b="1"/>
              <a:t>127%</a:t>
            </a:r>
            <a:endParaRPr lang="en-US" sz="2400" b="1"/>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8611" name="Freeform 3"/>
          <p:cNvSpPr>
            <a:spLocks/>
          </p:cNvSpPr>
          <p:nvPr/>
        </p:nvSpPr>
        <p:spPr bwMode="auto">
          <a:xfrm>
            <a:off x="990600" y="508000"/>
            <a:ext cx="4267200" cy="5664200"/>
          </a:xfrm>
          <a:custGeom>
            <a:avLst/>
            <a:gdLst>
              <a:gd name="T0" fmla="*/ 0 w 2688"/>
              <a:gd name="T1" fmla="*/ 3568 h 3568"/>
              <a:gd name="T2" fmla="*/ 432 w 2688"/>
              <a:gd name="T3" fmla="*/ 2320 h 3568"/>
              <a:gd name="T4" fmla="*/ 1008 w 2688"/>
              <a:gd name="T5" fmla="*/ 3280 h 3568"/>
              <a:gd name="T6" fmla="*/ 1152 w 2688"/>
              <a:gd name="T7" fmla="*/ 1984 h 3568"/>
              <a:gd name="T8" fmla="*/ 1440 w 2688"/>
              <a:gd name="T9" fmla="*/ 2656 h 3568"/>
              <a:gd name="T10" fmla="*/ 1776 w 2688"/>
              <a:gd name="T11" fmla="*/ 784 h 3568"/>
              <a:gd name="T12" fmla="*/ 1920 w 2688"/>
              <a:gd name="T13" fmla="*/ 1408 h 3568"/>
              <a:gd name="T14" fmla="*/ 2304 w 2688"/>
              <a:gd name="T15" fmla="*/ 64 h 3568"/>
              <a:gd name="T16" fmla="*/ 2688 w 2688"/>
              <a:gd name="T17" fmla="*/ 1024 h 3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8" h="3568">
                <a:moveTo>
                  <a:pt x="0" y="3568"/>
                </a:moveTo>
                <a:cubicBezTo>
                  <a:pt x="132" y="2968"/>
                  <a:pt x="264" y="2368"/>
                  <a:pt x="432" y="2320"/>
                </a:cubicBezTo>
                <a:cubicBezTo>
                  <a:pt x="600" y="2272"/>
                  <a:pt x="888" y="3336"/>
                  <a:pt x="1008" y="3280"/>
                </a:cubicBezTo>
                <a:cubicBezTo>
                  <a:pt x="1128" y="3224"/>
                  <a:pt x="1080" y="2088"/>
                  <a:pt x="1152" y="1984"/>
                </a:cubicBezTo>
                <a:cubicBezTo>
                  <a:pt x="1224" y="1880"/>
                  <a:pt x="1336" y="2856"/>
                  <a:pt x="1440" y="2656"/>
                </a:cubicBezTo>
                <a:cubicBezTo>
                  <a:pt x="1544" y="2456"/>
                  <a:pt x="1696" y="992"/>
                  <a:pt x="1776" y="784"/>
                </a:cubicBezTo>
                <a:cubicBezTo>
                  <a:pt x="1856" y="576"/>
                  <a:pt x="1832" y="1528"/>
                  <a:pt x="1920" y="1408"/>
                </a:cubicBezTo>
                <a:cubicBezTo>
                  <a:pt x="2008" y="1288"/>
                  <a:pt x="2176" y="128"/>
                  <a:pt x="2304" y="64"/>
                </a:cubicBezTo>
                <a:cubicBezTo>
                  <a:pt x="2432" y="0"/>
                  <a:pt x="2624" y="864"/>
                  <a:pt x="2688" y="1024"/>
                </a:cubicBezTo>
              </a:path>
            </a:pathLst>
          </a:custGeom>
          <a:noFill/>
          <a:ln w="571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8612" name="Text Box 4"/>
          <p:cNvSpPr txBox="1">
            <a:spLocks noChangeArrowheads="1"/>
          </p:cNvSpPr>
          <p:nvPr/>
        </p:nvSpPr>
        <p:spPr bwMode="auto">
          <a:xfrm>
            <a:off x="2438400" y="5410200"/>
            <a:ext cx="1087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sz="2400" b="1"/>
              <a:t>79</a:t>
            </a:r>
            <a:r>
              <a:rPr lang="fa-IR" sz="2400" b="1">
                <a:solidFill>
                  <a:schemeClr val="bg1"/>
                </a:solidFill>
              </a:rPr>
              <a:t>%</a:t>
            </a:r>
            <a:endParaRPr lang="en-US" sz="2400" b="1">
              <a:solidFill>
                <a:schemeClr val="bg1"/>
              </a:solidFill>
            </a:endParaRPr>
          </a:p>
        </p:txBody>
      </p:sp>
      <p:sp>
        <p:nvSpPr>
          <p:cNvPr id="68613" name="Text Box 5"/>
          <p:cNvSpPr txBox="1">
            <a:spLocks noChangeArrowheads="1"/>
          </p:cNvSpPr>
          <p:nvPr/>
        </p:nvSpPr>
        <p:spPr bwMode="auto">
          <a:xfrm>
            <a:off x="1676400" y="3429000"/>
            <a:ext cx="969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400" b="1"/>
              <a:t>127</a:t>
            </a:r>
            <a:r>
              <a:rPr lang="fa-IR" sz="2400" b="1">
                <a:solidFill>
                  <a:schemeClr val="bg1"/>
                </a:solidFill>
              </a:rPr>
              <a:t>%</a:t>
            </a:r>
            <a:endParaRPr lang="en-US" sz="2400" b="1">
              <a:solidFill>
                <a:schemeClr val="bg1"/>
              </a:solidFill>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250825" y="836613"/>
            <a:ext cx="8229600" cy="1143000"/>
          </a:xfrm>
        </p:spPr>
        <p:txBody>
          <a:bodyPr/>
          <a:lstStyle/>
          <a:p>
            <a:pPr algn="r"/>
            <a:r>
              <a:rPr lang="fa-IR" sz="4000" b="1">
                <a:solidFill>
                  <a:srgbClr val="FF9933"/>
                </a:solidFill>
                <a:cs typeface="B Titr" pitchFamily="2" charset="-78"/>
              </a:rPr>
              <a:t>تطبیق با شرایط بازار های مختلف و افق های زمانی متفاوت </a:t>
            </a:r>
            <a:r>
              <a:rPr lang="fa-IR" sz="4000">
                <a:solidFill>
                  <a:srgbClr val="FF9933"/>
                </a:solidFill>
                <a:cs typeface="B Titr" pitchFamily="2" charset="-78"/>
              </a:rPr>
              <a:t/>
            </a:r>
            <a:br>
              <a:rPr lang="fa-IR" sz="4000">
                <a:solidFill>
                  <a:srgbClr val="FF9933"/>
                </a:solidFill>
                <a:cs typeface="B Titr" pitchFamily="2" charset="-78"/>
              </a:rPr>
            </a:br>
            <a:endParaRPr lang="en-US" sz="4000">
              <a:solidFill>
                <a:srgbClr val="FF9933"/>
              </a:solidFill>
              <a:cs typeface="B Titr" pitchFamily="2" charset="-78"/>
            </a:endParaRPr>
          </a:p>
        </p:txBody>
      </p:sp>
      <p:sp>
        <p:nvSpPr>
          <p:cNvPr id="12291" name="Rectangle 3"/>
          <p:cNvSpPr>
            <a:spLocks noGrp="1" noRot="1" noChangeArrowheads="1"/>
          </p:cNvSpPr>
          <p:nvPr>
            <p:ph type="body" idx="1"/>
          </p:nvPr>
        </p:nvSpPr>
        <p:spPr>
          <a:xfrm>
            <a:off x="395288" y="2332038"/>
            <a:ext cx="8229600" cy="4525962"/>
          </a:xfrm>
        </p:spPr>
        <p:txBody>
          <a:bodyPr/>
          <a:lstStyle/>
          <a:p>
            <a:r>
              <a:rPr lang="fa-IR">
                <a:cs typeface="B Titr" pitchFamily="2" charset="-78"/>
              </a:rPr>
              <a:t>تحلیل گرایش تغیرات قیمت سهام، اوراق قرضه،کالاها،سود سرمایه گذاری ،نسبت قیمت ارز ها و غیره</a:t>
            </a:r>
            <a:endParaRPr lang="en-US">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r>
              <a:rPr lang="fa-IR">
                <a:cs typeface="B Titr" pitchFamily="2" charset="-78"/>
              </a:rPr>
              <a:t>روند های افزایشی با سرعت های مختلفی نوسان می کنند</a:t>
            </a:r>
            <a:endParaRPr lang="en-US">
              <a:cs typeface="B Titr" pitchFamily="2" charset="-78"/>
            </a:endParaRPr>
          </a:p>
        </p:txBody>
      </p:sp>
      <p:sp>
        <p:nvSpPr>
          <p:cNvPr id="69635" name="Rectangle 3"/>
          <p:cNvSpPr>
            <a:spLocks noGrp="1" noRot="1" noChangeArrowheads="1"/>
          </p:cNvSpPr>
          <p:nvPr>
            <p:ph type="body" idx="1"/>
          </p:nvPr>
        </p:nvSpPr>
        <p:spPr/>
        <p:txBody>
          <a:bodyPr/>
          <a:lstStyle/>
          <a:p>
            <a:endParaRPr lang="en-US"/>
          </a:p>
        </p:txBody>
      </p:sp>
      <p:sp>
        <p:nvSpPr>
          <p:cNvPr id="69636" name="Freeform 4"/>
          <p:cNvSpPr>
            <a:spLocks/>
          </p:cNvSpPr>
          <p:nvPr/>
        </p:nvSpPr>
        <p:spPr bwMode="auto">
          <a:xfrm>
            <a:off x="533400" y="2362200"/>
            <a:ext cx="2362200" cy="3733800"/>
          </a:xfrm>
          <a:custGeom>
            <a:avLst/>
            <a:gdLst>
              <a:gd name="T0" fmla="*/ 0 w 1488"/>
              <a:gd name="T1" fmla="*/ 2352 h 2352"/>
              <a:gd name="T2" fmla="*/ 144 w 1488"/>
              <a:gd name="T3" fmla="*/ 1680 h 2352"/>
              <a:gd name="T4" fmla="*/ 336 w 1488"/>
              <a:gd name="T5" fmla="*/ 2016 h 2352"/>
              <a:gd name="T6" fmla="*/ 528 w 1488"/>
              <a:gd name="T7" fmla="*/ 1200 h 2352"/>
              <a:gd name="T8" fmla="*/ 672 w 1488"/>
              <a:gd name="T9" fmla="*/ 1536 h 2352"/>
              <a:gd name="T10" fmla="*/ 1008 w 1488"/>
              <a:gd name="T11" fmla="*/ 480 h 2352"/>
              <a:gd name="T12" fmla="*/ 1152 w 1488"/>
              <a:gd name="T13" fmla="*/ 912 h 2352"/>
              <a:gd name="T14" fmla="*/ 1488 w 1488"/>
              <a:gd name="T15" fmla="*/ 0 h 2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8" h="2352">
                <a:moveTo>
                  <a:pt x="0" y="2352"/>
                </a:moveTo>
                <a:cubicBezTo>
                  <a:pt x="44" y="2044"/>
                  <a:pt x="88" y="1736"/>
                  <a:pt x="144" y="1680"/>
                </a:cubicBezTo>
                <a:cubicBezTo>
                  <a:pt x="200" y="1624"/>
                  <a:pt x="272" y="2096"/>
                  <a:pt x="336" y="2016"/>
                </a:cubicBezTo>
                <a:cubicBezTo>
                  <a:pt x="400" y="1936"/>
                  <a:pt x="472" y="1280"/>
                  <a:pt x="528" y="1200"/>
                </a:cubicBezTo>
                <a:cubicBezTo>
                  <a:pt x="584" y="1120"/>
                  <a:pt x="592" y="1656"/>
                  <a:pt x="672" y="1536"/>
                </a:cubicBezTo>
                <a:cubicBezTo>
                  <a:pt x="752" y="1416"/>
                  <a:pt x="928" y="584"/>
                  <a:pt x="1008" y="480"/>
                </a:cubicBezTo>
                <a:cubicBezTo>
                  <a:pt x="1088" y="376"/>
                  <a:pt x="1072" y="992"/>
                  <a:pt x="1152" y="912"/>
                </a:cubicBezTo>
                <a:cubicBezTo>
                  <a:pt x="1232" y="832"/>
                  <a:pt x="1432" y="152"/>
                  <a:pt x="1488" y="0"/>
                </a:cubicBezTo>
              </a:path>
            </a:pathLst>
          </a:custGeom>
          <a:noFill/>
          <a:ln w="571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9637" name="Freeform 5"/>
          <p:cNvSpPr>
            <a:spLocks/>
          </p:cNvSpPr>
          <p:nvPr/>
        </p:nvSpPr>
        <p:spPr bwMode="auto">
          <a:xfrm>
            <a:off x="1981200" y="2667000"/>
            <a:ext cx="2971800" cy="3429000"/>
          </a:xfrm>
          <a:custGeom>
            <a:avLst/>
            <a:gdLst>
              <a:gd name="T0" fmla="*/ 0 w 1872"/>
              <a:gd name="T1" fmla="*/ 2160 h 2160"/>
              <a:gd name="T2" fmla="*/ 240 w 1872"/>
              <a:gd name="T3" fmla="*/ 1392 h 2160"/>
              <a:gd name="T4" fmla="*/ 528 w 1872"/>
              <a:gd name="T5" fmla="*/ 1776 h 2160"/>
              <a:gd name="T6" fmla="*/ 816 w 1872"/>
              <a:gd name="T7" fmla="*/ 1008 h 2160"/>
              <a:gd name="T8" fmla="*/ 1008 w 1872"/>
              <a:gd name="T9" fmla="*/ 1296 h 2160"/>
              <a:gd name="T10" fmla="*/ 1392 w 1872"/>
              <a:gd name="T11" fmla="*/ 432 h 2160"/>
              <a:gd name="T12" fmla="*/ 1632 w 1872"/>
              <a:gd name="T13" fmla="*/ 816 h 2160"/>
              <a:gd name="T14" fmla="*/ 1872 w 1872"/>
              <a:gd name="T15" fmla="*/ 0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2" h="2160">
                <a:moveTo>
                  <a:pt x="0" y="2160"/>
                </a:moveTo>
                <a:cubicBezTo>
                  <a:pt x="76" y="1808"/>
                  <a:pt x="152" y="1456"/>
                  <a:pt x="240" y="1392"/>
                </a:cubicBezTo>
                <a:cubicBezTo>
                  <a:pt x="328" y="1328"/>
                  <a:pt x="432" y="1840"/>
                  <a:pt x="528" y="1776"/>
                </a:cubicBezTo>
                <a:cubicBezTo>
                  <a:pt x="624" y="1712"/>
                  <a:pt x="736" y="1088"/>
                  <a:pt x="816" y="1008"/>
                </a:cubicBezTo>
                <a:cubicBezTo>
                  <a:pt x="896" y="928"/>
                  <a:pt x="912" y="1392"/>
                  <a:pt x="1008" y="1296"/>
                </a:cubicBezTo>
                <a:cubicBezTo>
                  <a:pt x="1104" y="1200"/>
                  <a:pt x="1288" y="512"/>
                  <a:pt x="1392" y="432"/>
                </a:cubicBezTo>
                <a:cubicBezTo>
                  <a:pt x="1496" y="352"/>
                  <a:pt x="1552" y="888"/>
                  <a:pt x="1632" y="816"/>
                </a:cubicBezTo>
                <a:cubicBezTo>
                  <a:pt x="1712" y="744"/>
                  <a:pt x="1832" y="136"/>
                  <a:pt x="1872" y="0"/>
                </a:cubicBezTo>
              </a:path>
            </a:pathLst>
          </a:custGeom>
          <a:noFill/>
          <a:ln w="571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9638" name="Freeform 6"/>
          <p:cNvSpPr>
            <a:spLocks/>
          </p:cNvSpPr>
          <p:nvPr/>
        </p:nvSpPr>
        <p:spPr bwMode="auto">
          <a:xfrm>
            <a:off x="3200400" y="3200400"/>
            <a:ext cx="4038600" cy="2895600"/>
          </a:xfrm>
          <a:custGeom>
            <a:avLst/>
            <a:gdLst>
              <a:gd name="T0" fmla="*/ 0 w 2544"/>
              <a:gd name="T1" fmla="*/ 1824 h 1824"/>
              <a:gd name="T2" fmla="*/ 576 w 2544"/>
              <a:gd name="T3" fmla="*/ 1056 h 1824"/>
              <a:gd name="T4" fmla="*/ 768 w 2544"/>
              <a:gd name="T5" fmla="*/ 1536 h 1824"/>
              <a:gd name="T6" fmla="*/ 1248 w 2544"/>
              <a:gd name="T7" fmla="*/ 672 h 1824"/>
              <a:gd name="T8" fmla="*/ 1536 w 2544"/>
              <a:gd name="T9" fmla="*/ 1248 h 1824"/>
              <a:gd name="T10" fmla="*/ 1968 w 2544"/>
              <a:gd name="T11" fmla="*/ 96 h 1824"/>
              <a:gd name="T12" fmla="*/ 2208 w 2544"/>
              <a:gd name="T13" fmla="*/ 816 h 1824"/>
              <a:gd name="T14" fmla="*/ 2544 w 2544"/>
              <a:gd name="T15" fmla="*/ 0 h 18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4" h="1824">
                <a:moveTo>
                  <a:pt x="0" y="1824"/>
                </a:moveTo>
                <a:cubicBezTo>
                  <a:pt x="224" y="1464"/>
                  <a:pt x="448" y="1104"/>
                  <a:pt x="576" y="1056"/>
                </a:cubicBezTo>
                <a:cubicBezTo>
                  <a:pt x="704" y="1008"/>
                  <a:pt x="656" y="1600"/>
                  <a:pt x="768" y="1536"/>
                </a:cubicBezTo>
                <a:cubicBezTo>
                  <a:pt x="880" y="1472"/>
                  <a:pt x="1120" y="720"/>
                  <a:pt x="1248" y="672"/>
                </a:cubicBezTo>
                <a:cubicBezTo>
                  <a:pt x="1376" y="624"/>
                  <a:pt x="1416" y="1344"/>
                  <a:pt x="1536" y="1248"/>
                </a:cubicBezTo>
                <a:cubicBezTo>
                  <a:pt x="1656" y="1152"/>
                  <a:pt x="1856" y="168"/>
                  <a:pt x="1968" y="96"/>
                </a:cubicBezTo>
                <a:cubicBezTo>
                  <a:pt x="2080" y="24"/>
                  <a:pt x="2112" y="832"/>
                  <a:pt x="2208" y="816"/>
                </a:cubicBezTo>
                <a:cubicBezTo>
                  <a:pt x="2304" y="800"/>
                  <a:pt x="2488" y="136"/>
                  <a:pt x="2544" y="0"/>
                </a:cubicBezTo>
              </a:path>
            </a:pathLst>
          </a:custGeom>
          <a:noFill/>
          <a:ln w="571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9639" name="Freeform 7"/>
          <p:cNvSpPr>
            <a:spLocks/>
          </p:cNvSpPr>
          <p:nvPr/>
        </p:nvSpPr>
        <p:spPr bwMode="auto">
          <a:xfrm>
            <a:off x="5638800" y="3657600"/>
            <a:ext cx="3352800" cy="2514600"/>
          </a:xfrm>
          <a:custGeom>
            <a:avLst/>
            <a:gdLst>
              <a:gd name="T0" fmla="*/ 0 w 2112"/>
              <a:gd name="T1" fmla="*/ 1584 h 1584"/>
              <a:gd name="T2" fmla="*/ 768 w 2112"/>
              <a:gd name="T3" fmla="*/ 720 h 1584"/>
              <a:gd name="T4" fmla="*/ 864 w 2112"/>
              <a:gd name="T5" fmla="*/ 1440 h 1584"/>
              <a:gd name="T6" fmla="*/ 1248 w 2112"/>
              <a:gd name="T7" fmla="*/ 480 h 1584"/>
              <a:gd name="T8" fmla="*/ 1440 w 2112"/>
              <a:gd name="T9" fmla="*/ 1344 h 1584"/>
              <a:gd name="T10" fmla="*/ 1728 w 2112"/>
              <a:gd name="T11" fmla="*/ 192 h 1584"/>
              <a:gd name="T12" fmla="*/ 1872 w 2112"/>
              <a:gd name="T13" fmla="*/ 1200 h 1584"/>
              <a:gd name="T14" fmla="*/ 2112 w 2112"/>
              <a:gd name="T15" fmla="*/ 0 h 15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2" h="1584">
                <a:moveTo>
                  <a:pt x="0" y="1584"/>
                </a:moveTo>
                <a:cubicBezTo>
                  <a:pt x="312" y="1164"/>
                  <a:pt x="624" y="744"/>
                  <a:pt x="768" y="720"/>
                </a:cubicBezTo>
                <a:cubicBezTo>
                  <a:pt x="912" y="696"/>
                  <a:pt x="784" y="1480"/>
                  <a:pt x="864" y="1440"/>
                </a:cubicBezTo>
                <a:cubicBezTo>
                  <a:pt x="944" y="1400"/>
                  <a:pt x="1152" y="496"/>
                  <a:pt x="1248" y="480"/>
                </a:cubicBezTo>
                <a:cubicBezTo>
                  <a:pt x="1344" y="464"/>
                  <a:pt x="1360" y="1392"/>
                  <a:pt x="1440" y="1344"/>
                </a:cubicBezTo>
                <a:cubicBezTo>
                  <a:pt x="1520" y="1296"/>
                  <a:pt x="1656" y="216"/>
                  <a:pt x="1728" y="192"/>
                </a:cubicBezTo>
                <a:cubicBezTo>
                  <a:pt x="1800" y="168"/>
                  <a:pt x="1808" y="1232"/>
                  <a:pt x="1872" y="1200"/>
                </a:cubicBezTo>
                <a:cubicBezTo>
                  <a:pt x="1936" y="1168"/>
                  <a:pt x="2072" y="200"/>
                  <a:pt x="2112" y="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9640" name="Line 8"/>
          <p:cNvSpPr>
            <a:spLocks noChangeShapeType="1"/>
          </p:cNvSpPr>
          <p:nvPr/>
        </p:nvSpPr>
        <p:spPr bwMode="auto">
          <a:xfrm flipH="1">
            <a:off x="609600" y="5562600"/>
            <a:ext cx="914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9641" name="Line 9"/>
          <p:cNvSpPr>
            <a:spLocks noChangeShapeType="1"/>
          </p:cNvSpPr>
          <p:nvPr/>
        </p:nvSpPr>
        <p:spPr bwMode="auto">
          <a:xfrm flipH="1">
            <a:off x="2286000" y="5486400"/>
            <a:ext cx="914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9642" name="Line 10"/>
          <p:cNvSpPr>
            <a:spLocks noChangeShapeType="1"/>
          </p:cNvSpPr>
          <p:nvPr/>
        </p:nvSpPr>
        <p:spPr bwMode="auto">
          <a:xfrm flipH="1">
            <a:off x="6553200" y="5943600"/>
            <a:ext cx="914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9643" name="Line 11"/>
          <p:cNvSpPr>
            <a:spLocks noChangeShapeType="1"/>
          </p:cNvSpPr>
          <p:nvPr/>
        </p:nvSpPr>
        <p:spPr bwMode="auto">
          <a:xfrm flipH="1">
            <a:off x="3886200" y="5715000"/>
            <a:ext cx="914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9644" name="Text Box 12"/>
          <p:cNvSpPr txBox="1">
            <a:spLocks noChangeArrowheads="1"/>
          </p:cNvSpPr>
          <p:nvPr/>
        </p:nvSpPr>
        <p:spPr bwMode="auto">
          <a:xfrm>
            <a:off x="304800" y="5638800"/>
            <a:ext cx="1301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400" b="1"/>
              <a:t>38%</a:t>
            </a:r>
          </a:p>
          <a:p>
            <a:r>
              <a:rPr lang="en-US" sz="2400" b="1"/>
              <a:t>Bounce</a:t>
            </a:r>
          </a:p>
        </p:txBody>
      </p:sp>
      <p:sp>
        <p:nvSpPr>
          <p:cNvPr id="69645" name="Text Box 13"/>
          <p:cNvSpPr txBox="1">
            <a:spLocks noChangeArrowheads="1"/>
          </p:cNvSpPr>
          <p:nvPr/>
        </p:nvSpPr>
        <p:spPr bwMode="auto">
          <a:xfrm>
            <a:off x="1752600" y="5562600"/>
            <a:ext cx="1301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50%</a:t>
            </a:r>
          </a:p>
          <a:p>
            <a:r>
              <a:rPr lang="en-US" sz="2400" b="1"/>
              <a:t>Bounce</a:t>
            </a:r>
          </a:p>
        </p:txBody>
      </p:sp>
      <p:sp>
        <p:nvSpPr>
          <p:cNvPr id="69646" name="Text Box 14"/>
          <p:cNvSpPr txBox="1">
            <a:spLocks noChangeArrowheads="1"/>
          </p:cNvSpPr>
          <p:nvPr/>
        </p:nvSpPr>
        <p:spPr bwMode="auto">
          <a:xfrm>
            <a:off x="3505200" y="5638800"/>
            <a:ext cx="1301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62%</a:t>
            </a:r>
          </a:p>
          <a:p>
            <a:r>
              <a:rPr lang="en-US" sz="2400" b="1"/>
              <a:t>Bounce</a:t>
            </a:r>
          </a:p>
        </p:txBody>
      </p:sp>
      <p:sp>
        <p:nvSpPr>
          <p:cNvPr id="69647" name="Text Box 15"/>
          <p:cNvSpPr txBox="1">
            <a:spLocks noChangeArrowheads="1"/>
          </p:cNvSpPr>
          <p:nvPr/>
        </p:nvSpPr>
        <p:spPr bwMode="auto">
          <a:xfrm>
            <a:off x="6248400" y="6035675"/>
            <a:ext cx="1301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79%</a:t>
            </a:r>
          </a:p>
          <a:p>
            <a:r>
              <a:rPr lang="en-US" sz="2400" b="1"/>
              <a:t>Bounce</a:t>
            </a: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body" idx="1"/>
          </p:nvPr>
        </p:nvSpPr>
        <p:spPr>
          <a:xfrm>
            <a:off x="457200" y="381000"/>
            <a:ext cx="8229600" cy="5745163"/>
          </a:xfrm>
        </p:spPr>
        <p:txBody>
          <a:bodyPr/>
          <a:lstStyle/>
          <a:p>
            <a:r>
              <a:rPr lang="fa-IR" sz="2400"/>
              <a:t>بازار بیشتر اوقات اول تا 127 درصد افزایش می یابد و برای افزایش تا سطح </a:t>
            </a:r>
            <a:r>
              <a:rPr lang="en-US" sz="2400"/>
              <a:t>D</a:t>
            </a:r>
            <a:r>
              <a:rPr lang="fa-IR" sz="2400"/>
              <a:t> ، یک </a:t>
            </a:r>
            <a:r>
              <a:rPr lang="en-US" sz="2400"/>
              <a:t>A.B.C.D</a:t>
            </a:r>
            <a:r>
              <a:rPr lang="fa-IR" sz="2400"/>
              <a:t> می سازد</a:t>
            </a:r>
            <a:endParaRPr lang="en-US" sz="2400"/>
          </a:p>
        </p:txBody>
      </p:sp>
      <p:sp>
        <p:nvSpPr>
          <p:cNvPr id="70659" name="Freeform 3"/>
          <p:cNvSpPr>
            <a:spLocks/>
          </p:cNvSpPr>
          <p:nvPr/>
        </p:nvSpPr>
        <p:spPr bwMode="auto">
          <a:xfrm>
            <a:off x="533400" y="1206500"/>
            <a:ext cx="7086600" cy="4737100"/>
          </a:xfrm>
          <a:custGeom>
            <a:avLst/>
            <a:gdLst>
              <a:gd name="T0" fmla="*/ 0 w 4464"/>
              <a:gd name="T1" fmla="*/ 2984 h 2984"/>
              <a:gd name="T2" fmla="*/ 1104 w 4464"/>
              <a:gd name="T3" fmla="*/ 1496 h 2984"/>
              <a:gd name="T4" fmla="*/ 2064 w 4464"/>
              <a:gd name="T5" fmla="*/ 2120 h 2984"/>
              <a:gd name="T6" fmla="*/ 3792 w 4464"/>
              <a:gd name="T7" fmla="*/ 248 h 2984"/>
              <a:gd name="T8" fmla="*/ 4464 w 4464"/>
              <a:gd name="T9" fmla="*/ 632 h 2984"/>
            </a:gdLst>
            <a:ahLst/>
            <a:cxnLst>
              <a:cxn ang="0">
                <a:pos x="T0" y="T1"/>
              </a:cxn>
              <a:cxn ang="0">
                <a:pos x="T2" y="T3"/>
              </a:cxn>
              <a:cxn ang="0">
                <a:pos x="T4" y="T5"/>
              </a:cxn>
              <a:cxn ang="0">
                <a:pos x="T6" y="T7"/>
              </a:cxn>
              <a:cxn ang="0">
                <a:pos x="T8" y="T9"/>
              </a:cxn>
            </a:cxnLst>
            <a:rect l="0" t="0" r="r" b="b"/>
            <a:pathLst>
              <a:path w="4464" h="2984">
                <a:moveTo>
                  <a:pt x="0" y="2984"/>
                </a:moveTo>
                <a:cubicBezTo>
                  <a:pt x="380" y="2312"/>
                  <a:pt x="760" y="1640"/>
                  <a:pt x="1104" y="1496"/>
                </a:cubicBezTo>
                <a:cubicBezTo>
                  <a:pt x="1448" y="1352"/>
                  <a:pt x="1616" y="2328"/>
                  <a:pt x="2064" y="2120"/>
                </a:cubicBezTo>
                <a:cubicBezTo>
                  <a:pt x="2512" y="1912"/>
                  <a:pt x="3392" y="496"/>
                  <a:pt x="3792" y="248"/>
                </a:cubicBezTo>
                <a:cubicBezTo>
                  <a:pt x="4192" y="0"/>
                  <a:pt x="4352" y="568"/>
                  <a:pt x="4464" y="632"/>
                </a:cubicBezTo>
              </a:path>
            </a:pathLst>
          </a:custGeom>
          <a:noFill/>
          <a:ln w="762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70660" name="Freeform 4"/>
          <p:cNvSpPr>
            <a:spLocks/>
          </p:cNvSpPr>
          <p:nvPr/>
        </p:nvSpPr>
        <p:spPr bwMode="auto">
          <a:xfrm>
            <a:off x="3581400" y="1257300"/>
            <a:ext cx="4419600" cy="3390900"/>
          </a:xfrm>
          <a:custGeom>
            <a:avLst/>
            <a:gdLst>
              <a:gd name="T0" fmla="*/ 0 w 2784"/>
              <a:gd name="T1" fmla="*/ 2136 h 2136"/>
              <a:gd name="T2" fmla="*/ 768 w 2784"/>
              <a:gd name="T3" fmla="*/ 744 h 2136"/>
              <a:gd name="T4" fmla="*/ 1632 w 2784"/>
              <a:gd name="T5" fmla="*/ 1752 h 2136"/>
              <a:gd name="T6" fmla="*/ 2112 w 2784"/>
              <a:gd name="T7" fmla="*/ 168 h 2136"/>
              <a:gd name="T8" fmla="*/ 2784 w 2784"/>
              <a:gd name="T9" fmla="*/ 744 h 2136"/>
            </a:gdLst>
            <a:ahLst/>
            <a:cxnLst>
              <a:cxn ang="0">
                <a:pos x="T0" y="T1"/>
              </a:cxn>
              <a:cxn ang="0">
                <a:pos x="T2" y="T3"/>
              </a:cxn>
              <a:cxn ang="0">
                <a:pos x="T4" y="T5"/>
              </a:cxn>
              <a:cxn ang="0">
                <a:pos x="T6" y="T7"/>
              </a:cxn>
              <a:cxn ang="0">
                <a:pos x="T8" y="T9"/>
              </a:cxn>
            </a:cxnLst>
            <a:rect l="0" t="0" r="r" b="b"/>
            <a:pathLst>
              <a:path w="2784" h="2136">
                <a:moveTo>
                  <a:pt x="0" y="2136"/>
                </a:moveTo>
                <a:cubicBezTo>
                  <a:pt x="248" y="1472"/>
                  <a:pt x="496" y="808"/>
                  <a:pt x="768" y="744"/>
                </a:cubicBezTo>
                <a:cubicBezTo>
                  <a:pt x="1040" y="680"/>
                  <a:pt x="1408" y="1848"/>
                  <a:pt x="1632" y="1752"/>
                </a:cubicBezTo>
                <a:cubicBezTo>
                  <a:pt x="1856" y="1656"/>
                  <a:pt x="1920" y="336"/>
                  <a:pt x="2112" y="168"/>
                </a:cubicBezTo>
                <a:cubicBezTo>
                  <a:pt x="2304" y="0"/>
                  <a:pt x="2672" y="648"/>
                  <a:pt x="2784" y="744"/>
                </a:cubicBezTo>
              </a:path>
            </a:pathLst>
          </a:custGeom>
          <a:noFill/>
          <a:ln w="76200" cap="flat" cmpd="sng">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70661" name="Text Box 5"/>
          <p:cNvSpPr txBox="1">
            <a:spLocks noChangeArrowheads="1"/>
          </p:cNvSpPr>
          <p:nvPr/>
        </p:nvSpPr>
        <p:spPr bwMode="auto">
          <a:xfrm>
            <a:off x="61913" y="5688013"/>
            <a:ext cx="3349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Garamond" panose="02020404030301010803" pitchFamily="18" charset="0"/>
              </a:rPr>
              <a:t>A</a:t>
            </a:r>
          </a:p>
        </p:txBody>
      </p:sp>
      <p:sp>
        <p:nvSpPr>
          <p:cNvPr id="70662" name="Text Box 6"/>
          <p:cNvSpPr txBox="1">
            <a:spLocks noChangeArrowheads="1"/>
          </p:cNvSpPr>
          <p:nvPr/>
        </p:nvSpPr>
        <p:spPr bwMode="auto">
          <a:xfrm>
            <a:off x="2038350" y="3173413"/>
            <a:ext cx="339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Garamond" panose="02020404030301010803" pitchFamily="18" charset="0"/>
              </a:rPr>
              <a:t>B</a:t>
            </a:r>
          </a:p>
        </p:txBody>
      </p:sp>
      <p:sp>
        <p:nvSpPr>
          <p:cNvPr id="70663" name="Text Box 7"/>
          <p:cNvSpPr txBox="1">
            <a:spLocks noChangeArrowheads="1"/>
          </p:cNvSpPr>
          <p:nvPr/>
        </p:nvSpPr>
        <p:spPr bwMode="auto">
          <a:xfrm>
            <a:off x="3417888" y="4648200"/>
            <a:ext cx="33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Garamond" panose="02020404030301010803" pitchFamily="18" charset="0"/>
              </a:rPr>
              <a:t>C</a:t>
            </a:r>
          </a:p>
        </p:txBody>
      </p:sp>
      <p:sp>
        <p:nvSpPr>
          <p:cNvPr id="70664" name="Text Box 8"/>
          <p:cNvSpPr txBox="1">
            <a:spLocks noChangeArrowheads="1"/>
          </p:cNvSpPr>
          <p:nvPr/>
        </p:nvSpPr>
        <p:spPr bwMode="auto">
          <a:xfrm>
            <a:off x="6705600" y="1143000"/>
            <a:ext cx="344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latin typeface="Garamond" panose="02020404030301010803" pitchFamily="18" charset="0"/>
              </a:rPr>
              <a:t>D</a:t>
            </a:r>
          </a:p>
        </p:txBody>
      </p:sp>
      <p:sp>
        <p:nvSpPr>
          <p:cNvPr id="70665" name="Text Box 9"/>
          <p:cNvSpPr txBox="1">
            <a:spLocks noChangeArrowheads="1"/>
          </p:cNvSpPr>
          <p:nvPr/>
        </p:nvSpPr>
        <p:spPr bwMode="auto">
          <a:xfrm>
            <a:off x="3319463" y="4240213"/>
            <a:ext cx="2778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Garamond" panose="02020404030301010803" pitchFamily="18" charset="0"/>
              </a:rPr>
              <a:t>a</a:t>
            </a:r>
          </a:p>
        </p:txBody>
      </p:sp>
      <p:sp>
        <p:nvSpPr>
          <p:cNvPr id="70666" name="Text Box 10"/>
          <p:cNvSpPr txBox="1">
            <a:spLocks noChangeArrowheads="1"/>
          </p:cNvSpPr>
          <p:nvPr/>
        </p:nvSpPr>
        <p:spPr bwMode="auto">
          <a:xfrm>
            <a:off x="4724400" y="2057400"/>
            <a:ext cx="300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Garamond" panose="02020404030301010803" pitchFamily="18" charset="0"/>
              </a:rPr>
              <a:t>b</a:t>
            </a:r>
          </a:p>
        </p:txBody>
      </p:sp>
      <p:sp>
        <p:nvSpPr>
          <p:cNvPr id="70667" name="Text Box 11"/>
          <p:cNvSpPr txBox="1">
            <a:spLocks noChangeArrowheads="1"/>
          </p:cNvSpPr>
          <p:nvPr/>
        </p:nvSpPr>
        <p:spPr bwMode="auto">
          <a:xfrm>
            <a:off x="5908675" y="4011613"/>
            <a:ext cx="279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Garamond" panose="02020404030301010803" pitchFamily="18" charset="0"/>
              </a:rPr>
              <a:t>c</a:t>
            </a:r>
          </a:p>
        </p:txBody>
      </p:sp>
      <p:sp>
        <p:nvSpPr>
          <p:cNvPr id="70668" name="Text Box 12"/>
          <p:cNvSpPr txBox="1">
            <a:spLocks noChangeArrowheads="1"/>
          </p:cNvSpPr>
          <p:nvPr/>
        </p:nvSpPr>
        <p:spPr bwMode="auto">
          <a:xfrm>
            <a:off x="7391400" y="1371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Garamond" panose="02020404030301010803" pitchFamily="18" charset="0"/>
              </a:rPr>
              <a:t>d</a:t>
            </a:r>
          </a:p>
        </p:txBody>
      </p:sp>
      <p:sp>
        <p:nvSpPr>
          <p:cNvPr id="70669" name="Line 13"/>
          <p:cNvSpPr>
            <a:spLocks noChangeShapeType="1"/>
          </p:cNvSpPr>
          <p:nvPr/>
        </p:nvSpPr>
        <p:spPr bwMode="auto">
          <a:xfrm>
            <a:off x="2667000" y="2438400"/>
            <a:ext cx="312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70670" name="Text Box 14"/>
          <p:cNvSpPr txBox="1">
            <a:spLocks noChangeArrowheads="1"/>
          </p:cNvSpPr>
          <p:nvPr/>
        </p:nvSpPr>
        <p:spPr bwMode="auto">
          <a:xfrm>
            <a:off x="2619375" y="2103438"/>
            <a:ext cx="749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Garamond" panose="02020404030301010803" pitchFamily="18" charset="0"/>
              </a:rPr>
              <a:t>127%</a:t>
            </a:r>
            <a:endParaRPr lang="en-US">
              <a:latin typeface="Garamond" panose="02020404030301010803" pitchFamily="18" charset="0"/>
            </a:endParaRPr>
          </a:p>
        </p:txBody>
      </p:sp>
      <p:sp>
        <p:nvSpPr>
          <p:cNvPr id="70671" name="Line 15"/>
          <p:cNvSpPr>
            <a:spLocks noChangeShapeType="1"/>
          </p:cNvSpPr>
          <p:nvPr/>
        </p:nvSpPr>
        <p:spPr bwMode="auto">
          <a:xfrm flipV="1">
            <a:off x="3352800" y="1447800"/>
            <a:ext cx="525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0672" name="Text Box 16"/>
          <p:cNvSpPr txBox="1">
            <a:spLocks noChangeArrowheads="1"/>
          </p:cNvSpPr>
          <p:nvPr/>
        </p:nvSpPr>
        <p:spPr bwMode="auto">
          <a:xfrm>
            <a:off x="3914775" y="1112838"/>
            <a:ext cx="749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Garamond" panose="02020404030301010803" pitchFamily="18" charset="0"/>
              </a:rPr>
              <a:t>162%</a:t>
            </a:r>
            <a:endParaRPr lang="en-US">
              <a:latin typeface="Garamond" panose="02020404030301010803" pitchFamily="18" charset="0"/>
            </a:endParaRPr>
          </a:p>
        </p:txBody>
      </p:sp>
      <p:sp>
        <p:nvSpPr>
          <p:cNvPr id="70673" name="Line 17"/>
          <p:cNvSpPr>
            <a:spLocks noChangeShapeType="1"/>
          </p:cNvSpPr>
          <p:nvPr/>
        </p:nvSpPr>
        <p:spPr bwMode="auto">
          <a:xfrm flipV="1">
            <a:off x="2286000" y="4572000"/>
            <a:ext cx="41148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70674" name="Text Box 18"/>
          <p:cNvSpPr txBox="1">
            <a:spLocks noChangeArrowheads="1"/>
          </p:cNvSpPr>
          <p:nvPr/>
        </p:nvSpPr>
        <p:spPr bwMode="auto">
          <a:xfrm>
            <a:off x="4343400" y="4191000"/>
            <a:ext cx="1430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Garamond" panose="02020404030301010803" pitchFamily="18" charset="0"/>
              </a:rPr>
              <a:t>0.618 bounce</a:t>
            </a: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r>
              <a:rPr lang="fa-IR">
                <a:solidFill>
                  <a:srgbClr val="FF9900"/>
                </a:solidFill>
                <a:cs typeface="B Titr" pitchFamily="2" charset="-78"/>
              </a:rPr>
              <a:t>تشخيص حمایت و مقاومت</a:t>
            </a:r>
            <a:endParaRPr lang="en-US">
              <a:solidFill>
                <a:srgbClr val="FF9900"/>
              </a:solidFill>
              <a:cs typeface="B Titr" pitchFamily="2" charset="-78"/>
            </a:endParaRPr>
          </a:p>
        </p:txBody>
      </p:sp>
      <p:sp>
        <p:nvSpPr>
          <p:cNvPr id="46083" name="Rectangle 3"/>
          <p:cNvSpPr>
            <a:spLocks noGrp="1" noRot="1" noChangeArrowheads="1"/>
          </p:cNvSpPr>
          <p:nvPr>
            <p:ph type="body" idx="1"/>
          </p:nvPr>
        </p:nvSpPr>
        <p:spPr/>
        <p:txBody>
          <a:bodyPr/>
          <a:lstStyle/>
          <a:p>
            <a:pPr marL="609600" indent="-609600">
              <a:lnSpc>
                <a:spcPct val="80000"/>
              </a:lnSpc>
              <a:buFont typeface="Wingdings" panose="05000000000000000000" pitchFamily="2" charset="2"/>
              <a:buAutoNum type="arabicPeriod"/>
            </a:pPr>
            <a:r>
              <a:rPr lang="fa-IR" sz="2800">
                <a:solidFill>
                  <a:schemeClr val="hlink"/>
                </a:solidFill>
                <a:cs typeface="B Titr" pitchFamily="2" charset="-78"/>
              </a:rPr>
              <a:t>شناسايي قله ها و كف ها با رجوع به قيمت هاي گذشته</a:t>
            </a:r>
          </a:p>
          <a:p>
            <a:pPr marL="609600" indent="-609600">
              <a:lnSpc>
                <a:spcPct val="80000"/>
              </a:lnSpc>
              <a:buFont typeface="Wingdings" panose="05000000000000000000" pitchFamily="2" charset="2"/>
              <a:buAutoNum type="arabicPeriod"/>
            </a:pPr>
            <a:r>
              <a:rPr lang="fa-IR">
                <a:solidFill>
                  <a:schemeClr val="hlink"/>
                </a:solidFill>
                <a:cs typeface="B Titr" pitchFamily="2" charset="-78"/>
              </a:rPr>
              <a:t>ترسيم و تشخيص سطوح خطوط روند</a:t>
            </a:r>
          </a:p>
          <a:p>
            <a:pPr marL="1371600" lvl="2" indent="-457200">
              <a:lnSpc>
                <a:spcPct val="80000"/>
              </a:lnSpc>
              <a:buFont typeface="Wingdings" panose="05000000000000000000" pitchFamily="2" charset="2"/>
              <a:buAutoNum type="arabicPeriod"/>
            </a:pPr>
            <a:r>
              <a:rPr lang="fa-IR" sz="2000">
                <a:cs typeface="B Titr" pitchFamily="2" charset="-78"/>
              </a:rPr>
              <a:t>خط روند كاهشي نشان دهنده سطح مقاومت (سطح عرضه)</a:t>
            </a:r>
          </a:p>
          <a:p>
            <a:pPr marL="1371600" lvl="2" indent="-457200">
              <a:lnSpc>
                <a:spcPct val="80000"/>
              </a:lnSpc>
              <a:buFont typeface="Wingdings" panose="05000000000000000000" pitchFamily="2" charset="2"/>
              <a:buAutoNum type="arabicPeriod"/>
            </a:pPr>
            <a:r>
              <a:rPr lang="fa-IR" sz="2000">
                <a:cs typeface="B Titr" pitchFamily="2" charset="-78"/>
              </a:rPr>
              <a:t>خط روند افزايشي نشان دهنده سطح حمايت ( سطح تقاضا)</a:t>
            </a:r>
            <a:endParaRPr lang="fa-IR" sz="2000">
              <a:solidFill>
                <a:schemeClr val="hlink"/>
              </a:solidFill>
              <a:cs typeface="B Titr" pitchFamily="2" charset="-78"/>
            </a:endParaRPr>
          </a:p>
          <a:p>
            <a:pPr marL="609600" indent="-609600">
              <a:lnSpc>
                <a:spcPct val="80000"/>
              </a:lnSpc>
              <a:buFont typeface="Wingdings" panose="05000000000000000000" pitchFamily="2" charset="2"/>
              <a:buAutoNum type="arabicPeriod"/>
            </a:pPr>
            <a:r>
              <a:rPr lang="fa-IR" sz="2800">
                <a:solidFill>
                  <a:schemeClr val="hlink"/>
                </a:solidFill>
                <a:cs typeface="B Titr" pitchFamily="2" charset="-78"/>
              </a:rPr>
              <a:t>تغيير نقش سطوح حمايت و مقاومت( حمايت به مقاومت تبديل مي شود ، مقاومت به حمايت تبديل مي شود)</a:t>
            </a:r>
          </a:p>
          <a:p>
            <a:pPr marL="609600" indent="-609600">
              <a:lnSpc>
                <a:spcPct val="80000"/>
              </a:lnSpc>
              <a:buFont typeface="Wingdings" panose="05000000000000000000" pitchFamily="2" charset="2"/>
              <a:buAutoNum type="arabicPeriod"/>
            </a:pPr>
            <a:r>
              <a:rPr lang="fa-IR" sz="2800">
                <a:solidFill>
                  <a:schemeClr val="hlink"/>
                </a:solidFill>
                <a:cs typeface="B Titr" pitchFamily="2" charset="-78"/>
              </a:rPr>
              <a:t>تغيير نقش خطوط روند </a:t>
            </a:r>
          </a:p>
          <a:p>
            <a:pPr marL="609600" indent="-609600">
              <a:lnSpc>
                <a:spcPct val="80000"/>
              </a:lnSpc>
              <a:buFont typeface="Wingdings" panose="05000000000000000000" pitchFamily="2" charset="2"/>
              <a:buAutoNum type="arabicPeriod"/>
            </a:pPr>
            <a:r>
              <a:rPr lang="fa-IR" sz="2800">
                <a:solidFill>
                  <a:schemeClr val="hlink"/>
                </a:solidFill>
                <a:cs typeface="B Titr" pitchFamily="2" charset="-78"/>
              </a:rPr>
              <a:t>شناسايي و تشخيص قيمت هاي رند</a:t>
            </a:r>
          </a:p>
          <a:p>
            <a:pPr marL="609600" indent="-609600">
              <a:lnSpc>
                <a:spcPct val="80000"/>
              </a:lnSpc>
              <a:buFont typeface="Wingdings" panose="05000000000000000000" pitchFamily="2" charset="2"/>
              <a:buAutoNum type="arabicPeriod"/>
            </a:pPr>
            <a:r>
              <a:rPr lang="fa-IR" sz="2800">
                <a:solidFill>
                  <a:schemeClr val="hlink"/>
                </a:solidFill>
                <a:cs typeface="B Titr" pitchFamily="2" charset="-78"/>
              </a:rPr>
              <a:t>سطوح فيبوناچي ( سطوح حمايت و مقاومت بالقوه را نشان مي دهند)</a:t>
            </a:r>
          </a:p>
          <a:p>
            <a:pPr marL="1371600" lvl="2" indent="-457200">
              <a:lnSpc>
                <a:spcPct val="80000"/>
              </a:lnSpc>
              <a:buFont typeface="Wingdings" panose="05000000000000000000" pitchFamily="2" charset="2"/>
              <a:buNone/>
            </a:pPr>
            <a:endParaRPr lang="fa-IR" sz="2000">
              <a:cs typeface="B Titr" pitchFamily="2" charset="-78"/>
            </a:endParaRPr>
          </a:p>
          <a:p>
            <a:pPr marL="1371600" lvl="2" indent="-457200">
              <a:lnSpc>
                <a:spcPct val="80000"/>
              </a:lnSpc>
              <a:buFont typeface="Wingdings" panose="05000000000000000000" pitchFamily="2" charset="2"/>
              <a:buNone/>
            </a:pPr>
            <a:endParaRPr lang="en-US" sz="20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p:txBody>
          <a:bodyPr/>
          <a:lstStyle/>
          <a:p>
            <a:r>
              <a:rPr lang="fa-IR">
                <a:solidFill>
                  <a:srgbClr val="FF9933"/>
                </a:solidFill>
                <a:cs typeface="B Titr" pitchFamily="2" charset="-78"/>
              </a:rPr>
              <a:t>تفاوت این شمع ها در چیست؟</a:t>
            </a:r>
            <a:endParaRPr lang="en-US">
              <a:solidFill>
                <a:srgbClr val="FF9933"/>
              </a:solidFill>
              <a:cs typeface="B Titr" pitchFamily="2" charset="-78"/>
            </a:endParaRPr>
          </a:p>
        </p:txBody>
      </p:sp>
      <p:sp>
        <p:nvSpPr>
          <p:cNvPr id="71683" name="Rectangle 3"/>
          <p:cNvSpPr>
            <a:spLocks noGrp="1" noRot="1" noChangeArrowheads="1"/>
          </p:cNvSpPr>
          <p:nvPr>
            <p:ph type="body" idx="1"/>
          </p:nvPr>
        </p:nvSpPr>
        <p:spPr>
          <a:xfrm>
            <a:off x="0" y="1484313"/>
            <a:ext cx="9144000" cy="5373687"/>
          </a:xfrm>
        </p:spPr>
        <p:txBody>
          <a:bodyPr/>
          <a:lstStyle/>
          <a:p>
            <a:endParaRPr lang="en-US"/>
          </a:p>
        </p:txBody>
      </p:sp>
      <p:sp>
        <p:nvSpPr>
          <p:cNvPr id="71684" name="Rectangle 4"/>
          <p:cNvSpPr>
            <a:spLocks noChangeArrowheads="1"/>
          </p:cNvSpPr>
          <p:nvPr/>
        </p:nvSpPr>
        <p:spPr bwMode="auto">
          <a:xfrm>
            <a:off x="1979613" y="3068638"/>
            <a:ext cx="576262" cy="20161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5" name="Rectangle 5"/>
          <p:cNvSpPr>
            <a:spLocks noChangeArrowheads="1"/>
          </p:cNvSpPr>
          <p:nvPr/>
        </p:nvSpPr>
        <p:spPr bwMode="auto">
          <a:xfrm>
            <a:off x="3203575" y="4365625"/>
            <a:ext cx="576263" cy="7207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6" name="Rectangle 6"/>
          <p:cNvSpPr>
            <a:spLocks noChangeArrowheads="1"/>
          </p:cNvSpPr>
          <p:nvPr/>
        </p:nvSpPr>
        <p:spPr bwMode="auto">
          <a:xfrm>
            <a:off x="7378700" y="4221163"/>
            <a:ext cx="649288" cy="28892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7" name="Rectangle 7"/>
          <p:cNvSpPr>
            <a:spLocks noChangeArrowheads="1"/>
          </p:cNvSpPr>
          <p:nvPr/>
        </p:nvSpPr>
        <p:spPr bwMode="auto">
          <a:xfrm>
            <a:off x="4284663" y="2492375"/>
            <a:ext cx="576262" cy="31686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8" name="Rectangle 8"/>
          <p:cNvSpPr>
            <a:spLocks noChangeArrowheads="1"/>
          </p:cNvSpPr>
          <p:nvPr/>
        </p:nvSpPr>
        <p:spPr bwMode="auto">
          <a:xfrm>
            <a:off x="5364163" y="3141663"/>
            <a:ext cx="576262" cy="201612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9" name="Rectangle 9"/>
          <p:cNvSpPr>
            <a:spLocks noChangeArrowheads="1"/>
          </p:cNvSpPr>
          <p:nvPr/>
        </p:nvSpPr>
        <p:spPr bwMode="auto">
          <a:xfrm>
            <a:off x="8243888" y="2205038"/>
            <a:ext cx="576262" cy="360045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0" name="Line 10"/>
          <p:cNvSpPr>
            <a:spLocks noChangeShapeType="1"/>
          </p:cNvSpPr>
          <p:nvPr/>
        </p:nvSpPr>
        <p:spPr bwMode="auto">
          <a:xfrm>
            <a:off x="2254250" y="50847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1" name="Line 11"/>
          <p:cNvSpPr>
            <a:spLocks noChangeShapeType="1"/>
          </p:cNvSpPr>
          <p:nvPr/>
        </p:nvSpPr>
        <p:spPr bwMode="auto">
          <a:xfrm>
            <a:off x="2282825" y="2551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2" name="Line 12"/>
          <p:cNvSpPr>
            <a:spLocks noChangeShapeType="1"/>
          </p:cNvSpPr>
          <p:nvPr/>
        </p:nvSpPr>
        <p:spPr bwMode="auto">
          <a:xfrm>
            <a:off x="4572000" y="566102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3" name="Line 13"/>
          <p:cNvSpPr>
            <a:spLocks noChangeShapeType="1"/>
          </p:cNvSpPr>
          <p:nvPr/>
        </p:nvSpPr>
        <p:spPr bwMode="auto">
          <a:xfrm>
            <a:off x="3492500" y="50847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4" name="Line 14"/>
          <p:cNvSpPr>
            <a:spLocks noChangeShapeType="1"/>
          </p:cNvSpPr>
          <p:nvPr/>
        </p:nvSpPr>
        <p:spPr bwMode="auto">
          <a:xfrm>
            <a:off x="3492500" y="386080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5" name="Line 15"/>
          <p:cNvSpPr>
            <a:spLocks noChangeShapeType="1"/>
          </p:cNvSpPr>
          <p:nvPr/>
        </p:nvSpPr>
        <p:spPr bwMode="auto">
          <a:xfrm>
            <a:off x="4572000" y="1989138"/>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6" name="Line 16"/>
          <p:cNvSpPr>
            <a:spLocks noChangeShapeType="1"/>
          </p:cNvSpPr>
          <p:nvPr/>
        </p:nvSpPr>
        <p:spPr bwMode="auto">
          <a:xfrm>
            <a:off x="5651500" y="2636838"/>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7" name="Line 17"/>
          <p:cNvSpPr>
            <a:spLocks noChangeShapeType="1"/>
          </p:cNvSpPr>
          <p:nvPr/>
        </p:nvSpPr>
        <p:spPr bwMode="auto">
          <a:xfrm>
            <a:off x="5651500" y="515778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8" name="Line 18"/>
          <p:cNvSpPr>
            <a:spLocks noChangeShapeType="1"/>
          </p:cNvSpPr>
          <p:nvPr/>
        </p:nvSpPr>
        <p:spPr bwMode="auto">
          <a:xfrm>
            <a:off x="7667625" y="4538663"/>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9" name="Line 19"/>
          <p:cNvSpPr>
            <a:spLocks noChangeShapeType="1"/>
          </p:cNvSpPr>
          <p:nvPr/>
        </p:nvSpPr>
        <p:spPr bwMode="auto">
          <a:xfrm>
            <a:off x="7681913" y="371633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0" name="Line 20"/>
          <p:cNvSpPr>
            <a:spLocks noChangeShapeType="1"/>
          </p:cNvSpPr>
          <p:nvPr/>
        </p:nvSpPr>
        <p:spPr bwMode="auto">
          <a:xfrm>
            <a:off x="1116013" y="4076700"/>
            <a:ext cx="576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1" name="Line 21"/>
          <p:cNvSpPr>
            <a:spLocks noChangeShapeType="1"/>
          </p:cNvSpPr>
          <p:nvPr/>
        </p:nvSpPr>
        <p:spPr bwMode="auto">
          <a:xfrm>
            <a:off x="1403350" y="3284538"/>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2" name="Line 22"/>
          <p:cNvSpPr>
            <a:spLocks noChangeShapeType="1"/>
          </p:cNvSpPr>
          <p:nvPr/>
        </p:nvSpPr>
        <p:spPr bwMode="auto">
          <a:xfrm flipH="1">
            <a:off x="6372225" y="3644900"/>
            <a:ext cx="5762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3" name="Line 23"/>
          <p:cNvSpPr>
            <a:spLocks noChangeShapeType="1"/>
          </p:cNvSpPr>
          <p:nvPr/>
        </p:nvSpPr>
        <p:spPr bwMode="auto">
          <a:xfrm>
            <a:off x="6661150" y="3644900"/>
            <a:ext cx="0" cy="1944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4" name="Line 24"/>
          <p:cNvSpPr>
            <a:spLocks noChangeShapeType="1"/>
          </p:cNvSpPr>
          <p:nvPr/>
        </p:nvSpPr>
        <p:spPr bwMode="auto">
          <a:xfrm flipH="1">
            <a:off x="2555875" y="5300663"/>
            <a:ext cx="5762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5" name="Line 25"/>
          <p:cNvSpPr>
            <a:spLocks noChangeShapeType="1"/>
          </p:cNvSpPr>
          <p:nvPr/>
        </p:nvSpPr>
        <p:spPr bwMode="auto">
          <a:xfrm>
            <a:off x="2843213" y="3573463"/>
            <a:ext cx="0" cy="19446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6" name="Line 26"/>
          <p:cNvSpPr>
            <a:spLocks noChangeShapeType="1"/>
          </p:cNvSpPr>
          <p:nvPr/>
        </p:nvSpPr>
        <p:spPr bwMode="auto">
          <a:xfrm>
            <a:off x="222250" y="40767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7" name="Line 27"/>
          <p:cNvSpPr>
            <a:spLocks noChangeShapeType="1"/>
          </p:cNvSpPr>
          <p:nvPr/>
        </p:nvSpPr>
        <p:spPr bwMode="auto">
          <a:xfrm>
            <a:off x="534988" y="386080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r>
              <a:rPr lang="fa-IR">
                <a:cs typeface="B Titr" pitchFamily="2" charset="-78"/>
              </a:rPr>
              <a:t>شمع دوجي </a:t>
            </a:r>
            <a:r>
              <a:rPr lang="en-US">
                <a:cs typeface="B Titr" pitchFamily="2" charset="-78"/>
              </a:rPr>
              <a:t>Doji </a:t>
            </a:r>
          </a:p>
        </p:txBody>
      </p:sp>
      <p:sp>
        <p:nvSpPr>
          <p:cNvPr id="72707" name="Rectangle 3"/>
          <p:cNvSpPr>
            <a:spLocks noGrp="1" noRot="1" noChangeArrowheads="1"/>
          </p:cNvSpPr>
          <p:nvPr>
            <p:ph type="body" sz="half" idx="1"/>
          </p:nvPr>
        </p:nvSpPr>
        <p:spPr>
          <a:xfrm>
            <a:off x="301625" y="1676400"/>
            <a:ext cx="4192588" cy="4422775"/>
          </a:xfrm>
        </p:spPr>
        <p:txBody>
          <a:bodyPr/>
          <a:lstStyle/>
          <a:p>
            <a:endParaRPr lang="en-US" sz="2800"/>
          </a:p>
        </p:txBody>
      </p:sp>
      <p:sp>
        <p:nvSpPr>
          <p:cNvPr id="72708" name="Rectangle 4"/>
          <p:cNvSpPr>
            <a:spLocks noGrp="1" noRot="1" noChangeArrowheads="1"/>
          </p:cNvSpPr>
          <p:nvPr>
            <p:ph type="body" sz="half" idx="2"/>
          </p:nvPr>
        </p:nvSpPr>
        <p:spPr>
          <a:xfrm>
            <a:off x="4649788" y="1676400"/>
            <a:ext cx="4192587" cy="4422775"/>
          </a:xfrm>
        </p:spPr>
        <p:txBody>
          <a:bodyPr/>
          <a:lstStyle/>
          <a:p>
            <a:pPr>
              <a:lnSpc>
                <a:spcPct val="90000"/>
              </a:lnSpc>
            </a:pPr>
            <a:r>
              <a:rPr lang="fa-IR" sz="2400">
                <a:cs typeface="B Titr" pitchFamily="2" charset="-78"/>
              </a:rPr>
              <a:t>نشان دهنده حالت تعادل، سكون و موازنه  قدرت ، بين خريداران و فروشندگان مي</a:t>
            </a:r>
            <a:r>
              <a:rPr lang="fa-IR" sz="2400"/>
              <a:t>‌</a:t>
            </a:r>
            <a:r>
              <a:rPr lang="fa-IR" sz="2400">
                <a:cs typeface="B Titr" pitchFamily="2" charset="-78"/>
              </a:rPr>
              <a:t>باشد</a:t>
            </a:r>
          </a:p>
          <a:p>
            <a:pPr>
              <a:lnSpc>
                <a:spcPct val="90000"/>
              </a:lnSpc>
            </a:pPr>
            <a:r>
              <a:rPr lang="fa-IR" sz="2400">
                <a:cs typeface="B Titr" pitchFamily="2" charset="-78"/>
              </a:rPr>
              <a:t>حاكي از وضعيت دودلي و بي تصميمي</a:t>
            </a:r>
          </a:p>
          <a:p>
            <a:pPr>
              <a:lnSpc>
                <a:spcPct val="90000"/>
              </a:lnSpc>
            </a:pPr>
            <a:r>
              <a:rPr lang="fa-IR" sz="2400">
                <a:cs typeface="B Titr" pitchFamily="2" charset="-78"/>
              </a:rPr>
              <a:t>در انتهاي يك روند ( كاهشي يا افزايشي) ظاهر مي شود و نشان از پايان آن دارد</a:t>
            </a:r>
            <a:endParaRPr lang="en-US" sz="2400">
              <a:cs typeface="B Titr" pitchFamily="2" charset="-78"/>
            </a:endParaRPr>
          </a:p>
          <a:p>
            <a:pPr>
              <a:lnSpc>
                <a:spcPct val="90000"/>
              </a:lnSpc>
            </a:pPr>
            <a:r>
              <a:rPr lang="fa-IR" sz="2400">
                <a:cs typeface="B Titr" pitchFamily="2" charset="-78"/>
              </a:rPr>
              <a:t>سيگنال درست اين شمع</a:t>
            </a:r>
            <a:r>
              <a:rPr lang="fa-IR" sz="2400"/>
              <a:t>‌</a:t>
            </a:r>
            <a:r>
              <a:rPr lang="fa-IR" sz="2400">
                <a:cs typeface="B Titr" pitchFamily="2" charset="-78"/>
              </a:rPr>
              <a:t>ها در مناطق بيش</a:t>
            </a:r>
            <a:r>
              <a:rPr lang="fa-IR" sz="2400"/>
              <a:t>‌</a:t>
            </a:r>
            <a:r>
              <a:rPr lang="fa-IR" sz="2400">
                <a:cs typeface="B Titr" pitchFamily="2" charset="-78"/>
              </a:rPr>
              <a:t>فروش وبيش</a:t>
            </a:r>
            <a:r>
              <a:rPr lang="fa-IR" sz="2400"/>
              <a:t>‌</a:t>
            </a:r>
            <a:r>
              <a:rPr lang="fa-IR" sz="2400">
                <a:cs typeface="B Titr" pitchFamily="2" charset="-78"/>
              </a:rPr>
              <a:t>خريد است</a:t>
            </a:r>
            <a:endParaRPr lang="en-US" sz="2400">
              <a:cs typeface="B Titr" pitchFamily="2" charset="-78"/>
            </a:endParaRPr>
          </a:p>
        </p:txBody>
      </p:sp>
      <p:sp>
        <p:nvSpPr>
          <p:cNvPr id="72709" name="Line 5"/>
          <p:cNvSpPr>
            <a:spLocks noChangeShapeType="1"/>
          </p:cNvSpPr>
          <p:nvPr/>
        </p:nvSpPr>
        <p:spPr bwMode="auto">
          <a:xfrm>
            <a:off x="755650" y="3860800"/>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0" name="Line 6"/>
          <p:cNvSpPr>
            <a:spLocks noChangeShapeType="1"/>
          </p:cNvSpPr>
          <p:nvPr/>
        </p:nvSpPr>
        <p:spPr bwMode="auto">
          <a:xfrm>
            <a:off x="1179513" y="3449638"/>
            <a:ext cx="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1" name="Line 7"/>
          <p:cNvSpPr>
            <a:spLocks noChangeShapeType="1"/>
          </p:cNvSpPr>
          <p:nvPr/>
        </p:nvSpPr>
        <p:spPr bwMode="auto">
          <a:xfrm>
            <a:off x="1979613" y="3357563"/>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2" name="Line 8"/>
          <p:cNvSpPr>
            <a:spLocks noChangeShapeType="1"/>
          </p:cNvSpPr>
          <p:nvPr/>
        </p:nvSpPr>
        <p:spPr bwMode="auto">
          <a:xfrm>
            <a:off x="2411413" y="3141663"/>
            <a:ext cx="0" cy="1871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3" name="Line 9"/>
          <p:cNvSpPr>
            <a:spLocks noChangeShapeType="1"/>
          </p:cNvSpPr>
          <p:nvPr/>
        </p:nvSpPr>
        <p:spPr bwMode="auto">
          <a:xfrm>
            <a:off x="3238500" y="4724400"/>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4" name="Line 10"/>
          <p:cNvSpPr>
            <a:spLocks noChangeShapeType="1"/>
          </p:cNvSpPr>
          <p:nvPr/>
        </p:nvSpPr>
        <p:spPr bwMode="auto">
          <a:xfrm>
            <a:off x="3683000" y="3141663"/>
            <a:ext cx="0" cy="1871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5" name="Text Box 11"/>
          <p:cNvSpPr txBox="1">
            <a:spLocks noChangeArrowheads="1"/>
          </p:cNvSpPr>
          <p:nvPr/>
        </p:nvSpPr>
        <p:spPr bwMode="auto">
          <a:xfrm>
            <a:off x="1454150" y="5157788"/>
            <a:ext cx="14017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b="1"/>
              <a:t> دوجي سنجاقكي</a:t>
            </a:r>
          </a:p>
          <a:p>
            <a:r>
              <a:rPr lang="en-US" sz="1400" b="1"/>
              <a:t>Dragonfly Doji</a:t>
            </a:r>
          </a:p>
        </p:txBody>
      </p:sp>
      <p:sp>
        <p:nvSpPr>
          <p:cNvPr id="72716" name="Text Box 12"/>
          <p:cNvSpPr txBox="1">
            <a:spLocks noChangeArrowheads="1"/>
          </p:cNvSpPr>
          <p:nvPr/>
        </p:nvSpPr>
        <p:spPr bwMode="auto">
          <a:xfrm>
            <a:off x="2892425" y="5157788"/>
            <a:ext cx="15430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b="1"/>
              <a:t>دوجي سنگ قبر</a:t>
            </a:r>
          </a:p>
          <a:p>
            <a:r>
              <a:rPr lang="en-US" sz="1400" b="1"/>
              <a:t>Gravestone Doji</a:t>
            </a:r>
          </a:p>
        </p:txBody>
      </p:sp>
      <p:sp>
        <p:nvSpPr>
          <p:cNvPr id="72717" name="Text Box 13"/>
          <p:cNvSpPr txBox="1">
            <a:spLocks noChangeArrowheads="1"/>
          </p:cNvSpPr>
          <p:nvPr/>
        </p:nvSpPr>
        <p:spPr bwMode="auto">
          <a:xfrm>
            <a:off x="755650" y="4652963"/>
            <a:ext cx="61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b="1"/>
              <a:t>دوجي</a:t>
            </a:r>
            <a:endParaRPr lang="en-US" b="1"/>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r>
              <a:rPr lang="fa-IR">
                <a:cs typeface="B Titr" pitchFamily="2" charset="-78"/>
              </a:rPr>
              <a:t>تفسيرسايه</a:t>
            </a:r>
            <a:r>
              <a:rPr lang="fa-IR"/>
              <a:t>‌</a:t>
            </a:r>
            <a:r>
              <a:rPr lang="fa-IR">
                <a:cs typeface="B Titr" pitchFamily="2" charset="-78"/>
              </a:rPr>
              <a:t>ها دركندل</a:t>
            </a:r>
            <a:r>
              <a:rPr lang="fa-IR"/>
              <a:t>‌</a:t>
            </a:r>
            <a:r>
              <a:rPr lang="fa-IR">
                <a:cs typeface="B Titr" pitchFamily="2" charset="-78"/>
              </a:rPr>
              <a:t>هاي دوجي</a:t>
            </a:r>
            <a:endParaRPr lang="en-US">
              <a:cs typeface="B Titr" pitchFamily="2" charset="-78"/>
            </a:endParaRPr>
          </a:p>
        </p:txBody>
      </p:sp>
      <p:sp>
        <p:nvSpPr>
          <p:cNvPr id="73731" name="Rectangle 3"/>
          <p:cNvSpPr>
            <a:spLocks noGrp="1" noRot="1" noChangeArrowheads="1"/>
          </p:cNvSpPr>
          <p:nvPr>
            <p:ph type="body" sz="half" idx="1"/>
          </p:nvPr>
        </p:nvSpPr>
        <p:spPr>
          <a:xfrm>
            <a:off x="301625" y="1676400"/>
            <a:ext cx="4192588" cy="4422775"/>
          </a:xfrm>
        </p:spPr>
        <p:txBody>
          <a:bodyPr/>
          <a:lstStyle/>
          <a:p>
            <a:endParaRPr lang="fa-IR" sz="2800"/>
          </a:p>
        </p:txBody>
      </p:sp>
      <p:sp>
        <p:nvSpPr>
          <p:cNvPr id="73732" name="Rectangle 4"/>
          <p:cNvSpPr>
            <a:spLocks noGrp="1" noRot="1" noChangeArrowheads="1"/>
          </p:cNvSpPr>
          <p:nvPr>
            <p:ph type="body" sz="half" idx="2"/>
          </p:nvPr>
        </p:nvSpPr>
        <p:spPr>
          <a:xfrm>
            <a:off x="4649788" y="1676400"/>
            <a:ext cx="4192587" cy="4422775"/>
          </a:xfrm>
        </p:spPr>
        <p:txBody>
          <a:bodyPr/>
          <a:lstStyle/>
          <a:p>
            <a:r>
              <a:rPr lang="fa-IR" sz="2800">
                <a:cs typeface="B Titr" pitchFamily="2" charset="-78"/>
              </a:rPr>
              <a:t>سايه بالايي بلند در روند صعودي حاكي از ضعيف شدن قدرت خريداران مي باشد</a:t>
            </a:r>
          </a:p>
          <a:p>
            <a:r>
              <a:rPr lang="fa-IR" sz="2800">
                <a:cs typeface="B Titr" pitchFamily="2" charset="-78"/>
              </a:rPr>
              <a:t>هرچه طول سايه بالايي بيشتر باشد نشان از قدرت بيشتر فروشندگان مي‌باشد </a:t>
            </a:r>
            <a:endParaRPr lang="en-US" sz="2800">
              <a:cs typeface="B Titr" pitchFamily="2" charset="-78"/>
            </a:endParaRPr>
          </a:p>
        </p:txBody>
      </p:sp>
      <p:sp>
        <p:nvSpPr>
          <p:cNvPr id="73733" name="Line 5"/>
          <p:cNvSpPr>
            <a:spLocks noChangeShapeType="1"/>
          </p:cNvSpPr>
          <p:nvPr/>
        </p:nvSpPr>
        <p:spPr bwMode="auto">
          <a:xfrm>
            <a:off x="1893888" y="4435475"/>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4" name="Line 6"/>
          <p:cNvSpPr>
            <a:spLocks noChangeShapeType="1"/>
          </p:cNvSpPr>
          <p:nvPr/>
        </p:nvSpPr>
        <p:spPr bwMode="auto">
          <a:xfrm>
            <a:off x="2363788" y="2852738"/>
            <a:ext cx="0" cy="1871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5" name="Text Box 7"/>
          <p:cNvSpPr txBox="1">
            <a:spLocks noChangeArrowheads="1"/>
          </p:cNvSpPr>
          <p:nvPr/>
        </p:nvSpPr>
        <p:spPr bwMode="auto">
          <a:xfrm>
            <a:off x="1547813" y="4868863"/>
            <a:ext cx="15430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b="1"/>
              <a:t>دوجي سنگ قبر</a:t>
            </a:r>
          </a:p>
          <a:p>
            <a:r>
              <a:rPr lang="en-US" sz="1400" b="1"/>
              <a:t>Gravestone Doji</a:t>
            </a: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lstStyle/>
          <a:p>
            <a:r>
              <a:rPr lang="fa-IR">
                <a:cs typeface="B Titr" pitchFamily="2" charset="-78"/>
              </a:rPr>
              <a:t>تفسيرسايه</a:t>
            </a:r>
            <a:r>
              <a:rPr lang="fa-IR"/>
              <a:t>‌</a:t>
            </a:r>
            <a:r>
              <a:rPr lang="fa-IR">
                <a:cs typeface="B Titr" pitchFamily="2" charset="-78"/>
              </a:rPr>
              <a:t>ها دركندل</a:t>
            </a:r>
            <a:r>
              <a:rPr lang="fa-IR"/>
              <a:t>‌</a:t>
            </a:r>
            <a:r>
              <a:rPr lang="fa-IR">
                <a:cs typeface="B Titr" pitchFamily="2" charset="-78"/>
              </a:rPr>
              <a:t>هاي دوجي</a:t>
            </a:r>
            <a:endParaRPr lang="en-US">
              <a:cs typeface="B Titr" pitchFamily="2" charset="-78"/>
            </a:endParaRPr>
          </a:p>
        </p:txBody>
      </p:sp>
      <p:sp>
        <p:nvSpPr>
          <p:cNvPr id="74755" name="Rectangle 3"/>
          <p:cNvSpPr>
            <a:spLocks noGrp="1" noRot="1" noChangeArrowheads="1"/>
          </p:cNvSpPr>
          <p:nvPr>
            <p:ph type="body" sz="half" idx="1"/>
          </p:nvPr>
        </p:nvSpPr>
        <p:spPr>
          <a:xfrm>
            <a:off x="301625" y="1676400"/>
            <a:ext cx="4192588" cy="4422775"/>
          </a:xfrm>
        </p:spPr>
        <p:txBody>
          <a:bodyPr/>
          <a:lstStyle/>
          <a:p>
            <a:endParaRPr lang="en-US" sz="2800"/>
          </a:p>
        </p:txBody>
      </p:sp>
      <p:sp>
        <p:nvSpPr>
          <p:cNvPr id="74756" name="Rectangle 4"/>
          <p:cNvSpPr>
            <a:spLocks noGrp="1" noRot="1" noChangeArrowheads="1"/>
          </p:cNvSpPr>
          <p:nvPr>
            <p:ph type="body" sz="half" idx="2"/>
          </p:nvPr>
        </p:nvSpPr>
        <p:spPr>
          <a:xfrm>
            <a:off x="4649788" y="1676400"/>
            <a:ext cx="4192587" cy="4422775"/>
          </a:xfrm>
        </p:spPr>
        <p:txBody>
          <a:bodyPr/>
          <a:lstStyle/>
          <a:p>
            <a:r>
              <a:rPr lang="fa-IR" sz="2800">
                <a:cs typeface="B Titr" pitchFamily="2" charset="-78"/>
              </a:rPr>
              <a:t>سايه پاييني بلند در روند نزولي حاكي از به تحليل رفتن قدرت فروشندگان مي</a:t>
            </a:r>
            <a:r>
              <a:rPr lang="fa-IR" sz="2800"/>
              <a:t>‌</a:t>
            </a:r>
            <a:r>
              <a:rPr lang="fa-IR" sz="2800">
                <a:cs typeface="B Titr" pitchFamily="2" charset="-78"/>
              </a:rPr>
              <a:t>باشد</a:t>
            </a:r>
          </a:p>
          <a:p>
            <a:r>
              <a:rPr lang="fa-IR" sz="2800">
                <a:cs typeface="B Titr" pitchFamily="2" charset="-78"/>
              </a:rPr>
              <a:t> هر</a:t>
            </a:r>
            <a:r>
              <a:rPr lang="fa-IR" sz="2800"/>
              <a:t>‌</a:t>
            </a:r>
            <a:r>
              <a:rPr lang="fa-IR" sz="2800">
                <a:cs typeface="B Titr" pitchFamily="2" charset="-78"/>
              </a:rPr>
              <a:t>چه سايه بلند‌تر باشد نشان از قدرت بيشتر خريداري مي</a:t>
            </a:r>
            <a:r>
              <a:rPr lang="fa-IR" sz="2800"/>
              <a:t>‌</a:t>
            </a:r>
            <a:r>
              <a:rPr lang="fa-IR" sz="2800">
                <a:cs typeface="B Titr" pitchFamily="2" charset="-78"/>
              </a:rPr>
              <a:t>باشد</a:t>
            </a:r>
            <a:endParaRPr lang="ar-SA" sz="2800">
              <a:cs typeface="B Titr" pitchFamily="2" charset="-78"/>
            </a:endParaRPr>
          </a:p>
          <a:p>
            <a:endParaRPr lang="en-US" sz="2800">
              <a:cs typeface="B Titr" pitchFamily="2" charset="-78"/>
            </a:endParaRPr>
          </a:p>
        </p:txBody>
      </p:sp>
      <p:sp>
        <p:nvSpPr>
          <p:cNvPr id="74757" name="Line 5"/>
          <p:cNvSpPr>
            <a:spLocks noChangeShapeType="1"/>
          </p:cNvSpPr>
          <p:nvPr/>
        </p:nvSpPr>
        <p:spPr bwMode="auto">
          <a:xfrm>
            <a:off x="2411413" y="2924175"/>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58" name="Line 6"/>
          <p:cNvSpPr>
            <a:spLocks noChangeShapeType="1"/>
          </p:cNvSpPr>
          <p:nvPr/>
        </p:nvSpPr>
        <p:spPr bwMode="auto">
          <a:xfrm>
            <a:off x="2843213" y="2708275"/>
            <a:ext cx="0" cy="1871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59" name="Text Box 7"/>
          <p:cNvSpPr txBox="1">
            <a:spLocks noChangeArrowheads="1"/>
          </p:cNvSpPr>
          <p:nvPr/>
        </p:nvSpPr>
        <p:spPr bwMode="auto">
          <a:xfrm>
            <a:off x="1885950" y="4724400"/>
            <a:ext cx="14017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b="1"/>
              <a:t> دوجي سنجاقكي</a:t>
            </a:r>
          </a:p>
          <a:p>
            <a:r>
              <a:rPr lang="en-US" sz="1400" b="1"/>
              <a:t>Dragonfly Doji</a:t>
            </a: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supplyanddeman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supplyanddeman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p:txBody>
          <a:bodyPr/>
          <a:lstStyle/>
          <a:p>
            <a:r>
              <a:rPr lang="fa-IR">
                <a:cs typeface="B Titr" pitchFamily="2" charset="-78"/>
              </a:rPr>
              <a:t>آرایشهای و الگو های کندل استیک </a:t>
            </a:r>
            <a:endParaRPr lang="en-US">
              <a:cs typeface="B Titr" pitchFamily="2" charset="-78"/>
            </a:endParaRPr>
          </a:p>
        </p:txBody>
      </p:sp>
      <p:sp>
        <p:nvSpPr>
          <p:cNvPr id="77827" name="Rectangle 3"/>
          <p:cNvSpPr>
            <a:spLocks noGrp="1" noRot="1" noChangeArrowheads="1"/>
          </p:cNvSpPr>
          <p:nvPr>
            <p:ph type="body" idx="1"/>
          </p:nvPr>
        </p:nvSpPr>
        <p:spPr/>
        <p:txBody>
          <a:bodyPr/>
          <a:lstStyle/>
          <a:p>
            <a:pPr>
              <a:lnSpc>
                <a:spcPct val="80000"/>
              </a:lnSpc>
            </a:pPr>
            <a:r>
              <a:rPr lang="fa-IR" sz="2400">
                <a:cs typeface="B Titr" pitchFamily="2" charset="-78"/>
              </a:rPr>
              <a:t>الگوهای صعودی (</a:t>
            </a:r>
            <a:r>
              <a:rPr lang="en-US" sz="2400">
                <a:cs typeface="B Titr" pitchFamily="2" charset="-78"/>
              </a:rPr>
              <a:t>Bullish</a:t>
            </a:r>
            <a:r>
              <a:rPr lang="fa-IR" sz="2400">
                <a:cs typeface="B Titr" pitchFamily="2" charset="-78"/>
              </a:rPr>
              <a:t>)</a:t>
            </a:r>
          </a:p>
          <a:p>
            <a:pPr>
              <a:lnSpc>
                <a:spcPct val="80000"/>
              </a:lnSpc>
            </a:pPr>
            <a:r>
              <a:rPr lang="fa-IR" sz="2400">
                <a:cs typeface="B Titr" pitchFamily="2" charset="-78"/>
              </a:rPr>
              <a:t>معمولاً در روند های نزولی دیده می شود و باعث برگشت روند و صعودي شدن آن می‌شود</a:t>
            </a:r>
          </a:p>
          <a:p>
            <a:pPr>
              <a:lnSpc>
                <a:spcPct val="80000"/>
              </a:lnSpc>
            </a:pPr>
            <a:endParaRPr lang="fa-IR" sz="2400">
              <a:cs typeface="B Titr" pitchFamily="2" charset="-78"/>
            </a:endParaRPr>
          </a:p>
          <a:p>
            <a:pPr>
              <a:lnSpc>
                <a:spcPct val="80000"/>
              </a:lnSpc>
            </a:pPr>
            <a:r>
              <a:rPr lang="fa-IR" sz="2400">
                <a:cs typeface="B Titr" pitchFamily="2" charset="-78"/>
              </a:rPr>
              <a:t>الگوهای نزولی</a:t>
            </a:r>
            <a:r>
              <a:rPr lang="en-US" sz="2400">
                <a:cs typeface="B Titr" pitchFamily="2" charset="-78"/>
              </a:rPr>
              <a:t>)</a:t>
            </a:r>
            <a:r>
              <a:rPr lang="fa-IR" sz="2400">
                <a:cs typeface="B Titr" pitchFamily="2" charset="-78"/>
              </a:rPr>
              <a:t> </a:t>
            </a:r>
            <a:r>
              <a:rPr lang="en-US" sz="2400">
                <a:cs typeface="B Titr" pitchFamily="2" charset="-78"/>
              </a:rPr>
              <a:t>bearish</a:t>
            </a:r>
            <a:r>
              <a:rPr lang="fa-IR" sz="2400">
                <a:cs typeface="B Titr" pitchFamily="2" charset="-78"/>
              </a:rPr>
              <a:t>)</a:t>
            </a:r>
          </a:p>
          <a:p>
            <a:pPr>
              <a:lnSpc>
                <a:spcPct val="80000"/>
              </a:lnSpc>
            </a:pPr>
            <a:r>
              <a:rPr lang="fa-IR" sz="2400">
                <a:cs typeface="B Titr" pitchFamily="2" charset="-78"/>
              </a:rPr>
              <a:t>معمولاً در روند های صعودی دیده می شود، باعث معکوس شدن روند و صعودی شدن آن می گردد</a:t>
            </a:r>
          </a:p>
          <a:p>
            <a:pPr>
              <a:lnSpc>
                <a:spcPct val="80000"/>
              </a:lnSpc>
            </a:pPr>
            <a:endParaRPr lang="fa-IR" sz="2400">
              <a:cs typeface="B Titr" pitchFamily="2" charset="-78"/>
            </a:endParaRPr>
          </a:p>
          <a:p>
            <a:pPr>
              <a:lnSpc>
                <a:spcPct val="80000"/>
              </a:lnSpc>
            </a:pPr>
            <a:r>
              <a:rPr lang="fa-IR" sz="2400">
                <a:cs typeface="B Titr" pitchFamily="2" charset="-78"/>
              </a:rPr>
              <a:t>الگوهای ادامه دار روند</a:t>
            </a:r>
          </a:p>
          <a:p>
            <a:pPr>
              <a:lnSpc>
                <a:spcPct val="80000"/>
              </a:lnSpc>
            </a:pPr>
            <a:r>
              <a:rPr lang="fa-IR" sz="2400">
                <a:cs typeface="B Titr" pitchFamily="2" charset="-78"/>
              </a:rPr>
              <a:t>هم در روند نزولی و هم در روند صعودی مشاهده می شوند و حاكي از تداوم روند مي‌باشند</a:t>
            </a:r>
            <a:endParaRPr lang="en-US" sz="24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Rot="1" noChangeArrowheads="1"/>
          </p:cNvSpPr>
          <p:nvPr>
            <p:ph type="body" idx="1"/>
          </p:nvPr>
        </p:nvSpPr>
        <p:spPr/>
        <p:txBody>
          <a:bodyPr/>
          <a:lstStyle/>
          <a:p>
            <a:pPr algn="ctr">
              <a:buFont typeface="Wingdings" panose="05000000000000000000" pitchFamily="2" charset="2"/>
              <a:buNone/>
            </a:pPr>
            <a:endParaRPr lang="fa-IR" b="1">
              <a:cs typeface="B Titr" pitchFamily="2" charset="-78"/>
            </a:endParaRPr>
          </a:p>
          <a:p>
            <a:pPr algn="ctr">
              <a:buFont typeface="Wingdings" panose="05000000000000000000" pitchFamily="2" charset="2"/>
              <a:buNone/>
            </a:pPr>
            <a:endParaRPr lang="fa-IR" b="1">
              <a:cs typeface="B Titr" pitchFamily="2" charset="-78"/>
            </a:endParaRPr>
          </a:p>
          <a:p>
            <a:pPr algn="ctr">
              <a:buFont typeface="Wingdings" panose="05000000000000000000" pitchFamily="2" charset="2"/>
              <a:buNone/>
            </a:pPr>
            <a:r>
              <a:rPr lang="fa-IR" sz="6000" b="1">
                <a:solidFill>
                  <a:schemeClr val="hlink"/>
                </a:solidFill>
                <a:cs typeface="B Titr" pitchFamily="2" charset="-78"/>
              </a:rPr>
              <a:t>عوامل انسانی</a:t>
            </a:r>
            <a:r>
              <a:rPr lang="fa-IR" sz="4000">
                <a:solidFill>
                  <a:schemeClr val="hlink"/>
                </a:solidFill>
                <a:cs typeface="B Titr" pitchFamily="2" charset="-78"/>
              </a:rPr>
              <a:t> </a:t>
            </a:r>
            <a:endParaRPr lang="en-US" sz="4000">
              <a:solidFill>
                <a:schemeClr val="hlink"/>
              </a:solidFill>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p:txBody>
          <a:bodyPr/>
          <a:lstStyle/>
          <a:p>
            <a:r>
              <a:rPr lang="fa-IR">
                <a:cs typeface="B Titr" pitchFamily="2" charset="-78"/>
              </a:rPr>
              <a:t>چکشی</a:t>
            </a:r>
            <a:r>
              <a:rPr lang="en-US">
                <a:cs typeface="B Titr" pitchFamily="2" charset="-78"/>
              </a:rPr>
              <a:t>)</a:t>
            </a:r>
            <a:r>
              <a:rPr lang="fa-IR">
                <a:cs typeface="B Titr" pitchFamily="2" charset="-78"/>
              </a:rPr>
              <a:t>افزايشي) </a:t>
            </a:r>
            <a:r>
              <a:rPr lang="en-US">
                <a:cs typeface="B Titr" pitchFamily="2" charset="-78"/>
              </a:rPr>
              <a:t>Hammer   </a:t>
            </a:r>
          </a:p>
        </p:txBody>
      </p:sp>
      <p:sp>
        <p:nvSpPr>
          <p:cNvPr id="78851" name="Rectangle 3"/>
          <p:cNvSpPr>
            <a:spLocks noGrp="1" noRot="1" noChangeArrowheads="1"/>
          </p:cNvSpPr>
          <p:nvPr>
            <p:ph type="body" sz="half" idx="1"/>
          </p:nvPr>
        </p:nvSpPr>
        <p:spPr>
          <a:xfrm>
            <a:off x="0" y="1981200"/>
            <a:ext cx="4703763" cy="4876800"/>
          </a:xfrm>
        </p:spPr>
        <p:txBody>
          <a:bodyPr/>
          <a:lstStyle/>
          <a:p>
            <a:endParaRPr lang="en-US" sz="2800"/>
          </a:p>
        </p:txBody>
      </p:sp>
      <p:sp>
        <p:nvSpPr>
          <p:cNvPr id="78852" name="Rectangle 4"/>
          <p:cNvSpPr>
            <a:spLocks noGrp="1" noRot="1" noChangeArrowheads="1"/>
          </p:cNvSpPr>
          <p:nvPr>
            <p:ph type="body" sz="half" idx="2"/>
          </p:nvPr>
        </p:nvSpPr>
        <p:spPr>
          <a:xfrm>
            <a:off x="4657725" y="1676400"/>
            <a:ext cx="4184650" cy="4422775"/>
          </a:xfrm>
        </p:spPr>
        <p:txBody>
          <a:bodyPr/>
          <a:lstStyle/>
          <a:p>
            <a:r>
              <a:rPr lang="fa-IR" sz="2800">
                <a:cs typeface="B Titr" pitchFamily="2" charset="-78"/>
              </a:rPr>
              <a:t>طول سایه پایینی حداقل دو برابر طول بدنه شمع می باشد</a:t>
            </a:r>
          </a:p>
          <a:p>
            <a:r>
              <a:rPr lang="fa-IR" sz="2800">
                <a:cs typeface="B Titr" pitchFamily="2" charset="-78"/>
              </a:rPr>
              <a:t>بدنه اصلی می تواند سیاه یا سفید باشد</a:t>
            </a:r>
          </a:p>
          <a:p>
            <a:r>
              <a:rPr lang="fa-IR" sz="2800">
                <a:cs typeface="B Titr" pitchFamily="2" charset="-78"/>
              </a:rPr>
              <a:t>طی یک دوره قیمت‌ها افت نموده سپس به سرعت رشد کرده و در نزدیکی قیمت باز شدن بسته می شود</a:t>
            </a:r>
            <a:endParaRPr lang="en-US" sz="2800">
              <a:cs typeface="B Titr" pitchFamily="2" charset="-78"/>
            </a:endParaRPr>
          </a:p>
        </p:txBody>
      </p:sp>
      <p:sp>
        <p:nvSpPr>
          <p:cNvPr id="78853" name="Rectangle 5"/>
          <p:cNvSpPr>
            <a:spLocks noChangeArrowheads="1"/>
          </p:cNvSpPr>
          <p:nvPr/>
        </p:nvSpPr>
        <p:spPr bwMode="auto">
          <a:xfrm>
            <a:off x="1403350" y="2924175"/>
            <a:ext cx="431800" cy="3603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4" name="Line 6"/>
          <p:cNvSpPr>
            <a:spLocks noChangeShapeType="1"/>
          </p:cNvSpPr>
          <p:nvPr/>
        </p:nvSpPr>
        <p:spPr bwMode="auto">
          <a:xfrm>
            <a:off x="1619250" y="3284538"/>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5" name="Rectangle 7"/>
          <p:cNvSpPr>
            <a:spLocks noChangeArrowheads="1"/>
          </p:cNvSpPr>
          <p:nvPr/>
        </p:nvSpPr>
        <p:spPr bwMode="auto">
          <a:xfrm>
            <a:off x="2268538" y="2924175"/>
            <a:ext cx="431800" cy="360363"/>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6" name="Line 8"/>
          <p:cNvSpPr>
            <a:spLocks noChangeShapeType="1"/>
          </p:cNvSpPr>
          <p:nvPr/>
        </p:nvSpPr>
        <p:spPr bwMode="auto">
          <a:xfrm>
            <a:off x="2484438" y="3284538"/>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7" name="Rectangle 9"/>
          <p:cNvSpPr>
            <a:spLocks noChangeArrowheads="1"/>
          </p:cNvSpPr>
          <p:nvPr/>
        </p:nvSpPr>
        <p:spPr bwMode="auto">
          <a:xfrm>
            <a:off x="3059113" y="2924175"/>
            <a:ext cx="431800" cy="3603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8" name="Line 10"/>
          <p:cNvSpPr>
            <a:spLocks noChangeShapeType="1"/>
          </p:cNvSpPr>
          <p:nvPr/>
        </p:nvSpPr>
        <p:spPr bwMode="auto">
          <a:xfrm>
            <a:off x="3275013" y="3284538"/>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9" name="Rectangle 11"/>
          <p:cNvSpPr>
            <a:spLocks noChangeArrowheads="1"/>
          </p:cNvSpPr>
          <p:nvPr/>
        </p:nvSpPr>
        <p:spPr bwMode="auto">
          <a:xfrm>
            <a:off x="3779838" y="2924175"/>
            <a:ext cx="431800" cy="360363"/>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0" name="Line 12"/>
          <p:cNvSpPr>
            <a:spLocks noChangeShapeType="1"/>
          </p:cNvSpPr>
          <p:nvPr/>
        </p:nvSpPr>
        <p:spPr bwMode="auto">
          <a:xfrm>
            <a:off x="3995738" y="3284538"/>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1" name="Line 13"/>
          <p:cNvSpPr>
            <a:spLocks noChangeShapeType="1"/>
          </p:cNvSpPr>
          <p:nvPr/>
        </p:nvSpPr>
        <p:spPr bwMode="auto">
          <a:xfrm>
            <a:off x="3276600" y="27082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2" name="Line 14"/>
          <p:cNvSpPr>
            <a:spLocks noChangeShapeType="1"/>
          </p:cNvSpPr>
          <p:nvPr/>
        </p:nvSpPr>
        <p:spPr bwMode="auto">
          <a:xfrm>
            <a:off x="827088" y="2708275"/>
            <a:ext cx="0" cy="1008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3" name="Line 15"/>
          <p:cNvSpPr>
            <a:spLocks noChangeShapeType="1"/>
          </p:cNvSpPr>
          <p:nvPr/>
        </p:nvSpPr>
        <p:spPr bwMode="auto">
          <a:xfrm>
            <a:off x="468313" y="2060575"/>
            <a:ext cx="0" cy="1008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4" name="Line 16"/>
          <p:cNvSpPr>
            <a:spLocks noChangeShapeType="1"/>
          </p:cNvSpPr>
          <p:nvPr/>
        </p:nvSpPr>
        <p:spPr bwMode="auto">
          <a:xfrm>
            <a:off x="250825" y="1484313"/>
            <a:ext cx="0" cy="1008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lstStyle/>
          <a:p>
            <a:endParaRPr lang="en-US"/>
          </a:p>
        </p:txBody>
      </p:sp>
      <p:sp>
        <p:nvSpPr>
          <p:cNvPr id="79875" name="Rectangle 3"/>
          <p:cNvSpPr>
            <a:spLocks noGrp="1" noRot="1" noChangeArrowheads="1"/>
          </p:cNvSpPr>
          <p:nvPr>
            <p:ph type="body" idx="1"/>
          </p:nvPr>
        </p:nvSpPr>
        <p:spPr/>
        <p:txBody>
          <a:bodyPr/>
          <a:lstStyle/>
          <a:p>
            <a:endParaRPr lang="en-US"/>
          </a:p>
        </p:txBody>
      </p:sp>
      <p:pic>
        <p:nvPicPr>
          <p:cNvPr id="798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body" idx="1"/>
          </p:nvPr>
        </p:nvSpPr>
        <p:spPr/>
        <p:txBody>
          <a:bodyPr/>
          <a:lstStyle/>
          <a:p>
            <a:endParaRPr lang="en-US"/>
          </a:p>
        </p:txBody>
      </p:sp>
      <p:pic>
        <p:nvPicPr>
          <p:cNvPr id="808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r>
              <a:rPr lang="fa-IR" sz="3200">
                <a:cs typeface="B Titr" pitchFamily="2" charset="-78"/>
              </a:rPr>
              <a:t>الگوی پوششی افزایشی </a:t>
            </a:r>
            <a:r>
              <a:rPr lang="en-US" sz="3200">
                <a:cs typeface="B Titr" pitchFamily="2" charset="-78"/>
              </a:rPr>
              <a:t>Bullish engulfing</a:t>
            </a:r>
            <a:r>
              <a:rPr lang="en-US">
                <a:cs typeface="B Titr" pitchFamily="2" charset="-78"/>
              </a:rPr>
              <a:t> </a:t>
            </a:r>
          </a:p>
        </p:txBody>
      </p:sp>
      <p:sp>
        <p:nvSpPr>
          <p:cNvPr id="81923" name="Rectangle 3"/>
          <p:cNvSpPr>
            <a:spLocks noGrp="1" noRot="1" noChangeArrowheads="1"/>
          </p:cNvSpPr>
          <p:nvPr>
            <p:ph type="body" sz="half" idx="1"/>
          </p:nvPr>
        </p:nvSpPr>
        <p:spPr>
          <a:xfrm>
            <a:off x="0" y="1981200"/>
            <a:ext cx="4703763" cy="4876800"/>
          </a:xfrm>
        </p:spPr>
        <p:txBody>
          <a:bodyPr/>
          <a:lstStyle/>
          <a:p>
            <a:pPr>
              <a:lnSpc>
                <a:spcPct val="90000"/>
              </a:lnSpc>
            </a:pPr>
            <a:endParaRPr lang="en-US" sz="2800"/>
          </a:p>
        </p:txBody>
      </p:sp>
      <p:sp>
        <p:nvSpPr>
          <p:cNvPr id="81924" name="Rectangle 4"/>
          <p:cNvSpPr>
            <a:spLocks noGrp="1" noRot="1" noChangeArrowheads="1"/>
          </p:cNvSpPr>
          <p:nvPr>
            <p:ph type="body" sz="half" idx="2"/>
          </p:nvPr>
        </p:nvSpPr>
        <p:spPr>
          <a:xfrm>
            <a:off x="4657725" y="1676400"/>
            <a:ext cx="4184650" cy="4422775"/>
          </a:xfrm>
        </p:spPr>
        <p:txBody>
          <a:bodyPr/>
          <a:lstStyle/>
          <a:p>
            <a:r>
              <a:rPr lang="fa-IR" sz="2800">
                <a:cs typeface="B Titr" pitchFamily="2" charset="-78"/>
              </a:rPr>
              <a:t>زمانی شکل می‌گیرد که قیمت‌ها در سطحی پایین‌تر از قیمت بسته شدن دوره قبل باز شده و در قیمتی بالاتر از قیمت باز شدن دوره قبل بسته شود</a:t>
            </a:r>
          </a:p>
          <a:p>
            <a:r>
              <a:rPr lang="fa-IR" sz="2800">
                <a:cs typeface="B Titr" pitchFamily="2" charset="-78"/>
              </a:rPr>
              <a:t>بدنه سفید بدنه سیاه را کاملاً تحت پوشش قرار داده است</a:t>
            </a:r>
            <a:endParaRPr lang="en-US" sz="2800">
              <a:cs typeface="B Titr" pitchFamily="2" charset="-78"/>
            </a:endParaRPr>
          </a:p>
        </p:txBody>
      </p:sp>
      <p:sp>
        <p:nvSpPr>
          <p:cNvPr id="81925" name="Rectangle 5"/>
          <p:cNvSpPr>
            <a:spLocks noChangeArrowheads="1"/>
          </p:cNvSpPr>
          <p:nvPr/>
        </p:nvSpPr>
        <p:spPr bwMode="auto">
          <a:xfrm>
            <a:off x="1619250" y="3429000"/>
            <a:ext cx="288925" cy="10795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6" name="Rectangle 6"/>
          <p:cNvSpPr>
            <a:spLocks noChangeArrowheads="1"/>
          </p:cNvSpPr>
          <p:nvPr/>
        </p:nvSpPr>
        <p:spPr bwMode="auto">
          <a:xfrm>
            <a:off x="2843213" y="2852738"/>
            <a:ext cx="288925" cy="23050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7" name="Line 7"/>
          <p:cNvSpPr>
            <a:spLocks noChangeShapeType="1"/>
          </p:cNvSpPr>
          <p:nvPr/>
        </p:nvSpPr>
        <p:spPr bwMode="auto">
          <a:xfrm>
            <a:off x="1908175" y="3429000"/>
            <a:ext cx="9366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28" name="Line 8"/>
          <p:cNvSpPr>
            <a:spLocks noChangeShapeType="1"/>
          </p:cNvSpPr>
          <p:nvPr/>
        </p:nvSpPr>
        <p:spPr bwMode="auto">
          <a:xfrm>
            <a:off x="1908175" y="4508500"/>
            <a:ext cx="93821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29" name="Line 9"/>
          <p:cNvSpPr>
            <a:spLocks noChangeShapeType="1"/>
          </p:cNvSpPr>
          <p:nvPr/>
        </p:nvSpPr>
        <p:spPr bwMode="auto">
          <a:xfrm>
            <a:off x="1763713" y="4508500"/>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0" name="Line 10"/>
          <p:cNvSpPr>
            <a:spLocks noChangeShapeType="1"/>
          </p:cNvSpPr>
          <p:nvPr/>
        </p:nvSpPr>
        <p:spPr bwMode="auto">
          <a:xfrm>
            <a:off x="1763713" y="30686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1" name="Line 11"/>
          <p:cNvSpPr>
            <a:spLocks noChangeShapeType="1"/>
          </p:cNvSpPr>
          <p:nvPr/>
        </p:nvSpPr>
        <p:spPr bwMode="auto">
          <a:xfrm>
            <a:off x="2987675" y="2492375"/>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2" name="Line 12"/>
          <p:cNvSpPr>
            <a:spLocks noChangeShapeType="1"/>
          </p:cNvSpPr>
          <p:nvPr/>
        </p:nvSpPr>
        <p:spPr bwMode="auto">
          <a:xfrm>
            <a:off x="2987675" y="515778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3" name="Line 13"/>
          <p:cNvSpPr>
            <a:spLocks noChangeShapeType="1"/>
          </p:cNvSpPr>
          <p:nvPr/>
        </p:nvSpPr>
        <p:spPr bwMode="auto">
          <a:xfrm>
            <a:off x="1042988" y="2636838"/>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4" name="Line 14"/>
          <p:cNvSpPr>
            <a:spLocks noChangeShapeType="1"/>
          </p:cNvSpPr>
          <p:nvPr/>
        </p:nvSpPr>
        <p:spPr bwMode="auto">
          <a:xfrm>
            <a:off x="684213" y="2060575"/>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5" name="Line 15"/>
          <p:cNvSpPr>
            <a:spLocks noChangeShapeType="1"/>
          </p:cNvSpPr>
          <p:nvPr/>
        </p:nvSpPr>
        <p:spPr bwMode="auto">
          <a:xfrm>
            <a:off x="323850" y="1557338"/>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p:txBody>
          <a:bodyPr/>
          <a:lstStyle/>
          <a:p>
            <a:r>
              <a:rPr lang="fa-IR" sz="3600" b="1">
                <a:cs typeface="B Titr" pitchFamily="2" charset="-78"/>
              </a:rPr>
              <a:t>دو شمع دارای کف یکسان     </a:t>
            </a:r>
            <a:r>
              <a:rPr lang="en-US" sz="3600" b="1">
                <a:cs typeface="B Titr" pitchFamily="2" charset="-78"/>
              </a:rPr>
              <a:t>Tweezer bottom</a:t>
            </a:r>
          </a:p>
        </p:txBody>
      </p:sp>
      <p:sp>
        <p:nvSpPr>
          <p:cNvPr id="82947" name="Rectangle 3"/>
          <p:cNvSpPr>
            <a:spLocks noGrp="1" noRot="1" noChangeArrowheads="1"/>
          </p:cNvSpPr>
          <p:nvPr>
            <p:ph type="body" sz="half" idx="1"/>
          </p:nvPr>
        </p:nvSpPr>
        <p:spPr>
          <a:xfrm>
            <a:off x="0" y="1981200"/>
            <a:ext cx="4703763" cy="4876800"/>
          </a:xfrm>
        </p:spPr>
        <p:txBody>
          <a:bodyPr/>
          <a:lstStyle/>
          <a:p>
            <a:endParaRPr lang="en-US" sz="2800"/>
          </a:p>
        </p:txBody>
      </p:sp>
      <p:sp>
        <p:nvSpPr>
          <p:cNvPr id="82948" name="Rectangle 4"/>
          <p:cNvSpPr>
            <a:spLocks noGrp="1" noRot="1" noChangeArrowheads="1"/>
          </p:cNvSpPr>
          <p:nvPr>
            <p:ph type="body" sz="half" idx="2"/>
          </p:nvPr>
        </p:nvSpPr>
        <p:spPr>
          <a:xfrm>
            <a:off x="4657725" y="1676400"/>
            <a:ext cx="4184650" cy="4422775"/>
          </a:xfrm>
        </p:spPr>
        <p:txBody>
          <a:bodyPr/>
          <a:lstStyle/>
          <a:p>
            <a:r>
              <a:rPr lang="fa-IR" sz="2800">
                <a:cs typeface="B Titr" pitchFamily="2" charset="-78"/>
              </a:rPr>
              <a:t>پایین ترین قیمت طی دو دوره یکسان است</a:t>
            </a:r>
          </a:p>
          <a:p>
            <a:r>
              <a:rPr lang="fa-IR" sz="2800">
                <a:cs typeface="B Titr" pitchFamily="2" charset="-78"/>
              </a:rPr>
              <a:t>هیچ توجه به بدنه سیاه ، سفید طول سایه ها نمی شود</a:t>
            </a:r>
          </a:p>
          <a:p>
            <a:r>
              <a:rPr lang="fa-IR" sz="2800">
                <a:cs typeface="B Titr" pitchFamily="2" charset="-78"/>
              </a:rPr>
              <a:t>تنها چیزی که مهم است یکسان بودن </a:t>
            </a:r>
            <a:r>
              <a:rPr lang="en-US" sz="2800">
                <a:cs typeface="B Titr" pitchFamily="2" charset="-78"/>
              </a:rPr>
              <a:t>LOW</a:t>
            </a:r>
            <a:r>
              <a:rPr lang="fa-IR" sz="2800">
                <a:cs typeface="B Titr" pitchFamily="2" charset="-78"/>
              </a:rPr>
              <a:t> می‌باشد</a:t>
            </a:r>
            <a:endParaRPr lang="en-US" sz="2800">
              <a:cs typeface="B Titr" pitchFamily="2" charset="-78"/>
            </a:endParaRPr>
          </a:p>
        </p:txBody>
      </p:sp>
      <p:sp>
        <p:nvSpPr>
          <p:cNvPr id="82949" name="Rectangle 5"/>
          <p:cNvSpPr>
            <a:spLocks noChangeArrowheads="1"/>
          </p:cNvSpPr>
          <p:nvPr/>
        </p:nvSpPr>
        <p:spPr bwMode="auto">
          <a:xfrm>
            <a:off x="1619250" y="3429000"/>
            <a:ext cx="431800" cy="158432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0" name="Rectangle 6"/>
          <p:cNvSpPr>
            <a:spLocks noChangeArrowheads="1"/>
          </p:cNvSpPr>
          <p:nvPr/>
        </p:nvSpPr>
        <p:spPr bwMode="auto">
          <a:xfrm>
            <a:off x="2555875" y="3644900"/>
            <a:ext cx="431800" cy="10080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1" name="Line 7"/>
          <p:cNvSpPr>
            <a:spLocks noChangeShapeType="1"/>
          </p:cNvSpPr>
          <p:nvPr/>
        </p:nvSpPr>
        <p:spPr bwMode="auto">
          <a:xfrm flipV="1">
            <a:off x="1835150" y="2852738"/>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2" name="Line 8"/>
          <p:cNvSpPr>
            <a:spLocks noChangeShapeType="1"/>
          </p:cNvSpPr>
          <p:nvPr/>
        </p:nvSpPr>
        <p:spPr bwMode="auto">
          <a:xfrm flipV="1">
            <a:off x="2771775" y="32845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3" name="Line 9"/>
          <p:cNvSpPr>
            <a:spLocks noChangeShapeType="1"/>
          </p:cNvSpPr>
          <p:nvPr/>
        </p:nvSpPr>
        <p:spPr bwMode="auto">
          <a:xfrm>
            <a:off x="2771775" y="4652963"/>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4" name="Line 10"/>
          <p:cNvSpPr>
            <a:spLocks noChangeShapeType="1"/>
          </p:cNvSpPr>
          <p:nvPr/>
        </p:nvSpPr>
        <p:spPr bwMode="auto">
          <a:xfrm>
            <a:off x="1763713" y="5013325"/>
            <a:ext cx="172878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5" name="Line 11"/>
          <p:cNvSpPr>
            <a:spLocks noChangeShapeType="1"/>
          </p:cNvSpPr>
          <p:nvPr/>
        </p:nvSpPr>
        <p:spPr bwMode="auto">
          <a:xfrm>
            <a:off x="1116013" y="2636838"/>
            <a:ext cx="0" cy="1006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6" name="Line 12"/>
          <p:cNvSpPr>
            <a:spLocks noChangeShapeType="1"/>
          </p:cNvSpPr>
          <p:nvPr/>
        </p:nvSpPr>
        <p:spPr bwMode="auto">
          <a:xfrm>
            <a:off x="684213" y="2133600"/>
            <a:ext cx="0" cy="1006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7" name="Line 13"/>
          <p:cNvSpPr>
            <a:spLocks noChangeShapeType="1"/>
          </p:cNvSpPr>
          <p:nvPr/>
        </p:nvSpPr>
        <p:spPr bwMode="auto">
          <a:xfrm>
            <a:off x="323850" y="1412875"/>
            <a:ext cx="0" cy="1006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lstStyle/>
          <a:p>
            <a:endParaRPr lang="en-US"/>
          </a:p>
        </p:txBody>
      </p:sp>
      <p:sp>
        <p:nvSpPr>
          <p:cNvPr id="83971" name="Rectangle 3"/>
          <p:cNvSpPr>
            <a:spLocks noGrp="1" noRot="1" noChangeArrowheads="1"/>
          </p:cNvSpPr>
          <p:nvPr>
            <p:ph type="body" idx="1"/>
          </p:nvPr>
        </p:nvSpPr>
        <p:spPr/>
        <p:txBody>
          <a:bodyPr/>
          <a:lstStyle/>
          <a:p>
            <a:endParaRPr lang="en-US"/>
          </a:p>
        </p:txBody>
      </p:sp>
      <p:pic>
        <p:nvPicPr>
          <p:cNvPr id="839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p:txBody>
          <a:bodyPr/>
          <a:lstStyle/>
          <a:p>
            <a:r>
              <a:rPr lang="fa-IR">
                <a:cs typeface="B Titr" pitchFamily="2" charset="-78"/>
              </a:rPr>
              <a:t>الگوی سوزنی </a:t>
            </a:r>
            <a:r>
              <a:rPr lang="en-US">
                <a:cs typeface="B Titr" pitchFamily="2" charset="-78"/>
              </a:rPr>
              <a:t>piercing line</a:t>
            </a:r>
          </a:p>
        </p:txBody>
      </p:sp>
      <p:sp>
        <p:nvSpPr>
          <p:cNvPr id="84995" name="Rectangle 3"/>
          <p:cNvSpPr>
            <a:spLocks noGrp="1" noRot="1" noChangeArrowheads="1"/>
          </p:cNvSpPr>
          <p:nvPr>
            <p:ph type="body" sz="half" idx="1"/>
          </p:nvPr>
        </p:nvSpPr>
        <p:spPr>
          <a:xfrm>
            <a:off x="0" y="1981200"/>
            <a:ext cx="4703763" cy="4876800"/>
          </a:xfrm>
        </p:spPr>
        <p:txBody>
          <a:bodyPr/>
          <a:lstStyle/>
          <a:p>
            <a:pPr>
              <a:lnSpc>
                <a:spcPct val="80000"/>
              </a:lnSpc>
            </a:pPr>
            <a:endParaRPr lang="en-US" sz="2400"/>
          </a:p>
        </p:txBody>
      </p:sp>
      <p:sp>
        <p:nvSpPr>
          <p:cNvPr id="84996" name="Rectangle 4"/>
          <p:cNvSpPr>
            <a:spLocks noGrp="1" noRot="1" noChangeArrowheads="1"/>
          </p:cNvSpPr>
          <p:nvPr>
            <p:ph type="body" sz="half" idx="2"/>
          </p:nvPr>
        </p:nvSpPr>
        <p:spPr>
          <a:xfrm>
            <a:off x="4657725" y="1676400"/>
            <a:ext cx="4184650" cy="4422775"/>
          </a:xfrm>
        </p:spPr>
        <p:txBody>
          <a:bodyPr/>
          <a:lstStyle/>
          <a:p>
            <a:pPr>
              <a:lnSpc>
                <a:spcPct val="90000"/>
              </a:lnSpc>
            </a:pPr>
            <a:r>
              <a:rPr lang="fa-IR" sz="2400">
                <a:cs typeface="B Titr" pitchFamily="2" charset="-78"/>
              </a:rPr>
              <a:t>قیمت در سطحی پایین تر از حداقل قیمت دوره قبل باز شده و در قیمتی بالاتر از نیمه بدنه کندل دوره قبل بسته می‌شود</a:t>
            </a:r>
          </a:p>
          <a:p>
            <a:pPr>
              <a:lnSpc>
                <a:spcPct val="90000"/>
              </a:lnSpc>
            </a:pPr>
            <a:r>
              <a:rPr lang="fa-IR" sz="2400">
                <a:cs typeface="B Titr" pitchFamily="2" charset="-78"/>
              </a:rPr>
              <a:t>این الگو صرفاً در هنگام توالی یک بدنه شمع سیاه رنگ و یک بدنه شمع سفید رنگ به وجود می‌آید</a:t>
            </a:r>
          </a:p>
          <a:p>
            <a:pPr>
              <a:lnSpc>
                <a:spcPct val="90000"/>
              </a:lnSpc>
            </a:pPr>
            <a:r>
              <a:rPr lang="fa-IR" sz="2400">
                <a:cs typeface="B Titr" pitchFamily="2" charset="-78"/>
              </a:rPr>
              <a:t>اين آرايش حاكي از تغيير روند كاهشي به افزايشي است</a:t>
            </a:r>
            <a:endParaRPr lang="en-US" sz="2400">
              <a:cs typeface="B Titr" pitchFamily="2" charset="-78"/>
            </a:endParaRPr>
          </a:p>
        </p:txBody>
      </p:sp>
      <p:sp>
        <p:nvSpPr>
          <p:cNvPr id="84997" name="Rectangle 5"/>
          <p:cNvSpPr>
            <a:spLocks noChangeArrowheads="1"/>
          </p:cNvSpPr>
          <p:nvPr/>
        </p:nvSpPr>
        <p:spPr bwMode="auto">
          <a:xfrm>
            <a:off x="971550" y="3500438"/>
            <a:ext cx="360363" cy="1008062"/>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8" name="Line 6"/>
          <p:cNvSpPr>
            <a:spLocks noChangeShapeType="1"/>
          </p:cNvSpPr>
          <p:nvPr/>
        </p:nvSpPr>
        <p:spPr bwMode="auto">
          <a:xfrm>
            <a:off x="1149350" y="4508500"/>
            <a:ext cx="0" cy="433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999" name="Rectangle 7"/>
          <p:cNvSpPr>
            <a:spLocks noChangeArrowheads="1"/>
          </p:cNvSpPr>
          <p:nvPr/>
        </p:nvSpPr>
        <p:spPr bwMode="auto">
          <a:xfrm>
            <a:off x="1979613" y="3789363"/>
            <a:ext cx="360362" cy="13668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00" name="Line 8"/>
          <p:cNvSpPr>
            <a:spLocks noChangeShapeType="1"/>
          </p:cNvSpPr>
          <p:nvPr/>
        </p:nvSpPr>
        <p:spPr bwMode="auto">
          <a:xfrm>
            <a:off x="2157413" y="5156200"/>
            <a:ext cx="0" cy="433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1" name="Line 9"/>
          <p:cNvSpPr>
            <a:spLocks noChangeShapeType="1"/>
          </p:cNvSpPr>
          <p:nvPr/>
        </p:nvSpPr>
        <p:spPr bwMode="auto">
          <a:xfrm>
            <a:off x="2157413" y="3357563"/>
            <a:ext cx="0" cy="433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2" name="Line 10"/>
          <p:cNvSpPr>
            <a:spLocks noChangeShapeType="1"/>
          </p:cNvSpPr>
          <p:nvPr/>
        </p:nvSpPr>
        <p:spPr bwMode="auto">
          <a:xfrm>
            <a:off x="1116013" y="4941888"/>
            <a:ext cx="863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3" name="Line 11"/>
          <p:cNvSpPr>
            <a:spLocks noChangeShapeType="1"/>
          </p:cNvSpPr>
          <p:nvPr/>
        </p:nvSpPr>
        <p:spPr bwMode="auto">
          <a:xfrm>
            <a:off x="1187450" y="4005263"/>
            <a:ext cx="863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4" name="Line 12"/>
          <p:cNvSpPr>
            <a:spLocks noChangeShapeType="1"/>
          </p:cNvSpPr>
          <p:nvPr/>
        </p:nvSpPr>
        <p:spPr bwMode="auto">
          <a:xfrm>
            <a:off x="1141413" y="321310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5" name="Line 13"/>
          <p:cNvSpPr>
            <a:spLocks noChangeShapeType="1"/>
          </p:cNvSpPr>
          <p:nvPr/>
        </p:nvSpPr>
        <p:spPr bwMode="auto">
          <a:xfrm>
            <a:off x="611188" y="2997200"/>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6" name="Line 14"/>
          <p:cNvSpPr>
            <a:spLocks noChangeShapeType="1"/>
          </p:cNvSpPr>
          <p:nvPr/>
        </p:nvSpPr>
        <p:spPr bwMode="auto">
          <a:xfrm>
            <a:off x="395288" y="2349500"/>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7" name="Line 15"/>
          <p:cNvSpPr>
            <a:spLocks noChangeShapeType="1"/>
          </p:cNvSpPr>
          <p:nvPr/>
        </p:nvSpPr>
        <p:spPr bwMode="auto">
          <a:xfrm>
            <a:off x="179388" y="1412875"/>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lstStyle/>
          <a:p>
            <a:r>
              <a:rPr lang="fa-IR">
                <a:cs typeface="B Titr" pitchFamily="2" charset="-78"/>
              </a:rPr>
              <a:t>الگوی ستاره صبگاهی </a:t>
            </a:r>
            <a:r>
              <a:rPr lang="en-US">
                <a:cs typeface="B Titr" pitchFamily="2" charset="-78"/>
              </a:rPr>
              <a:t>morning star</a:t>
            </a:r>
          </a:p>
        </p:txBody>
      </p:sp>
      <p:sp>
        <p:nvSpPr>
          <p:cNvPr id="86019" name="Rectangle 3"/>
          <p:cNvSpPr>
            <a:spLocks noGrp="1" noRot="1" noChangeArrowheads="1"/>
          </p:cNvSpPr>
          <p:nvPr>
            <p:ph type="body" sz="half" idx="1"/>
          </p:nvPr>
        </p:nvSpPr>
        <p:spPr>
          <a:xfrm>
            <a:off x="0" y="1981200"/>
            <a:ext cx="4710113" cy="4876800"/>
          </a:xfrm>
        </p:spPr>
        <p:txBody>
          <a:bodyPr/>
          <a:lstStyle/>
          <a:p>
            <a:pPr>
              <a:lnSpc>
                <a:spcPct val="80000"/>
              </a:lnSpc>
            </a:pPr>
            <a:endParaRPr lang="en-US" sz="2400"/>
          </a:p>
        </p:txBody>
      </p:sp>
      <p:sp>
        <p:nvSpPr>
          <p:cNvPr id="86020" name="Rectangle 4"/>
          <p:cNvSpPr>
            <a:spLocks noGrp="1" noRot="1" noChangeArrowheads="1"/>
          </p:cNvSpPr>
          <p:nvPr>
            <p:ph type="body" sz="half" idx="2"/>
          </p:nvPr>
        </p:nvSpPr>
        <p:spPr>
          <a:xfrm>
            <a:off x="4649788" y="1676400"/>
            <a:ext cx="4192587" cy="4422775"/>
          </a:xfrm>
        </p:spPr>
        <p:txBody>
          <a:bodyPr/>
          <a:lstStyle/>
          <a:p>
            <a:r>
              <a:rPr lang="fa-IR" sz="2400">
                <a:cs typeface="B Titr" pitchFamily="2" charset="-78"/>
              </a:rPr>
              <a:t>طی سه دوره شکل می‌گیرد</a:t>
            </a:r>
          </a:p>
          <a:p>
            <a:r>
              <a:rPr lang="fa-IR" sz="2400">
                <a:cs typeface="B Titr" pitchFamily="2" charset="-78"/>
              </a:rPr>
              <a:t>دوره اول یک شمع کاملاً نزولی با بدنه سیاه دیده می‌شود</a:t>
            </a:r>
          </a:p>
          <a:p>
            <a:r>
              <a:rPr lang="fa-IR" sz="2400">
                <a:cs typeface="B Titr" pitchFamily="2" charset="-78"/>
              </a:rPr>
              <a:t>دوره دوم قیمت با شکاف قیمتی  در سطحی پایین تر از </a:t>
            </a:r>
            <a:r>
              <a:rPr lang="en-US" sz="2400">
                <a:cs typeface="B Titr" pitchFamily="2" charset="-78"/>
              </a:rPr>
              <a:t>LOW</a:t>
            </a:r>
            <a:r>
              <a:rPr lang="fa-IR" sz="2400">
                <a:cs typeface="B Titr" pitchFamily="2" charset="-78"/>
              </a:rPr>
              <a:t> دوره قبل بازو بسته می‌شود ارتفاع بدنه کم است ( شمع دوجی)</a:t>
            </a:r>
          </a:p>
          <a:p>
            <a:r>
              <a:rPr lang="fa-IR" sz="2400">
                <a:cs typeface="B Titr" pitchFamily="2" charset="-78"/>
              </a:rPr>
              <a:t>دوره سوم قیمت همچنان افزایش می یابد و بالاتر از نیمه بدنه شمع دوره اول بسته می شود</a:t>
            </a:r>
            <a:endParaRPr lang="en-US" sz="2400">
              <a:cs typeface="B Titr" pitchFamily="2" charset="-78"/>
            </a:endParaRPr>
          </a:p>
        </p:txBody>
      </p:sp>
      <p:sp>
        <p:nvSpPr>
          <p:cNvPr id="86021" name="Rectangle 5"/>
          <p:cNvSpPr>
            <a:spLocks noChangeArrowheads="1"/>
          </p:cNvSpPr>
          <p:nvPr/>
        </p:nvSpPr>
        <p:spPr bwMode="auto">
          <a:xfrm>
            <a:off x="1116013" y="3068638"/>
            <a:ext cx="287337" cy="136842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2" name="Rectangle 6"/>
          <p:cNvSpPr>
            <a:spLocks noChangeArrowheads="1"/>
          </p:cNvSpPr>
          <p:nvPr/>
        </p:nvSpPr>
        <p:spPr bwMode="auto">
          <a:xfrm>
            <a:off x="1692275" y="4941888"/>
            <a:ext cx="287338" cy="287337"/>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3" name="Rectangle 7"/>
          <p:cNvSpPr>
            <a:spLocks noChangeArrowheads="1"/>
          </p:cNvSpPr>
          <p:nvPr/>
        </p:nvSpPr>
        <p:spPr bwMode="auto">
          <a:xfrm>
            <a:off x="2268538" y="3357563"/>
            <a:ext cx="287337" cy="15843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4" name="Line 8"/>
          <p:cNvSpPr>
            <a:spLocks noChangeShapeType="1"/>
          </p:cNvSpPr>
          <p:nvPr/>
        </p:nvSpPr>
        <p:spPr bwMode="auto">
          <a:xfrm>
            <a:off x="1403350" y="3789363"/>
            <a:ext cx="8651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5" name="Line 9"/>
          <p:cNvSpPr>
            <a:spLocks noChangeShapeType="1"/>
          </p:cNvSpPr>
          <p:nvPr/>
        </p:nvSpPr>
        <p:spPr bwMode="auto">
          <a:xfrm flipV="1">
            <a:off x="1835150" y="4724400"/>
            <a:ext cx="0" cy="219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6" name="Line 10"/>
          <p:cNvSpPr>
            <a:spLocks noChangeShapeType="1"/>
          </p:cNvSpPr>
          <p:nvPr/>
        </p:nvSpPr>
        <p:spPr bwMode="auto">
          <a:xfrm flipV="1">
            <a:off x="1835150" y="5157788"/>
            <a:ext cx="0" cy="219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7" name="Line 11"/>
          <p:cNvSpPr>
            <a:spLocks noChangeShapeType="1"/>
          </p:cNvSpPr>
          <p:nvPr/>
        </p:nvSpPr>
        <p:spPr bwMode="auto">
          <a:xfrm flipV="1">
            <a:off x="1238250" y="4378325"/>
            <a:ext cx="0" cy="219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8" name="Line 12"/>
          <p:cNvSpPr>
            <a:spLocks noChangeShapeType="1"/>
          </p:cNvSpPr>
          <p:nvPr/>
        </p:nvSpPr>
        <p:spPr bwMode="auto">
          <a:xfrm flipV="1">
            <a:off x="1258888" y="2852738"/>
            <a:ext cx="0" cy="219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9" name="Line 13"/>
          <p:cNvSpPr>
            <a:spLocks noChangeShapeType="1"/>
          </p:cNvSpPr>
          <p:nvPr/>
        </p:nvSpPr>
        <p:spPr bwMode="auto">
          <a:xfrm flipV="1">
            <a:off x="2411413" y="3106738"/>
            <a:ext cx="0" cy="219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0" name="Line 14"/>
          <p:cNvSpPr>
            <a:spLocks noChangeShapeType="1"/>
          </p:cNvSpPr>
          <p:nvPr/>
        </p:nvSpPr>
        <p:spPr bwMode="auto">
          <a:xfrm flipV="1">
            <a:off x="2411413" y="4938713"/>
            <a:ext cx="0" cy="219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1" name="Text Box 15"/>
          <p:cNvSpPr txBox="1">
            <a:spLocks noChangeArrowheads="1"/>
          </p:cNvSpPr>
          <p:nvPr/>
        </p:nvSpPr>
        <p:spPr bwMode="auto">
          <a:xfrm>
            <a:off x="900113" y="4652963"/>
            <a:ext cx="7191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t>شکاف </a:t>
            </a:r>
            <a:endParaRPr lang="en-US"/>
          </a:p>
        </p:txBody>
      </p:sp>
      <p:sp>
        <p:nvSpPr>
          <p:cNvPr id="86032" name="Line 16"/>
          <p:cNvSpPr>
            <a:spLocks noChangeShapeType="1"/>
          </p:cNvSpPr>
          <p:nvPr/>
        </p:nvSpPr>
        <p:spPr bwMode="auto">
          <a:xfrm>
            <a:off x="684213" y="2565400"/>
            <a:ext cx="0" cy="1008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3" name="Line 17"/>
          <p:cNvSpPr>
            <a:spLocks noChangeShapeType="1"/>
          </p:cNvSpPr>
          <p:nvPr/>
        </p:nvSpPr>
        <p:spPr bwMode="auto">
          <a:xfrm>
            <a:off x="468313" y="1989138"/>
            <a:ext cx="0" cy="1008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4" name="Line 18"/>
          <p:cNvSpPr>
            <a:spLocks noChangeShapeType="1"/>
          </p:cNvSpPr>
          <p:nvPr/>
        </p:nvSpPr>
        <p:spPr bwMode="auto">
          <a:xfrm>
            <a:off x="250825" y="1557338"/>
            <a:ext cx="0" cy="1008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p:txBody>
          <a:bodyPr/>
          <a:lstStyle/>
          <a:p>
            <a:endParaRPr lang="en-US"/>
          </a:p>
        </p:txBody>
      </p:sp>
      <p:sp>
        <p:nvSpPr>
          <p:cNvPr id="87043" name="Rectangle 3"/>
          <p:cNvSpPr>
            <a:spLocks noGrp="1" noRot="1" noChangeArrowheads="1"/>
          </p:cNvSpPr>
          <p:nvPr>
            <p:ph type="body" idx="1"/>
          </p:nvPr>
        </p:nvSpPr>
        <p:spPr/>
        <p:txBody>
          <a:bodyPr/>
          <a:lstStyle/>
          <a:p>
            <a:endParaRPr lang="en-US"/>
          </a:p>
        </p:txBody>
      </p:sp>
      <p:pic>
        <p:nvPicPr>
          <p:cNvPr id="870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r>
              <a:rPr lang="fa-IR" sz="4000" b="1">
                <a:cs typeface="B Titr" pitchFamily="2" charset="-78"/>
              </a:rPr>
              <a:t>الگوی ستاره دوجی افزایشی </a:t>
            </a:r>
            <a:r>
              <a:rPr lang="en-US" sz="4000" b="1">
                <a:cs typeface="B Titr" pitchFamily="2" charset="-78"/>
              </a:rPr>
              <a:t>Bullish doji star </a:t>
            </a:r>
          </a:p>
        </p:txBody>
      </p:sp>
      <p:sp>
        <p:nvSpPr>
          <p:cNvPr id="88067" name="Rectangle 3"/>
          <p:cNvSpPr>
            <a:spLocks noGrp="1" noRot="1" noChangeArrowheads="1"/>
          </p:cNvSpPr>
          <p:nvPr>
            <p:ph type="body" sz="half" idx="1"/>
          </p:nvPr>
        </p:nvSpPr>
        <p:spPr>
          <a:xfrm>
            <a:off x="0" y="1981200"/>
            <a:ext cx="4710113" cy="4876800"/>
          </a:xfrm>
        </p:spPr>
        <p:txBody>
          <a:bodyPr/>
          <a:lstStyle/>
          <a:p>
            <a:endParaRPr lang="en-US" sz="2800"/>
          </a:p>
        </p:txBody>
      </p:sp>
      <p:sp>
        <p:nvSpPr>
          <p:cNvPr id="88068" name="Rectangle 4"/>
          <p:cNvSpPr>
            <a:spLocks noGrp="1" noRot="1" noChangeArrowheads="1"/>
          </p:cNvSpPr>
          <p:nvPr>
            <p:ph type="body" sz="half" idx="2"/>
          </p:nvPr>
        </p:nvSpPr>
        <p:spPr>
          <a:xfrm>
            <a:off x="4649788" y="1676400"/>
            <a:ext cx="4192587" cy="4422775"/>
          </a:xfrm>
        </p:spPr>
        <p:txBody>
          <a:bodyPr/>
          <a:lstStyle/>
          <a:p>
            <a:r>
              <a:rPr lang="fa-IR" sz="2800">
                <a:cs typeface="B Titr" pitchFamily="2" charset="-78"/>
              </a:rPr>
              <a:t> بین دوره اول و دوره دوم یک شکاف قیمتی بوجود می‌آید</a:t>
            </a:r>
          </a:p>
          <a:p>
            <a:endParaRPr lang="fa-IR" sz="2800">
              <a:cs typeface="B Titr" pitchFamily="2" charset="-78"/>
            </a:endParaRPr>
          </a:p>
          <a:p>
            <a:r>
              <a:rPr lang="fa-IR" sz="2800">
                <a:cs typeface="B Titr" pitchFamily="2" charset="-78"/>
              </a:rPr>
              <a:t>در دوره دوم قیمت باز و بسته شدن خیلی به یکدیگر نزدیک يا يكسان می باشد</a:t>
            </a:r>
            <a:endParaRPr lang="en-US" sz="2800">
              <a:cs typeface="B Titr" pitchFamily="2" charset="-78"/>
            </a:endParaRPr>
          </a:p>
        </p:txBody>
      </p:sp>
      <p:sp>
        <p:nvSpPr>
          <p:cNvPr id="88069" name="Rectangle 5"/>
          <p:cNvSpPr>
            <a:spLocks noChangeArrowheads="1"/>
          </p:cNvSpPr>
          <p:nvPr/>
        </p:nvSpPr>
        <p:spPr bwMode="auto">
          <a:xfrm>
            <a:off x="1116013" y="3068638"/>
            <a:ext cx="287337" cy="136842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0" name="Line 6"/>
          <p:cNvSpPr>
            <a:spLocks noChangeShapeType="1"/>
          </p:cNvSpPr>
          <p:nvPr/>
        </p:nvSpPr>
        <p:spPr bwMode="auto">
          <a:xfrm flipV="1">
            <a:off x="1835150" y="4724400"/>
            <a:ext cx="0" cy="433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1" name="Line 7"/>
          <p:cNvSpPr>
            <a:spLocks noChangeShapeType="1"/>
          </p:cNvSpPr>
          <p:nvPr/>
        </p:nvSpPr>
        <p:spPr bwMode="auto">
          <a:xfrm flipV="1">
            <a:off x="1238250" y="4378325"/>
            <a:ext cx="0" cy="219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2" name="Line 8"/>
          <p:cNvSpPr>
            <a:spLocks noChangeShapeType="1"/>
          </p:cNvSpPr>
          <p:nvPr/>
        </p:nvSpPr>
        <p:spPr bwMode="auto">
          <a:xfrm flipV="1">
            <a:off x="1258888" y="2852738"/>
            <a:ext cx="0" cy="219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3" name="Text Box 9"/>
          <p:cNvSpPr txBox="1">
            <a:spLocks noChangeArrowheads="1"/>
          </p:cNvSpPr>
          <p:nvPr/>
        </p:nvSpPr>
        <p:spPr bwMode="auto">
          <a:xfrm>
            <a:off x="900113" y="4652963"/>
            <a:ext cx="6556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t>شکاف</a:t>
            </a:r>
            <a:endParaRPr lang="en-US"/>
          </a:p>
        </p:txBody>
      </p:sp>
      <p:sp>
        <p:nvSpPr>
          <p:cNvPr id="88074" name="Line 10"/>
          <p:cNvSpPr>
            <a:spLocks noChangeShapeType="1"/>
          </p:cNvSpPr>
          <p:nvPr/>
        </p:nvSpPr>
        <p:spPr bwMode="auto">
          <a:xfrm>
            <a:off x="1692275" y="4941888"/>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5" name="Line 11"/>
          <p:cNvSpPr>
            <a:spLocks noChangeShapeType="1"/>
          </p:cNvSpPr>
          <p:nvPr/>
        </p:nvSpPr>
        <p:spPr bwMode="auto">
          <a:xfrm>
            <a:off x="684213" y="2565400"/>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6" name="Line 12"/>
          <p:cNvSpPr>
            <a:spLocks noChangeShapeType="1"/>
          </p:cNvSpPr>
          <p:nvPr/>
        </p:nvSpPr>
        <p:spPr bwMode="auto">
          <a:xfrm>
            <a:off x="468313" y="2205038"/>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7" name="Line 13"/>
          <p:cNvSpPr>
            <a:spLocks noChangeShapeType="1"/>
          </p:cNvSpPr>
          <p:nvPr/>
        </p:nvSpPr>
        <p:spPr bwMode="auto">
          <a:xfrm>
            <a:off x="179388" y="1773238"/>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r>
              <a:rPr lang="fa-IR" sz="6000" b="1">
                <a:solidFill>
                  <a:srgbClr val="FF9933"/>
                </a:solidFill>
                <a:cs typeface="B Titr" pitchFamily="2" charset="-78"/>
              </a:rPr>
              <a:t>نظریه داو</a:t>
            </a:r>
            <a:endParaRPr lang="en-US" sz="6000" b="1">
              <a:solidFill>
                <a:srgbClr val="FF9933"/>
              </a:solidFill>
              <a:cs typeface="B Titr" pitchFamily="2" charset="-78"/>
            </a:endParaRPr>
          </a:p>
        </p:txBody>
      </p:sp>
      <p:sp>
        <p:nvSpPr>
          <p:cNvPr id="14339" name="Rectangle 3"/>
          <p:cNvSpPr>
            <a:spLocks noGrp="1" noRot="1" noChangeArrowheads="1"/>
          </p:cNvSpPr>
          <p:nvPr>
            <p:ph type="body" idx="1"/>
          </p:nvPr>
        </p:nvSpPr>
        <p:spPr/>
        <p:txBody>
          <a:bodyPr/>
          <a:lstStyle/>
          <a:p>
            <a:endParaRPr lang="fa-IR" b="1">
              <a:cs typeface="B Titr" pitchFamily="2" charset="-78"/>
            </a:endParaRPr>
          </a:p>
          <a:p>
            <a:endParaRPr lang="fa-IR" b="1">
              <a:cs typeface="B Titr" pitchFamily="2" charset="-78"/>
            </a:endParaRPr>
          </a:p>
          <a:p>
            <a:pPr algn="ctr">
              <a:buFont typeface="Wingdings" panose="05000000000000000000" pitchFamily="2" charset="2"/>
              <a:buNone/>
            </a:pPr>
            <a:endParaRPr lang="en-US" sz="4800">
              <a:cs typeface="B Titr" pitchFamily="2" charset="-78"/>
            </a:endParaRPr>
          </a:p>
        </p:txBody>
      </p:sp>
      <p:sp>
        <p:nvSpPr>
          <p:cNvPr id="14340" name="Freeform 4"/>
          <p:cNvSpPr>
            <a:spLocks/>
          </p:cNvSpPr>
          <p:nvPr/>
        </p:nvSpPr>
        <p:spPr bwMode="auto">
          <a:xfrm>
            <a:off x="971550" y="2768600"/>
            <a:ext cx="4968875" cy="3108325"/>
          </a:xfrm>
          <a:custGeom>
            <a:avLst/>
            <a:gdLst>
              <a:gd name="T0" fmla="*/ 0 w 3130"/>
              <a:gd name="T1" fmla="*/ 1958 h 1958"/>
              <a:gd name="T2" fmla="*/ 1406 w 3130"/>
              <a:gd name="T3" fmla="*/ 144 h 1958"/>
              <a:gd name="T4" fmla="*/ 2359 w 3130"/>
              <a:gd name="T5" fmla="*/ 1096 h 1958"/>
              <a:gd name="T6" fmla="*/ 3130 w 3130"/>
              <a:gd name="T7" fmla="*/ 643 h 1958"/>
            </a:gdLst>
            <a:ahLst/>
            <a:cxnLst>
              <a:cxn ang="0">
                <a:pos x="T0" y="T1"/>
              </a:cxn>
              <a:cxn ang="0">
                <a:pos x="T2" y="T3"/>
              </a:cxn>
              <a:cxn ang="0">
                <a:pos x="T4" y="T5"/>
              </a:cxn>
              <a:cxn ang="0">
                <a:pos x="T6" y="T7"/>
              </a:cxn>
            </a:cxnLst>
            <a:rect l="0" t="0" r="r" b="b"/>
            <a:pathLst>
              <a:path w="3130" h="1958">
                <a:moveTo>
                  <a:pt x="0" y="1958"/>
                </a:moveTo>
                <a:cubicBezTo>
                  <a:pt x="506" y="1123"/>
                  <a:pt x="1013" y="288"/>
                  <a:pt x="1406" y="144"/>
                </a:cubicBezTo>
                <a:cubicBezTo>
                  <a:pt x="1799" y="0"/>
                  <a:pt x="2072" y="1013"/>
                  <a:pt x="2359" y="1096"/>
                </a:cubicBezTo>
                <a:cubicBezTo>
                  <a:pt x="2646" y="1179"/>
                  <a:pt x="3002" y="718"/>
                  <a:pt x="3130" y="643"/>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Text Box 5"/>
          <p:cNvSpPr txBox="1">
            <a:spLocks noChangeArrowheads="1"/>
          </p:cNvSpPr>
          <p:nvPr/>
        </p:nvSpPr>
        <p:spPr bwMode="auto">
          <a:xfrm>
            <a:off x="684213" y="3789363"/>
            <a:ext cx="11890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b="1">
                <a:solidFill>
                  <a:srgbClr val="FFFF66"/>
                </a:solidFill>
                <a:latin typeface="Garamond" panose="02020404030301010803" pitchFamily="18" charset="0"/>
                <a:cs typeface="B Titr" pitchFamily="2" charset="-78"/>
              </a:rPr>
              <a:t>حرکت اولیه </a:t>
            </a:r>
          </a:p>
          <a:p>
            <a:r>
              <a:rPr lang="fa-IR" b="1">
                <a:solidFill>
                  <a:srgbClr val="FFFF66"/>
                </a:solidFill>
                <a:latin typeface="Garamond" panose="02020404030301010803" pitchFamily="18" charset="0"/>
                <a:cs typeface="B Titr" pitchFamily="2" charset="-78"/>
              </a:rPr>
              <a:t>روند اصلی </a:t>
            </a:r>
            <a:endParaRPr lang="en-US" b="1">
              <a:solidFill>
                <a:srgbClr val="FFFF66"/>
              </a:solidFill>
              <a:latin typeface="Garamond" panose="02020404030301010803" pitchFamily="18" charset="0"/>
              <a:cs typeface="B Titr" pitchFamily="2" charset="-78"/>
            </a:endParaRPr>
          </a:p>
        </p:txBody>
      </p:sp>
      <p:sp>
        <p:nvSpPr>
          <p:cNvPr id="14342" name="Text Box 6"/>
          <p:cNvSpPr txBox="1">
            <a:spLocks noChangeArrowheads="1"/>
          </p:cNvSpPr>
          <p:nvPr/>
        </p:nvSpPr>
        <p:spPr bwMode="auto">
          <a:xfrm>
            <a:off x="3924300" y="3141663"/>
            <a:ext cx="1330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solidFill>
                  <a:srgbClr val="FFFF66"/>
                </a:solidFill>
                <a:latin typeface="Garamond" panose="02020404030301010803" pitchFamily="18" charset="0"/>
                <a:cs typeface="B Titr" pitchFamily="2" charset="-78"/>
              </a:rPr>
              <a:t>حرکت ثانویه</a:t>
            </a:r>
          </a:p>
          <a:p>
            <a:r>
              <a:rPr lang="fa-IR">
                <a:solidFill>
                  <a:srgbClr val="FFFF66"/>
                </a:solidFill>
                <a:latin typeface="Garamond" panose="02020404030301010803" pitchFamily="18" charset="0"/>
                <a:cs typeface="B Titr" pitchFamily="2" charset="-78"/>
              </a:rPr>
              <a:t>روند اصلاحی</a:t>
            </a:r>
            <a:r>
              <a:rPr lang="fa-IR">
                <a:latin typeface="Garamond" panose="02020404030301010803" pitchFamily="18" charset="0"/>
              </a:rPr>
              <a:t> </a:t>
            </a:r>
            <a:endParaRPr lang="en-US">
              <a:latin typeface="Garamond" panose="02020404030301010803" pitchFamily="18" charset="0"/>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p:txBody>
          <a:bodyPr/>
          <a:lstStyle/>
          <a:p>
            <a:r>
              <a:rPr lang="fa-IR" b="1">
                <a:cs typeface="B Titr" pitchFamily="2" charset="-78"/>
              </a:rPr>
              <a:t>الگوی هارامی افزایشی </a:t>
            </a:r>
            <a:r>
              <a:rPr lang="en-US" b="1">
                <a:cs typeface="B Titr" pitchFamily="2" charset="-78"/>
              </a:rPr>
              <a:t>Bullish </a:t>
            </a:r>
            <a:br>
              <a:rPr lang="en-US" b="1">
                <a:cs typeface="B Titr" pitchFamily="2" charset="-78"/>
              </a:rPr>
            </a:br>
            <a:r>
              <a:rPr lang="en-US" b="1">
                <a:cs typeface="B Titr" pitchFamily="2" charset="-78"/>
              </a:rPr>
              <a:t>harami </a:t>
            </a:r>
          </a:p>
        </p:txBody>
      </p:sp>
      <p:sp>
        <p:nvSpPr>
          <p:cNvPr id="89091" name="Rectangle 3"/>
          <p:cNvSpPr>
            <a:spLocks noGrp="1" noRot="1" noChangeArrowheads="1"/>
          </p:cNvSpPr>
          <p:nvPr>
            <p:ph type="body" sz="half" idx="1"/>
          </p:nvPr>
        </p:nvSpPr>
        <p:spPr>
          <a:xfrm>
            <a:off x="0" y="1981200"/>
            <a:ext cx="4710113" cy="4876800"/>
          </a:xfrm>
        </p:spPr>
        <p:txBody>
          <a:bodyPr/>
          <a:lstStyle/>
          <a:p>
            <a:endParaRPr lang="en-US" sz="2800"/>
          </a:p>
        </p:txBody>
      </p:sp>
      <p:sp>
        <p:nvSpPr>
          <p:cNvPr id="89092" name="Rectangle 4"/>
          <p:cNvSpPr>
            <a:spLocks noGrp="1" noRot="1" noChangeArrowheads="1"/>
          </p:cNvSpPr>
          <p:nvPr>
            <p:ph type="body" sz="half" idx="2"/>
          </p:nvPr>
        </p:nvSpPr>
        <p:spPr>
          <a:xfrm>
            <a:off x="4649788" y="1676400"/>
            <a:ext cx="4192587" cy="4422775"/>
          </a:xfrm>
        </p:spPr>
        <p:txBody>
          <a:bodyPr/>
          <a:lstStyle/>
          <a:p>
            <a:r>
              <a:rPr lang="fa-IR" sz="2800">
                <a:cs typeface="B Titr" pitchFamily="2" charset="-78"/>
              </a:rPr>
              <a:t>نمودار شمعی یک دوره نسبت به دوره قبل حالت محاطی پیدا می کند یعنی بدنه شمع دوره جاری کاملاً در داخل بدنه شمع دوره قبلی قرار می‌گیرد</a:t>
            </a:r>
          </a:p>
          <a:p>
            <a:r>
              <a:rPr lang="fa-IR" sz="2800">
                <a:cs typeface="B Titr" pitchFamily="2" charset="-78"/>
              </a:rPr>
              <a:t>در این حالت سیاه یا سفید بودن هر یک از شمع ها مهم نیست</a:t>
            </a:r>
            <a:endParaRPr lang="en-US" sz="2800">
              <a:cs typeface="B Titr" pitchFamily="2" charset="-78"/>
            </a:endParaRPr>
          </a:p>
        </p:txBody>
      </p:sp>
      <p:sp>
        <p:nvSpPr>
          <p:cNvPr id="89093" name="Rectangle 5"/>
          <p:cNvSpPr>
            <a:spLocks noChangeArrowheads="1"/>
          </p:cNvSpPr>
          <p:nvPr/>
        </p:nvSpPr>
        <p:spPr bwMode="auto">
          <a:xfrm>
            <a:off x="1116013" y="3068638"/>
            <a:ext cx="287337" cy="136842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4" name="Line 6"/>
          <p:cNvSpPr>
            <a:spLocks noChangeShapeType="1"/>
          </p:cNvSpPr>
          <p:nvPr/>
        </p:nvSpPr>
        <p:spPr bwMode="auto">
          <a:xfrm flipV="1">
            <a:off x="2051050" y="3573463"/>
            <a:ext cx="0" cy="219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5" name="Line 7"/>
          <p:cNvSpPr>
            <a:spLocks noChangeShapeType="1"/>
          </p:cNvSpPr>
          <p:nvPr/>
        </p:nvSpPr>
        <p:spPr bwMode="auto">
          <a:xfrm flipV="1">
            <a:off x="2051050" y="4005263"/>
            <a:ext cx="0" cy="219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6" name="Line 8"/>
          <p:cNvSpPr>
            <a:spLocks noChangeShapeType="1"/>
          </p:cNvSpPr>
          <p:nvPr/>
        </p:nvSpPr>
        <p:spPr bwMode="auto">
          <a:xfrm flipV="1">
            <a:off x="1238250" y="4378325"/>
            <a:ext cx="0" cy="219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7" name="Line 9"/>
          <p:cNvSpPr>
            <a:spLocks noChangeShapeType="1"/>
          </p:cNvSpPr>
          <p:nvPr/>
        </p:nvSpPr>
        <p:spPr bwMode="auto">
          <a:xfrm flipV="1">
            <a:off x="1258888" y="2852738"/>
            <a:ext cx="0" cy="219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8" name="Rectangle 10"/>
          <p:cNvSpPr>
            <a:spLocks noChangeArrowheads="1"/>
          </p:cNvSpPr>
          <p:nvPr/>
        </p:nvSpPr>
        <p:spPr bwMode="auto">
          <a:xfrm>
            <a:off x="1908175" y="3789363"/>
            <a:ext cx="287338" cy="2174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9" name="Line 11"/>
          <p:cNvSpPr>
            <a:spLocks noChangeShapeType="1"/>
          </p:cNvSpPr>
          <p:nvPr/>
        </p:nvSpPr>
        <p:spPr bwMode="auto">
          <a:xfrm>
            <a:off x="1425575" y="3767138"/>
            <a:ext cx="5746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0" name="Line 12"/>
          <p:cNvSpPr>
            <a:spLocks noChangeShapeType="1"/>
          </p:cNvSpPr>
          <p:nvPr/>
        </p:nvSpPr>
        <p:spPr bwMode="auto">
          <a:xfrm>
            <a:off x="1403350" y="4005263"/>
            <a:ext cx="5746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1" name="Line 13"/>
          <p:cNvSpPr>
            <a:spLocks noChangeShapeType="1"/>
          </p:cNvSpPr>
          <p:nvPr/>
        </p:nvSpPr>
        <p:spPr bwMode="auto">
          <a:xfrm>
            <a:off x="684213" y="2492375"/>
            <a:ext cx="0" cy="865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2" name="Line 14"/>
          <p:cNvSpPr>
            <a:spLocks noChangeShapeType="1"/>
          </p:cNvSpPr>
          <p:nvPr/>
        </p:nvSpPr>
        <p:spPr bwMode="auto">
          <a:xfrm>
            <a:off x="468313" y="2060575"/>
            <a:ext cx="0" cy="865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3" name="Rectangle 15"/>
          <p:cNvSpPr>
            <a:spLocks noChangeArrowheads="1"/>
          </p:cNvSpPr>
          <p:nvPr/>
        </p:nvSpPr>
        <p:spPr bwMode="auto">
          <a:xfrm>
            <a:off x="0" y="1981200"/>
            <a:ext cx="471011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algn="r" rtl="1"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algn="r" rtl="1"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algn="r" rtl="1"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algn="r" rtl="1"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endParaRPr lang="en-US"/>
          </a:p>
        </p:txBody>
      </p:sp>
      <p:sp>
        <p:nvSpPr>
          <p:cNvPr id="89104" name="Line 16"/>
          <p:cNvSpPr>
            <a:spLocks noChangeShapeType="1"/>
          </p:cNvSpPr>
          <p:nvPr/>
        </p:nvSpPr>
        <p:spPr bwMode="auto">
          <a:xfrm>
            <a:off x="468313" y="2060575"/>
            <a:ext cx="0" cy="865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5" name="Line 17"/>
          <p:cNvSpPr>
            <a:spLocks noChangeShapeType="1"/>
          </p:cNvSpPr>
          <p:nvPr/>
        </p:nvSpPr>
        <p:spPr bwMode="auto">
          <a:xfrm>
            <a:off x="250825" y="1484313"/>
            <a:ext cx="0" cy="8651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rrowheads="1"/>
          </p:cNvSpPr>
          <p:nvPr>
            <p:ph type="title"/>
          </p:nvPr>
        </p:nvSpPr>
        <p:spPr/>
        <p:txBody>
          <a:bodyPr/>
          <a:lstStyle/>
          <a:p>
            <a:r>
              <a:rPr lang="fa-IR" sz="4000" b="1">
                <a:cs typeface="B Titr" pitchFamily="2" charset="-78"/>
              </a:rPr>
              <a:t>الگوی هارامی صلیبی</a:t>
            </a:r>
            <a:r>
              <a:rPr lang="en-US" sz="4000" b="1">
                <a:cs typeface="B Titr" pitchFamily="2" charset="-78"/>
              </a:rPr>
              <a:t> Bullish harami cross</a:t>
            </a:r>
          </a:p>
        </p:txBody>
      </p:sp>
      <p:sp>
        <p:nvSpPr>
          <p:cNvPr id="90115" name="Rectangle 3"/>
          <p:cNvSpPr>
            <a:spLocks noGrp="1" noRot="1" noChangeArrowheads="1"/>
          </p:cNvSpPr>
          <p:nvPr>
            <p:ph type="body" sz="half" idx="2"/>
          </p:nvPr>
        </p:nvSpPr>
        <p:spPr>
          <a:xfrm>
            <a:off x="4649788" y="1676400"/>
            <a:ext cx="4192587" cy="4422775"/>
          </a:xfrm>
        </p:spPr>
        <p:txBody>
          <a:bodyPr/>
          <a:lstStyle/>
          <a:p>
            <a:r>
              <a:rPr lang="fa-IR" sz="2800">
                <a:cs typeface="B Titr" pitchFamily="2" charset="-78"/>
              </a:rPr>
              <a:t>این الگو همان الگوی هارامی افزایشی است با این تفاوت که در دوره دوم قیمت باز و بسته شدن یکسان است ( شمع دوجی)</a:t>
            </a:r>
            <a:endParaRPr lang="en-US" sz="2800">
              <a:cs typeface="B Titr" pitchFamily="2" charset="-78"/>
            </a:endParaRPr>
          </a:p>
        </p:txBody>
      </p:sp>
      <p:sp>
        <p:nvSpPr>
          <p:cNvPr id="90116" name="Rectangle 4"/>
          <p:cNvSpPr>
            <a:spLocks noGrp="1" noChangeArrowheads="1"/>
          </p:cNvSpPr>
          <p:nvPr>
            <p:ph type="body" sz="half" idx="1"/>
          </p:nvPr>
        </p:nvSpPr>
        <p:spPr>
          <a:xfrm>
            <a:off x="0" y="1981200"/>
            <a:ext cx="4710113" cy="4876800"/>
          </a:xfrm>
          <a:ln/>
        </p:spPr>
        <p:txBody>
          <a:bodyPr/>
          <a:lstStyle/>
          <a:p>
            <a:endParaRPr lang="en-US" sz="2800"/>
          </a:p>
        </p:txBody>
      </p:sp>
      <p:sp>
        <p:nvSpPr>
          <p:cNvPr id="90117" name="Rectangle 5"/>
          <p:cNvSpPr>
            <a:spLocks noChangeArrowheads="1"/>
          </p:cNvSpPr>
          <p:nvPr/>
        </p:nvSpPr>
        <p:spPr bwMode="auto">
          <a:xfrm>
            <a:off x="1116013" y="3068638"/>
            <a:ext cx="287337" cy="136842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8" name="Line 6"/>
          <p:cNvSpPr>
            <a:spLocks noChangeShapeType="1"/>
          </p:cNvSpPr>
          <p:nvPr/>
        </p:nvSpPr>
        <p:spPr bwMode="auto">
          <a:xfrm flipV="1">
            <a:off x="1238250" y="4378325"/>
            <a:ext cx="0" cy="219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19" name="Line 7"/>
          <p:cNvSpPr>
            <a:spLocks noChangeShapeType="1"/>
          </p:cNvSpPr>
          <p:nvPr/>
        </p:nvSpPr>
        <p:spPr bwMode="auto">
          <a:xfrm flipV="1">
            <a:off x="1258888" y="2852738"/>
            <a:ext cx="0" cy="219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0" name="Line 8"/>
          <p:cNvSpPr>
            <a:spLocks noChangeShapeType="1"/>
          </p:cNvSpPr>
          <p:nvPr/>
        </p:nvSpPr>
        <p:spPr bwMode="auto">
          <a:xfrm>
            <a:off x="1763713" y="3789363"/>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1" name="Line 9"/>
          <p:cNvSpPr>
            <a:spLocks noChangeShapeType="1"/>
          </p:cNvSpPr>
          <p:nvPr/>
        </p:nvSpPr>
        <p:spPr bwMode="auto">
          <a:xfrm>
            <a:off x="1941513" y="3602038"/>
            <a:ext cx="0" cy="433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2" name="Line 10"/>
          <p:cNvSpPr>
            <a:spLocks noChangeShapeType="1"/>
          </p:cNvSpPr>
          <p:nvPr/>
        </p:nvSpPr>
        <p:spPr bwMode="auto">
          <a:xfrm>
            <a:off x="684213" y="2708275"/>
            <a:ext cx="0"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3" name="Line 11"/>
          <p:cNvSpPr>
            <a:spLocks noChangeShapeType="1"/>
          </p:cNvSpPr>
          <p:nvPr/>
        </p:nvSpPr>
        <p:spPr bwMode="auto">
          <a:xfrm>
            <a:off x="468313" y="2276475"/>
            <a:ext cx="0"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4" name="Line 12"/>
          <p:cNvSpPr>
            <a:spLocks noChangeShapeType="1"/>
          </p:cNvSpPr>
          <p:nvPr/>
        </p:nvSpPr>
        <p:spPr bwMode="auto">
          <a:xfrm>
            <a:off x="250825" y="1844675"/>
            <a:ext cx="0"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p:txBody>
          <a:bodyPr/>
          <a:lstStyle/>
          <a:p>
            <a:r>
              <a:rPr lang="fa-IR" b="1">
                <a:cs typeface="B Titr" pitchFamily="2" charset="-78"/>
              </a:rPr>
              <a:t>الگوهای شمعی کاهشی </a:t>
            </a:r>
            <a:r>
              <a:rPr lang="en-US" b="1">
                <a:cs typeface="B Titr" pitchFamily="2" charset="-78"/>
              </a:rPr>
              <a:t>Bearish </a:t>
            </a:r>
          </a:p>
        </p:txBody>
      </p:sp>
      <p:sp>
        <p:nvSpPr>
          <p:cNvPr id="91139" name="Rectangle 3"/>
          <p:cNvSpPr>
            <a:spLocks noGrp="1" noRot="1" noChangeArrowheads="1"/>
          </p:cNvSpPr>
          <p:nvPr>
            <p:ph type="body" idx="1"/>
          </p:nvPr>
        </p:nvSpPr>
        <p:spPr/>
        <p:txBody>
          <a:bodyPr/>
          <a:lstStyle/>
          <a:p>
            <a:r>
              <a:rPr lang="fa-IR">
                <a:cs typeface="B Titr" pitchFamily="2" charset="-78"/>
              </a:rPr>
              <a:t>در پایان روند افزایشی دیده می‌شوند</a:t>
            </a:r>
          </a:p>
          <a:p>
            <a:r>
              <a:rPr lang="fa-IR">
                <a:cs typeface="B Titr" pitchFamily="2" charset="-78"/>
              </a:rPr>
              <a:t>نشان دهنده معکوس شدن روند صعودی و آغاز روند نزولی است</a:t>
            </a:r>
          </a:p>
          <a:p>
            <a:r>
              <a:rPr lang="fa-IR">
                <a:cs typeface="B Titr" pitchFamily="2" charset="-78"/>
              </a:rPr>
              <a:t>قبل از وقوع الگوهای کاهشی یک روند صعودی باید شناسایی شود</a:t>
            </a:r>
            <a:endParaRPr lang="en-US">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p:txBody>
          <a:bodyPr/>
          <a:lstStyle/>
          <a:p>
            <a:r>
              <a:rPr lang="fa-IR" sz="4000" b="1">
                <a:cs typeface="B Titr" pitchFamily="2" charset="-78"/>
              </a:rPr>
              <a:t>الگوی مرد آویزان</a:t>
            </a:r>
            <a:r>
              <a:rPr lang="en-US" sz="4000" b="1">
                <a:cs typeface="B Titr" pitchFamily="2" charset="-78"/>
              </a:rPr>
              <a:t>Hanging man pattern</a:t>
            </a:r>
          </a:p>
        </p:txBody>
      </p:sp>
      <p:sp>
        <p:nvSpPr>
          <p:cNvPr id="92163" name="Rectangle 3"/>
          <p:cNvSpPr>
            <a:spLocks noGrp="1" noRot="1" noChangeArrowheads="1"/>
          </p:cNvSpPr>
          <p:nvPr>
            <p:ph type="body" sz="half" idx="1"/>
          </p:nvPr>
        </p:nvSpPr>
        <p:spPr>
          <a:xfrm>
            <a:off x="0" y="1981200"/>
            <a:ext cx="4710113" cy="4876800"/>
          </a:xfrm>
        </p:spPr>
        <p:txBody>
          <a:bodyPr/>
          <a:lstStyle/>
          <a:p>
            <a:endParaRPr lang="en-US" sz="2800"/>
          </a:p>
        </p:txBody>
      </p:sp>
      <p:sp>
        <p:nvSpPr>
          <p:cNvPr id="92164" name="Rectangle 4"/>
          <p:cNvSpPr>
            <a:spLocks noGrp="1" noRot="1" noChangeArrowheads="1"/>
          </p:cNvSpPr>
          <p:nvPr>
            <p:ph type="body" sz="half" idx="2"/>
          </p:nvPr>
        </p:nvSpPr>
        <p:spPr>
          <a:xfrm>
            <a:off x="4649788" y="1676400"/>
            <a:ext cx="4192587" cy="4422775"/>
          </a:xfrm>
        </p:spPr>
        <p:txBody>
          <a:bodyPr/>
          <a:lstStyle/>
          <a:p>
            <a:pPr>
              <a:lnSpc>
                <a:spcPct val="90000"/>
              </a:lnSpc>
            </a:pPr>
            <a:r>
              <a:rPr lang="fa-IR" sz="2400">
                <a:cs typeface="B Titr" pitchFamily="2" charset="-78"/>
              </a:rPr>
              <a:t>قیمت در اثر فروش گسترده در طول دوره سقوط می‌کند اما در اواخر دوره ، دوباره رشد می‌کند</a:t>
            </a:r>
          </a:p>
          <a:p>
            <a:pPr>
              <a:lnSpc>
                <a:spcPct val="90000"/>
              </a:lnSpc>
            </a:pPr>
            <a:r>
              <a:rPr lang="fa-IR" sz="2400">
                <a:cs typeface="B Titr" pitchFamily="2" charset="-78"/>
              </a:rPr>
              <a:t>معمولاً سایه بالایی کوتاه است</a:t>
            </a:r>
          </a:p>
          <a:p>
            <a:pPr>
              <a:lnSpc>
                <a:spcPct val="90000"/>
              </a:lnSpc>
            </a:pPr>
            <a:r>
              <a:rPr lang="fa-IR" sz="2400">
                <a:cs typeface="B Titr" pitchFamily="2" charset="-78"/>
              </a:rPr>
              <a:t>در روند صعودی دیده می‌شود و نشان دهنده برگشت روند است ، اگر در روند نزولی دیده شود الگوی چکشی نامیده می‌شود</a:t>
            </a:r>
          </a:p>
          <a:p>
            <a:pPr>
              <a:lnSpc>
                <a:spcPct val="90000"/>
              </a:lnSpc>
            </a:pPr>
            <a:r>
              <a:rPr lang="fa-IR" sz="2400">
                <a:cs typeface="B Titr" pitchFamily="2" charset="-78"/>
              </a:rPr>
              <a:t>این آرایش شمعی همواره نشان دهنده تغییر روند است</a:t>
            </a:r>
            <a:endParaRPr lang="en-US" sz="2400">
              <a:cs typeface="B Titr" pitchFamily="2" charset="-78"/>
            </a:endParaRPr>
          </a:p>
        </p:txBody>
      </p:sp>
      <p:sp>
        <p:nvSpPr>
          <p:cNvPr id="92165" name="Rectangle 5"/>
          <p:cNvSpPr>
            <a:spLocks noChangeArrowheads="1"/>
          </p:cNvSpPr>
          <p:nvPr/>
        </p:nvSpPr>
        <p:spPr bwMode="auto">
          <a:xfrm>
            <a:off x="1116013" y="2708275"/>
            <a:ext cx="287337"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6" name="Line 6"/>
          <p:cNvSpPr>
            <a:spLocks noChangeShapeType="1"/>
          </p:cNvSpPr>
          <p:nvPr/>
        </p:nvSpPr>
        <p:spPr bwMode="auto">
          <a:xfrm>
            <a:off x="1255713" y="2997200"/>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67" name="Rectangle 7"/>
          <p:cNvSpPr>
            <a:spLocks noChangeArrowheads="1"/>
          </p:cNvSpPr>
          <p:nvPr/>
        </p:nvSpPr>
        <p:spPr bwMode="auto">
          <a:xfrm>
            <a:off x="1763713" y="2708275"/>
            <a:ext cx="287337" cy="28892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8" name="Line 8"/>
          <p:cNvSpPr>
            <a:spLocks noChangeShapeType="1"/>
          </p:cNvSpPr>
          <p:nvPr/>
        </p:nvSpPr>
        <p:spPr bwMode="auto">
          <a:xfrm>
            <a:off x="1903413" y="2997200"/>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69" name="Rectangle 9"/>
          <p:cNvSpPr>
            <a:spLocks noChangeArrowheads="1"/>
          </p:cNvSpPr>
          <p:nvPr/>
        </p:nvSpPr>
        <p:spPr bwMode="auto">
          <a:xfrm>
            <a:off x="2411413" y="2781300"/>
            <a:ext cx="287337"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70" name="Line 10"/>
          <p:cNvSpPr>
            <a:spLocks noChangeShapeType="1"/>
          </p:cNvSpPr>
          <p:nvPr/>
        </p:nvSpPr>
        <p:spPr bwMode="auto">
          <a:xfrm>
            <a:off x="2551113" y="3070225"/>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71" name="Rectangle 11"/>
          <p:cNvSpPr>
            <a:spLocks noChangeArrowheads="1"/>
          </p:cNvSpPr>
          <p:nvPr/>
        </p:nvSpPr>
        <p:spPr bwMode="auto">
          <a:xfrm>
            <a:off x="3132138" y="2781300"/>
            <a:ext cx="287337" cy="28892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72" name="Line 12"/>
          <p:cNvSpPr>
            <a:spLocks noChangeShapeType="1"/>
          </p:cNvSpPr>
          <p:nvPr/>
        </p:nvSpPr>
        <p:spPr bwMode="auto">
          <a:xfrm>
            <a:off x="3271838" y="3070225"/>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73" name="Line 13"/>
          <p:cNvSpPr>
            <a:spLocks noChangeShapeType="1"/>
          </p:cNvSpPr>
          <p:nvPr/>
        </p:nvSpPr>
        <p:spPr bwMode="auto">
          <a:xfrm>
            <a:off x="2555875" y="2492375"/>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74" name="Line 14"/>
          <p:cNvSpPr>
            <a:spLocks noChangeShapeType="1"/>
          </p:cNvSpPr>
          <p:nvPr/>
        </p:nvSpPr>
        <p:spPr bwMode="auto">
          <a:xfrm>
            <a:off x="3276600" y="2492375"/>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75" name="Line 15"/>
          <p:cNvSpPr>
            <a:spLocks noChangeShapeType="1"/>
          </p:cNvSpPr>
          <p:nvPr/>
        </p:nvSpPr>
        <p:spPr bwMode="auto">
          <a:xfrm>
            <a:off x="755650" y="3573463"/>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76" name="Line 16"/>
          <p:cNvSpPr>
            <a:spLocks noChangeShapeType="1"/>
          </p:cNvSpPr>
          <p:nvPr/>
        </p:nvSpPr>
        <p:spPr bwMode="auto">
          <a:xfrm>
            <a:off x="468313" y="4221163"/>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77" name="Line 17"/>
          <p:cNvSpPr>
            <a:spLocks noChangeShapeType="1"/>
          </p:cNvSpPr>
          <p:nvPr/>
        </p:nvSpPr>
        <p:spPr bwMode="auto">
          <a:xfrm>
            <a:off x="250825" y="4941888"/>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p:txBody>
          <a:bodyPr/>
          <a:lstStyle/>
          <a:p>
            <a:r>
              <a:rPr lang="fa-IR" b="1">
                <a:cs typeface="B Titr" pitchFamily="2" charset="-78"/>
              </a:rPr>
              <a:t>الگوی پوششی نزولی</a:t>
            </a:r>
            <a:r>
              <a:rPr lang="en-US" b="1">
                <a:cs typeface="B Titr" pitchFamily="2" charset="-78"/>
              </a:rPr>
              <a:t>Bearish engulfing </a:t>
            </a:r>
            <a:r>
              <a:rPr lang="fa-IR" b="1">
                <a:cs typeface="B Titr" pitchFamily="2" charset="-78"/>
              </a:rPr>
              <a:t> </a:t>
            </a:r>
            <a:endParaRPr lang="en-US" b="1">
              <a:cs typeface="B Titr" pitchFamily="2" charset="-78"/>
            </a:endParaRPr>
          </a:p>
        </p:txBody>
      </p:sp>
      <p:sp>
        <p:nvSpPr>
          <p:cNvPr id="93187" name="Rectangle 3"/>
          <p:cNvSpPr>
            <a:spLocks noGrp="1" noRot="1" noChangeArrowheads="1"/>
          </p:cNvSpPr>
          <p:nvPr>
            <p:ph type="body" sz="half" idx="1"/>
          </p:nvPr>
        </p:nvSpPr>
        <p:spPr>
          <a:xfrm>
            <a:off x="0" y="1981200"/>
            <a:ext cx="4710113" cy="4876800"/>
          </a:xfrm>
        </p:spPr>
        <p:txBody>
          <a:bodyPr/>
          <a:lstStyle/>
          <a:p>
            <a:endParaRPr lang="en-US" sz="2800"/>
          </a:p>
        </p:txBody>
      </p:sp>
      <p:sp>
        <p:nvSpPr>
          <p:cNvPr id="93188" name="Rectangle 4"/>
          <p:cNvSpPr>
            <a:spLocks noGrp="1" noRot="1" noChangeArrowheads="1"/>
          </p:cNvSpPr>
          <p:nvPr>
            <p:ph type="body" sz="half" idx="2"/>
          </p:nvPr>
        </p:nvSpPr>
        <p:spPr>
          <a:xfrm>
            <a:off x="4649788" y="1676400"/>
            <a:ext cx="4192587" cy="4422775"/>
          </a:xfrm>
        </p:spPr>
        <p:txBody>
          <a:bodyPr/>
          <a:lstStyle/>
          <a:p>
            <a:r>
              <a:rPr lang="fa-IR" sz="2800">
                <a:cs typeface="B Titr" pitchFamily="2" charset="-78"/>
              </a:rPr>
              <a:t>نمودار شمعی دوره اول کاملاً توسط بدنه سیاه رنگ شمع دوره جاری احاطه می‌شود</a:t>
            </a:r>
          </a:p>
          <a:p>
            <a:r>
              <a:rPr lang="fa-IR" sz="2800">
                <a:cs typeface="B Titr" pitchFamily="2" charset="-78"/>
              </a:rPr>
              <a:t>در این الگو صرفاً بدنه‌ها مهم بوده و سایه‌های بالایی و پایینی مورد توجه قرار نمی‌گیرند.</a:t>
            </a:r>
            <a:endParaRPr lang="en-US" sz="2800">
              <a:cs typeface="B Titr" pitchFamily="2" charset="-78"/>
            </a:endParaRPr>
          </a:p>
        </p:txBody>
      </p:sp>
      <p:sp>
        <p:nvSpPr>
          <p:cNvPr id="93189" name="Rectangle 5"/>
          <p:cNvSpPr>
            <a:spLocks noChangeArrowheads="1"/>
          </p:cNvSpPr>
          <p:nvPr/>
        </p:nvSpPr>
        <p:spPr bwMode="auto">
          <a:xfrm>
            <a:off x="1187450" y="3286125"/>
            <a:ext cx="288925" cy="11509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0" name="Rectangle 6"/>
          <p:cNvSpPr>
            <a:spLocks noChangeArrowheads="1"/>
          </p:cNvSpPr>
          <p:nvPr/>
        </p:nvSpPr>
        <p:spPr bwMode="auto">
          <a:xfrm>
            <a:off x="1979613" y="2924175"/>
            <a:ext cx="288925" cy="1871663"/>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1" name="Line 7"/>
          <p:cNvSpPr>
            <a:spLocks noChangeShapeType="1"/>
          </p:cNvSpPr>
          <p:nvPr/>
        </p:nvSpPr>
        <p:spPr bwMode="auto">
          <a:xfrm>
            <a:off x="1331913" y="4437063"/>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2" name="Line 8"/>
          <p:cNvSpPr>
            <a:spLocks noChangeShapeType="1"/>
          </p:cNvSpPr>
          <p:nvPr/>
        </p:nvSpPr>
        <p:spPr bwMode="auto">
          <a:xfrm>
            <a:off x="1331913" y="299720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3" name="Line 9"/>
          <p:cNvSpPr>
            <a:spLocks noChangeShapeType="1"/>
          </p:cNvSpPr>
          <p:nvPr/>
        </p:nvSpPr>
        <p:spPr bwMode="auto">
          <a:xfrm>
            <a:off x="2124075" y="2636838"/>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4" name="Line 10"/>
          <p:cNvSpPr>
            <a:spLocks noChangeShapeType="1"/>
          </p:cNvSpPr>
          <p:nvPr/>
        </p:nvSpPr>
        <p:spPr bwMode="auto">
          <a:xfrm>
            <a:off x="2124075" y="4797425"/>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5" name="Line 11"/>
          <p:cNvSpPr>
            <a:spLocks noChangeShapeType="1"/>
          </p:cNvSpPr>
          <p:nvPr/>
        </p:nvSpPr>
        <p:spPr bwMode="auto">
          <a:xfrm>
            <a:off x="1441450" y="4437063"/>
            <a:ext cx="5048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6" name="Line 12"/>
          <p:cNvSpPr>
            <a:spLocks noChangeShapeType="1"/>
          </p:cNvSpPr>
          <p:nvPr/>
        </p:nvSpPr>
        <p:spPr bwMode="auto">
          <a:xfrm>
            <a:off x="1476375" y="3284538"/>
            <a:ext cx="5048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7" name="Line 13"/>
          <p:cNvSpPr>
            <a:spLocks noChangeShapeType="1"/>
          </p:cNvSpPr>
          <p:nvPr/>
        </p:nvSpPr>
        <p:spPr bwMode="auto">
          <a:xfrm>
            <a:off x="179388" y="5589588"/>
            <a:ext cx="0" cy="935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8" name="Line 14"/>
          <p:cNvSpPr>
            <a:spLocks noChangeShapeType="1"/>
          </p:cNvSpPr>
          <p:nvPr/>
        </p:nvSpPr>
        <p:spPr bwMode="auto">
          <a:xfrm>
            <a:off x="395288" y="4652963"/>
            <a:ext cx="0" cy="935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9" name="Line 15"/>
          <p:cNvSpPr>
            <a:spLocks noChangeShapeType="1"/>
          </p:cNvSpPr>
          <p:nvPr/>
        </p:nvSpPr>
        <p:spPr bwMode="auto">
          <a:xfrm>
            <a:off x="684213" y="4076700"/>
            <a:ext cx="0" cy="935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p:txBody>
          <a:bodyPr/>
          <a:lstStyle/>
          <a:p>
            <a:endParaRPr lang="en-US"/>
          </a:p>
        </p:txBody>
      </p:sp>
      <p:sp>
        <p:nvSpPr>
          <p:cNvPr id="94211" name="Rectangle 3"/>
          <p:cNvSpPr>
            <a:spLocks noGrp="1" noRot="1" noChangeArrowheads="1"/>
          </p:cNvSpPr>
          <p:nvPr>
            <p:ph type="body" idx="1"/>
          </p:nvPr>
        </p:nvSpPr>
        <p:spPr/>
        <p:txBody>
          <a:bodyPr/>
          <a:lstStyle/>
          <a:p>
            <a:endParaRPr lang="en-US"/>
          </a:p>
        </p:txBody>
      </p:sp>
      <p:pic>
        <p:nvPicPr>
          <p:cNvPr id="942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p:txBody>
          <a:bodyPr/>
          <a:lstStyle/>
          <a:p>
            <a:r>
              <a:rPr lang="fa-IR" b="1">
                <a:cs typeface="B Titr" pitchFamily="2" charset="-78"/>
              </a:rPr>
              <a:t>دو شمع با نقاط اوج یکسان</a:t>
            </a:r>
            <a:r>
              <a:rPr lang="en-US" b="1">
                <a:cs typeface="B Titr" pitchFamily="2" charset="-78"/>
              </a:rPr>
              <a:t>Tweezer top </a:t>
            </a:r>
          </a:p>
        </p:txBody>
      </p:sp>
      <p:sp>
        <p:nvSpPr>
          <p:cNvPr id="95235" name="Rectangle 3"/>
          <p:cNvSpPr>
            <a:spLocks noGrp="1" noRot="1" noChangeArrowheads="1"/>
          </p:cNvSpPr>
          <p:nvPr>
            <p:ph type="body" sz="half" idx="1"/>
          </p:nvPr>
        </p:nvSpPr>
        <p:spPr>
          <a:xfrm>
            <a:off x="0" y="2314575"/>
            <a:ext cx="4710113" cy="4543425"/>
          </a:xfrm>
        </p:spPr>
        <p:txBody>
          <a:bodyPr/>
          <a:lstStyle/>
          <a:p>
            <a:endParaRPr lang="en-US" sz="2800"/>
          </a:p>
        </p:txBody>
      </p:sp>
      <p:sp>
        <p:nvSpPr>
          <p:cNvPr id="95236" name="Rectangle 4"/>
          <p:cNvSpPr>
            <a:spLocks noGrp="1" noRot="1" noChangeArrowheads="1"/>
          </p:cNvSpPr>
          <p:nvPr>
            <p:ph type="body" sz="half" idx="2"/>
          </p:nvPr>
        </p:nvSpPr>
        <p:spPr>
          <a:xfrm>
            <a:off x="4649788" y="1676400"/>
            <a:ext cx="4192587" cy="4422775"/>
          </a:xfrm>
        </p:spPr>
        <p:txBody>
          <a:bodyPr/>
          <a:lstStyle/>
          <a:p>
            <a:r>
              <a:rPr lang="fa-IR" sz="2800">
                <a:cs typeface="B Titr" pitchFamily="2" charset="-78"/>
              </a:rPr>
              <a:t>در این الگو بالاترین قیمت‌های دو دوره متوالی تقریباً یکسان می‌شود</a:t>
            </a:r>
          </a:p>
          <a:p>
            <a:r>
              <a:rPr lang="fa-IR" sz="2800">
                <a:cs typeface="B Titr" pitchFamily="2" charset="-78"/>
              </a:rPr>
              <a:t>شکل بدنه شمع ها و طول سایه ها هیچ تاثیری بر این الگو ندارد</a:t>
            </a:r>
            <a:endParaRPr lang="en-US" sz="2800">
              <a:cs typeface="B Titr" pitchFamily="2" charset="-78"/>
            </a:endParaRPr>
          </a:p>
        </p:txBody>
      </p:sp>
      <p:sp>
        <p:nvSpPr>
          <p:cNvPr id="95237" name="Rectangle 5"/>
          <p:cNvSpPr>
            <a:spLocks noChangeArrowheads="1"/>
          </p:cNvSpPr>
          <p:nvPr/>
        </p:nvSpPr>
        <p:spPr bwMode="auto">
          <a:xfrm>
            <a:off x="1331913" y="2997200"/>
            <a:ext cx="287337" cy="14398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38" name="Rectangle 6"/>
          <p:cNvSpPr>
            <a:spLocks noChangeArrowheads="1"/>
          </p:cNvSpPr>
          <p:nvPr/>
        </p:nvSpPr>
        <p:spPr bwMode="auto">
          <a:xfrm>
            <a:off x="2195513" y="2809875"/>
            <a:ext cx="287337" cy="792163"/>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39" name="Line 7"/>
          <p:cNvSpPr>
            <a:spLocks noChangeShapeType="1"/>
          </p:cNvSpPr>
          <p:nvPr/>
        </p:nvSpPr>
        <p:spPr bwMode="auto">
          <a:xfrm flipH="1">
            <a:off x="1463675" y="2492375"/>
            <a:ext cx="12700" cy="501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40" name="Line 8"/>
          <p:cNvSpPr>
            <a:spLocks noChangeShapeType="1"/>
          </p:cNvSpPr>
          <p:nvPr/>
        </p:nvSpPr>
        <p:spPr bwMode="auto">
          <a:xfrm>
            <a:off x="1463675" y="4437063"/>
            <a:ext cx="0" cy="285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41" name="Line 9"/>
          <p:cNvSpPr>
            <a:spLocks noChangeShapeType="1"/>
          </p:cNvSpPr>
          <p:nvPr/>
        </p:nvSpPr>
        <p:spPr bwMode="auto">
          <a:xfrm>
            <a:off x="2339975" y="2517775"/>
            <a:ext cx="0" cy="285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42" name="Line 10"/>
          <p:cNvSpPr>
            <a:spLocks noChangeShapeType="1"/>
          </p:cNvSpPr>
          <p:nvPr/>
        </p:nvSpPr>
        <p:spPr bwMode="auto">
          <a:xfrm>
            <a:off x="1403350" y="2492375"/>
            <a:ext cx="13684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43" name="Line 11"/>
          <p:cNvSpPr>
            <a:spLocks noChangeShapeType="1"/>
          </p:cNvSpPr>
          <p:nvPr/>
        </p:nvSpPr>
        <p:spPr bwMode="auto">
          <a:xfrm>
            <a:off x="2339975" y="3594100"/>
            <a:ext cx="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44" name="Line 12"/>
          <p:cNvSpPr>
            <a:spLocks noChangeShapeType="1"/>
          </p:cNvSpPr>
          <p:nvPr/>
        </p:nvSpPr>
        <p:spPr bwMode="auto">
          <a:xfrm>
            <a:off x="900113" y="4076700"/>
            <a:ext cx="0" cy="1008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45" name="Line 13"/>
          <p:cNvSpPr>
            <a:spLocks noChangeShapeType="1"/>
          </p:cNvSpPr>
          <p:nvPr/>
        </p:nvSpPr>
        <p:spPr bwMode="auto">
          <a:xfrm>
            <a:off x="611188" y="4652963"/>
            <a:ext cx="0" cy="1008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46" name="Line 14"/>
          <p:cNvSpPr>
            <a:spLocks noChangeShapeType="1"/>
          </p:cNvSpPr>
          <p:nvPr/>
        </p:nvSpPr>
        <p:spPr bwMode="auto">
          <a:xfrm>
            <a:off x="323850" y="5300663"/>
            <a:ext cx="0" cy="1008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p:txBody>
          <a:bodyPr/>
          <a:lstStyle/>
          <a:p>
            <a:r>
              <a:rPr lang="fa-IR" b="1">
                <a:cs typeface="B Titr" pitchFamily="2" charset="-78"/>
              </a:rPr>
              <a:t>پوششی از ابر تیره</a:t>
            </a:r>
            <a:r>
              <a:rPr lang="en-US" b="1">
                <a:cs typeface="B Titr" pitchFamily="2" charset="-78"/>
              </a:rPr>
              <a:t/>
            </a:r>
            <a:br>
              <a:rPr lang="en-US" b="1">
                <a:cs typeface="B Titr" pitchFamily="2" charset="-78"/>
              </a:rPr>
            </a:br>
            <a:r>
              <a:rPr lang="en-US" b="1">
                <a:cs typeface="B Titr" pitchFamily="2" charset="-78"/>
              </a:rPr>
              <a:t> )</a:t>
            </a:r>
            <a:r>
              <a:rPr lang="fa-IR" b="1">
                <a:cs typeface="B Titr" pitchFamily="2" charset="-78"/>
              </a:rPr>
              <a:t>نزولي)</a:t>
            </a:r>
            <a:r>
              <a:rPr lang="en-US" b="1">
                <a:cs typeface="B Titr" pitchFamily="2" charset="-78"/>
              </a:rPr>
              <a:t>Dark cloud cover </a:t>
            </a:r>
          </a:p>
        </p:txBody>
      </p:sp>
      <p:sp>
        <p:nvSpPr>
          <p:cNvPr id="96259" name="Rectangle 3"/>
          <p:cNvSpPr>
            <a:spLocks noGrp="1" noRot="1" noChangeArrowheads="1"/>
          </p:cNvSpPr>
          <p:nvPr>
            <p:ph type="body" sz="half" idx="1"/>
          </p:nvPr>
        </p:nvSpPr>
        <p:spPr>
          <a:xfrm>
            <a:off x="0" y="1981200"/>
            <a:ext cx="4710113" cy="4876800"/>
          </a:xfrm>
        </p:spPr>
        <p:txBody>
          <a:bodyPr/>
          <a:lstStyle/>
          <a:p>
            <a:endParaRPr lang="en-US" sz="2800"/>
          </a:p>
        </p:txBody>
      </p:sp>
      <p:sp>
        <p:nvSpPr>
          <p:cNvPr id="96260" name="Rectangle 4"/>
          <p:cNvSpPr>
            <a:spLocks noGrp="1" noRot="1" noChangeArrowheads="1"/>
          </p:cNvSpPr>
          <p:nvPr>
            <p:ph type="body" sz="half" idx="2"/>
          </p:nvPr>
        </p:nvSpPr>
        <p:spPr>
          <a:xfrm>
            <a:off x="4649788" y="1676400"/>
            <a:ext cx="4192587" cy="4422775"/>
          </a:xfrm>
        </p:spPr>
        <p:txBody>
          <a:bodyPr/>
          <a:lstStyle/>
          <a:p>
            <a:pPr>
              <a:lnSpc>
                <a:spcPct val="90000"/>
              </a:lnSpc>
            </a:pPr>
            <a:r>
              <a:rPr lang="fa-IR" sz="2800">
                <a:cs typeface="B Titr" pitchFamily="2" charset="-78"/>
              </a:rPr>
              <a:t>زمانی شکل می‌گیرد که قیمت در سطحی بالاتر از بیشترین قیمت دوره قبل باز شده و پس از کاهش در قیمتی پایین تر از نیمه ارتفاع بدنه شمع دوره قبل بسته شود</a:t>
            </a:r>
          </a:p>
          <a:p>
            <a:pPr>
              <a:lnSpc>
                <a:spcPct val="90000"/>
              </a:lnSpc>
            </a:pPr>
            <a:r>
              <a:rPr lang="fa-IR" sz="2800">
                <a:cs typeface="B Titr" pitchFamily="2" charset="-78"/>
              </a:rPr>
              <a:t>همواره بدنه شمع دوره قبل سفید و بدنه شمع دوره جاری سیاه می‌باشد</a:t>
            </a:r>
            <a:endParaRPr lang="en-US" sz="2800">
              <a:cs typeface="B Titr" pitchFamily="2" charset="-78"/>
            </a:endParaRPr>
          </a:p>
        </p:txBody>
      </p:sp>
      <p:sp>
        <p:nvSpPr>
          <p:cNvPr id="96261" name="Rectangle 5"/>
          <p:cNvSpPr>
            <a:spLocks noChangeArrowheads="1"/>
          </p:cNvSpPr>
          <p:nvPr/>
        </p:nvSpPr>
        <p:spPr bwMode="auto">
          <a:xfrm>
            <a:off x="1042988" y="3284538"/>
            <a:ext cx="288925" cy="11525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2" name="Rectangle 6"/>
          <p:cNvSpPr>
            <a:spLocks noChangeArrowheads="1"/>
          </p:cNvSpPr>
          <p:nvPr/>
        </p:nvSpPr>
        <p:spPr bwMode="auto">
          <a:xfrm>
            <a:off x="1835150" y="2636838"/>
            <a:ext cx="288925" cy="165735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3" name="Line 7"/>
          <p:cNvSpPr>
            <a:spLocks noChangeShapeType="1"/>
          </p:cNvSpPr>
          <p:nvPr/>
        </p:nvSpPr>
        <p:spPr bwMode="auto">
          <a:xfrm>
            <a:off x="1187450" y="44370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4" name="Line 8"/>
          <p:cNvSpPr>
            <a:spLocks noChangeShapeType="1"/>
          </p:cNvSpPr>
          <p:nvPr/>
        </p:nvSpPr>
        <p:spPr bwMode="auto">
          <a:xfrm>
            <a:off x="1187450" y="285273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5" name="Line 9"/>
          <p:cNvSpPr>
            <a:spLocks noChangeShapeType="1"/>
          </p:cNvSpPr>
          <p:nvPr/>
        </p:nvSpPr>
        <p:spPr bwMode="auto">
          <a:xfrm>
            <a:off x="1979613" y="220503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6" name="Line 10"/>
          <p:cNvSpPr>
            <a:spLocks noChangeShapeType="1"/>
          </p:cNvSpPr>
          <p:nvPr/>
        </p:nvSpPr>
        <p:spPr bwMode="auto">
          <a:xfrm>
            <a:off x="1979613" y="42338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7" name="Line 11"/>
          <p:cNvSpPr>
            <a:spLocks noChangeShapeType="1"/>
          </p:cNvSpPr>
          <p:nvPr/>
        </p:nvSpPr>
        <p:spPr bwMode="auto">
          <a:xfrm>
            <a:off x="1187450" y="2827338"/>
            <a:ext cx="6477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8" name="Line 12"/>
          <p:cNvSpPr>
            <a:spLocks noChangeShapeType="1"/>
          </p:cNvSpPr>
          <p:nvPr/>
        </p:nvSpPr>
        <p:spPr bwMode="auto">
          <a:xfrm>
            <a:off x="1331913" y="3860800"/>
            <a:ext cx="6477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9" name="Line 13"/>
          <p:cNvSpPr>
            <a:spLocks noChangeShapeType="1"/>
          </p:cNvSpPr>
          <p:nvPr/>
        </p:nvSpPr>
        <p:spPr bwMode="auto">
          <a:xfrm>
            <a:off x="684213" y="4149725"/>
            <a:ext cx="0" cy="935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0" name="Line 14"/>
          <p:cNvSpPr>
            <a:spLocks noChangeShapeType="1"/>
          </p:cNvSpPr>
          <p:nvPr/>
        </p:nvSpPr>
        <p:spPr bwMode="auto">
          <a:xfrm>
            <a:off x="468313" y="4797425"/>
            <a:ext cx="0" cy="935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1" name="Line 15"/>
          <p:cNvSpPr>
            <a:spLocks noChangeShapeType="1"/>
          </p:cNvSpPr>
          <p:nvPr/>
        </p:nvSpPr>
        <p:spPr bwMode="auto">
          <a:xfrm>
            <a:off x="250825" y="5589588"/>
            <a:ext cx="0" cy="935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p:txBody>
          <a:bodyPr/>
          <a:lstStyle/>
          <a:p>
            <a:r>
              <a:rPr lang="fa-IR" b="1">
                <a:cs typeface="B Titr" pitchFamily="2" charset="-78"/>
              </a:rPr>
              <a:t>دو کلاغ سیاه </a:t>
            </a:r>
            <a:r>
              <a:rPr lang="en-US" b="1">
                <a:cs typeface="B Titr" pitchFamily="2" charset="-78"/>
              </a:rPr>
              <a:t>Upside-gap two crows</a:t>
            </a:r>
            <a:r>
              <a:rPr lang="fa-IR" b="1">
                <a:cs typeface="B Titr" pitchFamily="2" charset="-78"/>
              </a:rPr>
              <a:t> </a:t>
            </a:r>
            <a:endParaRPr lang="en-US" b="1">
              <a:cs typeface="B Titr" pitchFamily="2" charset="-78"/>
            </a:endParaRPr>
          </a:p>
        </p:txBody>
      </p:sp>
      <p:sp>
        <p:nvSpPr>
          <p:cNvPr id="97283" name="Rectangle 3"/>
          <p:cNvSpPr>
            <a:spLocks noGrp="1" noRot="1" noChangeArrowheads="1"/>
          </p:cNvSpPr>
          <p:nvPr>
            <p:ph type="body" sz="half" idx="1"/>
          </p:nvPr>
        </p:nvSpPr>
        <p:spPr>
          <a:xfrm>
            <a:off x="0" y="1981200"/>
            <a:ext cx="4710113" cy="4876800"/>
          </a:xfrm>
        </p:spPr>
        <p:txBody>
          <a:bodyPr/>
          <a:lstStyle/>
          <a:p>
            <a:endParaRPr lang="en-US" sz="2400"/>
          </a:p>
        </p:txBody>
      </p:sp>
      <p:sp>
        <p:nvSpPr>
          <p:cNvPr id="97284" name="Rectangle 4"/>
          <p:cNvSpPr>
            <a:spLocks noGrp="1" noRot="1" noChangeArrowheads="1"/>
          </p:cNvSpPr>
          <p:nvPr>
            <p:ph type="body" sz="half" idx="2"/>
          </p:nvPr>
        </p:nvSpPr>
        <p:spPr>
          <a:xfrm>
            <a:off x="4649788" y="1676400"/>
            <a:ext cx="4192587" cy="4422775"/>
          </a:xfrm>
        </p:spPr>
        <p:txBody>
          <a:bodyPr/>
          <a:lstStyle/>
          <a:p>
            <a:pPr>
              <a:lnSpc>
                <a:spcPct val="90000"/>
              </a:lnSpc>
            </a:pPr>
            <a:r>
              <a:rPr lang="fa-IR" sz="2800">
                <a:cs typeface="B Titr" pitchFamily="2" charset="-78"/>
              </a:rPr>
              <a:t>پس از یک دوره افزایش قیمت طی دو دوره متوالی حداکثر قیمت به خط مقاومت رسیده ولی نتواند از آن عبور کند در این الگو پس از شمعی با بدنه سفید، دو شمع متوالی با بدنه سیاه بوجود می‌آید</a:t>
            </a:r>
          </a:p>
          <a:p>
            <a:pPr>
              <a:lnSpc>
                <a:spcPct val="90000"/>
              </a:lnSpc>
            </a:pPr>
            <a:r>
              <a:rPr lang="fa-IR" sz="2800">
                <a:cs typeface="B Titr" pitchFamily="2" charset="-78"/>
              </a:rPr>
              <a:t>بدنه سیاه شمع میانی باید در فضایی بالاتر از بدنه سفید شمع نخستین ایجاد شود</a:t>
            </a:r>
            <a:endParaRPr lang="en-US" sz="2800">
              <a:cs typeface="B Titr" pitchFamily="2" charset="-78"/>
            </a:endParaRPr>
          </a:p>
        </p:txBody>
      </p:sp>
      <p:sp>
        <p:nvSpPr>
          <p:cNvPr id="97285" name="Rectangle 5"/>
          <p:cNvSpPr>
            <a:spLocks noChangeArrowheads="1"/>
          </p:cNvSpPr>
          <p:nvPr/>
        </p:nvSpPr>
        <p:spPr bwMode="auto">
          <a:xfrm>
            <a:off x="1403350" y="3573463"/>
            <a:ext cx="288925" cy="13684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6" name="Rectangle 6"/>
          <p:cNvSpPr>
            <a:spLocks noChangeArrowheads="1"/>
          </p:cNvSpPr>
          <p:nvPr/>
        </p:nvSpPr>
        <p:spPr bwMode="auto">
          <a:xfrm>
            <a:off x="1979613" y="2278063"/>
            <a:ext cx="288925" cy="50482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7" name="Rectangle 7"/>
          <p:cNvSpPr>
            <a:spLocks noChangeArrowheads="1"/>
          </p:cNvSpPr>
          <p:nvPr/>
        </p:nvSpPr>
        <p:spPr bwMode="auto">
          <a:xfrm>
            <a:off x="2843213" y="2298700"/>
            <a:ext cx="288925" cy="8636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8" name="Line 8"/>
          <p:cNvSpPr>
            <a:spLocks noChangeShapeType="1"/>
          </p:cNvSpPr>
          <p:nvPr/>
        </p:nvSpPr>
        <p:spPr bwMode="auto">
          <a:xfrm>
            <a:off x="1547813" y="328453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9" name="Line 9"/>
          <p:cNvSpPr>
            <a:spLocks noChangeShapeType="1"/>
          </p:cNvSpPr>
          <p:nvPr/>
        </p:nvSpPr>
        <p:spPr bwMode="auto">
          <a:xfrm>
            <a:off x="1547813" y="494188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90" name="Line 10"/>
          <p:cNvSpPr>
            <a:spLocks noChangeShapeType="1"/>
          </p:cNvSpPr>
          <p:nvPr/>
        </p:nvSpPr>
        <p:spPr bwMode="auto">
          <a:xfrm>
            <a:off x="2124075" y="270986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91" name="Line 11"/>
          <p:cNvSpPr>
            <a:spLocks noChangeShapeType="1"/>
          </p:cNvSpPr>
          <p:nvPr/>
        </p:nvSpPr>
        <p:spPr bwMode="auto">
          <a:xfrm>
            <a:off x="2987675" y="309086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92" name="Line 12"/>
          <p:cNvSpPr>
            <a:spLocks noChangeShapeType="1"/>
          </p:cNvSpPr>
          <p:nvPr/>
        </p:nvSpPr>
        <p:spPr bwMode="auto">
          <a:xfrm>
            <a:off x="2987675" y="198913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93" name="Line 13"/>
          <p:cNvSpPr>
            <a:spLocks noChangeShapeType="1"/>
          </p:cNvSpPr>
          <p:nvPr/>
        </p:nvSpPr>
        <p:spPr bwMode="auto">
          <a:xfrm>
            <a:off x="2124075" y="198913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94" name="Text Box 14"/>
          <p:cNvSpPr txBox="1">
            <a:spLocks noChangeArrowheads="1"/>
          </p:cNvSpPr>
          <p:nvPr/>
        </p:nvSpPr>
        <p:spPr bwMode="auto">
          <a:xfrm>
            <a:off x="920750" y="3016250"/>
            <a:ext cx="719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t>شکاف </a:t>
            </a:r>
            <a:endParaRPr lang="en-US"/>
          </a:p>
        </p:txBody>
      </p:sp>
      <p:sp>
        <p:nvSpPr>
          <p:cNvPr id="97295" name="Line 15"/>
          <p:cNvSpPr>
            <a:spLocks noChangeShapeType="1"/>
          </p:cNvSpPr>
          <p:nvPr/>
        </p:nvSpPr>
        <p:spPr bwMode="auto">
          <a:xfrm>
            <a:off x="1042988" y="4365625"/>
            <a:ext cx="0" cy="1008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96" name="Line 16"/>
          <p:cNvSpPr>
            <a:spLocks noChangeShapeType="1"/>
          </p:cNvSpPr>
          <p:nvPr/>
        </p:nvSpPr>
        <p:spPr bwMode="auto">
          <a:xfrm>
            <a:off x="755650" y="4724400"/>
            <a:ext cx="0" cy="1008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97" name="Line 17"/>
          <p:cNvSpPr>
            <a:spLocks noChangeShapeType="1"/>
          </p:cNvSpPr>
          <p:nvPr/>
        </p:nvSpPr>
        <p:spPr bwMode="auto">
          <a:xfrm>
            <a:off x="395288" y="5373688"/>
            <a:ext cx="0" cy="1008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p:txBody>
          <a:bodyPr/>
          <a:lstStyle/>
          <a:p>
            <a:r>
              <a:rPr lang="fa-IR" sz="4800">
                <a:cs typeface="B Titr" pitchFamily="2" charset="-78"/>
              </a:rPr>
              <a:t>ستاره شامگاهی</a:t>
            </a:r>
            <a:r>
              <a:rPr lang="en-US" sz="4800">
                <a:cs typeface="B Titr" pitchFamily="2" charset="-78"/>
              </a:rPr>
              <a:t>Evening star </a:t>
            </a:r>
          </a:p>
        </p:txBody>
      </p:sp>
      <p:sp>
        <p:nvSpPr>
          <p:cNvPr id="98307" name="Rectangle 3"/>
          <p:cNvSpPr>
            <a:spLocks noGrp="1" noRot="1" noChangeArrowheads="1"/>
          </p:cNvSpPr>
          <p:nvPr>
            <p:ph type="body" sz="half" idx="1"/>
          </p:nvPr>
        </p:nvSpPr>
        <p:spPr>
          <a:xfrm>
            <a:off x="0" y="1981200"/>
            <a:ext cx="4710113" cy="4876800"/>
          </a:xfrm>
        </p:spPr>
        <p:txBody>
          <a:bodyPr/>
          <a:lstStyle/>
          <a:p>
            <a:pPr>
              <a:lnSpc>
                <a:spcPct val="90000"/>
              </a:lnSpc>
            </a:pPr>
            <a:r>
              <a:rPr lang="fa-IR" sz="2400">
                <a:cs typeface="B Titr" pitchFamily="2" charset="-78"/>
              </a:rPr>
              <a:t> </a:t>
            </a:r>
            <a:endParaRPr lang="en-US" sz="2400">
              <a:cs typeface="B Titr" pitchFamily="2" charset="-78"/>
            </a:endParaRPr>
          </a:p>
        </p:txBody>
      </p:sp>
      <p:sp>
        <p:nvSpPr>
          <p:cNvPr id="98308" name="Rectangle 4"/>
          <p:cNvSpPr>
            <a:spLocks noGrp="1" noRot="1" noChangeArrowheads="1"/>
          </p:cNvSpPr>
          <p:nvPr>
            <p:ph type="body" sz="half" idx="2"/>
          </p:nvPr>
        </p:nvSpPr>
        <p:spPr>
          <a:xfrm>
            <a:off x="4649788" y="1676400"/>
            <a:ext cx="4192587" cy="4422775"/>
          </a:xfrm>
        </p:spPr>
        <p:txBody>
          <a:bodyPr/>
          <a:lstStyle/>
          <a:p>
            <a:r>
              <a:rPr lang="fa-IR" sz="2400">
                <a:cs typeface="B Titr" pitchFamily="2" charset="-78"/>
              </a:rPr>
              <a:t>طي سه دوره شكل مي</a:t>
            </a:r>
            <a:r>
              <a:rPr lang="fa-IR" sz="2400"/>
              <a:t>‌</a:t>
            </a:r>
            <a:r>
              <a:rPr lang="fa-IR" sz="2400">
                <a:cs typeface="B Titr" pitchFamily="2" charset="-78"/>
              </a:rPr>
              <a:t>گيرد</a:t>
            </a:r>
          </a:p>
          <a:p>
            <a:r>
              <a:rPr lang="fa-IR" sz="2400">
                <a:cs typeface="B Titr" pitchFamily="2" charset="-78"/>
              </a:rPr>
              <a:t>در دوره دوم ، قيمت بالاتر از دوره قيمت دوره اول باز شده اما با كمي كاهش بسته مي</a:t>
            </a:r>
            <a:r>
              <a:rPr lang="fa-IR" sz="2400"/>
              <a:t>‌</a:t>
            </a:r>
            <a:r>
              <a:rPr lang="fa-IR" sz="2400">
                <a:cs typeface="B Titr" pitchFamily="2" charset="-78"/>
              </a:rPr>
              <a:t>شود</a:t>
            </a:r>
          </a:p>
          <a:p>
            <a:r>
              <a:rPr lang="fa-IR" sz="2400">
                <a:cs typeface="B Titr" pitchFamily="2" charset="-78"/>
              </a:rPr>
              <a:t>قيمت بسته شدن دوره سوم بايد پايين تراز نيمه بدنه شمع دوره اول باشد</a:t>
            </a:r>
          </a:p>
          <a:p>
            <a:r>
              <a:rPr lang="fa-IR" sz="2400">
                <a:cs typeface="B Titr" pitchFamily="2" charset="-78"/>
              </a:rPr>
              <a:t>اين الگو نشان دهنده تغيير روند قيمت</a:t>
            </a:r>
            <a:r>
              <a:rPr lang="fa-IR" sz="2400"/>
              <a:t>‌</a:t>
            </a:r>
            <a:r>
              <a:rPr lang="fa-IR" sz="2400">
                <a:cs typeface="B Titr" pitchFamily="2" charset="-78"/>
              </a:rPr>
              <a:t>ها از صعودي به نزولي است</a:t>
            </a:r>
            <a:endParaRPr lang="en-US" sz="2400">
              <a:cs typeface="B Titr" pitchFamily="2" charset="-78"/>
            </a:endParaRPr>
          </a:p>
        </p:txBody>
      </p:sp>
      <p:sp>
        <p:nvSpPr>
          <p:cNvPr id="98309" name="Rectangle 5"/>
          <p:cNvSpPr>
            <a:spLocks noChangeArrowheads="1"/>
          </p:cNvSpPr>
          <p:nvPr/>
        </p:nvSpPr>
        <p:spPr bwMode="auto">
          <a:xfrm>
            <a:off x="1187450" y="3284538"/>
            <a:ext cx="287338" cy="13668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10" name="Rectangle 6"/>
          <p:cNvSpPr>
            <a:spLocks noChangeArrowheads="1"/>
          </p:cNvSpPr>
          <p:nvPr/>
        </p:nvSpPr>
        <p:spPr bwMode="auto">
          <a:xfrm>
            <a:off x="1763713" y="2276475"/>
            <a:ext cx="287337" cy="35877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11" name="Rectangle 7"/>
          <p:cNvSpPr>
            <a:spLocks noChangeArrowheads="1"/>
          </p:cNvSpPr>
          <p:nvPr/>
        </p:nvSpPr>
        <p:spPr bwMode="auto">
          <a:xfrm>
            <a:off x="2484438" y="2781300"/>
            <a:ext cx="287337" cy="1366838"/>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12" name="Line 8"/>
          <p:cNvSpPr>
            <a:spLocks noChangeShapeType="1"/>
          </p:cNvSpPr>
          <p:nvPr/>
        </p:nvSpPr>
        <p:spPr bwMode="auto">
          <a:xfrm>
            <a:off x="1501775" y="3971925"/>
            <a:ext cx="93503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3" name="Line 9"/>
          <p:cNvSpPr>
            <a:spLocks noChangeShapeType="1"/>
          </p:cNvSpPr>
          <p:nvPr/>
        </p:nvSpPr>
        <p:spPr bwMode="auto">
          <a:xfrm>
            <a:off x="1331913" y="306863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4" name="Line 10"/>
          <p:cNvSpPr>
            <a:spLocks noChangeShapeType="1"/>
          </p:cNvSpPr>
          <p:nvPr/>
        </p:nvSpPr>
        <p:spPr bwMode="auto">
          <a:xfrm>
            <a:off x="1908175" y="20605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5" name="Line 11"/>
          <p:cNvSpPr>
            <a:spLocks noChangeShapeType="1"/>
          </p:cNvSpPr>
          <p:nvPr/>
        </p:nvSpPr>
        <p:spPr bwMode="auto">
          <a:xfrm>
            <a:off x="1908175" y="263525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6" name="Line 12"/>
          <p:cNvSpPr>
            <a:spLocks noChangeShapeType="1"/>
          </p:cNvSpPr>
          <p:nvPr/>
        </p:nvSpPr>
        <p:spPr bwMode="auto">
          <a:xfrm>
            <a:off x="2627313" y="25654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7" name="Line 13"/>
          <p:cNvSpPr>
            <a:spLocks noChangeShapeType="1"/>
          </p:cNvSpPr>
          <p:nvPr/>
        </p:nvSpPr>
        <p:spPr bwMode="auto">
          <a:xfrm>
            <a:off x="2627313" y="41497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8" name="Line 14"/>
          <p:cNvSpPr>
            <a:spLocks noChangeShapeType="1"/>
          </p:cNvSpPr>
          <p:nvPr/>
        </p:nvSpPr>
        <p:spPr bwMode="auto">
          <a:xfrm>
            <a:off x="1331913" y="46529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9" name="Text Box 15"/>
          <p:cNvSpPr txBox="1">
            <a:spLocks noChangeArrowheads="1"/>
          </p:cNvSpPr>
          <p:nvPr/>
        </p:nvSpPr>
        <p:spPr bwMode="auto">
          <a:xfrm>
            <a:off x="862013" y="2800350"/>
            <a:ext cx="6334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b="1"/>
              <a:t>شكاف</a:t>
            </a:r>
            <a:endParaRPr lang="en-US" b="1"/>
          </a:p>
        </p:txBody>
      </p:sp>
      <p:sp>
        <p:nvSpPr>
          <p:cNvPr id="98320" name="Line 16"/>
          <p:cNvSpPr>
            <a:spLocks noChangeShapeType="1"/>
          </p:cNvSpPr>
          <p:nvPr/>
        </p:nvSpPr>
        <p:spPr bwMode="auto">
          <a:xfrm>
            <a:off x="900113" y="4437063"/>
            <a:ext cx="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21" name="Line 17"/>
          <p:cNvSpPr>
            <a:spLocks noChangeShapeType="1"/>
          </p:cNvSpPr>
          <p:nvPr/>
        </p:nvSpPr>
        <p:spPr bwMode="auto">
          <a:xfrm>
            <a:off x="611188" y="4868863"/>
            <a:ext cx="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22" name="Line 18"/>
          <p:cNvSpPr>
            <a:spLocks noChangeShapeType="1"/>
          </p:cNvSpPr>
          <p:nvPr/>
        </p:nvSpPr>
        <p:spPr bwMode="auto">
          <a:xfrm>
            <a:off x="323850" y="5373688"/>
            <a:ext cx="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r>
              <a:rPr lang="fa-IR" sz="6000" b="1">
                <a:solidFill>
                  <a:schemeClr val="hlink"/>
                </a:solidFill>
                <a:cs typeface="B Titr" pitchFamily="2" charset="-78"/>
              </a:rPr>
              <a:t>نظریه داو</a:t>
            </a:r>
            <a:endParaRPr lang="en-US" sz="6000" b="1">
              <a:solidFill>
                <a:schemeClr val="hlink"/>
              </a:solidFill>
              <a:cs typeface="B Titr" pitchFamily="2" charset="-78"/>
            </a:endParaRPr>
          </a:p>
        </p:txBody>
      </p:sp>
      <p:sp>
        <p:nvSpPr>
          <p:cNvPr id="36867" name="Rectangle 3"/>
          <p:cNvSpPr>
            <a:spLocks noGrp="1" noRot="1" noChangeArrowheads="1"/>
          </p:cNvSpPr>
          <p:nvPr>
            <p:ph type="body" idx="1"/>
          </p:nvPr>
        </p:nvSpPr>
        <p:spPr/>
        <p:txBody>
          <a:bodyPr/>
          <a:lstStyle/>
          <a:p>
            <a:r>
              <a:rPr lang="fa-IR" sz="2400" b="1">
                <a:cs typeface="B Titr" pitchFamily="2" charset="-78"/>
              </a:rPr>
              <a:t>امواج صغیر از اهمیت چندانی برخوردار نبوده و ارزشی برای آنالیز کردن ندارند</a:t>
            </a:r>
          </a:p>
          <a:p>
            <a:endParaRPr lang="fa-IR" sz="2400" b="1">
              <a:cs typeface="B Titr" pitchFamily="2" charset="-78"/>
            </a:endParaRPr>
          </a:p>
          <a:p>
            <a:pPr algn="ctr">
              <a:buFont typeface="Wingdings" panose="05000000000000000000" pitchFamily="2" charset="2"/>
              <a:buNone/>
            </a:pPr>
            <a:endParaRPr lang="en-US" sz="4800">
              <a:cs typeface="B Titr" pitchFamily="2" charset="-78"/>
            </a:endParaRPr>
          </a:p>
        </p:txBody>
      </p:sp>
      <p:sp>
        <p:nvSpPr>
          <p:cNvPr id="36868" name="Freeform 4"/>
          <p:cNvSpPr>
            <a:spLocks/>
          </p:cNvSpPr>
          <p:nvPr/>
        </p:nvSpPr>
        <p:spPr bwMode="auto">
          <a:xfrm>
            <a:off x="971550" y="2768600"/>
            <a:ext cx="4968875" cy="3108325"/>
          </a:xfrm>
          <a:custGeom>
            <a:avLst/>
            <a:gdLst>
              <a:gd name="T0" fmla="*/ 0 w 3130"/>
              <a:gd name="T1" fmla="*/ 1958 h 1958"/>
              <a:gd name="T2" fmla="*/ 1406 w 3130"/>
              <a:gd name="T3" fmla="*/ 144 h 1958"/>
              <a:gd name="T4" fmla="*/ 2359 w 3130"/>
              <a:gd name="T5" fmla="*/ 1096 h 1958"/>
              <a:gd name="T6" fmla="*/ 3130 w 3130"/>
              <a:gd name="T7" fmla="*/ 643 h 1958"/>
            </a:gdLst>
            <a:ahLst/>
            <a:cxnLst>
              <a:cxn ang="0">
                <a:pos x="T0" y="T1"/>
              </a:cxn>
              <a:cxn ang="0">
                <a:pos x="T2" y="T3"/>
              </a:cxn>
              <a:cxn ang="0">
                <a:pos x="T4" y="T5"/>
              </a:cxn>
              <a:cxn ang="0">
                <a:pos x="T6" y="T7"/>
              </a:cxn>
            </a:cxnLst>
            <a:rect l="0" t="0" r="r" b="b"/>
            <a:pathLst>
              <a:path w="3130" h="1958">
                <a:moveTo>
                  <a:pt x="0" y="1958"/>
                </a:moveTo>
                <a:cubicBezTo>
                  <a:pt x="506" y="1123"/>
                  <a:pt x="1013" y="288"/>
                  <a:pt x="1406" y="144"/>
                </a:cubicBezTo>
                <a:cubicBezTo>
                  <a:pt x="1799" y="0"/>
                  <a:pt x="2072" y="1013"/>
                  <a:pt x="2359" y="1096"/>
                </a:cubicBezTo>
                <a:cubicBezTo>
                  <a:pt x="2646" y="1179"/>
                  <a:pt x="3002" y="718"/>
                  <a:pt x="3130" y="643"/>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69" name="Text Box 5"/>
          <p:cNvSpPr txBox="1">
            <a:spLocks noChangeArrowheads="1"/>
          </p:cNvSpPr>
          <p:nvPr/>
        </p:nvSpPr>
        <p:spPr bwMode="auto">
          <a:xfrm>
            <a:off x="684213" y="3789363"/>
            <a:ext cx="11890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b="1">
                <a:solidFill>
                  <a:srgbClr val="FFFF66"/>
                </a:solidFill>
                <a:latin typeface="Garamond" panose="02020404030301010803" pitchFamily="18" charset="0"/>
                <a:cs typeface="B Titr" pitchFamily="2" charset="-78"/>
              </a:rPr>
              <a:t>حرکت اولیه </a:t>
            </a:r>
          </a:p>
          <a:p>
            <a:r>
              <a:rPr lang="fa-IR" b="1">
                <a:solidFill>
                  <a:srgbClr val="FFFF66"/>
                </a:solidFill>
                <a:latin typeface="Garamond" panose="02020404030301010803" pitchFamily="18" charset="0"/>
                <a:cs typeface="B Titr" pitchFamily="2" charset="-78"/>
              </a:rPr>
              <a:t>روند اصلی </a:t>
            </a:r>
            <a:endParaRPr lang="en-US" b="1">
              <a:solidFill>
                <a:srgbClr val="FFFF66"/>
              </a:solidFill>
              <a:latin typeface="Garamond" panose="02020404030301010803" pitchFamily="18" charset="0"/>
              <a:cs typeface="B Titr" pitchFamily="2" charset="-78"/>
            </a:endParaRPr>
          </a:p>
        </p:txBody>
      </p:sp>
      <p:sp>
        <p:nvSpPr>
          <p:cNvPr id="36870" name="Text Box 6"/>
          <p:cNvSpPr txBox="1">
            <a:spLocks noChangeArrowheads="1"/>
          </p:cNvSpPr>
          <p:nvPr/>
        </p:nvSpPr>
        <p:spPr bwMode="auto">
          <a:xfrm>
            <a:off x="3924300" y="3141663"/>
            <a:ext cx="1330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solidFill>
                  <a:srgbClr val="FFFF66"/>
                </a:solidFill>
                <a:latin typeface="Garamond" panose="02020404030301010803" pitchFamily="18" charset="0"/>
                <a:cs typeface="B Titr" pitchFamily="2" charset="-78"/>
              </a:rPr>
              <a:t>حرکت ثانویه</a:t>
            </a:r>
          </a:p>
          <a:p>
            <a:r>
              <a:rPr lang="fa-IR">
                <a:solidFill>
                  <a:srgbClr val="FFFF66"/>
                </a:solidFill>
                <a:latin typeface="Garamond" panose="02020404030301010803" pitchFamily="18" charset="0"/>
                <a:cs typeface="B Titr" pitchFamily="2" charset="-78"/>
              </a:rPr>
              <a:t>روند اصلاحی</a:t>
            </a:r>
            <a:r>
              <a:rPr lang="fa-IR">
                <a:latin typeface="Garamond" panose="02020404030301010803" pitchFamily="18" charset="0"/>
              </a:rPr>
              <a:t> </a:t>
            </a:r>
            <a:endParaRPr lang="en-US">
              <a:latin typeface="Garamond" panose="02020404030301010803" pitchFamily="18" charset="0"/>
            </a:endParaRPr>
          </a:p>
        </p:txBody>
      </p:sp>
      <p:sp>
        <p:nvSpPr>
          <p:cNvPr id="36871" name="Freeform 7"/>
          <p:cNvSpPr>
            <a:spLocks/>
          </p:cNvSpPr>
          <p:nvPr/>
        </p:nvSpPr>
        <p:spPr bwMode="auto">
          <a:xfrm>
            <a:off x="1042988" y="2770188"/>
            <a:ext cx="4897437" cy="3106737"/>
          </a:xfrm>
          <a:custGeom>
            <a:avLst/>
            <a:gdLst>
              <a:gd name="T0" fmla="*/ 0 w 3085"/>
              <a:gd name="T1" fmla="*/ 1957 h 1957"/>
              <a:gd name="T2" fmla="*/ 136 w 3085"/>
              <a:gd name="T3" fmla="*/ 1549 h 1957"/>
              <a:gd name="T4" fmla="*/ 273 w 3085"/>
              <a:gd name="T5" fmla="*/ 1594 h 1957"/>
              <a:gd name="T6" fmla="*/ 363 w 3085"/>
              <a:gd name="T7" fmla="*/ 1141 h 1957"/>
              <a:gd name="T8" fmla="*/ 499 w 3085"/>
              <a:gd name="T9" fmla="*/ 1231 h 1957"/>
              <a:gd name="T10" fmla="*/ 635 w 3085"/>
              <a:gd name="T11" fmla="*/ 823 h 1957"/>
              <a:gd name="T12" fmla="*/ 772 w 3085"/>
              <a:gd name="T13" fmla="*/ 823 h 1957"/>
              <a:gd name="T14" fmla="*/ 862 w 3085"/>
              <a:gd name="T15" fmla="*/ 460 h 1957"/>
              <a:gd name="T16" fmla="*/ 1044 w 3085"/>
              <a:gd name="T17" fmla="*/ 506 h 1957"/>
              <a:gd name="T18" fmla="*/ 1089 w 3085"/>
              <a:gd name="T19" fmla="*/ 143 h 1957"/>
              <a:gd name="T20" fmla="*/ 1270 w 3085"/>
              <a:gd name="T21" fmla="*/ 279 h 1957"/>
              <a:gd name="T22" fmla="*/ 1407 w 3085"/>
              <a:gd name="T23" fmla="*/ 7 h 1957"/>
              <a:gd name="T24" fmla="*/ 1543 w 3085"/>
              <a:gd name="T25" fmla="*/ 234 h 1957"/>
              <a:gd name="T26" fmla="*/ 1588 w 3085"/>
              <a:gd name="T27" fmla="*/ 143 h 1957"/>
              <a:gd name="T28" fmla="*/ 1724 w 3085"/>
              <a:gd name="T29" fmla="*/ 415 h 1957"/>
              <a:gd name="T30" fmla="*/ 1815 w 3085"/>
              <a:gd name="T31" fmla="*/ 324 h 1957"/>
              <a:gd name="T32" fmla="*/ 1951 w 3085"/>
              <a:gd name="T33" fmla="*/ 733 h 1957"/>
              <a:gd name="T34" fmla="*/ 2042 w 3085"/>
              <a:gd name="T35" fmla="*/ 642 h 1957"/>
              <a:gd name="T36" fmla="*/ 2087 w 3085"/>
              <a:gd name="T37" fmla="*/ 1005 h 1957"/>
              <a:gd name="T38" fmla="*/ 2132 w 3085"/>
              <a:gd name="T39" fmla="*/ 869 h 1957"/>
              <a:gd name="T40" fmla="*/ 2314 w 3085"/>
              <a:gd name="T41" fmla="*/ 1141 h 1957"/>
              <a:gd name="T42" fmla="*/ 2450 w 3085"/>
              <a:gd name="T43" fmla="*/ 1050 h 1957"/>
              <a:gd name="T44" fmla="*/ 2586 w 3085"/>
              <a:gd name="T45" fmla="*/ 1095 h 1957"/>
              <a:gd name="T46" fmla="*/ 2631 w 3085"/>
              <a:gd name="T47" fmla="*/ 869 h 1957"/>
              <a:gd name="T48" fmla="*/ 2722 w 3085"/>
              <a:gd name="T49" fmla="*/ 1005 h 1957"/>
              <a:gd name="T50" fmla="*/ 2813 w 3085"/>
              <a:gd name="T51" fmla="*/ 823 h 1957"/>
              <a:gd name="T52" fmla="*/ 2903 w 3085"/>
              <a:gd name="T53" fmla="*/ 959 h 1957"/>
              <a:gd name="T54" fmla="*/ 2949 w 3085"/>
              <a:gd name="T55" fmla="*/ 642 h 1957"/>
              <a:gd name="T56" fmla="*/ 3039 w 3085"/>
              <a:gd name="T57" fmla="*/ 687 h 1957"/>
              <a:gd name="T58" fmla="*/ 3085 w 3085"/>
              <a:gd name="T59" fmla="*/ 551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85" h="1957">
                <a:moveTo>
                  <a:pt x="0" y="1957"/>
                </a:moveTo>
                <a:cubicBezTo>
                  <a:pt x="45" y="1783"/>
                  <a:pt x="91" y="1609"/>
                  <a:pt x="136" y="1549"/>
                </a:cubicBezTo>
                <a:cubicBezTo>
                  <a:pt x="181" y="1489"/>
                  <a:pt x="235" y="1662"/>
                  <a:pt x="273" y="1594"/>
                </a:cubicBezTo>
                <a:cubicBezTo>
                  <a:pt x="311" y="1526"/>
                  <a:pt x="325" y="1201"/>
                  <a:pt x="363" y="1141"/>
                </a:cubicBezTo>
                <a:cubicBezTo>
                  <a:pt x="401" y="1081"/>
                  <a:pt x="454" y="1284"/>
                  <a:pt x="499" y="1231"/>
                </a:cubicBezTo>
                <a:cubicBezTo>
                  <a:pt x="544" y="1178"/>
                  <a:pt x="590" y="891"/>
                  <a:pt x="635" y="823"/>
                </a:cubicBezTo>
                <a:cubicBezTo>
                  <a:pt x="680" y="755"/>
                  <a:pt x="734" y="883"/>
                  <a:pt x="772" y="823"/>
                </a:cubicBezTo>
                <a:cubicBezTo>
                  <a:pt x="810" y="763"/>
                  <a:pt x="817" y="513"/>
                  <a:pt x="862" y="460"/>
                </a:cubicBezTo>
                <a:cubicBezTo>
                  <a:pt x="907" y="407"/>
                  <a:pt x="1006" y="559"/>
                  <a:pt x="1044" y="506"/>
                </a:cubicBezTo>
                <a:cubicBezTo>
                  <a:pt x="1082" y="453"/>
                  <a:pt x="1051" y="181"/>
                  <a:pt x="1089" y="143"/>
                </a:cubicBezTo>
                <a:cubicBezTo>
                  <a:pt x="1127" y="105"/>
                  <a:pt x="1217" y="302"/>
                  <a:pt x="1270" y="279"/>
                </a:cubicBezTo>
                <a:cubicBezTo>
                  <a:pt x="1323" y="256"/>
                  <a:pt x="1362" y="14"/>
                  <a:pt x="1407" y="7"/>
                </a:cubicBezTo>
                <a:cubicBezTo>
                  <a:pt x="1452" y="0"/>
                  <a:pt x="1513" y="211"/>
                  <a:pt x="1543" y="234"/>
                </a:cubicBezTo>
                <a:cubicBezTo>
                  <a:pt x="1573" y="257"/>
                  <a:pt x="1558" y="113"/>
                  <a:pt x="1588" y="143"/>
                </a:cubicBezTo>
                <a:cubicBezTo>
                  <a:pt x="1618" y="173"/>
                  <a:pt x="1686" y="385"/>
                  <a:pt x="1724" y="415"/>
                </a:cubicBezTo>
                <a:cubicBezTo>
                  <a:pt x="1762" y="445"/>
                  <a:pt x="1777" y="271"/>
                  <a:pt x="1815" y="324"/>
                </a:cubicBezTo>
                <a:cubicBezTo>
                  <a:pt x="1853" y="377"/>
                  <a:pt x="1913" y="680"/>
                  <a:pt x="1951" y="733"/>
                </a:cubicBezTo>
                <a:cubicBezTo>
                  <a:pt x="1989" y="786"/>
                  <a:pt x="2019" y="597"/>
                  <a:pt x="2042" y="642"/>
                </a:cubicBezTo>
                <a:cubicBezTo>
                  <a:pt x="2065" y="687"/>
                  <a:pt x="2072" y="967"/>
                  <a:pt x="2087" y="1005"/>
                </a:cubicBezTo>
                <a:cubicBezTo>
                  <a:pt x="2102" y="1043"/>
                  <a:pt x="2094" y="846"/>
                  <a:pt x="2132" y="869"/>
                </a:cubicBezTo>
                <a:cubicBezTo>
                  <a:pt x="2170" y="892"/>
                  <a:pt x="2261" y="1111"/>
                  <a:pt x="2314" y="1141"/>
                </a:cubicBezTo>
                <a:cubicBezTo>
                  <a:pt x="2367" y="1171"/>
                  <a:pt x="2405" y="1058"/>
                  <a:pt x="2450" y="1050"/>
                </a:cubicBezTo>
                <a:cubicBezTo>
                  <a:pt x="2495" y="1042"/>
                  <a:pt x="2556" y="1125"/>
                  <a:pt x="2586" y="1095"/>
                </a:cubicBezTo>
                <a:cubicBezTo>
                  <a:pt x="2616" y="1065"/>
                  <a:pt x="2608" y="884"/>
                  <a:pt x="2631" y="869"/>
                </a:cubicBezTo>
                <a:cubicBezTo>
                  <a:pt x="2654" y="854"/>
                  <a:pt x="2692" y="1013"/>
                  <a:pt x="2722" y="1005"/>
                </a:cubicBezTo>
                <a:cubicBezTo>
                  <a:pt x="2752" y="997"/>
                  <a:pt x="2783" y="831"/>
                  <a:pt x="2813" y="823"/>
                </a:cubicBezTo>
                <a:cubicBezTo>
                  <a:pt x="2843" y="815"/>
                  <a:pt x="2880" y="989"/>
                  <a:pt x="2903" y="959"/>
                </a:cubicBezTo>
                <a:cubicBezTo>
                  <a:pt x="2926" y="929"/>
                  <a:pt x="2926" y="687"/>
                  <a:pt x="2949" y="642"/>
                </a:cubicBezTo>
                <a:cubicBezTo>
                  <a:pt x="2972" y="597"/>
                  <a:pt x="3016" y="702"/>
                  <a:pt x="3039" y="687"/>
                </a:cubicBezTo>
                <a:cubicBezTo>
                  <a:pt x="3062" y="672"/>
                  <a:pt x="3073" y="611"/>
                  <a:pt x="3085" y="551"/>
                </a:cubicBezTo>
              </a:path>
            </a:pathLst>
          </a:custGeom>
          <a:noFill/>
          <a:ln w="3810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2" name="Line 8"/>
          <p:cNvSpPr>
            <a:spLocks noChangeShapeType="1"/>
          </p:cNvSpPr>
          <p:nvPr/>
        </p:nvSpPr>
        <p:spPr bwMode="auto">
          <a:xfrm>
            <a:off x="1476375" y="5373688"/>
            <a:ext cx="3240088" cy="287337"/>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3" name="Text Box 9"/>
          <p:cNvSpPr txBox="1">
            <a:spLocks noChangeArrowheads="1"/>
          </p:cNvSpPr>
          <p:nvPr/>
        </p:nvSpPr>
        <p:spPr bwMode="auto">
          <a:xfrm>
            <a:off x="4859338" y="5445125"/>
            <a:ext cx="19764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atin typeface="Garamond" panose="02020404030301010803" pitchFamily="18" charset="0"/>
              </a:rPr>
              <a:t>امواج صغیر ( کوچک )</a:t>
            </a:r>
            <a:endParaRPr lang="en-US">
              <a:latin typeface="Garamond" panose="02020404030301010803" pitchFamily="18" charset="0"/>
            </a:endParaRPr>
          </a:p>
        </p:txBody>
      </p:sp>
      <p:sp>
        <p:nvSpPr>
          <p:cNvPr id="36874" name="Line 10"/>
          <p:cNvSpPr>
            <a:spLocks noChangeShapeType="1"/>
          </p:cNvSpPr>
          <p:nvPr/>
        </p:nvSpPr>
        <p:spPr bwMode="auto">
          <a:xfrm>
            <a:off x="1763713" y="4724400"/>
            <a:ext cx="2952750" cy="86518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5" name="Line 11"/>
          <p:cNvSpPr>
            <a:spLocks noChangeShapeType="1"/>
          </p:cNvSpPr>
          <p:nvPr/>
        </p:nvSpPr>
        <p:spPr bwMode="auto">
          <a:xfrm>
            <a:off x="2700338" y="3573463"/>
            <a:ext cx="2016125" cy="187166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p:txBody>
          <a:bodyPr/>
          <a:lstStyle/>
          <a:p>
            <a:endParaRPr lang="en-US"/>
          </a:p>
        </p:txBody>
      </p:sp>
      <p:sp>
        <p:nvSpPr>
          <p:cNvPr id="99331" name="Rectangle 3"/>
          <p:cNvSpPr>
            <a:spLocks noGrp="1" noRot="1" noChangeArrowheads="1"/>
          </p:cNvSpPr>
          <p:nvPr>
            <p:ph type="body" idx="1"/>
          </p:nvPr>
        </p:nvSpPr>
        <p:spPr/>
        <p:txBody>
          <a:bodyPr/>
          <a:lstStyle/>
          <a:p>
            <a:endParaRPr lang="en-US"/>
          </a:p>
        </p:txBody>
      </p:sp>
      <p:pic>
        <p:nvPicPr>
          <p:cNvPr id="993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p:txBody>
          <a:bodyPr/>
          <a:lstStyle/>
          <a:p>
            <a:endParaRPr lang="en-US"/>
          </a:p>
        </p:txBody>
      </p:sp>
      <p:sp>
        <p:nvSpPr>
          <p:cNvPr id="100355" name="Rectangle 3"/>
          <p:cNvSpPr>
            <a:spLocks noGrp="1" noRot="1" noChangeArrowheads="1"/>
          </p:cNvSpPr>
          <p:nvPr>
            <p:ph type="body" idx="1"/>
          </p:nvPr>
        </p:nvSpPr>
        <p:spPr/>
        <p:txBody>
          <a:bodyPr/>
          <a:lstStyle/>
          <a:p>
            <a:endParaRPr lang="en-US"/>
          </a:p>
        </p:txBody>
      </p:sp>
      <p:pic>
        <p:nvPicPr>
          <p:cNvPr id="1003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rrowheads="1"/>
          </p:cNvSpPr>
          <p:nvPr>
            <p:ph type="body" idx="1"/>
          </p:nvPr>
        </p:nvSpPr>
        <p:spPr/>
        <p:txBody>
          <a:bodyPr/>
          <a:lstStyle/>
          <a:p>
            <a:endParaRPr lang="en-US"/>
          </a:p>
        </p:txBody>
      </p:sp>
      <p:pic>
        <p:nvPicPr>
          <p:cNvPr id="1024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p:txBody>
          <a:bodyPr/>
          <a:lstStyle/>
          <a:p>
            <a:r>
              <a:rPr lang="fa-IR">
                <a:cs typeface="B Titr" pitchFamily="2" charset="-78"/>
              </a:rPr>
              <a:t>ستاره دوجي نزولي</a:t>
            </a:r>
            <a:r>
              <a:rPr lang="en-US">
                <a:cs typeface="B Titr" pitchFamily="2" charset="-78"/>
              </a:rPr>
              <a:t>Bearish doji star </a:t>
            </a:r>
          </a:p>
        </p:txBody>
      </p:sp>
      <p:sp>
        <p:nvSpPr>
          <p:cNvPr id="103427" name="Rectangle 3"/>
          <p:cNvSpPr>
            <a:spLocks noGrp="1" noRot="1" noChangeArrowheads="1"/>
          </p:cNvSpPr>
          <p:nvPr>
            <p:ph type="body" sz="half" idx="1"/>
          </p:nvPr>
        </p:nvSpPr>
        <p:spPr>
          <a:xfrm>
            <a:off x="0" y="1981200"/>
            <a:ext cx="4710113" cy="4876800"/>
          </a:xfrm>
        </p:spPr>
        <p:txBody>
          <a:bodyPr/>
          <a:lstStyle/>
          <a:p>
            <a:endParaRPr lang="en-US" sz="2800"/>
          </a:p>
        </p:txBody>
      </p:sp>
      <p:sp>
        <p:nvSpPr>
          <p:cNvPr id="103428" name="Rectangle 4"/>
          <p:cNvSpPr>
            <a:spLocks noGrp="1" noRot="1" noChangeArrowheads="1"/>
          </p:cNvSpPr>
          <p:nvPr>
            <p:ph type="body" sz="half" idx="2"/>
          </p:nvPr>
        </p:nvSpPr>
        <p:spPr>
          <a:xfrm>
            <a:off x="4649788" y="1676400"/>
            <a:ext cx="4192587" cy="4422775"/>
          </a:xfrm>
        </p:spPr>
        <p:txBody>
          <a:bodyPr/>
          <a:lstStyle/>
          <a:p>
            <a:r>
              <a:rPr lang="fa-IR" sz="2800">
                <a:cs typeface="B Titr" pitchFamily="2" charset="-78"/>
              </a:rPr>
              <a:t>قيمت يك دوره به گونه</a:t>
            </a:r>
            <a:r>
              <a:rPr lang="fa-IR" sz="2800"/>
              <a:t>‌</a:t>
            </a:r>
            <a:r>
              <a:rPr lang="fa-IR" sz="2800">
                <a:cs typeface="B Titr" pitchFamily="2" charset="-78"/>
              </a:rPr>
              <a:t>اي </a:t>
            </a:r>
            <a:r>
              <a:rPr lang="fa-IR" sz="2800"/>
              <a:t>‌</a:t>
            </a:r>
            <a:r>
              <a:rPr lang="fa-IR" sz="2800">
                <a:cs typeface="B Titr" pitchFamily="2" charset="-78"/>
              </a:rPr>
              <a:t>افزايش مي</a:t>
            </a:r>
            <a:r>
              <a:rPr lang="fa-IR" sz="2800"/>
              <a:t>‌</a:t>
            </a:r>
            <a:r>
              <a:rPr lang="fa-IR" sz="2800">
                <a:cs typeface="B Titr" pitchFamily="2" charset="-78"/>
              </a:rPr>
              <a:t>يابد كه فاصله و شكاف قيمتي بين آن دو دوره ايجاد مي</a:t>
            </a:r>
            <a:r>
              <a:rPr lang="fa-IR" sz="2800"/>
              <a:t>‌</a:t>
            </a:r>
            <a:r>
              <a:rPr lang="fa-IR" sz="2800">
                <a:cs typeface="B Titr" pitchFamily="2" charset="-78"/>
              </a:rPr>
              <a:t>شود</a:t>
            </a:r>
          </a:p>
          <a:p>
            <a:r>
              <a:rPr lang="fa-IR" sz="2800">
                <a:cs typeface="B Titr" pitchFamily="2" charset="-78"/>
              </a:rPr>
              <a:t>قيمت باز و بسته شدن در دوره دوم يكسان است</a:t>
            </a:r>
            <a:endParaRPr lang="en-US" sz="2800">
              <a:cs typeface="B Titr" pitchFamily="2" charset="-78"/>
            </a:endParaRPr>
          </a:p>
        </p:txBody>
      </p:sp>
      <p:sp>
        <p:nvSpPr>
          <p:cNvPr id="103429" name="Rectangle 5"/>
          <p:cNvSpPr>
            <a:spLocks noChangeArrowheads="1"/>
          </p:cNvSpPr>
          <p:nvPr/>
        </p:nvSpPr>
        <p:spPr bwMode="auto">
          <a:xfrm>
            <a:off x="1187450" y="3284538"/>
            <a:ext cx="287338" cy="13668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0" name="Line 6"/>
          <p:cNvSpPr>
            <a:spLocks noChangeShapeType="1"/>
          </p:cNvSpPr>
          <p:nvPr/>
        </p:nvSpPr>
        <p:spPr bwMode="auto">
          <a:xfrm>
            <a:off x="1908175" y="20605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1" name="Line 7"/>
          <p:cNvSpPr>
            <a:spLocks noChangeShapeType="1"/>
          </p:cNvSpPr>
          <p:nvPr/>
        </p:nvSpPr>
        <p:spPr bwMode="auto">
          <a:xfrm>
            <a:off x="1920875" y="2492375"/>
            <a:ext cx="0"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2" name="Line 8"/>
          <p:cNvSpPr>
            <a:spLocks noChangeShapeType="1"/>
          </p:cNvSpPr>
          <p:nvPr/>
        </p:nvSpPr>
        <p:spPr bwMode="auto">
          <a:xfrm>
            <a:off x="1331913" y="46529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3" name="Text Box 9"/>
          <p:cNvSpPr txBox="1">
            <a:spLocks noChangeArrowheads="1"/>
          </p:cNvSpPr>
          <p:nvPr/>
        </p:nvSpPr>
        <p:spPr bwMode="auto">
          <a:xfrm>
            <a:off x="1116013" y="2781300"/>
            <a:ext cx="6334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b="1"/>
              <a:t>شكاف</a:t>
            </a:r>
            <a:endParaRPr lang="en-US" b="1"/>
          </a:p>
        </p:txBody>
      </p:sp>
      <p:sp>
        <p:nvSpPr>
          <p:cNvPr id="103434" name="Line 10"/>
          <p:cNvSpPr>
            <a:spLocks noChangeShapeType="1"/>
          </p:cNvSpPr>
          <p:nvPr/>
        </p:nvSpPr>
        <p:spPr bwMode="auto">
          <a:xfrm>
            <a:off x="1331913" y="306863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5" name="Line 11"/>
          <p:cNvSpPr>
            <a:spLocks noChangeShapeType="1"/>
          </p:cNvSpPr>
          <p:nvPr/>
        </p:nvSpPr>
        <p:spPr bwMode="auto">
          <a:xfrm>
            <a:off x="1738313" y="2695575"/>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6" name="Line 12"/>
          <p:cNvSpPr>
            <a:spLocks noChangeShapeType="1"/>
          </p:cNvSpPr>
          <p:nvPr/>
        </p:nvSpPr>
        <p:spPr bwMode="auto">
          <a:xfrm>
            <a:off x="250825" y="5734050"/>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7" name="Line 13"/>
          <p:cNvSpPr>
            <a:spLocks noChangeShapeType="1"/>
          </p:cNvSpPr>
          <p:nvPr/>
        </p:nvSpPr>
        <p:spPr bwMode="auto">
          <a:xfrm>
            <a:off x="468313" y="5013325"/>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8" name="Line 14"/>
          <p:cNvSpPr>
            <a:spLocks noChangeShapeType="1"/>
          </p:cNvSpPr>
          <p:nvPr/>
        </p:nvSpPr>
        <p:spPr bwMode="auto">
          <a:xfrm>
            <a:off x="755650" y="4437063"/>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rrowheads="1"/>
          </p:cNvSpPr>
          <p:nvPr>
            <p:ph type="body" idx="1"/>
          </p:nvPr>
        </p:nvSpPr>
        <p:spPr/>
        <p:txBody>
          <a:bodyPr/>
          <a:lstStyle/>
          <a:p>
            <a:endParaRPr lang="en-US"/>
          </a:p>
        </p:txBody>
      </p:sp>
      <p:pic>
        <p:nvPicPr>
          <p:cNvPr id="1044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p:txBody>
          <a:bodyPr/>
          <a:lstStyle/>
          <a:p>
            <a:r>
              <a:rPr lang="fa-IR">
                <a:cs typeface="B Titr" pitchFamily="2" charset="-78"/>
              </a:rPr>
              <a:t>هارامي نزولي </a:t>
            </a:r>
            <a:r>
              <a:rPr lang="en-US">
                <a:cs typeface="B Titr" pitchFamily="2" charset="-78"/>
              </a:rPr>
              <a:t>Bearish harami</a:t>
            </a:r>
          </a:p>
        </p:txBody>
      </p:sp>
      <p:sp>
        <p:nvSpPr>
          <p:cNvPr id="105475" name="Rectangle 3"/>
          <p:cNvSpPr>
            <a:spLocks noGrp="1" noRot="1" noChangeArrowheads="1"/>
          </p:cNvSpPr>
          <p:nvPr>
            <p:ph type="body" sz="half" idx="1"/>
          </p:nvPr>
        </p:nvSpPr>
        <p:spPr>
          <a:xfrm>
            <a:off x="0" y="1981200"/>
            <a:ext cx="4710113" cy="4876800"/>
          </a:xfrm>
        </p:spPr>
        <p:txBody>
          <a:bodyPr/>
          <a:lstStyle/>
          <a:p>
            <a:pPr>
              <a:lnSpc>
                <a:spcPct val="80000"/>
              </a:lnSpc>
            </a:pPr>
            <a:endParaRPr lang="en-US" sz="2400"/>
          </a:p>
        </p:txBody>
      </p:sp>
      <p:sp>
        <p:nvSpPr>
          <p:cNvPr id="105476" name="Rectangle 4"/>
          <p:cNvSpPr>
            <a:spLocks noGrp="1" noRot="1" noChangeArrowheads="1"/>
          </p:cNvSpPr>
          <p:nvPr>
            <p:ph type="body" sz="half" idx="2"/>
          </p:nvPr>
        </p:nvSpPr>
        <p:spPr>
          <a:xfrm>
            <a:off x="4649788" y="1676400"/>
            <a:ext cx="4192587" cy="4422775"/>
          </a:xfrm>
        </p:spPr>
        <p:txBody>
          <a:bodyPr/>
          <a:lstStyle/>
          <a:p>
            <a:r>
              <a:rPr lang="fa-IR" sz="2400">
                <a:cs typeface="B Titr" pitchFamily="2" charset="-78"/>
              </a:rPr>
              <a:t>قيمت باز و بسته شدن يك دوره در داخل محدوده قيمت باز و بسته شدن دوره قبل قرار مي</a:t>
            </a:r>
            <a:r>
              <a:rPr lang="fa-IR" sz="2400"/>
              <a:t>‌</a:t>
            </a:r>
            <a:r>
              <a:rPr lang="fa-IR" sz="2400">
                <a:cs typeface="B Titr" pitchFamily="2" charset="-78"/>
              </a:rPr>
              <a:t>گيرد</a:t>
            </a:r>
          </a:p>
          <a:p>
            <a:r>
              <a:rPr lang="fa-IR" sz="2400">
                <a:cs typeface="B Titr" pitchFamily="2" charset="-78"/>
              </a:rPr>
              <a:t>مستقل از بدنه سياه يا سفيد در هريك از دو دوره الگوي هارامي شكل مي</a:t>
            </a:r>
            <a:r>
              <a:rPr lang="fa-IR" sz="2400"/>
              <a:t>‌</a:t>
            </a:r>
            <a:r>
              <a:rPr lang="fa-IR" sz="2400">
                <a:cs typeface="B Titr" pitchFamily="2" charset="-78"/>
              </a:rPr>
              <a:t>گيرد</a:t>
            </a:r>
          </a:p>
          <a:p>
            <a:r>
              <a:rPr lang="fa-IR" sz="2400">
                <a:cs typeface="B Titr" pitchFamily="2" charset="-78"/>
              </a:rPr>
              <a:t>در صورتي‌كه قيمت باز و بسته شدن دوره دوم يكسان باشند آرايش هارامي صليبي (</a:t>
            </a:r>
            <a:r>
              <a:rPr lang="en-US" sz="2400">
                <a:cs typeface="B Titr" pitchFamily="2" charset="-78"/>
              </a:rPr>
              <a:t>cross harami</a:t>
            </a:r>
            <a:r>
              <a:rPr lang="fa-IR" sz="2400">
                <a:cs typeface="B Titr" pitchFamily="2" charset="-78"/>
              </a:rPr>
              <a:t>) ناميده مي</a:t>
            </a:r>
            <a:r>
              <a:rPr lang="fa-IR" sz="2400"/>
              <a:t>‌</a:t>
            </a:r>
            <a:r>
              <a:rPr lang="fa-IR" sz="2400">
                <a:cs typeface="B Titr" pitchFamily="2" charset="-78"/>
              </a:rPr>
              <a:t>شود</a:t>
            </a:r>
            <a:endParaRPr lang="en-US" sz="2400">
              <a:cs typeface="B Titr" pitchFamily="2" charset="-78"/>
            </a:endParaRPr>
          </a:p>
        </p:txBody>
      </p:sp>
      <p:sp>
        <p:nvSpPr>
          <p:cNvPr id="105477" name="Rectangle 5"/>
          <p:cNvSpPr>
            <a:spLocks noChangeArrowheads="1"/>
          </p:cNvSpPr>
          <p:nvPr/>
        </p:nvSpPr>
        <p:spPr bwMode="auto">
          <a:xfrm>
            <a:off x="827088" y="3357563"/>
            <a:ext cx="288925" cy="15113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8" name="Line 6"/>
          <p:cNvSpPr>
            <a:spLocks noChangeShapeType="1"/>
          </p:cNvSpPr>
          <p:nvPr/>
        </p:nvSpPr>
        <p:spPr bwMode="auto">
          <a:xfrm>
            <a:off x="971550" y="486886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79" name="Line 7"/>
          <p:cNvSpPr>
            <a:spLocks noChangeShapeType="1"/>
          </p:cNvSpPr>
          <p:nvPr/>
        </p:nvSpPr>
        <p:spPr bwMode="auto">
          <a:xfrm>
            <a:off x="971550" y="306863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80" name="Rectangle 8"/>
          <p:cNvSpPr>
            <a:spLocks noChangeArrowheads="1"/>
          </p:cNvSpPr>
          <p:nvPr/>
        </p:nvSpPr>
        <p:spPr bwMode="auto">
          <a:xfrm>
            <a:off x="2987675" y="3357563"/>
            <a:ext cx="288925" cy="15113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81" name="Line 9"/>
          <p:cNvSpPr>
            <a:spLocks noChangeShapeType="1"/>
          </p:cNvSpPr>
          <p:nvPr/>
        </p:nvSpPr>
        <p:spPr bwMode="auto">
          <a:xfrm>
            <a:off x="3132138" y="486886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82" name="Line 10"/>
          <p:cNvSpPr>
            <a:spLocks noChangeShapeType="1"/>
          </p:cNvSpPr>
          <p:nvPr/>
        </p:nvSpPr>
        <p:spPr bwMode="auto">
          <a:xfrm>
            <a:off x="3132138" y="306863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83" name="Line 11"/>
          <p:cNvSpPr>
            <a:spLocks noChangeShapeType="1"/>
          </p:cNvSpPr>
          <p:nvPr/>
        </p:nvSpPr>
        <p:spPr bwMode="auto">
          <a:xfrm>
            <a:off x="1476375" y="4149725"/>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84" name="Line 12"/>
          <p:cNvSpPr>
            <a:spLocks noChangeShapeType="1"/>
          </p:cNvSpPr>
          <p:nvPr/>
        </p:nvSpPr>
        <p:spPr bwMode="auto">
          <a:xfrm>
            <a:off x="1644650" y="3860800"/>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85" name="Rectangle 13"/>
          <p:cNvSpPr>
            <a:spLocks noChangeArrowheads="1"/>
          </p:cNvSpPr>
          <p:nvPr/>
        </p:nvSpPr>
        <p:spPr bwMode="auto">
          <a:xfrm>
            <a:off x="3635375" y="4076700"/>
            <a:ext cx="288925" cy="2159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05486" name="Line 14"/>
          <p:cNvSpPr>
            <a:spLocks noChangeShapeType="1"/>
          </p:cNvSpPr>
          <p:nvPr/>
        </p:nvSpPr>
        <p:spPr bwMode="auto">
          <a:xfrm>
            <a:off x="3779838" y="3789363"/>
            <a:ext cx="0" cy="7921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87" name="Text Box 15"/>
          <p:cNvSpPr txBox="1">
            <a:spLocks noChangeArrowheads="1"/>
          </p:cNvSpPr>
          <p:nvPr/>
        </p:nvSpPr>
        <p:spPr bwMode="auto">
          <a:xfrm>
            <a:off x="2565400" y="5176838"/>
            <a:ext cx="1235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b="1"/>
              <a:t>هارامي نزولي</a:t>
            </a:r>
            <a:endParaRPr lang="en-US" b="1"/>
          </a:p>
        </p:txBody>
      </p:sp>
      <p:sp>
        <p:nvSpPr>
          <p:cNvPr id="105488" name="Text Box 16"/>
          <p:cNvSpPr txBox="1">
            <a:spLocks noChangeArrowheads="1"/>
          </p:cNvSpPr>
          <p:nvPr/>
        </p:nvSpPr>
        <p:spPr bwMode="auto">
          <a:xfrm>
            <a:off x="611188" y="5229225"/>
            <a:ext cx="12207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b="1"/>
              <a:t>هارمي صليبي</a:t>
            </a:r>
            <a:endParaRPr lang="en-US" b="1"/>
          </a:p>
        </p:txBody>
      </p:sp>
      <p:sp>
        <p:nvSpPr>
          <p:cNvPr id="105489" name="Line 17"/>
          <p:cNvSpPr>
            <a:spLocks noChangeShapeType="1"/>
          </p:cNvSpPr>
          <p:nvPr/>
        </p:nvSpPr>
        <p:spPr bwMode="auto">
          <a:xfrm>
            <a:off x="3284538" y="4292600"/>
            <a:ext cx="3603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90" name="Line 18"/>
          <p:cNvSpPr>
            <a:spLocks noChangeShapeType="1"/>
          </p:cNvSpPr>
          <p:nvPr/>
        </p:nvSpPr>
        <p:spPr bwMode="auto">
          <a:xfrm>
            <a:off x="3276600" y="4076700"/>
            <a:ext cx="3603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91" name="Line 19"/>
          <p:cNvSpPr>
            <a:spLocks noChangeShapeType="1"/>
          </p:cNvSpPr>
          <p:nvPr/>
        </p:nvSpPr>
        <p:spPr bwMode="auto">
          <a:xfrm>
            <a:off x="179388" y="5373688"/>
            <a:ext cx="0" cy="1008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92" name="Line 20"/>
          <p:cNvSpPr>
            <a:spLocks noChangeShapeType="1"/>
          </p:cNvSpPr>
          <p:nvPr/>
        </p:nvSpPr>
        <p:spPr bwMode="auto">
          <a:xfrm>
            <a:off x="395288" y="4941888"/>
            <a:ext cx="0" cy="1008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93" name="Line 21"/>
          <p:cNvSpPr>
            <a:spLocks noChangeShapeType="1"/>
          </p:cNvSpPr>
          <p:nvPr/>
        </p:nvSpPr>
        <p:spPr bwMode="auto">
          <a:xfrm>
            <a:off x="539750" y="4508500"/>
            <a:ext cx="0" cy="1008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94" name="Line 22"/>
          <p:cNvSpPr>
            <a:spLocks noChangeShapeType="1"/>
          </p:cNvSpPr>
          <p:nvPr/>
        </p:nvSpPr>
        <p:spPr bwMode="auto">
          <a:xfrm>
            <a:off x="2339975" y="5156200"/>
            <a:ext cx="0" cy="1008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95" name="Line 23"/>
          <p:cNvSpPr>
            <a:spLocks noChangeShapeType="1"/>
          </p:cNvSpPr>
          <p:nvPr/>
        </p:nvSpPr>
        <p:spPr bwMode="auto">
          <a:xfrm>
            <a:off x="2555875" y="4724400"/>
            <a:ext cx="0" cy="1008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96" name="Line 24"/>
          <p:cNvSpPr>
            <a:spLocks noChangeShapeType="1"/>
          </p:cNvSpPr>
          <p:nvPr/>
        </p:nvSpPr>
        <p:spPr bwMode="auto">
          <a:xfrm>
            <a:off x="2700338" y="4291013"/>
            <a:ext cx="0" cy="1008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p:txBody>
          <a:bodyPr/>
          <a:lstStyle/>
          <a:p>
            <a:endParaRPr lang="en-US"/>
          </a:p>
        </p:txBody>
      </p:sp>
      <p:sp>
        <p:nvSpPr>
          <p:cNvPr id="106499" name="Rectangle 3"/>
          <p:cNvSpPr>
            <a:spLocks noGrp="1" noRot="1" noChangeArrowheads="1"/>
          </p:cNvSpPr>
          <p:nvPr>
            <p:ph type="body" idx="1"/>
          </p:nvPr>
        </p:nvSpPr>
        <p:spPr/>
        <p:txBody>
          <a:bodyPr/>
          <a:lstStyle/>
          <a:p>
            <a:endParaRPr lang="en-US"/>
          </a:p>
        </p:txBody>
      </p:sp>
      <p:pic>
        <p:nvPicPr>
          <p:cNvPr id="1065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rrowheads="1"/>
          </p:cNvSpPr>
          <p:nvPr>
            <p:ph type="title"/>
          </p:nvPr>
        </p:nvSpPr>
        <p:spPr/>
        <p:txBody>
          <a:bodyPr/>
          <a:lstStyle/>
          <a:p>
            <a:r>
              <a:rPr lang="fa-IR">
                <a:cs typeface="B Titr" pitchFamily="2" charset="-78"/>
              </a:rPr>
              <a:t>الگوي ستاره  دنباله دار </a:t>
            </a:r>
            <a:r>
              <a:rPr lang="en-US">
                <a:cs typeface="B Titr" pitchFamily="2" charset="-78"/>
              </a:rPr>
              <a:t>shooting star</a:t>
            </a:r>
          </a:p>
        </p:txBody>
      </p:sp>
      <p:sp>
        <p:nvSpPr>
          <p:cNvPr id="107523" name="Rectangle 3"/>
          <p:cNvSpPr>
            <a:spLocks noGrp="1" noRot="1" noChangeArrowheads="1"/>
          </p:cNvSpPr>
          <p:nvPr>
            <p:ph type="body" sz="half" idx="1"/>
          </p:nvPr>
        </p:nvSpPr>
        <p:spPr>
          <a:xfrm>
            <a:off x="0" y="1981200"/>
            <a:ext cx="4710113" cy="4876800"/>
          </a:xfrm>
        </p:spPr>
        <p:txBody>
          <a:bodyPr/>
          <a:lstStyle/>
          <a:p>
            <a:pPr>
              <a:lnSpc>
                <a:spcPct val="90000"/>
              </a:lnSpc>
            </a:pPr>
            <a:endParaRPr lang="en-US" sz="2400"/>
          </a:p>
        </p:txBody>
      </p:sp>
      <p:sp>
        <p:nvSpPr>
          <p:cNvPr id="107524" name="Rectangle 4"/>
          <p:cNvSpPr>
            <a:spLocks noGrp="1" noRot="1" noChangeArrowheads="1"/>
          </p:cNvSpPr>
          <p:nvPr>
            <p:ph type="body" sz="half" idx="2"/>
          </p:nvPr>
        </p:nvSpPr>
        <p:spPr>
          <a:xfrm>
            <a:off x="4649788" y="1676400"/>
            <a:ext cx="4192587" cy="4422775"/>
          </a:xfrm>
        </p:spPr>
        <p:txBody>
          <a:bodyPr/>
          <a:lstStyle/>
          <a:p>
            <a:r>
              <a:rPr lang="fa-IR" sz="2400">
                <a:cs typeface="B Titr" pitchFamily="2" charset="-78"/>
              </a:rPr>
              <a:t>سايه بالايي ، بلند از سايه پاييني وحداقل دو برابر بدنه آن مي</a:t>
            </a:r>
            <a:r>
              <a:rPr lang="fa-IR" sz="2400"/>
              <a:t>‌</a:t>
            </a:r>
            <a:r>
              <a:rPr lang="fa-IR" sz="2400">
                <a:cs typeface="B Titr" pitchFamily="2" charset="-78"/>
              </a:rPr>
              <a:t>باشد</a:t>
            </a:r>
          </a:p>
          <a:p>
            <a:r>
              <a:rPr lang="fa-IR" sz="2400">
                <a:cs typeface="B Titr" pitchFamily="2" charset="-78"/>
              </a:rPr>
              <a:t>قيمت باز و بسته شدن به هم نزديك است</a:t>
            </a:r>
          </a:p>
          <a:p>
            <a:endParaRPr lang="fa-IR" sz="2400">
              <a:cs typeface="B Titr" pitchFamily="2" charset="-78"/>
            </a:endParaRPr>
          </a:p>
          <a:p>
            <a:r>
              <a:rPr lang="fa-IR" sz="2400">
                <a:cs typeface="B Titr" pitchFamily="2" charset="-78"/>
              </a:rPr>
              <a:t>رنگ بدنه اهميت چنداني ندارد</a:t>
            </a:r>
          </a:p>
          <a:p>
            <a:r>
              <a:rPr lang="fa-IR" sz="2400">
                <a:cs typeface="B Titr" pitchFamily="2" charset="-78"/>
              </a:rPr>
              <a:t>در انتهاي روند صعودي حاكي از شروع روند نزولي است</a:t>
            </a:r>
            <a:endParaRPr lang="en-US" sz="2400">
              <a:cs typeface="B Titr" pitchFamily="2" charset="-78"/>
            </a:endParaRPr>
          </a:p>
        </p:txBody>
      </p:sp>
      <p:sp>
        <p:nvSpPr>
          <p:cNvPr id="107525" name="Rectangle 5"/>
          <p:cNvSpPr>
            <a:spLocks noChangeArrowheads="1"/>
          </p:cNvSpPr>
          <p:nvPr/>
        </p:nvSpPr>
        <p:spPr bwMode="auto">
          <a:xfrm>
            <a:off x="1042988" y="4365625"/>
            <a:ext cx="288925" cy="215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6" name="Line 6"/>
          <p:cNvSpPr>
            <a:spLocks noChangeShapeType="1"/>
          </p:cNvSpPr>
          <p:nvPr/>
        </p:nvSpPr>
        <p:spPr bwMode="auto">
          <a:xfrm>
            <a:off x="1187450" y="2735263"/>
            <a:ext cx="0" cy="16557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27" name="Line 7"/>
          <p:cNvSpPr>
            <a:spLocks noChangeShapeType="1"/>
          </p:cNvSpPr>
          <p:nvPr/>
        </p:nvSpPr>
        <p:spPr bwMode="auto">
          <a:xfrm>
            <a:off x="1187450" y="4581525"/>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28" name="Rectangle 8"/>
          <p:cNvSpPr>
            <a:spLocks noChangeArrowheads="1"/>
          </p:cNvSpPr>
          <p:nvPr/>
        </p:nvSpPr>
        <p:spPr bwMode="auto">
          <a:xfrm>
            <a:off x="1619250" y="4365625"/>
            <a:ext cx="288925" cy="2159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9" name="Line 9"/>
          <p:cNvSpPr>
            <a:spLocks noChangeShapeType="1"/>
          </p:cNvSpPr>
          <p:nvPr/>
        </p:nvSpPr>
        <p:spPr bwMode="auto">
          <a:xfrm>
            <a:off x="1763713" y="2735263"/>
            <a:ext cx="0" cy="16557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30" name="Line 10"/>
          <p:cNvSpPr>
            <a:spLocks noChangeShapeType="1"/>
          </p:cNvSpPr>
          <p:nvPr/>
        </p:nvSpPr>
        <p:spPr bwMode="auto">
          <a:xfrm>
            <a:off x="1763713" y="4581525"/>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31" name="Rectangle 11"/>
          <p:cNvSpPr>
            <a:spLocks noChangeArrowheads="1"/>
          </p:cNvSpPr>
          <p:nvPr/>
        </p:nvSpPr>
        <p:spPr bwMode="auto">
          <a:xfrm>
            <a:off x="2195513" y="4437063"/>
            <a:ext cx="288925" cy="215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32" name="Line 12"/>
          <p:cNvSpPr>
            <a:spLocks noChangeShapeType="1"/>
          </p:cNvSpPr>
          <p:nvPr/>
        </p:nvSpPr>
        <p:spPr bwMode="auto">
          <a:xfrm>
            <a:off x="2339975" y="2781300"/>
            <a:ext cx="0" cy="1655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33" name="Line 13"/>
          <p:cNvSpPr>
            <a:spLocks noChangeShapeType="1"/>
          </p:cNvSpPr>
          <p:nvPr/>
        </p:nvSpPr>
        <p:spPr bwMode="auto">
          <a:xfrm>
            <a:off x="2339975" y="4652963"/>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34" name="Rectangle 14"/>
          <p:cNvSpPr>
            <a:spLocks noChangeArrowheads="1"/>
          </p:cNvSpPr>
          <p:nvPr/>
        </p:nvSpPr>
        <p:spPr bwMode="auto">
          <a:xfrm>
            <a:off x="2843213" y="4411663"/>
            <a:ext cx="288925" cy="2159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35" name="Line 15"/>
          <p:cNvSpPr>
            <a:spLocks noChangeShapeType="1"/>
          </p:cNvSpPr>
          <p:nvPr/>
        </p:nvSpPr>
        <p:spPr bwMode="auto">
          <a:xfrm>
            <a:off x="2987675" y="2781300"/>
            <a:ext cx="0" cy="1655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36" name="Line 16"/>
          <p:cNvSpPr>
            <a:spLocks noChangeShapeType="1"/>
          </p:cNvSpPr>
          <p:nvPr/>
        </p:nvSpPr>
        <p:spPr bwMode="auto">
          <a:xfrm>
            <a:off x="2987675" y="4627563"/>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37" name="Line 17"/>
          <p:cNvSpPr>
            <a:spLocks noChangeShapeType="1"/>
          </p:cNvSpPr>
          <p:nvPr/>
        </p:nvSpPr>
        <p:spPr bwMode="auto">
          <a:xfrm>
            <a:off x="179388" y="5876925"/>
            <a:ext cx="0"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38" name="Line 18"/>
          <p:cNvSpPr>
            <a:spLocks noChangeShapeType="1"/>
          </p:cNvSpPr>
          <p:nvPr/>
        </p:nvSpPr>
        <p:spPr bwMode="auto">
          <a:xfrm>
            <a:off x="395288" y="5157788"/>
            <a:ext cx="0" cy="7921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39" name="Line 19"/>
          <p:cNvSpPr>
            <a:spLocks noChangeShapeType="1"/>
          </p:cNvSpPr>
          <p:nvPr/>
        </p:nvSpPr>
        <p:spPr bwMode="auto">
          <a:xfrm>
            <a:off x="684213" y="4652963"/>
            <a:ext cx="0" cy="7921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rrowheads="1"/>
          </p:cNvSpPr>
          <p:nvPr>
            <p:ph type="title"/>
          </p:nvPr>
        </p:nvSpPr>
        <p:spPr/>
        <p:txBody>
          <a:bodyPr/>
          <a:lstStyle/>
          <a:p>
            <a:r>
              <a:rPr lang="fa-IR" sz="4000" b="1">
                <a:cs typeface="B Titr" pitchFamily="2" charset="-78"/>
              </a:rPr>
              <a:t>الگوي تلاقي نزولي </a:t>
            </a:r>
            <a:r>
              <a:rPr lang="en-US" sz="4000" b="1">
                <a:cs typeface="B Titr" pitchFamily="2" charset="-78"/>
              </a:rPr>
              <a:t>Bearish meeting lines</a:t>
            </a:r>
          </a:p>
        </p:txBody>
      </p:sp>
      <p:sp>
        <p:nvSpPr>
          <p:cNvPr id="108547" name="Rectangle 3"/>
          <p:cNvSpPr>
            <a:spLocks noGrp="1" noRot="1" noChangeArrowheads="1"/>
          </p:cNvSpPr>
          <p:nvPr>
            <p:ph type="body" sz="half" idx="1"/>
          </p:nvPr>
        </p:nvSpPr>
        <p:spPr>
          <a:xfrm>
            <a:off x="0" y="1981200"/>
            <a:ext cx="4710113" cy="4876800"/>
          </a:xfrm>
        </p:spPr>
        <p:txBody>
          <a:bodyPr/>
          <a:lstStyle/>
          <a:p>
            <a:endParaRPr lang="en-US" sz="2800"/>
          </a:p>
        </p:txBody>
      </p:sp>
      <p:sp>
        <p:nvSpPr>
          <p:cNvPr id="108548" name="Rectangle 4"/>
          <p:cNvSpPr>
            <a:spLocks noGrp="1" noRot="1" noChangeArrowheads="1"/>
          </p:cNvSpPr>
          <p:nvPr>
            <p:ph type="body" sz="half" idx="2"/>
          </p:nvPr>
        </p:nvSpPr>
        <p:spPr>
          <a:xfrm>
            <a:off x="4649788" y="1676400"/>
            <a:ext cx="4192587" cy="4422775"/>
          </a:xfrm>
        </p:spPr>
        <p:txBody>
          <a:bodyPr/>
          <a:lstStyle/>
          <a:p>
            <a:r>
              <a:rPr lang="fa-IR" sz="2800">
                <a:cs typeface="B Titr" pitchFamily="2" charset="-78"/>
              </a:rPr>
              <a:t>زماني شكل مي‌گيرد كه قيمت باز شدن دوره جاري از محدوده قيمت معاملات دوره قبل بالاتر بوده، و در نهايت در قيمتي نزديك به حداكثر قيمت ( قيمت بسته شدن) معاملات دوره قبل بسته شود</a:t>
            </a:r>
            <a:endParaRPr lang="en-US" sz="2800">
              <a:cs typeface="B Titr" pitchFamily="2" charset="-78"/>
            </a:endParaRPr>
          </a:p>
        </p:txBody>
      </p:sp>
      <p:sp>
        <p:nvSpPr>
          <p:cNvPr id="108549" name="Rectangle 5"/>
          <p:cNvSpPr>
            <a:spLocks noChangeArrowheads="1"/>
          </p:cNvSpPr>
          <p:nvPr/>
        </p:nvSpPr>
        <p:spPr bwMode="auto">
          <a:xfrm>
            <a:off x="1042988" y="3789363"/>
            <a:ext cx="288925" cy="10795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50" name="Line 6"/>
          <p:cNvSpPr>
            <a:spLocks noChangeShapeType="1"/>
          </p:cNvSpPr>
          <p:nvPr/>
        </p:nvSpPr>
        <p:spPr bwMode="auto">
          <a:xfrm>
            <a:off x="1187450" y="350043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1" name="Line 7"/>
          <p:cNvSpPr>
            <a:spLocks noChangeShapeType="1"/>
          </p:cNvSpPr>
          <p:nvPr/>
        </p:nvSpPr>
        <p:spPr bwMode="auto">
          <a:xfrm>
            <a:off x="1187450" y="4868863"/>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2" name="Rectangle 8"/>
          <p:cNvSpPr>
            <a:spLocks noChangeArrowheads="1"/>
          </p:cNvSpPr>
          <p:nvPr/>
        </p:nvSpPr>
        <p:spPr bwMode="auto">
          <a:xfrm>
            <a:off x="2195513" y="2708275"/>
            <a:ext cx="288925" cy="10795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53" name="Line 9"/>
          <p:cNvSpPr>
            <a:spLocks noChangeShapeType="1"/>
          </p:cNvSpPr>
          <p:nvPr/>
        </p:nvSpPr>
        <p:spPr bwMode="auto">
          <a:xfrm>
            <a:off x="2339975" y="241935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4" name="Line 10"/>
          <p:cNvSpPr>
            <a:spLocks noChangeShapeType="1"/>
          </p:cNvSpPr>
          <p:nvPr/>
        </p:nvSpPr>
        <p:spPr bwMode="auto">
          <a:xfrm>
            <a:off x="2339975" y="3787775"/>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5" name="Line 11"/>
          <p:cNvSpPr>
            <a:spLocks noChangeShapeType="1"/>
          </p:cNvSpPr>
          <p:nvPr/>
        </p:nvSpPr>
        <p:spPr bwMode="auto">
          <a:xfrm>
            <a:off x="1339850" y="3789363"/>
            <a:ext cx="7921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6" name="Line 12"/>
          <p:cNvSpPr>
            <a:spLocks noChangeShapeType="1"/>
          </p:cNvSpPr>
          <p:nvPr/>
        </p:nvSpPr>
        <p:spPr bwMode="auto">
          <a:xfrm>
            <a:off x="250825" y="5876925"/>
            <a:ext cx="0" cy="981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7" name="Line 13"/>
          <p:cNvSpPr>
            <a:spLocks noChangeShapeType="1"/>
          </p:cNvSpPr>
          <p:nvPr/>
        </p:nvSpPr>
        <p:spPr bwMode="auto">
          <a:xfrm>
            <a:off x="468313" y="5229225"/>
            <a:ext cx="0" cy="981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8" name="Line 14"/>
          <p:cNvSpPr>
            <a:spLocks noChangeShapeType="1"/>
          </p:cNvSpPr>
          <p:nvPr/>
        </p:nvSpPr>
        <p:spPr bwMode="auto">
          <a:xfrm>
            <a:off x="684213" y="4797425"/>
            <a:ext cx="0" cy="981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fa-IR">
                <a:solidFill>
                  <a:schemeClr val="hlink"/>
                </a:solidFill>
                <a:cs typeface="B Titr" pitchFamily="2" charset="-78"/>
              </a:rPr>
              <a:t>مبانی ترسیم نمودار ها</a:t>
            </a:r>
            <a:r>
              <a:rPr lang="fa-IR">
                <a:cs typeface="B Titr" pitchFamily="2" charset="-78"/>
              </a:rPr>
              <a:t> </a:t>
            </a:r>
            <a:endParaRPr lang="en-US">
              <a:cs typeface="B Titr" pitchFamily="2" charset="-78"/>
            </a:endParaRPr>
          </a:p>
        </p:txBody>
      </p:sp>
      <p:sp>
        <p:nvSpPr>
          <p:cNvPr id="15363" name="Rectangle 3"/>
          <p:cNvSpPr>
            <a:spLocks noGrp="1" noRot="1" noChangeArrowheads="1"/>
          </p:cNvSpPr>
          <p:nvPr>
            <p:ph type="body" idx="1"/>
          </p:nvPr>
        </p:nvSpPr>
        <p:spPr/>
        <p:txBody>
          <a:bodyPr/>
          <a:lstStyle/>
          <a:p>
            <a:pPr>
              <a:buFont typeface="Wingdings" panose="05000000000000000000" pitchFamily="2" charset="2"/>
              <a:buNone/>
            </a:pPr>
            <a:r>
              <a:rPr lang="fa-IR">
                <a:cs typeface="B Titr" pitchFamily="2" charset="-78"/>
              </a:rPr>
              <a:t>زمینه های قیمت</a:t>
            </a:r>
          </a:p>
          <a:p>
            <a:pPr>
              <a:buFont typeface="Wingdings" panose="05000000000000000000" pitchFamily="2" charset="2"/>
              <a:buNone/>
            </a:pPr>
            <a:endParaRPr lang="fa-IR">
              <a:cs typeface="B Titr" pitchFamily="2" charset="-78"/>
            </a:endParaRPr>
          </a:p>
          <a:p>
            <a:pPr algn="ctr"/>
            <a:r>
              <a:rPr lang="fa-IR">
                <a:cs typeface="B Titr" pitchFamily="2" charset="-78"/>
              </a:rPr>
              <a:t>قیمت باز</a:t>
            </a:r>
          </a:p>
          <a:p>
            <a:pPr algn="ctr"/>
            <a:r>
              <a:rPr lang="fa-IR">
                <a:cs typeface="B Titr" pitchFamily="2" charset="-78"/>
              </a:rPr>
              <a:t>قیمت بالا</a:t>
            </a:r>
          </a:p>
          <a:p>
            <a:pPr algn="ctr"/>
            <a:r>
              <a:rPr lang="fa-IR">
                <a:cs typeface="B Titr" pitchFamily="2" charset="-78"/>
              </a:rPr>
              <a:t>قیمت پایین </a:t>
            </a:r>
          </a:p>
          <a:p>
            <a:pPr algn="ctr"/>
            <a:r>
              <a:rPr lang="fa-IR">
                <a:cs typeface="B Titr" pitchFamily="2" charset="-78"/>
              </a:rPr>
              <a:t>قیمت بسته</a:t>
            </a:r>
          </a:p>
          <a:p>
            <a:pPr algn="ctr"/>
            <a:r>
              <a:rPr lang="fa-IR">
                <a:cs typeface="B Titr" pitchFamily="2" charset="-78"/>
              </a:rPr>
              <a:t>حجم معاملات</a:t>
            </a:r>
            <a:endParaRPr lang="en-US">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rrowheads="1"/>
          </p:cNvSpPr>
          <p:nvPr>
            <p:ph type="title"/>
          </p:nvPr>
        </p:nvSpPr>
        <p:spPr/>
        <p:txBody>
          <a:bodyPr/>
          <a:lstStyle/>
          <a:p>
            <a:r>
              <a:rPr lang="fa-IR">
                <a:cs typeface="B Titr" pitchFamily="2" charset="-78"/>
              </a:rPr>
              <a:t>الگوهاي اصلي ادامه دار روند </a:t>
            </a:r>
            <a:endParaRPr lang="en-US">
              <a:cs typeface="B Titr" pitchFamily="2" charset="-78"/>
            </a:endParaRPr>
          </a:p>
        </p:txBody>
      </p:sp>
      <p:sp>
        <p:nvSpPr>
          <p:cNvPr id="109571" name="Rectangle 3"/>
          <p:cNvSpPr>
            <a:spLocks noGrp="1" noRot="1" noChangeArrowheads="1"/>
          </p:cNvSpPr>
          <p:nvPr>
            <p:ph type="body" idx="1"/>
          </p:nvPr>
        </p:nvSpPr>
        <p:spPr/>
        <p:txBody>
          <a:bodyPr/>
          <a:lstStyle/>
          <a:p>
            <a:r>
              <a:rPr lang="fa-IR">
                <a:cs typeface="B Titr" pitchFamily="2" charset="-78"/>
              </a:rPr>
              <a:t>اين الگو حاكي از ادامه روند جاري مي باشد</a:t>
            </a:r>
          </a:p>
          <a:p>
            <a:pPr>
              <a:buFont typeface="Wingdings" panose="05000000000000000000" pitchFamily="2" charset="2"/>
              <a:buNone/>
            </a:pPr>
            <a:endParaRPr lang="fa-IR">
              <a:cs typeface="B Titr" pitchFamily="2" charset="-78"/>
            </a:endParaRPr>
          </a:p>
          <a:p>
            <a:r>
              <a:rPr lang="fa-IR">
                <a:cs typeface="B Titr" pitchFamily="2" charset="-78"/>
              </a:rPr>
              <a:t>اگر در روند نزولي ديده شود حاكي از ادامه كاهش قيمت</a:t>
            </a:r>
            <a:r>
              <a:rPr lang="fa-IR"/>
              <a:t>‌</a:t>
            </a:r>
            <a:r>
              <a:rPr lang="fa-IR">
                <a:cs typeface="B Titr" pitchFamily="2" charset="-78"/>
              </a:rPr>
              <a:t>ها و اگر در روند صعودي ديده شود نشان از ادامه افزايش قيمت ها مي باشد</a:t>
            </a:r>
            <a:endParaRPr lang="en-US">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rrowheads="1"/>
          </p:cNvSpPr>
          <p:nvPr>
            <p:ph type="title"/>
          </p:nvPr>
        </p:nvSpPr>
        <p:spPr/>
        <p:txBody>
          <a:bodyPr/>
          <a:lstStyle/>
          <a:p>
            <a:r>
              <a:rPr lang="fa-IR" b="1">
                <a:cs typeface="B Titr" pitchFamily="2" charset="-78"/>
              </a:rPr>
              <a:t>الگوي ادامه دار پنجره </a:t>
            </a:r>
            <a:r>
              <a:rPr lang="en-US" b="1">
                <a:cs typeface="B Titr" pitchFamily="2" charset="-78"/>
              </a:rPr>
              <a:t>Window </a:t>
            </a:r>
          </a:p>
        </p:txBody>
      </p:sp>
      <p:sp>
        <p:nvSpPr>
          <p:cNvPr id="110595" name="Rectangle 3"/>
          <p:cNvSpPr>
            <a:spLocks noGrp="1" noRot="1" noChangeArrowheads="1"/>
          </p:cNvSpPr>
          <p:nvPr>
            <p:ph type="body" sz="half" idx="1"/>
          </p:nvPr>
        </p:nvSpPr>
        <p:spPr>
          <a:xfrm>
            <a:off x="301625" y="1676400"/>
            <a:ext cx="4192588" cy="4422775"/>
          </a:xfrm>
        </p:spPr>
        <p:txBody>
          <a:bodyPr/>
          <a:lstStyle/>
          <a:p>
            <a:pPr>
              <a:lnSpc>
                <a:spcPct val="80000"/>
              </a:lnSpc>
            </a:pPr>
            <a:endParaRPr lang="en-US" sz="2400"/>
          </a:p>
        </p:txBody>
      </p:sp>
      <p:sp>
        <p:nvSpPr>
          <p:cNvPr id="110596" name="Rectangle 4"/>
          <p:cNvSpPr>
            <a:spLocks noGrp="1" noRot="1" noChangeArrowheads="1"/>
          </p:cNvSpPr>
          <p:nvPr>
            <p:ph type="body" sz="half" idx="2"/>
          </p:nvPr>
        </p:nvSpPr>
        <p:spPr>
          <a:xfrm>
            <a:off x="4649788" y="1676400"/>
            <a:ext cx="4192587" cy="4422775"/>
          </a:xfrm>
        </p:spPr>
        <p:txBody>
          <a:bodyPr/>
          <a:lstStyle/>
          <a:p>
            <a:r>
              <a:rPr lang="fa-IR" sz="2400">
                <a:cs typeface="B Titr" pitchFamily="2" charset="-78"/>
              </a:rPr>
              <a:t>يك پنجره در واقع يك فضاي خالي بر روي نمودار شمعي محسوب‌مي</a:t>
            </a:r>
            <a:r>
              <a:rPr lang="fa-IR" sz="2400"/>
              <a:t>‌</a:t>
            </a:r>
            <a:r>
              <a:rPr lang="fa-IR" sz="2400">
                <a:cs typeface="B Titr" pitchFamily="2" charset="-78"/>
              </a:rPr>
              <a:t>گردد(محدوده</a:t>
            </a:r>
            <a:r>
              <a:rPr lang="fa-IR" sz="2400"/>
              <a:t>‌</a:t>
            </a:r>
            <a:r>
              <a:rPr lang="fa-IR" sz="2400">
                <a:cs typeface="B Titr" pitchFamily="2" charset="-78"/>
              </a:rPr>
              <a:t>اي از قيمت هيچ معامله</a:t>
            </a:r>
            <a:r>
              <a:rPr lang="fa-IR" sz="2400"/>
              <a:t>‌</a:t>
            </a:r>
            <a:r>
              <a:rPr lang="fa-IR" sz="2400">
                <a:cs typeface="B Titr" pitchFamily="2" charset="-78"/>
              </a:rPr>
              <a:t>اي صورت نمي گيرد)</a:t>
            </a:r>
          </a:p>
          <a:p>
            <a:r>
              <a:rPr lang="fa-IR" sz="2400">
                <a:cs typeface="B Titr" pitchFamily="2" charset="-78"/>
              </a:rPr>
              <a:t>در واقع اين شكاف قيمتي، نقش حمايت و مقاومت را ايفا مي</a:t>
            </a:r>
            <a:r>
              <a:rPr lang="fa-IR" sz="2400"/>
              <a:t>‌</a:t>
            </a:r>
            <a:r>
              <a:rPr lang="fa-IR" sz="2400">
                <a:cs typeface="B Titr" pitchFamily="2" charset="-78"/>
              </a:rPr>
              <a:t>كنند</a:t>
            </a:r>
          </a:p>
          <a:p>
            <a:r>
              <a:rPr lang="fa-IR" sz="2400">
                <a:cs typeface="B Titr" pitchFamily="2" charset="-78"/>
              </a:rPr>
              <a:t>در روند صعودي حاكي از ادامه افزايش قيمت</a:t>
            </a:r>
            <a:r>
              <a:rPr lang="fa-IR" sz="2400"/>
              <a:t>‌</a:t>
            </a:r>
            <a:r>
              <a:rPr lang="fa-IR" sz="2400">
                <a:cs typeface="B Titr" pitchFamily="2" charset="-78"/>
              </a:rPr>
              <a:t>ها و در روند نزولي نشان از ادامه كاهش قيمت مي باشد</a:t>
            </a:r>
            <a:endParaRPr lang="en-US" sz="2400">
              <a:cs typeface="B Titr" pitchFamily="2" charset="-78"/>
            </a:endParaRPr>
          </a:p>
        </p:txBody>
      </p:sp>
      <p:sp>
        <p:nvSpPr>
          <p:cNvPr id="110597" name="Rectangle 5"/>
          <p:cNvSpPr>
            <a:spLocks noChangeArrowheads="1"/>
          </p:cNvSpPr>
          <p:nvPr/>
        </p:nvSpPr>
        <p:spPr bwMode="auto">
          <a:xfrm>
            <a:off x="684213" y="4292600"/>
            <a:ext cx="215900" cy="863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8" name="Line 6"/>
          <p:cNvSpPr>
            <a:spLocks noChangeShapeType="1"/>
          </p:cNvSpPr>
          <p:nvPr/>
        </p:nvSpPr>
        <p:spPr bwMode="auto">
          <a:xfrm>
            <a:off x="793750" y="408463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599" name="Line 7"/>
          <p:cNvSpPr>
            <a:spLocks noChangeShapeType="1"/>
          </p:cNvSpPr>
          <p:nvPr/>
        </p:nvSpPr>
        <p:spPr bwMode="auto">
          <a:xfrm>
            <a:off x="781050" y="51435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0" name="Rectangle 8"/>
          <p:cNvSpPr>
            <a:spLocks noChangeArrowheads="1"/>
          </p:cNvSpPr>
          <p:nvPr/>
        </p:nvSpPr>
        <p:spPr bwMode="auto">
          <a:xfrm>
            <a:off x="1908175" y="2997200"/>
            <a:ext cx="215900" cy="711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1" name="Line 9"/>
          <p:cNvSpPr>
            <a:spLocks noChangeShapeType="1"/>
          </p:cNvSpPr>
          <p:nvPr/>
        </p:nvSpPr>
        <p:spPr bwMode="auto">
          <a:xfrm>
            <a:off x="2017713" y="27813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2" name="Line 10"/>
          <p:cNvSpPr>
            <a:spLocks noChangeShapeType="1"/>
          </p:cNvSpPr>
          <p:nvPr/>
        </p:nvSpPr>
        <p:spPr bwMode="auto">
          <a:xfrm>
            <a:off x="2005013" y="36957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3" name="Rectangle 11"/>
          <p:cNvSpPr>
            <a:spLocks noChangeArrowheads="1"/>
          </p:cNvSpPr>
          <p:nvPr/>
        </p:nvSpPr>
        <p:spPr bwMode="auto">
          <a:xfrm>
            <a:off x="1258888" y="2781300"/>
            <a:ext cx="215900" cy="8636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4" name="Line 12"/>
          <p:cNvSpPr>
            <a:spLocks noChangeShapeType="1"/>
          </p:cNvSpPr>
          <p:nvPr/>
        </p:nvSpPr>
        <p:spPr bwMode="auto">
          <a:xfrm>
            <a:off x="1368425" y="257333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5" name="Line 13"/>
          <p:cNvSpPr>
            <a:spLocks noChangeShapeType="1"/>
          </p:cNvSpPr>
          <p:nvPr/>
        </p:nvSpPr>
        <p:spPr bwMode="auto">
          <a:xfrm>
            <a:off x="1355725" y="36322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6" name="Text Box 14"/>
          <p:cNvSpPr txBox="1">
            <a:spLocks noChangeArrowheads="1"/>
          </p:cNvSpPr>
          <p:nvPr/>
        </p:nvSpPr>
        <p:spPr bwMode="auto">
          <a:xfrm>
            <a:off x="323850" y="3789363"/>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b="1"/>
              <a:t>شكاف يا پنجره</a:t>
            </a:r>
            <a:endParaRPr lang="en-US" b="1"/>
          </a:p>
        </p:txBody>
      </p:sp>
      <p:sp>
        <p:nvSpPr>
          <p:cNvPr id="110607" name="Rectangle 15"/>
          <p:cNvSpPr>
            <a:spLocks noChangeArrowheads="1"/>
          </p:cNvSpPr>
          <p:nvPr/>
        </p:nvSpPr>
        <p:spPr bwMode="auto">
          <a:xfrm>
            <a:off x="3132138" y="3140075"/>
            <a:ext cx="215900" cy="7112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8" name="Line 16"/>
          <p:cNvSpPr>
            <a:spLocks noChangeShapeType="1"/>
          </p:cNvSpPr>
          <p:nvPr/>
        </p:nvSpPr>
        <p:spPr bwMode="auto">
          <a:xfrm>
            <a:off x="3241675" y="29241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9" name="Line 17"/>
          <p:cNvSpPr>
            <a:spLocks noChangeShapeType="1"/>
          </p:cNvSpPr>
          <p:nvPr/>
        </p:nvSpPr>
        <p:spPr bwMode="auto">
          <a:xfrm>
            <a:off x="3241675" y="38385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10" name="Rectangle 18"/>
          <p:cNvSpPr>
            <a:spLocks noChangeArrowheads="1"/>
          </p:cNvSpPr>
          <p:nvPr/>
        </p:nvSpPr>
        <p:spPr bwMode="auto">
          <a:xfrm>
            <a:off x="3635375" y="4508500"/>
            <a:ext cx="215900" cy="711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11" name="Line 19"/>
          <p:cNvSpPr>
            <a:spLocks noChangeShapeType="1"/>
          </p:cNvSpPr>
          <p:nvPr/>
        </p:nvSpPr>
        <p:spPr bwMode="auto">
          <a:xfrm>
            <a:off x="3744913" y="42926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12" name="Line 20"/>
          <p:cNvSpPr>
            <a:spLocks noChangeShapeType="1"/>
          </p:cNvSpPr>
          <p:nvPr/>
        </p:nvSpPr>
        <p:spPr bwMode="auto">
          <a:xfrm>
            <a:off x="3732213" y="52070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13" name="Rectangle 21"/>
          <p:cNvSpPr>
            <a:spLocks noChangeArrowheads="1"/>
          </p:cNvSpPr>
          <p:nvPr/>
        </p:nvSpPr>
        <p:spPr bwMode="auto">
          <a:xfrm>
            <a:off x="4140200" y="4437063"/>
            <a:ext cx="215900" cy="7112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14" name="Line 22"/>
          <p:cNvSpPr>
            <a:spLocks noChangeShapeType="1"/>
          </p:cNvSpPr>
          <p:nvPr/>
        </p:nvSpPr>
        <p:spPr bwMode="auto">
          <a:xfrm>
            <a:off x="4249738" y="42211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15" name="Line 23"/>
          <p:cNvSpPr>
            <a:spLocks noChangeShapeType="1"/>
          </p:cNvSpPr>
          <p:nvPr/>
        </p:nvSpPr>
        <p:spPr bwMode="auto">
          <a:xfrm>
            <a:off x="4249738" y="51355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16" name="Text Box 24"/>
          <p:cNvSpPr txBox="1">
            <a:spLocks noChangeArrowheads="1"/>
          </p:cNvSpPr>
          <p:nvPr/>
        </p:nvSpPr>
        <p:spPr bwMode="auto">
          <a:xfrm>
            <a:off x="2627313" y="4005263"/>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b="1"/>
              <a:t>شكاف يا پنجره</a:t>
            </a:r>
            <a:endParaRPr lang="en-US" b="1"/>
          </a:p>
        </p:txBody>
      </p:sp>
      <p:sp>
        <p:nvSpPr>
          <p:cNvPr id="110617" name="Line 25"/>
          <p:cNvSpPr>
            <a:spLocks noChangeShapeType="1"/>
          </p:cNvSpPr>
          <p:nvPr/>
        </p:nvSpPr>
        <p:spPr bwMode="auto">
          <a:xfrm flipH="1">
            <a:off x="2411413" y="1844675"/>
            <a:ext cx="0" cy="417671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18" name="Line 26"/>
          <p:cNvSpPr>
            <a:spLocks noChangeShapeType="1"/>
          </p:cNvSpPr>
          <p:nvPr/>
        </p:nvSpPr>
        <p:spPr bwMode="auto">
          <a:xfrm>
            <a:off x="468313" y="5084763"/>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19" name="Line 27"/>
          <p:cNvSpPr>
            <a:spLocks noChangeShapeType="1"/>
          </p:cNvSpPr>
          <p:nvPr/>
        </p:nvSpPr>
        <p:spPr bwMode="auto">
          <a:xfrm>
            <a:off x="323850" y="5373688"/>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20" name="Line 28"/>
          <p:cNvSpPr>
            <a:spLocks noChangeShapeType="1"/>
          </p:cNvSpPr>
          <p:nvPr/>
        </p:nvSpPr>
        <p:spPr bwMode="auto">
          <a:xfrm>
            <a:off x="46038" y="5805488"/>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21" name="Line 29"/>
          <p:cNvSpPr>
            <a:spLocks noChangeShapeType="1"/>
          </p:cNvSpPr>
          <p:nvPr/>
        </p:nvSpPr>
        <p:spPr bwMode="auto">
          <a:xfrm>
            <a:off x="2916238" y="2708275"/>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22" name="Line 30"/>
          <p:cNvSpPr>
            <a:spLocks noChangeShapeType="1"/>
          </p:cNvSpPr>
          <p:nvPr/>
        </p:nvSpPr>
        <p:spPr bwMode="auto">
          <a:xfrm>
            <a:off x="2771775" y="2349500"/>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23" name="Line 31"/>
          <p:cNvSpPr>
            <a:spLocks noChangeShapeType="1"/>
          </p:cNvSpPr>
          <p:nvPr/>
        </p:nvSpPr>
        <p:spPr bwMode="auto">
          <a:xfrm>
            <a:off x="2627313" y="191611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p:txBody>
          <a:bodyPr/>
          <a:lstStyle/>
          <a:p>
            <a:r>
              <a:rPr lang="fa-IR" sz="4000" b="1">
                <a:cs typeface="B Titr" pitchFamily="2" charset="-78"/>
              </a:rPr>
              <a:t>الگوي فاصله تاسوكي در روند افزايشي</a:t>
            </a:r>
            <a:br>
              <a:rPr lang="fa-IR" sz="4000" b="1">
                <a:cs typeface="B Titr" pitchFamily="2" charset="-78"/>
              </a:rPr>
            </a:br>
            <a:r>
              <a:rPr lang="fa-IR" sz="4000" b="1">
                <a:cs typeface="B Titr" pitchFamily="2" charset="-78"/>
              </a:rPr>
              <a:t> </a:t>
            </a:r>
            <a:r>
              <a:rPr lang="en-US" sz="4000" b="1">
                <a:cs typeface="B Titr" pitchFamily="2" charset="-78"/>
              </a:rPr>
              <a:t>Upside tasuki Gap</a:t>
            </a:r>
          </a:p>
        </p:txBody>
      </p:sp>
      <p:sp>
        <p:nvSpPr>
          <p:cNvPr id="111619" name="Rectangle 3"/>
          <p:cNvSpPr>
            <a:spLocks noGrp="1" noRot="1" noChangeArrowheads="1"/>
          </p:cNvSpPr>
          <p:nvPr>
            <p:ph type="body" sz="half" idx="1"/>
          </p:nvPr>
        </p:nvSpPr>
        <p:spPr>
          <a:xfrm>
            <a:off x="301625" y="1676400"/>
            <a:ext cx="4192588" cy="4422775"/>
          </a:xfrm>
        </p:spPr>
        <p:txBody>
          <a:bodyPr/>
          <a:lstStyle/>
          <a:p>
            <a:pPr>
              <a:lnSpc>
                <a:spcPct val="80000"/>
              </a:lnSpc>
            </a:pPr>
            <a:endParaRPr lang="en-US" sz="2000"/>
          </a:p>
        </p:txBody>
      </p:sp>
      <p:sp>
        <p:nvSpPr>
          <p:cNvPr id="111620" name="Rectangle 4"/>
          <p:cNvSpPr>
            <a:spLocks noGrp="1" noRot="1" noChangeArrowheads="1"/>
          </p:cNvSpPr>
          <p:nvPr>
            <p:ph type="body" sz="half" idx="2"/>
          </p:nvPr>
        </p:nvSpPr>
        <p:spPr>
          <a:xfrm>
            <a:off x="4649788" y="1676400"/>
            <a:ext cx="4192587" cy="4422775"/>
          </a:xfrm>
        </p:spPr>
        <p:txBody>
          <a:bodyPr/>
          <a:lstStyle/>
          <a:p>
            <a:pPr>
              <a:lnSpc>
                <a:spcPct val="90000"/>
              </a:lnSpc>
            </a:pPr>
            <a:r>
              <a:rPr lang="fa-IR" sz="2000">
                <a:cs typeface="B Titr" pitchFamily="2" charset="-78"/>
              </a:rPr>
              <a:t>طي سه دوره متوالي شكل مي</a:t>
            </a:r>
            <a:r>
              <a:rPr lang="fa-IR" sz="2000"/>
              <a:t>‌</a:t>
            </a:r>
            <a:r>
              <a:rPr lang="fa-IR" sz="2000">
                <a:cs typeface="B Titr" pitchFamily="2" charset="-78"/>
              </a:rPr>
              <a:t>گيرد </a:t>
            </a:r>
          </a:p>
          <a:p>
            <a:pPr>
              <a:lnSpc>
                <a:spcPct val="90000"/>
              </a:lnSpc>
            </a:pPr>
            <a:r>
              <a:rPr lang="fa-IR" sz="2000">
                <a:cs typeface="B Titr" pitchFamily="2" charset="-78"/>
              </a:rPr>
              <a:t>در دوره اول قيمت بسته شدن  بالاتر از باز شدن مي باشد( شمع‌افزايشي)</a:t>
            </a:r>
          </a:p>
          <a:p>
            <a:pPr>
              <a:lnSpc>
                <a:spcPct val="90000"/>
              </a:lnSpc>
            </a:pPr>
            <a:r>
              <a:rPr lang="fa-IR" sz="2000">
                <a:cs typeface="B Titr" pitchFamily="2" charset="-78"/>
              </a:rPr>
              <a:t>در دوره دوم، قيمت باز شدن بالاتر از محدوده معاملات دوره اول باز شده و در قيمتي بالاتر بسته مي </a:t>
            </a:r>
            <a:r>
              <a:rPr lang="fa-IR" sz="2000"/>
              <a:t>‌</a:t>
            </a:r>
            <a:r>
              <a:rPr lang="fa-IR" sz="2000">
                <a:cs typeface="B Titr" pitchFamily="2" charset="-78"/>
              </a:rPr>
              <a:t>شود</a:t>
            </a:r>
          </a:p>
          <a:p>
            <a:pPr>
              <a:lnSpc>
                <a:spcPct val="90000"/>
              </a:lnSpc>
            </a:pPr>
            <a:r>
              <a:rPr lang="fa-IR" sz="2000">
                <a:cs typeface="B Titr" pitchFamily="2" charset="-78"/>
              </a:rPr>
              <a:t>در دوره سوم قيمت ها در محدوده</a:t>
            </a:r>
            <a:r>
              <a:rPr lang="fa-IR" sz="2000"/>
              <a:t>‌</a:t>
            </a:r>
            <a:r>
              <a:rPr lang="fa-IR" sz="2000">
                <a:cs typeface="B Titr" pitchFamily="2" charset="-78"/>
              </a:rPr>
              <a:t>اي در ارتفاع بدنه اصلي  شمع دوره دوم باز شده سپس كاهش مي يابد اما اين كاهش در حدي نيست كه شكاف قيمتي را پر كند</a:t>
            </a:r>
          </a:p>
          <a:p>
            <a:pPr>
              <a:lnSpc>
                <a:spcPct val="90000"/>
              </a:lnSpc>
            </a:pPr>
            <a:r>
              <a:rPr lang="fa-IR" sz="2000">
                <a:cs typeface="B Titr" pitchFamily="2" charset="-78"/>
              </a:rPr>
              <a:t>فاصله بين دوره اول و دوم مانند يك خط حمايت رفتار مي</a:t>
            </a:r>
            <a:r>
              <a:rPr lang="fa-IR" sz="2000"/>
              <a:t>‌</a:t>
            </a:r>
            <a:r>
              <a:rPr lang="fa-IR" sz="2000">
                <a:cs typeface="B Titr" pitchFamily="2" charset="-78"/>
              </a:rPr>
              <a:t>كند</a:t>
            </a:r>
            <a:endParaRPr lang="en-US" sz="2000">
              <a:cs typeface="B Titr" pitchFamily="2" charset="-78"/>
            </a:endParaRPr>
          </a:p>
        </p:txBody>
      </p:sp>
      <p:sp>
        <p:nvSpPr>
          <p:cNvPr id="111621" name="Rectangle 5"/>
          <p:cNvSpPr>
            <a:spLocks noChangeArrowheads="1"/>
          </p:cNvSpPr>
          <p:nvPr/>
        </p:nvSpPr>
        <p:spPr bwMode="auto">
          <a:xfrm>
            <a:off x="684213" y="4292600"/>
            <a:ext cx="215900" cy="863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22" name="Line 6"/>
          <p:cNvSpPr>
            <a:spLocks noChangeShapeType="1"/>
          </p:cNvSpPr>
          <p:nvPr/>
        </p:nvSpPr>
        <p:spPr bwMode="auto">
          <a:xfrm>
            <a:off x="793750" y="408463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623" name="Line 7"/>
          <p:cNvSpPr>
            <a:spLocks noChangeShapeType="1"/>
          </p:cNvSpPr>
          <p:nvPr/>
        </p:nvSpPr>
        <p:spPr bwMode="auto">
          <a:xfrm>
            <a:off x="781050" y="51435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624" name="Rectangle 8"/>
          <p:cNvSpPr>
            <a:spLocks noChangeArrowheads="1"/>
          </p:cNvSpPr>
          <p:nvPr/>
        </p:nvSpPr>
        <p:spPr bwMode="auto">
          <a:xfrm>
            <a:off x="1908175" y="2997200"/>
            <a:ext cx="215900" cy="711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25" name="Line 9"/>
          <p:cNvSpPr>
            <a:spLocks noChangeShapeType="1"/>
          </p:cNvSpPr>
          <p:nvPr/>
        </p:nvSpPr>
        <p:spPr bwMode="auto">
          <a:xfrm>
            <a:off x="2017713" y="27813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626" name="Line 10"/>
          <p:cNvSpPr>
            <a:spLocks noChangeShapeType="1"/>
          </p:cNvSpPr>
          <p:nvPr/>
        </p:nvSpPr>
        <p:spPr bwMode="auto">
          <a:xfrm>
            <a:off x="2005013" y="36957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627" name="Rectangle 11"/>
          <p:cNvSpPr>
            <a:spLocks noChangeArrowheads="1"/>
          </p:cNvSpPr>
          <p:nvPr/>
        </p:nvSpPr>
        <p:spPr bwMode="auto">
          <a:xfrm>
            <a:off x="1258888" y="2925763"/>
            <a:ext cx="215900" cy="6477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28" name="Line 12"/>
          <p:cNvSpPr>
            <a:spLocks noChangeShapeType="1"/>
          </p:cNvSpPr>
          <p:nvPr/>
        </p:nvSpPr>
        <p:spPr bwMode="auto">
          <a:xfrm>
            <a:off x="1368425" y="27051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629" name="Text Box 13"/>
          <p:cNvSpPr txBox="1">
            <a:spLocks noChangeArrowheads="1"/>
          </p:cNvSpPr>
          <p:nvPr/>
        </p:nvSpPr>
        <p:spPr bwMode="auto">
          <a:xfrm>
            <a:off x="684213" y="3644900"/>
            <a:ext cx="6334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b="1"/>
              <a:t>شكاف</a:t>
            </a:r>
            <a:endParaRPr lang="en-US" b="1"/>
          </a:p>
        </p:txBody>
      </p:sp>
      <p:sp>
        <p:nvSpPr>
          <p:cNvPr id="111630" name="Line 14"/>
          <p:cNvSpPr>
            <a:spLocks noChangeShapeType="1"/>
          </p:cNvSpPr>
          <p:nvPr/>
        </p:nvSpPr>
        <p:spPr bwMode="auto">
          <a:xfrm>
            <a:off x="1352550" y="355123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631" name="Line 15"/>
          <p:cNvSpPr>
            <a:spLocks noChangeShapeType="1"/>
          </p:cNvSpPr>
          <p:nvPr/>
        </p:nvSpPr>
        <p:spPr bwMode="auto">
          <a:xfrm>
            <a:off x="395288" y="5013325"/>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632" name="Line 16"/>
          <p:cNvSpPr>
            <a:spLocks noChangeShapeType="1"/>
          </p:cNvSpPr>
          <p:nvPr/>
        </p:nvSpPr>
        <p:spPr bwMode="auto">
          <a:xfrm>
            <a:off x="250825" y="5516563"/>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p:txBody>
          <a:bodyPr/>
          <a:lstStyle/>
          <a:p>
            <a:r>
              <a:rPr lang="fa-IR" sz="3600" b="1">
                <a:cs typeface="B Titr" pitchFamily="2" charset="-78"/>
              </a:rPr>
              <a:t>روند افزايشي با وقفه موقتي سه مرحله</a:t>
            </a:r>
            <a:r>
              <a:rPr lang="fa-IR" sz="3600" b="1"/>
              <a:t>‌</a:t>
            </a:r>
            <a:r>
              <a:rPr lang="fa-IR" sz="3600" b="1">
                <a:cs typeface="B Titr" pitchFamily="2" charset="-78"/>
              </a:rPr>
              <a:t>اي</a:t>
            </a:r>
            <a:r>
              <a:rPr lang="en-US" sz="3600" b="1">
                <a:cs typeface="B Titr" pitchFamily="2" charset="-78"/>
              </a:rPr>
              <a:t/>
            </a:r>
            <a:br>
              <a:rPr lang="en-US" sz="3600" b="1">
                <a:cs typeface="B Titr" pitchFamily="2" charset="-78"/>
              </a:rPr>
            </a:br>
            <a:r>
              <a:rPr lang="en-US" sz="3600" b="1">
                <a:cs typeface="B Titr" pitchFamily="2" charset="-78"/>
              </a:rPr>
              <a:t> Rising three methods </a:t>
            </a:r>
          </a:p>
        </p:txBody>
      </p:sp>
      <p:sp>
        <p:nvSpPr>
          <p:cNvPr id="112643" name="Rectangle 3"/>
          <p:cNvSpPr>
            <a:spLocks noGrp="1" noRot="1" noChangeArrowheads="1"/>
          </p:cNvSpPr>
          <p:nvPr>
            <p:ph type="body" sz="half" idx="1"/>
          </p:nvPr>
        </p:nvSpPr>
        <p:spPr>
          <a:xfrm>
            <a:off x="441325" y="2127250"/>
            <a:ext cx="4192588" cy="3800475"/>
          </a:xfrm>
        </p:spPr>
        <p:txBody>
          <a:bodyPr/>
          <a:lstStyle/>
          <a:p>
            <a:pPr>
              <a:lnSpc>
                <a:spcPct val="80000"/>
              </a:lnSpc>
            </a:pPr>
            <a:endParaRPr lang="en-US" sz="2400"/>
          </a:p>
        </p:txBody>
      </p:sp>
      <p:sp>
        <p:nvSpPr>
          <p:cNvPr id="112644" name="Rectangle 4"/>
          <p:cNvSpPr>
            <a:spLocks noGrp="1" noRot="1" noChangeArrowheads="1"/>
          </p:cNvSpPr>
          <p:nvPr>
            <p:ph type="body" sz="half" idx="2"/>
          </p:nvPr>
        </p:nvSpPr>
        <p:spPr>
          <a:xfrm>
            <a:off x="4649788" y="1676400"/>
            <a:ext cx="4192587" cy="4422775"/>
          </a:xfrm>
        </p:spPr>
        <p:txBody>
          <a:bodyPr/>
          <a:lstStyle/>
          <a:p>
            <a:r>
              <a:rPr lang="fa-IR" sz="2400">
                <a:cs typeface="B Titr" pitchFamily="2" charset="-78"/>
              </a:rPr>
              <a:t>طي 5 دوره متوالي يا حتي دوره هاي بيشتر به وجود مي</a:t>
            </a:r>
            <a:r>
              <a:rPr lang="fa-IR" sz="2400"/>
              <a:t>‌</a:t>
            </a:r>
            <a:r>
              <a:rPr lang="fa-IR" sz="2400">
                <a:cs typeface="B Titr" pitchFamily="2" charset="-78"/>
              </a:rPr>
              <a:t>آيد</a:t>
            </a:r>
          </a:p>
          <a:p>
            <a:r>
              <a:rPr lang="fa-IR" sz="2400">
                <a:cs typeface="B Titr" pitchFamily="2" charset="-78"/>
              </a:rPr>
              <a:t>دوره اول با يك افزايش قيمت قابل توجه همراه است ( شمع بلند سفيد رنگ)</a:t>
            </a:r>
          </a:p>
          <a:p>
            <a:r>
              <a:rPr lang="fa-IR" sz="2400">
                <a:cs typeface="B Titr" pitchFamily="2" charset="-78"/>
              </a:rPr>
              <a:t>طي سه دوره متوالي شمع هايي با بدنه كوتاه سياه يا سفيد بوجود مي</a:t>
            </a:r>
            <a:r>
              <a:rPr lang="fa-IR" sz="2400"/>
              <a:t>‌‌</a:t>
            </a:r>
            <a:r>
              <a:rPr lang="fa-IR" sz="2400">
                <a:cs typeface="B Titr" pitchFamily="2" charset="-78"/>
              </a:rPr>
              <a:t>آيد سپس قيمت مجدداً افزايش قابل توجه</a:t>
            </a:r>
            <a:r>
              <a:rPr lang="fa-IR" sz="2400"/>
              <a:t>‌</a:t>
            </a:r>
            <a:r>
              <a:rPr lang="fa-IR" sz="2400">
                <a:cs typeface="B Titr" pitchFamily="2" charset="-78"/>
              </a:rPr>
              <a:t>اي را دنبال مي</a:t>
            </a:r>
            <a:r>
              <a:rPr lang="fa-IR" sz="2400"/>
              <a:t>‌</a:t>
            </a:r>
            <a:r>
              <a:rPr lang="fa-IR" sz="2400">
                <a:cs typeface="B Titr" pitchFamily="2" charset="-78"/>
              </a:rPr>
              <a:t>كند</a:t>
            </a:r>
          </a:p>
          <a:p>
            <a:r>
              <a:rPr lang="fa-IR" sz="2400">
                <a:cs typeface="B Titr" pitchFamily="2" charset="-78"/>
              </a:rPr>
              <a:t>رئند افزايشي قيمت دوباره دنبال مي</a:t>
            </a:r>
            <a:r>
              <a:rPr lang="fa-IR" sz="2400"/>
              <a:t>‌‌</a:t>
            </a:r>
            <a:r>
              <a:rPr lang="fa-IR" sz="2400">
                <a:cs typeface="B Titr" pitchFamily="2" charset="-78"/>
              </a:rPr>
              <a:t>شود</a:t>
            </a:r>
            <a:endParaRPr lang="en-US" sz="2400">
              <a:cs typeface="B Titr" pitchFamily="2" charset="-78"/>
            </a:endParaRPr>
          </a:p>
        </p:txBody>
      </p:sp>
      <p:sp>
        <p:nvSpPr>
          <p:cNvPr id="112645" name="Rectangle 5"/>
          <p:cNvSpPr>
            <a:spLocks noChangeArrowheads="1"/>
          </p:cNvSpPr>
          <p:nvPr/>
        </p:nvSpPr>
        <p:spPr bwMode="auto">
          <a:xfrm>
            <a:off x="900113" y="3141663"/>
            <a:ext cx="287337" cy="19431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46" name="Rectangle 6"/>
          <p:cNvSpPr>
            <a:spLocks noChangeArrowheads="1"/>
          </p:cNvSpPr>
          <p:nvPr/>
        </p:nvSpPr>
        <p:spPr bwMode="auto">
          <a:xfrm>
            <a:off x="2916238" y="2779713"/>
            <a:ext cx="287337" cy="20891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47" name="Line 7"/>
          <p:cNvSpPr>
            <a:spLocks noChangeShapeType="1"/>
          </p:cNvSpPr>
          <p:nvPr/>
        </p:nvSpPr>
        <p:spPr bwMode="auto">
          <a:xfrm>
            <a:off x="1055688" y="2860675"/>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48" name="Line 8"/>
          <p:cNvSpPr>
            <a:spLocks noChangeShapeType="1"/>
          </p:cNvSpPr>
          <p:nvPr/>
        </p:nvSpPr>
        <p:spPr bwMode="auto">
          <a:xfrm>
            <a:off x="1042988" y="508476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49" name="Line 9"/>
          <p:cNvSpPr>
            <a:spLocks noChangeShapeType="1"/>
          </p:cNvSpPr>
          <p:nvPr/>
        </p:nvSpPr>
        <p:spPr bwMode="auto">
          <a:xfrm>
            <a:off x="3059113" y="2492375"/>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50" name="Line 10"/>
          <p:cNvSpPr>
            <a:spLocks noChangeShapeType="1"/>
          </p:cNvSpPr>
          <p:nvPr/>
        </p:nvSpPr>
        <p:spPr bwMode="auto">
          <a:xfrm>
            <a:off x="3059113" y="486886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51" name="Rectangle 11"/>
          <p:cNvSpPr>
            <a:spLocks noChangeArrowheads="1"/>
          </p:cNvSpPr>
          <p:nvPr/>
        </p:nvSpPr>
        <p:spPr bwMode="auto">
          <a:xfrm>
            <a:off x="1403350" y="3500438"/>
            <a:ext cx="288925" cy="28892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52" name="Line 12"/>
          <p:cNvSpPr>
            <a:spLocks noChangeShapeType="1"/>
          </p:cNvSpPr>
          <p:nvPr/>
        </p:nvSpPr>
        <p:spPr bwMode="auto">
          <a:xfrm>
            <a:off x="1547813" y="37893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53" name="Line 13"/>
          <p:cNvSpPr>
            <a:spLocks noChangeShapeType="1"/>
          </p:cNvSpPr>
          <p:nvPr/>
        </p:nvSpPr>
        <p:spPr bwMode="auto">
          <a:xfrm flipV="1">
            <a:off x="1547813" y="335597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54" name="Rectangle 14"/>
          <p:cNvSpPr>
            <a:spLocks noChangeArrowheads="1"/>
          </p:cNvSpPr>
          <p:nvPr/>
        </p:nvSpPr>
        <p:spPr bwMode="auto">
          <a:xfrm>
            <a:off x="1893888" y="3860800"/>
            <a:ext cx="288925" cy="28892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55" name="Line 15"/>
          <p:cNvSpPr>
            <a:spLocks noChangeShapeType="1"/>
          </p:cNvSpPr>
          <p:nvPr/>
        </p:nvSpPr>
        <p:spPr bwMode="auto">
          <a:xfrm>
            <a:off x="2038350" y="41497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56" name="Line 16"/>
          <p:cNvSpPr>
            <a:spLocks noChangeShapeType="1"/>
          </p:cNvSpPr>
          <p:nvPr/>
        </p:nvSpPr>
        <p:spPr bwMode="auto">
          <a:xfrm flipV="1">
            <a:off x="2038350" y="37163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57" name="Rectangle 17"/>
          <p:cNvSpPr>
            <a:spLocks noChangeArrowheads="1"/>
          </p:cNvSpPr>
          <p:nvPr/>
        </p:nvSpPr>
        <p:spPr bwMode="auto">
          <a:xfrm>
            <a:off x="2344738" y="4232275"/>
            <a:ext cx="288925" cy="28892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58" name="Line 18"/>
          <p:cNvSpPr>
            <a:spLocks noChangeShapeType="1"/>
          </p:cNvSpPr>
          <p:nvPr/>
        </p:nvSpPr>
        <p:spPr bwMode="auto">
          <a:xfrm>
            <a:off x="2489200" y="45212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59" name="Line 19"/>
          <p:cNvSpPr>
            <a:spLocks noChangeShapeType="1"/>
          </p:cNvSpPr>
          <p:nvPr/>
        </p:nvSpPr>
        <p:spPr bwMode="auto">
          <a:xfrm flipV="1">
            <a:off x="2489200" y="408781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60" name="Line 20"/>
          <p:cNvSpPr>
            <a:spLocks noChangeShapeType="1"/>
          </p:cNvSpPr>
          <p:nvPr/>
        </p:nvSpPr>
        <p:spPr bwMode="auto">
          <a:xfrm>
            <a:off x="684213" y="47244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61" name="Line 21"/>
          <p:cNvSpPr>
            <a:spLocks noChangeShapeType="1"/>
          </p:cNvSpPr>
          <p:nvPr/>
        </p:nvSpPr>
        <p:spPr bwMode="auto">
          <a:xfrm>
            <a:off x="539750" y="5157788"/>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62" name="Line 22"/>
          <p:cNvSpPr>
            <a:spLocks noChangeShapeType="1"/>
          </p:cNvSpPr>
          <p:nvPr/>
        </p:nvSpPr>
        <p:spPr bwMode="auto">
          <a:xfrm>
            <a:off x="323850" y="5516563"/>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rrowheads="1"/>
          </p:cNvSpPr>
          <p:nvPr>
            <p:ph type="title"/>
          </p:nvPr>
        </p:nvSpPr>
        <p:spPr/>
        <p:txBody>
          <a:bodyPr/>
          <a:lstStyle/>
          <a:p>
            <a:r>
              <a:rPr lang="fa-IR" sz="4000" b="1">
                <a:cs typeface="B Titr" pitchFamily="2" charset="-78"/>
              </a:rPr>
              <a:t>روند كاهشي با وقفه موقتي سه مرحله</a:t>
            </a:r>
            <a:r>
              <a:rPr lang="fa-IR" sz="4000" b="1"/>
              <a:t>‌</a:t>
            </a:r>
            <a:r>
              <a:rPr lang="fa-IR" sz="4000" b="1">
                <a:cs typeface="B Titr" pitchFamily="2" charset="-78"/>
              </a:rPr>
              <a:t>اي</a:t>
            </a:r>
            <a:br>
              <a:rPr lang="fa-IR" sz="4000" b="1">
                <a:cs typeface="B Titr" pitchFamily="2" charset="-78"/>
              </a:rPr>
            </a:br>
            <a:r>
              <a:rPr lang="en-US" sz="4000" b="1">
                <a:cs typeface="B Titr" pitchFamily="2" charset="-78"/>
              </a:rPr>
              <a:t>Falling three methods </a:t>
            </a:r>
          </a:p>
        </p:txBody>
      </p:sp>
      <p:sp>
        <p:nvSpPr>
          <p:cNvPr id="113667" name="Rectangle 3"/>
          <p:cNvSpPr>
            <a:spLocks noGrp="1" noRot="1" noChangeArrowheads="1"/>
          </p:cNvSpPr>
          <p:nvPr>
            <p:ph type="body" sz="half" idx="1"/>
          </p:nvPr>
        </p:nvSpPr>
        <p:spPr>
          <a:xfrm>
            <a:off x="301625" y="1916113"/>
            <a:ext cx="4192588" cy="3797300"/>
          </a:xfrm>
        </p:spPr>
        <p:txBody>
          <a:bodyPr/>
          <a:lstStyle/>
          <a:p>
            <a:pPr>
              <a:lnSpc>
                <a:spcPct val="80000"/>
              </a:lnSpc>
            </a:pPr>
            <a:r>
              <a:rPr lang="en-US" sz="2400">
                <a:cs typeface="B Titr" pitchFamily="2" charset="-78"/>
              </a:rPr>
              <a:t> </a:t>
            </a:r>
          </a:p>
        </p:txBody>
      </p:sp>
      <p:sp>
        <p:nvSpPr>
          <p:cNvPr id="113668" name="Rectangle 4"/>
          <p:cNvSpPr>
            <a:spLocks noGrp="1" noRot="1" noChangeArrowheads="1"/>
          </p:cNvSpPr>
          <p:nvPr>
            <p:ph type="body" sz="half" idx="2"/>
          </p:nvPr>
        </p:nvSpPr>
        <p:spPr>
          <a:xfrm>
            <a:off x="4649788" y="1676400"/>
            <a:ext cx="4192587" cy="4422775"/>
          </a:xfrm>
        </p:spPr>
        <p:txBody>
          <a:bodyPr/>
          <a:lstStyle/>
          <a:p>
            <a:r>
              <a:rPr lang="fa-IR" sz="2400">
                <a:cs typeface="B Titr" pitchFamily="2" charset="-78"/>
              </a:rPr>
              <a:t>اين الگو زماني شكل مي</a:t>
            </a:r>
            <a:r>
              <a:rPr lang="fa-IR" sz="2400"/>
              <a:t>‌</a:t>
            </a:r>
            <a:r>
              <a:rPr lang="fa-IR" sz="2400">
                <a:cs typeface="B Titr" pitchFamily="2" charset="-78"/>
              </a:rPr>
              <a:t>گيرد كه پس از يك شمع با بدنه بلند سياه ، سه يا چند شمع با بدنه هاي كوتاه سياه يا سفيد به وجود آمده </a:t>
            </a:r>
          </a:p>
          <a:p>
            <a:r>
              <a:rPr lang="fa-IR" sz="2400">
                <a:cs typeface="B Titr" pitchFamily="2" charset="-78"/>
              </a:rPr>
              <a:t>در نهايت در دوره آخر قيمت به حدي سقوط مي كنند كه پايين تراز قيمت بسته شدن دوره اول بسته مي</a:t>
            </a:r>
            <a:r>
              <a:rPr lang="fa-IR" sz="2400"/>
              <a:t>‌‌</a:t>
            </a:r>
            <a:r>
              <a:rPr lang="fa-IR" sz="2400">
                <a:cs typeface="B Titr" pitchFamily="2" charset="-78"/>
              </a:rPr>
              <a:t>شود</a:t>
            </a:r>
          </a:p>
          <a:p>
            <a:r>
              <a:rPr lang="fa-IR" sz="2400">
                <a:cs typeface="B Titr" pitchFamily="2" charset="-78"/>
              </a:rPr>
              <a:t>نشان دهنده ادامه روند نزولي و تداوم كاهش قيمت</a:t>
            </a:r>
            <a:r>
              <a:rPr lang="fa-IR" sz="2400"/>
              <a:t>‌</a:t>
            </a:r>
            <a:r>
              <a:rPr lang="fa-IR" sz="2400">
                <a:cs typeface="B Titr" pitchFamily="2" charset="-78"/>
              </a:rPr>
              <a:t>ها است</a:t>
            </a:r>
            <a:endParaRPr lang="en-US" sz="2400">
              <a:cs typeface="B Titr" pitchFamily="2" charset="-78"/>
            </a:endParaRPr>
          </a:p>
        </p:txBody>
      </p:sp>
      <p:sp>
        <p:nvSpPr>
          <p:cNvPr id="113669" name="Rectangle 5"/>
          <p:cNvSpPr>
            <a:spLocks noChangeArrowheads="1"/>
          </p:cNvSpPr>
          <p:nvPr/>
        </p:nvSpPr>
        <p:spPr bwMode="auto">
          <a:xfrm>
            <a:off x="900113" y="2205038"/>
            <a:ext cx="287337" cy="19431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70" name="Rectangle 6"/>
          <p:cNvSpPr>
            <a:spLocks noChangeArrowheads="1"/>
          </p:cNvSpPr>
          <p:nvPr/>
        </p:nvSpPr>
        <p:spPr bwMode="auto">
          <a:xfrm>
            <a:off x="2916238" y="2347913"/>
            <a:ext cx="287337" cy="208915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71" name="Line 7"/>
          <p:cNvSpPr>
            <a:spLocks noChangeShapeType="1"/>
          </p:cNvSpPr>
          <p:nvPr/>
        </p:nvSpPr>
        <p:spPr bwMode="auto">
          <a:xfrm>
            <a:off x="1055688" y="192405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72" name="Line 8"/>
          <p:cNvSpPr>
            <a:spLocks noChangeShapeType="1"/>
          </p:cNvSpPr>
          <p:nvPr/>
        </p:nvSpPr>
        <p:spPr bwMode="auto">
          <a:xfrm>
            <a:off x="1042988" y="414813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73" name="Line 9"/>
          <p:cNvSpPr>
            <a:spLocks noChangeShapeType="1"/>
          </p:cNvSpPr>
          <p:nvPr/>
        </p:nvSpPr>
        <p:spPr bwMode="auto">
          <a:xfrm>
            <a:off x="3059113" y="2060575"/>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74" name="Line 10"/>
          <p:cNvSpPr>
            <a:spLocks noChangeShapeType="1"/>
          </p:cNvSpPr>
          <p:nvPr/>
        </p:nvSpPr>
        <p:spPr bwMode="auto">
          <a:xfrm>
            <a:off x="3059113" y="443706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75" name="Rectangle 11"/>
          <p:cNvSpPr>
            <a:spLocks noChangeArrowheads="1"/>
          </p:cNvSpPr>
          <p:nvPr/>
        </p:nvSpPr>
        <p:spPr bwMode="auto">
          <a:xfrm>
            <a:off x="1403350" y="3500438"/>
            <a:ext cx="288925"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76" name="Line 12"/>
          <p:cNvSpPr>
            <a:spLocks noChangeShapeType="1"/>
          </p:cNvSpPr>
          <p:nvPr/>
        </p:nvSpPr>
        <p:spPr bwMode="auto">
          <a:xfrm>
            <a:off x="1547813" y="37893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77" name="Line 13"/>
          <p:cNvSpPr>
            <a:spLocks noChangeShapeType="1"/>
          </p:cNvSpPr>
          <p:nvPr/>
        </p:nvSpPr>
        <p:spPr bwMode="auto">
          <a:xfrm flipV="1">
            <a:off x="1547813" y="335597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78" name="Rectangle 14"/>
          <p:cNvSpPr>
            <a:spLocks noChangeArrowheads="1"/>
          </p:cNvSpPr>
          <p:nvPr/>
        </p:nvSpPr>
        <p:spPr bwMode="auto">
          <a:xfrm>
            <a:off x="1906588" y="3141663"/>
            <a:ext cx="288925"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79" name="Line 15"/>
          <p:cNvSpPr>
            <a:spLocks noChangeShapeType="1"/>
          </p:cNvSpPr>
          <p:nvPr/>
        </p:nvSpPr>
        <p:spPr bwMode="auto">
          <a:xfrm>
            <a:off x="2051050" y="34305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80" name="Line 16"/>
          <p:cNvSpPr>
            <a:spLocks noChangeShapeType="1"/>
          </p:cNvSpPr>
          <p:nvPr/>
        </p:nvSpPr>
        <p:spPr bwMode="auto">
          <a:xfrm flipV="1">
            <a:off x="2051050" y="2997200"/>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81" name="Rectangle 17"/>
          <p:cNvSpPr>
            <a:spLocks noChangeArrowheads="1"/>
          </p:cNvSpPr>
          <p:nvPr/>
        </p:nvSpPr>
        <p:spPr bwMode="auto">
          <a:xfrm>
            <a:off x="2411413" y="2709863"/>
            <a:ext cx="288925"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82" name="Line 18"/>
          <p:cNvSpPr>
            <a:spLocks noChangeShapeType="1"/>
          </p:cNvSpPr>
          <p:nvPr/>
        </p:nvSpPr>
        <p:spPr bwMode="auto">
          <a:xfrm>
            <a:off x="2555875" y="29987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83" name="Line 19"/>
          <p:cNvSpPr>
            <a:spLocks noChangeShapeType="1"/>
          </p:cNvSpPr>
          <p:nvPr/>
        </p:nvSpPr>
        <p:spPr bwMode="auto">
          <a:xfrm flipV="1">
            <a:off x="2555875" y="2565400"/>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84" name="Line 20"/>
          <p:cNvSpPr>
            <a:spLocks noChangeShapeType="1"/>
          </p:cNvSpPr>
          <p:nvPr/>
        </p:nvSpPr>
        <p:spPr bwMode="auto">
          <a:xfrm>
            <a:off x="611188" y="191611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85" name="Line 21"/>
          <p:cNvSpPr>
            <a:spLocks noChangeShapeType="1"/>
          </p:cNvSpPr>
          <p:nvPr/>
        </p:nvSpPr>
        <p:spPr bwMode="auto">
          <a:xfrm>
            <a:off x="468313" y="148431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86" name="Line 22"/>
          <p:cNvSpPr>
            <a:spLocks noChangeShapeType="1"/>
          </p:cNvSpPr>
          <p:nvPr/>
        </p:nvSpPr>
        <p:spPr bwMode="auto">
          <a:xfrm>
            <a:off x="250825" y="1196975"/>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p:txBody>
          <a:bodyPr/>
          <a:lstStyle/>
          <a:p>
            <a:r>
              <a:rPr lang="fa-IR">
                <a:solidFill>
                  <a:srgbClr val="FF9933"/>
                </a:solidFill>
                <a:cs typeface="B Titr" pitchFamily="2" charset="-78"/>
              </a:rPr>
              <a:t>درباره كندل استيك</a:t>
            </a:r>
            <a:r>
              <a:rPr lang="fa-IR">
                <a:solidFill>
                  <a:srgbClr val="FF9933"/>
                </a:solidFill>
              </a:rPr>
              <a:t>‌</a:t>
            </a:r>
            <a:r>
              <a:rPr lang="fa-IR">
                <a:solidFill>
                  <a:srgbClr val="FF9933"/>
                </a:solidFill>
                <a:cs typeface="B Titr" pitchFamily="2" charset="-78"/>
              </a:rPr>
              <a:t>ها بيشتر بدانيم</a:t>
            </a:r>
            <a:endParaRPr lang="en-US">
              <a:solidFill>
                <a:srgbClr val="FF9933"/>
              </a:solidFill>
              <a:cs typeface="B Titr" pitchFamily="2" charset="-78"/>
            </a:endParaRPr>
          </a:p>
        </p:txBody>
      </p:sp>
      <p:sp>
        <p:nvSpPr>
          <p:cNvPr id="114691" name="Rectangle 3"/>
          <p:cNvSpPr>
            <a:spLocks noGrp="1" noRot="1" noChangeArrowheads="1"/>
          </p:cNvSpPr>
          <p:nvPr>
            <p:ph type="body" idx="1"/>
          </p:nvPr>
        </p:nvSpPr>
        <p:spPr/>
        <p:txBody>
          <a:bodyPr/>
          <a:lstStyle/>
          <a:p>
            <a:pPr algn="ctr">
              <a:lnSpc>
                <a:spcPct val="90000"/>
              </a:lnSpc>
              <a:buFont typeface="Wingdings" panose="05000000000000000000" pitchFamily="2" charset="2"/>
              <a:buNone/>
            </a:pPr>
            <a:r>
              <a:rPr lang="en-US" sz="2400" b="1">
                <a:cs typeface="B Titr" pitchFamily="2" charset="-78"/>
                <a:hlinkClick r:id="rId3"/>
              </a:rPr>
              <a:t>http://www.candlestickchart.com/glossary.html</a:t>
            </a:r>
            <a:endParaRPr lang="en-US" sz="2400" b="1">
              <a:cs typeface="B Titr" pitchFamily="2" charset="-78"/>
            </a:endParaRPr>
          </a:p>
          <a:p>
            <a:pPr algn="ctr">
              <a:lnSpc>
                <a:spcPct val="90000"/>
              </a:lnSpc>
              <a:buFont typeface="Wingdings" panose="05000000000000000000" pitchFamily="2" charset="2"/>
              <a:buNone/>
            </a:pPr>
            <a:endParaRPr lang="en-US" sz="2400" b="1">
              <a:cs typeface="B Titr" pitchFamily="2" charset="-78"/>
            </a:endParaRPr>
          </a:p>
          <a:p>
            <a:pPr algn="ctr">
              <a:lnSpc>
                <a:spcPct val="90000"/>
              </a:lnSpc>
              <a:buFont typeface="Wingdings" panose="05000000000000000000" pitchFamily="2" charset="2"/>
              <a:buNone/>
            </a:pPr>
            <a:r>
              <a:rPr lang="en-US" sz="2400" b="1">
                <a:cs typeface="B Titr" pitchFamily="2" charset="-78"/>
                <a:hlinkClick r:id="rId4"/>
              </a:rPr>
              <a:t>http://www.hotcandlestick.com/</a:t>
            </a:r>
            <a:endParaRPr lang="en-US" sz="2400" b="1">
              <a:cs typeface="B Titr" pitchFamily="2" charset="-78"/>
            </a:endParaRPr>
          </a:p>
          <a:p>
            <a:pPr algn="ctr">
              <a:lnSpc>
                <a:spcPct val="90000"/>
              </a:lnSpc>
              <a:buFont typeface="Wingdings" panose="05000000000000000000" pitchFamily="2" charset="2"/>
              <a:buNone/>
            </a:pPr>
            <a:endParaRPr lang="en-US" sz="2400" b="1">
              <a:cs typeface="B Titr" pitchFamily="2" charset="-78"/>
            </a:endParaRPr>
          </a:p>
          <a:p>
            <a:pPr algn="ctr">
              <a:lnSpc>
                <a:spcPct val="90000"/>
              </a:lnSpc>
              <a:buFont typeface="Wingdings" panose="05000000000000000000" pitchFamily="2" charset="2"/>
              <a:buNone/>
            </a:pPr>
            <a:r>
              <a:rPr lang="en-US" sz="2400" b="1">
                <a:cs typeface="B Titr" pitchFamily="2" charset="-78"/>
                <a:hlinkClick r:id="rId5"/>
              </a:rPr>
              <a:t>http://www.candlestickforum.com/</a:t>
            </a:r>
            <a:endParaRPr lang="en-US" sz="2400" b="1">
              <a:cs typeface="B Titr" pitchFamily="2" charset="-78"/>
            </a:endParaRPr>
          </a:p>
          <a:p>
            <a:pPr algn="ctr">
              <a:lnSpc>
                <a:spcPct val="90000"/>
              </a:lnSpc>
            </a:pPr>
            <a:endParaRPr lang="en-US" sz="2400" b="1">
              <a:cs typeface="B Titr" pitchFamily="2" charset="-78"/>
            </a:endParaRPr>
          </a:p>
          <a:p>
            <a:pPr algn="ctr">
              <a:lnSpc>
                <a:spcPct val="90000"/>
              </a:lnSpc>
            </a:pPr>
            <a:r>
              <a:rPr lang="en-US" sz="2400" b="1">
                <a:cs typeface="B Titr" pitchFamily="2" charset="-78"/>
                <a:hlinkClick r:id="rId6"/>
              </a:rPr>
              <a:t>http://www.altavest.com/candlesticks.html</a:t>
            </a:r>
            <a:endParaRPr lang="en-US" sz="2400" b="1">
              <a:cs typeface="B Titr" pitchFamily="2" charset="-78"/>
            </a:endParaRPr>
          </a:p>
          <a:p>
            <a:pPr algn="ctr">
              <a:lnSpc>
                <a:spcPct val="90000"/>
              </a:lnSpc>
            </a:pPr>
            <a:endParaRPr lang="en-US" sz="2400" b="1">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rrowheads="1"/>
          </p:cNvSpPr>
          <p:nvPr>
            <p:ph type="title"/>
          </p:nvPr>
        </p:nvSpPr>
        <p:spPr/>
        <p:txBody>
          <a:bodyPr/>
          <a:lstStyle/>
          <a:p>
            <a:r>
              <a:rPr lang="fa-IR" sz="3200">
                <a:cs typeface="B Titr" pitchFamily="2" charset="-78"/>
              </a:rPr>
              <a:t>به دنبال روند رفتن با استفاده از آرايش</a:t>
            </a:r>
            <a:r>
              <a:rPr lang="fa-IR" sz="3200"/>
              <a:t>‌</a:t>
            </a:r>
            <a:r>
              <a:rPr lang="fa-IR" sz="3200">
                <a:cs typeface="B Titr" pitchFamily="2" charset="-78"/>
              </a:rPr>
              <a:t>هاي شمعي</a:t>
            </a:r>
            <a:br>
              <a:rPr lang="fa-IR" sz="3200">
                <a:cs typeface="B Titr" pitchFamily="2" charset="-78"/>
              </a:rPr>
            </a:br>
            <a:r>
              <a:rPr lang="fa-IR" sz="3200">
                <a:cs typeface="B Titr" pitchFamily="2" charset="-78"/>
              </a:rPr>
              <a:t> </a:t>
            </a:r>
            <a:r>
              <a:rPr lang="fa-IR" sz="4000">
                <a:cs typeface="B Titr" pitchFamily="2" charset="-78"/>
              </a:rPr>
              <a:t>به حداكثررساندن سود با آرايش</a:t>
            </a:r>
            <a:r>
              <a:rPr lang="fa-IR" sz="4000"/>
              <a:t>‌</a:t>
            </a:r>
            <a:r>
              <a:rPr lang="fa-IR" sz="4000">
                <a:cs typeface="B Titr" pitchFamily="2" charset="-78"/>
              </a:rPr>
              <a:t>هاي شمعي</a:t>
            </a:r>
            <a:endParaRPr lang="en-US" sz="4000">
              <a:cs typeface="B Titr" pitchFamily="2" charset="-78"/>
            </a:endParaRPr>
          </a:p>
        </p:txBody>
      </p:sp>
      <p:sp>
        <p:nvSpPr>
          <p:cNvPr id="115715" name="Rectangle 3"/>
          <p:cNvSpPr>
            <a:spLocks noGrp="1" noRot="1" noChangeArrowheads="1"/>
          </p:cNvSpPr>
          <p:nvPr>
            <p:ph type="body" sz="half" idx="1"/>
          </p:nvPr>
        </p:nvSpPr>
        <p:spPr>
          <a:xfrm>
            <a:off x="301625" y="1676400"/>
            <a:ext cx="4184650" cy="4422775"/>
          </a:xfrm>
        </p:spPr>
        <p:txBody>
          <a:bodyPr/>
          <a:lstStyle/>
          <a:p>
            <a:endParaRPr lang="en-US" sz="2400"/>
          </a:p>
        </p:txBody>
      </p:sp>
      <p:sp>
        <p:nvSpPr>
          <p:cNvPr id="115716" name="Rectangle 4"/>
          <p:cNvSpPr>
            <a:spLocks noGrp="1" noRot="1" noChangeArrowheads="1"/>
          </p:cNvSpPr>
          <p:nvPr>
            <p:ph type="body" sz="half" idx="2"/>
          </p:nvPr>
        </p:nvSpPr>
        <p:spPr>
          <a:xfrm>
            <a:off x="4657725" y="1676400"/>
            <a:ext cx="4184650" cy="4422775"/>
          </a:xfrm>
        </p:spPr>
        <p:txBody>
          <a:bodyPr/>
          <a:lstStyle/>
          <a:p>
            <a:r>
              <a:rPr lang="fa-IR" sz="2800">
                <a:cs typeface="B Titr" pitchFamily="2" charset="-78"/>
              </a:rPr>
              <a:t>در روند افزايشي مادامي‌كه شمع جاري نقطه بالاي جديدي نسبت به شمع دوره قبل بسازد  روند افزايشي ادامه خواهد داشت</a:t>
            </a:r>
          </a:p>
          <a:p>
            <a:r>
              <a:rPr lang="fa-IR" sz="2800">
                <a:cs typeface="B Titr" pitchFamily="2" charset="-78"/>
              </a:rPr>
              <a:t>در روند افزايشي زماني</a:t>
            </a:r>
            <a:r>
              <a:rPr lang="fa-IR" sz="2800"/>
              <a:t>‌</a:t>
            </a:r>
            <a:r>
              <a:rPr lang="fa-IR" sz="2800">
                <a:cs typeface="B Titr" pitchFamily="2" charset="-78"/>
              </a:rPr>
              <a:t>كه شمع دوره جاري به پايين</a:t>
            </a:r>
            <a:r>
              <a:rPr lang="fa-IR" sz="2800"/>
              <a:t>‌</a:t>
            </a:r>
            <a:r>
              <a:rPr lang="fa-IR" sz="2800">
                <a:cs typeface="B Titr" pitchFamily="2" charset="-78"/>
              </a:rPr>
              <a:t>ترين قيمت دوره قبل برسد جاي نگراني دارد </a:t>
            </a:r>
            <a:endParaRPr lang="en-US" sz="2800">
              <a:cs typeface="B Titr" pitchFamily="2" charset="-78"/>
            </a:endParaRPr>
          </a:p>
        </p:txBody>
      </p:sp>
      <p:sp>
        <p:nvSpPr>
          <p:cNvPr id="115717" name="Line 5"/>
          <p:cNvSpPr>
            <a:spLocks noChangeShapeType="1"/>
          </p:cNvSpPr>
          <p:nvPr/>
        </p:nvSpPr>
        <p:spPr bwMode="auto">
          <a:xfrm>
            <a:off x="1187450" y="5157788"/>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18" name="Rectangle 6"/>
          <p:cNvSpPr>
            <a:spLocks noChangeArrowheads="1"/>
          </p:cNvSpPr>
          <p:nvPr/>
        </p:nvSpPr>
        <p:spPr bwMode="auto">
          <a:xfrm>
            <a:off x="1042988" y="5445125"/>
            <a:ext cx="288925" cy="431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19" name="Line 7"/>
          <p:cNvSpPr>
            <a:spLocks noChangeShapeType="1"/>
          </p:cNvSpPr>
          <p:nvPr/>
        </p:nvSpPr>
        <p:spPr bwMode="auto">
          <a:xfrm>
            <a:off x="1692275" y="4510088"/>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20" name="Rectangle 8"/>
          <p:cNvSpPr>
            <a:spLocks noChangeArrowheads="1"/>
          </p:cNvSpPr>
          <p:nvPr/>
        </p:nvSpPr>
        <p:spPr bwMode="auto">
          <a:xfrm>
            <a:off x="1547813" y="4797425"/>
            <a:ext cx="288925" cy="7191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1" name="Line 9"/>
          <p:cNvSpPr>
            <a:spLocks noChangeShapeType="1"/>
          </p:cNvSpPr>
          <p:nvPr/>
        </p:nvSpPr>
        <p:spPr bwMode="auto">
          <a:xfrm>
            <a:off x="2268538" y="4005263"/>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22" name="Rectangle 10"/>
          <p:cNvSpPr>
            <a:spLocks noChangeArrowheads="1"/>
          </p:cNvSpPr>
          <p:nvPr/>
        </p:nvSpPr>
        <p:spPr bwMode="auto">
          <a:xfrm>
            <a:off x="2124075" y="4292600"/>
            <a:ext cx="288925" cy="9366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3" name="Line 11"/>
          <p:cNvSpPr>
            <a:spLocks noChangeShapeType="1"/>
          </p:cNvSpPr>
          <p:nvPr/>
        </p:nvSpPr>
        <p:spPr bwMode="auto">
          <a:xfrm>
            <a:off x="2700338" y="3573463"/>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24" name="Rectangle 12"/>
          <p:cNvSpPr>
            <a:spLocks noChangeArrowheads="1"/>
          </p:cNvSpPr>
          <p:nvPr/>
        </p:nvSpPr>
        <p:spPr bwMode="auto">
          <a:xfrm>
            <a:off x="2555875" y="3860800"/>
            <a:ext cx="288925" cy="7207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5" name="Line 13"/>
          <p:cNvSpPr>
            <a:spLocks noChangeShapeType="1"/>
          </p:cNvSpPr>
          <p:nvPr/>
        </p:nvSpPr>
        <p:spPr bwMode="auto">
          <a:xfrm>
            <a:off x="3203575" y="321310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26" name="Rectangle 14"/>
          <p:cNvSpPr>
            <a:spLocks noChangeArrowheads="1"/>
          </p:cNvSpPr>
          <p:nvPr/>
        </p:nvSpPr>
        <p:spPr bwMode="auto">
          <a:xfrm>
            <a:off x="3059113" y="3500438"/>
            <a:ext cx="288925" cy="8651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7" name="Line 15"/>
          <p:cNvSpPr>
            <a:spLocks noChangeShapeType="1"/>
          </p:cNvSpPr>
          <p:nvPr/>
        </p:nvSpPr>
        <p:spPr bwMode="auto">
          <a:xfrm>
            <a:off x="3636963" y="2854325"/>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28" name="Rectangle 16"/>
          <p:cNvSpPr>
            <a:spLocks noChangeArrowheads="1"/>
          </p:cNvSpPr>
          <p:nvPr/>
        </p:nvSpPr>
        <p:spPr bwMode="auto">
          <a:xfrm>
            <a:off x="3492500" y="3141663"/>
            <a:ext cx="287338" cy="287337"/>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9" name="Line 17"/>
          <p:cNvSpPr>
            <a:spLocks noChangeShapeType="1"/>
          </p:cNvSpPr>
          <p:nvPr/>
        </p:nvSpPr>
        <p:spPr bwMode="auto">
          <a:xfrm>
            <a:off x="4068763" y="2854325"/>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30" name="Rectangle 18"/>
          <p:cNvSpPr>
            <a:spLocks noChangeArrowheads="1"/>
          </p:cNvSpPr>
          <p:nvPr/>
        </p:nvSpPr>
        <p:spPr bwMode="auto">
          <a:xfrm>
            <a:off x="3924300" y="3141663"/>
            <a:ext cx="287338" cy="2873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31" name="Line 19"/>
          <p:cNvSpPr>
            <a:spLocks noChangeShapeType="1"/>
          </p:cNvSpPr>
          <p:nvPr/>
        </p:nvSpPr>
        <p:spPr bwMode="auto">
          <a:xfrm>
            <a:off x="4500563" y="2854325"/>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32" name="Rectangle 20"/>
          <p:cNvSpPr>
            <a:spLocks noChangeArrowheads="1"/>
          </p:cNvSpPr>
          <p:nvPr/>
        </p:nvSpPr>
        <p:spPr bwMode="auto">
          <a:xfrm>
            <a:off x="4356100" y="3141663"/>
            <a:ext cx="288925" cy="719137"/>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33" name="Line 21"/>
          <p:cNvSpPr>
            <a:spLocks noChangeShapeType="1"/>
          </p:cNvSpPr>
          <p:nvPr/>
        </p:nvSpPr>
        <p:spPr bwMode="auto">
          <a:xfrm>
            <a:off x="4059238" y="342900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34" name="Line 22"/>
          <p:cNvSpPr>
            <a:spLocks noChangeShapeType="1"/>
          </p:cNvSpPr>
          <p:nvPr/>
        </p:nvSpPr>
        <p:spPr bwMode="auto">
          <a:xfrm>
            <a:off x="3635375" y="342900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35" name="Line 23"/>
          <p:cNvSpPr>
            <a:spLocks noChangeShapeType="1"/>
          </p:cNvSpPr>
          <p:nvPr/>
        </p:nvSpPr>
        <p:spPr bwMode="auto">
          <a:xfrm>
            <a:off x="3203575" y="4365625"/>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36" name="Line 24"/>
          <p:cNvSpPr>
            <a:spLocks noChangeShapeType="1"/>
          </p:cNvSpPr>
          <p:nvPr/>
        </p:nvSpPr>
        <p:spPr bwMode="auto">
          <a:xfrm>
            <a:off x="2700338" y="4581525"/>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37" name="Line 25"/>
          <p:cNvSpPr>
            <a:spLocks noChangeShapeType="1"/>
          </p:cNvSpPr>
          <p:nvPr/>
        </p:nvSpPr>
        <p:spPr bwMode="auto">
          <a:xfrm>
            <a:off x="2268538" y="5183188"/>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38" name="Line 26"/>
          <p:cNvSpPr>
            <a:spLocks noChangeShapeType="1"/>
          </p:cNvSpPr>
          <p:nvPr/>
        </p:nvSpPr>
        <p:spPr bwMode="auto">
          <a:xfrm>
            <a:off x="1679575" y="551815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39" name="Line 27"/>
          <p:cNvSpPr>
            <a:spLocks noChangeShapeType="1"/>
          </p:cNvSpPr>
          <p:nvPr/>
        </p:nvSpPr>
        <p:spPr bwMode="auto">
          <a:xfrm>
            <a:off x="1187450" y="5876925"/>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40" name="Line 28"/>
          <p:cNvSpPr>
            <a:spLocks noChangeShapeType="1"/>
          </p:cNvSpPr>
          <p:nvPr/>
        </p:nvSpPr>
        <p:spPr bwMode="auto">
          <a:xfrm>
            <a:off x="971550" y="5157788"/>
            <a:ext cx="5762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41" name="Line 29"/>
          <p:cNvSpPr>
            <a:spLocks noChangeShapeType="1"/>
          </p:cNvSpPr>
          <p:nvPr/>
        </p:nvSpPr>
        <p:spPr bwMode="auto">
          <a:xfrm>
            <a:off x="1619250" y="4508500"/>
            <a:ext cx="5762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42" name="Line 30"/>
          <p:cNvSpPr>
            <a:spLocks noChangeShapeType="1"/>
          </p:cNvSpPr>
          <p:nvPr/>
        </p:nvSpPr>
        <p:spPr bwMode="auto">
          <a:xfrm>
            <a:off x="2051050" y="4005263"/>
            <a:ext cx="5762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43" name="Line 31"/>
          <p:cNvSpPr>
            <a:spLocks noChangeShapeType="1"/>
          </p:cNvSpPr>
          <p:nvPr/>
        </p:nvSpPr>
        <p:spPr bwMode="auto">
          <a:xfrm>
            <a:off x="2484438" y="3573463"/>
            <a:ext cx="5762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44" name="Line 32"/>
          <p:cNvSpPr>
            <a:spLocks noChangeShapeType="1"/>
          </p:cNvSpPr>
          <p:nvPr/>
        </p:nvSpPr>
        <p:spPr bwMode="auto">
          <a:xfrm>
            <a:off x="2987675" y="3213100"/>
            <a:ext cx="5762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45" name="Line 33"/>
          <p:cNvSpPr>
            <a:spLocks noChangeShapeType="1"/>
          </p:cNvSpPr>
          <p:nvPr/>
        </p:nvSpPr>
        <p:spPr bwMode="auto">
          <a:xfrm>
            <a:off x="3563938" y="2781300"/>
            <a:ext cx="5762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46" name="Line 34"/>
          <p:cNvSpPr>
            <a:spLocks noChangeShapeType="1"/>
          </p:cNvSpPr>
          <p:nvPr/>
        </p:nvSpPr>
        <p:spPr bwMode="auto">
          <a:xfrm>
            <a:off x="3851275" y="3716338"/>
            <a:ext cx="5762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47" name="Line 35"/>
          <p:cNvSpPr>
            <a:spLocks noChangeShapeType="1"/>
          </p:cNvSpPr>
          <p:nvPr/>
        </p:nvSpPr>
        <p:spPr bwMode="auto">
          <a:xfrm>
            <a:off x="4487863" y="386080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p:txBody>
          <a:bodyPr/>
          <a:lstStyle/>
          <a:p>
            <a:r>
              <a:rPr lang="fa-IR" sz="3200">
                <a:cs typeface="B Titr" pitchFamily="2" charset="-78"/>
              </a:rPr>
              <a:t>به دنبال روند رفتن با استفاده از آرايش</a:t>
            </a:r>
            <a:r>
              <a:rPr lang="fa-IR" sz="3200"/>
              <a:t>‌</a:t>
            </a:r>
            <a:r>
              <a:rPr lang="fa-IR" sz="3200">
                <a:cs typeface="B Titr" pitchFamily="2" charset="-78"/>
              </a:rPr>
              <a:t>هاي شمعي</a:t>
            </a:r>
            <a:r>
              <a:rPr lang="fa-IR" sz="4000">
                <a:cs typeface="B Titr" pitchFamily="2" charset="-78"/>
              </a:rPr>
              <a:t> </a:t>
            </a:r>
            <a:br>
              <a:rPr lang="fa-IR" sz="4000">
                <a:cs typeface="B Titr" pitchFamily="2" charset="-78"/>
              </a:rPr>
            </a:br>
            <a:r>
              <a:rPr lang="fa-IR" sz="4000">
                <a:cs typeface="B Titr" pitchFamily="2" charset="-78"/>
              </a:rPr>
              <a:t>به حداكثررساندن سود با آرايش</a:t>
            </a:r>
            <a:r>
              <a:rPr lang="fa-IR" sz="4000"/>
              <a:t>‌</a:t>
            </a:r>
            <a:r>
              <a:rPr lang="fa-IR" sz="4000">
                <a:cs typeface="B Titr" pitchFamily="2" charset="-78"/>
              </a:rPr>
              <a:t>هاي شمعي</a:t>
            </a:r>
            <a:endParaRPr lang="en-US" sz="4000">
              <a:cs typeface="B Titr" pitchFamily="2" charset="-78"/>
            </a:endParaRPr>
          </a:p>
        </p:txBody>
      </p:sp>
      <p:sp>
        <p:nvSpPr>
          <p:cNvPr id="116739" name="Rectangle 3"/>
          <p:cNvSpPr>
            <a:spLocks noGrp="1" noRot="1" noChangeArrowheads="1"/>
          </p:cNvSpPr>
          <p:nvPr>
            <p:ph type="body" sz="half" idx="1"/>
          </p:nvPr>
        </p:nvSpPr>
        <p:spPr>
          <a:xfrm>
            <a:off x="0" y="1981200"/>
            <a:ext cx="4703763" cy="4876800"/>
          </a:xfrm>
        </p:spPr>
        <p:txBody>
          <a:bodyPr/>
          <a:lstStyle/>
          <a:p>
            <a:pPr>
              <a:lnSpc>
                <a:spcPct val="90000"/>
              </a:lnSpc>
            </a:pPr>
            <a:endParaRPr lang="en-US" sz="2800"/>
          </a:p>
        </p:txBody>
      </p:sp>
      <p:sp>
        <p:nvSpPr>
          <p:cNvPr id="116740" name="Rectangle 4"/>
          <p:cNvSpPr>
            <a:spLocks noGrp="1" noRot="1" noChangeArrowheads="1"/>
          </p:cNvSpPr>
          <p:nvPr>
            <p:ph type="body" sz="half" idx="2"/>
          </p:nvPr>
        </p:nvSpPr>
        <p:spPr>
          <a:xfrm>
            <a:off x="4657725" y="1676400"/>
            <a:ext cx="4184650" cy="4422775"/>
          </a:xfrm>
        </p:spPr>
        <p:txBody>
          <a:bodyPr/>
          <a:lstStyle/>
          <a:p>
            <a:r>
              <a:rPr lang="fa-IR" sz="2800">
                <a:cs typeface="B Titr" pitchFamily="2" charset="-78"/>
              </a:rPr>
              <a:t>در روند كاهشي مادامي‌كه شمع جاري نقطه پايين جديدي نسبت به شمع دوره قبل بسازد  روند كاهشي ادامه خواهد داشت</a:t>
            </a:r>
          </a:p>
          <a:p>
            <a:r>
              <a:rPr lang="fa-IR" sz="2800">
                <a:cs typeface="B Titr" pitchFamily="2" charset="-78"/>
              </a:rPr>
              <a:t>در روند كاهشي زماني</a:t>
            </a:r>
            <a:r>
              <a:rPr lang="fa-IR" sz="2800"/>
              <a:t>‌</a:t>
            </a:r>
            <a:r>
              <a:rPr lang="fa-IR" sz="2800">
                <a:cs typeface="B Titr" pitchFamily="2" charset="-78"/>
              </a:rPr>
              <a:t>كه شمع دوره جاري به بالاترين قيمت دوره قبل برسد جاي نگراني دارد</a:t>
            </a:r>
          </a:p>
          <a:p>
            <a:endParaRPr lang="en-US" sz="2800"/>
          </a:p>
        </p:txBody>
      </p:sp>
      <p:sp>
        <p:nvSpPr>
          <p:cNvPr id="116741" name="Rectangle 5"/>
          <p:cNvSpPr>
            <a:spLocks noChangeArrowheads="1"/>
          </p:cNvSpPr>
          <p:nvPr/>
        </p:nvSpPr>
        <p:spPr bwMode="auto">
          <a:xfrm>
            <a:off x="1258888" y="3068638"/>
            <a:ext cx="360362" cy="792162"/>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2" name="Line 6"/>
          <p:cNvSpPr>
            <a:spLocks noChangeShapeType="1"/>
          </p:cNvSpPr>
          <p:nvPr/>
        </p:nvSpPr>
        <p:spPr bwMode="auto">
          <a:xfrm>
            <a:off x="865188" y="2492375"/>
            <a:ext cx="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3" name="Line 7"/>
          <p:cNvSpPr>
            <a:spLocks noChangeShapeType="1"/>
          </p:cNvSpPr>
          <p:nvPr/>
        </p:nvSpPr>
        <p:spPr bwMode="auto">
          <a:xfrm>
            <a:off x="611188" y="2060575"/>
            <a:ext cx="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4" name="Line 8"/>
          <p:cNvSpPr>
            <a:spLocks noChangeShapeType="1"/>
          </p:cNvSpPr>
          <p:nvPr/>
        </p:nvSpPr>
        <p:spPr bwMode="auto">
          <a:xfrm>
            <a:off x="323850" y="1773238"/>
            <a:ext cx="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5" name="Rectangle 9"/>
          <p:cNvSpPr>
            <a:spLocks noChangeArrowheads="1"/>
          </p:cNvSpPr>
          <p:nvPr/>
        </p:nvSpPr>
        <p:spPr bwMode="auto">
          <a:xfrm>
            <a:off x="1763713" y="3429000"/>
            <a:ext cx="360362" cy="8636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6" name="Rectangle 10"/>
          <p:cNvSpPr>
            <a:spLocks noChangeArrowheads="1"/>
          </p:cNvSpPr>
          <p:nvPr/>
        </p:nvSpPr>
        <p:spPr bwMode="auto">
          <a:xfrm>
            <a:off x="2208213" y="3716338"/>
            <a:ext cx="360362" cy="122555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7" name="Rectangle 11"/>
          <p:cNvSpPr>
            <a:spLocks noChangeArrowheads="1"/>
          </p:cNvSpPr>
          <p:nvPr/>
        </p:nvSpPr>
        <p:spPr bwMode="auto">
          <a:xfrm>
            <a:off x="2640013" y="4221163"/>
            <a:ext cx="360362" cy="115252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8" name="Rectangle 12"/>
          <p:cNvSpPr>
            <a:spLocks noChangeArrowheads="1"/>
          </p:cNvSpPr>
          <p:nvPr/>
        </p:nvSpPr>
        <p:spPr bwMode="auto">
          <a:xfrm>
            <a:off x="3132138" y="4652963"/>
            <a:ext cx="360362" cy="115252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9" name="Rectangle 13"/>
          <p:cNvSpPr>
            <a:spLocks noChangeArrowheads="1"/>
          </p:cNvSpPr>
          <p:nvPr/>
        </p:nvSpPr>
        <p:spPr bwMode="auto">
          <a:xfrm>
            <a:off x="3767138" y="5373688"/>
            <a:ext cx="360362" cy="360362"/>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50" name="Rectangle 14"/>
          <p:cNvSpPr>
            <a:spLocks noChangeArrowheads="1"/>
          </p:cNvSpPr>
          <p:nvPr/>
        </p:nvSpPr>
        <p:spPr bwMode="auto">
          <a:xfrm>
            <a:off x="4287838" y="5013325"/>
            <a:ext cx="360362" cy="5937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51" name="Line 15"/>
          <p:cNvSpPr>
            <a:spLocks noChangeShapeType="1"/>
          </p:cNvSpPr>
          <p:nvPr/>
        </p:nvSpPr>
        <p:spPr bwMode="auto">
          <a:xfrm>
            <a:off x="1416050" y="285273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52" name="Line 16"/>
          <p:cNvSpPr>
            <a:spLocks noChangeShapeType="1"/>
          </p:cNvSpPr>
          <p:nvPr/>
        </p:nvSpPr>
        <p:spPr bwMode="auto">
          <a:xfrm>
            <a:off x="1403350" y="38608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53" name="Line 17"/>
          <p:cNvSpPr>
            <a:spLocks noChangeShapeType="1"/>
          </p:cNvSpPr>
          <p:nvPr/>
        </p:nvSpPr>
        <p:spPr bwMode="auto">
          <a:xfrm>
            <a:off x="1908175" y="42926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54" name="Line 18"/>
          <p:cNvSpPr>
            <a:spLocks noChangeShapeType="1"/>
          </p:cNvSpPr>
          <p:nvPr/>
        </p:nvSpPr>
        <p:spPr bwMode="auto">
          <a:xfrm>
            <a:off x="1954213" y="32131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55" name="Line 19"/>
          <p:cNvSpPr>
            <a:spLocks noChangeShapeType="1"/>
          </p:cNvSpPr>
          <p:nvPr/>
        </p:nvSpPr>
        <p:spPr bwMode="auto">
          <a:xfrm>
            <a:off x="2365375" y="49418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56" name="Line 20"/>
          <p:cNvSpPr>
            <a:spLocks noChangeShapeType="1"/>
          </p:cNvSpPr>
          <p:nvPr/>
        </p:nvSpPr>
        <p:spPr bwMode="auto">
          <a:xfrm>
            <a:off x="2411413" y="350043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57" name="Line 21"/>
          <p:cNvSpPr>
            <a:spLocks noChangeShapeType="1"/>
          </p:cNvSpPr>
          <p:nvPr/>
        </p:nvSpPr>
        <p:spPr bwMode="auto">
          <a:xfrm>
            <a:off x="2784475" y="53736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58" name="Line 22"/>
          <p:cNvSpPr>
            <a:spLocks noChangeShapeType="1"/>
          </p:cNvSpPr>
          <p:nvPr/>
        </p:nvSpPr>
        <p:spPr bwMode="auto">
          <a:xfrm>
            <a:off x="2817813" y="40386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59" name="Line 23"/>
          <p:cNvSpPr>
            <a:spLocks noChangeShapeType="1"/>
          </p:cNvSpPr>
          <p:nvPr/>
        </p:nvSpPr>
        <p:spPr bwMode="auto">
          <a:xfrm>
            <a:off x="3302000" y="58054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60" name="Line 24"/>
          <p:cNvSpPr>
            <a:spLocks noChangeShapeType="1"/>
          </p:cNvSpPr>
          <p:nvPr/>
        </p:nvSpPr>
        <p:spPr bwMode="auto">
          <a:xfrm>
            <a:off x="3937000" y="51577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61" name="Line 25"/>
          <p:cNvSpPr>
            <a:spLocks noChangeShapeType="1"/>
          </p:cNvSpPr>
          <p:nvPr/>
        </p:nvSpPr>
        <p:spPr bwMode="auto">
          <a:xfrm>
            <a:off x="3924300" y="573405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62" name="Rectangle 26"/>
          <p:cNvSpPr>
            <a:spLocks noChangeArrowheads="1"/>
          </p:cNvSpPr>
          <p:nvPr/>
        </p:nvSpPr>
        <p:spPr bwMode="auto">
          <a:xfrm>
            <a:off x="0" y="1981200"/>
            <a:ext cx="470376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algn="r" rtl="1"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algn="r" rtl="1"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algn="r" rtl="1"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algn="r" rtl="1"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nSpc>
                <a:spcPct val="90000"/>
              </a:lnSpc>
            </a:pPr>
            <a:endParaRPr lang="en-US"/>
          </a:p>
        </p:txBody>
      </p:sp>
      <p:sp>
        <p:nvSpPr>
          <p:cNvPr id="116763" name="Line 27"/>
          <p:cNvSpPr>
            <a:spLocks noChangeShapeType="1"/>
          </p:cNvSpPr>
          <p:nvPr/>
        </p:nvSpPr>
        <p:spPr bwMode="auto">
          <a:xfrm>
            <a:off x="3937000" y="51577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64" name="Line 28"/>
          <p:cNvSpPr>
            <a:spLocks noChangeShapeType="1"/>
          </p:cNvSpPr>
          <p:nvPr/>
        </p:nvSpPr>
        <p:spPr bwMode="auto">
          <a:xfrm>
            <a:off x="4452938" y="47752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65" name="Line 29"/>
          <p:cNvSpPr>
            <a:spLocks noChangeShapeType="1"/>
          </p:cNvSpPr>
          <p:nvPr/>
        </p:nvSpPr>
        <p:spPr bwMode="auto">
          <a:xfrm>
            <a:off x="481013" y="3449638"/>
            <a:ext cx="71913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66" name="Line 30"/>
          <p:cNvSpPr>
            <a:spLocks noChangeShapeType="1"/>
          </p:cNvSpPr>
          <p:nvPr/>
        </p:nvSpPr>
        <p:spPr bwMode="auto">
          <a:xfrm>
            <a:off x="1042988" y="4076700"/>
            <a:ext cx="71913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67" name="Line 31"/>
          <p:cNvSpPr>
            <a:spLocks noChangeShapeType="1"/>
          </p:cNvSpPr>
          <p:nvPr/>
        </p:nvSpPr>
        <p:spPr bwMode="auto">
          <a:xfrm>
            <a:off x="1547813" y="4508500"/>
            <a:ext cx="71913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68" name="Line 32"/>
          <p:cNvSpPr>
            <a:spLocks noChangeShapeType="1"/>
          </p:cNvSpPr>
          <p:nvPr/>
        </p:nvSpPr>
        <p:spPr bwMode="auto">
          <a:xfrm>
            <a:off x="1908175" y="5157788"/>
            <a:ext cx="71913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69" name="Line 33"/>
          <p:cNvSpPr>
            <a:spLocks noChangeShapeType="1"/>
          </p:cNvSpPr>
          <p:nvPr/>
        </p:nvSpPr>
        <p:spPr bwMode="auto">
          <a:xfrm>
            <a:off x="2411413" y="5589588"/>
            <a:ext cx="71913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70" name="Line 34"/>
          <p:cNvSpPr>
            <a:spLocks noChangeShapeType="1"/>
          </p:cNvSpPr>
          <p:nvPr/>
        </p:nvSpPr>
        <p:spPr bwMode="auto">
          <a:xfrm>
            <a:off x="3203575" y="6021388"/>
            <a:ext cx="71913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71" name="Line 35"/>
          <p:cNvSpPr>
            <a:spLocks noChangeShapeType="1"/>
          </p:cNvSpPr>
          <p:nvPr/>
        </p:nvSpPr>
        <p:spPr bwMode="auto">
          <a:xfrm>
            <a:off x="3708400" y="5157788"/>
            <a:ext cx="719138"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rrowheads="1"/>
          </p:cNvSpPr>
          <p:nvPr>
            <p:ph type="title"/>
          </p:nvPr>
        </p:nvSpPr>
        <p:spPr/>
        <p:txBody>
          <a:bodyPr/>
          <a:lstStyle/>
          <a:p>
            <a:r>
              <a:rPr lang="fa-IR">
                <a:cs typeface="B Titr" pitchFamily="2" charset="-78"/>
              </a:rPr>
              <a:t>در جايي به دنبال تغييرجهت روند باشيم كه:</a:t>
            </a:r>
            <a:endParaRPr lang="en-US">
              <a:cs typeface="B Titr" pitchFamily="2" charset="-78"/>
            </a:endParaRPr>
          </a:p>
        </p:txBody>
      </p:sp>
      <p:sp>
        <p:nvSpPr>
          <p:cNvPr id="117763" name="Rectangle 3"/>
          <p:cNvSpPr>
            <a:spLocks noGrp="1" noRot="1" noChangeArrowheads="1"/>
          </p:cNvSpPr>
          <p:nvPr>
            <p:ph type="body" sz="half" idx="1"/>
          </p:nvPr>
        </p:nvSpPr>
        <p:spPr>
          <a:xfrm>
            <a:off x="0" y="1981200"/>
            <a:ext cx="5148263" cy="4876800"/>
          </a:xfrm>
        </p:spPr>
        <p:txBody>
          <a:bodyPr/>
          <a:lstStyle/>
          <a:p>
            <a:pPr>
              <a:lnSpc>
                <a:spcPct val="90000"/>
              </a:lnSpc>
            </a:pPr>
            <a:endParaRPr lang="en-US" sz="2800"/>
          </a:p>
        </p:txBody>
      </p:sp>
      <p:sp>
        <p:nvSpPr>
          <p:cNvPr id="117764" name="Rectangle 4"/>
          <p:cNvSpPr>
            <a:spLocks noGrp="1" noRot="1" noChangeArrowheads="1"/>
          </p:cNvSpPr>
          <p:nvPr>
            <p:ph type="body" sz="half" idx="2"/>
          </p:nvPr>
        </p:nvSpPr>
        <p:spPr>
          <a:xfrm>
            <a:off x="4657725" y="1676400"/>
            <a:ext cx="4184650" cy="4422775"/>
          </a:xfrm>
        </p:spPr>
        <p:txBody>
          <a:bodyPr/>
          <a:lstStyle/>
          <a:p>
            <a:r>
              <a:rPr lang="fa-IR" sz="2800">
                <a:cs typeface="B Titr" pitchFamily="2" charset="-78"/>
              </a:rPr>
              <a:t>بدنه شمع</a:t>
            </a:r>
            <a:r>
              <a:rPr lang="fa-IR" sz="2800"/>
              <a:t>‌</a:t>
            </a:r>
            <a:r>
              <a:rPr lang="fa-IR" sz="2800">
                <a:cs typeface="B Titr" pitchFamily="2" charset="-78"/>
              </a:rPr>
              <a:t>ها توسط سايه هاي بلند احاطه مي شود</a:t>
            </a:r>
          </a:p>
          <a:p>
            <a:endParaRPr lang="fa-IR" sz="2800">
              <a:cs typeface="B Titr" pitchFamily="2" charset="-78"/>
            </a:endParaRPr>
          </a:p>
          <a:p>
            <a:r>
              <a:rPr lang="fa-IR" sz="2800">
                <a:cs typeface="B Titr" pitchFamily="2" charset="-78"/>
              </a:rPr>
              <a:t>معمولا بدنه</a:t>
            </a:r>
            <a:r>
              <a:rPr lang="fa-IR" sz="2800"/>
              <a:t>‌</a:t>
            </a:r>
            <a:r>
              <a:rPr lang="fa-IR" sz="2800">
                <a:cs typeface="B Titr" pitchFamily="2" charset="-78"/>
              </a:rPr>
              <a:t> شمع</a:t>
            </a:r>
            <a:r>
              <a:rPr lang="fa-IR" sz="2800"/>
              <a:t>‌‌</a:t>
            </a:r>
            <a:r>
              <a:rPr lang="fa-IR" sz="2800">
                <a:cs typeface="B Titr" pitchFamily="2" charset="-78"/>
              </a:rPr>
              <a:t>ها از سايه</a:t>
            </a:r>
            <a:r>
              <a:rPr lang="fa-IR" sz="2800"/>
              <a:t>‌</a:t>
            </a:r>
            <a:r>
              <a:rPr lang="fa-IR" sz="2800">
                <a:cs typeface="B Titr" pitchFamily="2" charset="-78"/>
              </a:rPr>
              <a:t>ها، كوتاه تر است</a:t>
            </a:r>
          </a:p>
          <a:p>
            <a:endParaRPr lang="fa-IR" sz="2800">
              <a:cs typeface="B Titr" pitchFamily="2" charset="-78"/>
            </a:endParaRPr>
          </a:p>
          <a:p>
            <a:r>
              <a:rPr lang="fa-IR" sz="2800">
                <a:cs typeface="B Titr" pitchFamily="2" charset="-78"/>
              </a:rPr>
              <a:t>ممكن است بدنه شمع</a:t>
            </a:r>
            <a:r>
              <a:rPr lang="fa-IR" sz="2800"/>
              <a:t>‌</a:t>
            </a:r>
            <a:r>
              <a:rPr lang="fa-IR" sz="2800">
                <a:cs typeface="B Titr" pitchFamily="2" charset="-78"/>
              </a:rPr>
              <a:t>ها كوتاه نباشند اما سايه </a:t>
            </a:r>
            <a:r>
              <a:rPr lang="fa-IR" sz="2800"/>
              <a:t>‌</a:t>
            </a:r>
            <a:r>
              <a:rPr lang="fa-IR" sz="2800">
                <a:cs typeface="B Titr" pitchFamily="2" charset="-78"/>
              </a:rPr>
              <a:t>ها بلندتر مي</a:t>
            </a:r>
            <a:r>
              <a:rPr lang="fa-IR" sz="2800"/>
              <a:t>‌</a:t>
            </a:r>
            <a:r>
              <a:rPr lang="fa-IR" sz="2800">
                <a:cs typeface="B Titr" pitchFamily="2" charset="-78"/>
              </a:rPr>
              <a:t>باشد</a:t>
            </a:r>
          </a:p>
          <a:p>
            <a:endParaRPr lang="en-US" sz="2800">
              <a:cs typeface="B Titr" pitchFamily="2" charset="-78"/>
            </a:endParaRPr>
          </a:p>
        </p:txBody>
      </p:sp>
      <p:sp>
        <p:nvSpPr>
          <p:cNvPr id="117765" name="Rectangle 5"/>
          <p:cNvSpPr>
            <a:spLocks noChangeArrowheads="1"/>
          </p:cNvSpPr>
          <p:nvPr/>
        </p:nvSpPr>
        <p:spPr bwMode="auto">
          <a:xfrm>
            <a:off x="1476375" y="3284538"/>
            <a:ext cx="287338" cy="50482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6" name="Rectangle 6"/>
          <p:cNvSpPr>
            <a:spLocks noChangeArrowheads="1"/>
          </p:cNvSpPr>
          <p:nvPr/>
        </p:nvSpPr>
        <p:spPr bwMode="auto">
          <a:xfrm>
            <a:off x="1908175" y="3500438"/>
            <a:ext cx="215900" cy="93662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7" name="Rectangle 7"/>
          <p:cNvSpPr>
            <a:spLocks noChangeArrowheads="1"/>
          </p:cNvSpPr>
          <p:nvPr/>
        </p:nvSpPr>
        <p:spPr bwMode="auto">
          <a:xfrm>
            <a:off x="2339975" y="2924175"/>
            <a:ext cx="287338" cy="43338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8" name="Rectangle 8"/>
          <p:cNvSpPr>
            <a:spLocks noChangeArrowheads="1"/>
          </p:cNvSpPr>
          <p:nvPr/>
        </p:nvSpPr>
        <p:spPr bwMode="auto">
          <a:xfrm>
            <a:off x="2916238" y="3141663"/>
            <a:ext cx="287337" cy="1223962"/>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9" name="Rectangle 9"/>
          <p:cNvSpPr>
            <a:spLocks noChangeArrowheads="1"/>
          </p:cNvSpPr>
          <p:nvPr/>
        </p:nvSpPr>
        <p:spPr bwMode="auto">
          <a:xfrm>
            <a:off x="3421063" y="3213100"/>
            <a:ext cx="287337" cy="28733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70" name="Line 10"/>
          <p:cNvSpPr>
            <a:spLocks noChangeShapeType="1"/>
          </p:cNvSpPr>
          <p:nvPr/>
        </p:nvSpPr>
        <p:spPr bwMode="auto">
          <a:xfrm>
            <a:off x="2484438" y="3357563"/>
            <a:ext cx="0" cy="13668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71" name="Line 11"/>
          <p:cNvSpPr>
            <a:spLocks noChangeShapeType="1"/>
          </p:cNvSpPr>
          <p:nvPr/>
        </p:nvSpPr>
        <p:spPr bwMode="auto">
          <a:xfrm>
            <a:off x="3563938" y="3500438"/>
            <a:ext cx="0" cy="13668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72" name="Line 12"/>
          <p:cNvSpPr>
            <a:spLocks noChangeShapeType="1"/>
          </p:cNvSpPr>
          <p:nvPr/>
        </p:nvSpPr>
        <p:spPr bwMode="auto">
          <a:xfrm>
            <a:off x="3059113" y="4365625"/>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73" name="Line 13"/>
          <p:cNvSpPr>
            <a:spLocks noChangeShapeType="1"/>
          </p:cNvSpPr>
          <p:nvPr/>
        </p:nvSpPr>
        <p:spPr bwMode="auto">
          <a:xfrm>
            <a:off x="3059113" y="2206625"/>
            <a:ext cx="0" cy="935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74" name="Rectangle 14"/>
          <p:cNvSpPr>
            <a:spLocks noChangeArrowheads="1"/>
          </p:cNvSpPr>
          <p:nvPr/>
        </p:nvSpPr>
        <p:spPr bwMode="auto">
          <a:xfrm>
            <a:off x="949325" y="1981200"/>
            <a:ext cx="375443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algn="r" rtl="1"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algn="r" rtl="1"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algn="r" rtl="1"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algn="r" rtl="1"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endParaRPr lang="en-US"/>
          </a:p>
        </p:txBody>
      </p:sp>
      <p:sp>
        <p:nvSpPr>
          <p:cNvPr id="117775" name="Line 15"/>
          <p:cNvSpPr>
            <a:spLocks noChangeShapeType="1"/>
          </p:cNvSpPr>
          <p:nvPr/>
        </p:nvSpPr>
        <p:spPr bwMode="auto">
          <a:xfrm>
            <a:off x="3563938" y="3500438"/>
            <a:ext cx="0" cy="13668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76" name="Line 16"/>
          <p:cNvSpPr>
            <a:spLocks noChangeShapeType="1"/>
          </p:cNvSpPr>
          <p:nvPr/>
        </p:nvSpPr>
        <p:spPr bwMode="auto">
          <a:xfrm>
            <a:off x="2484438" y="1773238"/>
            <a:ext cx="0" cy="1150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77" name="Line 17"/>
          <p:cNvSpPr>
            <a:spLocks noChangeShapeType="1"/>
          </p:cNvSpPr>
          <p:nvPr/>
        </p:nvSpPr>
        <p:spPr bwMode="auto">
          <a:xfrm>
            <a:off x="2012950" y="2349500"/>
            <a:ext cx="0" cy="1150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78" name="Line 18"/>
          <p:cNvSpPr>
            <a:spLocks noChangeShapeType="1"/>
          </p:cNvSpPr>
          <p:nvPr/>
        </p:nvSpPr>
        <p:spPr bwMode="auto">
          <a:xfrm>
            <a:off x="1619250" y="2133600"/>
            <a:ext cx="0" cy="1150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79" name="Line 19"/>
          <p:cNvSpPr>
            <a:spLocks noChangeShapeType="1"/>
          </p:cNvSpPr>
          <p:nvPr/>
        </p:nvSpPr>
        <p:spPr bwMode="auto">
          <a:xfrm>
            <a:off x="1619250" y="3789363"/>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80" name="Line 20"/>
          <p:cNvSpPr>
            <a:spLocks noChangeShapeType="1"/>
          </p:cNvSpPr>
          <p:nvPr/>
        </p:nvSpPr>
        <p:spPr bwMode="auto">
          <a:xfrm>
            <a:off x="1992313" y="4437063"/>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81" name="Rectangle 21"/>
          <p:cNvSpPr>
            <a:spLocks noChangeArrowheads="1"/>
          </p:cNvSpPr>
          <p:nvPr/>
        </p:nvSpPr>
        <p:spPr bwMode="auto">
          <a:xfrm>
            <a:off x="3851275" y="3860800"/>
            <a:ext cx="288925" cy="2159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82" name="Line 22"/>
          <p:cNvSpPr>
            <a:spLocks noChangeShapeType="1"/>
          </p:cNvSpPr>
          <p:nvPr/>
        </p:nvSpPr>
        <p:spPr bwMode="auto">
          <a:xfrm>
            <a:off x="3995738" y="2492375"/>
            <a:ext cx="0" cy="13668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83" name="Line 23"/>
          <p:cNvSpPr>
            <a:spLocks noChangeShapeType="1"/>
          </p:cNvSpPr>
          <p:nvPr/>
        </p:nvSpPr>
        <p:spPr bwMode="auto">
          <a:xfrm>
            <a:off x="1042988" y="3933825"/>
            <a:ext cx="0"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84" name="Line 24"/>
          <p:cNvSpPr>
            <a:spLocks noChangeShapeType="1"/>
          </p:cNvSpPr>
          <p:nvPr/>
        </p:nvSpPr>
        <p:spPr bwMode="auto">
          <a:xfrm>
            <a:off x="755650" y="4724400"/>
            <a:ext cx="0"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85" name="Line 25"/>
          <p:cNvSpPr>
            <a:spLocks noChangeShapeType="1"/>
          </p:cNvSpPr>
          <p:nvPr/>
        </p:nvSpPr>
        <p:spPr bwMode="auto">
          <a:xfrm>
            <a:off x="468313" y="5373688"/>
            <a:ext cx="0" cy="12239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86" name="Line 26"/>
          <p:cNvSpPr>
            <a:spLocks noChangeShapeType="1"/>
          </p:cNvSpPr>
          <p:nvPr/>
        </p:nvSpPr>
        <p:spPr bwMode="auto">
          <a:xfrm>
            <a:off x="4500563" y="4076700"/>
            <a:ext cx="0"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87" name="Line 27"/>
          <p:cNvSpPr>
            <a:spLocks noChangeShapeType="1"/>
          </p:cNvSpPr>
          <p:nvPr/>
        </p:nvSpPr>
        <p:spPr bwMode="auto">
          <a:xfrm>
            <a:off x="4716463" y="4652963"/>
            <a:ext cx="0" cy="12239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88" name="Line 28"/>
          <p:cNvSpPr>
            <a:spLocks noChangeShapeType="1"/>
          </p:cNvSpPr>
          <p:nvPr/>
        </p:nvSpPr>
        <p:spPr bwMode="auto">
          <a:xfrm>
            <a:off x="4932363" y="5229225"/>
            <a:ext cx="0"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rrowheads="1"/>
          </p:cNvSpPr>
          <p:nvPr>
            <p:ph type="title"/>
          </p:nvPr>
        </p:nvSpPr>
        <p:spPr/>
        <p:txBody>
          <a:bodyPr/>
          <a:lstStyle/>
          <a:p>
            <a:endParaRPr lang="en-US"/>
          </a:p>
        </p:txBody>
      </p:sp>
      <p:sp>
        <p:nvSpPr>
          <p:cNvPr id="118787" name="Rectangle 3"/>
          <p:cNvSpPr>
            <a:spLocks noGrp="1" noRot="1" noChangeArrowheads="1"/>
          </p:cNvSpPr>
          <p:nvPr>
            <p:ph type="body" idx="1"/>
          </p:nvPr>
        </p:nvSpPr>
        <p:spPr/>
        <p:txBody>
          <a:bodyPr/>
          <a:lstStyle/>
          <a:p>
            <a:endParaRPr lang="en-US"/>
          </a:p>
        </p:txBody>
      </p:sp>
      <p:pic>
        <p:nvPicPr>
          <p:cNvPr id="1187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r>
              <a:rPr lang="fa-IR">
                <a:solidFill>
                  <a:schemeClr val="hlink"/>
                </a:solidFill>
                <a:cs typeface="B Titr" pitchFamily="2" charset="-78"/>
              </a:rPr>
              <a:t>انواع نمودار ها</a:t>
            </a:r>
            <a:endParaRPr lang="en-US">
              <a:solidFill>
                <a:schemeClr val="hlink"/>
              </a:solidFill>
              <a:cs typeface="B Titr" pitchFamily="2" charset="-78"/>
            </a:endParaRPr>
          </a:p>
        </p:txBody>
      </p:sp>
      <p:sp>
        <p:nvSpPr>
          <p:cNvPr id="16387" name="Rectangle 3"/>
          <p:cNvSpPr>
            <a:spLocks noGrp="1" noRot="1" noChangeArrowheads="1"/>
          </p:cNvSpPr>
          <p:nvPr>
            <p:ph type="body" idx="1"/>
          </p:nvPr>
        </p:nvSpPr>
        <p:spPr/>
        <p:txBody>
          <a:bodyPr/>
          <a:lstStyle/>
          <a:p>
            <a:endParaRPr lang="fa-IR">
              <a:cs typeface="B Titr" pitchFamily="2" charset="-78"/>
            </a:endParaRPr>
          </a:p>
          <a:p>
            <a:pPr lvl="2"/>
            <a:r>
              <a:rPr lang="fa-IR" sz="3600">
                <a:cs typeface="B Titr" pitchFamily="2" charset="-78"/>
              </a:rPr>
              <a:t>نمودار خطی </a:t>
            </a:r>
          </a:p>
          <a:p>
            <a:pPr lvl="2"/>
            <a:r>
              <a:rPr lang="fa-IR" sz="3600">
                <a:cs typeface="B Titr" pitchFamily="2" charset="-78"/>
              </a:rPr>
              <a:t>نمودار میله ای </a:t>
            </a:r>
          </a:p>
          <a:p>
            <a:pPr lvl="2"/>
            <a:r>
              <a:rPr lang="fa-IR" sz="3600">
                <a:cs typeface="B Titr" pitchFamily="2" charset="-78"/>
              </a:rPr>
              <a:t>نمودار شمعی </a:t>
            </a:r>
          </a:p>
          <a:p>
            <a:pPr lvl="2"/>
            <a:r>
              <a:rPr lang="fa-IR" sz="3600">
                <a:cs typeface="B Titr" pitchFamily="2" charset="-78"/>
              </a:rPr>
              <a:t>نمودار نقطه و رقم</a:t>
            </a:r>
            <a:r>
              <a:rPr lang="fa-IR" sz="3200">
                <a:cs typeface="B Titr" pitchFamily="2" charset="-78"/>
              </a:rPr>
              <a:t> </a:t>
            </a:r>
            <a:endParaRPr lang="en-US" sz="32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rrowheads="1"/>
          </p:cNvSpPr>
          <p:nvPr>
            <p:ph type="title"/>
          </p:nvPr>
        </p:nvSpPr>
        <p:spPr/>
        <p:txBody>
          <a:bodyPr/>
          <a:lstStyle/>
          <a:p>
            <a:endParaRPr lang="en-US"/>
          </a:p>
        </p:txBody>
      </p:sp>
      <p:sp>
        <p:nvSpPr>
          <p:cNvPr id="119811" name="Rectangle 3"/>
          <p:cNvSpPr>
            <a:spLocks noGrp="1" noRot="1" noChangeArrowheads="1"/>
          </p:cNvSpPr>
          <p:nvPr>
            <p:ph type="body" idx="1"/>
          </p:nvPr>
        </p:nvSpPr>
        <p:spPr/>
        <p:txBody>
          <a:bodyPr/>
          <a:lstStyle/>
          <a:p>
            <a:endParaRPr lang="en-US"/>
          </a:p>
        </p:txBody>
      </p:sp>
      <p:pic>
        <p:nvPicPr>
          <p:cNvPr id="1198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rrowheads="1"/>
          </p:cNvSpPr>
          <p:nvPr>
            <p:ph type="title"/>
          </p:nvPr>
        </p:nvSpPr>
        <p:spPr/>
        <p:txBody>
          <a:bodyPr/>
          <a:lstStyle/>
          <a:p>
            <a:endParaRPr lang="en-US"/>
          </a:p>
        </p:txBody>
      </p:sp>
      <p:sp>
        <p:nvSpPr>
          <p:cNvPr id="120835" name="Rectangle 3"/>
          <p:cNvSpPr>
            <a:spLocks noGrp="1" noRot="1" noChangeArrowheads="1"/>
          </p:cNvSpPr>
          <p:nvPr>
            <p:ph type="body" idx="1"/>
          </p:nvPr>
        </p:nvSpPr>
        <p:spPr/>
        <p:txBody>
          <a:bodyPr/>
          <a:lstStyle/>
          <a:p>
            <a:endParaRPr lang="en-US"/>
          </a:p>
        </p:txBody>
      </p:sp>
      <p:pic>
        <p:nvPicPr>
          <p:cNvPr id="1208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dissolve/>
    <p:sndAc>
      <p:stSnd>
        <p:snd r:embed="rId2" name="chimes.wav"/>
      </p:stSnd>
    </p:sndAc>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rrowheads="1"/>
          </p:cNvSpPr>
          <p:nvPr>
            <p:ph type="title"/>
          </p:nvPr>
        </p:nvSpPr>
        <p:spPr/>
        <p:txBody>
          <a:bodyPr/>
          <a:lstStyle/>
          <a:p>
            <a:r>
              <a:rPr lang="en-US">
                <a:solidFill>
                  <a:srgbClr val="FF9933"/>
                </a:solidFill>
                <a:cs typeface="B Titr" pitchFamily="2" charset="-78"/>
              </a:rPr>
              <a:t>GAP</a:t>
            </a:r>
          </a:p>
        </p:txBody>
      </p:sp>
      <p:sp>
        <p:nvSpPr>
          <p:cNvPr id="121859" name="Rectangle 3"/>
          <p:cNvSpPr>
            <a:spLocks noGrp="1" noRot="1" noChangeArrowheads="1"/>
          </p:cNvSpPr>
          <p:nvPr>
            <p:ph type="body" idx="1"/>
          </p:nvPr>
        </p:nvSpPr>
        <p:spPr/>
        <p:txBody>
          <a:bodyPr/>
          <a:lstStyle/>
          <a:p>
            <a:r>
              <a:rPr lang="fa-IR" sz="2800">
                <a:cs typeface="B Titr" pitchFamily="2" charset="-78"/>
              </a:rPr>
              <a:t>یک شکاف قیمتی یا فاصله در نمودار هنگامی بوجود می آید که در دربازه ای از قیمت ، هیچ خرید و فروشی صورت نگیرد</a:t>
            </a:r>
          </a:p>
          <a:p>
            <a:r>
              <a:rPr lang="fa-IR" sz="2800">
                <a:cs typeface="B Titr" pitchFamily="2" charset="-78"/>
              </a:rPr>
              <a:t>شكاف ها در بازار افزایشی نشان دهنده بازار قوی می باشند</a:t>
            </a:r>
          </a:p>
          <a:p>
            <a:r>
              <a:rPr lang="fa-IR" sz="2800">
                <a:cs typeface="B Titr" pitchFamily="2" charset="-78"/>
              </a:rPr>
              <a:t>شكاف ها در بازار کاهشی نشان دهنده وجود وضعیتی ضعیف در بازار است</a:t>
            </a:r>
          </a:p>
          <a:p>
            <a:r>
              <a:rPr lang="fa-IR" sz="2800">
                <a:cs typeface="B Titr" pitchFamily="2" charset="-78"/>
              </a:rPr>
              <a:t> شكاف ها معمولا الگوهاي تداومي روند محسوب مي شوند</a:t>
            </a:r>
          </a:p>
          <a:p>
            <a:endParaRPr lang="en-US" sz="2800">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p:txBody>
          <a:bodyPr/>
          <a:lstStyle/>
          <a:p>
            <a:r>
              <a:rPr lang="fa-IR">
                <a:solidFill>
                  <a:srgbClr val="FF9933"/>
                </a:solidFill>
                <a:cs typeface="B Titr" pitchFamily="2" charset="-78"/>
              </a:rPr>
              <a:t>میزان وقوع فاصله ها( </a:t>
            </a:r>
            <a:r>
              <a:rPr lang="en-US">
                <a:solidFill>
                  <a:srgbClr val="FF9933"/>
                </a:solidFill>
                <a:cs typeface="B Titr" pitchFamily="2" charset="-78"/>
              </a:rPr>
              <a:t>GAP</a:t>
            </a:r>
            <a:r>
              <a:rPr lang="fa-IR">
                <a:solidFill>
                  <a:srgbClr val="FF9933"/>
                </a:solidFill>
                <a:cs typeface="B Titr" pitchFamily="2" charset="-78"/>
              </a:rPr>
              <a:t>)</a:t>
            </a:r>
            <a:endParaRPr lang="en-US">
              <a:solidFill>
                <a:srgbClr val="FF9933"/>
              </a:solidFill>
              <a:cs typeface="B Titr" pitchFamily="2" charset="-78"/>
            </a:endParaRPr>
          </a:p>
        </p:txBody>
      </p:sp>
      <p:sp>
        <p:nvSpPr>
          <p:cNvPr id="122883" name="Rectangle 3"/>
          <p:cNvSpPr>
            <a:spLocks noGrp="1" noRot="1" noChangeArrowheads="1"/>
          </p:cNvSpPr>
          <p:nvPr>
            <p:ph type="body" idx="1"/>
          </p:nvPr>
        </p:nvSpPr>
        <p:spPr/>
        <p:txBody>
          <a:bodyPr/>
          <a:lstStyle/>
          <a:p>
            <a:r>
              <a:rPr lang="fa-IR">
                <a:cs typeface="B Titr" pitchFamily="2" charset="-78"/>
              </a:rPr>
              <a:t>بیشتر در نمودار هایی که دارای واحد ها و مقیاس زمانی کوچک هستند مشاهده می شوند</a:t>
            </a:r>
          </a:p>
          <a:p>
            <a:endParaRPr lang="fa-IR">
              <a:cs typeface="B Titr" pitchFamily="2" charset="-78"/>
            </a:endParaRPr>
          </a:p>
          <a:p>
            <a:endParaRPr lang="fa-IR">
              <a:cs typeface="B Titr" pitchFamily="2" charset="-78"/>
            </a:endParaRPr>
          </a:p>
          <a:p>
            <a:r>
              <a:rPr lang="fa-IR">
                <a:cs typeface="B Titr" pitchFamily="2" charset="-78"/>
              </a:rPr>
              <a:t>در نمودار های بلند مدت نیز مشاهده می شوند</a:t>
            </a:r>
          </a:p>
          <a:p>
            <a:endParaRPr lang="en-US">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rrowheads="1"/>
          </p:cNvSpPr>
          <p:nvPr>
            <p:ph type="title"/>
          </p:nvPr>
        </p:nvSpPr>
        <p:spPr/>
        <p:txBody>
          <a:bodyPr/>
          <a:lstStyle/>
          <a:p>
            <a:r>
              <a:rPr lang="fa-IR">
                <a:solidFill>
                  <a:srgbClr val="FF9933"/>
                </a:solidFill>
                <a:cs typeface="B Titr" pitchFamily="2" charset="-78"/>
              </a:rPr>
              <a:t>فاصله های بی اهمیت</a:t>
            </a:r>
            <a:endParaRPr lang="en-US">
              <a:solidFill>
                <a:srgbClr val="FF9933"/>
              </a:solidFill>
              <a:cs typeface="B Titr" pitchFamily="2" charset="-78"/>
            </a:endParaRPr>
          </a:p>
        </p:txBody>
      </p:sp>
      <p:sp>
        <p:nvSpPr>
          <p:cNvPr id="123907" name="Rectangle 3"/>
          <p:cNvSpPr>
            <a:spLocks noGrp="1" noRot="1" noChangeArrowheads="1"/>
          </p:cNvSpPr>
          <p:nvPr>
            <p:ph type="body" idx="1"/>
          </p:nvPr>
        </p:nvSpPr>
        <p:spPr/>
        <p:txBody>
          <a:bodyPr/>
          <a:lstStyle/>
          <a:p>
            <a:r>
              <a:rPr lang="fa-IR">
                <a:cs typeface="B Titr" pitchFamily="2" charset="-78"/>
              </a:rPr>
              <a:t>در سهام یا دارایی های مالی گران قیمت ، معمولا قیمت هادر معاملات متوالی همواره دارای پرش هایی می باشند به عنوان مثال در مورد دارایی مالی که قیمت آن 1.000 دلار می باشد فاصله 3 یا 5 دلاری هیچ معنی مشخصی نخواهد داشت.</a:t>
            </a:r>
          </a:p>
          <a:p>
            <a:r>
              <a:rPr lang="fa-IR">
                <a:cs typeface="B Titr" pitchFamily="2" charset="-78"/>
              </a:rPr>
              <a:t>وقتی شرکتی اقدام به پرداخت سود سهام می کند، معمولا قیمت سهام دچار تغییرات ناگهانی می گردد.</a:t>
            </a:r>
            <a:endParaRPr lang="en-US">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p:txBody>
          <a:bodyPr/>
          <a:lstStyle/>
          <a:p>
            <a:r>
              <a:rPr lang="fa-IR">
                <a:solidFill>
                  <a:srgbClr val="FF9933"/>
                </a:solidFill>
                <a:cs typeface="B Titr" pitchFamily="2" charset="-78"/>
              </a:rPr>
              <a:t>فاصله های مهم (</a:t>
            </a:r>
            <a:r>
              <a:rPr lang="en-US">
                <a:solidFill>
                  <a:srgbClr val="FF9933"/>
                </a:solidFill>
                <a:cs typeface="B Titr" pitchFamily="2" charset="-78"/>
              </a:rPr>
              <a:t>GAP</a:t>
            </a:r>
            <a:r>
              <a:rPr lang="fa-IR">
                <a:solidFill>
                  <a:srgbClr val="FF9933"/>
                </a:solidFill>
                <a:cs typeface="B Titr" pitchFamily="2" charset="-78"/>
              </a:rPr>
              <a:t>)</a:t>
            </a:r>
            <a:endParaRPr lang="en-US">
              <a:solidFill>
                <a:srgbClr val="FF9933"/>
              </a:solidFill>
              <a:cs typeface="B Titr" pitchFamily="2" charset="-78"/>
            </a:endParaRPr>
          </a:p>
        </p:txBody>
      </p:sp>
      <p:sp>
        <p:nvSpPr>
          <p:cNvPr id="124931" name="Rectangle 3"/>
          <p:cNvSpPr>
            <a:spLocks noGrp="1" noRot="1" noChangeArrowheads="1"/>
          </p:cNvSpPr>
          <p:nvPr>
            <p:ph type="body" idx="1"/>
          </p:nvPr>
        </p:nvSpPr>
        <p:spPr/>
        <p:txBody>
          <a:bodyPr/>
          <a:lstStyle/>
          <a:p>
            <a:r>
              <a:rPr lang="fa-IR">
                <a:cs typeface="B Titr" pitchFamily="2" charset="-78"/>
              </a:rPr>
              <a:t>فاصله معمولی</a:t>
            </a:r>
          </a:p>
          <a:p>
            <a:r>
              <a:rPr lang="en-US">
                <a:cs typeface="B Titr" pitchFamily="2" charset="-78"/>
              </a:rPr>
              <a:t>Breakaway Gap</a:t>
            </a:r>
            <a:r>
              <a:rPr lang="fa-IR">
                <a:cs typeface="B Titr" pitchFamily="2" charset="-78"/>
              </a:rPr>
              <a:t> شکاف فرار</a:t>
            </a:r>
          </a:p>
          <a:p>
            <a:r>
              <a:rPr lang="en-US">
                <a:cs typeface="B Titr" pitchFamily="2" charset="-78"/>
              </a:rPr>
              <a:t>Runaway Gap</a:t>
            </a:r>
            <a:r>
              <a:rPr lang="fa-IR">
                <a:cs typeface="B Titr" pitchFamily="2" charset="-78"/>
              </a:rPr>
              <a:t> </a:t>
            </a:r>
            <a:r>
              <a:rPr lang="en-US">
                <a:cs typeface="B Titr" pitchFamily="2" charset="-78"/>
              </a:rPr>
              <a:t> </a:t>
            </a:r>
            <a:r>
              <a:rPr lang="fa-IR">
                <a:cs typeface="B Titr" pitchFamily="2" charset="-78"/>
              </a:rPr>
              <a:t>شکاف گریزان</a:t>
            </a:r>
          </a:p>
          <a:p>
            <a:r>
              <a:rPr lang="en-US">
                <a:cs typeface="B Titr" pitchFamily="2" charset="-78"/>
              </a:rPr>
              <a:t>Exhaustion gap</a:t>
            </a:r>
            <a:r>
              <a:rPr lang="fa-IR">
                <a:cs typeface="B Titr" pitchFamily="2" charset="-78"/>
              </a:rPr>
              <a:t> شکاف خستگی</a:t>
            </a:r>
          </a:p>
          <a:p>
            <a:endParaRPr lang="en-US">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rrowheads="1"/>
          </p:cNvSpPr>
          <p:nvPr>
            <p:ph type="title"/>
          </p:nvPr>
        </p:nvSpPr>
        <p:spPr/>
        <p:txBody>
          <a:bodyPr/>
          <a:lstStyle/>
          <a:p>
            <a:r>
              <a:rPr lang="fa-IR">
                <a:cs typeface="B Titr" pitchFamily="2" charset="-78"/>
              </a:rPr>
              <a:t>فاصله معمولی</a:t>
            </a:r>
            <a:endParaRPr lang="en-US">
              <a:cs typeface="B Titr" pitchFamily="2" charset="-78"/>
            </a:endParaRPr>
          </a:p>
        </p:txBody>
      </p:sp>
      <p:sp>
        <p:nvSpPr>
          <p:cNvPr id="125955" name="Rectangle 3"/>
          <p:cNvSpPr>
            <a:spLocks noGrp="1" noRot="1" noChangeArrowheads="1"/>
          </p:cNvSpPr>
          <p:nvPr>
            <p:ph type="body" idx="1"/>
          </p:nvPr>
        </p:nvSpPr>
        <p:spPr/>
        <p:txBody>
          <a:bodyPr/>
          <a:lstStyle/>
          <a:p>
            <a:r>
              <a:rPr lang="fa-IR">
                <a:cs typeface="B Titr" pitchFamily="2" charset="-78"/>
              </a:rPr>
              <a:t>کم اهمیت ترین نوع شکاف ها می باشد</a:t>
            </a:r>
          </a:p>
          <a:p>
            <a:r>
              <a:rPr lang="fa-IR">
                <a:cs typeface="B Titr" pitchFamily="2" charset="-78"/>
              </a:rPr>
              <a:t>این شکاف زمانی که تعداد معاملات کمی روی یک دارایی انجام شود یا وقتی که تراکم شدیدی در بازار وجود داشته باشد دیده می شود</a:t>
            </a:r>
          </a:p>
          <a:p>
            <a:r>
              <a:rPr lang="fa-IR">
                <a:cs typeface="B Titr" pitchFamily="2" charset="-78"/>
              </a:rPr>
              <a:t>این شکاف نشان دهنده عدم تمایل به انجام معامله می باشد</a:t>
            </a:r>
          </a:p>
          <a:p>
            <a:r>
              <a:rPr lang="fa-IR">
                <a:cs typeface="B Titr" pitchFamily="2" charset="-78"/>
              </a:rPr>
              <a:t>حجم معاملات در هنگام بوجود آمدن فاصله معمولی ، غالبا پایین می باشد</a:t>
            </a:r>
          </a:p>
        </p:txBody>
      </p:sp>
    </p:spTree>
  </p:cSld>
  <p:clrMapOvr>
    <a:masterClrMapping/>
  </p:clrMapOvr>
  <p:transition spd="slow" advClick="0" advTm="10000">
    <p:dissolve/>
    <p:sndAc>
      <p:stSnd>
        <p:snd r:embed="rId2" name="chimes.wav"/>
      </p:stSnd>
    </p:sndAc>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rrowheads="1"/>
          </p:cNvSpPr>
          <p:nvPr>
            <p:ph type="title"/>
          </p:nvPr>
        </p:nvSpPr>
        <p:spPr>
          <a:xfrm>
            <a:off x="468313" y="333375"/>
            <a:ext cx="8229600" cy="1285875"/>
          </a:xfrm>
        </p:spPr>
        <p:txBody>
          <a:bodyPr/>
          <a:lstStyle/>
          <a:p>
            <a:r>
              <a:rPr lang="fa-IR" sz="3600">
                <a:cs typeface="B Titr" pitchFamily="2" charset="-78"/>
              </a:rPr>
              <a:t>فاصله معمولی</a:t>
            </a:r>
            <a:r>
              <a:rPr lang="fa-IR" sz="4000">
                <a:cs typeface="B Titr" pitchFamily="2" charset="-78"/>
              </a:rPr>
              <a:t/>
            </a:r>
            <a:br>
              <a:rPr lang="fa-IR" sz="4000">
                <a:cs typeface="B Titr" pitchFamily="2" charset="-78"/>
              </a:rPr>
            </a:br>
            <a:r>
              <a:rPr lang="fa-IR" sz="2800">
                <a:cs typeface="B Titr" pitchFamily="2" charset="-78"/>
              </a:rPr>
              <a:t>این شکاف می تواند به عنوان اخطاری به تحلیلگر در زمینه شکل گیری وضعیت متراکم در بازار تفسیرشود</a:t>
            </a:r>
            <a:endParaRPr lang="en-US" sz="2800">
              <a:cs typeface="B Titr" pitchFamily="2" charset="-78"/>
            </a:endParaRPr>
          </a:p>
        </p:txBody>
      </p:sp>
      <p:sp>
        <p:nvSpPr>
          <p:cNvPr id="126979" name="Rectangle 3"/>
          <p:cNvSpPr>
            <a:spLocks noGrp="1" noRot="1" noChangeArrowheads="1"/>
          </p:cNvSpPr>
          <p:nvPr>
            <p:ph type="body" idx="1"/>
          </p:nvPr>
        </p:nvSpPr>
        <p:spPr>
          <a:ln/>
          <a:extLst>
            <a:ext uri="{91240B29-F687-4F45-9708-019B960494DF}">
              <a14:hiddenLine xmlns:a14="http://schemas.microsoft.com/office/drawing/2010/main" w="38100" cmpd="sng">
                <a:solidFill>
                  <a:schemeClr val="tx1"/>
                </a:solidFill>
                <a:miter lim="800000"/>
                <a:headEnd/>
                <a:tailEnd/>
              </a14:hiddenLine>
            </a:ext>
          </a:extLst>
        </p:spPr>
        <p:txBody>
          <a:bodyPr/>
          <a:lstStyle/>
          <a:p>
            <a:endParaRPr lang="en-US"/>
          </a:p>
        </p:txBody>
      </p:sp>
      <p:sp>
        <p:nvSpPr>
          <p:cNvPr id="126980" name="Line 4"/>
          <p:cNvSpPr>
            <a:spLocks noChangeShapeType="1"/>
          </p:cNvSpPr>
          <p:nvPr/>
        </p:nvSpPr>
        <p:spPr bwMode="auto">
          <a:xfrm>
            <a:off x="900113" y="5300663"/>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81" name="Line 5"/>
          <p:cNvSpPr>
            <a:spLocks noChangeShapeType="1"/>
          </p:cNvSpPr>
          <p:nvPr/>
        </p:nvSpPr>
        <p:spPr bwMode="auto">
          <a:xfrm>
            <a:off x="1116013" y="4724400"/>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82" name="Line 6"/>
          <p:cNvSpPr>
            <a:spLocks noChangeShapeType="1"/>
          </p:cNvSpPr>
          <p:nvPr/>
        </p:nvSpPr>
        <p:spPr bwMode="auto">
          <a:xfrm>
            <a:off x="1331913" y="4292600"/>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83" name="Line 7"/>
          <p:cNvSpPr>
            <a:spLocks noChangeShapeType="1"/>
          </p:cNvSpPr>
          <p:nvPr/>
        </p:nvSpPr>
        <p:spPr bwMode="auto">
          <a:xfrm>
            <a:off x="1547813" y="3860800"/>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84" name="Line 8"/>
          <p:cNvSpPr>
            <a:spLocks noChangeShapeType="1"/>
          </p:cNvSpPr>
          <p:nvPr/>
        </p:nvSpPr>
        <p:spPr bwMode="auto">
          <a:xfrm>
            <a:off x="1908175" y="3500438"/>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85" name="Line 9"/>
          <p:cNvSpPr>
            <a:spLocks noChangeShapeType="1"/>
          </p:cNvSpPr>
          <p:nvPr/>
        </p:nvSpPr>
        <p:spPr bwMode="auto">
          <a:xfrm>
            <a:off x="2195513" y="3068638"/>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86" name="Line 10"/>
          <p:cNvSpPr>
            <a:spLocks noChangeShapeType="1"/>
          </p:cNvSpPr>
          <p:nvPr/>
        </p:nvSpPr>
        <p:spPr bwMode="auto">
          <a:xfrm>
            <a:off x="2484438" y="2781300"/>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87" name="Line 11"/>
          <p:cNvSpPr>
            <a:spLocks noChangeShapeType="1"/>
          </p:cNvSpPr>
          <p:nvPr/>
        </p:nvSpPr>
        <p:spPr bwMode="auto">
          <a:xfrm>
            <a:off x="2771775" y="2997200"/>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88" name="Line 12"/>
          <p:cNvSpPr>
            <a:spLocks noChangeShapeType="1"/>
          </p:cNvSpPr>
          <p:nvPr/>
        </p:nvSpPr>
        <p:spPr bwMode="auto">
          <a:xfrm>
            <a:off x="3059113" y="3429000"/>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89" name="Line 13"/>
          <p:cNvSpPr>
            <a:spLocks noChangeShapeType="1"/>
          </p:cNvSpPr>
          <p:nvPr/>
        </p:nvSpPr>
        <p:spPr bwMode="auto">
          <a:xfrm>
            <a:off x="3348038" y="3933825"/>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90" name="Line 14"/>
          <p:cNvSpPr>
            <a:spLocks noChangeShapeType="1"/>
          </p:cNvSpPr>
          <p:nvPr/>
        </p:nvSpPr>
        <p:spPr bwMode="auto">
          <a:xfrm>
            <a:off x="3563938" y="4221163"/>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91" name="Line 15"/>
          <p:cNvSpPr>
            <a:spLocks noChangeShapeType="1"/>
          </p:cNvSpPr>
          <p:nvPr/>
        </p:nvSpPr>
        <p:spPr bwMode="auto">
          <a:xfrm>
            <a:off x="3924300" y="4149725"/>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92" name="Line 16"/>
          <p:cNvSpPr>
            <a:spLocks noChangeShapeType="1"/>
          </p:cNvSpPr>
          <p:nvPr/>
        </p:nvSpPr>
        <p:spPr bwMode="auto">
          <a:xfrm>
            <a:off x="4356100" y="3141663"/>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93" name="Line 17"/>
          <p:cNvSpPr>
            <a:spLocks noChangeShapeType="1"/>
          </p:cNvSpPr>
          <p:nvPr/>
        </p:nvSpPr>
        <p:spPr bwMode="auto">
          <a:xfrm>
            <a:off x="4643438" y="2708275"/>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94" name="Line 18"/>
          <p:cNvSpPr>
            <a:spLocks noChangeShapeType="1"/>
          </p:cNvSpPr>
          <p:nvPr/>
        </p:nvSpPr>
        <p:spPr bwMode="auto">
          <a:xfrm>
            <a:off x="5003800" y="2852738"/>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95" name="Line 19"/>
          <p:cNvSpPr>
            <a:spLocks noChangeShapeType="1"/>
          </p:cNvSpPr>
          <p:nvPr/>
        </p:nvSpPr>
        <p:spPr bwMode="auto">
          <a:xfrm>
            <a:off x="5219700" y="3357563"/>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96" name="Line 20"/>
          <p:cNvSpPr>
            <a:spLocks noChangeShapeType="1"/>
          </p:cNvSpPr>
          <p:nvPr/>
        </p:nvSpPr>
        <p:spPr bwMode="auto">
          <a:xfrm>
            <a:off x="5435600" y="4076700"/>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97" name="Line 21"/>
          <p:cNvSpPr>
            <a:spLocks noChangeShapeType="1"/>
          </p:cNvSpPr>
          <p:nvPr/>
        </p:nvSpPr>
        <p:spPr bwMode="auto">
          <a:xfrm>
            <a:off x="5651500" y="4292600"/>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98" name="Line 22"/>
          <p:cNvSpPr>
            <a:spLocks noChangeShapeType="1"/>
          </p:cNvSpPr>
          <p:nvPr/>
        </p:nvSpPr>
        <p:spPr bwMode="auto">
          <a:xfrm>
            <a:off x="5940425" y="4076700"/>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99" name="Line 23"/>
          <p:cNvSpPr>
            <a:spLocks noChangeShapeType="1"/>
          </p:cNvSpPr>
          <p:nvPr/>
        </p:nvSpPr>
        <p:spPr bwMode="auto">
          <a:xfrm>
            <a:off x="6300788" y="2997200"/>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000" name="Line 24"/>
          <p:cNvSpPr>
            <a:spLocks noChangeShapeType="1"/>
          </p:cNvSpPr>
          <p:nvPr/>
        </p:nvSpPr>
        <p:spPr bwMode="auto">
          <a:xfrm>
            <a:off x="7019925" y="2636838"/>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001" name="Line 25"/>
          <p:cNvSpPr>
            <a:spLocks noChangeShapeType="1"/>
          </p:cNvSpPr>
          <p:nvPr/>
        </p:nvSpPr>
        <p:spPr bwMode="auto">
          <a:xfrm>
            <a:off x="6659563" y="2565400"/>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002" name="Line 26"/>
          <p:cNvSpPr>
            <a:spLocks noChangeShapeType="1"/>
          </p:cNvSpPr>
          <p:nvPr/>
        </p:nvSpPr>
        <p:spPr bwMode="auto">
          <a:xfrm>
            <a:off x="7235825" y="3068638"/>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003" name="Line 27"/>
          <p:cNvSpPr>
            <a:spLocks noChangeShapeType="1"/>
          </p:cNvSpPr>
          <p:nvPr/>
        </p:nvSpPr>
        <p:spPr bwMode="auto">
          <a:xfrm>
            <a:off x="7451725" y="3500438"/>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004" name="Line 28"/>
          <p:cNvSpPr>
            <a:spLocks noChangeShapeType="1"/>
          </p:cNvSpPr>
          <p:nvPr/>
        </p:nvSpPr>
        <p:spPr bwMode="auto">
          <a:xfrm>
            <a:off x="7740650" y="4076700"/>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005" name="Line 29"/>
          <p:cNvSpPr>
            <a:spLocks noChangeShapeType="1"/>
          </p:cNvSpPr>
          <p:nvPr/>
        </p:nvSpPr>
        <p:spPr bwMode="auto">
          <a:xfrm>
            <a:off x="7956550" y="4149725"/>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006" name="Line 30"/>
          <p:cNvSpPr>
            <a:spLocks noChangeShapeType="1"/>
          </p:cNvSpPr>
          <p:nvPr/>
        </p:nvSpPr>
        <p:spPr bwMode="auto">
          <a:xfrm>
            <a:off x="8172450" y="3860800"/>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007" name="Line 31"/>
          <p:cNvSpPr>
            <a:spLocks noChangeShapeType="1"/>
          </p:cNvSpPr>
          <p:nvPr/>
        </p:nvSpPr>
        <p:spPr bwMode="auto">
          <a:xfrm>
            <a:off x="8459788" y="2781300"/>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008" name="Line 32"/>
          <p:cNvSpPr>
            <a:spLocks noChangeShapeType="1"/>
          </p:cNvSpPr>
          <p:nvPr/>
        </p:nvSpPr>
        <p:spPr bwMode="auto">
          <a:xfrm>
            <a:off x="8675688" y="21336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009" name="Line 33"/>
          <p:cNvSpPr>
            <a:spLocks noChangeShapeType="1"/>
          </p:cNvSpPr>
          <p:nvPr/>
        </p:nvSpPr>
        <p:spPr bwMode="auto">
          <a:xfrm>
            <a:off x="8893175" y="1916113"/>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010" name="Line 34"/>
          <p:cNvSpPr>
            <a:spLocks noChangeShapeType="1"/>
          </p:cNvSpPr>
          <p:nvPr/>
        </p:nvSpPr>
        <p:spPr bwMode="auto">
          <a:xfrm>
            <a:off x="3779838" y="4149725"/>
            <a:ext cx="7921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011" name="Line 35"/>
          <p:cNvSpPr>
            <a:spLocks noChangeShapeType="1"/>
          </p:cNvSpPr>
          <p:nvPr/>
        </p:nvSpPr>
        <p:spPr bwMode="auto">
          <a:xfrm>
            <a:off x="3851275" y="3860800"/>
            <a:ext cx="7921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012" name="Line 36"/>
          <p:cNvSpPr>
            <a:spLocks noChangeShapeType="1"/>
          </p:cNvSpPr>
          <p:nvPr/>
        </p:nvSpPr>
        <p:spPr bwMode="auto">
          <a:xfrm>
            <a:off x="5724525" y="4076700"/>
            <a:ext cx="7921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013" name="Line 37"/>
          <p:cNvSpPr>
            <a:spLocks noChangeShapeType="1"/>
          </p:cNvSpPr>
          <p:nvPr/>
        </p:nvSpPr>
        <p:spPr bwMode="auto">
          <a:xfrm>
            <a:off x="5795963" y="3716338"/>
            <a:ext cx="7921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014" name="Line 38"/>
          <p:cNvSpPr>
            <a:spLocks noChangeShapeType="1"/>
          </p:cNvSpPr>
          <p:nvPr/>
        </p:nvSpPr>
        <p:spPr bwMode="auto">
          <a:xfrm>
            <a:off x="7885113" y="3860800"/>
            <a:ext cx="792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015" name="Line 39"/>
          <p:cNvSpPr>
            <a:spLocks noChangeShapeType="1"/>
          </p:cNvSpPr>
          <p:nvPr/>
        </p:nvSpPr>
        <p:spPr bwMode="auto">
          <a:xfrm>
            <a:off x="7956550" y="3500438"/>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016" name="Text Box 40"/>
          <p:cNvSpPr txBox="1">
            <a:spLocks noChangeArrowheads="1"/>
          </p:cNvSpPr>
          <p:nvPr/>
        </p:nvSpPr>
        <p:spPr bwMode="auto">
          <a:xfrm>
            <a:off x="3779838" y="3789363"/>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t>gap</a:t>
            </a:r>
          </a:p>
        </p:txBody>
      </p:sp>
      <p:sp>
        <p:nvSpPr>
          <p:cNvPr id="127017" name="Text Box 41"/>
          <p:cNvSpPr txBox="1">
            <a:spLocks noChangeArrowheads="1"/>
          </p:cNvSpPr>
          <p:nvPr/>
        </p:nvSpPr>
        <p:spPr bwMode="auto">
          <a:xfrm>
            <a:off x="5683250" y="3736975"/>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gap</a:t>
            </a:r>
          </a:p>
        </p:txBody>
      </p:sp>
      <p:sp>
        <p:nvSpPr>
          <p:cNvPr id="127018" name="Text Box 42"/>
          <p:cNvSpPr txBox="1">
            <a:spLocks noChangeArrowheads="1"/>
          </p:cNvSpPr>
          <p:nvPr/>
        </p:nvSpPr>
        <p:spPr bwMode="auto">
          <a:xfrm>
            <a:off x="8101013" y="3500438"/>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gap</a:t>
            </a: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p:txBody>
          <a:bodyPr/>
          <a:lstStyle/>
          <a:p>
            <a:r>
              <a:rPr lang="en-US">
                <a:cs typeface="B Titr" pitchFamily="2" charset="-78"/>
              </a:rPr>
              <a:t>Breakaway gap</a:t>
            </a:r>
          </a:p>
        </p:txBody>
      </p:sp>
      <p:sp>
        <p:nvSpPr>
          <p:cNvPr id="128003" name="Rectangle 3"/>
          <p:cNvSpPr>
            <a:spLocks noGrp="1" noRot="1" noChangeArrowheads="1"/>
          </p:cNvSpPr>
          <p:nvPr>
            <p:ph type="body" idx="1"/>
          </p:nvPr>
        </p:nvSpPr>
        <p:spPr/>
        <p:txBody>
          <a:bodyPr/>
          <a:lstStyle/>
          <a:p>
            <a:r>
              <a:rPr lang="fa-IR">
                <a:cs typeface="B Titr" pitchFamily="2" charset="-78"/>
              </a:rPr>
              <a:t>معمولا هنگامی که قیمت ها سطوح حمایت و مقاومت را می شکنند این فاصله ایجاد می گردد</a:t>
            </a:r>
          </a:p>
          <a:p>
            <a:r>
              <a:rPr lang="fa-IR">
                <a:cs typeface="B Titr" pitchFamily="2" charset="-78"/>
              </a:rPr>
              <a:t>غالبا این نوع شکاف با حجم معاملات بالا همراه می باشد</a:t>
            </a:r>
          </a:p>
          <a:p>
            <a:r>
              <a:rPr lang="fa-IR">
                <a:cs typeface="B Titr" pitchFamily="2" charset="-78"/>
              </a:rPr>
              <a:t>این نوع شکاف ها از اهمیت خاصی برخوردار هستند و نشان دهنده تداوم روند در جهت همان حرکت ایجاد شده تا  سطح جدی مقاومت یا حمایت بعدی می باشد </a:t>
            </a:r>
            <a:endParaRPr lang="en-US">
              <a:cs typeface="B Titr" pitchFamily="2" charset="-78"/>
            </a:endParaRPr>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rrowheads="1"/>
          </p:cNvSpPr>
          <p:nvPr>
            <p:ph type="title"/>
          </p:nvPr>
        </p:nvSpPr>
        <p:spPr/>
        <p:txBody>
          <a:bodyPr/>
          <a:lstStyle/>
          <a:p>
            <a:r>
              <a:rPr lang="en-US">
                <a:cs typeface="B Titr" pitchFamily="2" charset="-78"/>
              </a:rPr>
              <a:t>Breakaway gap</a:t>
            </a:r>
          </a:p>
        </p:txBody>
      </p:sp>
      <p:sp>
        <p:nvSpPr>
          <p:cNvPr id="129027" name="Rectangle 3"/>
          <p:cNvSpPr>
            <a:spLocks noGrp="1" noRot="1" noChangeArrowheads="1"/>
          </p:cNvSpPr>
          <p:nvPr>
            <p:ph type="body" idx="1"/>
          </p:nvPr>
        </p:nvSpPr>
        <p:spPr/>
        <p:txBody>
          <a:bodyPr/>
          <a:lstStyle/>
          <a:p>
            <a:endParaRPr lang="en-US"/>
          </a:p>
        </p:txBody>
      </p:sp>
      <p:sp>
        <p:nvSpPr>
          <p:cNvPr id="129028" name="Line 4"/>
          <p:cNvSpPr>
            <a:spLocks noChangeShapeType="1"/>
          </p:cNvSpPr>
          <p:nvPr/>
        </p:nvSpPr>
        <p:spPr bwMode="auto">
          <a:xfrm flipV="1">
            <a:off x="539750" y="5229225"/>
            <a:ext cx="0" cy="7921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29" name="Line 5"/>
          <p:cNvSpPr>
            <a:spLocks noChangeShapeType="1"/>
          </p:cNvSpPr>
          <p:nvPr/>
        </p:nvSpPr>
        <p:spPr bwMode="auto">
          <a:xfrm flipV="1">
            <a:off x="755650" y="4724400"/>
            <a:ext cx="0" cy="7921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30" name="Line 6"/>
          <p:cNvSpPr>
            <a:spLocks noChangeShapeType="1"/>
          </p:cNvSpPr>
          <p:nvPr/>
        </p:nvSpPr>
        <p:spPr bwMode="auto">
          <a:xfrm flipV="1">
            <a:off x="1042988" y="4149725"/>
            <a:ext cx="0" cy="7921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31" name="Line 7"/>
          <p:cNvSpPr>
            <a:spLocks noChangeShapeType="1"/>
          </p:cNvSpPr>
          <p:nvPr/>
        </p:nvSpPr>
        <p:spPr bwMode="auto">
          <a:xfrm flipV="1">
            <a:off x="1258888" y="3716338"/>
            <a:ext cx="0" cy="7921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32" name="Line 8"/>
          <p:cNvSpPr>
            <a:spLocks noChangeShapeType="1"/>
          </p:cNvSpPr>
          <p:nvPr/>
        </p:nvSpPr>
        <p:spPr bwMode="auto">
          <a:xfrm flipV="1">
            <a:off x="1476375" y="3284538"/>
            <a:ext cx="0" cy="7921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33" name="Line 9"/>
          <p:cNvSpPr>
            <a:spLocks noChangeShapeType="1"/>
          </p:cNvSpPr>
          <p:nvPr/>
        </p:nvSpPr>
        <p:spPr bwMode="auto">
          <a:xfrm flipV="1">
            <a:off x="1692275" y="2924175"/>
            <a:ext cx="0" cy="7921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34" name="Line 10"/>
          <p:cNvSpPr>
            <a:spLocks noChangeShapeType="1"/>
          </p:cNvSpPr>
          <p:nvPr/>
        </p:nvSpPr>
        <p:spPr bwMode="auto">
          <a:xfrm flipV="1">
            <a:off x="1979613" y="2492375"/>
            <a:ext cx="0" cy="7921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35" name="Line 11"/>
          <p:cNvSpPr>
            <a:spLocks noChangeShapeType="1"/>
          </p:cNvSpPr>
          <p:nvPr/>
        </p:nvSpPr>
        <p:spPr bwMode="auto">
          <a:xfrm flipV="1">
            <a:off x="2268538" y="2060575"/>
            <a:ext cx="0" cy="7921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36" name="Line 12"/>
          <p:cNvSpPr>
            <a:spLocks noChangeShapeType="1"/>
          </p:cNvSpPr>
          <p:nvPr/>
        </p:nvSpPr>
        <p:spPr bwMode="auto">
          <a:xfrm flipV="1">
            <a:off x="2627313" y="1844675"/>
            <a:ext cx="0" cy="7921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37" name="Line 13"/>
          <p:cNvSpPr>
            <a:spLocks noChangeShapeType="1"/>
          </p:cNvSpPr>
          <p:nvPr/>
        </p:nvSpPr>
        <p:spPr bwMode="auto">
          <a:xfrm flipV="1">
            <a:off x="2916238" y="2276475"/>
            <a:ext cx="0" cy="7921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38" name="Line 14"/>
          <p:cNvSpPr>
            <a:spLocks noChangeShapeType="1"/>
          </p:cNvSpPr>
          <p:nvPr/>
        </p:nvSpPr>
        <p:spPr bwMode="auto">
          <a:xfrm flipV="1">
            <a:off x="3132138" y="2636838"/>
            <a:ext cx="0" cy="7921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39" name="Line 15"/>
          <p:cNvSpPr>
            <a:spLocks noChangeShapeType="1"/>
          </p:cNvSpPr>
          <p:nvPr/>
        </p:nvSpPr>
        <p:spPr bwMode="auto">
          <a:xfrm flipV="1">
            <a:off x="3348038" y="3068638"/>
            <a:ext cx="0" cy="7921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40" name="Line 16"/>
          <p:cNvSpPr>
            <a:spLocks noChangeShapeType="1"/>
          </p:cNvSpPr>
          <p:nvPr/>
        </p:nvSpPr>
        <p:spPr bwMode="auto">
          <a:xfrm flipV="1">
            <a:off x="3563938" y="3357563"/>
            <a:ext cx="0" cy="7921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41" name="Line 17"/>
          <p:cNvSpPr>
            <a:spLocks noChangeShapeType="1"/>
          </p:cNvSpPr>
          <p:nvPr/>
        </p:nvSpPr>
        <p:spPr bwMode="auto">
          <a:xfrm flipV="1">
            <a:off x="3779838" y="3789363"/>
            <a:ext cx="0" cy="7921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42" name="Line 18"/>
          <p:cNvSpPr>
            <a:spLocks noChangeShapeType="1"/>
          </p:cNvSpPr>
          <p:nvPr/>
        </p:nvSpPr>
        <p:spPr bwMode="auto">
          <a:xfrm flipV="1">
            <a:off x="4067175" y="3357563"/>
            <a:ext cx="0" cy="7921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43" name="Line 19"/>
          <p:cNvSpPr>
            <a:spLocks noChangeShapeType="1"/>
          </p:cNvSpPr>
          <p:nvPr/>
        </p:nvSpPr>
        <p:spPr bwMode="auto">
          <a:xfrm flipV="1">
            <a:off x="4356100" y="2708275"/>
            <a:ext cx="0" cy="7921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44" name="Line 20"/>
          <p:cNvSpPr>
            <a:spLocks noChangeShapeType="1"/>
          </p:cNvSpPr>
          <p:nvPr/>
        </p:nvSpPr>
        <p:spPr bwMode="auto">
          <a:xfrm flipV="1">
            <a:off x="4572000" y="2349500"/>
            <a:ext cx="0" cy="7921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45" name="Line 21"/>
          <p:cNvSpPr>
            <a:spLocks noChangeShapeType="1"/>
          </p:cNvSpPr>
          <p:nvPr/>
        </p:nvSpPr>
        <p:spPr bwMode="auto">
          <a:xfrm flipV="1">
            <a:off x="4859338" y="2060575"/>
            <a:ext cx="0" cy="7921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46" name="Line 22"/>
          <p:cNvSpPr>
            <a:spLocks noChangeShapeType="1"/>
          </p:cNvSpPr>
          <p:nvPr/>
        </p:nvSpPr>
        <p:spPr bwMode="auto">
          <a:xfrm flipV="1">
            <a:off x="5076825" y="1916113"/>
            <a:ext cx="0" cy="7921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47" name="Line 23"/>
          <p:cNvSpPr>
            <a:spLocks noChangeShapeType="1"/>
          </p:cNvSpPr>
          <p:nvPr/>
        </p:nvSpPr>
        <p:spPr bwMode="auto">
          <a:xfrm flipV="1">
            <a:off x="5292725" y="2276475"/>
            <a:ext cx="0" cy="7921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48" name="Line 24"/>
          <p:cNvSpPr>
            <a:spLocks noChangeShapeType="1"/>
          </p:cNvSpPr>
          <p:nvPr/>
        </p:nvSpPr>
        <p:spPr bwMode="auto">
          <a:xfrm flipV="1">
            <a:off x="5508625" y="2781300"/>
            <a:ext cx="0" cy="7921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49" name="Line 25"/>
          <p:cNvSpPr>
            <a:spLocks noChangeShapeType="1"/>
          </p:cNvSpPr>
          <p:nvPr/>
        </p:nvSpPr>
        <p:spPr bwMode="auto">
          <a:xfrm flipV="1">
            <a:off x="5795963" y="2924175"/>
            <a:ext cx="0" cy="7921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50" name="Line 26"/>
          <p:cNvSpPr>
            <a:spLocks noChangeShapeType="1"/>
          </p:cNvSpPr>
          <p:nvPr/>
        </p:nvSpPr>
        <p:spPr bwMode="auto">
          <a:xfrm flipV="1">
            <a:off x="6011863" y="2492375"/>
            <a:ext cx="0" cy="7921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51" name="Line 27"/>
          <p:cNvSpPr>
            <a:spLocks noChangeShapeType="1"/>
          </p:cNvSpPr>
          <p:nvPr/>
        </p:nvSpPr>
        <p:spPr bwMode="auto">
          <a:xfrm flipV="1">
            <a:off x="6227763" y="1989138"/>
            <a:ext cx="0" cy="7921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52" name="Line 28"/>
          <p:cNvSpPr>
            <a:spLocks noChangeShapeType="1"/>
          </p:cNvSpPr>
          <p:nvPr/>
        </p:nvSpPr>
        <p:spPr bwMode="auto">
          <a:xfrm flipV="1">
            <a:off x="6443663" y="1989138"/>
            <a:ext cx="0" cy="7921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53" name="Line 29"/>
          <p:cNvSpPr>
            <a:spLocks noChangeShapeType="1"/>
          </p:cNvSpPr>
          <p:nvPr/>
        </p:nvSpPr>
        <p:spPr bwMode="auto">
          <a:xfrm flipV="1">
            <a:off x="6732588" y="620713"/>
            <a:ext cx="0" cy="7921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54" name="Line 30"/>
          <p:cNvSpPr>
            <a:spLocks noChangeShapeType="1"/>
          </p:cNvSpPr>
          <p:nvPr/>
        </p:nvSpPr>
        <p:spPr bwMode="auto">
          <a:xfrm flipV="1">
            <a:off x="7019925" y="333375"/>
            <a:ext cx="0" cy="7921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55" name="Line 31"/>
          <p:cNvSpPr>
            <a:spLocks noChangeShapeType="1"/>
          </p:cNvSpPr>
          <p:nvPr/>
        </p:nvSpPr>
        <p:spPr bwMode="auto">
          <a:xfrm flipV="1">
            <a:off x="7308850" y="0"/>
            <a:ext cx="0" cy="7921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56" name="Text Box 32"/>
          <p:cNvSpPr txBox="1">
            <a:spLocks noChangeArrowheads="1"/>
          </p:cNvSpPr>
          <p:nvPr/>
        </p:nvSpPr>
        <p:spPr bwMode="auto">
          <a:xfrm>
            <a:off x="6259513" y="1504950"/>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gap</a:t>
            </a:r>
          </a:p>
        </p:txBody>
      </p:sp>
      <p:sp>
        <p:nvSpPr>
          <p:cNvPr id="129057" name="Line 33"/>
          <p:cNvSpPr>
            <a:spLocks noChangeShapeType="1"/>
          </p:cNvSpPr>
          <p:nvPr/>
        </p:nvSpPr>
        <p:spPr bwMode="auto">
          <a:xfrm>
            <a:off x="2555875" y="1844675"/>
            <a:ext cx="597693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58" name="Line 34"/>
          <p:cNvSpPr>
            <a:spLocks noChangeShapeType="1"/>
          </p:cNvSpPr>
          <p:nvPr/>
        </p:nvSpPr>
        <p:spPr bwMode="auto">
          <a:xfrm flipV="1">
            <a:off x="1331913" y="2276475"/>
            <a:ext cx="8027987" cy="32416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59" name="Text Box 35"/>
          <p:cNvSpPr txBox="1">
            <a:spLocks noChangeArrowheads="1"/>
          </p:cNvSpPr>
          <p:nvPr/>
        </p:nvSpPr>
        <p:spPr bwMode="auto">
          <a:xfrm>
            <a:off x="2463800" y="1412875"/>
            <a:ext cx="2427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b="1"/>
              <a:t>سطح مقاومت ( سطح عرضه)</a:t>
            </a:r>
            <a:endParaRPr lang="en-US" b="1"/>
          </a:p>
        </p:txBody>
      </p:sp>
      <p:sp>
        <p:nvSpPr>
          <p:cNvPr id="129060" name="Line 36"/>
          <p:cNvSpPr>
            <a:spLocks noChangeShapeType="1"/>
          </p:cNvSpPr>
          <p:nvPr/>
        </p:nvSpPr>
        <p:spPr bwMode="auto">
          <a:xfrm>
            <a:off x="5940425" y="1844675"/>
            <a:ext cx="1439863"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61" name="Line 37"/>
          <p:cNvSpPr>
            <a:spLocks noChangeShapeType="1"/>
          </p:cNvSpPr>
          <p:nvPr/>
        </p:nvSpPr>
        <p:spPr bwMode="auto">
          <a:xfrm>
            <a:off x="5940425" y="1412875"/>
            <a:ext cx="1439863"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Click="0" advTm="10000">
    <p:dissolve/>
    <p:sndAc>
      <p:stSnd>
        <p:snd r:embed="rId2" name="chimes.wav"/>
      </p:stSnd>
    </p:sndAc>
  </p:transition>
  <p:timing>
    <p:tnLst>
      <p:par>
        <p:cTn id="1" dur="indefinite" restart="never" nodeType="tmRoot"/>
      </p:par>
    </p:tnLst>
  </p:timing>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@bank_ppt_psy</Template>
  <TotalTime>0</TotalTime>
  <Words>8058</Words>
  <Application>Microsoft Office PowerPoint</Application>
  <PresentationFormat>On-screen Show (4:3)</PresentationFormat>
  <Paragraphs>1006</Paragraphs>
  <Slides>243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243</vt:i4>
      </vt:variant>
    </vt:vector>
  </HeadingPairs>
  <TitlesOfParts>
    <vt:vector size="251" baseType="lpstr">
      <vt:lpstr>Arial</vt:lpstr>
      <vt:lpstr>Wingdings</vt:lpstr>
      <vt:lpstr>B Titr</vt:lpstr>
      <vt:lpstr>Garamond</vt:lpstr>
      <vt:lpstr>Franklin Gothic Heavy</vt:lpstr>
      <vt:lpstr>Tahoma</vt:lpstr>
      <vt:lpstr>Clouds</vt:lpstr>
      <vt:lpstr>Microsoft Equation 3.0</vt:lpstr>
      <vt:lpstr>تجزیه و تحلیل تکنیکال </vt:lpstr>
      <vt:lpstr>اصول کلی و پایه ای تحلیل تکنیکال</vt:lpstr>
      <vt:lpstr>تعریف تحلیل تکنیکال</vt:lpstr>
      <vt:lpstr>تطبیق با شرایط بازار های مختلف و افق های زمانی متفاوت  </vt:lpstr>
      <vt:lpstr>PowerPoint Presentation</vt:lpstr>
      <vt:lpstr>نظریه داو</vt:lpstr>
      <vt:lpstr>نظریه داو</vt:lpstr>
      <vt:lpstr>مبانی ترسیم نمودار ها </vt:lpstr>
      <vt:lpstr>انواع نمودار ها</vt:lpstr>
      <vt:lpstr>نمودار خطی</vt:lpstr>
      <vt:lpstr>نمودار میله ای</vt:lpstr>
      <vt:lpstr>نمودار شمعی </vt:lpstr>
      <vt:lpstr>عرضه و تقاضا و نسبت آنها با قیمت</vt:lpstr>
      <vt:lpstr>حمایت و مقاومت</vt:lpstr>
      <vt:lpstr>مفهوم حمایت و مقاومت</vt:lpstr>
      <vt:lpstr>اهميت سطوح حمايت و مقاومت </vt:lpstr>
      <vt:lpstr>روند ها ، خطوط روند و کانال ها</vt:lpstr>
      <vt:lpstr>روند افزایشی</vt:lpstr>
      <vt:lpstr>روند کاهشی</vt:lpstr>
      <vt:lpstr>روند خنثی </vt:lpstr>
      <vt:lpstr>چگونگی ترسیم خطوط روند روند افزایشی ( روند صعودی ) </vt:lpstr>
      <vt:lpstr>چگونگی ترسیم خطوط روند</vt:lpstr>
      <vt:lpstr>اهمیت خطوط روند در تحلیل تکنیکال</vt:lpstr>
      <vt:lpstr>نفوذ به خط روند</vt:lpstr>
      <vt:lpstr>نفوذ به خط روند</vt:lpstr>
      <vt:lpstr>نفوذ به خط روند</vt:lpstr>
      <vt:lpstr>کانال های روند</vt:lpstr>
      <vt:lpstr>تغییر نقش سطوح مقاومت و حمایت</vt:lpstr>
      <vt:lpstr>تغییر نقش خط روند</vt:lpstr>
      <vt:lpstr>سطوح فیبوناچی</vt:lpstr>
      <vt:lpstr>مهمترین سطوح فیبوناچی  برای اصلاح (تعدیل )روند</vt:lpstr>
      <vt:lpstr>یک روند صعودی که با نسبت های فیبوناچی حرکت می کند</vt:lpstr>
      <vt:lpstr>PowerPoint Presentation</vt:lpstr>
      <vt:lpstr>برگشت های قیمت(روند اصلاحی) همیشه یک وابستگی به حرکت بسطی وگسترش( روند انگیزش بعدی) دارد</vt:lpstr>
      <vt:lpstr>سطوح فیبوناچی در روند افزایشی سطوح حمایت بالقوه و پنهان می باشند اگر قیمت در روند اصلاحی از یکی از سطوح 38% یا 50% یا 62 درصد برگشت کند در بیشتر مواقع تا سطح 162% افزایش می یابد</vt:lpstr>
      <vt:lpstr>PowerPoint Presentation</vt:lpstr>
      <vt:lpstr>PowerPoint Presentation</vt:lpstr>
      <vt:lpstr>سطوح فیبوناچی در روند افزایشی سطوح حمایت بالقوه و پنهان می باشند در صورتیکه قیمت ها در روند اصلاحی 79% روند اصلی و انگیزشی را کاهش یابد ، نباید انتظار داشت که از 127 درصد بیشتر افزایش یابد. </vt:lpstr>
      <vt:lpstr>PowerPoint Presentation</vt:lpstr>
      <vt:lpstr>روند های افزایشی با سرعت های مختلفی نوسان می کنند</vt:lpstr>
      <vt:lpstr>PowerPoint Presentation</vt:lpstr>
      <vt:lpstr>تشخيص حمایت و مقاومت</vt:lpstr>
      <vt:lpstr>تفاوت این شمع ها در چیست؟</vt:lpstr>
      <vt:lpstr>شمع دوجي Doji </vt:lpstr>
      <vt:lpstr>تفسيرسايه‌ها دركندل‌هاي دوجي</vt:lpstr>
      <vt:lpstr>تفسيرسايه‌ها دركندل‌هاي دوجي</vt:lpstr>
      <vt:lpstr>PowerPoint Presentation</vt:lpstr>
      <vt:lpstr>PowerPoint Presentation</vt:lpstr>
      <vt:lpstr>آرایشهای و الگو های کندل استیک </vt:lpstr>
      <vt:lpstr>چکشی)افزايشي) Hammer   </vt:lpstr>
      <vt:lpstr>PowerPoint Presentation</vt:lpstr>
      <vt:lpstr>PowerPoint Presentation</vt:lpstr>
      <vt:lpstr>الگوی پوششی افزایشی Bullish engulfing </vt:lpstr>
      <vt:lpstr>دو شمع دارای کف یکسان     Tweezer bottom</vt:lpstr>
      <vt:lpstr>PowerPoint Presentation</vt:lpstr>
      <vt:lpstr>الگوی سوزنی piercing line</vt:lpstr>
      <vt:lpstr>الگوی ستاره صبگاهی morning star</vt:lpstr>
      <vt:lpstr>PowerPoint Presentation</vt:lpstr>
      <vt:lpstr>الگوی ستاره دوجی افزایشی Bullish doji star </vt:lpstr>
      <vt:lpstr>الگوی هارامی افزایشی Bullish  harami </vt:lpstr>
      <vt:lpstr>الگوی هارامی صلیبی Bullish harami cross</vt:lpstr>
      <vt:lpstr>الگوهای شمعی کاهشی Bearish </vt:lpstr>
      <vt:lpstr>الگوی مرد آویزانHanging man pattern</vt:lpstr>
      <vt:lpstr>الگوی پوششی نزولیBearish engulfing  </vt:lpstr>
      <vt:lpstr>PowerPoint Presentation</vt:lpstr>
      <vt:lpstr>دو شمع با نقاط اوج یکسانTweezer top </vt:lpstr>
      <vt:lpstr>پوششی از ابر تیره  )نزولي)Dark cloud cover </vt:lpstr>
      <vt:lpstr>دو کلاغ سیاه Upside-gap two crows </vt:lpstr>
      <vt:lpstr>ستاره شامگاهیEvening star </vt:lpstr>
      <vt:lpstr>PowerPoint Presentation</vt:lpstr>
      <vt:lpstr>PowerPoint Presentation</vt:lpstr>
      <vt:lpstr>PowerPoint Presentation</vt:lpstr>
      <vt:lpstr>PowerPoint Presentation</vt:lpstr>
      <vt:lpstr>ستاره دوجي نزوليBearish doji star </vt:lpstr>
      <vt:lpstr>PowerPoint Presentation</vt:lpstr>
      <vt:lpstr>هارامي نزولي Bearish harami</vt:lpstr>
      <vt:lpstr>PowerPoint Presentation</vt:lpstr>
      <vt:lpstr>الگوي ستاره  دنباله دار shooting star</vt:lpstr>
      <vt:lpstr>الگوي تلاقي نزولي Bearish meeting lines</vt:lpstr>
      <vt:lpstr>الگوهاي اصلي ادامه دار روند </vt:lpstr>
      <vt:lpstr>الگوي ادامه دار پنجره Window </vt:lpstr>
      <vt:lpstr>الگوي فاصله تاسوكي در روند افزايشي  Upside tasuki Gap</vt:lpstr>
      <vt:lpstr>روند افزايشي با وقفه موقتي سه مرحله‌اي  Rising three methods </vt:lpstr>
      <vt:lpstr>روند كاهشي با وقفه موقتي سه مرحله‌اي Falling three methods </vt:lpstr>
      <vt:lpstr>درباره كندل استيك‌ها بيشتر بدانيم</vt:lpstr>
      <vt:lpstr>به دنبال روند رفتن با استفاده از آرايش‌هاي شمعي  به حداكثررساندن سود با آرايش‌هاي شمعي</vt:lpstr>
      <vt:lpstr>به دنبال روند رفتن با استفاده از آرايش‌هاي شمعي  به حداكثررساندن سود با آرايش‌هاي شمعي</vt:lpstr>
      <vt:lpstr>در جايي به دنبال تغييرجهت روند باشيم كه:</vt:lpstr>
      <vt:lpstr>PowerPoint Presentation</vt:lpstr>
      <vt:lpstr>PowerPoint Presentation</vt:lpstr>
      <vt:lpstr>PowerPoint Presentation</vt:lpstr>
      <vt:lpstr>GAP</vt:lpstr>
      <vt:lpstr>میزان وقوع فاصله ها( GAP)</vt:lpstr>
      <vt:lpstr>فاصله های بی اهمیت</vt:lpstr>
      <vt:lpstr>فاصله های مهم (GAP)</vt:lpstr>
      <vt:lpstr>فاصله معمولی</vt:lpstr>
      <vt:lpstr>فاصله معمولی این شکاف می تواند به عنوان اخطاری به تحلیلگر در زمینه شکل گیری وضعیت متراکم در بازار تفسیرشود</vt:lpstr>
      <vt:lpstr>Breakaway gap</vt:lpstr>
      <vt:lpstr>Breakaway gap</vt:lpstr>
      <vt:lpstr>PowerPoint Presentation</vt:lpstr>
      <vt:lpstr>PowerPoint Presentation</vt:lpstr>
      <vt:lpstr>PowerPoint Presentation</vt:lpstr>
      <vt:lpstr>PowerPoint Presentation</vt:lpstr>
      <vt:lpstr>Runaway Gap</vt:lpstr>
      <vt:lpstr>Runaway Gap</vt:lpstr>
      <vt:lpstr>Runaway Gap</vt:lpstr>
      <vt:lpstr>PowerPoint Presentation</vt:lpstr>
      <vt:lpstr>فاصله خستگی(Exhaustion Gap)</vt:lpstr>
      <vt:lpstr>فاصله خستگی(Exhaustion Gap) </vt:lpstr>
      <vt:lpstr>PowerPoint Presentation</vt:lpstr>
      <vt:lpstr>PowerPoint Presentation</vt:lpstr>
      <vt:lpstr>الگوها و آرايش ها  وقوع اين الگوها به مرور زمان و به تجربه ثابت شده است</vt:lpstr>
      <vt:lpstr>الگوهاي برگشتي </vt:lpstr>
      <vt:lpstr>الگوهاي ادامه دهنده روند  (ادامه دار روند )</vt:lpstr>
      <vt:lpstr>سرو شانه يكي از الگوهاي برگشتي مي باشد كه پس از يك روند صعودي ديده مي شود</vt:lpstr>
      <vt:lpstr>مراحل شكل گيري سرو شانه</vt:lpstr>
      <vt:lpstr>PowerPoint Presentation</vt:lpstr>
      <vt:lpstr>PowerPoint Presentation</vt:lpstr>
      <vt:lpstr>PowerPoint Presentation</vt:lpstr>
      <vt:lpstr>PowerPoint Presentation</vt:lpstr>
      <vt:lpstr>PowerPoint Presentation</vt:lpstr>
      <vt:lpstr>PowerPoint Presentation</vt:lpstr>
      <vt:lpstr>سر و شانه معكوس تغيير روند كاهشي به افزايشي  </vt:lpstr>
      <vt:lpstr>مراحل شكل گيري سرو شانه معكوس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سقف هاي دو قلو</vt:lpstr>
      <vt:lpstr>سقف هاي دو قلو بايد توجه كرد زمانيكه قيمت از سطح پايين اين آرايش عبور كند آرايش كامل مي شود </vt:lpstr>
      <vt:lpstr>سقف هاي دو قلو</vt:lpstr>
      <vt:lpstr>PowerPoint Presentation</vt:lpstr>
      <vt:lpstr>PowerPoint Presentation</vt:lpstr>
      <vt:lpstr>سقف هاي سه قلو در اين آرايش به جاي دو سقف، سه سقف شكل مي گيرد  </vt:lpstr>
      <vt:lpstr>سقف هاي سه قلو در اين آرايش به جاي دو سقف، سه سقف شكل مي گيرد  </vt:lpstr>
      <vt:lpstr>PowerPoint Presentation</vt:lpstr>
      <vt:lpstr>PowerPoint Presentation</vt:lpstr>
      <vt:lpstr>PowerPoint Presentation</vt:lpstr>
      <vt:lpstr>كف هاي دو قلو</vt:lpstr>
      <vt:lpstr>كف هاي دو قلو</vt:lpstr>
      <vt:lpstr>كف هاي دو قلو</vt:lpstr>
      <vt:lpstr>كف سه قلو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آرايش V </vt:lpstr>
      <vt:lpstr>PowerPoint Presentation</vt:lpstr>
      <vt:lpstr>PowerPoint Presentation</vt:lpstr>
      <vt:lpstr>PowerPoint Presentation</vt:lpstr>
      <vt:lpstr>PowerPoint Presentation</vt:lpstr>
      <vt:lpstr>الگوهاي ادامه دهنده روند  (ادامه دار روند )</vt:lpstr>
      <vt:lpstr>مثلث هاي افزايشي  ادامه دهنده روند افزايشي</vt:lpstr>
      <vt:lpstr> طريقه شناسايي هدف قيمتي در آرايش مثلث هاي افزايشي</vt:lpstr>
      <vt:lpstr>مثلث هاي كاهشي  ادامه دهنده روند كاهشي</vt:lpstr>
      <vt:lpstr>مثلث هاي كاهشي  طريقه تشخيص هدف قيمتي در آرايش مثلث كاهشي</vt:lpstr>
      <vt:lpstr>مثلث هاي متقارن در روند افزايشي حاكي از ادامه روند صعودي مي باشد </vt:lpstr>
      <vt:lpstr>مثلث هاي متقارن در روند كاهشي نشان دهنده ادامه روند نزولي مي باشد</vt:lpstr>
      <vt:lpstr>آرايش مستطيل در روند افزايشي</vt:lpstr>
      <vt:lpstr>آرايش مستطيل در روند افزايشي</vt:lpstr>
      <vt:lpstr>آرايش مستطيل در روندكاهشي</vt:lpstr>
      <vt:lpstr>آرايش مستطيل در روندكاهشي</vt:lpstr>
      <vt:lpstr>انواع كنج ها در روند افزايشي و كاهشي</vt:lpstr>
      <vt:lpstr>انواع پرچم هاي كاهشي و افزايشي </vt:lpstr>
      <vt:lpstr>نماگرها و شاخص های تکنیکی</vt:lpstr>
      <vt:lpstr>تفسیر نماگرها</vt:lpstr>
      <vt:lpstr>روش های عمومی تفسیر و تشریح نماگرها</vt:lpstr>
      <vt:lpstr>قطع کردن خط میانی (Crossing the midpoint line)</vt:lpstr>
      <vt:lpstr>تحلیل واگرایی (divergence analysis) کاهشی</vt:lpstr>
      <vt:lpstr>تحلیل واگرایی (divergence analysis) افزایشی</vt:lpstr>
      <vt:lpstr>بررسی نقاط حدی  ( overbought &amp; oversold)</vt:lpstr>
      <vt:lpstr>تقسیم بندی نماگرها </vt:lpstr>
      <vt:lpstr>نماگر ها و شاخص های مومنتوم(momentum oscillators) نشانگر شتاب کاهندۀ و افزایندۀ قیمت ها – نشان دهندۀ سرعت یا نرخ تغییرات قیمت ها </vt:lpstr>
      <vt:lpstr>نماگرها و شاخص های میانگین متحرک  (Moving average oscilator) این نماگر ها بر اساس محاسبه اختلاف دو میانگین متحرک با دوره های زمانی مختلف محاسبه می گردد.  </vt:lpstr>
      <vt:lpstr>انواع میانگین  های متحرک </vt:lpstr>
      <vt:lpstr>تفسیر میانگین متحرک ها</vt:lpstr>
      <vt:lpstr>شاخص قدرت نسبی</vt:lpstr>
      <vt:lpstr>تفسیر شاخص قدرت نسبی (RSI)</vt:lpstr>
      <vt:lpstr>مقادیر ماکزیمم ومینیمم در RSI  (مناطق بیش خرید و بیش فرووش)</vt:lpstr>
      <vt:lpstr>آرایش های بوجود آمده درنمودار تغییرات RSI (مثلثها،کف دوقلو، سقف دو قلو)</vt:lpstr>
      <vt:lpstr>نوسان ناقص (failure swings)</vt:lpstr>
      <vt:lpstr>نوسان ناقص (failure swings)</vt:lpstr>
      <vt:lpstr>تشخیص سطوح حمایت و مقاومت با کمک RSI</vt:lpstr>
      <vt:lpstr>واگرایی در RSI </vt:lpstr>
      <vt:lpstr>استراتژی خرید و فروش با کمک RSI</vt:lpstr>
      <vt:lpstr>شاخص استوکستیک ( توسط جورج سی.لین)</vt:lpstr>
      <vt:lpstr> روش محاسبه شاخص استوکستیک</vt:lpstr>
      <vt:lpstr> روش های تفسیر شاخص استوکستیک</vt:lpstr>
      <vt:lpstr>تحلیل واگرایی در استوکستیک</vt:lpstr>
      <vt:lpstr>تحلیل واگرایی در استوکستیک</vt:lpstr>
      <vt:lpstr>نکته مهم در واگرایی در استوکاستیک</vt:lpstr>
      <vt:lpstr>رسیدن به نقاط حدی استوکستیک ( شناسایی مناطق بیش خرید و بیش فروش)</vt:lpstr>
      <vt:lpstr>سیگنال های اخطار بازگشت روند با استوکستیک</vt:lpstr>
      <vt:lpstr>شاخص MACD  moving average convergence divergence</vt:lpstr>
      <vt:lpstr>تفسیر MACD </vt:lpstr>
      <vt:lpstr>نوارهای بولینگر Bollinger bands </vt:lpstr>
      <vt:lpstr>تفسیرنوارهای بولینگر Bollinger bands </vt:lpstr>
      <vt:lpstr>نماگر پارابولیک سار (parabolic SAR)</vt:lpstr>
      <vt:lpstr>نحوه محاسبه نماگر پارابولیک سار (parabolic SAR)</vt:lpstr>
      <vt:lpstr>کاربرد وتفسیرنماگر پارابولیک سار (parabolic SAR)</vt:lpstr>
      <vt:lpstr>محدوده حقیقی میانگین ATR  (Average true range)</vt:lpstr>
      <vt:lpstr> روش محاسبه محدوده حقیقی میانگین ATR  (Average true range)</vt:lpstr>
      <vt:lpstr> روش محاسبه محدوده حقیقی میانگین ATR  (Average true range)</vt:lpstr>
      <vt:lpstr>تفسیرمحدوده حقیقی میانگین ATR  (Average true range)</vt:lpstr>
      <vt:lpstr>شاخص میانگین جهت یاب ADX  Average Directional Index </vt:lpstr>
      <vt:lpstr>روش محاسبه شاخص میانگین جهت یاب ADX  Average Directional Index </vt:lpstr>
      <vt:lpstr>کاربرد شاخص میانگین جهت یاب ADX  Average Directional Index</vt:lpstr>
      <vt:lpstr>ضرب آهنگ یا مومنتوم </vt:lpstr>
      <vt:lpstr>نحوه محاسبه ضرب آهنگ یا مومنتوم </vt:lpstr>
      <vt:lpstr>کاربرد و تفسیر ضرب آهنگ یا مومنتوم</vt:lpstr>
      <vt:lpstr>نماگر R% ویلیام</vt:lpstr>
      <vt:lpstr>محاسبه نماگر R% ویلیام</vt:lpstr>
      <vt:lpstr>کاربرد و تفسیرنماگر R% ویلیام</vt:lpstr>
      <vt:lpstr>شاخص کانال قیمت کالا(CCI) commodity channel Index</vt:lpstr>
      <vt:lpstr>روش محاسبه شاخص کانال قیمت کالا(CCI) commodity channel Index</vt:lpstr>
      <vt:lpstr>روش تفسیرشاخص کانال قیمت کالا(CCI) commodity channel Index</vt:lpstr>
      <vt:lpstr>روش تفسیرشاخص کانال قیمت کالا(CCI) commodity channel Index</vt:lpstr>
      <vt:lpstr>ایچیموکوکینکوهیو</vt:lpstr>
      <vt:lpstr>نحوه محاسبه ایچیموکوکینکوهیو</vt:lpstr>
      <vt:lpstr>تفسیرایچیموکوکینکوهیو سطوح حمایت و مقاومت پویا</vt:lpstr>
      <vt:lpstr>تفسیرایچیموکوکینکوهیو سیگنال خرید و فروش</vt:lpstr>
      <vt:lpstr>تفسیرایچیموکوکینکوهیو</vt:lpstr>
      <vt:lpstr>شاخص جریان پول MFI  (money flow Index)</vt:lpstr>
      <vt:lpstr>نحوه محاسبه شاخص جریان پول MFI  (money flow Index)</vt:lpstr>
      <vt:lpstr>کاربرد و تفسیر نماگر MFI</vt:lpstr>
      <vt:lpstr>حجم متعادل OBV (on balance volume)</vt:lpstr>
      <vt:lpstr>نحوه محاسبه حجم متعادل OBV (on balance volume)</vt:lpstr>
      <vt:lpstr>تفسیرحجم متعادل OBV (on balance volume)</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تجزیه و تحلیل تکنیکال </dc:title>
  <dc:creator>omid arzi</dc:creator>
  <cp:lastModifiedBy>omid arzi</cp:lastModifiedBy>
  <cp:revision>1</cp:revision>
  <dcterms:created xsi:type="dcterms:W3CDTF">2022-01-18T14:57:25Z</dcterms:created>
  <dcterms:modified xsi:type="dcterms:W3CDTF">2022-01-18T14:57:48Z</dcterms:modified>
</cp:coreProperties>
</file>