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3495839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24725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49929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1155190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4537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725024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1901424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388824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288929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D37DE-D981-42CE-875C-FA570663044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60507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6D37DE-D981-42CE-875C-FA5706630445}"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2261760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6D37DE-D981-42CE-875C-FA5706630445}"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2390395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6D37DE-D981-42CE-875C-FA5706630445}"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2578738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D37DE-D981-42CE-875C-FA5706630445}"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944801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D37DE-D981-42CE-875C-FA5706630445}"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231533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D37DE-D981-42CE-875C-FA5706630445}"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AF3665-3B2E-4B36-A255-AC140A7A716D}" type="slidenum">
              <a:rPr lang="en-US" smtClean="0"/>
              <a:t>‹#›</a:t>
            </a:fld>
            <a:endParaRPr lang="en-US"/>
          </a:p>
        </p:txBody>
      </p:sp>
    </p:spTree>
    <p:extLst>
      <p:ext uri="{BB962C8B-B14F-4D97-AF65-F5344CB8AC3E}">
        <p14:creationId xmlns:p14="http://schemas.microsoft.com/office/powerpoint/2010/main" val="1407704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6D37DE-D981-42CE-875C-FA5706630445}" type="datetimeFigureOut">
              <a:rPr lang="en-US" smtClean="0"/>
              <a:t>1/19/2022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8AF3665-3B2E-4B36-A255-AC140A7A716D}" type="slidenum">
              <a:rPr lang="en-US" smtClean="0"/>
              <a:t>‹#›</a:t>
            </a:fld>
            <a:endParaRPr lang="en-US"/>
          </a:p>
        </p:txBody>
      </p:sp>
    </p:spTree>
    <p:extLst>
      <p:ext uri="{BB962C8B-B14F-4D97-AF65-F5344CB8AC3E}">
        <p14:creationId xmlns:p14="http://schemas.microsoft.com/office/powerpoint/2010/main" val="521746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8328FF-7FE0-431A-B03F-4C4D642646BD}" type="slidenum">
              <a:rPr lang="en-US"/>
              <a:pPr/>
              <a:t>1</a:t>
            </a:fld>
            <a:endParaRPr lang="en-US"/>
          </a:p>
        </p:txBody>
      </p:sp>
      <p:sp>
        <p:nvSpPr>
          <p:cNvPr id="515074" name="Rectangle 2"/>
          <p:cNvSpPr>
            <a:spLocks noGrp="1" noChangeArrowheads="1"/>
          </p:cNvSpPr>
          <p:nvPr>
            <p:ph type="title"/>
          </p:nvPr>
        </p:nvSpPr>
        <p:spPr>
          <a:xfrm>
            <a:off x="1992313" y="1052513"/>
            <a:ext cx="8229600" cy="1384300"/>
          </a:xfrm>
        </p:spPr>
        <p:txBody>
          <a:bodyPr/>
          <a:lstStyle/>
          <a:p>
            <a:pPr algn="ctr"/>
            <a:r>
              <a:rPr lang="fa-IR" sz="4800" b="1"/>
              <a:t>فصل نهم</a:t>
            </a:r>
            <a:endParaRPr lang="en-US" sz="4800" b="1"/>
          </a:p>
        </p:txBody>
      </p:sp>
      <p:sp>
        <p:nvSpPr>
          <p:cNvPr id="515075" name="Rectangle 3"/>
          <p:cNvSpPr>
            <a:spLocks noGrp="1" noChangeArrowheads="1"/>
          </p:cNvSpPr>
          <p:nvPr>
            <p:ph type="body" idx="1"/>
          </p:nvPr>
        </p:nvSpPr>
        <p:spPr>
          <a:xfrm>
            <a:off x="2063750" y="3429001"/>
            <a:ext cx="8229600" cy="1236663"/>
          </a:xfrm>
        </p:spPr>
        <p:txBody>
          <a:bodyPr>
            <a:normAutofit fontScale="92500" lnSpcReduction="10000"/>
          </a:bodyPr>
          <a:lstStyle/>
          <a:p>
            <a:pPr algn="ctr">
              <a:buFontTx/>
              <a:buNone/>
            </a:pPr>
            <a:r>
              <a:rPr lang="fa-IR" sz="4400" dirty="0"/>
              <a:t>تجزیه و تحلیل و تفسیر صورت های مالی</a:t>
            </a:r>
            <a:endParaRPr lang="en-US" sz="4400" dirty="0"/>
          </a:p>
        </p:txBody>
      </p:sp>
    </p:spTree>
    <p:extLst>
      <p:ext uri="{BB962C8B-B14F-4D97-AF65-F5344CB8AC3E}">
        <p14:creationId xmlns:p14="http://schemas.microsoft.com/office/powerpoint/2010/main" val="19579886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CF0E76A-3927-4CDC-B3CE-B248F0EA33C2}" type="slidenum">
              <a:rPr lang="en-US"/>
              <a:pPr/>
              <a:t>10</a:t>
            </a:fld>
            <a:endParaRPr lang="en-US"/>
          </a:p>
        </p:txBody>
      </p:sp>
      <p:sp>
        <p:nvSpPr>
          <p:cNvPr id="522243" name="Rectangle 3"/>
          <p:cNvSpPr>
            <a:spLocks noGrp="1" noChangeArrowheads="1"/>
          </p:cNvSpPr>
          <p:nvPr>
            <p:ph type="body" idx="1"/>
          </p:nvPr>
        </p:nvSpPr>
        <p:spPr>
          <a:xfrm>
            <a:off x="1981200" y="1905000"/>
            <a:ext cx="8229600" cy="3036888"/>
          </a:xfrm>
        </p:spPr>
        <p:txBody>
          <a:bodyPr/>
          <a:lstStyle/>
          <a:p>
            <a:pPr algn="r">
              <a:buFontTx/>
              <a:buNone/>
            </a:pPr>
            <a:r>
              <a:rPr lang="fa-IR"/>
              <a:t>با  انتخاب  سال  پایه  مانده  اقلام  مورد  نظر  به  صورت درصدی از سال  پایه  به نمایش گذاشته می شود  یعنی کلیه مانده   حساب های  مورد   نظر  در  سال  پایه  به  عنوان 100% در نظرگرفته می شود و برای  سال های بعد مانده به صورت درصد بیان می گردد .</a:t>
            </a:r>
            <a:endParaRPr lang="en-US"/>
          </a:p>
        </p:txBody>
      </p:sp>
    </p:spTree>
    <p:extLst>
      <p:ext uri="{BB962C8B-B14F-4D97-AF65-F5344CB8AC3E}">
        <p14:creationId xmlns:p14="http://schemas.microsoft.com/office/powerpoint/2010/main" val="39692253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B88A55B-525A-4121-ABBE-6A491770CEBB}" type="slidenum">
              <a:rPr lang="en-US"/>
              <a:pPr/>
              <a:t>11</a:t>
            </a:fld>
            <a:endParaRPr lang="en-US"/>
          </a:p>
        </p:txBody>
      </p:sp>
      <p:sp>
        <p:nvSpPr>
          <p:cNvPr id="523267" name="Rectangle 3"/>
          <p:cNvSpPr>
            <a:spLocks noGrp="1" noChangeArrowheads="1"/>
          </p:cNvSpPr>
          <p:nvPr>
            <p:ph type="body" idx="1"/>
          </p:nvPr>
        </p:nvSpPr>
        <p:spPr>
          <a:xfrm>
            <a:off x="1981200" y="1905001"/>
            <a:ext cx="8229600" cy="3108325"/>
          </a:xfrm>
        </p:spPr>
        <p:txBody>
          <a:bodyPr/>
          <a:lstStyle/>
          <a:p>
            <a:pPr algn="r">
              <a:lnSpc>
                <a:spcPct val="90000"/>
              </a:lnSpc>
              <a:buFontTx/>
              <a:buNone/>
            </a:pPr>
            <a:r>
              <a:rPr lang="fa-IR"/>
              <a:t>مقایسه روند درصد ممکن است این مطلب را مشخص سازد که افزایش یا کاهش  سود ناویژه با افزایش یا کاهش فروش هماهنگی داشته یا خیر .</a:t>
            </a:r>
          </a:p>
          <a:p>
            <a:pPr algn="r">
              <a:lnSpc>
                <a:spcPct val="90000"/>
              </a:lnSpc>
              <a:buFontTx/>
              <a:buNone/>
            </a:pPr>
            <a:r>
              <a:rPr lang="fa-IR"/>
              <a:t>از روند درصد  مانند صورتهای مالی مقایسه ای به منظور  به دست آوردن یک شمای کلی از عملکرد موسسه استفاده می شود . </a:t>
            </a:r>
            <a:endParaRPr lang="en-US"/>
          </a:p>
        </p:txBody>
      </p:sp>
    </p:spTree>
    <p:extLst>
      <p:ext uri="{BB962C8B-B14F-4D97-AF65-F5344CB8AC3E}">
        <p14:creationId xmlns:p14="http://schemas.microsoft.com/office/powerpoint/2010/main" val="394835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9475EA1-74F4-48EC-A963-654D65F02A68}" type="slidenum">
              <a:rPr lang="en-US"/>
              <a:pPr/>
              <a:t>12</a:t>
            </a:fld>
            <a:endParaRPr lang="en-US"/>
          </a:p>
        </p:txBody>
      </p:sp>
      <p:sp>
        <p:nvSpPr>
          <p:cNvPr id="524291" name="Rectangle 3"/>
          <p:cNvSpPr>
            <a:spLocks noGrp="1" noChangeArrowheads="1"/>
          </p:cNvSpPr>
          <p:nvPr>
            <p:ph type="body" idx="1"/>
          </p:nvPr>
        </p:nvSpPr>
        <p:spPr>
          <a:xfrm>
            <a:off x="1847850" y="1557339"/>
            <a:ext cx="8229600" cy="3756025"/>
          </a:xfrm>
        </p:spPr>
        <p:txBody>
          <a:bodyPr/>
          <a:lstStyle/>
          <a:p>
            <a:pPr algn="r">
              <a:buFontTx/>
              <a:buNone/>
            </a:pPr>
            <a:r>
              <a:rPr lang="fa-IR"/>
              <a:t>این شمای کلی مشخص می کند که  باید به  چه  نقاط  توجه بیشتری مبذول داشته و جزئیات آن را مورد  بررسی  قرار داد .</a:t>
            </a:r>
          </a:p>
          <a:p>
            <a:pPr algn="r">
              <a:buFontTx/>
              <a:buNone/>
            </a:pPr>
            <a:r>
              <a:rPr lang="fa-IR"/>
              <a:t>استاندارد کردن صورتهای مالی :</a:t>
            </a:r>
          </a:p>
          <a:p>
            <a:pPr algn="r">
              <a:buFontTx/>
              <a:buNone/>
            </a:pPr>
            <a:r>
              <a:rPr lang="fa-IR"/>
              <a:t>ارتباط اقلام هر صورت مالی با سایر اقلام همان صورت حساب را تجزیه و تحلیل عمودی می نامند . </a:t>
            </a:r>
          </a:p>
          <a:p>
            <a:pPr algn="r">
              <a:buFontTx/>
              <a:buNone/>
            </a:pPr>
            <a:endParaRPr lang="en-US"/>
          </a:p>
        </p:txBody>
      </p:sp>
    </p:spTree>
    <p:extLst>
      <p:ext uri="{BB962C8B-B14F-4D97-AF65-F5344CB8AC3E}">
        <p14:creationId xmlns:p14="http://schemas.microsoft.com/office/powerpoint/2010/main" val="3702461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650D34E-9897-439A-829F-1C658C1FB5E6}" type="slidenum">
              <a:rPr lang="en-US"/>
              <a:pPr/>
              <a:t>13</a:t>
            </a:fld>
            <a:endParaRPr lang="en-US"/>
          </a:p>
        </p:txBody>
      </p:sp>
      <p:sp>
        <p:nvSpPr>
          <p:cNvPr id="525315" name="Rectangle 3"/>
          <p:cNvSpPr>
            <a:spLocks noGrp="1" noChangeArrowheads="1"/>
          </p:cNvSpPr>
          <p:nvPr>
            <p:ph type="body" idx="1"/>
          </p:nvPr>
        </p:nvSpPr>
        <p:spPr>
          <a:xfrm>
            <a:off x="2063750" y="2060576"/>
            <a:ext cx="8147050" cy="2532063"/>
          </a:xfrm>
        </p:spPr>
        <p:txBody>
          <a:bodyPr/>
          <a:lstStyle/>
          <a:p>
            <a:pPr algn="r">
              <a:buFontTx/>
              <a:buNone/>
            </a:pPr>
            <a:r>
              <a:rPr lang="fa-IR"/>
              <a:t>صورتهای مالی استاندارد و نسبتهای مالی دو وسیله تجزیه   وتحلیل عمودی است درصورتهای مالی استاندارد اقلام هر صورت حساب به  صورت  درصدی  از یک  قلم  اصلی همان صورت حساب  نشان  داده  می شود .</a:t>
            </a:r>
          </a:p>
          <a:p>
            <a:pPr algn="r">
              <a:buFontTx/>
              <a:buNone/>
            </a:pPr>
            <a:endParaRPr lang="en-US"/>
          </a:p>
        </p:txBody>
      </p:sp>
    </p:spTree>
    <p:extLst>
      <p:ext uri="{BB962C8B-B14F-4D97-AF65-F5344CB8AC3E}">
        <p14:creationId xmlns:p14="http://schemas.microsoft.com/office/powerpoint/2010/main" val="19862821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A0BCE77-2DEF-4E1E-90EB-E34585196BE5}" type="slidenum">
              <a:rPr lang="en-US"/>
              <a:pPr/>
              <a:t>14</a:t>
            </a:fld>
            <a:endParaRPr lang="en-US"/>
          </a:p>
        </p:txBody>
      </p:sp>
      <p:sp>
        <p:nvSpPr>
          <p:cNvPr id="526339" name="Rectangle 3"/>
          <p:cNvSpPr>
            <a:spLocks noGrp="1" noChangeArrowheads="1"/>
          </p:cNvSpPr>
          <p:nvPr>
            <p:ph type="body" idx="1"/>
          </p:nvPr>
        </p:nvSpPr>
        <p:spPr>
          <a:xfrm>
            <a:off x="1992313" y="2133601"/>
            <a:ext cx="8229600" cy="2303463"/>
          </a:xfrm>
        </p:spPr>
        <p:txBody>
          <a:bodyPr/>
          <a:lstStyle/>
          <a:p>
            <a:pPr algn="r">
              <a:buFontTx/>
              <a:buNone/>
            </a:pPr>
            <a:r>
              <a:rPr lang="fa-IR"/>
              <a:t>معمولا هر یک از اقلام  صورت  سود و زیان  به صورت درصدی ازفروش بیان می گردد. در تراز نامه استانداردهم اقلام به صورت  درصدی  از جمع  داراییها  و جمع حقوق صاحبان سرمایه عنوان می شود .</a:t>
            </a:r>
            <a:endParaRPr lang="en-US"/>
          </a:p>
        </p:txBody>
      </p:sp>
    </p:spTree>
    <p:extLst>
      <p:ext uri="{BB962C8B-B14F-4D97-AF65-F5344CB8AC3E}">
        <p14:creationId xmlns:p14="http://schemas.microsoft.com/office/powerpoint/2010/main" val="17124473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610E5C0-E5FB-4459-BE39-B6D5264021B9}" type="slidenum">
              <a:rPr lang="en-US"/>
              <a:pPr/>
              <a:t>15</a:t>
            </a:fld>
            <a:endParaRPr lang="en-US"/>
          </a:p>
        </p:txBody>
      </p:sp>
      <p:sp>
        <p:nvSpPr>
          <p:cNvPr id="548867" name="Rectangle 3"/>
          <p:cNvSpPr>
            <a:spLocks noGrp="1" noChangeArrowheads="1"/>
          </p:cNvSpPr>
          <p:nvPr>
            <p:ph type="body" idx="1"/>
          </p:nvPr>
        </p:nvSpPr>
        <p:spPr>
          <a:xfrm>
            <a:off x="1981200" y="1905000"/>
            <a:ext cx="8229600" cy="3829050"/>
          </a:xfrm>
        </p:spPr>
        <p:txBody>
          <a:bodyPr/>
          <a:lstStyle/>
          <a:p>
            <a:pPr algn="r">
              <a:buFontTx/>
              <a:buNone/>
            </a:pPr>
            <a:r>
              <a:rPr lang="ar-SA"/>
              <a:t>تجزيه وتحليل نسبتها</a:t>
            </a:r>
            <a:r>
              <a:rPr lang="fa-IR"/>
              <a:t>ی</a:t>
            </a:r>
            <a:r>
              <a:rPr lang="ar-SA"/>
              <a:t> مال</a:t>
            </a:r>
            <a:r>
              <a:rPr lang="fa-IR"/>
              <a:t>ی:</a:t>
            </a:r>
          </a:p>
          <a:p>
            <a:pPr algn="r">
              <a:buFontTx/>
              <a:buNone/>
            </a:pPr>
            <a:r>
              <a:rPr lang="ar-SA"/>
              <a:t>نسبت رابطه بين دو عدد را نشان م</a:t>
            </a:r>
            <a:r>
              <a:rPr lang="fa-IR"/>
              <a:t>ی </a:t>
            </a:r>
            <a:r>
              <a:rPr lang="ar-SA"/>
              <a:t>دهد كه</a:t>
            </a:r>
            <a:r>
              <a:rPr lang="fa-IR"/>
              <a:t> </a:t>
            </a:r>
            <a:r>
              <a:rPr lang="ar-SA"/>
              <a:t> ازتقسيم يك</a:t>
            </a:r>
            <a:r>
              <a:rPr lang="fa-IR"/>
              <a:t>ی</a:t>
            </a:r>
            <a:r>
              <a:rPr lang="ar-SA"/>
              <a:t> از آنها به ديگر</a:t>
            </a:r>
            <a:r>
              <a:rPr lang="fa-IR"/>
              <a:t>ی </a:t>
            </a:r>
            <a:r>
              <a:rPr lang="ar-SA"/>
              <a:t> بدست مي آيد </a:t>
            </a:r>
            <a:r>
              <a:rPr lang="fa-IR"/>
              <a:t>.</a:t>
            </a:r>
          </a:p>
          <a:p>
            <a:pPr algn="r">
              <a:buFontTx/>
              <a:buNone/>
            </a:pPr>
            <a:r>
              <a:rPr lang="ar-SA"/>
              <a:t>نسبت 1000 به500 مساو</a:t>
            </a:r>
            <a:r>
              <a:rPr lang="fa-IR"/>
              <a:t>ی</a:t>
            </a:r>
            <a:r>
              <a:rPr lang="ar-SA"/>
              <a:t> 2 است كه گاه</a:t>
            </a:r>
            <a:r>
              <a:rPr lang="fa-IR"/>
              <a:t>ی</a:t>
            </a:r>
            <a:r>
              <a:rPr lang="ar-SA"/>
              <a:t> به آن دوبه ي</a:t>
            </a:r>
            <a:r>
              <a:rPr lang="fa-IR"/>
              <a:t>ک</a:t>
            </a:r>
            <a:r>
              <a:rPr lang="ar-SA"/>
              <a:t> مي گويند يعن</a:t>
            </a:r>
            <a:r>
              <a:rPr lang="fa-IR"/>
              <a:t>ی</a:t>
            </a:r>
            <a:r>
              <a:rPr lang="ar-SA"/>
              <a:t> عدد اول دو برابر عدد دوم است.</a:t>
            </a:r>
            <a:endParaRPr lang="fa-IR"/>
          </a:p>
          <a:p>
            <a:pPr algn="r">
              <a:buFontTx/>
              <a:buNone/>
            </a:pPr>
            <a:endParaRPr lang="en-US"/>
          </a:p>
        </p:txBody>
      </p:sp>
    </p:spTree>
    <p:extLst>
      <p:ext uri="{BB962C8B-B14F-4D97-AF65-F5344CB8AC3E}">
        <p14:creationId xmlns:p14="http://schemas.microsoft.com/office/powerpoint/2010/main" val="36665832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B71A98A-D755-4F23-B847-358BEEB9BBE6}" type="slidenum">
              <a:rPr lang="en-US"/>
              <a:pPr/>
              <a:t>16</a:t>
            </a:fld>
            <a:endParaRPr lang="en-US"/>
          </a:p>
        </p:txBody>
      </p:sp>
      <p:sp>
        <p:nvSpPr>
          <p:cNvPr id="527363" name="Rectangle 3"/>
          <p:cNvSpPr>
            <a:spLocks noGrp="1" noChangeArrowheads="1"/>
          </p:cNvSpPr>
          <p:nvPr>
            <p:ph type="body" idx="1"/>
          </p:nvPr>
        </p:nvSpPr>
        <p:spPr>
          <a:xfrm>
            <a:off x="1981200" y="1905001"/>
            <a:ext cx="8229600" cy="3108325"/>
          </a:xfrm>
        </p:spPr>
        <p:txBody>
          <a:bodyPr/>
          <a:lstStyle/>
          <a:p>
            <a:pPr algn="r">
              <a:buFontTx/>
              <a:buNone/>
            </a:pPr>
            <a:r>
              <a:rPr lang="fa-IR"/>
              <a:t>تجزیه و تحلیل عملکرد (سود آوری) :</a:t>
            </a:r>
          </a:p>
          <a:p>
            <a:pPr algn="r">
              <a:buFontTx/>
              <a:buNone/>
            </a:pPr>
            <a:r>
              <a:rPr lang="fa-IR"/>
              <a:t>سهامداران و کسانی که مایلند سهام موسسه ای را خریداری کنند با به کارگیری تعدادی از نسبتهای مالی عملکرد مدیریت رادر استفاده از منابع مالی موسسات برای کسب سود مورد تجزیه وتحلیل قرار می دهند .</a:t>
            </a:r>
            <a:endParaRPr lang="en-US"/>
          </a:p>
        </p:txBody>
      </p:sp>
    </p:spTree>
    <p:extLst>
      <p:ext uri="{BB962C8B-B14F-4D97-AF65-F5344CB8AC3E}">
        <p14:creationId xmlns:p14="http://schemas.microsoft.com/office/powerpoint/2010/main" val="27480278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B488D80-01F6-402E-86E7-654313418324}" type="slidenum">
              <a:rPr lang="en-US"/>
              <a:pPr/>
              <a:t>17</a:t>
            </a:fld>
            <a:endParaRPr lang="en-US"/>
          </a:p>
        </p:txBody>
      </p:sp>
      <p:sp>
        <p:nvSpPr>
          <p:cNvPr id="528387" name="Rectangle 3"/>
          <p:cNvSpPr>
            <a:spLocks noGrp="1" noChangeArrowheads="1"/>
          </p:cNvSpPr>
          <p:nvPr>
            <p:ph type="body" idx="1"/>
          </p:nvPr>
        </p:nvSpPr>
        <p:spPr/>
        <p:txBody>
          <a:bodyPr/>
          <a:lstStyle/>
          <a:p>
            <a:pPr algn="r">
              <a:buFontTx/>
              <a:buNone/>
            </a:pPr>
            <a:r>
              <a:rPr lang="fa-IR"/>
              <a:t>نرخ بازدهی مجموع داراییها ابزاری برای اندازه گیری میزان کارائی مدیریت در استفاده از منابع مصرف شده است .</a:t>
            </a:r>
          </a:p>
          <a:p>
            <a:pPr algn="r">
              <a:buFontTx/>
              <a:buNone/>
            </a:pPr>
            <a:r>
              <a:rPr lang="fa-IR"/>
              <a:t>فرمول محاسبه این نسبت به شرح زیر است :</a:t>
            </a:r>
          </a:p>
          <a:p>
            <a:pPr algn="r">
              <a:buFontTx/>
              <a:buNone/>
            </a:pPr>
            <a:r>
              <a:rPr lang="fa-IR"/>
              <a:t>سود قبل از کسربهره و مالیات= نرخ بازدهی مجموع داراییها</a:t>
            </a:r>
          </a:p>
          <a:p>
            <a:pPr algn="r">
              <a:buFontTx/>
              <a:buNone/>
            </a:pPr>
            <a:r>
              <a:rPr lang="fa-IR"/>
              <a:t>میانگین  مجموع   دارایی ها</a:t>
            </a:r>
            <a:endParaRPr lang="en-US"/>
          </a:p>
        </p:txBody>
      </p:sp>
      <p:sp>
        <p:nvSpPr>
          <p:cNvPr id="528388" name="Line 4"/>
          <p:cNvSpPr>
            <a:spLocks noChangeShapeType="1"/>
          </p:cNvSpPr>
          <p:nvPr/>
        </p:nvSpPr>
        <p:spPr bwMode="auto">
          <a:xfrm>
            <a:off x="6240464" y="4149725"/>
            <a:ext cx="3959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510963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28B7797-46AC-44F0-8EA5-4670D9E5E695}" type="slidenum">
              <a:rPr lang="en-US"/>
              <a:pPr/>
              <a:t>18</a:t>
            </a:fld>
            <a:endParaRPr lang="en-US"/>
          </a:p>
        </p:txBody>
      </p:sp>
      <p:sp>
        <p:nvSpPr>
          <p:cNvPr id="529411" name="Rectangle 3"/>
          <p:cNvSpPr>
            <a:spLocks noGrp="1" noChangeArrowheads="1"/>
          </p:cNvSpPr>
          <p:nvPr>
            <p:ph type="body" idx="1"/>
          </p:nvPr>
        </p:nvSpPr>
        <p:spPr>
          <a:xfrm>
            <a:off x="1992313" y="2205038"/>
            <a:ext cx="8229600" cy="2819400"/>
          </a:xfrm>
        </p:spPr>
        <p:txBody>
          <a:bodyPr/>
          <a:lstStyle/>
          <a:p>
            <a:pPr algn="r">
              <a:buFontTx/>
              <a:buNone/>
            </a:pPr>
            <a:r>
              <a:rPr lang="fa-IR"/>
              <a:t>به این دلیل در این فرمول از سود قبل از کسر بهره ومالیات استفاده می شود که نحوه تامین مالی بر روی سودآوری آنها اثری ندارد. میانگین مجموع داراییها نمایانگرمیزان منابعی است که  در طی سال  مورد  استفاده  قرار گرفته  است .</a:t>
            </a:r>
            <a:endParaRPr lang="en-US"/>
          </a:p>
        </p:txBody>
      </p:sp>
    </p:spTree>
    <p:extLst>
      <p:ext uri="{BB962C8B-B14F-4D97-AF65-F5344CB8AC3E}">
        <p14:creationId xmlns:p14="http://schemas.microsoft.com/office/powerpoint/2010/main" val="20290084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4AAA76F-3F14-482D-B9E1-82EFEEA138B0}" type="slidenum">
              <a:rPr lang="en-US"/>
              <a:pPr/>
              <a:t>19</a:t>
            </a:fld>
            <a:endParaRPr lang="en-US"/>
          </a:p>
        </p:txBody>
      </p:sp>
      <p:sp>
        <p:nvSpPr>
          <p:cNvPr id="550916" name="Rectangle 4"/>
          <p:cNvSpPr>
            <a:spLocks noGrp="1" noChangeArrowheads="1"/>
          </p:cNvSpPr>
          <p:nvPr>
            <p:ph type="body" idx="1"/>
          </p:nvPr>
        </p:nvSpPr>
        <p:spPr>
          <a:xfrm>
            <a:off x="1271588" y="1916113"/>
            <a:ext cx="9144001" cy="4114800"/>
          </a:xfrm>
          <a:noFill/>
          <a:ln/>
        </p:spPr>
        <p:txBody>
          <a:bodyPr/>
          <a:lstStyle/>
          <a:p>
            <a:pPr algn="r">
              <a:buFontTx/>
              <a:buNone/>
            </a:pPr>
            <a:r>
              <a:rPr lang="fa-IR"/>
              <a:t>نرخ بازدهی حقوق صاحبان : سرمایه اندازه گیری  میزان کارائی  مدیریت  در استفاده  از منابع  است  که  صاحبان  سرمایه گذاری کرده اند .</a:t>
            </a:r>
          </a:p>
          <a:p>
            <a:pPr algn="r">
              <a:buFontTx/>
              <a:buNone/>
            </a:pPr>
            <a:r>
              <a:rPr lang="fa-IR"/>
              <a:t>سودسهام ممتاز- سودخالص=نرخ بازدهی حقوق صاحبان سرمایه</a:t>
            </a:r>
          </a:p>
          <a:p>
            <a:pPr algn="r">
              <a:buFontTx/>
              <a:buNone/>
            </a:pPr>
            <a:r>
              <a:rPr lang="fa-IR"/>
              <a:t>درصورت کسر سود تقسیمی  بین  سهامداران عادی و در مخرج میانگین مبلغ  سرمایه گذاری  از طرف  صاحبان  سرمایه آورده  شود . </a:t>
            </a:r>
            <a:endParaRPr lang="en-US"/>
          </a:p>
        </p:txBody>
      </p:sp>
    </p:spTree>
    <p:extLst>
      <p:ext uri="{BB962C8B-B14F-4D97-AF65-F5344CB8AC3E}">
        <p14:creationId xmlns:p14="http://schemas.microsoft.com/office/powerpoint/2010/main" val="6078341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BBFA4E3-E7A0-469C-BA80-A472BBBCD5E7}" type="slidenum">
              <a:rPr lang="en-US"/>
              <a:pPr/>
              <a:t>2</a:t>
            </a:fld>
            <a:endParaRPr lang="en-US"/>
          </a:p>
        </p:txBody>
      </p:sp>
      <p:sp>
        <p:nvSpPr>
          <p:cNvPr id="546819" name="Rectangle 3"/>
          <p:cNvSpPr>
            <a:spLocks noGrp="1" noChangeArrowheads="1"/>
          </p:cNvSpPr>
          <p:nvPr>
            <p:ph type="body" idx="1"/>
          </p:nvPr>
        </p:nvSpPr>
        <p:spPr>
          <a:xfrm>
            <a:off x="1524001" y="1905000"/>
            <a:ext cx="8893175" cy="4114800"/>
          </a:xfrm>
        </p:spPr>
        <p:txBody>
          <a:bodyPr/>
          <a:lstStyle/>
          <a:p>
            <a:pPr algn="r">
              <a:buFontTx/>
              <a:buNone/>
            </a:pPr>
            <a:r>
              <a:rPr lang="ar-SA" altLang="zh-CN"/>
              <a:t>هري</a:t>
            </a:r>
            <a:r>
              <a:rPr lang="fa-IR" altLang="zh-CN"/>
              <a:t>ک </a:t>
            </a:r>
            <a:r>
              <a:rPr lang="ar-SA" altLang="zh-CN"/>
              <a:t>ازچهارصورتحساب مال</a:t>
            </a:r>
            <a:r>
              <a:rPr lang="fa-IR" altLang="zh-CN"/>
              <a:t>ی </a:t>
            </a:r>
            <a:r>
              <a:rPr lang="ar-SA" altLang="zh-CN"/>
              <a:t>اصل</a:t>
            </a:r>
            <a:r>
              <a:rPr lang="fa-IR" altLang="zh-CN"/>
              <a:t>ی </a:t>
            </a:r>
            <a:r>
              <a:rPr lang="ar-SA" altLang="zh-CN"/>
              <a:t>حاصل</a:t>
            </a:r>
            <a:r>
              <a:rPr lang="fa-IR" altLang="zh-CN"/>
              <a:t> </a:t>
            </a:r>
            <a:r>
              <a:rPr lang="ar-SA" altLang="zh-CN"/>
              <a:t>ثبت</a:t>
            </a:r>
            <a:r>
              <a:rPr lang="fa-IR" altLang="zh-CN"/>
              <a:t> </a:t>
            </a:r>
            <a:r>
              <a:rPr lang="ar-SA" altLang="zh-CN"/>
              <a:t>،</a:t>
            </a:r>
            <a:r>
              <a:rPr lang="fa-IR" altLang="zh-CN"/>
              <a:t> </a:t>
            </a:r>
            <a:r>
              <a:rPr lang="ar-SA" altLang="zh-CN"/>
              <a:t>طبقه بند</a:t>
            </a:r>
            <a:r>
              <a:rPr lang="fa-IR" altLang="zh-CN"/>
              <a:t>ی </a:t>
            </a:r>
            <a:r>
              <a:rPr lang="ar-SA" altLang="zh-CN"/>
              <a:t> و</a:t>
            </a:r>
            <a:r>
              <a:rPr lang="fa-IR" altLang="zh-CN"/>
              <a:t> </a:t>
            </a:r>
            <a:r>
              <a:rPr lang="ar-SA" altLang="zh-CN"/>
              <a:t>درنهايت </a:t>
            </a:r>
            <a:r>
              <a:rPr lang="fa-IR" altLang="zh-CN"/>
              <a:t> تل</a:t>
            </a:r>
            <a:r>
              <a:rPr lang="ar-SA" altLang="zh-CN"/>
              <a:t>خيص فعاليتها</a:t>
            </a:r>
            <a:r>
              <a:rPr lang="fa-IR" altLang="zh-CN"/>
              <a:t>ی </a:t>
            </a:r>
            <a:r>
              <a:rPr lang="ar-SA" altLang="zh-CN"/>
              <a:t> مال</a:t>
            </a:r>
            <a:r>
              <a:rPr lang="fa-IR" altLang="zh-CN"/>
              <a:t>ی </a:t>
            </a:r>
            <a:r>
              <a:rPr lang="ar-SA" altLang="zh-CN"/>
              <a:t> است</a:t>
            </a:r>
            <a:r>
              <a:rPr lang="fa-IR" altLang="zh-CN"/>
              <a:t> </a:t>
            </a:r>
            <a:r>
              <a:rPr lang="ar-SA" altLang="zh-CN"/>
              <a:t>ما صورتها</a:t>
            </a:r>
            <a:r>
              <a:rPr lang="fa-IR" altLang="zh-CN"/>
              <a:t>ی</a:t>
            </a:r>
            <a:r>
              <a:rPr lang="ar-SA" altLang="zh-CN"/>
              <a:t> مال</a:t>
            </a:r>
            <a:r>
              <a:rPr lang="fa-IR" altLang="zh-CN"/>
              <a:t>ی</a:t>
            </a:r>
            <a:r>
              <a:rPr lang="ar-SA" altLang="zh-CN"/>
              <a:t> را بررس</a:t>
            </a:r>
            <a:r>
              <a:rPr lang="fa-IR" altLang="zh-CN"/>
              <a:t>ی </a:t>
            </a:r>
            <a:r>
              <a:rPr lang="ar-SA" altLang="zh-CN"/>
              <a:t>م</a:t>
            </a:r>
            <a:r>
              <a:rPr lang="fa-IR" altLang="zh-CN"/>
              <a:t>ی</a:t>
            </a:r>
            <a:r>
              <a:rPr lang="ar-SA" altLang="zh-CN"/>
              <a:t> </a:t>
            </a:r>
            <a:r>
              <a:rPr lang="fa-IR" altLang="zh-CN"/>
              <a:t>کن</a:t>
            </a:r>
            <a:r>
              <a:rPr lang="ar-SA" altLang="zh-CN"/>
              <a:t>يم</a:t>
            </a:r>
            <a:r>
              <a:rPr lang="fa-IR" altLang="zh-CN"/>
              <a:t> </a:t>
            </a:r>
            <a:r>
              <a:rPr lang="ar-SA" altLang="zh-CN"/>
              <a:t> </a:t>
            </a:r>
            <a:r>
              <a:rPr lang="fa-IR" altLang="zh-CN"/>
              <a:t>که</a:t>
            </a:r>
            <a:r>
              <a:rPr lang="ar-SA" altLang="zh-CN"/>
              <a:t> انواع اطلاعات مربوط به سودآور</a:t>
            </a:r>
            <a:r>
              <a:rPr lang="fa-IR" altLang="zh-CN"/>
              <a:t>ی</a:t>
            </a:r>
            <a:r>
              <a:rPr lang="ar-SA" altLang="zh-CN"/>
              <a:t> ،</a:t>
            </a:r>
            <a:r>
              <a:rPr lang="fa-IR" altLang="zh-CN"/>
              <a:t> </a:t>
            </a:r>
            <a:r>
              <a:rPr lang="ar-SA" altLang="zh-CN"/>
              <a:t>بافت يا ساختارمال</a:t>
            </a:r>
            <a:r>
              <a:rPr lang="fa-IR" altLang="zh-CN"/>
              <a:t>ی</a:t>
            </a:r>
            <a:r>
              <a:rPr lang="ar-SA" altLang="zh-CN"/>
              <a:t> وتواناي</a:t>
            </a:r>
            <a:r>
              <a:rPr lang="fa-IR" altLang="zh-CN"/>
              <a:t>ی</a:t>
            </a:r>
            <a:r>
              <a:rPr lang="ar-SA" altLang="zh-CN"/>
              <a:t> باز پرداخت بده</a:t>
            </a:r>
            <a:r>
              <a:rPr lang="fa-IR" altLang="zh-CN"/>
              <a:t>ی</a:t>
            </a:r>
            <a:r>
              <a:rPr lang="ar-SA" altLang="zh-CN"/>
              <a:t> ها</a:t>
            </a:r>
            <a:r>
              <a:rPr lang="fa-IR" altLang="zh-CN"/>
              <a:t>ی</a:t>
            </a:r>
            <a:r>
              <a:rPr lang="ar-SA" altLang="zh-CN"/>
              <a:t> جار</a:t>
            </a:r>
            <a:r>
              <a:rPr lang="fa-IR" altLang="zh-CN"/>
              <a:t>ی</a:t>
            </a:r>
            <a:r>
              <a:rPr lang="ar-SA" altLang="zh-CN"/>
              <a:t> وبلند مدت موجود در اين صورتها</a:t>
            </a:r>
            <a:r>
              <a:rPr lang="fa-IR" altLang="zh-CN"/>
              <a:t>ی</a:t>
            </a:r>
            <a:r>
              <a:rPr lang="ar-SA" altLang="zh-CN"/>
              <a:t> مال</a:t>
            </a:r>
            <a:r>
              <a:rPr lang="fa-IR" altLang="zh-CN"/>
              <a:t>ی مشخص</a:t>
            </a:r>
            <a:r>
              <a:rPr lang="ar-SA" altLang="zh-CN"/>
              <a:t> گردد</a:t>
            </a:r>
            <a:r>
              <a:rPr lang="fa-IR" altLang="zh-CN"/>
              <a:t> .</a:t>
            </a:r>
            <a:r>
              <a:rPr lang="en-US" altLang="zh-CN">
                <a:ea typeface="宋体" panose="02010600030101010101" pitchFamily="2" charset="-122"/>
              </a:rPr>
              <a:t>  </a:t>
            </a:r>
            <a:endParaRPr lang="en-US"/>
          </a:p>
        </p:txBody>
      </p:sp>
    </p:spTree>
    <p:extLst>
      <p:ext uri="{BB962C8B-B14F-4D97-AF65-F5344CB8AC3E}">
        <p14:creationId xmlns:p14="http://schemas.microsoft.com/office/powerpoint/2010/main" val="10976633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E911829-C5CC-4387-97A1-948E4D0ECB29}" type="slidenum">
              <a:rPr lang="en-US"/>
              <a:pPr/>
              <a:t>20</a:t>
            </a:fld>
            <a:endParaRPr lang="en-US"/>
          </a:p>
        </p:txBody>
      </p:sp>
      <p:sp>
        <p:nvSpPr>
          <p:cNvPr id="531459" name="Rectangle 3"/>
          <p:cNvSpPr>
            <a:spLocks noGrp="1" noChangeArrowheads="1"/>
          </p:cNvSpPr>
          <p:nvPr>
            <p:ph type="body" idx="1"/>
          </p:nvPr>
        </p:nvSpPr>
        <p:spPr>
          <a:xfrm>
            <a:off x="1981200" y="1905001"/>
            <a:ext cx="8229600" cy="3395663"/>
          </a:xfrm>
        </p:spPr>
        <p:txBody>
          <a:bodyPr/>
          <a:lstStyle/>
          <a:p>
            <a:pPr algn="r">
              <a:buFontTx/>
              <a:buNone/>
            </a:pPr>
            <a:r>
              <a:rPr lang="fa-IR"/>
              <a:t>اهرم یعنی استفاده از بدهی و سهام ممتاز برای  تامین  مالی به منظور افزایش نرخ  بازدهی  قوق صاحبان سرمایه . در هر زمانی که نرخ بازدهی حقوق  صاحبان سرمایه بیش از نرخ  بازدهی  داراییها  باشد  در این صورت ازاهرم در جهت  منافع  صاحبان  سرمایه  استفاده  شده  است .</a:t>
            </a:r>
          </a:p>
          <a:p>
            <a:pPr algn="r">
              <a:buFontTx/>
              <a:buNone/>
            </a:pPr>
            <a:endParaRPr lang="en-US"/>
          </a:p>
        </p:txBody>
      </p:sp>
    </p:spTree>
    <p:extLst>
      <p:ext uri="{BB962C8B-B14F-4D97-AF65-F5344CB8AC3E}">
        <p14:creationId xmlns:p14="http://schemas.microsoft.com/office/powerpoint/2010/main" val="15979041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B1ED923-E2A8-49CA-87CA-A22E82CF8062}" type="slidenum">
              <a:rPr lang="en-US"/>
              <a:pPr/>
              <a:t>21</a:t>
            </a:fld>
            <a:endParaRPr lang="en-US"/>
          </a:p>
        </p:txBody>
      </p:sp>
      <p:sp>
        <p:nvSpPr>
          <p:cNvPr id="551939" name="Rectangle 3"/>
          <p:cNvSpPr>
            <a:spLocks noGrp="1" noChangeArrowheads="1"/>
          </p:cNvSpPr>
          <p:nvPr>
            <p:ph type="body" idx="1"/>
          </p:nvPr>
        </p:nvSpPr>
        <p:spPr>
          <a:xfrm>
            <a:off x="1919288" y="1916113"/>
            <a:ext cx="8229600" cy="3179762"/>
          </a:xfrm>
        </p:spPr>
        <p:txBody>
          <a:bodyPr/>
          <a:lstStyle/>
          <a:p>
            <a:pPr algn="r">
              <a:buFontTx/>
              <a:buNone/>
            </a:pPr>
            <a:r>
              <a:rPr lang="fa-IR"/>
              <a:t>چنانچه </a:t>
            </a:r>
            <a:r>
              <a:rPr lang="ar-SA"/>
              <a:t> نرخ </a:t>
            </a:r>
            <a:r>
              <a:rPr lang="fa-IR"/>
              <a:t> </a:t>
            </a:r>
            <a:r>
              <a:rPr lang="ar-SA"/>
              <a:t>بازده</a:t>
            </a:r>
            <a:r>
              <a:rPr lang="fa-IR"/>
              <a:t>ی</a:t>
            </a:r>
            <a:r>
              <a:rPr lang="ar-SA"/>
              <a:t> وجوه</a:t>
            </a:r>
            <a:r>
              <a:rPr lang="fa-IR"/>
              <a:t>ی</a:t>
            </a:r>
            <a:r>
              <a:rPr lang="ar-SA"/>
              <a:t> كه</a:t>
            </a:r>
            <a:r>
              <a:rPr lang="fa-IR"/>
              <a:t> </a:t>
            </a:r>
            <a:r>
              <a:rPr lang="ar-SA"/>
              <a:t>از طريق </a:t>
            </a:r>
            <a:r>
              <a:rPr lang="fa-IR"/>
              <a:t> </a:t>
            </a:r>
            <a:r>
              <a:rPr lang="ar-SA"/>
              <a:t>بده</a:t>
            </a:r>
            <a:r>
              <a:rPr lang="fa-IR"/>
              <a:t>ی</a:t>
            </a:r>
            <a:r>
              <a:rPr lang="ar-SA"/>
              <a:t> و سهام ممتاز</a:t>
            </a:r>
            <a:r>
              <a:rPr lang="fa-IR"/>
              <a:t> </a:t>
            </a:r>
            <a:r>
              <a:rPr lang="ar-SA"/>
              <a:t> تامين شده است برا</a:t>
            </a:r>
            <a:r>
              <a:rPr lang="fa-IR"/>
              <a:t>ی</a:t>
            </a:r>
            <a:r>
              <a:rPr lang="ar-SA"/>
              <a:t> </a:t>
            </a:r>
            <a:r>
              <a:rPr lang="fa-IR"/>
              <a:t> </a:t>
            </a:r>
            <a:r>
              <a:rPr lang="ar-SA"/>
              <a:t>پرداخت</a:t>
            </a:r>
            <a:r>
              <a:rPr lang="fa-IR"/>
              <a:t> </a:t>
            </a:r>
            <a:r>
              <a:rPr lang="ar-SA"/>
              <a:t> بهره</a:t>
            </a:r>
            <a:r>
              <a:rPr lang="fa-IR"/>
              <a:t> </a:t>
            </a:r>
            <a:r>
              <a:rPr lang="ar-SA"/>
              <a:t> بده</a:t>
            </a:r>
            <a:r>
              <a:rPr lang="fa-IR"/>
              <a:t>ی</a:t>
            </a:r>
            <a:r>
              <a:rPr lang="ar-SA"/>
              <a:t> و سود سهام</a:t>
            </a:r>
            <a:r>
              <a:rPr lang="fa-IR"/>
              <a:t> </a:t>
            </a:r>
            <a:r>
              <a:rPr lang="ar-SA"/>
              <a:t> ممتاز مربوطه كاف</a:t>
            </a:r>
            <a:r>
              <a:rPr lang="fa-IR"/>
              <a:t>ی</a:t>
            </a:r>
            <a:r>
              <a:rPr lang="ar-SA"/>
              <a:t> نباشد در نتيجه بايد</a:t>
            </a:r>
            <a:r>
              <a:rPr lang="fa-IR"/>
              <a:t> </a:t>
            </a:r>
            <a:r>
              <a:rPr lang="ar-SA"/>
              <a:t> مقدار</a:t>
            </a:r>
            <a:r>
              <a:rPr lang="fa-IR"/>
              <a:t>ی</a:t>
            </a:r>
            <a:r>
              <a:rPr lang="ar-SA"/>
              <a:t> از سود</a:t>
            </a:r>
            <a:r>
              <a:rPr lang="fa-IR"/>
              <a:t>ی</a:t>
            </a:r>
            <a:r>
              <a:rPr lang="ar-SA"/>
              <a:t> كه </a:t>
            </a:r>
            <a:r>
              <a:rPr lang="fa-IR"/>
              <a:t> </a:t>
            </a:r>
            <a:r>
              <a:rPr lang="ar-SA"/>
              <a:t>متعلق به صاحبان سرمايه است</a:t>
            </a:r>
            <a:r>
              <a:rPr lang="fa-IR"/>
              <a:t> </a:t>
            </a:r>
            <a:r>
              <a:rPr lang="ar-SA"/>
              <a:t> در مقابل </a:t>
            </a:r>
            <a:r>
              <a:rPr lang="fa-IR"/>
              <a:t> </a:t>
            </a:r>
            <a:r>
              <a:rPr lang="ar-SA"/>
              <a:t>اين كسر</a:t>
            </a:r>
            <a:r>
              <a:rPr lang="fa-IR"/>
              <a:t>ی</a:t>
            </a:r>
            <a:r>
              <a:rPr lang="ar-SA"/>
              <a:t> پرداخت گردد . </a:t>
            </a:r>
            <a:endParaRPr lang="en-US"/>
          </a:p>
        </p:txBody>
      </p:sp>
    </p:spTree>
    <p:extLst>
      <p:ext uri="{BB962C8B-B14F-4D97-AF65-F5344CB8AC3E}">
        <p14:creationId xmlns:p14="http://schemas.microsoft.com/office/powerpoint/2010/main" val="41561511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164CBC0-915F-4266-A818-A7762E754D46}" type="slidenum">
              <a:rPr lang="en-US"/>
              <a:pPr/>
              <a:t>22</a:t>
            </a:fld>
            <a:endParaRPr lang="en-US"/>
          </a:p>
        </p:txBody>
      </p:sp>
      <p:sp>
        <p:nvSpPr>
          <p:cNvPr id="532483" name="Rectangle 3"/>
          <p:cNvSpPr>
            <a:spLocks noGrp="1" noChangeArrowheads="1"/>
          </p:cNvSpPr>
          <p:nvPr>
            <p:ph type="body" idx="1"/>
          </p:nvPr>
        </p:nvSpPr>
        <p:spPr>
          <a:xfrm>
            <a:off x="1981200" y="1905000"/>
            <a:ext cx="8229600" cy="3900488"/>
          </a:xfrm>
        </p:spPr>
        <p:txBody>
          <a:bodyPr/>
          <a:lstStyle/>
          <a:p>
            <a:pPr algn="r" rtl="1">
              <a:buFontTx/>
              <a:buNone/>
            </a:pPr>
            <a:r>
              <a:rPr lang="fa-IR"/>
              <a:t>سود هر سهم عادی </a:t>
            </a:r>
            <a:r>
              <a:rPr lang="en-US"/>
              <a:t>(EPS) </a:t>
            </a:r>
            <a:r>
              <a:rPr lang="fa-IR"/>
              <a:t>:</a:t>
            </a:r>
          </a:p>
          <a:p>
            <a:pPr algn="r">
              <a:buFontTx/>
              <a:buNone/>
            </a:pPr>
            <a:r>
              <a:rPr lang="fa-IR"/>
              <a:t>ابزاری برای اندازه گیری ایجاد عایدی هر سهم است . نحوه محاسبه این نسبت عبارت است از :</a:t>
            </a:r>
          </a:p>
          <a:p>
            <a:pPr algn="ctr">
              <a:buFontTx/>
              <a:buNone/>
            </a:pPr>
            <a:r>
              <a:rPr lang="fa-IR"/>
              <a:t>سود سهام ممتاز </a:t>
            </a:r>
            <a:r>
              <a:rPr lang="ar-SA"/>
              <a:t>–</a:t>
            </a:r>
            <a:r>
              <a:rPr lang="fa-IR"/>
              <a:t> سود خالص = سود هر سهم</a:t>
            </a:r>
          </a:p>
          <a:p>
            <a:pPr algn="r">
              <a:buFontTx/>
              <a:buNone/>
            </a:pPr>
            <a:r>
              <a:rPr lang="fa-IR"/>
              <a:t>          میانگین سهام عادی صادره </a:t>
            </a:r>
          </a:p>
          <a:p>
            <a:pPr algn="r">
              <a:buFontTx/>
              <a:buNone/>
            </a:pPr>
            <a:endParaRPr lang="fa-IR"/>
          </a:p>
          <a:p>
            <a:pPr algn="r">
              <a:buFontTx/>
              <a:buNone/>
            </a:pPr>
            <a:endParaRPr lang="en-US"/>
          </a:p>
        </p:txBody>
      </p:sp>
      <p:sp>
        <p:nvSpPr>
          <p:cNvPr id="532485" name="Line 5"/>
          <p:cNvSpPr>
            <a:spLocks noChangeShapeType="1"/>
          </p:cNvSpPr>
          <p:nvPr/>
        </p:nvSpPr>
        <p:spPr bwMode="auto">
          <a:xfrm flipV="1">
            <a:off x="5159375" y="4149725"/>
            <a:ext cx="4032250" cy="71438"/>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268767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B1A53AC-6ED0-4B4F-A5B1-F406B34C3464}" type="slidenum">
              <a:rPr lang="en-US"/>
              <a:pPr/>
              <a:t>23</a:t>
            </a:fld>
            <a:endParaRPr lang="en-US"/>
          </a:p>
        </p:txBody>
      </p:sp>
      <p:sp>
        <p:nvSpPr>
          <p:cNvPr id="533507" name="Rectangle 3"/>
          <p:cNvSpPr>
            <a:spLocks noGrp="1" noChangeArrowheads="1"/>
          </p:cNvSpPr>
          <p:nvPr>
            <p:ph type="body" idx="1"/>
          </p:nvPr>
        </p:nvSpPr>
        <p:spPr/>
        <p:txBody>
          <a:bodyPr/>
          <a:lstStyle/>
          <a:p>
            <a:pPr algn="r">
              <a:buFontTx/>
              <a:buNone/>
            </a:pPr>
            <a:r>
              <a:rPr lang="fa-IR"/>
              <a:t>نسبت قیمت سهام به سود هرسهم یکی ازمهمترین  شاخصهای سود آوری سهام عادی است .</a:t>
            </a:r>
          </a:p>
          <a:p>
            <a:pPr algn="r">
              <a:buFontTx/>
              <a:buNone/>
            </a:pPr>
            <a:r>
              <a:rPr lang="fa-IR"/>
              <a:t>فرمول محاسبه این نسبت عبارت است از :</a:t>
            </a:r>
          </a:p>
          <a:p>
            <a:pPr algn="r">
              <a:buFontTx/>
              <a:buNone/>
            </a:pPr>
            <a:r>
              <a:rPr lang="fa-IR"/>
              <a:t>قیمت بازارهرسهم عادی = نسبت قیمت سهام به سود هر سهم</a:t>
            </a:r>
          </a:p>
          <a:p>
            <a:pPr algn="r">
              <a:buFontTx/>
              <a:buNone/>
            </a:pPr>
            <a:r>
              <a:rPr lang="fa-IR"/>
              <a:t>    سود هر سهم</a:t>
            </a:r>
            <a:endParaRPr lang="en-US"/>
          </a:p>
        </p:txBody>
      </p:sp>
      <p:sp>
        <p:nvSpPr>
          <p:cNvPr id="533508" name="Line 4"/>
          <p:cNvSpPr>
            <a:spLocks noChangeShapeType="1"/>
          </p:cNvSpPr>
          <p:nvPr/>
        </p:nvSpPr>
        <p:spPr bwMode="auto">
          <a:xfrm>
            <a:off x="6888164" y="4221163"/>
            <a:ext cx="33115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9368538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0CE1C4A-5781-4ED9-9491-461250BA43DB}" type="slidenum">
              <a:rPr lang="en-US"/>
              <a:pPr/>
              <a:t>24</a:t>
            </a:fld>
            <a:endParaRPr lang="en-US"/>
          </a:p>
        </p:txBody>
      </p:sp>
      <p:sp>
        <p:nvSpPr>
          <p:cNvPr id="534531" name="Rectangle 3"/>
          <p:cNvSpPr>
            <a:spLocks noGrp="1" noChangeArrowheads="1"/>
          </p:cNvSpPr>
          <p:nvPr>
            <p:ph type="body" idx="1"/>
          </p:nvPr>
        </p:nvSpPr>
        <p:spPr>
          <a:xfrm>
            <a:off x="1992313" y="1125538"/>
            <a:ext cx="8229600" cy="4248150"/>
          </a:xfrm>
        </p:spPr>
        <p:txBody>
          <a:bodyPr/>
          <a:lstStyle/>
          <a:p>
            <a:pPr algn="r">
              <a:buFontTx/>
              <a:buNone/>
            </a:pPr>
            <a:r>
              <a:rPr lang="fa-IR"/>
              <a:t>نرخ بازدهی سود تقسیمی :</a:t>
            </a:r>
          </a:p>
          <a:p>
            <a:pPr algn="r">
              <a:buFontTx/>
              <a:buNone/>
            </a:pPr>
            <a:r>
              <a:rPr lang="fa-IR"/>
              <a:t>این شاخص نرخ پرداخت وجوه نقد به صاحبان سهام اجازه می دهد که نرخهای بهره سپرده های بانکی </a:t>
            </a:r>
            <a:r>
              <a:rPr lang="ar-SA"/>
              <a:t>،</a:t>
            </a:r>
            <a:r>
              <a:rPr lang="fa-IR"/>
              <a:t> اوراق قرضه و سایر اوراق  بهادار را با نرخ بازدهی سهام عادی مقایسه کنند .</a:t>
            </a:r>
          </a:p>
          <a:p>
            <a:pPr algn="ctr">
              <a:buFontTx/>
              <a:buNone/>
            </a:pPr>
            <a:r>
              <a:rPr lang="fa-IR"/>
              <a:t>  سود  تقسیمی  هر  سهم  =  نرخ  بازدهی  سود  تقسیمی  </a:t>
            </a:r>
          </a:p>
          <a:p>
            <a:pPr algn="r">
              <a:buFontTx/>
              <a:buNone/>
            </a:pPr>
            <a:r>
              <a:rPr lang="fa-IR"/>
              <a:t>    قیمت بازار سهام عادی</a:t>
            </a:r>
            <a:endParaRPr lang="en-US"/>
          </a:p>
        </p:txBody>
      </p:sp>
      <p:sp>
        <p:nvSpPr>
          <p:cNvPr id="534532" name="Line 4"/>
          <p:cNvSpPr>
            <a:spLocks noChangeShapeType="1"/>
          </p:cNvSpPr>
          <p:nvPr/>
        </p:nvSpPr>
        <p:spPr bwMode="auto">
          <a:xfrm>
            <a:off x="6600825" y="4365625"/>
            <a:ext cx="324008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7831790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77D5D6A-6600-4E47-B15B-0E3276B1CC73}" type="slidenum">
              <a:rPr lang="en-US"/>
              <a:pPr/>
              <a:t>25</a:t>
            </a:fld>
            <a:endParaRPr lang="en-US"/>
          </a:p>
        </p:txBody>
      </p:sp>
      <p:sp>
        <p:nvSpPr>
          <p:cNvPr id="535555" name="Rectangle 3"/>
          <p:cNvSpPr>
            <a:spLocks noGrp="1" noChangeArrowheads="1"/>
          </p:cNvSpPr>
          <p:nvPr>
            <p:ph type="body" idx="1"/>
          </p:nvPr>
        </p:nvSpPr>
        <p:spPr>
          <a:xfrm>
            <a:off x="1981200" y="1905000"/>
            <a:ext cx="8229600" cy="3900488"/>
          </a:xfrm>
        </p:spPr>
        <p:txBody>
          <a:bodyPr/>
          <a:lstStyle/>
          <a:p>
            <a:pPr algn="r">
              <a:buFontTx/>
              <a:buNone/>
            </a:pPr>
            <a:r>
              <a:rPr lang="fa-IR"/>
              <a:t>بررسی  توانایی باز پرداخت بدهی :</a:t>
            </a:r>
          </a:p>
          <a:p>
            <a:pPr algn="r">
              <a:buFontTx/>
              <a:buNone/>
            </a:pPr>
            <a:r>
              <a:rPr lang="fa-IR"/>
              <a:t>اعتباردهند گان عادی و  باالقوه  می خواهند به طور مداوم توانایی باز پرداخت به موقع اصل بدهی و بهره موسسه را اندازه گیری کنند .</a:t>
            </a:r>
          </a:p>
          <a:p>
            <a:pPr algn="r">
              <a:buFontTx/>
              <a:buNone/>
            </a:pPr>
            <a:r>
              <a:rPr lang="fa-IR"/>
              <a:t>توانایی پوشش هزینه بهره نسبتهای بدهی به جمع داراییها و حقوق صاحبان سرمایه به جمع داراییها توانایی باز پرداخت بدهی را نشان  می دهند .</a:t>
            </a:r>
          </a:p>
        </p:txBody>
      </p:sp>
    </p:spTree>
    <p:extLst>
      <p:ext uri="{BB962C8B-B14F-4D97-AF65-F5344CB8AC3E}">
        <p14:creationId xmlns:p14="http://schemas.microsoft.com/office/powerpoint/2010/main" val="2895350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B8354C0-49BB-48F9-893B-F054F0E07979}" type="slidenum">
              <a:rPr lang="en-US"/>
              <a:pPr/>
              <a:t>26</a:t>
            </a:fld>
            <a:endParaRPr lang="en-US"/>
          </a:p>
        </p:txBody>
      </p:sp>
      <p:sp>
        <p:nvSpPr>
          <p:cNvPr id="537603" name="Rectangle 3"/>
          <p:cNvSpPr>
            <a:spLocks noGrp="1" noChangeArrowheads="1"/>
          </p:cNvSpPr>
          <p:nvPr>
            <p:ph type="body" idx="1"/>
          </p:nvPr>
        </p:nvSpPr>
        <p:spPr/>
        <p:txBody>
          <a:bodyPr/>
          <a:lstStyle/>
          <a:p>
            <a:pPr algn="r">
              <a:buFontTx/>
              <a:buNone/>
            </a:pPr>
            <a:r>
              <a:rPr lang="fa-IR"/>
              <a:t>توانایی باز پرداخت بهره نسبتی است که حاشیه ایمنی ایجاد شده توسط سود جاری  را  برای  باز پرداخت  بهره  نشان می دهد . </a:t>
            </a:r>
            <a:endParaRPr lang="en-US"/>
          </a:p>
          <a:p>
            <a:pPr algn="r">
              <a:buFontTx/>
              <a:buNone/>
            </a:pPr>
            <a:r>
              <a:rPr lang="fa-IR"/>
              <a:t>نحوه محاسبه به شرح زیر است :</a:t>
            </a:r>
          </a:p>
          <a:p>
            <a:pPr algn="r">
              <a:buFontTx/>
              <a:buNone/>
            </a:pPr>
            <a:r>
              <a:rPr lang="fa-IR"/>
              <a:t>سود  قبل  از  بهره  و  مالیات = توانایی باز پرداخت بهره </a:t>
            </a:r>
          </a:p>
          <a:p>
            <a:pPr algn="r">
              <a:buFontTx/>
              <a:buNone/>
            </a:pPr>
            <a:r>
              <a:rPr lang="fa-IR"/>
              <a:t>         هزینه بهره</a:t>
            </a:r>
            <a:endParaRPr lang="en-US"/>
          </a:p>
        </p:txBody>
      </p:sp>
      <p:sp>
        <p:nvSpPr>
          <p:cNvPr id="537604" name="Line 4"/>
          <p:cNvSpPr>
            <a:spLocks noChangeShapeType="1"/>
          </p:cNvSpPr>
          <p:nvPr/>
        </p:nvSpPr>
        <p:spPr bwMode="auto">
          <a:xfrm>
            <a:off x="6167438" y="4652963"/>
            <a:ext cx="40322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629800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ED886B1-8574-4363-A60D-6CF95D3D6FD9}" type="slidenum">
              <a:rPr lang="en-US"/>
              <a:pPr/>
              <a:t>27</a:t>
            </a:fld>
            <a:endParaRPr lang="en-US"/>
          </a:p>
        </p:txBody>
      </p:sp>
      <p:sp>
        <p:nvSpPr>
          <p:cNvPr id="538627" name="Rectangle 3"/>
          <p:cNvSpPr>
            <a:spLocks noGrp="1" noChangeArrowheads="1"/>
          </p:cNvSpPr>
          <p:nvPr>
            <p:ph type="body" idx="1"/>
          </p:nvPr>
        </p:nvSpPr>
        <p:spPr/>
        <p:txBody>
          <a:bodyPr/>
          <a:lstStyle/>
          <a:p>
            <a:pPr algn="r">
              <a:buFontTx/>
              <a:buNone/>
            </a:pPr>
            <a:r>
              <a:rPr lang="fa-IR"/>
              <a:t>نسبت بدهی به  مجموع  داراییها : درصدی از داراییها  که  توسط  بدهیها تامین  مالی  شده  است را نشان می دهد .هر مقداراین نسبت بیشتر باشداحتمال عدم توانایی انجام تعهدات در زمان سررسید بیشتر خواهد بود . </a:t>
            </a:r>
          </a:p>
          <a:p>
            <a:pPr algn="ctr">
              <a:buFontTx/>
              <a:buNone/>
            </a:pPr>
            <a:r>
              <a:rPr lang="fa-IR"/>
              <a:t>جمع  بدهیها = نسبت بدهی به مجموع داراییها </a:t>
            </a:r>
          </a:p>
          <a:p>
            <a:pPr algn="r">
              <a:buFontTx/>
              <a:buNone/>
            </a:pPr>
            <a:r>
              <a:rPr lang="fa-IR"/>
              <a:t>        جمع داراییها </a:t>
            </a:r>
            <a:endParaRPr lang="en-US"/>
          </a:p>
        </p:txBody>
      </p:sp>
      <p:sp>
        <p:nvSpPr>
          <p:cNvPr id="538628" name="Line 4"/>
          <p:cNvSpPr>
            <a:spLocks noChangeShapeType="1"/>
          </p:cNvSpPr>
          <p:nvPr/>
        </p:nvSpPr>
        <p:spPr bwMode="auto">
          <a:xfrm>
            <a:off x="7535864" y="4581525"/>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1739256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F14B300-D5A4-4332-8B2D-3EC540AD4365}" type="slidenum">
              <a:rPr lang="en-US"/>
              <a:pPr/>
              <a:t>28</a:t>
            </a:fld>
            <a:endParaRPr lang="en-US"/>
          </a:p>
        </p:txBody>
      </p:sp>
      <p:sp>
        <p:nvSpPr>
          <p:cNvPr id="539651" name="Rectangle 3"/>
          <p:cNvSpPr>
            <a:spLocks noGrp="1" noChangeArrowheads="1"/>
          </p:cNvSpPr>
          <p:nvPr>
            <p:ph type="body" idx="1"/>
          </p:nvPr>
        </p:nvSpPr>
        <p:spPr>
          <a:xfrm>
            <a:off x="1981200" y="1905001"/>
            <a:ext cx="8229600" cy="3324225"/>
          </a:xfrm>
        </p:spPr>
        <p:txBody>
          <a:bodyPr/>
          <a:lstStyle/>
          <a:p>
            <a:pPr algn="r">
              <a:buFontTx/>
              <a:buNone/>
            </a:pPr>
            <a:r>
              <a:rPr lang="fa-IR"/>
              <a:t>نسبت حقوق صاحبان سرمایه به مجموع داراییها  :</a:t>
            </a:r>
          </a:p>
          <a:p>
            <a:pPr algn="r">
              <a:buFontTx/>
              <a:buNone/>
            </a:pPr>
            <a:r>
              <a:rPr lang="fa-IR"/>
              <a:t>این نسبت نشان می دهد که چند درصد از داراییهای شرکت از محل حقوق صاحبان سهام تامین گردیده است . هر مقدار این نسبت بیشتر باشد احتمال عدم توانایی موسسه  در انجام تعهدات بدهی خود در زمان سررسید کمتر خواهد بود .</a:t>
            </a:r>
            <a:endParaRPr lang="en-US"/>
          </a:p>
        </p:txBody>
      </p:sp>
    </p:spTree>
    <p:extLst>
      <p:ext uri="{BB962C8B-B14F-4D97-AF65-F5344CB8AC3E}">
        <p14:creationId xmlns:p14="http://schemas.microsoft.com/office/powerpoint/2010/main" val="3744076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53DFFA3-7437-4380-9616-3B4E97582709}" type="slidenum">
              <a:rPr lang="en-US"/>
              <a:pPr/>
              <a:t>29</a:t>
            </a:fld>
            <a:endParaRPr lang="en-US"/>
          </a:p>
        </p:txBody>
      </p:sp>
      <p:sp>
        <p:nvSpPr>
          <p:cNvPr id="540675" name="Rectangle 3"/>
          <p:cNvSpPr>
            <a:spLocks noGrp="1" noChangeArrowheads="1"/>
          </p:cNvSpPr>
          <p:nvPr>
            <p:ph type="body" idx="1"/>
          </p:nvPr>
        </p:nvSpPr>
        <p:spPr>
          <a:xfrm>
            <a:off x="1524000" y="1700213"/>
            <a:ext cx="8820150" cy="4114800"/>
          </a:xfrm>
        </p:spPr>
        <p:txBody>
          <a:bodyPr/>
          <a:lstStyle/>
          <a:p>
            <a:pPr algn="r">
              <a:buFontTx/>
              <a:buNone/>
            </a:pPr>
            <a:r>
              <a:rPr lang="fa-IR"/>
              <a:t>می توان نسبت  حقوق صاحبان  سرمایه  به جمع داراییها  را به صورت زیر به دست آورد .</a:t>
            </a:r>
          </a:p>
          <a:p>
            <a:pPr algn="r">
              <a:buFontTx/>
              <a:buNone/>
            </a:pPr>
            <a:r>
              <a:rPr lang="fa-IR"/>
              <a:t>نسبت بدهی به مجموع داراییها</a:t>
            </a:r>
            <a:r>
              <a:rPr lang="ar-SA"/>
              <a:t>-</a:t>
            </a:r>
            <a:r>
              <a:rPr lang="fa-IR"/>
              <a:t>100%= نسبت حقوق صاحبان    </a:t>
            </a:r>
            <a:r>
              <a:rPr lang="en-US"/>
              <a:t>    </a:t>
            </a:r>
            <a:r>
              <a:rPr lang="fa-IR"/>
              <a:t>                                                  سرمایه به داراییها</a:t>
            </a:r>
          </a:p>
          <a:p>
            <a:pPr algn="r">
              <a:buFontTx/>
              <a:buNone/>
            </a:pPr>
            <a:r>
              <a:rPr lang="fa-IR"/>
              <a:t> البته این  نسبت را  می توان  از فرمول  زیر نیز  محاسبه نمود:</a:t>
            </a:r>
          </a:p>
          <a:p>
            <a:pPr algn="r">
              <a:buFontTx/>
              <a:buNone/>
            </a:pPr>
            <a:r>
              <a:rPr lang="fa-IR"/>
              <a:t>حقوق صاحبان سرمایه=نسبت حقوق صاحبان سرمایه به داراییها     مجموع داراییها  </a:t>
            </a:r>
            <a:endParaRPr lang="en-US"/>
          </a:p>
        </p:txBody>
      </p:sp>
      <p:sp>
        <p:nvSpPr>
          <p:cNvPr id="540676" name="Line 4"/>
          <p:cNvSpPr>
            <a:spLocks noChangeShapeType="1"/>
          </p:cNvSpPr>
          <p:nvPr/>
        </p:nvSpPr>
        <p:spPr bwMode="auto">
          <a:xfrm>
            <a:off x="7319963" y="5013325"/>
            <a:ext cx="29527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5571684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4AF9E67-4A4E-4FCC-914C-696339F3C70C}" type="slidenum">
              <a:rPr lang="en-US"/>
              <a:pPr/>
              <a:t>3</a:t>
            </a:fld>
            <a:endParaRPr lang="en-US"/>
          </a:p>
        </p:txBody>
      </p:sp>
      <p:sp>
        <p:nvSpPr>
          <p:cNvPr id="547843" name="Rectangle 3"/>
          <p:cNvSpPr>
            <a:spLocks noGrp="1" noChangeArrowheads="1"/>
          </p:cNvSpPr>
          <p:nvPr>
            <p:ph type="body" idx="1"/>
          </p:nvPr>
        </p:nvSpPr>
        <p:spPr>
          <a:xfrm>
            <a:off x="1981201" y="1905000"/>
            <a:ext cx="8435975" cy="4114800"/>
          </a:xfrm>
        </p:spPr>
        <p:txBody>
          <a:bodyPr/>
          <a:lstStyle/>
          <a:p>
            <a:pPr algn="r">
              <a:buFontTx/>
              <a:buNone/>
            </a:pPr>
            <a:r>
              <a:rPr lang="ar-SA" altLang="zh-CN"/>
              <a:t>گزارش</a:t>
            </a:r>
            <a:r>
              <a:rPr lang="fa-IR" altLang="zh-CN"/>
              <a:t> </a:t>
            </a:r>
            <a:r>
              <a:rPr lang="ar-SA" altLang="zh-CN"/>
              <a:t> مال</a:t>
            </a:r>
            <a:r>
              <a:rPr lang="fa-IR" altLang="zh-CN"/>
              <a:t>ی </a:t>
            </a:r>
            <a:r>
              <a:rPr lang="ar-SA" altLang="zh-CN"/>
              <a:t> به </a:t>
            </a:r>
            <a:r>
              <a:rPr lang="fa-IR" altLang="zh-CN"/>
              <a:t> </a:t>
            </a:r>
            <a:r>
              <a:rPr lang="ar-SA" altLang="zh-CN"/>
              <a:t>چهار صورتحساب ختم نم</a:t>
            </a:r>
            <a:r>
              <a:rPr lang="fa-IR" altLang="zh-CN"/>
              <a:t>ی </a:t>
            </a:r>
            <a:r>
              <a:rPr lang="ar-SA" altLang="zh-CN"/>
              <a:t>شود</a:t>
            </a:r>
            <a:r>
              <a:rPr lang="fa-IR" altLang="zh-CN"/>
              <a:t>  </a:t>
            </a:r>
            <a:r>
              <a:rPr lang="ar-SA" altLang="zh-CN"/>
              <a:t>گزارش </a:t>
            </a:r>
            <a:r>
              <a:rPr lang="fa-IR" altLang="zh-CN"/>
              <a:t> </a:t>
            </a:r>
            <a:r>
              <a:rPr lang="ar-SA" altLang="zh-CN"/>
              <a:t>حسابرس</a:t>
            </a:r>
            <a:r>
              <a:rPr lang="fa-IR" altLang="zh-CN"/>
              <a:t>ی </a:t>
            </a:r>
            <a:r>
              <a:rPr lang="ar-SA" altLang="zh-CN"/>
              <a:t>و</a:t>
            </a:r>
            <a:r>
              <a:rPr lang="fa-IR" altLang="zh-CN"/>
              <a:t> </a:t>
            </a:r>
            <a:r>
              <a:rPr lang="ar-SA" altLang="zh-CN"/>
              <a:t>ضمائم</a:t>
            </a:r>
            <a:r>
              <a:rPr lang="fa-IR" altLang="zh-CN"/>
              <a:t> و </a:t>
            </a:r>
            <a:r>
              <a:rPr lang="ar-SA" altLang="zh-CN"/>
              <a:t>يادداشتها</a:t>
            </a:r>
            <a:r>
              <a:rPr lang="fa-IR" altLang="zh-CN"/>
              <a:t>ی </a:t>
            </a:r>
            <a:r>
              <a:rPr lang="ar-SA" altLang="zh-CN"/>
              <a:t> پيوست اين</a:t>
            </a:r>
            <a:r>
              <a:rPr lang="fa-IR" altLang="zh-CN"/>
              <a:t> </a:t>
            </a:r>
            <a:r>
              <a:rPr lang="ar-SA" altLang="zh-CN"/>
              <a:t> صورتحسابها</a:t>
            </a:r>
            <a:r>
              <a:rPr lang="fa-IR" altLang="zh-CN"/>
              <a:t> </a:t>
            </a:r>
            <a:r>
              <a:rPr lang="ar-SA" altLang="zh-CN"/>
              <a:t>اطلاعات</a:t>
            </a:r>
            <a:r>
              <a:rPr lang="fa-IR" altLang="zh-CN"/>
              <a:t> </a:t>
            </a:r>
            <a:r>
              <a:rPr lang="ar-SA" altLang="zh-CN"/>
              <a:t>مفيد</a:t>
            </a:r>
            <a:r>
              <a:rPr lang="fa-IR" altLang="zh-CN"/>
              <a:t>ی </a:t>
            </a:r>
            <a:r>
              <a:rPr lang="ar-SA" altLang="zh-CN"/>
              <a:t>برا</a:t>
            </a:r>
            <a:r>
              <a:rPr lang="fa-IR" altLang="zh-CN"/>
              <a:t>ی</a:t>
            </a:r>
            <a:r>
              <a:rPr lang="ar-SA" altLang="zh-CN"/>
              <a:t> بررس</a:t>
            </a:r>
            <a:r>
              <a:rPr lang="fa-IR" altLang="zh-CN"/>
              <a:t>ی  </a:t>
            </a:r>
            <a:r>
              <a:rPr lang="ar-SA" altLang="zh-CN"/>
              <a:t>وضعيت مال</a:t>
            </a:r>
            <a:r>
              <a:rPr lang="fa-IR" altLang="zh-CN"/>
              <a:t>ی </a:t>
            </a:r>
            <a:r>
              <a:rPr lang="ar-SA" altLang="zh-CN"/>
              <a:t>ونتيجه عمليات</a:t>
            </a:r>
            <a:r>
              <a:rPr lang="fa-IR" altLang="zh-CN"/>
              <a:t> </a:t>
            </a:r>
            <a:r>
              <a:rPr lang="ar-SA" altLang="zh-CN"/>
              <a:t>موسسات </a:t>
            </a:r>
            <a:r>
              <a:rPr lang="fa-IR" altLang="zh-CN"/>
              <a:t>است </a:t>
            </a:r>
            <a:r>
              <a:rPr lang="ar-SA" altLang="zh-CN"/>
              <a:t>، در</a:t>
            </a:r>
            <a:r>
              <a:rPr lang="fa-IR" altLang="zh-CN"/>
              <a:t> </a:t>
            </a:r>
            <a:r>
              <a:rPr lang="ar-SA" altLang="zh-CN"/>
              <a:t>گزارش</a:t>
            </a:r>
            <a:r>
              <a:rPr lang="fa-IR" altLang="zh-CN"/>
              <a:t> </a:t>
            </a:r>
            <a:r>
              <a:rPr lang="ar-SA" altLang="zh-CN"/>
              <a:t>حسابرس</a:t>
            </a:r>
            <a:r>
              <a:rPr lang="fa-IR" altLang="zh-CN"/>
              <a:t>ی</a:t>
            </a:r>
            <a:r>
              <a:rPr lang="ar-SA" altLang="zh-CN"/>
              <a:t> هر گونه عدم رعايت اصول</a:t>
            </a:r>
            <a:r>
              <a:rPr lang="fa-IR" altLang="zh-CN"/>
              <a:t> </a:t>
            </a:r>
            <a:r>
              <a:rPr lang="ar-SA" altLang="zh-CN"/>
              <a:t> پذيرفته</a:t>
            </a:r>
            <a:r>
              <a:rPr lang="fa-IR" altLang="zh-CN"/>
              <a:t> </a:t>
            </a:r>
            <a:r>
              <a:rPr lang="ar-SA" altLang="zh-CN"/>
              <a:t> شده</a:t>
            </a:r>
            <a:r>
              <a:rPr lang="fa-IR" altLang="zh-CN"/>
              <a:t>  </a:t>
            </a:r>
            <a:r>
              <a:rPr lang="ar-SA" altLang="zh-CN"/>
              <a:t>حسابدار</a:t>
            </a:r>
            <a:r>
              <a:rPr lang="fa-IR" altLang="zh-CN"/>
              <a:t>ی</a:t>
            </a:r>
            <a:r>
              <a:rPr lang="ar-SA" altLang="zh-CN"/>
              <a:t> </a:t>
            </a:r>
            <a:r>
              <a:rPr lang="fa-IR" altLang="zh-CN"/>
              <a:t> </a:t>
            </a:r>
            <a:r>
              <a:rPr lang="ar-SA" altLang="zh-CN"/>
              <a:t>و</a:t>
            </a:r>
            <a:r>
              <a:rPr lang="fa-IR" altLang="zh-CN"/>
              <a:t>  </a:t>
            </a:r>
            <a:r>
              <a:rPr lang="ar-SA" altLang="zh-CN"/>
              <a:t>تاثير</a:t>
            </a:r>
            <a:r>
              <a:rPr lang="fa-IR" altLang="zh-CN"/>
              <a:t> </a:t>
            </a:r>
            <a:r>
              <a:rPr lang="ar-SA" altLang="zh-CN"/>
              <a:t> اين </a:t>
            </a:r>
            <a:r>
              <a:rPr lang="fa-IR" altLang="zh-CN"/>
              <a:t> </a:t>
            </a:r>
            <a:r>
              <a:rPr lang="ar-SA" altLang="zh-CN"/>
              <a:t>عمل</a:t>
            </a:r>
            <a:r>
              <a:rPr lang="fa-IR" altLang="zh-CN"/>
              <a:t>  </a:t>
            </a:r>
            <a:r>
              <a:rPr lang="ar-SA" altLang="zh-CN"/>
              <a:t> برو</a:t>
            </a:r>
            <a:r>
              <a:rPr lang="fa-IR" altLang="zh-CN"/>
              <a:t>ی</a:t>
            </a:r>
            <a:r>
              <a:rPr lang="ar-SA" altLang="zh-CN"/>
              <a:t> </a:t>
            </a:r>
            <a:r>
              <a:rPr lang="fa-IR" altLang="zh-CN"/>
              <a:t> </a:t>
            </a:r>
            <a:r>
              <a:rPr lang="ar-SA" altLang="zh-CN"/>
              <a:t>صورتها</a:t>
            </a:r>
            <a:r>
              <a:rPr lang="fa-IR" altLang="zh-CN"/>
              <a:t>ی </a:t>
            </a:r>
            <a:r>
              <a:rPr lang="ar-SA" altLang="zh-CN"/>
              <a:t> مال</a:t>
            </a:r>
            <a:r>
              <a:rPr lang="fa-IR" altLang="zh-CN"/>
              <a:t>ی</a:t>
            </a:r>
            <a:r>
              <a:rPr lang="ar-SA" altLang="zh-CN"/>
              <a:t> </a:t>
            </a:r>
            <a:r>
              <a:rPr lang="fa-IR" altLang="zh-CN"/>
              <a:t> </a:t>
            </a:r>
            <a:r>
              <a:rPr lang="ar-SA" altLang="zh-CN"/>
              <a:t>عنوان</a:t>
            </a:r>
            <a:r>
              <a:rPr lang="fa-IR" altLang="zh-CN"/>
              <a:t> </a:t>
            </a:r>
            <a:r>
              <a:rPr lang="ar-SA" altLang="zh-CN"/>
              <a:t> م</a:t>
            </a:r>
            <a:r>
              <a:rPr lang="fa-IR" altLang="zh-CN"/>
              <a:t>ی</a:t>
            </a:r>
            <a:r>
              <a:rPr lang="ar-SA" altLang="zh-CN"/>
              <a:t> شود</a:t>
            </a:r>
            <a:r>
              <a:rPr lang="fa-IR" altLang="zh-CN"/>
              <a:t> .</a:t>
            </a:r>
            <a:r>
              <a:rPr lang="en-US" altLang="zh-CN">
                <a:ea typeface="宋体" panose="02010600030101010101" pitchFamily="2" charset="-122"/>
              </a:rPr>
              <a:t>  </a:t>
            </a:r>
            <a:endParaRPr lang="en-US"/>
          </a:p>
        </p:txBody>
      </p:sp>
    </p:spTree>
    <p:extLst>
      <p:ext uri="{BB962C8B-B14F-4D97-AF65-F5344CB8AC3E}">
        <p14:creationId xmlns:p14="http://schemas.microsoft.com/office/powerpoint/2010/main" val="38102184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21412CA-6537-4F9E-A7ED-84D1B35159C1}" type="slidenum">
              <a:rPr lang="en-US"/>
              <a:pPr/>
              <a:t>30</a:t>
            </a:fld>
            <a:endParaRPr lang="en-US"/>
          </a:p>
        </p:txBody>
      </p:sp>
      <p:sp>
        <p:nvSpPr>
          <p:cNvPr id="552963" name="Rectangle 3"/>
          <p:cNvSpPr>
            <a:spLocks noGrp="1" noChangeArrowheads="1"/>
          </p:cNvSpPr>
          <p:nvPr>
            <p:ph type="body" idx="1"/>
          </p:nvPr>
        </p:nvSpPr>
        <p:spPr>
          <a:xfrm>
            <a:off x="1992313" y="1989139"/>
            <a:ext cx="8229600" cy="3252787"/>
          </a:xfrm>
        </p:spPr>
        <p:txBody>
          <a:bodyPr/>
          <a:lstStyle/>
          <a:p>
            <a:pPr algn="r">
              <a:buFontTx/>
              <a:buNone/>
            </a:pPr>
            <a:r>
              <a:rPr lang="ar-SA"/>
              <a:t>تجزيه و تحليل وضعيت نقدينگ</a:t>
            </a:r>
            <a:r>
              <a:rPr lang="fa-IR"/>
              <a:t>ی</a:t>
            </a:r>
            <a:r>
              <a:rPr lang="ar-SA"/>
              <a:t> </a:t>
            </a:r>
            <a:r>
              <a:rPr lang="fa-IR"/>
              <a:t>: </a:t>
            </a:r>
          </a:p>
          <a:p>
            <a:pPr algn="r">
              <a:buFontTx/>
              <a:buNone/>
            </a:pPr>
            <a:r>
              <a:rPr lang="ar-SA"/>
              <a:t>اين </a:t>
            </a:r>
            <a:r>
              <a:rPr lang="fa-IR"/>
              <a:t> </a:t>
            </a:r>
            <a:r>
              <a:rPr lang="ar-SA"/>
              <a:t>تجزيه و تحليل</a:t>
            </a:r>
            <a:r>
              <a:rPr lang="fa-IR"/>
              <a:t> </a:t>
            </a:r>
            <a:r>
              <a:rPr lang="ar-SA"/>
              <a:t>شاخص</a:t>
            </a:r>
            <a:r>
              <a:rPr lang="fa-IR"/>
              <a:t>ی</a:t>
            </a:r>
            <a:r>
              <a:rPr lang="ar-SA"/>
              <a:t> را برا</a:t>
            </a:r>
            <a:r>
              <a:rPr lang="fa-IR"/>
              <a:t>ی  </a:t>
            </a:r>
            <a:r>
              <a:rPr lang="ar-SA"/>
              <a:t>توانا</a:t>
            </a:r>
            <a:r>
              <a:rPr lang="fa-IR"/>
              <a:t>یی </a:t>
            </a:r>
            <a:r>
              <a:rPr lang="ar-SA"/>
              <a:t> بازپرداخت بده</a:t>
            </a:r>
            <a:r>
              <a:rPr lang="fa-IR"/>
              <a:t>ی</a:t>
            </a:r>
            <a:r>
              <a:rPr lang="ar-SA"/>
              <a:t>ها</a:t>
            </a:r>
            <a:r>
              <a:rPr lang="fa-IR"/>
              <a:t>ی</a:t>
            </a:r>
            <a:r>
              <a:rPr lang="ar-SA"/>
              <a:t> كوتاه مدت و كارائ</a:t>
            </a:r>
            <a:r>
              <a:rPr lang="fa-IR"/>
              <a:t>ی</a:t>
            </a:r>
            <a:r>
              <a:rPr lang="ar-SA"/>
              <a:t> عمليات جار</a:t>
            </a:r>
            <a:r>
              <a:rPr lang="fa-IR"/>
              <a:t>ی</a:t>
            </a:r>
            <a:r>
              <a:rPr lang="ar-SA"/>
              <a:t> مديريت بدست م</a:t>
            </a:r>
            <a:r>
              <a:rPr lang="fa-IR"/>
              <a:t>ی</a:t>
            </a:r>
            <a:r>
              <a:rPr lang="ar-SA"/>
              <a:t> دهد . به همين دليل هم</a:t>
            </a:r>
            <a:r>
              <a:rPr lang="fa-IR"/>
              <a:t> </a:t>
            </a:r>
            <a:r>
              <a:rPr lang="ar-SA"/>
              <a:t> وام دهندگان </a:t>
            </a:r>
            <a:r>
              <a:rPr lang="fa-IR"/>
              <a:t> </a:t>
            </a:r>
            <a:r>
              <a:rPr lang="ar-SA"/>
              <a:t>و اعتبار دهندگان و هم سرمايه گذاران </a:t>
            </a:r>
            <a:r>
              <a:rPr lang="fa-IR"/>
              <a:t> </a:t>
            </a:r>
            <a:r>
              <a:rPr lang="ar-SA"/>
              <a:t>توجه ويژه ا</a:t>
            </a:r>
            <a:r>
              <a:rPr lang="fa-IR"/>
              <a:t>ی  </a:t>
            </a:r>
            <a:r>
              <a:rPr lang="ar-SA"/>
              <a:t>به اين تجزيه و تحليل نشان م</a:t>
            </a:r>
            <a:r>
              <a:rPr lang="fa-IR"/>
              <a:t>ی</a:t>
            </a:r>
            <a:r>
              <a:rPr lang="ar-SA"/>
              <a:t> دهند .</a:t>
            </a:r>
            <a:endParaRPr lang="en-US"/>
          </a:p>
        </p:txBody>
      </p:sp>
    </p:spTree>
    <p:extLst>
      <p:ext uri="{BB962C8B-B14F-4D97-AF65-F5344CB8AC3E}">
        <p14:creationId xmlns:p14="http://schemas.microsoft.com/office/powerpoint/2010/main" val="34661317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1A4D8E5-929B-4A11-80C1-6B047F8F2B6A}" type="slidenum">
              <a:rPr lang="en-US"/>
              <a:pPr/>
              <a:t>31</a:t>
            </a:fld>
            <a:endParaRPr lang="en-US"/>
          </a:p>
        </p:txBody>
      </p:sp>
      <p:sp>
        <p:nvSpPr>
          <p:cNvPr id="553987" name="Rectangle 3"/>
          <p:cNvSpPr>
            <a:spLocks noGrp="1" noChangeArrowheads="1"/>
          </p:cNvSpPr>
          <p:nvPr>
            <p:ph type="body" idx="1"/>
          </p:nvPr>
        </p:nvSpPr>
        <p:spPr>
          <a:xfrm>
            <a:off x="1992313" y="1844676"/>
            <a:ext cx="8229600" cy="3311525"/>
          </a:xfrm>
        </p:spPr>
        <p:txBody>
          <a:bodyPr/>
          <a:lstStyle/>
          <a:p>
            <a:pPr algn="r">
              <a:buFontTx/>
              <a:buNone/>
            </a:pPr>
            <a:r>
              <a:rPr lang="ar-SA"/>
              <a:t>سرمايه گذاران</a:t>
            </a:r>
            <a:r>
              <a:rPr lang="fa-IR"/>
              <a:t> </a:t>
            </a:r>
            <a:r>
              <a:rPr lang="ar-SA"/>
              <a:t>و اعتبار دهندگان </a:t>
            </a:r>
            <a:r>
              <a:rPr lang="fa-IR"/>
              <a:t> </a:t>
            </a:r>
            <a:r>
              <a:rPr lang="ar-SA"/>
              <a:t>بلند </a:t>
            </a:r>
            <a:r>
              <a:rPr lang="fa-IR"/>
              <a:t> </a:t>
            </a:r>
            <a:r>
              <a:rPr lang="ar-SA"/>
              <a:t>مدت به سرمايه </a:t>
            </a:r>
            <a:r>
              <a:rPr lang="fa-IR"/>
              <a:t> </a:t>
            </a:r>
            <a:r>
              <a:rPr lang="ar-SA"/>
              <a:t>در گردش مناسب به</a:t>
            </a:r>
            <a:r>
              <a:rPr lang="fa-IR"/>
              <a:t> </a:t>
            </a:r>
            <a:r>
              <a:rPr lang="ar-SA"/>
              <a:t> عنوان</a:t>
            </a:r>
            <a:r>
              <a:rPr lang="fa-IR"/>
              <a:t> </a:t>
            </a:r>
            <a:r>
              <a:rPr lang="ar-SA"/>
              <a:t> شاخص</a:t>
            </a:r>
            <a:r>
              <a:rPr lang="fa-IR"/>
              <a:t>ی</a:t>
            </a:r>
            <a:r>
              <a:rPr lang="ar-SA"/>
              <a:t> در توانائ</a:t>
            </a:r>
            <a:r>
              <a:rPr lang="fa-IR"/>
              <a:t>ی</a:t>
            </a:r>
            <a:r>
              <a:rPr lang="ar-SA"/>
              <a:t> </a:t>
            </a:r>
            <a:r>
              <a:rPr lang="fa-IR"/>
              <a:t> </a:t>
            </a:r>
            <a:r>
              <a:rPr lang="ar-SA"/>
              <a:t>موسسه</a:t>
            </a:r>
            <a:r>
              <a:rPr lang="fa-IR"/>
              <a:t> </a:t>
            </a:r>
            <a:r>
              <a:rPr lang="ar-SA"/>
              <a:t> در پرداخت هزينه بهره و سود مورد انتظار برخورد م</a:t>
            </a:r>
            <a:r>
              <a:rPr lang="fa-IR"/>
              <a:t>ی</a:t>
            </a:r>
            <a:r>
              <a:rPr lang="ar-SA"/>
              <a:t> كنند . </a:t>
            </a:r>
            <a:endParaRPr lang="fa-IR"/>
          </a:p>
          <a:p>
            <a:pPr algn="r">
              <a:buFontTx/>
              <a:buNone/>
            </a:pPr>
            <a:r>
              <a:rPr lang="fa-IR"/>
              <a:t>سرمایه در گردش :</a:t>
            </a:r>
          </a:p>
          <a:p>
            <a:pPr algn="r">
              <a:buFontTx/>
              <a:buNone/>
            </a:pPr>
            <a:r>
              <a:rPr lang="fa-IR"/>
              <a:t>عبارتست از جمع  داراییهای جاری  منهای بدهیهای جاری </a:t>
            </a:r>
          </a:p>
        </p:txBody>
      </p:sp>
    </p:spTree>
    <p:extLst>
      <p:ext uri="{BB962C8B-B14F-4D97-AF65-F5344CB8AC3E}">
        <p14:creationId xmlns:p14="http://schemas.microsoft.com/office/powerpoint/2010/main" val="13859563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CBB005C-D995-48D5-915A-E58C0BB74716}" type="slidenum">
              <a:rPr lang="en-US"/>
              <a:pPr/>
              <a:t>32</a:t>
            </a:fld>
            <a:endParaRPr lang="en-US"/>
          </a:p>
        </p:txBody>
      </p:sp>
      <p:sp>
        <p:nvSpPr>
          <p:cNvPr id="555011" name="Rectangle 3"/>
          <p:cNvSpPr>
            <a:spLocks noGrp="1" noChangeArrowheads="1"/>
          </p:cNvSpPr>
          <p:nvPr>
            <p:ph type="body" idx="1"/>
          </p:nvPr>
        </p:nvSpPr>
        <p:spPr>
          <a:xfrm>
            <a:off x="2063751" y="908050"/>
            <a:ext cx="8207375" cy="5543550"/>
          </a:xfrm>
        </p:spPr>
        <p:txBody>
          <a:bodyPr/>
          <a:lstStyle/>
          <a:p>
            <a:pPr algn="r">
              <a:buFontTx/>
              <a:buNone/>
            </a:pPr>
            <a:r>
              <a:rPr lang="fa-IR"/>
              <a:t>وضعیت مناسب سرمایه در گردش  می تواند موسسه را در بدست آوردن اعتبارات کوتاه مدت بانرخ بهره مناسب یاری کند .</a:t>
            </a:r>
            <a:endParaRPr lang="en-US"/>
          </a:p>
          <a:p>
            <a:pPr algn="r">
              <a:buFontTx/>
              <a:buNone/>
            </a:pPr>
            <a:r>
              <a:rPr lang="ar-SA"/>
              <a:t>نسبت جار</a:t>
            </a:r>
            <a:r>
              <a:rPr lang="fa-IR"/>
              <a:t>ی</a:t>
            </a:r>
            <a:r>
              <a:rPr lang="ar-SA"/>
              <a:t> :</a:t>
            </a:r>
            <a:endParaRPr lang="fa-IR"/>
          </a:p>
          <a:p>
            <a:pPr algn="r">
              <a:buFontTx/>
              <a:buNone/>
            </a:pPr>
            <a:r>
              <a:rPr lang="ar-SA"/>
              <a:t>از تقسيم</a:t>
            </a:r>
            <a:r>
              <a:rPr lang="fa-IR"/>
              <a:t> </a:t>
            </a:r>
            <a:r>
              <a:rPr lang="ar-SA"/>
              <a:t> دارا</a:t>
            </a:r>
            <a:r>
              <a:rPr lang="fa-IR"/>
              <a:t>یی </a:t>
            </a:r>
            <a:r>
              <a:rPr lang="ar-SA"/>
              <a:t> جار</a:t>
            </a:r>
            <a:r>
              <a:rPr lang="fa-IR"/>
              <a:t>ی </a:t>
            </a:r>
            <a:r>
              <a:rPr lang="ar-SA"/>
              <a:t> بر بده</a:t>
            </a:r>
            <a:r>
              <a:rPr lang="fa-IR"/>
              <a:t>ی </a:t>
            </a:r>
            <a:r>
              <a:rPr lang="ar-SA"/>
              <a:t> جار</a:t>
            </a:r>
            <a:r>
              <a:rPr lang="fa-IR"/>
              <a:t>ی</a:t>
            </a:r>
            <a:r>
              <a:rPr lang="ar-SA"/>
              <a:t> </a:t>
            </a:r>
            <a:r>
              <a:rPr lang="fa-IR"/>
              <a:t> </a:t>
            </a:r>
            <a:r>
              <a:rPr lang="ar-SA"/>
              <a:t>بدست م</a:t>
            </a:r>
            <a:r>
              <a:rPr lang="fa-IR"/>
              <a:t>ی</a:t>
            </a:r>
            <a:r>
              <a:rPr lang="ar-SA"/>
              <a:t> آيد و مقدار اين نسبت</a:t>
            </a:r>
            <a:r>
              <a:rPr lang="fa-IR"/>
              <a:t> </a:t>
            </a:r>
            <a:r>
              <a:rPr lang="ar-SA"/>
              <a:t> برا</a:t>
            </a:r>
            <a:r>
              <a:rPr lang="fa-IR"/>
              <a:t>ی</a:t>
            </a:r>
            <a:r>
              <a:rPr lang="ar-SA"/>
              <a:t> وام دهندگان و اعتبار دهندگان كوتاه مدت اهميت ويژه ا</a:t>
            </a:r>
            <a:r>
              <a:rPr lang="fa-IR"/>
              <a:t>ی</a:t>
            </a:r>
            <a:r>
              <a:rPr lang="ar-SA"/>
              <a:t> </a:t>
            </a:r>
            <a:r>
              <a:rPr lang="fa-IR"/>
              <a:t>دارد . </a:t>
            </a:r>
          </a:p>
          <a:p>
            <a:pPr algn="r">
              <a:buFontTx/>
              <a:buNone/>
            </a:pPr>
            <a:r>
              <a:rPr lang="fa-IR"/>
              <a:t>                                   دارایی جاری = نسبت جاری                                      بدهی جاری </a:t>
            </a:r>
          </a:p>
          <a:p>
            <a:pPr algn="ctr">
              <a:buFontTx/>
              <a:buNone/>
            </a:pPr>
            <a:endParaRPr lang="en-US"/>
          </a:p>
        </p:txBody>
      </p:sp>
      <p:sp>
        <p:nvSpPr>
          <p:cNvPr id="555012" name="Line 4"/>
          <p:cNvSpPr>
            <a:spLocks noChangeShapeType="1"/>
          </p:cNvSpPr>
          <p:nvPr/>
        </p:nvSpPr>
        <p:spPr bwMode="auto">
          <a:xfrm>
            <a:off x="4367213" y="5229225"/>
            <a:ext cx="18716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8048329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698C5EB-3F24-43B9-8C07-834E5CCF5B74}" type="slidenum">
              <a:rPr lang="en-US"/>
              <a:pPr/>
              <a:t>33</a:t>
            </a:fld>
            <a:endParaRPr lang="en-US"/>
          </a:p>
        </p:txBody>
      </p:sp>
      <p:sp>
        <p:nvSpPr>
          <p:cNvPr id="556035" name="Rectangle 3"/>
          <p:cNvSpPr>
            <a:spLocks noGrp="1" noChangeArrowheads="1"/>
          </p:cNvSpPr>
          <p:nvPr>
            <p:ph type="body" idx="1"/>
          </p:nvPr>
        </p:nvSpPr>
        <p:spPr>
          <a:xfrm>
            <a:off x="1992313" y="1268413"/>
            <a:ext cx="8362950" cy="4476750"/>
          </a:xfrm>
        </p:spPr>
        <p:txBody>
          <a:bodyPr/>
          <a:lstStyle/>
          <a:p>
            <a:pPr algn="r">
              <a:buFontTx/>
              <a:buNone/>
            </a:pPr>
            <a:r>
              <a:rPr lang="ar-SA"/>
              <a:t>نسبت سريع :</a:t>
            </a:r>
            <a:endParaRPr lang="fa-IR"/>
          </a:p>
          <a:p>
            <a:pPr algn="r">
              <a:buFontTx/>
              <a:buNone/>
            </a:pPr>
            <a:r>
              <a:rPr lang="ar-SA"/>
              <a:t>رابطه بين</a:t>
            </a:r>
            <a:r>
              <a:rPr lang="fa-IR"/>
              <a:t> </a:t>
            </a:r>
            <a:r>
              <a:rPr lang="ar-SA"/>
              <a:t> دارا</a:t>
            </a:r>
            <a:r>
              <a:rPr lang="fa-IR"/>
              <a:t>یی </a:t>
            </a:r>
            <a:r>
              <a:rPr lang="ar-SA"/>
              <a:t>ها</a:t>
            </a:r>
            <a:r>
              <a:rPr lang="fa-IR"/>
              <a:t>یی</a:t>
            </a:r>
            <a:r>
              <a:rPr lang="ar-SA"/>
              <a:t> كه سريعا م</a:t>
            </a:r>
            <a:r>
              <a:rPr lang="fa-IR"/>
              <a:t>ی</a:t>
            </a:r>
            <a:r>
              <a:rPr lang="ar-SA"/>
              <a:t> توان </a:t>
            </a:r>
            <a:r>
              <a:rPr lang="fa-IR"/>
              <a:t> </a:t>
            </a:r>
            <a:r>
              <a:rPr lang="ar-SA"/>
              <a:t>آنها را به پول نقد تبديل كرد و بديه</a:t>
            </a:r>
            <a:r>
              <a:rPr lang="fa-IR"/>
              <a:t>ی</a:t>
            </a:r>
            <a:r>
              <a:rPr lang="ar-SA"/>
              <a:t> ها</a:t>
            </a:r>
            <a:r>
              <a:rPr lang="fa-IR"/>
              <a:t>ی</a:t>
            </a:r>
            <a:r>
              <a:rPr lang="ar-SA"/>
              <a:t> جار</a:t>
            </a:r>
            <a:r>
              <a:rPr lang="fa-IR"/>
              <a:t>ی</a:t>
            </a:r>
            <a:r>
              <a:rPr lang="ar-SA"/>
              <a:t> را نشان م</a:t>
            </a:r>
            <a:r>
              <a:rPr lang="fa-IR"/>
              <a:t>ی</a:t>
            </a:r>
            <a:r>
              <a:rPr lang="ar-SA"/>
              <a:t> دهد .</a:t>
            </a:r>
            <a:endParaRPr lang="fa-IR"/>
          </a:p>
          <a:p>
            <a:pPr algn="r">
              <a:buFontTx/>
              <a:buNone/>
            </a:pPr>
            <a:r>
              <a:rPr lang="ar-SA"/>
              <a:t>اين دارا</a:t>
            </a:r>
            <a:r>
              <a:rPr lang="fa-IR"/>
              <a:t>یی</a:t>
            </a:r>
            <a:r>
              <a:rPr lang="ar-SA"/>
              <a:t> ها عبارتند از وجوه نقد ، </a:t>
            </a:r>
            <a:r>
              <a:rPr lang="fa-IR"/>
              <a:t> </a:t>
            </a:r>
            <a:r>
              <a:rPr lang="ar-SA"/>
              <a:t>اوراق بهادار قابل فروش و بدهكاران .</a:t>
            </a:r>
            <a:endParaRPr lang="fa-IR"/>
          </a:p>
          <a:p>
            <a:pPr>
              <a:buFontTx/>
              <a:buNone/>
            </a:pPr>
            <a:r>
              <a:rPr lang="fa-IR"/>
              <a:t>داراییهای جاری که سریعا  نقد می شوند = نسبت سریع</a:t>
            </a:r>
          </a:p>
          <a:p>
            <a:pPr algn="r">
              <a:buFontTx/>
              <a:buNone/>
            </a:pPr>
            <a:r>
              <a:rPr lang="fa-IR"/>
              <a:t>                       بدهیهای جاری</a:t>
            </a:r>
          </a:p>
          <a:p>
            <a:pPr algn="r">
              <a:buFontTx/>
              <a:buNone/>
            </a:pPr>
            <a:endParaRPr lang="en-US"/>
          </a:p>
        </p:txBody>
      </p:sp>
      <p:sp>
        <p:nvSpPr>
          <p:cNvPr id="556036" name="Line 4"/>
          <p:cNvSpPr>
            <a:spLocks noChangeShapeType="1"/>
          </p:cNvSpPr>
          <p:nvPr/>
        </p:nvSpPr>
        <p:spPr bwMode="auto">
          <a:xfrm>
            <a:off x="4079876" y="4652963"/>
            <a:ext cx="525621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1250478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5D028E1-01C3-4821-9851-0EDD9A5764C1}" type="slidenum">
              <a:rPr lang="en-US"/>
              <a:pPr/>
              <a:t>34</a:t>
            </a:fld>
            <a:endParaRPr lang="en-US"/>
          </a:p>
        </p:txBody>
      </p:sp>
      <p:sp>
        <p:nvSpPr>
          <p:cNvPr id="557059" name="Rectangle 3"/>
          <p:cNvSpPr>
            <a:spLocks noGrp="1" noChangeArrowheads="1"/>
          </p:cNvSpPr>
          <p:nvPr>
            <p:ph type="body" idx="1"/>
          </p:nvPr>
        </p:nvSpPr>
        <p:spPr>
          <a:xfrm>
            <a:off x="1524000" y="1844675"/>
            <a:ext cx="8686800" cy="4114800"/>
          </a:xfrm>
        </p:spPr>
        <p:txBody>
          <a:bodyPr/>
          <a:lstStyle/>
          <a:p>
            <a:pPr algn="r">
              <a:buFontTx/>
              <a:buNone/>
            </a:pPr>
            <a:r>
              <a:rPr lang="ar-SA"/>
              <a:t>نسبت گردش موجود</a:t>
            </a:r>
            <a:r>
              <a:rPr lang="fa-IR"/>
              <a:t>ی</a:t>
            </a:r>
            <a:r>
              <a:rPr lang="ar-SA"/>
              <a:t> كالا :</a:t>
            </a:r>
            <a:endParaRPr lang="fa-IR"/>
          </a:p>
          <a:p>
            <a:pPr algn="r">
              <a:buFontTx/>
              <a:buNone/>
            </a:pPr>
            <a:r>
              <a:rPr lang="ar-SA"/>
              <a:t>اين نسبت </a:t>
            </a:r>
            <a:r>
              <a:rPr lang="fa-IR"/>
              <a:t> </a:t>
            </a:r>
            <a:r>
              <a:rPr lang="ar-SA"/>
              <a:t>نشان م</a:t>
            </a:r>
            <a:r>
              <a:rPr lang="fa-IR"/>
              <a:t>ی</a:t>
            </a:r>
            <a:r>
              <a:rPr lang="ar-SA"/>
              <a:t> دهد كه</a:t>
            </a:r>
            <a:r>
              <a:rPr lang="fa-IR"/>
              <a:t> </a:t>
            </a:r>
            <a:r>
              <a:rPr lang="ar-SA"/>
              <a:t> در ط</a:t>
            </a:r>
            <a:r>
              <a:rPr lang="fa-IR"/>
              <a:t>ی</a:t>
            </a:r>
            <a:r>
              <a:rPr lang="ar-SA"/>
              <a:t> دوره </a:t>
            </a:r>
            <a:r>
              <a:rPr lang="fa-IR"/>
              <a:t> </a:t>
            </a:r>
            <a:r>
              <a:rPr lang="ar-SA"/>
              <a:t>مال</a:t>
            </a:r>
            <a:r>
              <a:rPr lang="fa-IR"/>
              <a:t>ی</a:t>
            </a:r>
            <a:r>
              <a:rPr lang="ar-SA"/>
              <a:t> چند مرتبه وجوه سرمايه گذار</a:t>
            </a:r>
            <a:r>
              <a:rPr lang="fa-IR"/>
              <a:t>ی</a:t>
            </a:r>
            <a:r>
              <a:rPr lang="ar-SA"/>
              <a:t> </a:t>
            </a:r>
            <a:r>
              <a:rPr lang="fa-IR"/>
              <a:t> </a:t>
            </a:r>
            <a:r>
              <a:rPr lang="ar-SA"/>
              <a:t>شده </a:t>
            </a:r>
            <a:r>
              <a:rPr lang="fa-IR"/>
              <a:t> </a:t>
            </a:r>
            <a:r>
              <a:rPr lang="ar-SA"/>
              <a:t>در موج</a:t>
            </a:r>
            <a:r>
              <a:rPr lang="fa-IR"/>
              <a:t>و</a:t>
            </a:r>
            <a:r>
              <a:rPr lang="ar-SA"/>
              <a:t>د</a:t>
            </a:r>
            <a:r>
              <a:rPr lang="fa-IR"/>
              <a:t>ی </a:t>
            </a:r>
            <a:r>
              <a:rPr lang="ar-SA"/>
              <a:t> كالا</a:t>
            </a:r>
            <a:r>
              <a:rPr lang="fa-IR"/>
              <a:t> </a:t>
            </a:r>
            <a:r>
              <a:rPr lang="ar-SA"/>
              <a:t> گردش</a:t>
            </a:r>
            <a:r>
              <a:rPr lang="fa-IR"/>
              <a:t> </a:t>
            </a:r>
            <a:r>
              <a:rPr lang="ar-SA"/>
              <a:t> داشته است . </a:t>
            </a:r>
            <a:endParaRPr lang="fa-IR"/>
          </a:p>
          <a:p>
            <a:pPr algn="r">
              <a:buFontTx/>
              <a:buNone/>
            </a:pPr>
            <a:r>
              <a:rPr lang="fa-IR"/>
              <a:t>قیمت تمام شده کالای فروش  رفته = نسبت گردش موجودی  کالا</a:t>
            </a:r>
          </a:p>
          <a:p>
            <a:pPr algn="r">
              <a:buFontTx/>
              <a:buNone/>
            </a:pPr>
            <a:r>
              <a:rPr lang="fa-IR"/>
              <a:t>     میانگین موجودی کالا</a:t>
            </a:r>
            <a:endParaRPr lang="en-US"/>
          </a:p>
        </p:txBody>
      </p:sp>
      <p:sp>
        <p:nvSpPr>
          <p:cNvPr id="557060" name="Line 4"/>
          <p:cNvSpPr>
            <a:spLocks noChangeShapeType="1"/>
          </p:cNvSpPr>
          <p:nvPr/>
        </p:nvSpPr>
        <p:spPr bwMode="auto">
          <a:xfrm>
            <a:off x="5808664" y="4149725"/>
            <a:ext cx="4319587"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3935192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A42613F-AB8B-4506-94C3-20BE13DD7F78}" type="slidenum">
              <a:rPr lang="en-US"/>
              <a:pPr/>
              <a:t>35</a:t>
            </a:fld>
            <a:endParaRPr lang="en-US"/>
          </a:p>
        </p:txBody>
      </p:sp>
      <p:sp>
        <p:nvSpPr>
          <p:cNvPr id="558083" name="Rectangle 3"/>
          <p:cNvSpPr>
            <a:spLocks noGrp="1" noChangeArrowheads="1"/>
          </p:cNvSpPr>
          <p:nvPr>
            <p:ph type="body" idx="1"/>
          </p:nvPr>
        </p:nvSpPr>
        <p:spPr>
          <a:xfrm>
            <a:off x="2063750" y="1844675"/>
            <a:ext cx="8229600" cy="4114800"/>
          </a:xfrm>
        </p:spPr>
        <p:txBody>
          <a:bodyPr/>
          <a:lstStyle/>
          <a:p>
            <a:pPr algn="r">
              <a:buFontTx/>
              <a:buNone/>
            </a:pPr>
            <a:r>
              <a:rPr lang="ar-SA"/>
              <a:t>گردش حساب بدهكاران :</a:t>
            </a:r>
            <a:endParaRPr lang="fa-IR"/>
          </a:p>
          <a:p>
            <a:pPr algn="r">
              <a:buFontTx/>
              <a:buNone/>
            </a:pPr>
            <a:r>
              <a:rPr lang="ar-SA"/>
              <a:t>اين نسبت </a:t>
            </a:r>
            <a:r>
              <a:rPr lang="fa-IR"/>
              <a:t> </a:t>
            </a:r>
            <a:r>
              <a:rPr lang="ar-SA"/>
              <a:t>نشان </a:t>
            </a:r>
            <a:r>
              <a:rPr lang="fa-IR"/>
              <a:t> </a:t>
            </a:r>
            <a:r>
              <a:rPr lang="ar-SA"/>
              <a:t>م</a:t>
            </a:r>
            <a:r>
              <a:rPr lang="fa-IR"/>
              <a:t>ی</a:t>
            </a:r>
            <a:r>
              <a:rPr lang="ar-SA"/>
              <a:t> دهد كه ميانگين تعداد دفعات جمع آور</a:t>
            </a:r>
            <a:r>
              <a:rPr lang="fa-IR"/>
              <a:t>ی</a:t>
            </a:r>
            <a:r>
              <a:rPr lang="ar-SA"/>
              <a:t> طلبها در ط</a:t>
            </a:r>
            <a:r>
              <a:rPr lang="fa-IR"/>
              <a:t>ی</a:t>
            </a:r>
            <a:r>
              <a:rPr lang="ar-SA"/>
              <a:t> دوره مال</a:t>
            </a:r>
            <a:r>
              <a:rPr lang="fa-IR"/>
              <a:t>ی</a:t>
            </a:r>
            <a:r>
              <a:rPr lang="ar-SA"/>
              <a:t> </a:t>
            </a:r>
            <a:r>
              <a:rPr lang="fa-IR"/>
              <a:t>چند</a:t>
            </a:r>
            <a:r>
              <a:rPr lang="ar-SA"/>
              <a:t> مرتبه بوده است .</a:t>
            </a:r>
            <a:endParaRPr lang="fa-IR"/>
          </a:p>
          <a:p>
            <a:pPr algn="r">
              <a:buFontTx/>
              <a:buNone/>
            </a:pPr>
            <a:r>
              <a:rPr lang="fa-IR"/>
              <a:t>             فروش نسیه         =   گردش  حساب  بدهکاران</a:t>
            </a:r>
          </a:p>
          <a:p>
            <a:pPr algn="r">
              <a:buFontTx/>
              <a:buNone/>
            </a:pPr>
            <a:r>
              <a:rPr lang="fa-IR"/>
              <a:t> میانگین مانده حساب بدهکاران </a:t>
            </a:r>
            <a:endParaRPr lang="en-US"/>
          </a:p>
        </p:txBody>
      </p:sp>
      <p:sp>
        <p:nvSpPr>
          <p:cNvPr id="558084" name="Line 4"/>
          <p:cNvSpPr>
            <a:spLocks noChangeShapeType="1"/>
          </p:cNvSpPr>
          <p:nvPr/>
        </p:nvSpPr>
        <p:spPr bwMode="auto">
          <a:xfrm flipV="1">
            <a:off x="6096001" y="4149725"/>
            <a:ext cx="4176713" cy="71438"/>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1591986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4100152-915D-4F3D-8DC1-7434D59C904A}" type="slidenum">
              <a:rPr lang="en-US"/>
              <a:pPr/>
              <a:t>36</a:t>
            </a:fld>
            <a:endParaRPr lang="en-US"/>
          </a:p>
        </p:txBody>
      </p:sp>
      <p:sp>
        <p:nvSpPr>
          <p:cNvPr id="559107" name="Rectangle 3"/>
          <p:cNvSpPr>
            <a:spLocks noGrp="1" noChangeArrowheads="1"/>
          </p:cNvSpPr>
          <p:nvPr>
            <p:ph type="body" idx="1"/>
          </p:nvPr>
        </p:nvSpPr>
        <p:spPr/>
        <p:txBody>
          <a:bodyPr/>
          <a:lstStyle/>
          <a:p>
            <a:pPr algn="r">
              <a:buFontTx/>
              <a:buNone/>
            </a:pPr>
            <a:r>
              <a:rPr lang="ar-SA"/>
              <a:t>متوسط دوره وصول طلب :</a:t>
            </a:r>
            <a:endParaRPr lang="fa-IR"/>
          </a:p>
          <a:p>
            <a:pPr algn="r">
              <a:buFontTx/>
              <a:buNone/>
            </a:pPr>
            <a:r>
              <a:rPr lang="ar-SA"/>
              <a:t>اين نسبت به طورتقريب نشان م</a:t>
            </a:r>
            <a:r>
              <a:rPr lang="fa-IR"/>
              <a:t>ی</a:t>
            </a:r>
            <a:r>
              <a:rPr lang="ar-SA"/>
              <a:t> دهد</a:t>
            </a:r>
            <a:r>
              <a:rPr lang="fa-IR"/>
              <a:t> </a:t>
            </a:r>
            <a:r>
              <a:rPr lang="ar-SA"/>
              <a:t>كه چه مدت</a:t>
            </a:r>
            <a:r>
              <a:rPr lang="fa-IR"/>
              <a:t>ی</a:t>
            </a:r>
            <a:r>
              <a:rPr lang="ar-SA"/>
              <a:t> طول م</a:t>
            </a:r>
            <a:r>
              <a:rPr lang="fa-IR"/>
              <a:t>ی</a:t>
            </a:r>
            <a:r>
              <a:rPr lang="ar-SA"/>
              <a:t> كشد تا طلب ها</a:t>
            </a:r>
            <a:r>
              <a:rPr lang="fa-IR"/>
              <a:t>ی</a:t>
            </a:r>
            <a:r>
              <a:rPr lang="ar-SA"/>
              <a:t> موسسه وصول گردد </a:t>
            </a:r>
            <a:r>
              <a:rPr lang="fa-IR"/>
              <a:t>:</a:t>
            </a:r>
            <a:endParaRPr lang="fa-IR" altLang="zh-CN"/>
          </a:p>
          <a:p>
            <a:pPr algn="r">
              <a:buFontTx/>
              <a:buNone/>
            </a:pPr>
            <a:r>
              <a:rPr lang="fa-IR" altLang="zh-CN"/>
              <a:t>                   </a:t>
            </a:r>
            <a:r>
              <a:rPr lang="fa-IR"/>
              <a:t>365           =  متوسط دوره وصول طلب       گردش حساب بدهکاران </a:t>
            </a:r>
            <a:endParaRPr lang="en-US"/>
          </a:p>
          <a:p>
            <a:pPr algn="r">
              <a:buFontTx/>
              <a:buNone/>
            </a:pPr>
            <a:endParaRPr lang="fa-IR"/>
          </a:p>
          <a:p>
            <a:pPr algn="ctr">
              <a:buFontTx/>
              <a:buNone/>
            </a:pPr>
            <a:endParaRPr lang="en-US"/>
          </a:p>
        </p:txBody>
      </p:sp>
      <p:sp>
        <p:nvSpPr>
          <p:cNvPr id="559108" name="Line 4"/>
          <p:cNvSpPr>
            <a:spLocks noChangeShapeType="1"/>
          </p:cNvSpPr>
          <p:nvPr/>
        </p:nvSpPr>
        <p:spPr bwMode="auto">
          <a:xfrm>
            <a:off x="6311900" y="4076700"/>
            <a:ext cx="31686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1725168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11CA898-6CD0-4951-8EEE-B7BC9E6E426A}" type="slidenum">
              <a:rPr lang="en-US"/>
              <a:pPr/>
              <a:t>37</a:t>
            </a:fld>
            <a:endParaRPr lang="en-US"/>
          </a:p>
        </p:txBody>
      </p:sp>
      <p:sp>
        <p:nvSpPr>
          <p:cNvPr id="560131" name="Rectangle 3"/>
          <p:cNvSpPr>
            <a:spLocks noGrp="1" noChangeArrowheads="1"/>
          </p:cNvSpPr>
          <p:nvPr>
            <p:ph type="body" idx="1"/>
          </p:nvPr>
        </p:nvSpPr>
        <p:spPr/>
        <p:txBody>
          <a:bodyPr/>
          <a:lstStyle/>
          <a:p>
            <a:pPr algn="r">
              <a:buFontTx/>
              <a:buNone/>
            </a:pPr>
            <a:r>
              <a:rPr lang="ar-SA"/>
              <a:t>تجزيه و تحليل</a:t>
            </a:r>
            <a:r>
              <a:rPr lang="fa-IR"/>
              <a:t> </a:t>
            </a:r>
            <a:r>
              <a:rPr lang="ar-SA"/>
              <a:t> نسبت ها</a:t>
            </a:r>
            <a:r>
              <a:rPr lang="fa-IR"/>
              <a:t>ی</a:t>
            </a:r>
            <a:r>
              <a:rPr lang="ar-SA"/>
              <a:t> مال</a:t>
            </a:r>
            <a:r>
              <a:rPr lang="fa-IR"/>
              <a:t>ی</a:t>
            </a:r>
            <a:r>
              <a:rPr lang="ar-SA"/>
              <a:t> :</a:t>
            </a:r>
            <a:endParaRPr lang="fa-IR"/>
          </a:p>
          <a:p>
            <a:pPr algn="r">
              <a:buFontTx/>
              <a:buNone/>
            </a:pPr>
            <a:r>
              <a:rPr lang="fa-IR"/>
              <a:t>وقتی  می توان از نسبت های مالی  به عنوان مبنایی  برای تصمیم  گیرند استفاده کرد که با استانداردهایی مورد مقایسه قرارگیرند .</a:t>
            </a:r>
          </a:p>
          <a:p>
            <a:pPr algn="r">
              <a:buFontTx/>
              <a:buNone/>
            </a:pPr>
            <a:r>
              <a:rPr lang="fa-IR"/>
              <a:t>برخی از مبناهای عمومی برای  تعیین  استانداردهای مورد نظر را بیان می کنیم .</a:t>
            </a:r>
            <a:endParaRPr lang="en-US"/>
          </a:p>
        </p:txBody>
      </p:sp>
    </p:spTree>
    <p:extLst>
      <p:ext uri="{BB962C8B-B14F-4D97-AF65-F5344CB8AC3E}">
        <p14:creationId xmlns:p14="http://schemas.microsoft.com/office/powerpoint/2010/main" val="12846320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8DE525B-D9B8-4C2F-89EA-CC10B5771D5D}" type="slidenum">
              <a:rPr lang="en-US"/>
              <a:pPr/>
              <a:t>38</a:t>
            </a:fld>
            <a:endParaRPr lang="en-US"/>
          </a:p>
        </p:txBody>
      </p:sp>
      <p:sp>
        <p:nvSpPr>
          <p:cNvPr id="542723" name="Rectangle 3"/>
          <p:cNvSpPr>
            <a:spLocks noGrp="1" noChangeArrowheads="1"/>
          </p:cNvSpPr>
          <p:nvPr>
            <p:ph type="body" idx="1"/>
          </p:nvPr>
        </p:nvSpPr>
        <p:spPr>
          <a:xfrm>
            <a:off x="1919288" y="1844676"/>
            <a:ext cx="8229600" cy="3382963"/>
          </a:xfrm>
        </p:spPr>
        <p:txBody>
          <a:bodyPr/>
          <a:lstStyle/>
          <a:p>
            <a:pPr marL="609600" indent="-609600" algn="r">
              <a:buNone/>
            </a:pPr>
            <a:r>
              <a:rPr lang="fa-IR"/>
              <a:t>گذشته موسسه مورد تجزیه و تحلیل :</a:t>
            </a:r>
          </a:p>
          <a:p>
            <a:pPr marL="609600" indent="-609600" algn="r">
              <a:buNone/>
            </a:pPr>
            <a:r>
              <a:rPr lang="ar-SA"/>
              <a:t>درتجزيه وتحليل افق</a:t>
            </a:r>
            <a:r>
              <a:rPr lang="fa-IR"/>
              <a:t>ی</a:t>
            </a:r>
            <a:r>
              <a:rPr lang="ar-SA"/>
              <a:t> اطلاعات مال</a:t>
            </a:r>
            <a:r>
              <a:rPr lang="fa-IR"/>
              <a:t>ی</a:t>
            </a:r>
            <a:r>
              <a:rPr lang="ar-SA"/>
              <a:t> دو يا چند سال با يكديگر مورد مقايسه قرارم</a:t>
            </a:r>
            <a:r>
              <a:rPr lang="fa-IR"/>
              <a:t>ی</a:t>
            </a:r>
            <a:r>
              <a:rPr lang="ar-SA"/>
              <a:t> گيرند .</a:t>
            </a:r>
            <a:endParaRPr lang="fa-IR"/>
          </a:p>
          <a:p>
            <a:pPr marL="609600" indent="-609600" algn="r">
              <a:buNone/>
            </a:pPr>
            <a:r>
              <a:rPr lang="fa-IR"/>
              <a:t>صورتهای مالی  مقایسه ای و تجزیه وتحلیل روند</a:t>
            </a:r>
            <a:r>
              <a:rPr lang="ar-SA"/>
              <a:t>،</a:t>
            </a:r>
            <a:r>
              <a:rPr lang="fa-IR"/>
              <a:t> نمونه های عملی از تجزیه و تحلیل افقی است . </a:t>
            </a:r>
          </a:p>
          <a:p>
            <a:pPr marL="609600" indent="-609600" algn="ctr">
              <a:buNone/>
            </a:pPr>
            <a:r>
              <a:rPr lang="fa-IR"/>
              <a:t> </a:t>
            </a:r>
            <a:endParaRPr lang="en-US"/>
          </a:p>
        </p:txBody>
      </p:sp>
    </p:spTree>
    <p:extLst>
      <p:ext uri="{BB962C8B-B14F-4D97-AF65-F5344CB8AC3E}">
        <p14:creationId xmlns:p14="http://schemas.microsoft.com/office/powerpoint/2010/main" val="33813766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355AF86-4CC0-423C-8026-13EEBBE045E4}" type="slidenum">
              <a:rPr lang="en-US"/>
              <a:pPr/>
              <a:t>39</a:t>
            </a:fld>
            <a:endParaRPr lang="en-US"/>
          </a:p>
        </p:txBody>
      </p:sp>
      <p:sp>
        <p:nvSpPr>
          <p:cNvPr id="561155" name="Rectangle 3"/>
          <p:cNvSpPr>
            <a:spLocks noGrp="1" noChangeArrowheads="1"/>
          </p:cNvSpPr>
          <p:nvPr>
            <p:ph type="body" idx="1"/>
          </p:nvPr>
        </p:nvSpPr>
        <p:spPr>
          <a:xfrm>
            <a:off x="1524000" y="1916114"/>
            <a:ext cx="8229600" cy="3108325"/>
          </a:xfrm>
        </p:spPr>
        <p:txBody>
          <a:bodyPr/>
          <a:lstStyle/>
          <a:p>
            <a:pPr algn="r">
              <a:buFontTx/>
              <a:buNone/>
            </a:pPr>
            <a:r>
              <a:rPr lang="fa-IR"/>
              <a:t>محدودیت اصلی مقایسه حسابها ونسبتهای مالی موسسه با سایرحسابها ونسبتهای موسسه که پایه ای برای تصمیمات اهمیت این ارقام در دست نیست لذا باید استانداردهایی از خارج موسسه باشد تا بتوان  نسبتهای مالی موسسه مورد تجزیه و  تحلیل  را با آن مقایسه نمود .</a:t>
            </a:r>
            <a:endParaRPr lang="en-US"/>
          </a:p>
        </p:txBody>
      </p:sp>
    </p:spTree>
    <p:extLst>
      <p:ext uri="{BB962C8B-B14F-4D97-AF65-F5344CB8AC3E}">
        <p14:creationId xmlns:p14="http://schemas.microsoft.com/office/powerpoint/2010/main" val="6649209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0A12EF6-A93F-4705-A858-A094BA3CD95C}" type="slidenum">
              <a:rPr lang="en-US"/>
              <a:pPr/>
              <a:t>4</a:t>
            </a:fld>
            <a:endParaRPr lang="en-US"/>
          </a:p>
        </p:txBody>
      </p:sp>
      <p:sp>
        <p:nvSpPr>
          <p:cNvPr id="516099" name="Rectangle 3"/>
          <p:cNvSpPr>
            <a:spLocks noGrp="1" noChangeArrowheads="1"/>
          </p:cNvSpPr>
          <p:nvPr>
            <p:ph type="body" idx="1"/>
          </p:nvPr>
        </p:nvSpPr>
        <p:spPr/>
        <p:txBody>
          <a:bodyPr/>
          <a:lstStyle/>
          <a:p>
            <a:pPr algn="r">
              <a:buFontTx/>
              <a:buNone/>
            </a:pPr>
            <a:r>
              <a:rPr lang="fa-IR"/>
              <a:t>صورتهای مالی مقایسه ای و تجزیه و تحلیل روند :</a:t>
            </a:r>
          </a:p>
          <a:p>
            <a:pPr algn="r">
              <a:buFontTx/>
              <a:buNone/>
            </a:pPr>
            <a:r>
              <a:rPr lang="fa-IR"/>
              <a:t>یکی ازروشهامقایسه اطلاعات سال مربوط با سال یا سالهای گذشته موسسه است .این تجزیه وتحلیل افقی معطوف کردن توجه بر روی  اقلامی  است  که  در طی  دوره  دستخوش تغییرات مهمی شده  است  را امکان پذیر می سازد .</a:t>
            </a:r>
            <a:endParaRPr lang="en-US"/>
          </a:p>
        </p:txBody>
      </p:sp>
    </p:spTree>
    <p:extLst>
      <p:ext uri="{BB962C8B-B14F-4D97-AF65-F5344CB8AC3E}">
        <p14:creationId xmlns:p14="http://schemas.microsoft.com/office/powerpoint/2010/main" val="24324916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151F144-FE10-4CC4-9F84-3BE7FA4F5435}" type="slidenum">
              <a:rPr lang="en-US"/>
              <a:pPr/>
              <a:t>40</a:t>
            </a:fld>
            <a:endParaRPr lang="en-US"/>
          </a:p>
        </p:txBody>
      </p:sp>
      <p:sp>
        <p:nvSpPr>
          <p:cNvPr id="562179" name="Rectangle 3"/>
          <p:cNvSpPr>
            <a:spLocks noGrp="1" noChangeArrowheads="1"/>
          </p:cNvSpPr>
          <p:nvPr>
            <p:ph type="body" idx="1"/>
          </p:nvPr>
        </p:nvSpPr>
        <p:spPr>
          <a:xfrm>
            <a:off x="1981200" y="1905000"/>
            <a:ext cx="8229600" cy="3036888"/>
          </a:xfrm>
        </p:spPr>
        <p:txBody>
          <a:bodyPr/>
          <a:lstStyle/>
          <a:p>
            <a:pPr algn="r">
              <a:buFontTx/>
              <a:buNone/>
            </a:pPr>
            <a:r>
              <a:rPr lang="ar-SA"/>
              <a:t>يادداشت صورت ها</a:t>
            </a:r>
            <a:r>
              <a:rPr lang="fa-IR"/>
              <a:t>ی</a:t>
            </a:r>
            <a:r>
              <a:rPr lang="ar-SA"/>
              <a:t> مال</a:t>
            </a:r>
            <a:r>
              <a:rPr lang="fa-IR"/>
              <a:t>ی</a:t>
            </a:r>
            <a:r>
              <a:rPr lang="ar-SA"/>
              <a:t> :</a:t>
            </a:r>
            <a:endParaRPr lang="fa-IR"/>
          </a:p>
          <a:p>
            <a:pPr algn="r">
              <a:buFontTx/>
              <a:buNone/>
            </a:pPr>
            <a:r>
              <a:rPr lang="ar-SA"/>
              <a:t>يادداشت</a:t>
            </a:r>
            <a:r>
              <a:rPr lang="fa-IR"/>
              <a:t> </a:t>
            </a:r>
            <a:r>
              <a:rPr lang="ar-SA"/>
              <a:t>ها</a:t>
            </a:r>
            <a:r>
              <a:rPr lang="fa-IR"/>
              <a:t>ی</a:t>
            </a:r>
            <a:r>
              <a:rPr lang="ar-SA"/>
              <a:t> صورت</a:t>
            </a:r>
            <a:r>
              <a:rPr lang="fa-IR"/>
              <a:t> </a:t>
            </a:r>
            <a:r>
              <a:rPr lang="ar-SA"/>
              <a:t>ها</a:t>
            </a:r>
            <a:r>
              <a:rPr lang="fa-IR"/>
              <a:t>ی  </a:t>
            </a:r>
            <a:r>
              <a:rPr lang="ar-SA"/>
              <a:t>مال</a:t>
            </a:r>
            <a:r>
              <a:rPr lang="fa-IR"/>
              <a:t>ی </a:t>
            </a:r>
            <a:r>
              <a:rPr lang="ar-SA"/>
              <a:t>كه عمدتا</a:t>
            </a:r>
            <a:r>
              <a:rPr lang="fa-IR"/>
              <a:t> </a:t>
            </a:r>
            <a:r>
              <a:rPr lang="ar-SA"/>
              <a:t> زيرنويس</a:t>
            </a:r>
            <a:r>
              <a:rPr lang="fa-IR"/>
              <a:t> </a:t>
            </a:r>
            <a:r>
              <a:rPr lang="ar-SA"/>
              <a:t>ها</a:t>
            </a:r>
            <a:r>
              <a:rPr lang="fa-IR"/>
              <a:t>ی</a:t>
            </a:r>
            <a:r>
              <a:rPr lang="ar-SA"/>
              <a:t> صورتها</a:t>
            </a:r>
            <a:r>
              <a:rPr lang="fa-IR"/>
              <a:t>ی</a:t>
            </a:r>
            <a:r>
              <a:rPr lang="ar-SA"/>
              <a:t> مال</a:t>
            </a:r>
            <a:r>
              <a:rPr lang="fa-IR"/>
              <a:t>ی</a:t>
            </a:r>
            <a:r>
              <a:rPr lang="ar-SA"/>
              <a:t> </a:t>
            </a:r>
            <a:r>
              <a:rPr lang="fa-IR"/>
              <a:t> </a:t>
            </a:r>
            <a:r>
              <a:rPr lang="ar-SA"/>
              <a:t>ناميده</a:t>
            </a:r>
            <a:r>
              <a:rPr lang="fa-IR"/>
              <a:t> </a:t>
            </a:r>
            <a:r>
              <a:rPr lang="ar-SA"/>
              <a:t>م</a:t>
            </a:r>
            <a:r>
              <a:rPr lang="fa-IR"/>
              <a:t>ی</a:t>
            </a:r>
            <a:r>
              <a:rPr lang="ar-SA"/>
              <a:t> شود اطلاعات اضاف</a:t>
            </a:r>
            <a:r>
              <a:rPr lang="fa-IR"/>
              <a:t>ی</a:t>
            </a:r>
            <a:r>
              <a:rPr lang="ar-SA"/>
              <a:t> را بدست م</a:t>
            </a:r>
            <a:r>
              <a:rPr lang="fa-IR"/>
              <a:t>ی</a:t>
            </a:r>
            <a:r>
              <a:rPr lang="ar-SA"/>
              <a:t> دهند</a:t>
            </a:r>
            <a:r>
              <a:rPr lang="fa-IR"/>
              <a:t> </a:t>
            </a:r>
            <a:r>
              <a:rPr lang="ar-SA"/>
              <a:t> كه</a:t>
            </a:r>
            <a:r>
              <a:rPr lang="fa-IR"/>
              <a:t> </a:t>
            </a:r>
            <a:r>
              <a:rPr lang="ar-SA"/>
              <a:t> م</a:t>
            </a:r>
            <a:r>
              <a:rPr lang="fa-IR"/>
              <a:t>ی</a:t>
            </a:r>
            <a:r>
              <a:rPr lang="ar-SA"/>
              <a:t> تواند</a:t>
            </a:r>
            <a:r>
              <a:rPr lang="fa-IR"/>
              <a:t> </a:t>
            </a:r>
            <a:r>
              <a:rPr lang="ar-SA"/>
              <a:t> به شدت</a:t>
            </a:r>
            <a:r>
              <a:rPr lang="fa-IR"/>
              <a:t> </a:t>
            </a:r>
            <a:r>
              <a:rPr lang="ar-SA"/>
              <a:t> بر </a:t>
            </a:r>
            <a:r>
              <a:rPr lang="fa-IR"/>
              <a:t> </a:t>
            </a:r>
            <a:r>
              <a:rPr lang="ar-SA"/>
              <a:t>رو</a:t>
            </a:r>
            <a:r>
              <a:rPr lang="fa-IR"/>
              <a:t>ی </a:t>
            </a:r>
            <a:r>
              <a:rPr lang="ar-SA"/>
              <a:t> قضاوت تجزيه و تحليل گر از پتانسيل</a:t>
            </a:r>
            <a:r>
              <a:rPr lang="fa-IR"/>
              <a:t> </a:t>
            </a:r>
            <a:r>
              <a:rPr lang="ar-SA"/>
              <a:t> آينده</a:t>
            </a:r>
            <a:r>
              <a:rPr lang="fa-IR"/>
              <a:t> </a:t>
            </a:r>
            <a:r>
              <a:rPr lang="ar-SA"/>
              <a:t> شركت</a:t>
            </a:r>
            <a:r>
              <a:rPr lang="fa-IR"/>
              <a:t> </a:t>
            </a:r>
            <a:r>
              <a:rPr lang="ar-SA"/>
              <a:t> تاثير بگذارد .</a:t>
            </a:r>
            <a:endParaRPr lang="en-US"/>
          </a:p>
        </p:txBody>
      </p:sp>
    </p:spTree>
    <p:extLst>
      <p:ext uri="{BB962C8B-B14F-4D97-AF65-F5344CB8AC3E}">
        <p14:creationId xmlns:p14="http://schemas.microsoft.com/office/powerpoint/2010/main" val="37719775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BEBC1EB-0B32-4055-B2D7-9ADAC6CEF9A1}" type="slidenum">
              <a:rPr lang="en-US"/>
              <a:pPr/>
              <a:t>41</a:t>
            </a:fld>
            <a:endParaRPr lang="en-US"/>
          </a:p>
        </p:txBody>
      </p:sp>
      <p:sp>
        <p:nvSpPr>
          <p:cNvPr id="563203" name="Rectangle 3"/>
          <p:cNvSpPr>
            <a:spLocks noGrp="1" noChangeArrowheads="1"/>
          </p:cNvSpPr>
          <p:nvPr>
            <p:ph type="body" idx="1"/>
          </p:nvPr>
        </p:nvSpPr>
        <p:spPr>
          <a:xfrm>
            <a:off x="1919289" y="1989139"/>
            <a:ext cx="8435975" cy="3527425"/>
          </a:xfrm>
        </p:spPr>
        <p:txBody>
          <a:bodyPr/>
          <a:lstStyle/>
          <a:p>
            <a:pPr algn="r">
              <a:buFontTx/>
              <a:buNone/>
            </a:pPr>
            <a:r>
              <a:rPr lang="fa-IR"/>
              <a:t>   </a:t>
            </a:r>
            <a:r>
              <a:rPr lang="ar-SA"/>
              <a:t>يادداشت احتمال وقوع :</a:t>
            </a:r>
            <a:endParaRPr lang="fa-IR"/>
          </a:p>
          <a:p>
            <a:pPr algn="r" rtl="1">
              <a:buFontTx/>
              <a:buNone/>
            </a:pPr>
            <a:r>
              <a:rPr lang="fa-IR"/>
              <a:t>   </a:t>
            </a:r>
            <a:r>
              <a:rPr lang="ar-SA"/>
              <a:t>وقوع</a:t>
            </a:r>
            <a:r>
              <a:rPr lang="fa-IR"/>
              <a:t> </a:t>
            </a:r>
            <a:r>
              <a:rPr lang="ar-SA"/>
              <a:t>احتمال</a:t>
            </a:r>
            <a:r>
              <a:rPr lang="fa-IR"/>
              <a:t>ی </a:t>
            </a:r>
            <a:r>
              <a:rPr lang="ar-SA"/>
              <a:t>ي</a:t>
            </a:r>
            <a:r>
              <a:rPr lang="fa-IR"/>
              <a:t>ک </a:t>
            </a:r>
            <a:r>
              <a:rPr lang="ar-SA"/>
              <a:t>واقعه در</a:t>
            </a:r>
            <a:r>
              <a:rPr lang="fa-IR"/>
              <a:t> </a:t>
            </a:r>
            <a:r>
              <a:rPr lang="ar-SA"/>
              <a:t>آينده</a:t>
            </a:r>
            <a:r>
              <a:rPr lang="fa-IR"/>
              <a:t> </a:t>
            </a:r>
            <a:r>
              <a:rPr lang="ar-SA"/>
              <a:t>كه</a:t>
            </a:r>
            <a:r>
              <a:rPr lang="fa-IR"/>
              <a:t> </a:t>
            </a:r>
            <a:r>
              <a:rPr lang="ar-SA"/>
              <a:t>وقوع</a:t>
            </a:r>
            <a:r>
              <a:rPr lang="fa-IR"/>
              <a:t> </a:t>
            </a:r>
            <a:r>
              <a:rPr lang="ar-SA"/>
              <a:t>آن</a:t>
            </a:r>
            <a:r>
              <a:rPr lang="fa-IR"/>
              <a:t> </a:t>
            </a:r>
            <a:r>
              <a:rPr lang="ar-SA"/>
              <a:t>احتمال</a:t>
            </a:r>
            <a:r>
              <a:rPr lang="fa-IR"/>
              <a:t>ی</a:t>
            </a:r>
            <a:r>
              <a:rPr lang="ar-SA"/>
              <a:t> </a:t>
            </a:r>
            <a:r>
              <a:rPr lang="fa-IR"/>
              <a:t> </a:t>
            </a:r>
            <a:r>
              <a:rPr lang="ar-SA"/>
              <a:t>باشد</a:t>
            </a:r>
            <a:r>
              <a:rPr lang="fa-IR"/>
              <a:t> البته برخی از زیان های احتمالی </a:t>
            </a:r>
            <a:r>
              <a:rPr lang="ar-SA"/>
              <a:t>كه</a:t>
            </a:r>
            <a:r>
              <a:rPr lang="fa-IR"/>
              <a:t> می توان آنرا پیش بینی و به  عنوان هزینه های  جاری محسوب نمود از یک طرف در صورت سود و زیان و از طرف دیگر درحساب مربوطه در ترازنامه آورده می شوند .</a:t>
            </a:r>
          </a:p>
        </p:txBody>
      </p:sp>
    </p:spTree>
    <p:extLst>
      <p:ext uri="{BB962C8B-B14F-4D97-AF65-F5344CB8AC3E}">
        <p14:creationId xmlns:p14="http://schemas.microsoft.com/office/powerpoint/2010/main" val="1846600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5DD49B8-25E7-4C8B-9E17-954629A6327B}" type="slidenum">
              <a:rPr lang="en-US"/>
              <a:pPr/>
              <a:t>42</a:t>
            </a:fld>
            <a:endParaRPr lang="en-US"/>
          </a:p>
        </p:txBody>
      </p:sp>
      <p:sp>
        <p:nvSpPr>
          <p:cNvPr id="564227" name="Rectangle 3"/>
          <p:cNvSpPr>
            <a:spLocks noGrp="1" noChangeArrowheads="1"/>
          </p:cNvSpPr>
          <p:nvPr>
            <p:ph type="body" idx="1"/>
          </p:nvPr>
        </p:nvSpPr>
        <p:spPr>
          <a:xfrm>
            <a:off x="1992313" y="1484313"/>
            <a:ext cx="8229600" cy="4248150"/>
          </a:xfrm>
        </p:spPr>
        <p:txBody>
          <a:bodyPr/>
          <a:lstStyle/>
          <a:p>
            <a:pPr algn="r">
              <a:buFontTx/>
              <a:buNone/>
            </a:pPr>
            <a:r>
              <a:rPr lang="ar-SA"/>
              <a:t>ساير</a:t>
            </a:r>
            <a:r>
              <a:rPr lang="fa-IR"/>
              <a:t> </a:t>
            </a:r>
            <a:r>
              <a:rPr lang="ar-SA"/>
              <a:t>يادداشت توصيف</a:t>
            </a:r>
            <a:r>
              <a:rPr lang="fa-IR"/>
              <a:t>ی</a:t>
            </a:r>
            <a:r>
              <a:rPr lang="ar-SA"/>
              <a:t> :</a:t>
            </a:r>
            <a:endParaRPr lang="fa-IR"/>
          </a:p>
          <a:p>
            <a:pPr algn="r">
              <a:buFontTx/>
              <a:buNone/>
            </a:pPr>
            <a:r>
              <a:rPr lang="ar-SA"/>
              <a:t>برخ</a:t>
            </a:r>
            <a:r>
              <a:rPr lang="fa-IR"/>
              <a:t>ی</a:t>
            </a:r>
            <a:r>
              <a:rPr lang="ar-SA"/>
              <a:t> ازاطلاعات</a:t>
            </a:r>
            <a:r>
              <a:rPr lang="fa-IR"/>
              <a:t> </a:t>
            </a:r>
            <a:r>
              <a:rPr lang="ar-SA"/>
              <a:t>چون طولان</a:t>
            </a:r>
            <a:r>
              <a:rPr lang="fa-IR"/>
              <a:t>ی</a:t>
            </a:r>
            <a:r>
              <a:rPr lang="ar-SA"/>
              <a:t> </a:t>
            </a:r>
            <a:r>
              <a:rPr lang="fa-IR"/>
              <a:t> </a:t>
            </a:r>
            <a:r>
              <a:rPr lang="ar-SA"/>
              <a:t>است</a:t>
            </a:r>
            <a:r>
              <a:rPr lang="fa-IR"/>
              <a:t> </a:t>
            </a:r>
            <a:r>
              <a:rPr lang="ar-SA"/>
              <a:t> در</a:t>
            </a:r>
            <a:r>
              <a:rPr lang="fa-IR"/>
              <a:t> </a:t>
            </a:r>
            <a:r>
              <a:rPr lang="ar-SA"/>
              <a:t>صورتها</a:t>
            </a:r>
            <a:r>
              <a:rPr lang="fa-IR"/>
              <a:t>ی</a:t>
            </a:r>
            <a:r>
              <a:rPr lang="ar-SA"/>
              <a:t> مال</a:t>
            </a:r>
            <a:r>
              <a:rPr lang="fa-IR"/>
              <a:t>ی</a:t>
            </a:r>
            <a:r>
              <a:rPr lang="ar-SA"/>
              <a:t> آورده نم</a:t>
            </a:r>
            <a:r>
              <a:rPr lang="fa-IR"/>
              <a:t>ی</a:t>
            </a:r>
            <a:r>
              <a:rPr lang="ar-SA"/>
              <a:t> شود و </a:t>
            </a:r>
            <a:r>
              <a:rPr lang="fa-IR"/>
              <a:t> </a:t>
            </a:r>
            <a:r>
              <a:rPr lang="ar-SA"/>
              <a:t>معمولا به</a:t>
            </a:r>
            <a:r>
              <a:rPr lang="fa-IR"/>
              <a:t> </a:t>
            </a:r>
            <a:r>
              <a:rPr lang="ar-SA"/>
              <a:t> صورت يادداشت توصيف</a:t>
            </a:r>
            <a:r>
              <a:rPr lang="fa-IR"/>
              <a:t>ی</a:t>
            </a:r>
            <a:r>
              <a:rPr lang="ar-SA"/>
              <a:t> به صورت ي</a:t>
            </a:r>
            <a:r>
              <a:rPr lang="fa-IR"/>
              <a:t>ک</a:t>
            </a:r>
            <a:r>
              <a:rPr lang="ar-SA"/>
              <a:t> قلم ازصورت سود و زيان</a:t>
            </a:r>
            <a:r>
              <a:rPr lang="fa-IR"/>
              <a:t> </a:t>
            </a:r>
            <a:r>
              <a:rPr lang="ar-SA"/>
              <a:t> يا تراز نامه اعلام م</a:t>
            </a:r>
            <a:r>
              <a:rPr lang="fa-IR"/>
              <a:t>ی</a:t>
            </a:r>
            <a:r>
              <a:rPr lang="ar-SA"/>
              <a:t> گردد</a:t>
            </a:r>
            <a:r>
              <a:rPr lang="fa-IR"/>
              <a:t> </a:t>
            </a:r>
            <a:r>
              <a:rPr lang="ar-SA"/>
              <a:t>. يادداشت ها</a:t>
            </a:r>
            <a:r>
              <a:rPr lang="fa-IR"/>
              <a:t>ی</a:t>
            </a:r>
            <a:r>
              <a:rPr lang="ar-SA"/>
              <a:t> توصيف</a:t>
            </a:r>
            <a:r>
              <a:rPr lang="fa-IR"/>
              <a:t>ی</a:t>
            </a:r>
            <a:r>
              <a:rPr lang="ar-SA"/>
              <a:t> معمولا مربوط به ذخيره بازخريد كاركنان ، نحوه محاسبه سود هر سهم</a:t>
            </a:r>
            <a:r>
              <a:rPr lang="fa-IR"/>
              <a:t> </a:t>
            </a:r>
            <a:r>
              <a:rPr lang="ar-SA"/>
              <a:t> و نظاير آن م</a:t>
            </a:r>
            <a:r>
              <a:rPr lang="fa-IR"/>
              <a:t>ی</a:t>
            </a:r>
            <a:r>
              <a:rPr lang="ar-SA"/>
              <a:t> باشد . </a:t>
            </a:r>
            <a:endParaRPr lang="en-US"/>
          </a:p>
          <a:p>
            <a:endParaRPr lang="en-US"/>
          </a:p>
        </p:txBody>
      </p:sp>
    </p:spTree>
    <p:extLst>
      <p:ext uri="{BB962C8B-B14F-4D97-AF65-F5344CB8AC3E}">
        <p14:creationId xmlns:p14="http://schemas.microsoft.com/office/powerpoint/2010/main" val="1033253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F49FA45-EEAC-4AF9-81C3-D2130B80941C}" type="slidenum">
              <a:rPr lang="en-US"/>
              <a:pPr/>
              <a:t>43</a:t>
            </a:fld>
            <a:endParaRPr lang="en-US"/>
          </a:p>
        </p:txBody>
      </p:sp>
      <p:sp>
        <p:nvSpPr>
          <p:cNvPr id="565251" name="Rectangle 3"/>
          <p:cNvSpPr>
            <a:spLocks noGrp="1" noChangeArrowheads="1"/>
          </p:cNvSpPr>
          <p:nvPr>
            <p:ph type="body" idx="1"/>
          </p:nvPr>
        </p:nvSpPr>
        <p:spPr>
          <a:xfrm>
            <a:off x="1524000" y="1916113"/>
            <a:ext cx="8686800" cy="4114800"/>
          </a:xfrm>
        </p:spPr>
        <p:txBody>
          <a:bodyPr/>
          <a:lstStyle/>
          <a:p>
            <a:pPr algn="r">
              <a:buFontTx/>
              <a:buNone/>
            </a:pPr>
            <a:r>
              <a:rPr lang="ar-SA"/>
              <a:t>تاثير تورم :</a:t>
            </a:r>
            <a:endParaRPr lang="fa-IR"/>
          </a:p>
          <a:p>
            <a:pPr algn="r">
              <a:buFontTx/>
              <a:buNone/>
            </a:pPr>
            <a:r>
              <a:rPr lang="ar-SA"/>
              <a:t>يك</a:t>
            </a:r>
            <a:r>
              <a:rPr lang="fa-IR"/>
              <a:t>ی  </a:t>
            </a:r>
            <a:r>
              <a:rPr lang="ar-SA"/>
              <a:t>از</a:t>
            </a:r>
            <a:r>
              <a:rPr lang="fa-IR"/>
              <a:t>  </a:t>
            </a:r>
            <a:r>
              <a:rPr lang="ar-SA"/>
              <a:t>اصول </a:t>
            </a:r>
            <a:r>
              <a:rPr lang="fa-IR"/>
              <a:t>  </a:t>
            </a:r>
            <a:r>
              <a:rPr lang="ar-SA"/>
              <a:t>حسابدار</a:t>
            </a:r>
            <a:r>
              <a:rPr lang="fa-IR"/>
              <a:t>ی </a:t>
            </a:r>
            <a:r>
              <a:rPr lang="ar-SA"/>
              <a:t> اين </a:t>
            </a:r>
            <a:r>
              <a:rPr lang="fa-IR"/>
              <a:t> </a:t>
            </a:r>
            <a:r>
              <a:rPr lang="ar-SA"/>
              <a:t>فرض </a:t>
            </a:r>
            <a:r>
              <a:rPr lang="fa-IR"/>
              <a:t> </a:t>
            </a:r>
            <a:r>
              <a:rPr lang="ar-SA"/>
              <a:t>است</a:t>
            </a:r>
            <a:r>
              <a:rPr lang="fa-IR"/>
              <a:t>  </a:t>
            </a:r>
            <a:r>
              <a:rPr lang="ar-SA"/>
              <a:t> كه</a:t>
            </a:r>
            <a:r>
              <a:rPr lang="fa-IR"/>
              <a:t> </a:t>
            </a:r>
            <a:r>
              <a:rPr lang="ar-SA"/>
              <a:t> اطلاعات صورتها</a:t>
            </a:r>
            <a:r>
              <a:rPr lang="fa-IR"/>
              <a:t>ی</a:t>
            </a:r>
            <a:r>
              <a:rPr lang="ar-SA"/>
              <a:t> مال</a:t>
            </a:r>
            <a:r>
              <a:rPr lang="fa-IR"/>
              <a:t>ی</a:t>
            </a:r>
            <a:r>
              <a:rPr lang="ar-SA"/>
              <a:t> از</a:t>
            </a:r>
            <a:r>
              <a:rPr lang="fa-IR"/>
              <a:t> </a:t>
            </a:r>
            <a:r>
              <a:rPr lang="ar-SA"/>
              <a:t>طريق</a:t>
            </a:r>
            <a:r>
              <a:rPr lang="fa-IR"/>
              <a:t> </a:t>
            </a:r>
            <a:r>
              <a:rPr lang="ar-SA"/>
              <a:t> واحد پول</a:t>
            </a:r>
            <a:r>
              <a:rPr lang="fa-IR"/>
              <a:t>ی</a:t>
            </a:r>
            <a:r>
              <a:rPr lang="ar-SA"/>
              <a:t> اندازه گير</a:t>
            </a:r>
            <a:r>
              <a:rPr lang="fa-IR"/>
              <a:t>ی</a:t>
            </a:r>
            <a:r>
              <a:rPr lang="ar-SA"/>
              <a:t> م</a:t>
            </a:r>
            <a:r>
              <a:rPr lang="fa-IR"/>
              <a:t>ی</a:t>
            </a:r>
            <a:r>
              <a:rPr lang="ar-SA"/>
              <a:t> شود كه درط</a:t>
            </a:r>
            <a:r>
              <a:rPr lang="fa-IR"/>
              <a:t>ی</a:t>
            </a:r>
            <a:r>
              <a:rPr lang="ar-SA"/>
              <a:t> زمان بدون تغيير باق</a:t>
            </a:r>
            <a:r>
              <a:rPr lang="fa-IR"/>
              <a:t>ی</a:t>
            </a:r>
            <a:r>
              <a:rPr lang="ar-SA"/>
              <a:t> م</a:t>
            </a:r>
            <a:r>
              <a:rPr lang="fa-IR"/>
              <a:t>ی</a:t>
            </a:r>
            <a:r>
              <a:rPr lang="ar-SA"/>
              <a:t> ماند . در زمان</a:t>
            </a:r>
            <a:r>
              <a:rPr lang="fa-IR"/>
              <a:t>ی</a:t>
            </a:r>
            <a:r>
              <a:rPr lang="ar-SA"/>
              <a:t> كه</a:t>
            </a:r>
            <a:r>
              <a:rPr lang="fa-IR"/>
              <a:t> </a:t>
            </a:r>
            <a:r>
              <a:rPr lang="ar-SA"/>
              <a:t> تورم</a:t>
            </a:r>
            <a:r>
              <a:rPr lang="fa-IR"/>
              <a:t> </a:t>
            </a:r>
            <a:r>
              <a:rPr lang="ar-SA"/>
              <a:t> با نرخ قابل توجه</a:t>
            </a:r>
            <a:r>
              <a:rPr lang="fa-IR"/>
              <a:t>ی</a:t>
            </a:r>
            <a:r>
              <a:rPr lang="ar-SA"/>
              <a:t> باعث كاهش قدرت خريد ريال م</a:t>
            </a:r>
            <a:r>
              <a:rPr lang="fa-IR"/>
              <a:t>ی</a:t>
            </a:r>
            <a:r>
              <a:rPr lang="ar-SA"/>
              <a:t> گردد ثابت نگه داشتن ارزش ريال دارا</a:t>
            </a:r>
            <a:r>
              <a:rPr lang="fa-IR"/>
              <a:t>ی</a:t>
            </a:r>
            <a:r>
              <a:rPr lang="ar-SA"/>
              <a:t> اعتبار نخواهد بود .</a:t>
            </a:r>
            <a:endParaRPr lang="en-US"/>
          </a:p>
        </p:txBody>
      </p:sp>
    </p:spTree>
    <p:extLst>
      <p:ext uri="{BB962C8B-B14F-4D97-AF65-F5344CB8AC3E}">
        <p14:creationId xmlns:p14="http://schemas.microsoft.com/office/powerpoint/2010/main" val="20619498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CA89252-436B-4FCB-8C48-FEB574E656A4}" type="slidenum">
              <a:rPr lang="en-US"/>
              <a:pPr/>
              <a:t>44</a:t>
            </a:fld>
            <a:endParaRPr lang="en-US"/>
          </a:p>
        </p:txBody>
      </p:sp>
      <p:sp>
        <p:nvSpPr>
          <p:cNvPr id="566275" name="Rectangle 3"/>
          <p:cNvSpPr>
            <a:spLocks noGrp="1" noChangeArrowheads="1"/>
          </p:cNvSpPr>
          <p:nvPr>
            <p:ph type="body" idx="1"/>
          </p:nvPr>
        </p:nvSpPr>
        <p:spPr>
          <a:xfrm>
            <a:off x="1919288" y="1844676"/>
            <a:ext cx="8229600" cy="2963863"/>
          </a:xfrm>
        </p:spPr>
        <p:txBody>
          <a:bodyPr/>
          <a:lstStyle/>
          <a:p>
            <a:pPr algn="r">
              <a:buFontTx/>
              <a:buNone/>
            </a:pPr>
            <a:r>
              <a:rPr lang="ar-SA"/>
              <a:t>صورتها</a:t>
            </a:r>
            <a:r>
              <a:rPr lang="fa-IR"/>
              <a:t>ی</a:t>
            </a:r>
            <a:r>
              <a:rPr lang="ar-SA"/>
              <a:t> مال</a:t>
            </a:r>
            <a:r>
              <a:rPr lang="fa-IR"/>
              <a:t>ی</a:t>
            </a:r>
            <a:r>
              <a:rPr lang="ar-SA"/>
              <a:t> رام</a:t>
            </a:r>
            <a:r>
              <a:rPr lang="fa-IR"/>
              <a:t>ی</a:t>
            </a:r>
            <a:r>
              <a:rPr lang="ar-SA"/>
              <a:t> تواند هم با تغيير سطح عموم</a:t>
            </a:r>
            <a:r>
              <a:rPr lang="fa-IR"/>
              <a:t>ی</a:t>
            </a:r>
            <a:r>
              <a:rPr lang="ar-SA"/>
              <a:t> ف</a:t>
            </a:r>
            <a:r>
              <a:rPr lang="fa-IR"/>
              <a:t>ی</a:t>
            </a:r>
            <a:r>
              <a:rPr lang="ar-SA"/>
              <a:t> ما بين با ميانگين تعداد</a:t>
            </a:r>
            <a:r>
              <a:rPr lang="fa-IR"/>
              <a:t>ی</a:t>
            </a:r>
            <a:r>
              <a:rPr lang="ar-SA"/>
              <a:t> زياد</a:t>
            </a:r>
            <a:r>
              <a:rPr lang="fa-IR"/>
              <a:t>ی</a:t>
            </a:r>
            <a:r>
              <a:rPr lang="ar-SA"/>
              <a:t> از كالاها و خدمات در اقتصاد – و هم با تغيير سطح قيمت كالاها</a:t>
            </a:r>
            <a:r>
              <a:rPr lang="fa-IR"/>
              <a:t>ی</a:t>
            </a:r>
            <a:r>
              <a:rPr lang="ar-SA"/>
              <a:t> خاص – قيمت ي</a:t>
            </a:r>
            <a:r>
              <a:rPr lang="fa-IR"/>
              <a:t>ک </a:t>
            </a:r>
            <a:r>
              <a:rPr lang="ar-SA"/>
              <a:t> يا چند كالا و خدمت محدود – تحويل نمود . </a:t>
            </a:r>
            <a:endParaRPr lang="en-US"/>
          </a:p>
        </p:txBody>
      </p:sp>
    </p:spTree>
    <p:extLst>
      <p:ext uri="{BB962C8B-B14F-4D97-AF65-F5344CB8AC3E}">
        <p14:creationId xmlns:p14="http://schemas.microsoft.com/office/powerpoint/2010/main" val="32724617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E20494C-095D-48D5-9C57-A6884B5F9B1A}" type="slidenum">
              <a:rPr lang="en-US"/>
              <a:pPr/>
              <a:t>45</a:t>
            </a:fld>
            <a:endParaRPr lang="en-US"/>
          </a:p>
        </p:txBody>
      </p:sp>
      <p:sp>
        <p:nvSpPr>
          <p:cNvPr id="567299" name="Rectangle 3"/>
          <p:cNvSpPr>
            <a:spLocks noGrp="1" noChangeArrowheads="1"/>
          </p:cNvSpPr>
          <p:nvPr>
            <p:ph type="body" idx="1"/>
          </p:nvPr>
        </p:nvSpPr>
        <p:spPr>
          <a:xfrm>
            <a:off x="1992313" y="2133600"/>
            <a:ext cx="8229600" cy="2387600"/>
          </a:xfrm>
        </p:spPr>
        <p:txBody>
          <a:bodyPr/>
          <a:lstStyle/>
          <a:p>
            <a:pPr algn="r">
              <a:buFontTx/>
              <a:buNone/>
            </a:pPr>
            <a:r>
              <a:rPr lang="ar-SA"/>
              <a:t>اگر ت</a:t>
            </a:r>
            <a:r>
              <a:rPr lang="fa-IR"/>
              <a:t>عد</a:t>
            </a:r>
            <a:r>
              <a:rPr lang="ar-SA"/>
              <a:t>يل</a:t>
            </a:r>
            <a:r>
              <a:rPr lang="fa-IR"/>
              <a:t> </a:t>
            </a:r>
            <a:r>
              <a:rPr lang="ar-SA"/>
              <a:t> با </a:t>
            </a:r>
            <a:r>
              <a:rPr lang="fa-IR"/>
              <a:t> </a:t>
            </a:r>
            <a:r>
              <a:rPr lang="ar-SA"/>
              <a:t>تغيير سطح عموم</a:t>
            </a:r>
            <a:r>
              <a:rPr lang="fa-IR"/>
              <a:t>ی</a:t>
            </a:r>
            <a:r>
              <a:rPr lang="ar-SA"/>
              <a:t> قيمتها انجام گيرد در</a:t>
            </a:r>
            <a:r>
              <a:rPr lang="fa-IR"/>
              <a:t> </a:t>
            </a:r>
            <a:r>
              <a:rPr lang="ar-SA"/>
              <a:t>اين صورت حسابدار</a:t>
            </a:r>
            <a:r>
              <a:rPr lang="fa-IR"/>
              <a:t>ی</a:t>
            </a:r>
            <a:r>
              <a:rPr lang="ar-SA"/>
              <a:t> ريال ثابت ناميده م</a:t>
            </a:r>
            <a:r>
              <a:rPr lang="fa-IR"/>
              <a:t>ی</a:t>
            </a:r>
            <a:r>
              <a:rPr lang="ar-SA"/>
              <a:t> شود و در صورت كه ت</a:t>
            </a:r>
            <a:r>
              <a:rPr lang="fa-IR"/>
              <a:t>عد</a:t>
            </a:r>
            <a:r>
              <a:rPr lang="ar-SA"/>
              <a:t>يل با تغيير سطح قيمت و كالا</a:t>
            </a:r>
            <a:r>
              <a:rPr lang="fa-IR"/>
              <a:t>ی</a:t>
            </a:r>
            <a:r>
              <a:rPr lang="ar-SA"/>
              <a:t> خاص از حسابدار</a:t>
            </a:r>
            <a:r>
              <a:rPr lang="fa-IR"/>
              <a:t>ی</a:t>
            </a:r>
            <a:r>
              <a:rPr lang="ar-SA"/>
              <a:t> قيمت جار</a:t>
            </a:r>
            <a:r>
              <a:rPr lang="fa-IR"/>
              <a:t>ی</a:t>
            </a:r>
            <a:r>
              <a:rPr lang="ar-SA"/>
              <a:t> استفاده </a:t>
            </a:r>
            <a:r>
              <a:rPr lang="fa-IR"/>
              <a:t> </a:t>
            </a:r>
            <a:r>
              <a:rPr lang="ar-SA"/>
              <a:t>م</a:t>
            </a:r>
            <a:r>
              <a:rPr lang="fa-IR"/>
              <a:t>ی</a:t>
            </a:r>
            <a:r>
              <a:rPr lang="ar-SA"/>
              <a:t> </a:t>
            </a:r>
            <a:r>
              <a:rPr lang="fa-IR"/>
              <a:t>گرد</a:t>
            </a:r>
            <a:r>
              <a:rPr lang="ar-SA"/>
              <a:t>د .</a:t>
            </a:r>
            <a:endParaRPr lang="en-US"/>
          </a:p>
        </p:txBody>
      </p:sp>
    </p:spTree>
    <p:extLst>
      <p:ext uri="{BB962C8B-B14F-4D97-AF65-F5344CB8AC3E}">
        <p14:creationId xmlns:p14="http://schemas.microsoft.com/office/powerpoint/2010/main" val="31485458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1B75BB4-1064-4E3B-B3BA-D0FB9A472E73}" type="slidenum">
              <a:rPr lang="en-US"/>
              <a:pPr/>
              <a:t>46</a:t>
            </a:fld>
            <a:endParaRPr lang="en-US"/>
          </a:p>
        </p:txBody>
      </p:sp>
      <p:sp>
        <p:nvSpPr>
          <p:cNvPr id="568323" name="Rectangle 3"/>
          <p:cNvSpPr>
            <a:spLocks noGrp="1" noChangeArrowheads="1"/>
          </p:cNvSpPr>
          <p:nvPr>
            <p:ph type="body" idx="1"/>
          </p:nvPr>
        </p:nvSpPr>
        <p:spPr>
          <a:xfrm>
            <a:off x="1522412" y="1628775"/>
            <a:ext cx="9145588" cy="4114800"/>
          </a:xfrm>
        </p:spPr>
        <p:txBody>
          <a:bodyPr/>
          <a:lstStyle/>
          <a:p>
            <a:pPr algn="r">
              <a:buFontTx/>
              <a:buNone/>
            </a:pPr>
            <a:r>
              <a:rPr lang="fa-IR"/>
              <a:t>فرمول کلی برای تبدیل داراییهای ثابت(زمین</a:t>
            </a:r>
            <a:r>
              <a:rPr lang="ar-SA"/>
              <a:t>،</a:t>
            </a:r>
            <a:r>
              <a:rPr lang="fa-IR"/>
              <a:t>ماشین آلات وتجهیزات و داراییهای  نا مشهود ) به شرح زیر است:</a:t>
            </a:r>
          </a:p>
          <a:p>
            <a:pPr algn="r">
              <a:buFontTx/>
              <a:buNone/>
            </a:pPr>
            <a:r>
              <a:rPr lang="fa-IR"/>
              <a:t>قیمت تمام شده به ریال جاری:</a:t>
            </a:r>
          </a:p>
          <a:p>
            <a:pPr algn="r">
              <a:buFontTx/>
              <a:buNone/>
            </a:pPr>
            <a:r>
              <a:rPr lang="fa-IR"/>
              <a:t>               شاخص جاری  ×   قیمت تمام شده دارایی مربوطه</a:t>
            </a:r>
          </a:p>
          <a:p>
            <a:pPr algn="r">
              <a:buFontTx/>
              <a:buNone/>
            </a:pPr>
            <a:r>
              <a:rPr lang="fa-IR"/>
              <a:t>                                  شاخص در زمان خرید دارایی مربوطه</a:t>
            </a:r>
            <a:endParaRPr lang="ar-SA"/>
          </a:p>
        </p:txBody>
      </p:sp>
      <p:sp>
        <p:nvSpPr>
          <p:cNvPr id="568324" name="Line 4"/>
          <p:cNvSpPr>
            <a:spLocks noChangeShapeType="1"/>
          </p:cNvSpPr>
          <p:nvPr/>
        </p:nvSpPr>
        <p:spPr bwMode="auto">
          <a:xfrm>
            <a:off x="1524001" y="3789364"/>
            <a:ext cx="5076825" cy="71437"/>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8716384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BC90F75-EAFE-45F0-A40D-0BC7B132C531}" type="slidenum">
              <a:rPr lang="en-US"/>
              <a:pPr/>
              <a:t>47</a:t>
            </a:fld>
            <a:endParaRPr lang="en-US"/>
          </a:p>
        </p:txBody>
      </p:sp>
      <p:sp>
        <p:nvSpPr>
          <p:cNvPr id="569347" name="Rectangle 3"/>
          <p:cNvSpPr>
            <a:spLocks noGrp="1" noChangeArrowheads="1"/>
          </p:cNvSpPr>
          <p:nvPr>
            <p:ph type="body" idx="1"/>
          </p:nvPr>
        </p:nvSpPr>
        <p:spPr>
          <a:xfrm>
            <a:off x="1524000" y="549276"/>
            <a:ext cx="9144000" cy="6308725"/>
          </a:xfrm>
        </p:spPr>
        <p:txBody>
          <a:bodyPr/>
          <a:lstStyle/>
          <a:p>
            <a:pPr algn="r">
              <a:buFontTx/>
              <a:buNone/>
            </a:pPr>
            <a:r>
              <a:rPr lang="ar-SA"/>
              <a:t>اگر زمين</a:t>
            </a:r>
            <a:r>
              <a:rPr lang="fa-IR"/>
              <a:t>ی</a:t>
            </a:r>
            <a:r>
              <a:rPr lang="ar-SA"/>
              <a:t> در سال 1360 به مبلغ 80000000 ريال خريدار</a:t>
            </a:r>
            <a:r>
              <a:rPr lang="fa-IR"/>
              <a:t>ی</a:t>
            </a:r>
            <a:r>
              <a:rPr lang="ar-SA"/>
              <a:t> شده باشد ارزش آن در سال 1370 عبارت است از :</a:t>
            </a:r>
            <a:endParaRPr lang="fa-IR"/>
          </a:p>
          <a:p>
            <a:pPr algn="r">
              <a:buFontTx/>
              <a:buNone/>
            </a:pPr>
            <a:r>
              <a:rPr lang="ar-SA"/>
              <a:t>ارزش زمين در سال 1370 =</a:t>
            </a:r>
            <a:endParaRPr lang="fa-IR"/>
          </a:p>
          <a:p>
            <a:pPr algn="ctr" rtl="1">
              <a:buFontTx/>
              <a:buNone/>
            </a:pPr>
            <a:r>
              <a:rPr lang="fa-IR"/>
              <a:t>                     </a:t>
            </a:r>
            <a:r>
              <a:rPr lang="ar-SA"/>
              <a:t>شاخص سال 1370</a:t>
            </a:r>
            <a:r>
              <a:rPr lang="fa-IR"/>
              <a:t>×</a:t>
            </a:r>
            <a:r>
              <a:rPr lang="ar-SA"/>
              <a:t> قيمت زمين در سال 1360</a:t>
            </a:r>
            <a:endParaRPr lang="fa-IR"/>
          </a:p>
          <a:p>
            <a:pPr algn="r">
              <a:buFontTx/>
              <a:buNone/>
            </a:pPr>
            <a:r>
              <a:rPr lang="fa-IR" altLang="zh-CN"/>
              <a:t>                                                    </a:t>
            </a:r>
            <a:r>
              <a:rPr lang="ar-SA" altLang="zh-CN"/>
              <a:t>شاخص سال 1360</a:t>
            </a:r>
            <a:endParaRPr lang="fa-IR" altLang="zh-CN"/>
          </a:p>
          <a:p>
            <a:pPr algn="r">
              <a:buFontTx/>
              <a:buNone/>
            </a:pPr>
            <a:r>
              <a:rPr lang="ar-SA" altLang="zh-CN"/>
              <a:t>فرض كنيد شاخص سال 1360 5/170 و شاخص 1370، 4/298 باشد :</a:t>
            </a:r>
            <a:endParaRPr lang="fa-IR" altLang="zh-CN"/>
          </a:p>
          <a:p>
            <a:pPr>
              <a:buFontTx/>
              <a:buNone/>
            </a:pPr>
            <a:r>
              <a:rPr lang="fa-IR" altLang="zh-CN"/>
              <a:t>140012000=4/289×80000000</a:t>
            </a:r>
            <a:r>
              <a:rPr lang="fa-IR"/>
              <a:t>                                 5/170</a:t>
            </a:r>
            <a:endParaRPr lang="en-US"/>
          </a:p>
        </p:txBody>
      </p:sp>
      <p:sp>
        <p:nvSpPr>
          <p:cNvPr id="569348" name="Line 4"/>
          <p:cNvSpPr>
            <a:spLocks noChangeShapeType="1"/>
          </p:cNvSpPr>
          <p:nvPr/>
        </p:nvSpPr>
        <p:spPr bwMode="auto">
          <a:xfrm>
            <a:off x="1919288" y="2781300"/>
            <a:ext cx="3313112" cy="71438"/>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9349" name="Line 5"/>
          <p:cNvSpPr>
            <a:spLocks noChangeShapeType="1"/>
          </p:cNvSpPr>
          <p:nvPr/>
        </p:nvSpPr>
        <p:spPr bwMode="auto">
          <a:xfrm>
            <a:off x="1524000" y="4941888"/>
            <a:ext cx="18351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1560429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5DFF077-3349-47A1-B849-59BF35D69E33}" type="slidenum">
              <a:rPr lang="en-US"/>
              <a:pPr/>
              <a:t>48</a:t>
            </a:fld>
            <a:endParaRPr lang="en-US"/>
          </a:p>
        </p:txBody>
      </p:sp>
      <p:sp>
        <p:nvSpPr>
          <p:cNvPr id="543747" name="Rectangle 3"/>
          <p:cNvSpPr>
            <a:spLocks noGrp="1" noChangeArrowheads="1"/>
          </p:cNvSpPr>
          <p:nvPr>
            <p:ph type="body" idx="1"/>
          </p:nvPr>
        </p:nvSpPr>
        <p:spPr>
          <a:xfrm>
            <a:off x="1774825" y="1916113"/>
            <a:ext cx="8229600" cy="2963862"/>
          </a:xfrm>
        </p:spPr>
        <p:txBody>
          <a:bodyPr/>
          <a:lstStyle/>
          <a:p>
            <a:pPr algn="r">
              <a:buFontTx/>
              <a:buNone/>
            </a:pPr>
            <a:r>
              <a:rPr lang="fa-IR"/>
              <a:t>اقلام غیر پولی :</a:t>
            </a:r>
          </a:p>
          <a:p>
            <a:pPr algn="r">
              <a:buFontTx/>
              <a:buNone/>
            </a:pPr>
            <a:r>
              <a:rPr lang="fa-IR"/>
              <a:t>به ساختمان و زمین وداراییهایی از این قبیل اقلام غیرپولی می گویند  . اقلام  غیر  پولی  دارای  ارزشی هستند که با توجه به تعداد  ریالهای  لازم  برای  خرید  آنها  در  بازار افزایش و یا کاهش می یابند .</a:t>
            </a:r>
            <a:endParaRPr lang="en-US"/>
          </a:p>
        </p:txBody>
      </p:sp>
    </p:spTree>
    <p:extLst>
      <p:ext uri="{BB962C8B-B14F-4D97-AF65-F5344CB8AC3E}">
        <p14:creationId xmlns:p14="http://schemas.microsoft.com/office/powerpoint/2010/main" val="2641634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3E88BA5-D2E0-4065-8882-E43DA7EFFF63}" type="slidenum">
              <a:rPr lang="en-US"/>
              <a:pPr/>
              <a:t>49</a:t>
            </a:fld>
            <a:endParaRPr lang="en-US"/>
          </a:p>
        </p:txBody>
      </p:sp>
      <p:sp>
        <p:nvSpPr>
          <p:cNvPr id="544771" name="Rectangle 3"/>
          <p:cNvSpPr>
            <a:spLocks noGrp="1" noChangeArrowheads="1"/>
          </p:cNvSpPr>
          <p:nvPr>
            <p:ph type="body" idx="1"/>
          </p:nvPr>
        </p:nvSpPr>
        <p:spPr/>
        <p:txBody>
          <a:bodyPr/>
          <a:lstStyle/>
          <a:p>
            <a:pPr algn="r">
              <a:buFontTx/>
              <a:buNone/>
            </a:pPr>
            <a:r>
              <a:rPr lang="fa-IR"/>
              <a:t>اقلام پولی :</a:t>
            </a:r>
          </a:p>
          <a:p>
            <a:pPr algn="r">
              <a:buFontTx/>
              <a:buNone/>
            </a:pPr>
            <a:r>
              <a:rPr lang="fa-IR"/>
              <a:t>مبالغ مربوط به آینده هستند که براساس ماهیت خود یا قرار داد ثابت می باشند</a:t>
            </a:r>
            <a:r>
              <a:rPr lang="ar-SA"/>
              <a:t>،</a:t>
            </a:r>
            <a:r>
              <a:rPr lang="fa-IR"/>
              <a:t> یعنی با تغییرات ارزش ریال دستخوش افزایش و یا کاهش نمی گردند . این اقلام  پولی  تحت تاثیر کاملامتفاوتی نسبت به دارنده اقلام غیرپولی قرار می گیرند</a:t>
            </a:r>
            <a:endParaRPr lang="en-US"/>
          </a:p>
        </p:txBody>
      </p:sp>
    </p:spTree>
    <p:extLst>
      <p:ext uri="{BB962C8B-B14F-4D97-AF65-F5344CB8AC3E}">
        <p14:creationId xmlns:p14="http://schemas.microsoft.com/office/powerpoint/2010/main" val="26102277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EA23DF2-8517-44B7-A935-A20D70ABCBB8}" type="slidenum">
              <a:rPr lang="en-US"/>
              <a:pPr/>
              <a:t>5</a:t>
            </a:fld>
            <a:endParaRPr lang="en-US"/>
          </a:p>
        </p:txBody>
      </p:sp>
      <p:sp>
        <p:nvSpPr>
          <p:cNvPr id="517123" name="Rectangle 3"/>
          <p:cNvSpPr>
            <a:spLocks noGrp="1" noChangeArrowheads="1"/>
          </p:cNvSpPr>
          <p:nvPr>
            <p:ph type="body" idx="1"/>
          </p:nvPr>
        </p:nvSpPr>
        <p:spPr>
          <a:xfrm>
            <a:off x="1919288" y="2276475"/>
            <a:ext cx="8229600" cy="2603500"/>
          </a:xfrm>
        </p:spPr>
        <p:txBody>
          <a:bodyPr/>
          <a:lstStyle/>
          <a:p>
            <a:pPr algn="r">
              <a:buFontTx/>
              <a:buNone/>
            </a:pPr>
            <a:r>
              <a:rPr lang="fa-IR"/>
              <a:t>چنانچه یکسال را سال پایه در نظربگیریم می توانیم منحنی روند هر یک از اقلام صورتهای مالی  را رسم کرده  و از روی آن تجزیه وتحلیل راانجام دهیم .سال پایه برای شروع این  منحنی ها  مورد  استفاده  قرار  می گیرد .</a:t>
            </a:r>
            <a:endParaRPr lang="en-US"/>
          </a:p>
        </p:txBody>
      </p:sp>
    </p:spTree>
    <p:extLst>
      <p:ext uri="{BB962C8B-B14F-4D97-AF65-F5344CB8AC3E}">
        <p14:creationId xmlns:p14="http://schemas.microsoft.com/office/powerpoint/2010/main" val="40118001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032F0CC-4CFE-4208-BF9C-1E8F0B63398A}" type="slidenum">
              <a:rPr lang="en-US"/>
              <a:pPr/>
              <a:t>50</a:t>
            </a:fld>
            <a:endParaRPr lang="en-US"/>
          </a:p>
        </p:txBody>
      </p:sp>
      <p:sp>
        <p:nvSpPr>
          <p:cNvPr id="570371" name="Rectangle 3"/>
          <p:cNvSpPr>
            <a:spLocks noGrp="1" noChangeArrowheads="1"/>
          </p:cNvSpPr>
          <p:nvPr>
            <p:ph type="body" idx="1"/>
          </p:nvPr>
        </p:nvSpPr>
        <p:spPr/>
        <p:txBody>
          <a:bodyPr/>
          <a:lstStyle/>
          <a:p>
            <a:pPr algn="r">
              <a:buFontTx/>
              <a:buNone/>
            </a:pPr>
            <a:r>
              <a:rPr lang="fa-IR"/>
              <a:t> </a:t>
            </a:r>
            <a:r>
              <a:rPr lang="ar-SA"/>
              <a:t>بستانكاران</a:t>
            </a:r>
            <a:r>
              <a:rPr lang="fa-IR"/>
              <a:t> </a:t>
            </a:r>
            <a:r>
              <a:rPr lang="ar-SA"/>
              <a:t>ازاقلام بده</a:t>
            </a:r>
            <a:r>
              <a:rPr lang="fa-IR"/>
              <a:t>ی</a:t>
            </a:r>
            <a:r>
              <a:rPr lang="ar-SA"/>
              <a:t> پول</a:t>
            </a:r>
            <a:r>
              <a:rPr lang="fa-IR"/>
              <a:t>ی</a:t>
            </a:r>
            <a:r>
              <a:rPr lang="ar-SA"/>
              <a:t> است . نگهدار</a:t>
            </a:r>
            <a:r>
              <a:rPr lang="fa-IR"/>
              <a:t>ی </a:t>
            </a:r>
            <a:r>
              <a:rPr lang="ar-SA"/>
              <a:t>اقلام بده</a:t>
            </a:r>
            <a:r>
              <a:rPr lang="fa-IR"/>
              <a:t>ی</a:t>
            </a:r>
            <a:r>
              <a:rPr lang="ar-SA"/>
              <a:t> </a:t>
            </a:r>
            <a:r>
              <a:rPr lang="fa-IR"/>
              <a:t> </a:t>
            </a:r>
            <a:r>
              <a:rPr lang="ar-SA"/>
              <a:t>پول</a:t>
            </a:r>
            <a:r>
              <a:rPr lang="fa-IR"/>
              <a:t>ی </a:t>
            </a:r>
            <a:r>
              <a:rPr lang="ar-SA"/>
              <a:t>دردوران تورم</a:t>
            </a:r>
            <a:r>
              <a:rPr lang="fa-IR"/>
              <a:t> </a:t>
            </a:r>
            <a:r>
              <a:rPr lang="ar-SA"/>
              <a:t>باعث بدست آمدن سود ناش</a:t>
            </a:r>
            <a:r>
              <a:rPr lang="fa-IR"/>
              <a:t>ی</a:t>
            </a:r>
            <a:r>
              <a:rPr lang="ar-SA"/>
              <a:t> از قدرت خريد م</a:t>
            </a:r>
            <a:r>
              <a:rPr lang="fa-IR"/>
              <a:t>ی</a:t>
            </a:r>
            <a:r>
              <a:rPr lang="ar-SA"/>
              <a:t> گردد.</a:t>
            </a:r>
            <a:endParaRPr lang="fa-IR"/>
          </a:p>
          <a:p>
            <a:pPr algn="r">
              <a:buFontTx/>
              <a:buNone/>
            </a:pPr>
            <a:r>
              <a:rPr lang="ar-SA"/>
              <a:t>محاسبه </a:t>
            </a:r>
            <a:r>
              <a:rPr lang="fa-IR"/>
              <a:t> </a:t>
            </a:r>
            <a:r>
              <a:rPr lang="ar-SA"/>
              <a:t>سود </a:t>
            </a:r>
            <a:r>
              <a:rPr lang="fa-IR"/>
              <a:t> </a:t>
            </a:r>
            <a:r>
              <a:rPr lang="ar-SA"/>
              <a:t>و </a:t>
            </a:r>
            <a:r>
              <a:rPr lang="fa-IR"/>
              <a:t> </a:t>
            </a:r>
            <a:r>
              <a:rPr lang="ar-SA"/>
              <a:t>زيان</a:t>
            </a:r>
            <a:r>
              <a:rPr lang="fa-IR"/>
              <a:t> </a:t>
            </a:r>
            <a:r>
              <a:rPr lang="ar-SA"/>
              <a:t> ناش</a:t>
            </a:r>
            <a:r>
              <a:rPr lang="fa-IR"/>
              <a:t>ی</a:t>
            </a:r>
            <a:r>
              <a:rPr lang="ar-SA"/>
              <a:t> </a:t>
            </a:r>
            <a:r>
              <a:rPr lang="fa-IR"/>
              <a:t> </a:t>
            </a:r>
            <a:r>
              <a:rPr lang="ar-SA"/>
              <a:t>از </a:t>
            </a:r>
            <a:r>
              <a:rPr lang="fa-IR"/>
              <a:t> </a:t>
            </a:r>
            <a:r>
              <a:rPr lang="ar-SA"/>
              <a:t>قدرت </a:t>
            </a:r>
            <a:r>
              <a:rPr lang="fa-IR"/>
              <a:t> </a:t>
            </a:r>
            <a:r>
              <a:rPr lang="ar-SA"/>
              <a:t>خريد</a:t>
            </a:r>
            <a:r>
              <a:rPr lang="fa-IR"/>
              <a:t> </a:t>
            </a:r>
            <a:r>
              <a:rPr lang="ar-SA"/>
              <a:t> در</a:t>
            </a:r>
            <a:r>
              <a:rPr lang="fa-IR"/>
              <a:t> </a:t>
            </a:r>
            <a:r>
              <a:rPr lang="ar-SA"/>
              <a:t> م</a:t>
            </a:r>
            <a:r>
              <a:rPr lang="fa-IR"/>
              <a:t>ور</a:t>
            </a:r>
            <a:r>
              <a:rPr lang="ar-SA"/>
              <a:t>د شركت</a:t>
            </a:r>
            <a:r>
              <a:rPr lang="fa-IR"/>
              <a:t> </a:t>
            </a:r>
            <a:r>
              <a:rPr lang="ar-SA"/>
              <a:t>ها</a:t>
            </a:r>
            <a:r>
              <a:rPr lang="fa-IR"/>
              <a:t>ی</a:t>
            </a:r>
            <a:r>
              <a:rPr lang="ar-SA"/>
              <a:t> بزرگ</a:t>
            </a:r>
            <a:r>
              <a:rPr lang="fa-IR"/>
              <a:t> </a:t>
            </a:r>
            <a:r>
              <a:rPr lang="ar-SA"/>
              <a:t> پيچيدگ</a:t>
            </a:r>
            <a:r>
              <a:rPr lang="fa-IR"/>
              <a:t>ی</a:t>
            </a:r>
            <a:r>
              <a:rPr lang="ar-SA"/>
              <a:t> </a:t>
            </a:r>
            <a:r>
              <a:rPr lang="fa-IR"/>
              <a:t>دارد</a:t>
            </a:r>
            <a:r>
              <a:rPr lang="ar-SA"/>
              <a:t> چون</a:t>
            </a:r>
            <a:r>
              <a:rPr lang="fa-IR"/>
              <a:t> </a:t>
            </a:r>
            <a:r>
              <a:rPr lang="ar-SA"/>
              <a:t> وجوه نقد ،</a:t>
            </a:r>
            <a:r>
              <a:rPr lang="fa-IR"/>
              <a:t> ح</a:t>
            </a:r>
            <a:r>
              <a:rPr lang="ar-SA"/>
              <a:t>ساب بدهكاران ،</a:t>
            </a:r>
            <a:r>
              <a:rPr lang="fa-IR"/>
              <a:t> </a:t>
            </a:r>
            <a:r>
              <a:rPr lang="ar-SA"/>
              <a:t>حساب</a:t>
            </a:r>
            <a:r>
              <a:rPr lang="fa-IR"/>
              <a:t> </a:t>
            </a:r>
            <a:r>
              <a:rPr lang="ar-SA"/>
              <a:t>بستانكاران</a:t>
            </a:r>
            <a:r>
              <a:rPr lang="fa-IR"/>
              <a:t> </a:t>
            </a:r>
            <a:r>
              <a:rPr lang="ar-SA"/>
              <a:t>درط</a:t>
            </a:r>
            <a:r>
              <a:rPr lang="fa-IR"/>
              <a:t>ی</a:t>
            </a:r>
            <a:r>
              <a:rPr lang="ar-SA"/>
              <a:t> دوره</a:t>
            </a:r>
            <a:r>
              <a:rPr lang="fa-IR"/>
              <a:t> </a:t>
            </a:r>
            <a:r>
              <a:rPr lang="ar-SA"/>
              <a:t> دستخوش تغيير م</a:t>
            </a:r>
            <a:r>
              <a:rPr lang="fa-IR"/>
              <a:t>ی</a:t>
            </a:r>
            <a:r>
              <a:rPr lang="ar-SA"/>
              <a:t> شوند .</a:t>
            </a:r>
            <a:endParaRPr lang="en-US"/>
          </a:p>
        </p:txBody>
      </p:sp>
    </p:spTree>
    <p:extLst>
      <p:ext uri="{BB962C8B-B14F-4D97-AF65-F5344CB8AC3E}">
        <p14:creationId xmlns:p14="http://schemas.microsoft.com/office/powerpoint/2010/main" val="24628788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6089CFC-0190-4CC3-8D7B-E35D7DF311BB}" type="slidenum">
              <a:rPr lang="en-US"/>
              <a:pPr/>
              <a:t>51</a:t>
            </a:fld>
            <a:endParaRPr lang="en-US"/>
          </a:p>
        </p:txBody>
      </p:sp>
      <p:sp>
        <p:nvSpPr>
          <p:cNvPr id="571395" name="Rectangle 3"/>
          <p:cNvSpPr>
            <a:spLocks noGrp="1" noChangeArrowheads="1"/>
          </p:cNvSpPr>
          <p:nvPr>
            <p:ph type="body" idx="1"/>
          </p:nvPr>
        </p:nvSpPr>
        <p:spPr>
          <a:xfrm>
            <a:off x="1774826" y="1557338"/>
            <a:ext cx="8435975" cy="4248150"/>
          </a:xfrm>
        </p:spPr>
        <p:txBody>
          <a:bodyPr/>
          <a:lstStyle/>
          <a:p>
            <a:pPr algn="r">
              <a:buFontTx/>
              <a:buNone/>
            </a:pPr>
            <a:r>
              <a:rPr lang="ar-SA"/>
              <a:t>حسابدار</a:t>
            </a:r>
            <a:r>
              <a:rPr lang="fa-IR"/>
              <a:t>ی</a:t>
            </a:r>
            <a:r>
              <a:rPr lang="ar-SA"/>
              <a:t> قيمت جار</a:t>
            </a:r>
            <a:r>
              <a:rPr lang="fa-IR"/>
              <a:t>ی</a:t>
            </a:r>
            <a:r>
              <a:rPr lang="ar-SA"/>
              <a:t> :</a:t>
            </a:r>
            <a:endParaRPr lang="fa-IR"/>
          </a:p>
          <a:p>
            <a:pPr algn="r">
              <a:buFontTx/>
              <a:buNone/>
            </a:pPr>
            <a:r>
              <a:rPr lang="ar-SA"/>
              <a:t>برا</a:t>
            </a:r>
            <a:r>
              <a:rPr lang="fa-IR"/>
              <a:t>ی</a:t>
            </a:r>
            <a:r>
              <a:rPr lang="ar-SA"/>
              <a:t> اندازه گير</a:t>
            </a:r>
            <a:r>
              <a:rPr lang="fa-IR"/>
              <a:t>ی</a:t>
            </a:r>
            <a:r>
              <a:rPr lang="ar-SA"/>
              <a:t> دارا</a:t>
            </a:r>
            <a:r>
              <a:rPr lang="fa-IR"/>
              <a:t>ی</a:t>
            </a:r>
            <a:r>
              <a:rPr lang="ar-SA"/>
              <a:t>يها </a:t>
            </a:r>
            <a:r>
              <a:rPr lang="fa-IR"/>
              <a:t> </a:t>
            </a:r>
            <a:r>
              <a:rPr lang="ar-SA"/>
              <a:t>بجا</a:t>
            </a:r>
            <a:r>
              <a:rPr lang="fa-IR"/>
              <a:t>ی </a:t>
            </a:r>
            <a:r>
              <a:rPr lang="ar-SA"/>
              <a:t> قيمت</a:t>
            </a:r>
            <a:r>
              <a:rPr lang="fa-IR"/>
              <a:t> </a:t>
            </a:r>
            <a:r>
              <a:rPr lang="ar-SA"/>
              <a:t> تمام شده تاريخ</a:t>
            </a:r>
            <a:r>
              <a:rPr lang="fa-IR"/>
              <a:t>ی</a:t>
            </a:r>
            <a:r>
              <a:rPr lang="ar-SA"/>
              <a:t> يا قيمت تمام شده تعديل يافته باسطح قيمتها</a:t>
            </a:r>
            <a:r>
              <a:rPr lang="fa-IR"/>
              <a:t> ا</a:t>
            </a:r>
            <a:r>
              <a:rPr lang="ar-SA"/>
              <a:t>ز قيمت </a:t>
            </a:r>
            <a:r>
              <a:rPr lang="fa-IR"/>
              <a:t> </a:t>
            </a:r>
            <a:r>
              <a:rPr lang="ar-SA"/>
              <a:t>جايگزين</a:t>
            </a:r>
            <a:r>
              <a:rPr lang="fa-IR"/>
              <a:t>ی</a:t>
            </a:r>
            <a:r>
              <a:rPr lang="ar-SA"/>
              <a:t> استفاده م</a:t>
            </a:r>
            <a:r>
              <a:rPr lang="fa-IR"/>
              <a:t>ی</a:t>
            </a:r>
            <a:r>
              <a:rPr lang="ar-SA"/>
              <a:t> شود .</a:t>
            </a:r>
            <a:endParaRPr lang="fa-IR" altLang="zh-CN"/>
          </a:p>
          <a:p>
            <a:pPr algn="r">
              <a:buFontTx/>
              <a:buNone/>
            </a:pPr>
            <a:r>
              <a:rPr lang="ar-SA" altLang="zh-CN"/>
              <a:t>بسيار</a:t>
            </a:r>
            <a:r>
              <a:rPr lang="fa-IR" altLang="zh-CN"/>
              <a:t>ی </a:t>
            </a:r>
            <a:r>
              <a:rPr lang="ar-SA" altLang="zh-CN"/>
              <a:t>ازحسابداران</a:t>
            </a:r>
            <a:r>
              <a:rPr lang="fa-IR" altLang="zh-CN"/>
              <a:t> </a:t>
            </a:r>
            <a:r>
              <a:rPr lang="ar-SA" altLang="zh-CN"/>
              <a:t>مال</a:t>
            </a:r>
            <a:r>
              <a:rPr lang="fa-IR" altLang="zh-CN"/>
              <a:t>ی</a:t>
            </a:r>
            <a:r>
              <a:rPr lang="ar-SA" altLang="zh-CN"/>
              <a:t> براين باورند كه</a:t>
            </a:r>
            <a:r>
              <a:rPr lang="fa-IR" altLang="zh-CN"/>
              <a:t> </a:t>
            </a:r>
            <a:r>
              <a:rPr lang="ar-SA" altLang="zh-CN"/>
              <a:t>حسابدار</a:t>
            </a:r>
            <a:r>
              <a:rPr lang="fa-IR" altLang="zh-CN"/>
              <a:t>ی </a:t>
            </a:r>
            <a:r>
              <a:rPr lang="ar-SA" altLang="zh-CN"/>
              <a:t>قيمت</a:t>
            </a:r>
            <a:r>
              <a:rPr lang="fa-IR" altLang="zh-CN"/>
              <a:t> </a:t>
            </a:r>
            <a:r>
              <a:rPr lang="ar-SA" altLang="zh-CN"/>
              <a:t> جار</a:t>
            </a:r>
            <a:r>
              <a:rPr lang="fa-IR" altLang="zh-CN"/>
              <a:t>ی </a:t>
            </a:r>
            <a:r>
              <a:rPr lang="ar-SA" altLang="zh-CN"/>
              <a:t>تصويرواقع</a:t>
            </a:r>
            <a:r>
              <a:rPr lang="fa-IR" altLang="zh-CN"/>
              <a:t>ی</a:t>
            </a:r>
            <a:r>
              <a:rPr lang="ar-SA" altLang="zh-CN"/>
              <a:t>تر</a:t>
            </a:r>
            <a:r>
              <a:rPr lang="fa-IR" altLang="zh-CN"/>
              <a:t>ی</a:t>
            </a:r>
            <a:r>
              <a:rPr lang="ar-SA" altLang="zh-CN"/>
              <a:t> از دارا</a:t>
            </a:r>
            <a:r>
              <a:rPr lang="fa-IR" altLang="zh-CN"/>
              <a:t>یی</a:t>
            </a:r>
            <a:r>
              <a:rPr lang="ar-SA" altLang="zh-CN"/>
              <a:t>ها وسود</a:t>
            </a:r>
            <a:r>
              <a:rPr lang="fa-IR" altLang="zh-CN"/>
              <a:t> </a:t>
            </a:r>
            <a:r>
              <a:rPr lang="ar-SA" altLang="zh-CN"/>
              <a:t>موسسات نسبت به </a:t>
            </a:r>
            <a:r>
              <a:rPr lang="fa-IR" altLang="zh-CN"/>
              <a:t>بقیه </a:t>
            </a:r>
            <a:r>
              <a:rPr lang="ar-SA" altLang="zh-CN"/>
              <a:t> به دست م</a:t>
            </a:r>
            <a:r>
              <a:rPr lang="fa-IR" altLang="zh-CN"/>
              <a:t>ی</a:t>
            </a:r>
            <a:r>
              <a:rPr lang="ar-SA" altLang="zh-CN"/>
              <a:t> دهد</a:t>
            </a:r>
            <a:r>
              <a:rPr lang="fa-IR" altLang="zh-CN"/>
              <a:t>.</a:t>
            </a:r>
            <a:r>
              <a:rPr lang="ar-SA" altLang="zh-CN"/>
              <a:t> </a:t>
            </a:r>
            <a:endParaRPr lang="en-US"/>
          </a:p>
        </p:txBody>
      </p:sp>
    </p:spTree>
    <p:extLst>
      <p:ext uri="{BB962C8B-B14F-4D97-AF65-F5344CB8AC3E}">
        <p14:creationId xmlns:p14="http://schemas.microsoft.com/office/powerpoint/2010/main" val="42808853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7320FBF-17A0-4911-80E4-4E6B1F58ECFE}" type="slidenum">
              <a:rPr lang="en-US"/>
              <a:pPr/>
              <a:t>52</a:t>
            </a:fld>
            <a:endParaRPr lang="en-US"/>
          </a:p>
        </p:txBody>
      </p:sp>
      <p:sp>
        <p:nvSpPr>
          <p:cNvPr id="572419" name="Rectangle 3"/>
          <p:cNvSpPr>
            <a:spLocks noGrp="1" noChangeArrowheads="1"/>
          </p:cNvSpPr>
          <p:nvPr>
            <p:ph type="body" idx="1"/>
          </p:nvPr>
        </p:nvSpPr>
        <p:spPr>
          <a:xfrm>
            <a:off x="1981200" y="908050"/>
            <a:ext cx="8229600" cy="5111750"/>
          </a:xfrm>
        </p:spPr>
        <p:txBody>
          <a:bodyPr/>
          <a:lstStyle/>
          <a:p>
            <a:pPr algn="r" rtl="1">
              <a:buFontTx/>
              <a:buNone/>
            </a:pPr>
            <a:r>
              <a:rPr lang="fa-IR"/>
              <a:t>   </a:t>
            </a:r>
            <a:r>
              <a:rPr lang="ar-SA"/>
              <a:t>با توجه به اهميت</a:t>
            </a:r>
            <a:r>
              <a:rPr lang="fa-IR"/>
              <a:t> </a:t>
            </a:r>
            <a:r>
              <a:rPr lang="ar-SA"/>
              <a:t>اطلاعات مال</a:t>
            </a:r>
            <a:r>
              <a:rPr lang="fa-IR"/>
              <a:t>ی به </a:t>
            </a:r>
            <a:r>
              <a:rPr lang="ar-SA"/>
              <a:t>قيمت جار</a:t>
            </a:r>
            <a:r>
              <a:rPr lang="fa-IR"/>
              <a:t>ی </a:t>
            </a:r>
            <a:r>
              <a:rPr lang="en-US"/>
              <a:t>FASB</a:t>
            </a:r>
            <a:r>
              <a:rPr lang="fa-IR"/>
              <a:t> </a:t>
            </a:r>
            <a:r>
              <a:rPr lang="ar-SA"/>
              <a:t>شركتها</a:t>
            </a:r>
            <a:r>
              <a:rPr lang="fa-IR"/>
              <a:t>ی </a:t>
            </a:r>
            <a:r>
              <a:rPr lang="ar-SA"/>
              <a:t>بزرگ راموظف كرده</a:t>
            </a:r>
            <a:r>
              <a:rPr lang="fa-IR"/>
              <a:t>  </a:t>
            </a:r>
            <a:r>
              <a:rPr lang="ar-SA"/>
              <a:t>است ،</a:t>
            </a:r>
            <a:r>
              <a:rPr lang="fa-IR"/>
              <a:t> </a:t>
            </a:r>
            <a:r>
              <a:rPr lang="ar-SA"/>
              <a:t>اطلاعات مال</a:t>
            </a:r>
            <a:r>
              <a:rPr lang="fa-IR"/>
              <a:t>ی </a:t>
            </a:r>
            <a:endParaRPr lang="en-US"/>
          </a:p>
          <a:p>
            <a:pPr algn="r">
              <a:buFontTx/>
              <a:buNone/>
            </a:pPr>
            <a:r>
              <a:rPr lang="fa-IR"/>
              <a:t>   </a:t>
            </a:r>
            <a:r>
              <a:rPr lang="ar-SA"/>
              <a:t>زير</a:t>
            </a:r>
            <a:r>
              <a:rPr lang="fa-IR"/>
              <a:t> </a:t>
            </a:r>
            <a:r>
              <a:rPr lang="ar-SA"/>
              <a:t>را </a:t>
            </a:r>
            <a:r>
              <a:rPr lang="fa-IR"/>
              <a:t> </a:t>
            </a:r>
            <a:r>
              <a:rPr lang="ar-SA"/>
              <a:t>به </a:t>
            </a:r>
            <a:r>
              <a:rPr lang="fa-IR"/>
              <a:t> </a:t>
            </a:r>
            <a:r>
              <a:rPr lang="ar-SA"/>
              <a:t>صورت</a:t>
            </a:r>
            <a:r>
              <a:rPr lang="fa-IR"/>
              <a:t> </a:t>
            </a:r>
            <a:r>
              <a:rPr lang="ar-SA"/>
              <a:t> </a:t>
            </a:r>
            <a:r>
              <a:rPr lang="fa-IR"/>
              <a:t> </a:t>
            </a:r>
            <a:r>
              <a:rPr lang="ar-SA"/>
              <a:t>قيمت </a:t>
            </a:r>
            <a:r>
              <a:rPr lang="fa-IR"/>
              <a:t> </a:t>
            </a:r>
            <a:r>
              <a:rPr lang="ar-SA"/>
              <a:t>جار</a:t>
            </a:r>
            <a:r>
              <a:rPr lang="fa-IR"/>
              <a:t>ی </a:t>
            </a:r>
            <a:r>
              <a:rPr lang="ar-SA"/>
              <a:t> نشان</a:t>
            </a:r>
            <a:r>
              <a:rPr lang="fa-IR"/>
              <a:t> </a:t>
            </a:r>
            <a:r>
              <a:rPr lang="ar-SA"/>
              <a:t> دهند :</a:t>
            </a:r>
            <a:endParaRPr lang="fa-IR"/>
          </a:p>
          <a:p>
            <a:pPr algn="r">
              <a:buFontTx/>
              <a:buNone/>
            </a:pPr>
            <a:r>
              <a:rPr lang="fa-IR"/>
              <a:t>  1- </a:t>
            </a:r>
            <a:r>
              <a:rPr lang="ar-SA"/>
              <a:t>سود خالص بر اساس هزينه ها به قيمت جار</a:t>
            </a:r>
            <a:r>
              <a:rPr lang="fa-IR"/>
              <a:t>ی</a:t>
            </a:r>
            <a:r>
              <a:rPr lang="ar-SA"/>
              <a:t> .</a:t>
            </a:r>
            <a:endParaRPr lang="fa-IR"/>
          </a:p>
          <a:p>
            <a:pPr algn="r">
              <a:buFontTx/>
              <a:buNone/>
            </a:pPr>
            <a:r>
              <a:rPr lang="fa-IR"/>
              <a:t>  2- </a:t>
            </a:r>
            <a:r>
              <a:rPr lang="ar-SA"/>
              <a:t>قيمت جار</a:t>
            </a:r>
            <a:r>
              <a:rPr lang="fa-IR"/>
              <a:t>ی </a:t>
            </a:r>
            <a:r>
              <a:rPr lang="ar-SA"/>
              <a:t>موجود</a:t>
            </a:r>
            <a:r>
              <a:rPr lang="fa-IR"/>
              <a:t>ی </a:t>
            </a:r>
            <a:r>
              <a:rPr lang="ar-SA"/>
              <a:t>كالا،زمين،ساختمان،ماشين آلات ، </a:t>
            </a:r>
            <a:r>
              <a:rPr lang="fa-IR"/>
              <a:t>   </a:t>
            </a:r>
            <a:r>
              <a:rPr lang="ar-SA"/>
              <a:t>تجهيزات</a:t>
            </a:r>
            <a:r>
              <a:rPr lang="fa-IR"/>
              <a:t> </a:t>
            </a:r>
            <a:r>
              <a:rPr lang="ar-SA"/>
              <a:t> در</a:t>
            </a:r>
            <a:r>
              <a:rPr lang="fa-IR"/>
              <a:t> </a:t>
            </a:r>
            <a:r>
              <a:rPr lang="ar-SA"/>
              <a:t> پايان</a:t>
            </a:r>
            <a:r>
              <a:rPr lang="fa-IR"/>
              <a:t> </a:t>
            </a:r>
            <a:r>
              <a:rPr lang="ar-SA"/>
              <a:t> دوره .</a:t>
            </a:r>
            <a:endParaRPr lang="fa-IR"/>
          </a:p>
        </p:txBody>
      </p:sp>
    </p:spTree>
    <p:extLst>
      <p:ext uri="{BB962C8B-B14F-4D97-AF65-F5344CB8AC3E}">
        <p14:creationId xmlns:p14="http://schemas.microsoft.com/office/powerpoint/2010/main" val="28123436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61F0D22-58E0-43B1-B6E5-AD71E3E222DB}" type="slidenum">
              <a:rPr lang="en-US"/>
              <a:pPr/>
              <a:t>53</a:t>
            </a:fld>
            <a:endParaRPr lang="en-US"/>
          </a:p>
        </p:txBody>
      </p:sp>
      <p:sp>
        <p:nvSpPr>
          <p:cNvPr id="573443" name="Rectangle 3"/>
          <p:cNvSpPr>
            <a:spLocks noGrp="1" noChangeArrowheads="1"/>
          </p:cNvSpPr>
          <p:nvPr>
            <p:ph type="body" idx="1"/>
          </p:nvPr>
        </p:nvSpPr>
        <p:spPr/>
        <p:txBody>
          <a:bodyPr/>
          <a:lstStyle/>
          <a:p>
            <a:pPr algn="r">
              <a:buFontTx/>
              <a:buNone/>
            </a:pPr>
            <a:r>
              <a:rPr lang="fa-IR"/>
              <a:t>3- </a:t>
            </a:r>
            <a:r>
              <a:rPr lang="ar-SA"/>
              <a:t>افزايش يا كاهش ارزش جار</a:t>
            </a:r>
            <a:r>
              <a:rPr lang="fa-IR"/>
              <a:t>ی</a:t>
            </a:r>
            <a:r>
              <a:rPr lang="ar-SA"/>
              <a:t> موجود</a:t>
            </a:r>
            <a:r>
              <a:rPr lang="fa-IR"/>
              <a:t>ی</a:t>
            </a:r>
            <a:r>
              <a:rPr lang="ar-SA"/>
              <a:t> كالا ، زمين ، ساختمان ، ماشين آلات و تجهيزات در ط</a:t>
            </a:r>
            <a:r>
              <a:rPr lang="fa-IR"/>
              <a:t>ی</a:t>
            </a:r>
            <a:r>
              <a:rPr lang="ar-SA"/>
              <a:t> دوره ، افزايش و يا كاهش </a:t>
            </a:r>
            <a:r>
              <a:rPr lang="fa-IR"/>
              <a:t> </a:t>
            </a:r>
            <a:r>
              <a:rPr lang="ar-SA"/>
              <a:t>بايد پس ازاحتساب تورم</a:t>
            </a:r>
            <a:r>
              <a:rPr lang="fa-IR"/>
              <a:t> </a:t>
            </a:r>
            <a:r>
              <a:rPr lang="ar-SA"/>
              <a:t> به صورت خالص نشان</a:t>
            </a:r>
            <a:r>
              <a:rPr lang="fa-IR"/>
              <a:t> </a:t>
            </a:r>
            <a:r>
              <a:rPr lang="ar-SA"/>
              <a:t>داده شود .</a:t>
            </a:r>
            <a:endParaRPr lang="en-US"/>
          </a:p>
          <a:p>
            <a:endParaRPr lang="en-US"/>
          </a:p>
        </p:txBody>
      </p:sp>
    </p:spTree>
    <p:extLst>
      <p:ext uri="{BB962C8B-B14F-4D97-AF65-F5344CB8AC3E}">
        <p14:creationId xmlns:p14="http://schemas.microsoft.com/office/powerpoint/2010/main" val="4036481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A1220AF-7320-43DD-8F4D-9FC29002D8B9}" type="slidenum">
              <a:rPr lang="en-US"/>
              <a:pPr/>
              <a:t>6</a:t>
            </a:fld>
            <a:endParaRPr lang="en-US"/>
          </a:p>
        </p:txBody>
      </p:sp>
      <p:sp>
        <p:nvSpPr>
          <p:cNvPr id="518147" name="Rectangle 3"/>
          <p:cNvSpPr>
            <a:spLocks noGrp="1" noChangeArrowheads="1"/>
          </p:cNvSpPr>
          <p:nvPr>
            <p:ph type="body" idx="1"/>
          </p:nvPr>
        </p:nvSpPr>
        <p:spPr>
          <a:xfrm>
            <a:off x="1981200" y="1905001"/>
            <a:ext cx="8229600" cy="2747963"/>
          </a:xfrm>
        </p:spPr>
        <p:txBody>
          <a:bodyPr/>
          <a:lstStyle/>
          <a:p>
            <a:pPr algn="r">
              <a:buFontTx/>
              <a:buNone/>
            </a:pPr>
            <a:r>
              <a:rPr lang="fa-IR"/>
              <a:t>صورتهای مالی مقایسه ای معمولاصورتهای مالی اطلاعات دو سال و یا بیشتر از آن را نشان می دهند  افزایش یاکاهش هر یک از  اقلام  صورت حسابها  و درصد  تغییرات  آنها با سالهای  قبل  مورد مقایسه قرار می گیرد . </a:t>
            </a:r>
            <a:endParaRPr lang="en-US"/>
          </a:p>
        </p:txBody>
      </p:sp>
    </p:spTree>
    <p:extLst>
      <p:ext uri="{BB962C8B-B14F-4D97-AF65-F5344CB8AC3E}">
        <p14:creationId xmlns:p14="http://schemas.microsoft.com/office/powerpoint/2010/main" val="36551838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9C2BABB-CE90-4ECC-8C33-0610139007A1}" type="slidenum">
              <a:rPr lang="en-US"/>
              <a:pPr/>
              <a:t>7</a:t>
            </a:fld>
            <a:endParaRPr lang="en-US"/>
          </a:p>
        </p:txBody>
      </p:sp>
      <p:sp>
        <p:nvSpPr>
          <p:cNvPr id="519171" name="Rectangle 3"/>
          <p:cNvSpPr>
            <a:spLocks noGrp="1" noChangeArrowheads="1"/>
          </p:cNvSpPr>
          <p:nvPr>
            <p:ph type="body" idx="1"/>
          </p:nvPr>
        </p:nvSpPr>
        <p:spPr/>
        <p:txBody>
          <a:bodyPr/>
          <a:lstStyle/>
          <a:p>
            <a:pPr algn="r">
              <a:buFontTx/>
              <a:buNone/>
            </a:pPr>
            <a:r>
              <a:rPr lang="fa-IR"/>
              <a:t>به طور کلی می توان نتایج زیر را از تجزیه  و  تحلیل افقی صورت های  مالی شرکت  به  دست  آورد :</a:t>
            </a:r>
          </a:p>
          <a:p>
            <a:pPr algn="r">
              <a:buFontTx/>
              <a:buNone/>
            </a:pPr>
            <a:r>
              <a:rPr lang="fa-IR"/>
              <a:t>کاهش مانده حساب   وجوه  نقد  توام  با  افزایش  در  مانده حساب اوراق  بهادار قابل  فروش  است . </a:t>
            </a:r>
            <a:endParaRPr lang="ar-SA"/>
          </a:p>
        </p:txBody>
      </p:sp>
    </p:spTree>
    <p:extLst>
      <p:ext uri="{BB962C8B-B14F-4D97-AF65-F5344CB8AC3E}">
        <p14:creationId xmlns:p14="http://schemas.microsoft.com/office/powerpoint/2010/main" val="7320640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9E78AB5-5A58-4423-B95F-6EB65F020C54}" type="slidenum">
              <a:rPr lang="en-US"/>
              <a:pPr/>
              <a:t>8</a:t>
            </a:fld>
            <a:endParaRPr lang="en-US"/>
          </a:p>
        </p:txBody>
      </p:sp>
      <p:sp>
        <p:nvSpPr>
          <p:cNvPr id="520195" name="Rectangle 3"/>
          <p:cNvSpPr>
            <a:spLocks noGrp="1" noChangeArrowheads="1"/>
          </p:cNvSpPr>
          <p:nvPr>
            <p:ph type="body" idx="1"/>
          </p:nvPr>
        </p:nvSpPr>
        <p:spPr>
          <a:xfrm>
            <a:off x="1981200" y="1905001"/>
            <a:ext cx="8229600" cy="2244725"/>
          </a:xfrm>
        </p:spPr>
        <p:txBody>
          <a:bodyPr/>
          <a:lstStyle/>
          <a:p>
            <a:pPr algn="r">
              <a:buFontTx/>
              <a:buNone/>
            </a:pPr>
            <a:r>
              <a:rPr lang="fa-IR"/>
              <a:t>این امرنشان دهنده آن است  که اداره حساب  وجوه نقد بهتر شده است  چون  بخشی از  وجوه  نقد  که  راکد  بوده است در اوراق بهادار قابل  فروش  سرمایه گذاری گردیده  است</a:t>
            </a:r>
          </a:p>
          <a:p>
            <a:pPr algn="r">
              <a:buFontTx/>
              <a:buNone/>
            </a:pPr>
            <a:endParaRPr lang="en-US"/>
          </a:p>
        </p:txBody>
      </p:sp>
    </p:spTree>
    <p:extLst>
      <p:ext uri="{BB962C8B-B14F-4D97-AF65-F5344CB8AC3E}">
        <p14:creationId xmlns:p14="http://schemas.microsoft.com/office/powerpoint/2010/main" val="34573901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D9EC7F7-CE54-485B-8068-4B759E80F4D3}" type="slidenum">
              <a:rPr lang="en-US"/>
              <a:pPr/>
              <a:t>9</a:t>
            </a:fld>
            <a:endParaRPr lang="en-US"/>
          </a:p>
        </p:txBody>
      </p:sp>
      <p:sp>
        <p:nvSpPr>
          <p:cNvPr id="521219" name="Rectangle 3"/>
          <p:cNvSpPr>
            <a:spLocks noGrp="1" noChangeArrowheads="1"/>
          </p:cNvSpPr>
          <p:nvPr>
            <p:ph type="body" idx="1"/>
          </p:nvPr>
        </p:nvSpPr>
        <p:spPr>
          <a:xfrm>
            <a:off x="1981200" y="1905000"/>
            <a:ext cx="8229600" cy="3036888"/>
          </a:xfrm>
        </p:spPr>
        <p:txBody>
          <a:bodyPr/>
          <a:lstStyle/>
          <a:p>
            <a:pPr algn="r">
              <a:buFontTx/>
              <a:buNone/>
            </a:pPr>
            <a:r>
              <a:rPr lang="fa-IR"/>
              <a:t>یکی دیگر از روشهای تجزیه و تحلیل افقی  روش  بررسی روند است که  اطلاعات مورد  نظر در  صورت های مالی رادرطی سالهای مختلف باهم مقایسه می کند  مد ت  زمانی که  برای  این کار است معمولا 5سال می باشد البته  گاهی 10یا20 سال  نیز می رسد . </a:t>
            </a:r>
            <a:endParaRPr lang="en-US"/>
          </a:p>
        </p:txBody>
      </p:sp>
    </p:spTree>
    <p:extLst>
      <p:ext uri="{BB962C8B-B14F-4D97-AF65-F5344CB8AC3E}">
        <p14:creationId xmlns:p14="http://schemas.microsoft.com/office/powerpoint/2010/main" val="17544232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2680</Words>
  <Application>Microsoft Office PowerPoint</Application>
  <PresentationFormat>Widescreen</PresentationFormat>
  <Paragraphs>183</Paragraphs>
  <Slides>53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宋体</vt:lpstr>
      <vt:lpstr>Arial</vt:lpstr>
      <vt:lpstr>华文新魏</vt:lpstr>
      <vt:lpstr>Tahoma</vt:lpstr>
      <vt:lpstr>Trebuchet MS</vt:lpstr>
      <vt:lpstr>Wingdings 3</vt:lpstr>
      <vt:lpstr>Facet</vt:lpstr>
      <vt:lpstr>فصل نهم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نهم</dc:title>
  <dc:creator>omid arzi</dc:creator>
  <cp:lastModifiedBy>omid arzi</cp:lastModifiedBy>
  <cp:revision>1</cp:revision>
  <dcterms:created xsi:type="dcterms:W3CDTF">2022-01-19T18:31:14Z</dcterms:created>
  <dcterms:modified xsi:type="dcterms:W3CDTF">2022-01-19T18:31:30Z</dcterms:modified>
</cp:coreProperties>
</file>