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58" d="100"/>
          <a:sy n="58" d="100"/>
        </p:scale>
        <p:origin x="3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70FF2-ACC7-416F-8195-8C63A1DBA9B3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3A1BE-38E5-4B6A-AA84-ED862B42F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706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70FF2-ACC7-416F-8195-8C63A1DBA9B3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3A1BE-38E5-4B6A-AA84-ED862B42F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885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70FF2-ACC7-416F-8195-8C63A1DBA9B3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3A1BE-38E5-4B6A-AA84-ED862B42F5B5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812780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70FF2-ACC7-416F-8195-8C63A1DBA9B3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3A1BE-38E5-4B6A-AA84-ED862B42F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0915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70FF2-ACC7-416F-8195-8C63A1DBA9B3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3A1BE-38E5-4B6A-AA84-ED862B42F5B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50911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70FF2-ACC7-416F-8195-8C63A1DBA9B3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3A1BE-38E5-4B6A-AA84-ED862B42F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6692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70FF2-ACC7-416F-8195-8C63A1DBA9B3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3A1BE-38E5-4B6A-AA84-ED862B42F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3616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70FF2-ACC7-416F-8195-8C63A1DBA9B3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3A1BE-38E5-4B6A-AA84-ED862B42F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4963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981200"/>
            <a:ext cx="10972800" cy="3886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37A761-B466-4C30-84AC-00F1B3A32B72}" type="slidenum">
              <a:rPr lang="ar-SA"/>
              <a:pPr/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904276"/>
      </p:ext>
    </p:extLst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70FF2-ACC7-416F-8195-8C63A1DBA9B3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3A1BE-38E5-4B6A-AA84-ED862B42F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214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70FF2-ACC7-416F-8195-8C63A1DBA9B3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3A1BE-38E5-4B6A-AA84-ED862B42F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60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70FF2-ACC7-416F-8195-8C63A1DBA9B3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3A1BE-38E5-4B6A-AA84-ED862B42F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60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70FF2-ACC7-416F-8195-8C63A1DBA9B3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3A1BE-38E5-4B6A-AA84-ED862B42F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336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70FF2-ACC7-416F-8195-8C63A1DBA9B3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3A1BE-38E5-4B6A-AA84-ED862B42F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911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70FF2-ACC7-416F-8195-8C63A1DBA9B3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3A1BE-38E5-4B6A-AA84-ED862B42F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724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70FF2-ACC7-416F-8195-8C63A1DBA9B3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3A1BE-38E5-4B6A-AA84-ED862B42F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88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70FF2-ACC7-416F-8195-8C63A1DBA9B3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3A1BE-38E5-4B6A-AA84-ED862B42F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99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70FF2-ACC7-416F-8195-8C63A1DBA9B3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13A1BE-38E5-4B6A-AA84-ED862B42F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067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1989139"/>
            <a:ext cx="8229600" cy="2160587"/>
          </a:xfrm>
        </p:spPr>
        <p:txBody>
          <a:bodyPr/>
          <a:lstStyle/>
          <a:p>
            <a:pPr algn="ctr" eaLnBrk="1" hangingPunct="1"/>
            <a:r>
              <a:rPr lang="fa-IR" dirty="0" smtClean="0">
                <a:solidFill>
                  <a:srgbClr val="FF0000"/>
                </a:solidFill>
                <a:cs typeface="Nazanin" pitchFamily="2" charset="-78"/>
                <a:hlinkClick r:id="rId2" action="ppaction://hlinksldjump"/>
              </a:rPr>
              <a:t>فصل هفتم:</a:t>
            </a:r>
            <a:r>
              <a:rPr lang="fa-IR" b="1" dirty="0" smtClean="0">
                <a:solidFill>
                  <a:srgbClr val="FF0000"/>
                </a:solidFill>
                <a:cs typeface="Nazanin" pitchFamily="2" charset="-78"/>
                <a:hlinkClick r:id="rId2" action="ppaction://hlinksldjump"/>
              </a:rPr>
              <a:t/>
            </a:r>
            <a:br>
              <a:rPr lang="fa-IR" b="1" dirty="0" smtClean="0">
                <a:solidFill>
                  <a:srgbClr val="FF0000"/>
                </a:solidFill>
                <a:cs typeface="Nazanin" pitchFamily="2" charset="-78"/>
                <a:hlinkClick r:id="rId2" action="ppaction://hlinksldjump"/>
              </a:rPr>
            </a:br>
            <a:r>
              <a:rPr lang="fa-IR" b="1" dirty="0" smtClean="0">
                <a:solidFill>
                  <a:schemeClr val="tx2"/>
                </a:solidFill>
                <a:cs typeface="Nazanin" pitchFamily="2" charset="-78"/>
              </a:rPr>
              <a:t>طراحي نوين براي رقابت جهاني</a:t>
            </a:r>
            <a:endParaRPr lang="en-US" b="1" dirty="0" smtClean="0">
              <a:solidFill>
                <a:srgbClr val="FF0000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804984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33375"/>
            <a:ext cx="8229600" cy="1371600"/>
          </a:xfrm>
        </p:spPr>
        <p:txBody>
          <a:bodyPr/>
          <a:lstStyle/>
          <a:p>
            <a:pPr algn="ctr" eaLnBrk="1" hangingPunct="1"/>
            <a:r>
              <a:rPr lang="fa-IR" b="1" smtClean="0">
                <a:solidFill>
                  <a:srgbClr val="FF0000"/>
                </a:solidFill>
                <a:cs typeface="Nazanin" pitchFamily="2" charset="-78"/>
              </a:rPr>
              <a:t>ساختار شبكه پويا</a:t>
            </a:r>
            <a:endParaRPr lang="en-US" b="1" smtClean="0">
              <a:solidFill>
                <a:srgbClr val="FF0000"/>
              </a:solidFill>
              <a:cs typeface="Nazanin" pitchFamily="2" charset="-78"/>
            </a:endParaRPr>
          </a:p>
        </p:txBody>
      </p:sp>
      <p:grpSp>
        <p:nvGrpSpPr>
          <p:cNvPr id="252931" name="Group 16"/>
          <p:cNvGrpSpPr>
            <a:grpSpLocks/>
          </p:cNvGrpSpPr>
          <p:nvPr/>
        </p:nvGrpSpPr>
        <p:grpSpPr bwMode="auto">
          <a:xfrm>
            <a:off x="2063750" y="1557338"/>
            <a:ext cx="8064500" cy="4824412"/>
            <a:chOff x="340" y="981"/>
            <a:chExt cx="5080" cy="3039"/>
          </a:xfrm>
        </p:grpSpPr>
        <p:sp>
          <p:nvSpPr>
            <p:cNvPr id="252932" name="Rectangle 4"/>
            <p:cNvSpPr>
              <a:spLocks noChangeArrowheads="1"/>
            </p:cNvSpPr>
            <p:nvPr/>
          </p:nvSpPr>
          <p:spPr bwMode="auto">
            <a:xfrm>
              <a:off x="340" y="981"/>
              <a:ext cx="5080" cy="303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52933" name="AutoShape 5"/>
            <p:cNvSpPr>
              <a:spLocks noChangeArrowheads="1"/>
            </p:cNvSpPr>
            <p:nvPr/>
          </p:nvSpPr>
          <p:spPr bwMode="auto">
            <a:xfrm>
              <a:off x="2381" y="2114"/>
              <a:ext cx="1316" cy="681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52934" name="Oval 6"/>
            <p:cNvSpPr>
              <a:spLocks noChangeArrowheads="1"/>
            </p:cNvSpPr>
            <p:nvPr/>
          </p:nvSpPr>
          <p:spPr bwMode="auto">
            <a:xfrm>
              <a:off x="1338" y="1071"/>
              <a:ext cx="1089" cy="908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a-IR" sz="2800" b="1">
                  <a:solidFill>
                    <a:srgbClr val="A50021"/>
                  </a:solidFill>
                  <a:cs typeface="Nazanin" pitchFamily="2" charset="-78"/>
                </a:rPr>
                <a:t>توزيع </a:t>
              </a:r>
              <a:endParaRPr lang="en-US" sz="2800" b="1">
                <a:solidFill>
                  <a:srgbClr val="A50021"/>
                </a:solidFill>
                <a:cs typeface="Nazanin" pitchFamily="2" charset="-78"/>
              </a:endParaRPr>
            </a:p>
          </p:txBody>
        </p:sp>
        <p:sp>
          <p:nvSpPr>
            <p:cNvPr id="252935" name="Oval 7"/>
            <p:cNvSpPr>
              <a:spLocks noChangeArrowheads="1"/>
            </p:cNvSpPr>
            <p:nvPr/>
          </p:nvSpPr>
          <p:spPr bwMode="auto">
            <a:xfrm>
              <a:off x="612" y="2432"/>
              <a:ext cx="1089" cy="908"/>
            </a:xfrm>
            <a:prstGeom prst="ellipse">
              <a:avLst/>
            </a:prstGeom>
            <a:solidFill>
              <a:srgbClr val="99CCFF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a-IR" sz="2800" b="1">
                  <a:solidFill>
                    <a:srgbClr val="A50021"/>
                  </a:solidFill>
                  <a:cs typeface="Nazanin" pitchFamily="2" charset="-78"/>
                </a:rPr>
                <a:t>تبليغات </a:t>
              </a:r>
              <a:endParaRPr lang="en-US" sz="2800" b="1">
                <a:solidFill>
                  <a:srgbClr val="A50021"/>
                </a:solidFill>
                <a:cs typeface="Nazanin" pitchFamily="2" charset="-78"/>
              </a:endParaRPr>
            </a:p>
          </p:txBody>
        </p:sp>
        <p:sp>
          <p:nvSpPr>
            <p:cNvPr id="252936" name="Oval 8"/>
            <p:cNvSpPr>
              <a:spLocks noChangeArrowheads="1"/>
            </p:cNvSpPr>
            <p:nvPr/>
          </p:nvSpPr>
          <p:spPr bwMode="auto">
            <a:xfrm>
              <a:off x="2426" y="3067"/>
              <a:ext cx="1089" cy="908"/>
            </a:xfrm>
            <a:prstGeom prst="ellipse">
              <a:avLst/>
            </a:prstGeom>
            <a:solidFill>
              <a:srgbClr val="99CCFF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a-IR" sz="2800" b="1">
                  <a:solidFill>
                    <a:srgbClr val="A50021"/>
                  </a:solidFill>
                  <a:cs typeface="Nazanin" pitchFamily="2" charset="-78"/>
                </a:rPr>
                <a:t>اعتبارات </a:t>
              </a:r>
              <a:endParaRPr lang="en-US" sz="2800" b="1">
                <a:solidFill>
                  <a:srgbClr val="A50021"/>
                </a:solidFill>
                <a:cs typeface="Nazanin" pitchFamily="2" charset="-78"/>
              </a:endParaRPr>
            </a:p>
          </p:txBody>
        </p:sp>
        <p:sp>
          <p:nvSpPr>
            <p:cNvPr id="252937" name="Oval 9"/>
            <p:cNvSpPr>
              <a:spLocks noChangeArrowheads="1"/>
            </p:cNvSpPr>
            <p:nvPr/>
          </p:nvSpPr>
          <p:spPr bwMode="auto">
            <a:xfrm>
              <a:off x="3969" y="2523"/>
              <a:ext cx="1089" cy="908"/>
            </a:xfrm>
            <a:prstGeom prst="ellipse">
              <a:avLst/>
            </a:prstGeom>
            <a:solidFill>
              <a:srgbClr val="99CCFF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a-IR" sz="2800" b="1">
                  <a:solidFill>
                    <a:srgbClr val="A50021"/>
                  </a:solidFill>
                  <a:cs typeface="Nazanin" pitchFamily="2" charset="-78"/>
                </a:rPr>
                <a:t>توليد </a:t>
              </a:r>
              <a:endParaRPr lang="en-US" sz="2800" b="1">
                <a:solidFill>
                  <a:srgbClr val="A50021"/>
                </a:solidFill>
                <a:cs typeface="Nazanin" pitchFamily="2" charset="-78"/>
              </a:endParaRPr>
            </a:p>
          </p:txBody>
        </p:sp>
        <p:sp>
          <p:nvSpPr>
            <p:cNvPr id="252938" name="Oval 10"/>
            <p:cNvSpPr>
              <a:spLocks noChangeArrowheads="1"/>
            </p:cNvSpPr>
            <p:nvPr/>
          </p:nvSpPr>
          <p:spPr bwMode="auto">
            <a:xfrm>
              <a:off x="3878" y="1117"/>
              <a:ext cx="1089" cy="908"/>
            </a:xfrm>
            <a:prstGeom prst="ellipse">
              <a:avLst/>
            </a:prstGeom>
            <a:solidFill>
              <a:srgbClr val="99CCFF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a-IR" sz="2800" b="1">
                  <a:solidFill>
                    <a:srgbClr val="A50021"/>
                  </a:solidFill>
                  <a:cs typeface="Nazanin" pitchFamily="2" charset="-78"/>
                </a:rPr>
                <a:t>طراحي </a:t>
              </a:r>
              <a:endParaRPr lang="en-US" sz="2800" b="1">
                <a:solidFill>
                  <a:srgbClr val="A50021"/>
                </a:solidFill>
                <a:cs typeface="Nazanin" pitchFamily="2" charset="-78"/>
              </a:endParaRPr>
            </a:p>
          </p:txBody>
        </p:sp>
        <p:sp>
          <p:nvSpPr>
            <p:cNvPr id="252939" name="Line 11"/>
            <p:cNvSpPr>
              <a:spLocks noChangeShapeType="1"/>
            </p:cNvSpPr>
            <p:nvPr/>
          </p:nvSpPr>
          <p:spPr bwMode="auto">
            <a:xfrm flipH="1">
              <a:off x="3651" y="1842"/>
              <a:ext cx="318" cy="273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2940" name="Line 12"/>
            <p:cNvSpPr>
              <a:spLocks noChangeShapeType="1"/>
            </p:cNvSpPr>
            <p:nvPr/>
          </p:nvSpPr>
          <p:spPr bwMode="auto">
            <a:xfrm>
              <a:off x="2290" y="1842"/>
              <a:ext cx="136" cy="273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2941" name="Line 13"/>
            <p:cNvSpPr>
              <a:spLocks noChangeShapeType="1"/>
            </p:cNvSpPr>
            <p:nvPr/>
          </p:nvSpPr>
          <p:spPr bwMode="auto">
            <a:xfrm flipV="1">
              <a:off x="1701" y="2704"/>
              <a:ext cx="680" cy="13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2942" name="Line 14"/>
            <p:cNvSpPr>
              <a:spLocks noChangeShapeType="1"/>
            </p:cNvSpPr>
            <p:nvPr/>
          </p:nvSpPr>
          <p:spPr bwMode="auto">
            <a:xfrm flipV="1">
              <a:off x="2971" y="2795"/>
              <a:ext cx="0" cy="272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2943" name="Line 15"/>
            <p:cNvSpPr>
              <a:spLocks noChangeShapeType="1"/>
            </p:cNvSpPr>
            <p:nvPr/>
          </p:nvSpPr>
          <p:spPr bwMode="auto">
            <a:xfrm flipH="1" flipV="1">
              <a:off x="3651" y="2750"/>
              <a:ext cx="318" cy="9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983143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solidFill>
                  <a:srgbClr val="FF0000"/>
                </a:solidFill>
                <a:cs typeface="Nazanin" pitchFamily="2" charset="-78"/>
              </a:rPr>
              <a:t>نقاط قوت ساختار شبكه پويا</a:t>
            </a:r>
            <a:endParaRPr lang="en-US" b="1" smtClean="0">
              <a:solidFill>
                <a:srgbClr val="FF0000"/>
              </a:solidFill>
              <a:cs typeface="Nazanin" pitchFamily="2" charset="-78"/>
            </a:endParaRP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هزينه سربار اداري وجود ندارد؛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نيروي كار انعطاف پذير و متقاضي نسبتاً زياد است؛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بسيار تخصصي عمل مي كند؛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endParaRPr lang="en-US" smtClean="0">
              <a:solidFill>
                <a:srgbClr val="003366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40061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solidFill>
                  <a:srgbClr val="FF0000"/>
                </a:solidFill>
                <a:cs typeface="Nazanin" pitchFamily="2" charset="-78"/>
              </a:rPr>
              <a:t>نقاط ضعف ساختار شبكه پويا</a:t>
            </a:r>
            <a:endParaRPr lang="en-US" b="1" smtClean="0">
              <a:solidFill>
                <a:srgbClr val="FF0000"/>
              </a:solidFill>
              <a:cs typeface="Nazanin" pitchFamily="2" charset="-78"/>
            </a:endParaRP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chemeClr val="bg2"/>
                </a:solidFill>
                <a:cs typeface="Nazanin" pitchFamily="2" charset="-78"/>
              </a:rPr>
              <a:t>ماهيت غير عادي سازمان است؛زيرا هيچ كنترلي وجود ندارد؛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chemeClr val="bg2"/>
                </a:solidFill>
                <a:cs typeface="Nazanin" pitchFamily="2" charset="-78"/>
              </a:rPr>
              <a:t>نمي توان براحتي سازمان را تعريف كرد؛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chemeClr val="bg2"/>
                </a:solidFill>
                <a:cs typeface="Nazanin" pitchFamily="2" charset="-78"/>
              </a:rPr>
              <a:t>وفاداري اعضا به سازمان اندك است؛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chemeClr val="bg2"/>
                </a:solidFill>
                <a:cs typeface="Nazanin" pitchFamily="2" charset="-78"/>
              </a:rPr>
              <a:t>جابجايي كاركنان و اعضاي سازمان بسيار زياد است؛</a:t>
            </a:r>
            <a:endParaRPr lang="en-US" smtClean="0">
              <a:solidFill>
                <a:schemeClr val="bg2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11790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مراحل بين المللي شدن شركتها</a:t>
            </a:r>
            <a:endParaRPr lang="en-US" b="1" smtClean="0">
              <a:cs typeface="Nazanin" pitchFamily="2" charset="-78"/>
            </a:endParaRPr>
          </a:p>
        </p:txBody>
      </p:sp>
      <p:graphicFrame>
        <p:nvGraphicFramePr>
          <p:cNvPr id="347249" name="Group 113"/>
          <p:cNvGraphicFramePr>
            <a:graphicFrameLocks noGrp="1"/>
          </p:cNvGraphicFramePr>
          <p:nvPr>
            <p:ph idx="1"/>
          </p:nvPr>
        </p:nvGraphicFramePr>
        <p:xfrm>
          <a:off x="1774825" y="1981200"/>
          <a:ext cx="8642350" cy="4087114"/>
        </p:xfrm>
        <a:graphic>
          <a:graphicData uri="http://schemas.openxmlformats.org/drawingml/2006/table">
            <a:tbl>
              <a:tblPr rtl="1"/>
              <a:tblGrid>
                <a:gridCol w="1728787"/>
                <a:gridCol w="1728788"/>
                <a:gridCol w="1727200"/>
                <a:gridCol w="2046287"/>
                <a:gridCol w="1411288"/>
              </a:tblGrid>
              <a:tr h="37973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1275" marB="41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داخلي </a:t>
                      </a: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1275" marB="41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بين المللي </a:t>
                      </a: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1275" marB="41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چندمليتي </a:t>
                      </a: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1275" marB="41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جهاني </a:t>
                      </a: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1275" marB="41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67691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استراتژي </a:t>
                      </a: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1275" marB="41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بومي يا محلي 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1275" marB="412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در انديشه بازارهاي خارجي 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1275" marB="412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چند مليتي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1275" marB="412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جهاني 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1275" marB="412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74295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مرحله توسعه </a:t>
                      </a: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1275" marB="41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آغاز فعاليت خارجي 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1275" marB="412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موضع رقابتي به خود گرفتن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1275" marB="412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انفجار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 (گسترش)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1275" marB="412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جهاني 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1275" marB="412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27127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ساختار</a:t>
                      </a: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1275" marB="41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ساختار داخلي به اضافه يك دايرۀ صادرات 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1275" marB="412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ساختار داخلي به اضافه يك بخش بين المللي 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1275" marB="412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ساختار بين المللي مبتني بر نوع محصول، نوع وظيفه و منطقه جغرافيايي 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1275" marB="412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ماتريس، فراملي 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1275" marB="412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97409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بازار بالقوه </a:t>
                      </a: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1275" marB="41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در رده وسط، بيشتر بومي يا داخلي 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1275" marB="412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بزرگ، در انديشه بازارهاي خارجي  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1275" marB="412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بسيار بزرگ، 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چند مليتي 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1275" marB="412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Nazanin" pitchFamily="2" charset="-78"/>
                        </a:rPr>
                        <a:t>همه دنيا</a:t>
                      </a: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Nazanin" pitchFamily="2" charset="-78"/>
                      </a:endParaRPr>
                    </a:p>
                  </a:txBody>
                  <a:tcPr marT="41275" marB="4127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1597955"/>
      </p:ext>
    </p:extLst>
  </p:cSld>
  <p:clrMapOvr>
    <a:masterClrMapping/>
  </p:clrMapOvr>
  <p:transition>
    <p:wedg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sz="4000" b="1">
                <a:cs typeface="Nazanin" pitchFamily="2" charset="-78"/>
              </a:rPr>
              <a:t>الگوي مناسب ساختار براي بهره گيري از مزاياي بين المللي </a:t>
            </a:r>
            <a:endParaRPr lang="en-US" sz="4000" b="1">
              <a:cs typeface="Nazanin" pitchFamily="2" charset="-78"/>
            </a:endParaRPr>
          </a:p>
        </p:txBody>
      </p:sp>
      <p:grpSp>
        <p:nvGrpSpPr>
          <p:cNvPr id="257027" name="Group 18"/>
          <p:cNvGrpSpPr>
            <a:grpSpLocks/>
          </p:cNvGrpSpPr>
          <p:nvPr/>
        </p:nvGrpSpPr>
        <p:grpSpPr bwMode="auto">
          <a:xfrm>
            <a:off x="1919288" y="1700214"/>
            <a:ext cx="7993062" cy="4941887"/>
            <a:chOff x="249" y="1071"/>
            <a:chExt cx="5035" cy="3113"/>
          </a:xfrm>
        </p:grpSpPr>
        <p:sp>
          <p:nvSpPr>
            <p:cNvPr id="257028" name="Rectangle 9"/>
            <p:cNvSpPr>
              <a:spLocks noChangeArrowheads="1"/>
            </p:cNvSpPr>
            <p:nvPr/>
          </p:nvSpPr>
          <p:spPr bwMode="auto">
            <a:xfrm>
              <a:off x="2200" y="1570"/>
              <a:ext cx="2404" cy="1588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57029" name="AutoShape 4"/>
            <p:cNvSpPr>
              <a:spLocks noChangeArrowheads="1"/>
            </p:cNvSpPr>
            <p:nvPr/>
          </p:nvSpPr>
          <p:spPr bwMode="auto">
            <a:xfrm>
              <a:off x="385" y="1071"/>
              <a:ext cx="998" cy="2404"/>
            </a:xfrm>
            <a:prstGeom prst="upArrow">
              <a:avLst>
                <a:gd name="adj1" fmla="val 50000"/>
                <a:gd name="adj2" fmla="val 6022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57030" name="AutoShape 5"/>
            <p:cNvSpPr>
              <a:spLocks noChangeArrowheads="1"/>
            </p:cNvSpPr>
            <p:nvPr/>
          </p:nvSpPr>
          <p:spPr bwMode="auto">
            <a:xfrm>
              <a:off x="1292" y="3521"/>
              <a:ext cx="3629" cy="663"/>
            </a:xfrm>
            <a:prstGeom prst="rightArrow">
              <a:avLst>
                <a:gd name="adj1" fmla="val 50000"/>
                <a:gd name="adj2" fmla="val 13684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257031" name="Rectangle 6"/>
            <p:cNvSpPr>
              <a:spLocks noChangeArrowheads="1"/>
            </p:cNvSpPr>
            <p:nvPr/>
          </p:nvSpPr>
          <p:spPr bwMode="auto">
            <a:xfrm>
              <a:off x="249" y="2115"/>
              <a:ext cx="1134" cy="58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a-IR" sz="2400" b="1">
                  <a:solidFill>
                    <a:schemeClr val="bg2"/>
                  </a:solidFill>
                  <a:cs typeface="Nazanin" pitchFamily="2" charset="-78"/>
                </a:rPr>
                <a:t>توسعه استراتژي</a:t>
              </a:r>
            </a:p>
            <a:p>
              <a:pPr algn="ctr" eaLnBrk="1" hangingPunct="1"/>
              <a:r>
                <a:rPr lang="fa-IR" sz="2400" b="1">
                  <a:solidFill>
                    <a:schemeClr val="bg2"/>
                  </a:solidFill>
                  <a:cs typeface="Nazanin" pitchFamily="2" charset="-78"/>
                </a:rPr>
                <a:t> جهاني شدن</a:t>
              </a:r>
              <a:endParaRPr lang="en-US" sz="2400" b="1">
                <a:solidFill>
                  <a:schemeClr val="bg2"/>
                </a:solidFill>
                <a:cs typeface="Nazanin" pitchFamily="2" charset="-78"/>
              </a:endParaRPr>
            </a:p>
          </p:txBody>
        </p:sp>
        <p:sp>
          <p:nvSpPr>
            <p:cNvPr id="257032" name="Rectangle 7"/>
            <p:cNvSpPr>
              <a:spLocks noChangeArrowheads="1"/>
            </p:cNvSpPr>
            <p:nvPr/>
          </p:nvSpPr>
          <p:spPr bwMode="auto">
            <a:xfrm>
              <a:off x="1338" y="1253"/>
              <a:ext cx="1224" cy="58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a-IR" sz="2400" b="1">
                  <a:solidFill>
                    <a:schemeClr val="bg2"/>
                  </a:solidFill>
                  <a:cs typeface="Nazanin" pitchFamily="2" charset="-78"/>
                </a:rPr>
                <a:t>ساختار جهاني </a:t>
              </a:r>
            </a:p>
            <a:p>
              <a:pPr algn="ctr" eaLnBrk="1" hangingPunct="1"/>
              <a:r>
                <a:rPr lang="fa-IR" sz="2400" b="1">
                  <a:solidFill>
                    <a:schemeClr val="bg2"/>
                  </a:solidFill>
                  <a:cs typeface="Nazanin" pitchFamily="2" charset="-78"/>
                </a:rPr>
                <a:t>مبتني بر محصول </a:t>
              </a:r>
              <a:endParaRPr lang="en-US" sz="2400" b="1">
                <a:solidFill>
                  <a:schemeClr val="bg2"/>
                </a:solidFill>
                <a:cs typeface="Nazanin" pitchFamily="2" charset="-78"/>
              </a:endParaRPr>
            </a:p>
          </p:txBody>
        </p:sp>
        <p:sp>
          <p:nvSpPr>
            <p:cNvPr id="257033" name="Rectangle 8"/>
            <p:cNvSpPr>
              <a:spLocks noChangeArrowheads="1"/>
            </p:cNvSpPr>
            <p:nvPr/>
          </p:nvSpPr>
          <p:spPr bwMode="auto">
            <a:xfrm>
              <a:off x="1383" y="2886"/>
              <a:ext cx="1134" cy="58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a-IR" sz="2400" b="1">
                  <a:solidFill>
                    <a:schemeClr val="bg2"/>
                  </a:solidFill>
                  <a:cs typeface="Nazanin" pitchFamily="2" charset="-78"/>
                </a:rPr>
                <a:t>بخش </a:t>
              </a:r>
            </a:p>
            <a:p>
              <a:pPr algn="ctr" eaLnBrk="1" hangingPunct="1"/>
              <a:r>
                <a:rPr lang="fa-IR" sz="2400" b="1">
                  <a:solidFill>
                    <a:schemeClr val="bg2"/>
                  </a:solidFill>
                  <a:cs typeface="Nazanin" pitchFamily="2" charset="-78"/>
                </a:rPr>
                <a:t>بين المللي </a:t>
              </a:r>
              <a:endParaRPr lang="en-US" sz="2400" b="1">
                <a:solidFill>
                  <a:schemeClr val="bg2"/>
                </a:solidFill>
                <a:cs typeface="Nazanin" pitchFamily="2" charset="-78"/>
              </a:endParaRPr>
            </a:p>
          </p:txBody>
        </p:sp>
        <p:sp>
          <p:nvSpPr>
            <p:cNvPr id="257034" name="Rectangle 10"/>
            <p:cNvSpPr>
              <a:spLocks noChangeArrowheads="1"/>
            </p:cNvSpPr>
            <p:nvPr/>
          </p:nvSpPr>
          <p:spPr bwMode="auto">
            <a:xfrm>
              <a:off x="3969" y="1253"/>
              <a:ext cx="1224" cy="58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a-IR" sz="2400" b="1">
                  <a:solidFill>
                    <a:schemeClr val="bg2"/>
                  </a:solidFill>
                  <a:cs typeface="Nazanin" pitchFamily="2" charset="-78"/>
                </a:rPr>
                <a:t>الگوي فراملي </a:t>
              </a:r>
              <a:endParaRPr lang="en-US" sz="2400" b="1">
                <a:solidFill>
                  <a:schemeClr val="bg2"/>
                </a:solidFill>
                <a:cs typeface="Nazanin" pitchFamily="2" charset="-78"/>
              </a:endParaRPr>
            </a:p>
          </p:txBody>
        </p:sp>
        <p:sp>
          <p:nvSpPr>
            <p:cNvPr id="257035" name="Rectangle 11"/>
            <p:cNvSpPr>
              <a:spLocks noChangeArrowheads="1"/>
            </p:cNvSpPr>
            <p:nvPr/>
          </p:nvSpPr>
          <p:spPr bwMode="auto">
            <a:xfrm>
              <a:off x="3923" y="2750"/>
              <a:ext cx="1361" cy="67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a-IR" sz="2400" b="1">
                  <a:solidFill>
                    <a:schemeClr val="bg2"/>
                  </a:solidFill>
                  <a:cs typeface="Nazanin" pitchFamily="2" charset="-78"/>
                </a:rPr>
                <a:t>ساختار جهاني </a:t>
              </a:r>
            </a:p>
            <a:p>
              <a:pPr algn="ctr" eaLnBrk="1" hangingPunct="1"/>
              <a:r>
                <a:rPr lang="fa-IR" sz="2400" b="1">
                  <a:solidFill>
                    <a:schemeClr val="bg2"/>
                  </a:solidFill>
                  <a:cs typeface="Nazanin" pitchFamily="2" charset="-78"/>
                </a:rPr>
                <a:t>مبتني بر منطقه </a:t>
              </a:r>
            </a:p>
            <a:p>
              <a:pPr algn="ctr" eaLnBrk="1" hangingPunct="1"/>
              <a:r>
                <a:rPr lang="fa-IR" sz="2400" b="1">
                  <a:solidFill>
                    <a:schemeClr val="bg2"/>
                  </a:solidFill>
                  <a:cs typeface="Nazanin" pitchFamily="2" charset="-78"/>
                </a:rPr>
                <a:t>جغرافيايي  </a:t>
              </a:r>
              <a:endParaRPr lang="en-US" sz="2400" b="1">
                <a:solidFill>
                  <a:schemeClr val="bg2"/>
                </a:solidFill>
                <a:cs typeface="Nazanin" pitchFamily="2" charset="-78"/>
              </a:endParaRPr>
            </a:p>
          </p:txBody>
        </p:sp>
        <p:sp>
          <p:nvSpPr>
            <p:cNvPr id="257036" name="Rectangle 12"/>
            <p:cNvSpPr>
              <a:spLocks noChangeArrowheads="1"/>
            </p:cNvSpPr>
            <p:nvPr/>
          </p:nvSpPr>
          <p:spPr bwMode="auto">
            <a:xfrm>
              <a:off x="2653" y="1979"/>
              <a:ext cx="1224" cy="58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a-IR" sz="2400" b="1">
                  <a:solidFill>
                    <a:srgbClr val="A50021"/>
                  </a:solidFill>
                  <a:cs typeface="Nazanin" pitchFamily="2" charset="-78"/>
                </a:rPr>
                <a:t>ساختار جهاني </a:t>
              </a:r>
            </a:p>
            <a:p>
              <a:pPr algn="ctr" eaLnBrk="1" hangingPunct="1"/>
              <a:r>
                <a:rPr lang="fa-IR" sz="2400" b="1">
                  <a:solidFill>
                    <a:srgbClr val="A50021"/>
                  </a:solidFill>
                  <a:cs typeface="Nazanin" pitchFamily="2" charset="-78"/>
                </a:rPr>
                <a:t>ماتريسي </a:t>
              </a:r>
              <a:endParaRPr lang="en-US" sz="2400" b="1">
                <a:solidFill>
                  <a:srgbClr val="A50021"/>
                </a:solidFill>
                <a:cs typeface="Nazanin" pitchFamily="2" charset="-78"/>
              </a:endParaRPr>
            </a:p>
          </p:txBody>
        </p:sp>
        <p:sp>
          <p:nvSpPr>
            <p:cNvPr id="257037" name="Rectangle 13"/>
            <p:cNvSpPr>
              <a:spLocks noChangeArrowheads="1"/>
            </p:cNvSpPr>
            <p:nvPr/>
          </p:nvSpPr>
          <p:spPr bwMode="auto">
            <a:xfrm>
              <a:off x="2381" y="3566"/>
              <a:ext cx="1224" cy="58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a-IR" sz="2400" b="1">
                  <a:solidFill>
                    <a:schemeClr val="bg2"/>
                  </a:solidFill>
                  <a:cs typeface="Nazanin" pitchFamily="2" charset="-78"/>
                </a:rPr>
                <a:t>ساختار استراتژي</a:t>
              </a:r>
            </a:p>
            <a:p>
              <a:pPr algn="ctr" eaLnBrk="1" hangingPunct="1"/>
              <a:r>
                <a:rPr lang="fa-IR" sz="2400" b="1">
                  <a:solidFill>
                    <a:schemeClr val="bg2"/>
                  </a:solidFill>
                  <a:cs typeface="Nazanin" pitchFamily="2" charset="-78"/>
                </a:rPr>
                <a:t>منطقه اي  </a:t>
              </a:r>
              <a:endParaRPr lang="en-US" sz="2400" b="1">
                <a:solidFill>
                  <a:schemeClr val="bg2"/>
                </a:solidFill>
                <a:cs typeface="Nazanin" pitchFamily="2" charset="-78"/>
              </a:endParaRPr>
            </a:p>
          </p:txBody>
        </p:sp>
        <p:sp>
          <p:nvSpPr>
            <p:cNvPr id="257038" name="Rectangle 14"/>
            <p:cNvSpPr>
              <a:spLocks noChangeArrowheads="1"/>
            </p:cNvSpPr>
            <p:nvPr/>
          </p:nvSpPr>
          <p:spPr bwMode="auto">
            <a:xfrm>
              <a:off x="3878" y="3612"/>
              <a:ext cx="544" cy="4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a-IR" sz="2800" b="1">
                  <a:solidFill>
                    <a:srgbClr val="FF0000"/>
                  </a:solidFill>
                  <a:cs typeface="Nazanin" pitchFamily="2" charset="-78"/>
                </a:rPr>
                <a:t>زياد </a:t>
              </a:r>
              <a:endParaRPr lang="en-US" sz="2800" b="1">
                <a:solidFill>
                  <a:srgbClr val="FF0000"/>
                </a:solidFill>
                <a:cs typeface="Nazanin" pitchFamily="2" charset="-78"/>
              </a:endParaRPr>
            </a:p>
          </p:txBody>
        </p:sp>
        <p:sp>
          <p:nvSpPr>
            <p:cNvPr id="257039" name="Rectangle 15"/>
            <p:cNvSpPr>
              <a:spLocks noChangeArrowheads="1"/>
            </p:cNvSpPr>
            <p:nvPr/>
          </p:nvSpPr>
          <p:spPr bwMode="auto">
            <a:xfrm>
              <a:off x="1429" y="3612"/>
              <a:ext cx="544" cy="4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a-IR" sz="2800" b="1">
                  <a:solidFill>
                    <a:srgbClr val="FF0000"/>
                  </a:solidFill>
                  <a:cs typeface="Nazanin" pitchFamily="2" charset="-78"/>
                </a:rPr>
                <a:t>كم </a:t>
              </a:r>
              <a:endParaRPr lang="en-US" sz="2800" b="1">
                <a:solidFill>
                  <a:srgbClr val="FF0000"/>
                </a:solidFill>
                <a:cs typeface="Nazanin" pitchFamily="2" charset="-78"/>
              </a:endParaRPr>
            </a:p>
          </p:txBody>
        </p:sp>
        <p:sp>
          <p:nvSpPr>
            <p:cNvPr id="257040" name="Rectangle 16"/>
            <p:cNvSpPr>
              <a:spLocks noChangeArrowheads="1"/>
            </p:cNvSpPr>
            <p:nvPr/>
          </p:nvSpPr>
          <p:spPr bwMode="auto">
            <a:xfrm>
              <a:off x="612" y="1298"/>
              <a:ext cx="544" cy="4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a-IR" sz="2800" b="1">
                  <a:solidFill>
                    <a:srgbClr val="FF0000"/>
                  </a:solidFill>
                  <a:cs typeface="Nazanin" pitchFamily="2" charset="-78"/>
                </a:rPr>
                <a:t>زياد </a:t>
              </a:r>
              <a:endParaRPr lang="en-US" sz="2800" b="1">
                <a:solidFill>
                  <a:srgbClr val="FF0000"/>
                </a:solidFill>
                <a:cs typeface="Nazanin" pitchFamily="2" charset="-78"/>
              </a:endParaRPr>
            </a:p>
          </p:txBody>
        </p:sp>
        <p:sp>
          <p:nvSpPr>
            <p:cNvPr id="257041" name="Rectangle 17"/>
            <p:cNvSpPr>
              <a:spLocks noChangeArrowheads="1"/>
            </p:cNvSpPr>
            <p:nvPr/>
          </p:nvSpPr>
          <p:spPr bwMode="auto">
            <a:xfrm>
              <a:off x="612" y="2976"/>
              <a:ext cx="544" cy="4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a-IR" sz="2800" b="1">
                  <a:solidFill>
                    <a:srgbClr val="FF0000"/>
                  </a:solidFill>
                  <a:cs typeface="Nazanin" pitchFamily="2" charset="-78"/>
                </a:rPr>
                <a:t>كم </a:t>
              </a:r>
              <a:endParaRPr lang="en-US" sz="2800" b="1">
                <a:solidFill>
                  <a:srgbClr val="FF0000"/>
                </a:solidFill>
                <a:cs typeface="Nazanin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35404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2276475"/>
            <a:ext cx="8229600" cy="1587500"/>
          </a:xfrm>
        </p:spPr>
        <p:txBody>
          <a:bodyPr/>
          <a:lstStyle/>
          <a:p>
            <a:pPr algn="ctr" eaLnBrk="1" hangingPunct="1"/>
            <a:r>
              <a:rPr lang="fa-IR" sz="9600" b="1">
                <a:solidFill>
                  <a:srgbClr val="009900"/>
                </a:solidFill>
                <a:latin typeface="AlMutanabi" pitchFamily="2" charset="2"/>
                <a:cs typeface="Arabic Style" pitchFamily="2" charset="-78"/>
                <a:hlinkClick r:id="rId2" action="ppaction://hlinksldjump"/>
              </a:rPr>
              <a:t>و من ا... توفيق </a:t>
            </a:r>
            <a:endParaRPr lang="en-US" sz="9600" b="1">
              <a:solidFill>
                <a:srgbClr val="009900"/>
              </a:solidFill>
              <a:latin typeface="AlMutanabi" pitchFamily="2" charset="2"/>
              <a:cs typeface="Arabic Style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17842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57175"/>
            <a:ext cx="8229600" cy="1371600"/>
          </a:xfrm>
        </p:spPr>
        <p:txBody>
          <a:bodyPr anchor="t"/>
          <a:lstStyle/>
          <a:p>
            <a:pPr algn="ctr" eaLnBrk="1" hangingPunct="1"/>
            <a:r>
              <a:rPr lang="fa-IR" b="1" smtClean="0">
                <a:cs typeface="Nazanin" pitchFamily="2" charset="-78"/>
              </a:rPr>
              <a:t>اثرات نيروهاي جهاني بر سازمانهاي بومي</a:t>
            </a:r>
            <a:endParaRPr lang="en-US" b="1" smtClean="0">
              <a:cs typeface="Nazanin" pitchFamily="2" charset="-78"/>
            </a:endParaRPr>
          </a:p>
        </p:txBody>
      </p:sp>
      <p:grpSp>
        <p:nvGrpSpPr>
          <p:cNvPr id="244739" name="Group 37"/>
          <p:cNvGrpSpPr>
            <a:grpSpLocks/>
          </p:cNvGrpSpPr>
          <p:nvPr/>
        </p:nvGrpSpPr>
        <p:grpSpPr bwMode="auto">
          <a:xfrm>
            <a:off x="1668464" y="1052514"/>
            <a:ext cx="8855075" cy="5545137"/>
            <a:chOff x="91" y="663"/>
            <a:chExt cx="5578" cy="3493"/>
          </a:xfrm>
        </p:grpSpPr>
        <p:sp>
          <p:nvSpPr>
            <p:cNvPr id="244740" name="Rectangle 4"/>
            <p:cNvSpPr>
              <a:spLocks noChangeArrowheads="1"/>
            </p:cNvSpPr>
            <p:nvPr/>
          </p:nvSpPr>
          <p:spPr bwMode="auto">
            <a:xfrm>
              <a:off x="4286" y="981"/>
              <a:ext cx="1383" cy="72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a-IR" sz="2000">
                  <a:solidFill>
                    <a:schemeClr val="tx2"/>
                  </a:solidFill>
                  <a:cs typeface="Nazanin" pitchFamily="2" charset="-78"/>
                </a:rPr>
                <a:t>سيستمهاي اقتصادي حاكم: </a:t>
              </a:r>
            </a:p>
            <a:p>
              <a:pPr eaLnBrk="1" hangingPunct="1">
                <a:buFontTx/>
                <a:buChar char="•"/>
              </a:pPr>
              <a:r>
                <a:rPr lang="fa-IR" sz="2000">
                  <a:solidFill>
                    <a:srgbClr val="FF0000"/>
                  </a:solidFill>
                  <a:cs typeface="Nazanin" pitchFamily="2" charset="-78"/>
                </a:rPr>
                <a:t>ژاپن</a:t>
              </a:r>
            </a:p>
            <a:p>
              <a:pPr eaLnBrk="1" hangingPunct="1">
                <a:buFontTx/>
                <a:buChar char="•"/>
              </a:pPr>
              <a:r>
                <a:rPr lang="fa-IR" sz="2000">
                  <a:solidFill>
                    <a:srgbClr val="FF0000"/>
                  </a:solidFill>
                  <a:cs typeface="Nazanin" pitchFamily="2" charset="-78"/>
                </a:rPr>
                <a:t>آلمان</a:t>
              </a:r>
              <a:r>
                <a:rPr lang="fa-IR" sz="2000">
                  <a:solidFill>
                    <a:schemeClr val="tx2"/>
                  </a:solidFill>
                  <a:cs typeface="Nazanin" pitchFamily="2" charset="-78"/>
                </a:rPr>
                <a:t> </a:t>
              </a:r>
              <a:endParaRPr lang="en-US" sz="2000">
                <a:solidFill>
                  <a:schemeClr val="tx2"/>
                </a:solidFill>
                <a:cs typeface="Nazanin" pitchFamily="2" charset="-78"/>
              </a:endParaRPr>
            </a:p>
          </p:txBody>
        </p:sp>
        <p:sp>
          <p:nvSpPr>
            <p:cNvPr id="244741" name="Rectangle 5"/>
            <p:cNvSpPr>
              <a:spLocks noChangeArrowheads="1"/>
            </p:cNvSpPr>
            <p:nvPr/>
          </p:nvSpPr>
          <p:spPr bwMode="auto">
            <a:xfrm>
              <a:off x="4286" y="1798"/>
              <a:ext cx="1383" cy="72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r>
                <a:rPr lang="fa-IR" sz="2000">
                  <a:solidFill>
                    <a:schemeClr val="tx2"/>
                  </a:solidFill>
                  <a:cs typeface="Nazanin" pitchFamily="2" charset="-78"/>
                </a:rPr>
                <a:t>سيستمهاي اقتصادي تازه </a:t>
              </a:r>
            </a:p>
            <a:p>
              <a:pPr eaLnBrk="1" hangingPunct="1">
                <a:lnSpc>
                  <a:spcPct val="90000"/>
                </a:lnSpc>
              </a:pPr>
              <a:r>
                <a:rPr lang="fa-IR" sz="2000">
                  <a:solidFill>
                    <a:schemeClr val="tx2"/>
                  </a:solidFill>
                  <a:cs typeface="Nazanin" pitchFamily="2" charset="-78"/>
                </a:rPr>
                <a:t>صنعتي شده:</a:t>
              </a:r>
            </a:p>
            <a:p>
              <a:pPr eaLnBrk="1" hangingPunct="1">
                <a:lnSpc>
                  <a:spcPct val="90000"/>
                </a:lnSpc>
              </a:pPr>
              <a:r>
                <a:rPr lang="fa-IR" sz="2000">
                  <a:solidFill>
                    <a:srgbClr val="FF0000"/>
                  </a:solidFill>
                  <a:cs typeface="Nazanin" pitchFamily="2" charset="-78"/>
                </a:rPr>
                <a:t>كره-سنگاپور-تايوان- </a:t>
              </a:r>
            </a:p>
            <a:p>
              <a:pPr eaLnBrk="1" hangingPunct="1">
                <a:lnSpc>
                  <a:spcPct val="90000"/>
                </a:lnSpc>
              </a:pPr>
              <a:r>
                <a:rPr lang="fa-IR" sz="2000">
                  <a:solidFill>
                    <a:srgbClr val="FF0000"/>
                  </a:solidFill>
                  <a:cs typeface="Nazanin" pitchFamily="2" charset="-78"/>
                </a:rPr>
                <a:t>اسپانيا</a:t>
              </a:r>
              <a:endParaRPr lang="en-US" sz="2000">
                <a:solidFill>
                  <a:srgbClr val="FF0000"/>
                </a:solidFill>
                <a:cs typeface="Nazanin" pitchFamily="2" charset="-78"/>
              </a:endParaRPr>
            </a:p>
          </p:txBody>
        </p:sp>
        <p:sp>
          <p:nvSpPr>
            <p:cNvPr id="244742" name="Rectangle 6"/>
            <p:cNvSpPr>
              <a:spLocks noChangeArrowheads="1"/>
            </p:cNvSpPr>
            <p:nvPr/>
          </p:nvSpPr>
          <p:spPr bwMode="auto">
            <a:xfrm>
              <a:off x="4286" y="2614"/>
              <a:ext cx="1383" cy="72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r>
                <a:rPr lang="fa-IR" sz="2000">
                  <a:solidFill>
                    <a:schemeClr val="tx2"/>
                  </a:solidFill>
                  <a:cs typeface="Nazanin" pitchFamily="2" charset="-78"/>
                </a:rPr>
                <a:t>سيستمهاي اقتصادي </a:t>
              </a:r>
            </a:p>
            <a:p>
              <a:pPr eaLnBrk="1" hangingPunct="1">
                <a:lnSpc>
                  <a:spcPct val="90000"/>
                </a:lnSpc>
              </a:pPr>
              <a:r>
                <a:rPr lang="fa-IR" sz="2000">
                  <a:solidFill>
                    <a:schemeClr val="tx2"/>
                  </a:solidFill>
                  <a:cs typeface="Nazanin" pitchFamily="2" charset="-78"/>
                </a:rPr>
                <a:t>روآورده به اقتصاد آزاد:</a:t>
              </a:r>
            </a:p>
            <a:p>
              <a:pPr eaLnBrk="1" hangingPunct="1">
                <a:lnSpc>
                  <a:spcPct val="90000"/>
                </a:lnSpc>
              </a:pPr>
              <a:r>
                <a:rPr lang="fa-IR" sz="2000">
                  <a:solidFill>
                    <a:schemeClr val="tx2"/>
                  </a:solidFill>
                  <a:cs typeface="Nazanin" pitchFamily="2" charset="-78"/>
                </a:rPr>
                <a:t>اروپاي شرقي- روسيه </a:t>
              </a:r>
            </a:p>
            <a:p>
              <a:pPr eaLnBrk="1" hangingPunct="1">
                <a:lnSpc>
                  <a:spcPct val="90000"/>
                </a:lnSpc>
              </a:pPr>
              <a:r>
                <a:rPr lang="fa-IR" sz="2000">
                  <a:solidFill>
                    <a:schemeClr val="tx2"/>
                  </a:solidFill>
                  <a:cs typeface="Nazanin" pitchFamily="2" charset="-78"/>
                </a:rPr>
                <a:t>چين</a:t>
              </a:r>
              <a:endParaRPr lang="en-US" sz="2000">
                <a:solidFill>
                  <a:schemeClr val="tx2"/>
                </a:solidFill>
                <a:cs typeface="Nazanin" pitchFamily="2" charset="-78"/>
              </a:endParaRPr>
            </a:p>
          </p:txBody>
        </p:sp>
        <p:sp>
          <p:nvSpPr>
            <p:cNvPr id="244743" name="Rectangle 7"/>
            <p:cNvSpPr>
              <a:spLocks noChangeArrowheads="1"/>
            </p:cNvSpPr>
            <p:nvPr/>
          </p:nvSpPr>
          <p:spPr bwMode="auto">
            <a:xfrm>
              <a:off x="4286" y="3431"/>
              <a:ext cx="1383" cy="72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80000"/>
                </a:lnSpc>
              </a:pPr>
              <a:r>
                <a:rPr lang="fa-IR" sz="2000">
                  <a:solidFill>
                    <a:schemeClr val="tx2"/>
                  </a:solidFill>
                  <a:cs typeface="Nazanin" pitchFamily="2" charset="-78"/>
                </a:rPr>
                <a:t>اتحاديه هاي جديد قدرتمند:</a:t>
              </a:r>
            </a:p>
            <a:p>
              <a:pPr eaLnBrk="1" hangingPunct="1">
                <a:lnSpc>
                  <a:spcPct val="80000"/>
                </a:lnSpc>
                <a:buFontTx/>
                <a:buChar char="•"/>
              </a:pPr>
              <a:r>
                <a:rPr lang="fa-IR" sz="2000">
                  <a:solidFill>
                    <a:schemeClr val="tx2"/>
                  </a:solidFill>
                  <a:cs typeface="Nazanin" pitchFamily="2" charset="-78"/>
                </a:rPr>
                <a:t>اروپاي متحد</a:t>
              </a:r>
            </a:p>
            <a:p>
              <a:pPr eaLnBrk="1" hangingPunct="1">
                <a:lnSpc>
                  <a:spcPct val="80000"/>
                </a:lnSpc>
                <a:buFontTx/>
                <a:buChar char="•"/>
              </a:pPr>
              <a:r>
                <a:rPr lang="fa-IR" sz="2000">
                  <a:solidFill>
                    <a:schemeClr val="tx2"/>
                  </a:solidFill>
                  <a:cs typeface="Nazanin" pitchFamily="2" charset="-78"/>
                </a:rPr>
                <a:t>اتحاديه كشورهاي خاور دور</a:t>
              </a:r>
            </a:p>
            <a:p>
              <a:pPr eaLnBrk="1" hangingPunct="1">
                <a:lnSpc>
                  <a:spcPct val="80000"/>
                </a:lnSpc>
                <a:buFontTx/>
                <a:buChar char="•"/>
              </a:pPr>
              <a:r>
                <a:rPr lang="fa-IR" sz="2000">
                  <a:solidFill>
                    <a:schemeClr val="tx2"/>
                  </a:solidFill>
                  <a:cs typeface="Nazanin" pitchFamily="2" charset="-78"/>
                </a:rPr>
                <a:t>اتحاديه آمريكا-كانادا</a:t>
              </a:r>
              <a:endParaRPr lang="en-US" sz="2000">
                <a:solidFill>
                  <a:schemeClr val="tx2"/>
                </a:solidFill>
                <a:cs typeface="Nazanin" pitchFamily="2" charset="-78"/>
              </a:endParaRPr>
            </a:p>
          </p:txBody>
        </p:sp>
        <p:sp>
          <p:nvSpPr>
            <p:cNvPr id="244744" name="Rectangle 8"/>
            <p:cNvSpPr>
              <a:spLocks noChangeArrowheads="1"/>
            </p:cNvSpPr>
            <p:nvPr/>
          </p:nvSpPr>
          <p:spPr bwMode="auto">
            <a:xfrm>
              <a:off x="2789" y="981"/>
              <a:ext cx="1429" cy="725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fa-IR" sz="2000">
                  <a:solidFill>
                    <a:schemeClr val="tx2"/>
                  </a:solidFill>
                  <a:cs typeface="Nazanin" pitchFamily="2" charset="-78"/>
                </a:rPr>
                <a:t>پايان دورۀ حكمراني </a:t>
              </a:r>
            </a:p>
            <a:p>
              <a:pPr algn="ctr" eaLnBrk="1" hangingPunct="1">
                <a:lnSpc>
                  <a:spcPct val="90000"/>
                </a:lnSpc>
              </a:pPr>
              <a:r>
                <a:rPr lang="fa-IR" sz="2000">
                  <a:solidFill>
                    <a:schemeClr val="tx2"/>
                  </a:solidFill>
                  <a:cs typeface="Nazanin" pitchFamily="2" charset="-78"/>
                </a:rPr>
                <a:t>شركتهاي آمريكايي: </a:t>
              </a:r>
            </a:p>
            <a:p>
              <a:pPr algn="ctr" eaLnBrk="1" hangingPunct="1">
                <a:lnSpc>
                  <a:spcPct val="90000"/>
                </a:lnSpc>
                <a:buFontTx/>
                <a:buChar char="•"/>
              </a:pPr>
              <a:r>
                <a:rPr lang="fa-IR" sz="2000">
                  <a:solidFill>
                    <a:schemeClr val="tx2"/>
                  </a:solidFill>
                  <a:cs typeface="Nazanin" pitchFamily="2" charset="-78"/>
                </a:rPr>
                <a:t>رقابت شديد بين كشورهايي </a:t>
              </a:r>
            </a:p>
            <a:p>
              <a:pPr algn="ctr" eaLnBrk="1" hangingPunct="1">
                <a:lnSpc>
                  <a:spcPct val="90000"/>
                </a:lnSpc>
              </a:pPr>
              <a:r>
                <a:rPr lang="fa-IR" sz="2000">
                  <a:solidFill>
                    <a:schemeClr val="tx2"/>
                  </a:solidFill>
                  <a:cs typeface="Nazanin" pitchFamily="2" charset="-78"/>
                </a:rPr>
                <a:t>كه دستمزد بالا دارند.</a:t>
              </a:r>
              <a:endParaRPr lang="en-US" sz="2000">
                <a:solidFill>
                  <a:schemeClr val="tx2"/>
                </a:solidFill>
                <a:cs typeface="Nazanin" pitchFamily="2" charset="-78"/>
              </a:endParaRPr>
            </a:p>
          </p:txBody>
        </p:sp>
        <p:sp>
          <p:nvSpPr>
            <p:cNvPr id="244745" name="Rectangle 9"/>
            <p:cNvSpPr>
              <a:spLocks noChangeArrowheads="1"/>
            </p:cNvSpPr>
            <p:nvPr/>
          </p:nvSpPr>
          <p:spPr bwMode="auto">
            <a:xfrm>
              <a:off x="2789" y="1798"/>
              <a:ext cx="1429" cy="725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a-IR" sz="2000">
                  <a:solidFill>
                    <a:schemeClr val="tx2"/>
                  </a:solidFill>
                  <a:cs typeface="Nazanin" pitchFamily="2" charset="-78"/>
                </a:rPr>
                <a:t>توليدات با هزينه پايين </a:t>
              </a:r>
            </a:p>
            <a:p>
              <a:pPr algn="ctr" eaLnBrk="1" hangingPunct="1"/>
              <a:r>
                <a:rPr lang="fa-IR" sz="2000">
                  <a:solidFill>
                    <a:schemeClr val="tx2"/>
                  </a:solidFill>
                  <a:cs typeface="Nazanin" pitchFamily="2" charset="-78"/>
                </a:rPr>
                <a:t>و كيفيت بالا</a:t>
              </a:r>
              <a:endParaRPr lang="en-US" sz="2000">
                <a:solidFill>
                  <a:schemeClr val="tx2"/>
                </a:solidFill>
                <a:cs typeface="Nazanin" pitchFamily="2" charset="-78"/>
              </a:endParaRPr>
            </a:p>
          </p:txBody>
        </p:sp>
        <p:sp>
          <p:nvSpPr>
            <p:cNvPr id="244746" name="Rectangle 10"/>
            <p:cNvSpPr>
              <a:spLocks noChangeArrowheads="1"/>
            </p:cNvSpPr>
            <p:nvPr/>
          </p:nvSpPr>
          <p:spPr bwMode="auto">
            <a:xfrm>
              <a:off x="2789" y="2614"/>
              <a:ext cx="1429" cy="725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a-IR" sz="2000">
                  <a:solidFill>
                    <a:schemeClr val="tx2"/>
                  </a:solidFill>
                  <a:cs typeface="Nazanin" pitchFamily="2" charset="-78"/>
                </a:rPr>
                <a:t>افزايش منابع-دادوستدهاي </a:t>
              </a:r>
            </a:p>
            <a:p>
              <a:pPr algn="ctr" eaLnBrk="1" hangingPunct="1"/>
              <a:r>
                <a:rPr lang="fa-IR" sz="2000">
                  <a:solidFill>
                    <a:schemeClr val="tx2"/>
                  </a:solidFill>
                  <a:cs typeface="Nazanin" pitchFamily="2" charset="-78"/>
                </a:rPr>
                <a:t>گسترده در سطح جهاني </a:t>
              </a:r>
            </a:p>
            <a:p>
              <a:pPr algn="ctr" eaLnBrk="1" hangingPunct="1"/>
              <a:r>
                <a:rPr lang="fa-IR" sz="2000">
                  <a:solidFill>
                    <a:schemeClr val="tx2"/>
                  </a:solidFill>
                  <a:cs typeface="Nazanin" pitchFamily="2" charset="-78"/>
                </a:rPr>
                <a:t>غيرقابل پيش بيني</a:t>
              </a:r>
              <a:endParaRPr lang="en-US" sz="2000">
                <a:solidFill>
                  <a:schemeClr val="tx2"/>
                </a:solidFill>
                <a:cs typeface="Nazanin" pitchFamily="2" charset="-78"/>
              </a:endParaRPr>
            </a:p>
          </p:txBody>
        </p:sp>
        <p:sp>
          <p:nvSpPr>
            <p:cNvPr id="244747" name="Rectangle 11"/>
            <p:cNvSpPr>
              <a:spLocks noChangeArrowheads="1"/>
            </p:cNvSpPr>
            <p:nvPr/>
          </p:nvSpPr>
          <p:spPr bwMode="auto">
            <a:xfrm>
              <a:off x="2789" y="3431"/>
              <a:ext cx="1429" cy="725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a-IR" sz="2000">
                  <a:solidFill>
                    <a:schemeClr val="tx2"/>
                  </a:solidFill>
                  <a:cs typeface="Nazanin" pitchFamily="2" charset="-78"/>
                </a:rPr>
                <a:t>پايان دورۀ حكمراني </a:t>
              </a:r>
              <a:endParaRPr lang="en-US" sz="2000">
                <a:solidFill>
                  <a:schemeClr val="tx2"/>
                </a:solidFill>
                <a:cs typeface="Nazanin" pitchFamily="2" charset="-78"/>
              </a:endParaRPr>
            </a:p>
          </p:txBody>
        </p:sp>
        <p:sp>
          <p:nvSpPr>
            <p:cNvPr id="244748" name="Rectangle 12"/>
            <p:cNvSpPr>
              <a:spLocks noChangeArrowheads="1"/>
            </p:cNvSpPr>
            <p:nvPr/>
          </p:nvSpPr>
          <p:spPr bwMode="auto">
            <a:xfrm>
              <a:off x="1610" y="981"/>
              <a:ext cx="1043" cy="725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a-IR">
                  <a:solidFill>
                    <a:schemeClr val="tx2"/>
                  </a:solidFill>
                  <a:cs typeface="Nazanin" pitchFamily="2" charset="-78"/>
                </a:rPr>
                <a:t>نوسانات اقتصادي:</a:t>
              </a:r>
            </a:p>
            <a:p>
              <a:pPr algn="ctr" eaLnBrk="1" hangingPunct="1"/>
              <a:r>
                <a:rPr lang="fa-IR">
                  <a:solidFill>
                    <a:schemeClr val="tx2"/>
                  </a:solidFill>
                  <a:cs typeface="Nazanin" pitchFamily="2" charset="-78"/>
                </a:rPr>
                <a:t>نفت</a:t>
              </a:r>
            </a:p>
            <a:p>
              <a:pPr algn="ctr" eaLnBrk="1" hangingPunct="1"/>
              <a:r>
                <a:rPr lang="fa-IR">
                  <a:solidFill>
                    <a:schemeClr val="tx2"/>
                  </a:solidFill>
                  <a:cs typeface="Nazanin" pitchFamily="2" charset="-78"/>
                </a:rPr>
                <a:t>ارز</a:t>
              </a:r>
            </a:p>
            <a:p>
              <a:pPr algn="ctr" eaLnBrk="1" hangingPunct="1"/>
              <a:r>
                <a:rPr lang="fa-IR">
                  <a:solidFill>
                    <a:schemeClr val="tx2"/>
                  </a:solidFill>
                  <a:cs typeface="Nazanin" pitchFamily="2" charset="-78"/>
                </a:rPr>
                <a:t>جريانات تجاري </a:t>
              </a:r>
              <a:endParaRPr lang="en-US">
                <a:solidFill>
                  <a:schemeClr val="tx2"/>
                </a:solidFill>
                <a:cs typeface="Nazanin" pitchFamily="2" charset="-78"/>
              </a:endParaRPr>
            </a:p>
          </p:txBody>
        </p:sp>
        <p:sp>
          <p:nvSpPr>
            <p:cNvPr id="244749" name="Rectangle 13"/>
            <p:cNvSpPr>
              <a:spLocks noChangeArrowheads="1"/>
            </p:cNvSpPr>
            <p:nvPr/>
          </p:nvSpPr>
          <p:spPr bwMode="auto">
            <a:xfrm>
              <a:off x="1610" y="1798"/>
              <a:ext cx="1043" cy="725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a-IR">
                  <a:solidFill>
                    <a:schemeClr val="tx2"/>
                  </a:solidFill>
                  <a:cs typeface="Nazanin" pitchFamily="2" charset="-78"/>
                </a:rPr>
                <a:t>سيستم اقتصاد جهاني </a:t>
              </a:r>
            </a:p>
            <a:p>
              <a:pPr algn="ctr" eaLnBrk="1" hangingPunct="1"/>
              <a:r>
                <a:rPr lang="fa-IR">
                  <a:solidFill>
                    <a:schemeClr val="tx2"/>
                  </a:solidFill>
                  <a:cs typeface="Nazanin" pitchFamily="2" charset="-78"/>
                </a:rPr>
                <a:t>بدون رهبر</a:t>
              </a:r>
              <a:endParaRPr lang="en-US">
                <a:solidFill>
                  <a:schemeClr val="tx2"/>
                </a:solidFill>
                <a:cs typeface="Nazanin" pitchFamily="2" charset="-78"/>
              </a:endParaRPr>
            </a:p>
          </p:txBody>
        </p:sp>
        <p:sp>
          <p:nvSpPr>
            <p:cNvPr id="244750" name="Rectangle 14"/>
            <p:cNvSpPr>
              <a:spLocks noChangeArrowheads="1"/>
            </p:cNvSpPr>
            <p:nvPr/>
          </p:nvSpPr>
          <p:spPr bwMode="auto">
            <a:xfrm>
              <a:off x="1610" y="2614"/>
              <a:ext cx="1043" cy="725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a-IR">
                  <a:solidFill>
                    <a:schemeClr val="tx2"/>
                  </a:solidFill>
                  <a:cs typeface="Nazanin" pitchFamily="2" charset="-78"/>
                </a:rPr>
                <a:t>بازسازي صنايع قديمي </a:t>
              </a:r>
            </a:p>
            <a:p>
              <a:pPr algn="ctr" eaLnBrk="1" hangingPunct="1"/>
              <a:r>
                <a:rPr lang="fa-IR">
                  <a:solidFill>
                    <a:schemeClr val="tx2"/>
                  </a:solidFill>
                  <a:cs typeface="Nazanin" pitchFamily="2" charset="-78"/>
                </a:rPr>
                <a:t>بازار سهام </a:t>
              </a:r>
            </a:p>
            <a:p>
              <a:pPr algn="ctr" eaLnBrk="1" hangingPunct="1"/>
              <a:r>
                <a:rPr lang="fa-IR">
                  <a:solidFill>
                    <a:schemeClr val="tx2"/>
                  </a:solidFill>
                  <a:cs typeface="Nazanin" pitchFamily="2" charset="-78"/>
                </a:rPr>
                <a:t>ادغام ها و </a:t>
              </a:r>
            </a:p>
            <a:p>
              <a:pPr algn="ctr" eaLnBrk="1" hangingPunct="1"/>
              <a:r>
                <a:rPr lang="fa-IR">
                  <a:solidFill>
                    <a:schemeClr val="tx2"/>
                  </a:solidFill>
                  <a:cs typeface="Nazanin" pitchFamily="2" charset="-78"/>
                </a:rPr>
                <a:t>ازهم پاشيدن ها </a:t>
              </a:r>
              <a:endParaRPr lang="en-US">
                <a:solidFill>
                  <a:schemeClr val="tx2"/>
                </a:solidFill>
                <a:cs typeface="Nazanin" pitchFamily="2" charset="-78"/>
              </a:endParaRPr>
            </a:p>
          </p:txBody>
        </p:sp>
        <p:sp>
          <p:nvSpPr>
            <p:cNvPr id="244751" name="Rectangle 15"/>
            <p:cNvSpPr>
              <a:spLocks noChangeArrowheads="1"/>
            </p:cNvSpPr>
            <p:nvPr/>
          </p:nvSpPr>
          <p:spPr bwMode="auto">
            <a:xfrm>
              <a:off x="1610" y="3431"/>
              <a:ext cx="1043" cy="725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a-IR">
                  <a:solidFill>
                    <a:schemeClr val="tx2"/>
                  </a:solidFill>
                  <a:cs typeface="Nazanin" pitchFamily="2" charset="-78"/>
                </a:rPr>
                <a:t>پيدايش صنايع جديد</a:t>
              </a:r>
            </a:p>
            <a:p>
              <a:pPr algn="ctr" eaLnBrk="1" hangingPunct="1"/>
              <a:r>
                <a:rPr lang="fa-IR">
                  <a:solidFill>
                    <a:schemeClr val="tx2"/>
                  </a:solidFill>
                  <a:cs typeface="Nazanin" pitchFamily="2" charset="-78"/>
                </a:rPr>
                <a:t>رونق بخش خدمات </a:t>
              </a:r>
              <a:endParaRPr lang="en-US">
                <a:solidFill>
                  <a:schemeClr val="tx2"/>
                </a:solidFill>
                <a:cs typeface="Nazanin" pitchFamily="2" charset="-78"/>
              </a:endParaRPr>
            </a:p>
          </p:txBody>
        </p:sp>
        <p:sp>
          <p:nvSpPr>
            <p:cNvPr id="244752" name="Rectangle 16"/>
            <p:cNvSpPr>
              <a:spLocks noChangeArrowheads="1"/>
            </p:cNvSpPr>
            <p:nvPr/>
          </p:nvSpPr>
          <p:spPr bwMode="auto">
            <a:xfrm>
              <a:off x="91" y="981"/>
              <a:ext cx="1383" cy="725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a-IR">
                  <a:solidFill>
                    <a:schemeClr val="tx2"/>
                  </a:solidFill>
                  <a:cs typeface="Nazanin" pitchFamily="2" charset="-78"/>
                </a:rPr>
                <a:t>تغييرات دائمي، آشفتگي </a:t>
              </a:r>
              <a:endParaRPr lang="en-US">
                <a:solidFill>
                  <a:schemeClr val="tx2"/>
                </a:solidFill>
                <a:cs typeface="Nazanin" pitchFamily="2" charset="-78"/>
              </a:endParaRPr>
            </a:p>
          </p:txBody>
        </p:sp>
        <p:sp>
          <p:nvSpPr>
            <p:cNvPr id="244753" name="Rectangle 17"/>
            <p:cNvSpPr>
              <a:spLocks noChangeArrowheads="1"/>
            </p:cNvSpPr>
            <p:nvPr/>
          </p:nvSpPr>
          <p:spPr bwMode="auto">
            <a:xfrm>
              <a:off x="91" y="1798"/>
              <a:ext cx="1383" cy="725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a-IR">
                  <a:solidFill>
                    <a:schemeClr val="tx2"/>
                  </a:solidFill>
                  <a:cs typeface="Nazanin" pitchFamily="2" charset="-78"/>
                </a:rPr>
                <a:t>شكلهاي جديد سازمان در داخل</a:t>
              </a:r>
            </a:p>
            <a:p>
              <a:pPr algn="ctr" eaLnBrk="1" hangingPunct="1"/>
              <a:r>
                <a:rPr lang="fa-IR">
                  <a:solidFill>
                    <a:schemeClr val="tx2"/>
                  </a:solidFill>
                  <a:cs typeface="Nazanin" pitchFamily="2" charset="-78"/>
                </a:rPr>
                <a:t>كشور:</a:t>
              </a:r>
            </a:p>
            <a:p>
              <a:pPr algn="ctr" eaLnBrk="1" hangingPunct="1"/>
              <a:r>
                <a:rPr lang="fa-IR">
                  <a:solidFill>
                    <a:schemeClr val="tx2"/>
                  </a:solidFill>
                  <a:cs typeface="Nazanin" pitchFamily="2" charset="-78"/>
                </a:rPr>
                <a:t>كم شدن سلسله مراتب اداري، </a:t>
              </a:r>
            </a:p>
            <a:p>
              <a:pPr algn="ctr" eaLnBrk="1" hangingPunct="1"/>
              <a:r>
                <a:rPr lang="fa-IR">
                  <a:solidFill>
                    <a:schemeClr val="tx2"/>
                  </a:solidFill>
                  <a:cs typeface="Nazanin" pitchFamily="2" charset="-78"/>
                </a:rPr>
                <a:t>تيمهاي خودگردان</a:t>
              </a:r>
              <a:endParaRPr lang="en-US">
                <a:solidFill>
                  <a:schemeClr val="tx2"/>
                </a:solidFill>
                <a:cs typeface="Nazanin" pitchFamily="2" charset="-78"/>
              </a:endParaRPr>
            </a:p>
          </p:txBody>
        </p:sp>
        <p:sp>
          <p:nvSpPr>
            <p:cNvPr id="244754" name="Rectangle 18"/>
            <p:cNvSpPr>
              <a:spLocks noChangeArrowheads="1"/>
            </p:cNvSpPr>
            <p:nvPr/>
          </p:nvSpPr>
          <p:spPr bwMode="auto">
            <a:xfrm>
              <a:off x="91" y="2614"/>
              <a:ext cx="1383" cy="725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a-IR">
                  <a:solidFill>
                    <a:schemeClr val="tx2"/>
                  </a:solidFill>
                  <a:cs typeface="Nazanin" pitchFamily="2" charset="-78"/>
                </a:rPr>
                <a:t>پيدايش صنايع جديد،بخش </a:t>
              </a:r>
            </a:p>
            <a:p>
              <a:pPr algn="ctr" eaLnBrk="1" hangingPunct="1"/>
              <a:r>
                <a:rPr lang="fa-IR">
                  <a:solidFill>
                    <a:schemeClr val="tx2"/>
                  </a:solidFill>
                  <a:cs typeface="Nazanin" pitchFamily="2" charset="-78"/>
                </a:rPr>
                <a:t>خدماتي در وضع انفجاري:</a:t>
              </a:r>
            </a:p>
            <a:p>
              <a:pPr algn="ctr" eaLnBrk="1" hangingPunct="1"/>
              <a:r>
                <a:rPr lang="fa-IR">
                  <a:solidFill>
                    <a:schemeClr val="tx2"/>
                  </a:solidFill>
                  <a:cs typeface="Nazanin" pitchFamily="2" charset="-78"/>
                </a:rPr>
                <a:t>برندگان و بازندگان جديد</a:t>
              </a:r>
              <a:endParaRPr lang="en-US">
                <a:solidFill>
                  <a:schemeClr val="tx2"/>
                </a:solidFill>
                <a:cs typeface="Nazanin" pitchFamily="2" charset="-78"/>
              </a:endParaRPr>
            </a:p>
          </p:txBody>
        </p:sp>
        <p:sp>
          <p:nvSpPr>
            <p:cNvPr id="244755" name="Rectangle 19"/>
            <p:cNvSpPr>
              <a:spLocks noChangeArrowheads="1"/>
            </p:cNvSpPr>
            <p:nvPr/>
          </p:nvSpPr>
          <p:spPr bwMode="auto">
            <a:xfrm>
              <a:off x="91" y="3431"/>
              <a:ext cx="1383" cy="725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fa-IR">
                  <a:solidFill>
                    <a:schemeClr val="tx2"/>
                  </a:solidFill>
                  <a:cs typeface="Nazanin" pitchFamily="2" charset="-78"/>
                </a:rPr>
                <a:t>در پي بهره جستن از مزاياي </a:t>
              </a:r>
            </a:p>
            <a:p>
              <a:pPr algn="ctr" eaLnBrk="1" hangingPunct="1"/>
              <a:r>
                <a:rPr lang="fa-IR">
                  <a:solidFill>
                    <a:schemeClr val="tx2"/>
                  </a:solidFill>
                  <a:cs typeface="Nazanin" pitchFamily="2" charset="-78"/>
                </a:rPr>
                <a:t>رقابت جهاني:</a:t>
              </a:r>
            </a:p>
            <a:p>
              <a:pPr algn="ctr" eaLnBrk="1" hangingPunct="1"/>
              <a:r>
                <a:rPr lang="fa-IR">
                  <a:solidFill>
                    <a:schemeClr val="tx2"/>
                  </a:solidFill>
                  <a:cs typeface="Nazanin" pitchFamily="2" charset="-78"/>
                </a:rPr>
                <a:t>ائتلافهاي بين المللي،</a:t>
              </a:r>
            </a:p>
            <a:p>
              <a:pPr algn="ctr" eaLnBrk="1" hangingPunct="1"/>
              <a:r>
                <a:rPr lang="fa-IR">
                  <a:solidFill>
                    <a:schemeClr val="tx2"/>
                  </a:solidFill>
                  <a:cs typeface="Nazanin" pitchFamily="2" charset="-78"/>
                </a:rPr>
                <a:t>استراتژيهاي جهاني و ...</a:t>
              </a:r>
              <a:endParaRPr lang="en-US">
                <a:solidFill>
                  <a:schemeClr val="tx2"/>
                </a:solidFill>
                <a:cs typeface="Nazanin" pitchFamily="2" charset="-78"/>
              </a:endParaRPr>
            </a:p>
          </p:txBody>
        </p:sp>
        <p:sp>
          <p:nvSpPr>
            <p:cNvPr id="244756" name="Text Box 20"/>
            <p:cNvSpPr txBox="1">
              <a:spLocks noChangeArrowheads="1"/>
            </p:cNvSpPr>
            <p:nvPr/>
          </p:nvSpPr>
          <p:spPr bwMode="auto">
            <a:xfrm>
              <a:off x="158" y="663"/>
              <a:ext cx="546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a-IR" sz="2400" b="1">
                  <a:solidFill>
                    <a:srgbClr val="FF0000"/>
                  </a:solidFill>
                  <a:cs typeface="Nazanin" pitchFamily="2" charset="-78"/>
                </a:rPr>
                <a:t>نيروهايي جهاني                        نتايج            اثراتي كشوري               اثرات فردي</a:t>
              </a:r>
              <a:endParaRPr lang="en-US" sz="2400" b="1">
                <a:solidFill>
                  <a:srgbClr val="FF0000"/>
                </a:solidFill>
                <a:cs typeface="Nazanin" pitchFamily="2" charset="-78"/>
              </a:endParaRPr>
            </a:p>
          </p:txBody>
        </p:sp>
        <p:sp>
          <p:nvSpPr>
            <p:cNvPr id="244757" name="Line 23"/>
            <p:cNvSpPr>
              <a:spLocks noChangeShapeType="1"/>
            </p:cNvSpPr>
            <p:nvPr/>
          </p:nvSpPr>
          <p:spPr bwMode="auto">
            <a:xfrm flipH="1">
              <a:off x="4195" y="1344"/>
              <a:ext cx="137" cy="0"/>
            </a:xfrm>
            <a:prstGeom prst="line">
              <a:avLst/>
            </a:prstGeom>
            <a:noFill/>
            <a:ln w="38100">
              <a:solidFill>
                <a:srgbClr val="0033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758" name="Line 24"/>
            <p:cNvSpPr>
              <a:spLocks noChangeShapeType="1"/>
            </p:cNvSpPr>
            <p:nvPr/>
          </p:nvSpPr>
          <p:spPr bwMode="auto">
            <a:xfrm flipH="1">
              <a:off x="4195" y="2115"/>
              <a:ext cx="137" cy="0"/>
            </a:xfrm>
            <a:prstGeom prst="line">
              <a:avLst/>
            </a:prstGeom>
            <a:noFill/>
            <a:ln w="38100">
              <a:solidFill>
                <a:srgbClr val="0033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759" name="Line 25"/>
            <p:cNvSpPr>
              <a:spLocks noChangeShapeType="1"/>
            </p:cNvSpPr>
            <p:nvPr/>
          </p:nvSpPr>
          <p:spPr bwMode="auto">
            <a:xfrm flipH="1">
              <a:off x="4195" y="2976"/>
              <a:ext cx="137" cy="0"/>
            </a:xfrm>
            <a:prstGeom prst="line">
              <a:avLst/>
            </a:prstGeom>
            <a:noFill/>
            <a:ln w="38100">
              <a:solidFill>
                <a:srgbClr val="0033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760" name="Line 26"/>
            <p:cNvSpPr>
              <a:spLocks noChangeShapeType="1"/>
            </p:cNvSpPr>
            <p:nvPr/>
          </p:nvSpPr>
          <p:spPr bwMode="auto">
            <a:xfrm flipH="1">
              <a:off x="4195" y="3748"/>
              <a:ext cx="137" cy="0"/>
            </a:xfrm>
            <a:prstGeom prst="line">
              <a:avLst/>
            </a:prstGeom>
            <a:noFill/>
            <a:ln w="38100">
              <a:solidFill>
                <a:srgbClr val="0033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761" name="Line 27"/>
            <p:cNvSpPr>
              <a:spLocks noChangeShapeType="1"/>
            </p:cNvSpPr>
            <p:nvPr/>
          </p:nvSpPr>
          <p:spPr bwMode="auto">
            <a:xfrm flipH="1">
              <a:off x="2652" y="1344"/>
              <a:ext cx="13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762" name="Line 28"/>
            <p:cNvSpPr>
              <a:spLocks noChangeShapeType="1"/>
            </p:cNvSpPr>
            <p:nvPr/>
          </p:nvSpPr>
          <p:spPr bwMode="auto">
            <a:xfrm flipH="1">
              <a:off x="2653" y="2160"/>
              <a:ext cx="13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763" name="Line 29"/>
            <p:cNvSpPr>
              <a:spLocks noChangeShapeType="1"/>
            </p:cNvSpPr>
            <p:nvPr/>
          </p:nvSpPr>
          <p:spPr bwMode="auto">
            <a:xfrm flipH="1">
              <a:off x="2653" y="2931"/>
              <a:ext cx="13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764" name="Line 30"/>
            <p:cNvSpPr>
              <a:spLocks noChangeShapeType="1"/>
            </p:cNvSpPr>
            <p:nvPr/>
          </p:nvSpPr>
          <p:spPr bwMode="auto">
            <a:xfrm flipH="1">
              <a:off x="2653" y="3793"/>
              <a:ext cx="13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765" name="Line 31"/>
            <p:cNvSpPr>
              <a:spLocks noChangeShapeType="1"/>
            </p:cNvSpPr>
            <p:nvPr/>
          </p:nvSpPr>
          <p:spPr bwMode="auto">
            <a:xfrm flipH="1">
              <a:off x="1473" y="1344"/>
              <a:ext cx="13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766" name="Line 32"/>
            <p:cNvSpPr>
              <a:spLocks noChangeShapeType="1"/>
            </p:cNvSpPr>
            <p:nvPr/>
          </p:nvSpPr>
          <p:spPr bwMode="auto">
            <a:xfrm flipH="1">
              <a:off x="1474" y="2160"/>
              <a:ext cx="13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767" name="Line 33"/>
            <p:cNvSpPr>
              <a:spLocks noChangeShapeType="1"/>
            </p:cNvSpPr>
            <p:nvPr/>
          </p:nvSpPr>
          <p:spPr bwMode="auto">
            <a:xfrm flipH="1">
              <a:off x="1474" y="2976"/>
              <a:ext cx="13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768" name="Line 34"/>
            <p:cNvSpPr>
              <a:spLocks noChangeShapeType="1"/>
            </p:cNvSpPr>
            <p:nvPr/>
          </p:nvSpPr>
          <p:spPr bwMode="auto">
            <a:xfrm flipH="1">
              <a:off x="1474" y="3793"/>
              <a:ext cx="13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769" name="Line 35"/>
            <p:cNvSpPr>
              <a:spLocks noChangeShapeType="1"/>
            </p:cNvSpPr>
            <p:nvPr/>
          </p:nvSpPr>
          <p:spPr bwMode="auto">
            <a:xfrm>
              <a:off x="2744" y="1344"/>
              <a:ext cx="0" cy="244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770" name="Line 36"/>
            <p:cNvSpPr>
              <a:spLocks noChangeShapeType="1"/>
            </p:cNvSpPr>
            <p:nvPr/>
          </p:nvSpPr>
          <p:spPr bwMode="auto">
            <a:xfrm>
              <a:off x="1565" y="1344"/>
              <a:ext cx="0" cy="244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787485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pPr algn="ctr" eaLnBrk="1" hangingPunct="1"/>
            <a:r>
              <a:rPr lang="fa-IR" sz="4000" b="1">
                <a:cs typeface="Nazanin" pitchFamily="2" charset="-78"/>
              </a:rPr>
              <a:t>تازه ترين ساختارهاي سازماني متداول</a:t>
            </a:r>
            <a:r>
              <a:rPr lang="en-US" sz="4000" b="1">
                <a:cs typeface="Nazanin" pitchFamily="2" charset="-78"/>
              </a:rPr>
              <a:t/>
            </a:r>
            <a:br>
              <a:rPr lang="en-US" sz="4000" b="1">
                <a:cs typeface="Nazanin" pitchFamily="2" charset="-78"/>
              </a:rPr>
            </a:br>
            <a:r>
              <a:rPr lang="en-US" sz="4000" b="1">
                <a:cs typeface="Nazanin" pitchFamily="2" charset="-78"/>
              </a:rPr>
              <a:t> </a:t>
            </a:r>
            <a:r>
              <a:rPr lang="fa-IR" sz="4000" b="1">
                <a:solidFill>
                  <a:srgbClr val="FF0000"/>
                </a:solidFill>
                <a:cs typeface="Nazanin" pitchFamily="2" charset="-78"/>
              </a:rPr>
              <a:t>1- شركتهاي افقي</a:t>
            </a:r>
            <a:endParaRPr lang="en-US" sz="4000" b="1">
              <a:solidFill>
                <a:srgbClr val="FF0000"/>
              </a:solidFill>
              <a:cs typeface="Nazanin" pitchFamily="2" charset="-78"/>
            </a:endParaRP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5" y="1981200"/>
            <a:ext cx="8642350" cy="3886200"/>
          </a:xfrm>
        </p:spPr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ساختار حول محور فرآيند و جريانهاي كار(و نه دواير وظيفه اي) طرح ريزي مي شود؛</a:t>
            </a:r>
            <a:endParaRPr lang="en-US" smtClean="0">
              <a:solidFill>
                <a:srgbClr val="003366"/>
              </a:solidFill>
              <a:cs typeface="Nazanin" pitchFamily="2" charset="-78"/>
            </a:endParaRP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سلسله مراتب اختيارات كه حالت عمودي داشت،بصورت افقي در مي آيد و احتمالاً تعداد انگشت شماري مدير اجرايي ارشد وجود دارند كه بتوانند وظايف حمايتي انجام دهند: مثل امور مالي؛ </a:t>
            </a:r>
            <a:endParaRPr lang="en-US" smtClean="0">
              <a:solidFill>
                <a:srgbClr val="003366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67253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sz="4000" b="1">
                <a:cs typeface="Nazanin" pitchFamily="2" charset="-78"/>
              </a:rPr>
              <a:t>تازه ترين ساختارهاي سازماني متداول</a:t>
            </a:r>
            <a:r>
              <a:rPr lang="en-US" sz="4000" b="1">
                <a:cs typeface="Nazanin" pitchFamily="2" charset="-78"/>
              </a:rPr>
              <a:t/>
            </a:r>
            <a:br>
              <a:rPr lang="en-US" sz="4000" b="1">
                <a:cs typeface="Nazanin" pitchFamily="2" charset="-78"/>
              </a:rPr>
            </a:br>
            <a:r>
              <a:rPr lang="en-US" sz="4000" b="1">
                <a:cs typeface="Nazanin" pitchFamily="2" charset="-78"/>
              </a:rPr>
              <a:t> </a:t>
            </a:r>
            <a:r>
              <a:rPr lang="fa-IR" sz="4000" b="1">
                <a:solidFill>
                  <a:srgbClr val="FF0000"/>
                </a:solidFill>
                <a:cs typeface="Nazanin" pitchFamily="2" charset="-78"/>
              </a:rPr>
              <a:t>1- شركتهاي افقي</a:t>
            </a:r>
            <a:endParaRPr lang="en-US" sz="4000" b="1">
              <a:solidFill>
                <a:srgbClr val="FF0000"/>
              </a:solidFill>
              <a:cs typeface="Nazanin" pitchFamily="2" charset="-78"/>
            </a:endParaRPr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0" y="1981200"/>
            <a:ext cx="8362950" cy="3886200"/>
          </a:xfrm>
        </p:spPr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 startAt="3"/>
            </a:pPr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كارهاي مديريت به پايين ترين سطوح سازماني داده مي شود؛ </a:t>
            </a:r>
          </a:p>
          <a:p>
            <a:pPr marL="609600" indent="-609600">
              <a:buFont typeface="Wingdings" panose="05000000000000000000" pitchFamily="2" charset="2"/>
              <a:buAutoNum type="arabicPeriod" startAt="3"/>
            </a:pPr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بر مبناي خواسته ها و نيازهاي مشتريان تشكيل مي شوند؛</a:t>
            </a:r>
            <a:endParaRPr lang="en-US" smtClean="0">
              <a:solidFill>
                <a:srgbClr val="003366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677215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sz="4000" b="1">
                <a:cs typeface="Nazanin" pitchFamily="2" charset="-78"/>
              </a:rPr>
              <a:t>تازه ترين ساختارهاي سازماني متداول</a:t>
            </a:r>
            <a:r>
              <a:rPr lang="en-US" sz="4000" b="1">
                <a:cs typeface="Nazanin" pitchFamily="2" charset="-78"/>
              </a:rPr>
              <a:t/>
            </a:r>
            <a:br>
              <a:rPr lang="en-US" sz="4000" b="1">
                <a:cs typeface="Nazanin" pitchFamily="2" charset="-78"/>
              </a:rPr>
            </a:br>
            <a:r>
              <a:rPr lang="en-US" sz="4000" b="1">
                <a:cs typeface="Nazanin" pitchFamily="2" charset="-78"/>
              </a:rPr>
              <a:t> </a:t>
            </a:r>
            <a:r>
              <a:rPr lang="fa-IR" sz="4000" b="1">
                <a:solidFill>
                  <a:srgbClr val="FF0000"/>
                </a:solidFill>
                <a:cs typeface="Nazanin" pitchFamily="2" charset="-78"/>
              </a:rPr>
              <a:t>2- تيمهاي خودگردان</a:t>
            </a:r>
            <a:endParaRPr lang="en-US" sz="4000" b="1">
              <a:solidFill>
                <a:srgbClr val="FF0000"/>
              </a:solidFill>
              <a:cs typeface="Nazanin" pitchFamily="2" charset="-78"/>
            </a:endParaRP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fa-IR" smtClean="0">
                <a:solidFill>
                  <a:schemeClr val="bg2"/>
                </a:solidFill>
                <a:cs typeface="Nazanin" pitchFamily="2" charset="-78"/>
              </a:rPr>
              <a:t>5 تا 30 عضو،هر كدام با مهارتهاي خاص؛</a:t>
            </a:r>
          </a:p>
          <a:p>
            <a:pPr marL="609600" indent="-609600"/>
            <a:r>
              <a:rPr lang="fa-IR" smtClean="0">
                <a:solidFill>
                  <a:schemeClr val="bg2"/>
                </a:solidFill>
                <a:cs typeface="Nazanin" pitchFamily="2" charset="-78"/>
              </a:rPr>
              <a:t>عهده دار مشاغل متفاوتي هستند؛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z="2800">
                <a:solidFill>
                  <a:srgbClr val="A50021"/>
                </a:solidFill>
                <a:cs typeface="Nazanin" pitchFamily="2" charset="-78"/>
              </a:rPr>
              <a:t>اين تيم به منابعي كه براي انجام و تكميل يك كار مورد نياز است، دسترسي دارد؛</a:t>
            </a:r>
            <a:endParaRPr lang="en-US" sz="2800">
              <a:solidFill>
                <a:srgbClr val="A50021"/>
              </a:solidFill>
              <a:cs typeface="Nazanin" pitchFamily="2" charset="-78"/>
            </a:endParaRP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z="2800">
                <a:solidFill>
                  <a:srgbClr val="A50021"/>
                </a:solidFill>
                <a:cs typeface="Nazanin" pitchFamily="2" charset="-78"/>
              </a:rPr>
              <a:t>از گروههاي متخصص مثل مهندس،مدير مالي و... تشكيل مي گردد؛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z="2800">
                <a:solidFill>
                  <a:srgbClr val="A50021"/>
                </a:solidFill>
                <a:cs typeface="Nazanin" pitchFamily="2" charset="-78"/>
              </a:rPr>
              <a:t>قدرت تصميم گيري دارد؛</a:t>
            </a:r>
            <a:endParaRPr lang="en-US" sz="2800">
              <a:solidFill>
                <a:srgbClr val="A50021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89076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solidFill>
                  <a:srgbClr val="FF0000"/>
                </a:solidFill>
                <a:cs typeface="Nazanin" pitchFamily="2" charset="-78"/>
              </a:rPr>
              <a:t>مزاياي تيمهاي خودگردان</a:t>
            </a:r>
            <a:endParaRPr lang="en-US" b="1" smtClean="0">
              <a:solidFill>
                <a:srgbClr val="FF0000"/>
              </a:solidFill>
              <a:cs typeface="Nazanin" pitchFamily="2" charset="-78"/>
            </a:endParaRPr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مي توانند در رابطه با نيازهاي محيط بسرعت از خود واكنش نشان دهند؛سريع تصميم بگيرند و مشتريان را راضي نمايند؛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موانع بين دواير سازماني بكلي از بين مي رود و در مرحله عمل، چنين موانعي وجود خارجي نخواهند داشت؛</a:t>
            </a:r>
            <a:endParaRPr lang="en-US" smtClean="0">
              <a:solidFill>
                <a:srgbClr val="0000FF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704860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b="1" smtClean="0">
                <a:solidFill>
                  <a:srgbClr val="FF0000"/>
                </a:solidFill>
                <a:cs typeface="Nazanin" pitchFamily="2" charset="-78"/>
              </a:rPr>
              <a:t>مزاياي تيمهاي خودگردان</a:t>
            </a:r>
            <a:endParaRPr lang="en-US" b="1" smtClean="0">
              <a:solidFill>
                <a:srgbClr val="FF0000"/>
              </a:solidFill>
              <a:cs typeface="Nazanin" pitchFamily="2" charset="-78"/>
            </a:endParaRP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 startAt="3"/>
            </a:pPr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بهبود روحيه كاركنان و مشاركت آنان؛</a:t>
            </a:r>
          </a:p>
          <a:p>
            <a:pPr marL="609600" indent="-609600">
              <a:buFont typeface="Wingdings" panose="05000000000000000000" pitchFamily="2" charset="2"/>
              <a:buAutoNum type="arabicPeriod" startAt="3"/>
            </a:pPr>
            <a:r>
              <a:rPr lang="fa-IR" smtClean="0">
                <a:solidFill>
                  <a:srgbClr val="0000FF"/>
                </a:solidFill>
                <a:cs typeface="Nazanin" pitchFamily="2" charset="-78"/>
              </a:rPr>
              <a:t>هزينه هاي سربار اداري كاهش مي يابد؛زيرا تيمها وظايف مديران را انجام مي دهند؛</a:t>
            </a:r>
            <a:endParaRPr lang="en-US" smtClean="0">
              <a:solidFill>
                <a:srgbClr val="0000FF"/>
              </a:solidFill>
              <a:cs typeface="Nazanin" pitchFamily="2" charset="-78"/>
            </a:endParaRPr>
          </a:p>
          <a:p>
            <a:pPr marL="609600" indent="-609600">
              <a:buFont typeface="Wingdings" panose="05000000000000000000" pitchFamily="2" charset="2"/>
              <a:buAutoNum type="arabicPeriod" startAt="3"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29659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sz="4000" b="1">
                <a:cs typeface="Nazanin" pitchFamily="2" charset="-78"/>
              </a:rPr>
              <a:t>تازه ترين ساختارهاي سازماني متداول</a:t>
            </a:r>
            <a:r>
              <a:rPr lang="en-US" sz="4000" b="1">
                <a:cs typeface="Nazanin" pitchFamily="2" charset="-78"/>
              </a:rPr>
              <a:t/>
            </a:r>
            <a:br>
              <a:rPr lang="en-US" sz="4000" b="1">
                <a:cs typeface="Nazanin" pitchFamily="2" charset="-78"/>
              </a:rPr>
            </a:br>
            <a:r>
              <a:rPr lang="en-US" sz="4000" b="1">
                <a:cs typeface="Nazanin" pitchFamily="2" charset="-78"/>
              </a:rPr>
              <a:t> </a:t>
            </a:r>
            <a:r>
              <a:rPr lang="fa-IR" sz="4000" b="1">
                <a:solidFill>
                  <a:srgbClr val="FF0000"/>
                </a:solidFill>
                <a:cs typeface="Nazanin" pitchFamily="2" charset="-78"/>
              </a:rPr>
              <a:t>3- مهندسي مجدد </a:t>
            </a:r>
            <a:endParaRPr lang="en-US" sz="4000" b="1">
              <a:solidFill>
                <a:srgbClr val="FF0000"/>
              </a:solidFill>
              <a:cs typeface="Nazanin" pitchFamily="2" charset="-78"/>
            </a:endParaRP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مورد توجه شركتهاي آمريكايي است؛</a:t>
            </a:r>
          </a:p>
          <a:p>
            <a:pPr eaLnBrk="1" hangingPunct="1"/>
            <a:r>
              <a:rPr lang="fa-IR" smtClean="0">
                <a:solidFill>
                  <a:srgbClr val="003366"/>
                </a:solidFill>
                <a:cs typeface="Nazanin" pitchFamily="2" charset="-78"/>
              </a:rPr>
              <a:t>نوعي ابتكار است كه مسؤلان تمام واحدها و دواير سازماني گردهم مي آيند و بصورت همزمان در ساختار،فرهنگ و تكنولوژي اطلاعات تغيرات اساسي مي دهند تا در زمينه هائي چون ارائه خدمت به مشتري،بهبود كيفيت و ... اصلاحات لازم را داده و در نتيجه عملكرد سازمان بهبود يابد؛</a:t>
            </a:r>
            <a:endParaRPr lang="en-US" smtClean="0">
              <a:solidFill>
                <a:srgbClr val="003366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546417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a-IR" sz="4000" b="1">
                <a:cs typeface="Nazanin" pitchFamily="2" charset="-78"/>
              </a:rPr>
              <a:t>تازه ترين ساختارهاي سازماني متداول</a:t>
            </a:r>
            <a:r>
              <a:rPr lang="en-US" sz="4000" b="1">
                <a:cs typeface="Nazanin" pitchFamily="2" charset="-78"/>
              </a:rPr>
              <a:t/>
            </a:r>
            <a:br>
              <a:rPr lang="en-US" sz="4000" b="1">
                <a:cs typeface="Nazanin" pitchFamily="2" charset="-78"/>
              </a:rPr>
            </a:br>
            <a:r>
              <a:rPr lang="fa-IR" sz="4000" b="1">
                <a:solidFill>
                  <a:srgbClr val="FF0000"/>
                </a:solidFill>
                <a:cs typeface="Nazanin" pitchFamily="2" charset="-78"/>
              </a:rPr>
              <a:t>4- ساختار شبكه پويا</a:t>
            </a:r>
            <a:endParaRPr lang="en-US" sz="4000" b="1">
              <a:solidFill>
                <a:srgbClr val="FF0000"/>
              </a:solidFill>
              <a:cs typeface="Nazanin" pitchFamily="2" charset="-78"/>
            </a:endParaRP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a-IR" smtClean="0">
                <a:solidFill>
                  <a:schemeClr val="bg2"/>
                </a:solidFill>
                <a:cs typeface="Nazanin" pitchFamily="2" charset="-78"/>
              </a:rPr>
              <a:t>چنين سازماني،بجاي اينكه به سلسله مراتب اختيارات عمودي توجه كند به شيوۀ بازار آزاد عمل مي نمايد؛</a:t>
            </a:r>
          </a:p>
          <a:p>
            <a:pPr eaLnBrk="1" hangingPunct="1"/>
            <a:r>
              <a:rPr lang="fa-IR" b="1" smtClean="0">
                <a:solidFill>
                  <a:srgbClr val="A50021"/>
                </a:solidFill>
                <a:cs typeface="Nazanin" pitchFamily="2" charset="-78"/>
              </a:rPr>
              <a:t>يكي از ويژگيهاي چنين شيوه اي</a:t>
            </a:r>
            <a:r>
              <a:rPr lang="fa-IR" smtClean="0">
                <a:solidFill>
                  <a:schemeClr val="bg2"/>
                </a:solidFill>
                <a:cs typeface="Nazanin" pitchFamily="2" charset="-78"/>
              </a:rPr>
              <a:t>: هر روز توليد كنندگان جديدي با شركت قرار داد مي بندند و قراردادهاي گذشته با پيشينيان فسخ مي شود؛</a:t>
            </a:r>
          </a:p>
          <a:p>
            <a:pPr eaLnBrk="1" hangingPunct="1"/>
            <a:endParaRPr lang="en-US" smtClean="0">
              <a:solidFill>
                <a:schemeClr val="bg2"/>
              </a:solidFill>
              <a:cs typeface="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551329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694</Words>
  <Application>Microsoft Office PowerPoint</Application>
  <PresentationFormat>Widescreen</PresentationFormat>
  <Paragraphs>138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AlMutanabi</vt:lpstr>
      <vt:lpstr>Arabic Style</vt:lpstr>
      <vt:lpstr>Arial</vt:lpstr>
      <vt:lpstr>Nazanin</vt:lpstr>
      <vt:lpstr>Tahoma</vt:lpstr>
      <vt:lpstr>Trebuchet MS</vt:lpstr>
      <vt:lpstr>Wingdings</vt:lpstr>
      <vt:lpstr>Wingdings 3</vt:lpstr>
      <vt:lpstr>Facet</vt:lpstr>
      <vt:lpstr>فصل هفتم: طراحي نوين براي رقابت جهاني</vt:lpstr>
      <vt:lpstr>اثرات نيروهاي جهاني بر سازمانهاي بومي</vt:lpstr>
      <vt:lpstr>تازه ترين ساختارهاي سازماني متداول  1- شركتهاي افقي</vt:lpstr>
      <vt:lpstr>تازه ترين ساختارهاي سازماني متداول  1- شركتهاي افقي</vt:lpstr>
      <vt:lpstr>تازه ترين ساختارهاي سازماني متداول  2- تيمهاي خودگردان</vt:lpstr>
      <vt:lpstr>مزاياي تيمهاي خودگردان</vt:lpstr>
      <vt:lpstr>مزاياي تيمهاي خودگردان</vt:lpstr>
      <vt:lpstr>تازه ترين ساختارهاي سازماني متداول  3- مهندسي مجدد </vt:lpstr>
      <vt:lpstr>تازه ترين ساختارهاي سازماني متداول 4- ساختار شبكه پويا</vt:lpstr>
      <vt:lpstr>ساختار شبكه پويا</vt:lpstr>
      <vt:lpstr>نقاط قوت ساختار شبكه پويا</vt:lpstr>
      <vt:lpstr>نقاط ضعف ساختار شبكه پويا</vt:lpstr>
      <vt:lpstr>مراحل بين المللي شدن شركتها</vt:lpstr>
      <vt:lpstr>الگوي مناسب ساختار براي بهره گيري از مزاياي بين المللي </vt:lpstr>
      <vt:lpstr>و من ا... توفيق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فصل هفتم: طراحي نوين براي رقابت جهاني</dc:title>
  <dc:creator>omid arzi</dc:creator>
  <cp:lastModifiedBy>omid arzi</cp:lastModifiedBy>
  <cp:revision>1</cp:revision>
  <dcterms:created xsi:type="dcterms:W3CDTF">2022-01-15T16:18:33Z</dcterms:created>
  <dcterms:modified xsi:type="dcterms:W3CDTF">2022-01-15T16:18:57Z</dcterms:modified>
</cp:coreProperties>
</file>