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9"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2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55550C2-A174-44D8-8157-7B0AF6AD3F56}" type="datetimeFigureOut">
              <a:rPr lang="en-US" smtClean="0"/>
              <a:pPr/>
              <a:t>12/28/2011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A3C2ED1-611E-46BF-8646-D36D9A69EC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5550C2-A174-44D8-8157-7B0AF6AD3F56}" type="datetimeFigureOut">
              <a:rPr lang="en-US" smtClean="0"/>
              <a:pPr/>
              <a:t>12/28/2011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3C2ED1-611E-46BF-8646-D36D9A69EC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5550C2-A174-44D8-8157-7B0AF6AD3F56}" type="datetimeFigureOut">
              <a:rPr lang="en-US" smtClean="0"/>
              <a:pPr/>
              <a:t>12/28/2011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3C2ED1-611E-46BF-8646-D36D9A69EC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5550C2-A174-44D8-8157-7B0AF6AD3F56}" type="datetimeFigureOut">
              <a:rPr lang="en-US" smtClean="0"/>
              <a:pPr/>
              <a:t>12/28/2011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3C2ED1-611E-46BF-8646-D36D9A69ECA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55550C2-A174-44D8-8157-7B0AF6AD3F56}" type="datetimeFigureOut">
              <a:rPr lang="en-US" smtClean="0"/>
              <a:pPr/>
              <a:t>12/28/2011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3C2ED1-611E-46BF-8646-D36D9A69ECA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5550C2-A174-44D8-8157-7B0AF6AD3F56}" type="datetimeFigureOut">
              <a:rPr lang="en-US" smtClean="0"/>
              <a:pPr/>
              <a:t>12/28/2011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A3C2ED1-611E-46BF-8646-D36D9A69ECA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55550C2-A174-44D8-8157-7B0AF6AD3F56}" type="datetimeFigureOut">
              <a:rPr lang="en-US" smtClean="0"/>
              <a:pPr/>
              <a:t>12/28/2011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A3C2ED1-611E-46BF-8646-D36D9A69EC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55550C2-A174-44D8-8157-7B0AF6AD3F56}" type="datetimeFigureOut">
              <a:rPr lang="en-US" smtClean="0"/>
              <a:pPr/>
              <a:t>12/28/2011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A3C2ED1-611E-46BF-8646-D36D9A69ECA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55550C2-A174-44D8-8157-7B0AF6AD3F56}" type="datetimeFigureOut">
              <a:rPr lang="en-US" smtClean="0"/>
              <a:pPr/>
              <a:t>12/28/2011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A3C2ED1-611E-46BF-8646-D36D9A69EC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55550C2-A174-44D8-8157-7B0AF6AD3F56}" type="datetimeFigureOut">
              <a:rPr lang="en-US" smtClean="0"/>
              <a:pPr/>
              <a:t>12/28/2011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A3C2ED1-611E-46BF-8646-D36D9A69EC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55550C2-A174-44D8-8157-7B0AF6AD3F56}" type="datetimeFigureOut">
              <a:rPr lang="en-US" smtClean="0"/>
              <a:pPr/>
              <a:t>12/28/2011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A3C2ED1-611E-46BF-8646-D36D9A69ECA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55550C2-A174-44D8-8157-7B0AF6AD3F56}" type="datetimeFigureOut">
              <a:rPr lang="en-US" smtClean="0"/>
              <a:pPr/>
              <a:t>12/28/2011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A3C2ED1-611E-46BF-8646-D36D9A69EC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user\Desktop\gender%20streotype.wm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2276872"/>
            <a:ext cx="6419056" cy="698934"/>
          </a:xfrm>
        </p:spPr>
        <p:txBody>
          <a:bodyPr>
            <a:normAutofit fontScale="90000"/>
          </a:bodyPr>
          <a:lstStyle/>
          <a:p>
            <a:r>
              <a:rPr lang="en-US" dirty="0" smtClean="0"/>
              <a:t/>
            </a:r>
            <a:br>
              <a:rPr lang="en-US" dirty="0" smtClean="0"/>
            </a:br>
            <a:endParaRPr lang="en-US" dirty="0"/>
          </a:p>
        </p:txBody>
      </p:sp>
      <p:sp>
        <p:nvSpPr>
          <p:cNvPr id="4" name="TextBox 3"/>
          <p:cNvSpPr txBox="1"/>
          <p:nvPr/>
        </p:nvSpPr>
        <p:spPr>
          <a:xfrm>
            <a:off x="1547664" y="1916832"/>
            <a:ext cx="5688632" cy="1446550"/>
          </a:xfrm>
          <a:prstGeom prst="rect">
            <a:avLst/>
          </a:prstGeom>
          <a:noFill/>
        </p:spPr>
        <p:txBody>
          <a:bodyPr wrap="square" rtlCol="0">
            <a:spAutoFit/>
          </a:bodyPr>
          <a:lstStyle/>
          <a:p>
            <a:pPr algn="ctr"/>
            <a:r>
              <a:rPr lang="fa-IR" sz="8800" b="1" dirty="0"/>
              <a:t> </a:t>
            </a:r>
            <a:r>
              <a:rPr lang="fa-IR" sz="8800" b="1" dirty="0" smtClean="0"/>
              <a:t>هو الناصر</a:t>
            </a:r>
            <a:endParaRPr lang="en-US" sz="8800" b="1" dirty="0"/>
          </a:p>
        </p:txBody>
      </p:sp>
      <p:sp>
        <p:nvSpPr>
          <p:cNvPr id="7" name="TextBox 6"/>
          <p:cNvSpPr txBox="1"/>
          <p:nvPr/>
        </p:nvSpPr>
        <p:spPr>
          <a:xfrm>
            <a:off x="2051720" y="1988840"/>
            <a:ext cx="4968552" cy="1569660"/>
          </a:xfrm>
          <a:prstGeom prst="rect">
            <a:avLst/>
          </a:prstGeom>
          <a:noFill/>
        </p:spPr>
        <p:txBody>
          <a:bodyPr wrap="square" rtlCol="0">
            <a:spAutoFit/>
          </a:bodyPr>
          <a:lstStyle/>
          <a:p>
            <a:pPr algn="ctr"/>
            <a:endParaRPr lang="en-US" sz="9600" b="1" dirty="0">
              <a:cs typeface="B Mitra"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1"/>
            <a:r>
              <a:rPr lang="fa-IR" sz="2400" dirty="0" smtClean="0">
                <a:cs typeface="B Mitra" pitchFamily="2" charset="-78"/>
              </a:rPr>
              <a:t>زیستی (طبیعت) </a:t>
            </a:r>
          </a:p>
          <a:p>
            <a:pPr algn="just" rtl="1"/>
            <a:r>
              <a:rPr lang="fa-IR" sz="2400" dirty="0" smtClean="0">
                <a:cs typeface="B Mitra" pitchFamily="2" charset="-78"/>
              </a:rPr>
              <a:t>اجتماعی (تربیت)</a:t>
            </a:r>
          </a:p>
          <a:p>
            <a:pPr algn="just" rtl="1"/>
            <a:r>
              <a:rPr lang="fa-IR" sz="2400" dirty="0" smtClean="0">
                <a:cs typeface="B Mitra" pitchFamily="2" charset="-78"/>
              </a:rPr>
              <a:t>شناختی</a:t>
            </a:r>
          </a:p>
          <a:p>
            <a:pPr algn="just" rtl="1">
              <a:buNone/>
            </a:pPr>
            <a:r>
              <a:rPr lang="fa-IR" sz="2400" dirty="0" smtClean="0">
                <a:cs typeface="B Mitra" pitchFamily="2" charset="-78"/>
              </a:rPr>
              <a:t> </a:t>
            </a:r>
          </a:p>
          <a:p>
            <a:pPr algn="just" rtl="1"/>
            <a:endParaRPr lang="en-US" sz="2400" dirty="0">
              <a:cs typeface="B Mitra" pitchFamily="2" charset="-78"/>
            </a:endParaRPr>
          </a:p>
        </p:txBody>
      </p:sp>
      <p:sp>
        <p:nvSpPr>
          <p:cNvPr id="3" name="Title 2"/>
          <p:cNvSpPr>
            <a:spLocks noGrp="1"/>
          </p:cNvSpPr>
          <p:nvPr>
            <p:ph type="title"/>
          </p:nvPr>
        </p:nvSpPr>
        <p:spPr/>
        <p:txBody>
          <a:bodyPr/>
          <a:lstStyle/>
          <a:p>
            <a:pPr algn="ctr"/>
            <a:r>
              <a:rPr lang="fa-IR" dirty="0" smtClean="0">
                <a:cs typeface="B Mitra" pitchFamily="2" charset="-78"/>
              </a:rPr>
              <a:t>چشم انداز های نظری رشد جنسی</a:t>
            </a:r>
            <a:endParaRPr lang="en-US" dirty="0">
              <a:cs typeface="B Mitra" pitchFamily="2" charset="-78"/>
            </a:endParaRPr>
          </a:p>
        </p:txBody>
      </p:sp>
      <p:sp>
        <p:nvSpPr>
          <p:cNvPr id="4" name="Rectangle 3"/>
          <p:cNvSpPr/>
          <p:nvPr/>
        </p:nvSpPr>
        <p:spPr>
          <a:xfrm>
            <a:off x="1907704" y="4365104"/>
            <a:ext cx="1656184" cy="1368152"/>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63888" y="2996952"/>
            <a:ext cx="1872208" cy="1368152"/>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36096" y="4365104"/>
            <a:ext cx="1728192" cy="1512168"/>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plus(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plus(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plus(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1"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 calcmode="lin" valueType="num">
                                      <p:cBhvr>
                                        <p:cTn id="27" dur="5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2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29" dur="500"/>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1"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 calcmode="lin" valueType="num">
                                      <p:cBhvr>
                                        <p:cTn id="34" dur="5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35"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36" dur="500"/>
                                        <p:tgtEl>
                                          <p:spTgt spid="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1"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 calcmode="lin" valueType="num">
                                      <p:cBhvr>
                                        <p:cTn id="41" dur="5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42"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43" dur="500"/>
                                        <p:tgtEl>
                                          <p:spTgt spid="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1" nodeType="click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 calcmode="lin" valueType="num">
                                      <p:cBhvr>
                                        <p:cTn id="48" dur="5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49"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5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a:bodyPr>
          <a:lstStyle/>
          <a:p>
            <a:pPr algn="just" rtl="1"/>
            <a:r>
              <a:rPr lang="fa-IR" sz="2400" dirty="0" smtClean="0">
                <a:cs typeface="B Mitra" pitchFamily="2" charset="-78"/>
              </a:rPr>
              <a:t>رویکرد زیستی</a:t>
            </a:r>
          </a:p>
          <a:p>
            <a:pPr algn="just" rtl="1">
              <a:buNone/>
            </a:pPr>
            <a:r>
              <a:rPr lang="fa-IR" sz="2400" dirty="0" smtClean="0">
                <a:cs typeface="B Mitra" pitchFamily="2" charset="-78"/>
              </a:rPr>
              <a:t> بررسی تأثیرات ژن ها و کروموزوم ها،هورمون های جنسی و سازمان مغزی بر روی تفاوت جنسی در زمینه ی فیزیکی و رفتاری.</a:t>
            </a:r>
          </a:p>
          <a:p>
            <a:pPr algn="just" rtl="1">
              <a:buNone/>
            </a:pPr>
            <a:r>
              <a:rPr lang="fa-IR" sz="2400" dirty="0" smtClean="0">
                <a:cs typeface="B Mitra" pitchFamily="2" charset="-78"/>
              </a:rPr>
              <a:t>از جمله رویکردهای مطرح در این زمینه رویکرد تکاملی است.</a:t>
            </a:r>
          </a:p>
          <a:p>
            <a:pPr algn="just" rtl="1">
              <a:buFont typeface="Arial" pitchFamily="34" charset="0"/>
              <a:buChar char="•"/>
            </a:pPr>
            <a:r>
              <a:rPr lang="fa-IR" sz="2400" dirty="0" smtClean="0">
                <a:cs typeface="B Mitra" pitchFamily="2" charset="-78"/>
              </a:rPr>
              <a:t>رویکرد تکاملی: تاریخ تکامل انسان را بر روی تفاوت های جنسی در رفتار بررسی می کند.</a:t>
            </a:r>
          </a:p>
          <a:p>
            <a:pPr algn="just" rtl="1">
              <a:buNone/>
            </a:pPr>
            <a:endParaRPr lang="fa-IR" sz="2400" dirty="0" smtClean="0">
              <a:cs typeface="B Mitra" pitchFamily="2" charset="-78"/>
            </a:endParaRPr>
          </a:p>
          <a:p>
            <a:pPr algn="just" rtl="1"/>
            <a:r>
              <a:rPr lang="fa-IR" sz="2400" dirty="0" smtClean="0">
                <a:cs typeface="B Mitra" pitchFamily="2" charset="-78"/>
              </a:rPr>
              <a:t>رویکرد اجتماعی:</a:t>
            </a:r>
          </a:p>
          <a:p>
            <a:pPr algn="just" rtl="1">
              <a:buNone/>
            </a:pPr>
            <a:r>
              <a:rPr lang="fa-IR" sz="2400" dirty="0" smtClean="0">
                <a:cs typeface="B Mitra" pitchFamily="2" charset="-78"/>
              </a:rPr>
              <a:t>ریشه در رویکرد سنتی یادگیری دارد.به بررسی تأثیرات تقویت،تنبیه و یادگیری مشاهده ای بر روی رفتار می پردازد.</a:t>
            </a:r>
            <a:endParaRPr lang="en-US"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a:bodyPr>
          <a:lstStyle/>
          <a:p>
            <a:pPr algn="just" rtl="1"/>
            <a:r>
              <a:rPr lang="fa-IR" sz="2400" dirty="0" smtClean="0">
                <a:cs typeface="B Mitra" pitchFamily="2" charset="-78"/>
              </a:rPr>
              <a:t>رویکرد شناختی:</a:t>
            </a:r>
          </a:p>
          <a:p>
            <a:pPr algn="just" rtl="1">
              <a:buNone/>
            </a:pPr>
            <a:r>
              <a:rPr lang="fa-IR" sz="2400" dirty="0" smtClean="0">
                <a:cs typeface="B Mitra" pitchFamily="2" charset="-78"/>
              </a:rPr>
              <a:t>به بررسی اطلاعات بچه ها درباره ی جنسیت،کلیشه های جنسی و هنجارها و چگونگی تأثیر گذاشتن این اطلاعات روی تفکر بچه ها درباره ی جنسیت و رفتارهای مربوط به جنسیت می پردازد.</a:t>
            </a:r>
          </a:p>
          <a:p>
            <a:pPr algn="just" rtl="1">
              <a:buNone/>
            </a:pPr>
            <a:r>
              <a:rPr lang="fa-IR" sz="2400" dirty="0" smtClean="0">
                <a:cs typeface="B Mitra" pitchFamily="2" charset="-78"/>
              </a:rPr>
              <a:t>بر دو نوع است:</a:t>
            </a:r>
          </a:p>
          <a:p>
            <a:pPr algn="just" rtl="1">
              <a:buFontTx/>
              <a:buChar char="-"/>
            </a:pPr>
            <a:r>
              <a:rPr lang="fa-IR" sz="2400" dirty="0" smtClean="0">
                <a:cs typeface="B Mitra" pitchFamily="2" charset="-78"/>
              </a:rPr>
              <a:t>تئوری اجتماعی – شناختی</a:t>
            </a:r>
          </a:p>
          <a:p>
            <a:pPr algn="just" rtl="1">
              <a:buFontTx/>
              <a:buChar char="-"/>
            </a:pPr>
            <a:r>
              <a:rPr lang="fa-IR" sz="2400" dirty="0" smtClean="0">
                <a:cs typeface="B Mitra" pitchFamily="2" charset="-78"/>
              </a:rPr>
              <a:t>تئوری ساختارگرایانه</a:t>
            </a:r>
          </a:p>
          <a:p>
            <a:pPr algn="just" rtl="1">
              <a:buNone/>
            </a:pPr>
            <a:r>
              <a:rPr lang="fa-IR" sz="2400" dirty="0" smtClean="0">
                <a:cs typeface="B Mitra" pitchFamily="2" charset="-78"/>
              </a:rPr>
              <a:t>    - تئوری طرحواره جنسی</a:t>
            </a:r>
          </a:p>
          <a:p>
            <a:pPr algn="just" rtl="1">
              <a:buNone/>
            </a:pPr>
            <a:endParaRPr lang="en-US"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strips(down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3848" y="1481328"/>
            <a:ext cx="5482952" cy="4525963"/>
          </a:xfrm>
        </p:spPr>
        <p:txBody>
          <a:bodyPr>
            <a:normAutofit/>
          </a:bodyPr>
          <a:lstStyle/>
          <a:p>
            <a:pPr algn="just" rtl="1"/>
            <a:r>
              <a:rPr lang="fa-IR" sz="1800" dirty="0" smtClean="0">
                <a:cs typeface="B Mitra" pitchFamily="2" charset="-78"/>
              </a:rPr>
              <a:t>رشد حرکتی و شناختی</a:t>
            </a:r>
          </a:p>
          <a:p>
            <a:pPr algn="just" rtl="1">
              <a:buFont typeface="Arial" pitchFamily="34" charset="0"/>
              <a:buChar char="•"/>
            </a:pPr>
            <a:r>
              <a:rPr lang="fa-IR" sz="1800" dirty="0" smtClean="0">
                <a:cs typeface="B Mitra" pitchFamily="2" charset="-78"/>
              </a:rPr>
              <a:t>دخترها به طور نمونه در کارهایی که به توانایی حرکتی خوب و حرکات بالای بدنی نیاز دارد بهتر هستند،در حالی که پسرها در مهارت هایی که به نیروی ماهیچه نیاز دارد قوی تر هستند.</a:t>
            </a:r>
          </a:p>
          <a:p>
            <a:pPr algn="just" rtl="1">
              <a:buFont typeface="Arial" pitchFamily="34" charset="0"/>
              <a:buChar char="•"/>
            </a:pPr>
            <a:r>
              <a:rPr lang="fa-IR" sz="1800" dirty="0" smtClean="0">
                <a:cs typeface="B Mitra" pitchFamily="2" charset="-78"/>
              </a:rPr>
              <a:t>میزان فعالیت کلی پسرها بیشتر از دختران است خصوصاً زمانی که در گروه قرار دارند.</a:t>
            </a:r>
          </a:p>
          <a:p>
            <a:pPr algn="just" rtl="1">
              <a:buFont typeface="Arial" pitchFamily="34" charset="0"/>
              <a:buChar char="•"/>
            </a:pPr>
            <a:r>
              <a:rPr lang="fa-IR" sz="1800" dirty="0" smtClean="0">
                <a:cs typeface="B Mitra" pitchFamily="2" charset="-78"/>
              </a:rPr>
              <a:t>در زمینه شناختی دو طرف از هوش یکسان برخوردارند اما :</a:t>
            </a:r>
          </a:p>
          <a:p>
            <a:pPr algn="just" rtl="1">
              <a:buFontTx/>
              <a:buChar char="-"/>
            </a:pPr>
            <a:r>
              <a:rPr lang="fa-IR" sz="1800" dirty="0" smtClean="0">
                <a:cs typeface="B Mitra" pitchFamily="2" charset="-78"/>
              </a:rPr>
              <a:t>دختران در مهارت های کلامی،سیالی کلام و نوشتن از پسران بهترند.</a:t>
            </a:r>
          </a:p>
          <a:p>
            <a:pPr algn="just" rtl="1">
              <a:buFontTx/>
              <a:buChar char="-"/>
            </a:pPr>
            <a:r>
              <a:rPr lang="fa-IR" sz="1800" dirty="0" smtClean="0">
                <a:cs typeface="B Mitra" pitchFamily="2" charset="-78"/>
              </a:rPr>
              <a:t>در تکالیفی که سرعت ادراکی را می سنجد بهتر عمل می کنند.</a:t>
            </a:r>
          </a:p>
          <a:p>
            <a:pPr algn="just" rtl="1">
              <a:buFontTx/>
              <a:buChar char="-"/>
            </a:pPr>
            <a:r>
              <a:rPr lang="fa-IR" sz="1800" dirty="0" smtClean="0">
                <a:cs typeface="B Mitra" pitchFamily="2" charset="-78"/>
              </a:rPr>
              <a:t>در چندین حوزه حافظه ی بهتری دارند.</a:t>
            </a:r>
          </a:p>
          <a:p>
            <a:pPr algn="just" rtl="1">
              <a:buNone/>
            </a:pPr>
            <a:r>
              <a:rPr lang="fa-IR" sz="1800" dirty="0" smtClean="0">
                <a:cs typeface="B Mitra" pitchFamily="2" charset="-78"/>
              </a:rPr>
              <a:t> </a:t>
            </a:r>
          </a:p>
        </p:txBody>
      </p:sp>
      <p:sp>
        <p:nvSpPr>
          <p:cNvPr id="3" name="Title 2"/>
          <p:cNvSpPr>
            <a:spLocks noGrp="1"/>
          </p:cNvSpPr>
          <p:nvPr>
            <p:ph type="title"/>
          </p:nvPr>
        </p:nvSpPr>
        <p:spPr/>
        <p:txBody>
          <a:bodyPr>
            <a:normAutofit fontScale="90000"/>
          </a:bodyPr>
          <a:lstStyle/>
          <a:p>
            <a:pPr algn="ctr"/>
            <a:r>
              <a:rPr lang="fa-IR" dirty="0" smtClean="0">
                <a:cs typeface="B Mitra" pitchFamily="2" charset="-78"/>
              </a:rPr>
              <a:t>بررسی تفاوت دو جنس از جنبه های مختلف</a:t>
            </a:r>
            <a:br>
              <a:rPr lang="fa-IR" dirty="0" smtClean="0">
                <a:cs typeface="B Mitra" pitchFamily="2" charset="-78"/>
              </a:rPr>
            </a:br>
            <a:endParaRPr lang="en-US" dirty="0">
              <a:cs typeface="B Mitra" pitchFamily="2" charset="-78"/>
            </a:endParaRPr>
          </a:p>
        </p:txBody>
      </p:sp>
      <p:sp>
        <p:nvSpPr>
          <p:cNvPr id="4" name="Rectangle 3"/>
          <p:cNvSpPr/>
          <p:nvPr/>
        </p:nvSpPr>
        <p:spPr>
          <a:xfrm>
            <a:off x="539552" y="1340768"/>
            <a:ext cx="2088232" cy="1512168"/>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9552" y="3212976"/>
            <a:ext cx="2088232" cy="1512168"/>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normAutofit/>
          </a:bodyPr>
          <a:lstStyle/>
          <a:p>
            <a:pPr algn="just" rtl="1"/>
            <a:r>
              <a:rPr lang="fa-IR" sz="2400" dirty="0" smtClean="0">
                <a:cs typeface="B Mitra" pitchFamily="2" charset="-78"/>
              </a:rPr>
              <a:t>و پسران :</a:t>
            </a:r>
          </a:p>
          <a:p>
            <a:pPr algn="just" rtl="1">
              <a:buFontTx/>
              <a:buChar char="-"/>
            </a:pPr>
            <a:r>
              <a:rPr lang="fa-IR" sz="2400" dirty="0" smtClean="0">
                <a:cs typeface="B Mitra" pitchFamily="2" charset="-78"/>
              </a:rPr>
              <a:t>مهارت های فضایی بهتری در بعضی از حوزه ها خصوصاً چرخش ذهنی و ادراک فضایی دارند (علی الخصوص چرخش شئ سه بعدی)</a:t>
            </a:r>
          </a:p>
          <a:p>
            <a:pPr algn="just" rtl="1"/>
            <a:r>
              <a:rPr lang="fa-IR" sz="2400" dirty="0" smtClean="0">
                <a:cs typeface="B Mitra" pitchFamily="2" charset="-78"/>
              </a:rPr>
              <a:t>و سایر تفاوت ها:</a:t>
            </a:r>
          </a:p>
          <a:p>
            <a:pPr algn="just" rtl="1">
              <a:buFontTx/>
              <a:buChar char="-"/>
            </a:pPr>
            <a:r>
              <a:rPr lang="fa-IR" sz="2400" dirty="0" smtClean="0">
                <a:cs typeface="B Mitra" pitchFamily="2" charset="-78"/>
              </a:rPr>
              <a:t>دختران در انجام محاسبات ریاضی بهرت هستند و نمرات بهتری دریافت می کنند اما پسرها در تست های استاندارد شده بهتر عمل می کنند.</a:t>
            </a:r>
          </a:p>
          <a:p>
            <a:pPr algn="just" rtl="1">
              <a:buFontTx/>
              <a:buChar char="-"/>
            </a:pPr>
            <a:r>
              <a:rPr lang="fa-IR" sz="2400" dirty="0" smtClean="0">
                <a:cs typeface="B Mitra" pitchFamily="2" charset="-78"/>
              </a:rPr>
              <a:t>در حوزه ی ریاضی دختران در مسائلی که به آنها آموخته شده بهرت عمل می کنند در حالی که پسران در به کارگیری استراتژی های نو و خلاقانه برای حل مسائلی که با آن آشنا نیستند بهتر عمل می کنند.</a:t>
            </a:r>
          </a:p>
        </p:txBody>
      </p:sp>
      <p:sp>
        <p:nvSpPr>
          <p:cNvPr id="4" name="Rectangle 3"/>
          <p:cNvSpPr/>
          <p:nvPr/>
        </p:nvSpPr>
        <p:spPr>
          <a:xfrm>
            <a:off x="4067944" y="4365104"/>
            <a:ext cx="3960440" cy="1872208"/>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954555"/>
          </a:xfrm>
        </p:spPr>
        <p:txBody>
          <a:bodyPr>
            <a:normAutofit/>
          </a:bodyPr>
          <a:lstStyle/>
          <a:p>
            <a:pPr algn="just" rtl="1"/>
            <a:r>
              <a:rPr lang="fa-IR" sz="2400" dirty="0" smtClean="0">
                <a:cs typeface="B Mitra" pitchFamily="2" charset="-78"/>
              </a:rPr>
              <a:t>هال پرن (</a:t>
            </a:r>
            <a:r>
              <a:rPr lang="en-US" sz="2400" dirty="0" err="1" smtClean="0">
                <a:cs typeface="B Mitra" pitchFamily="2" charset="-78"/>
              </a:rPr>
              <a:t>Halpern</a:t>
            </a:r>
            <a:r>
              <a:rPr lang="fa-IR" sz="2400" dirty="0" smtClean="0">
                <a:cs typeface="B Mitra" pitchFamily="2" charset="-78"/>
              </a:rPr>
              <a:t>) در این زمینه می گوید:</a:t>
            </a:r>
          </a:p>
          <a:p>
            <a:pPr algn="just" rtl="1">
              <a:buNone/>
            </a:pPr>
            <a:r>
              <a:rPr lang="fa-IR" sz="2400" dirty="0" smtClean="0">
                <a:cs typeface="B Mitra" pitchFamily="2" charset="-78"/>
              </a:rPr>
              <a:t>دختران در کارهایی که به دستیابی سریع به حافظه ی درازمدت نیاز دارد بهترند در حال که پسران در مهارت هایی بهتر هستند که نیاز به دستکاری اطلاعات جدید و نا آشنا مخصوصاً نمایش های دیداری دارد.</a:t>
            </a:r>
            <a:endParaRPr lang="en-US" sz="2400" dirty="0" smtClean="0">
              <a:cs typeface="B Mitra" pitchFamily="2" charset="-78"/>
            </a:endParaRPr>
          </a:p>
          <a:p>
            <a:pPr algn="just" rtl="1">
              <a:buNone/>
            </a:pPr>
            <a:endParaRPr lang="en-US"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normAutofit/>
          </a:bodyPr>
          <a:lstStyle/>
          <a:p>
            <a:pPr algn="just" rtl="1"/>
            <a:r>
              <a:rPr lang="fa-IR" sz="2400" dirty="0" smtClean="0">
                <a:cs typeface="B Mitra" pitchFamily="2" charset="-78"/>
              </a:rPr>
              <a:t>رشد شخصیتی و رفتارهای اجتماعی</a:t>
            </a:r>
          </a:p>
          <a:p>
            <a:pPr algn="just" rtl="1"/>
            <a:r>
              <a:rPr lang="fa-IR" sz="2400" dirty="0" smtClean="0">
                <a:cs typeface="B Mitra" pitchFamily="2" charset="-78"/>
              </a:rPr>
              <a:t>پسران:</a:t>
            </a:r>
          </a:p>
          <a:p>
            <a:pPr algn="just" rtl="1">
              <a:buFont typeface="Arial" pitchFamily="34" charset="0"/>
              <a:buChar char="•"/>
            </a:pPr>
            <a:r>
              <a:rPr lang="fa-IR" sz="2400" dirty="0" smtClean="0">
                <a:cs typeface="B Mitra" pitchFamily="2" charset="-78"/>
              </a:rPr>
              <a:t>پسران به صورت فیزیکی پرخاشگرترند.(دو جنس در پرخاشگری با اعضای خانواده مساوی هستند)</a:t>
            </a:r>
          </a:p>
          <a:p>
            <a:pPr algn="just" rtl="1">
              <a:buFont typeface="Arial" pitchFamily="34" charset="0"/>
              <a:buChar char="•"/>
            </a:pPr>
            <a:r>
              <a:rPr lang="fa-IR" sz="2400" dirty="0" smtClean="0">
                <a:cs typeface="B Mitra" pitchFamily="2" charset="-78"/>
              </a:rPr>
              <a:t>رفتارهای ضد اجتماعی بیشتر در پسران دیده می شود.</a:t>
            </a:r>
          </a:p>
          <a:p>
            <a:pPr algn="just" rtl="1">
              <a:buFont typeface="Arial" pitchFamily="34" charset="0"/>
              <a:buChar char="•"/>
            </a:pPr>
            <a:r>
              <a:rPr lang="fa-IR" sz="2400" dirty="0" smtClean="0">
                <a:cs typeface="B Mitra" pitchFamily="2" charset="-78"/>
              </a:rPr>
              <a:t>پسرها ریسک پذیرتر هستند.(این تفاوت رو به کاهش است)</a:t>
            </a:r>
          </a:p>
          <a:p>
            <a:pPr algn="just" rtl="1">
              <a:buFont typeface="Arial" pitchFamily="34" charset="0"/>
              <a:buChar char="•"/>
            </a:pPr>
            <a:r>
              <a:rPr lang="fa-IR" sz="2400" dirty="0" smtClean="0">
                <a:cs typeface="B Mitra" pitchFamily="2" charset="-78"/>
              </a:rPr>
              <a:t>پسرها بیشتر احتمال دارد گذشته ای همراه با آسیب روانی داشته باشند.(اوتیسم،نافرمانی مقابله ای،سلوک،بیش فعالی – تکانشگری)</a:t>
            </a:r>
          </a:p>
          <a:p>
            <a:pPr algn="just" rtl="1">
              <a:buFont typeface="Arial" pitchFamily="34" charset="0"/>
              <a:buChar char="•"/>
            </a:pPr>
            <a:r>
              <a:rPr lang="fa-IR" sz="2400" dirty="0" smtClean="0">
                <a:cs typeface="B Mitra" pitchFamily="2" charset="-78"/>
              </a:rPr>
              <a:t>پسران عزت نفس بالاتری دارند.</a:t>
            </a:r>
            <a:endParaRPr lang="en-US"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plus(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plus(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plus(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plus(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plus(i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plus(i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595"/>
          </a:xfrm>
        </p:spPr>
        <p:txBody>
          <a:bodyPr>
            <a:normAutofit/>
          </a:bodyPr>
          <a:lstStyle/>
          <a:p>
            <a:pPr algn="just" rtl="1"/>
            <a:r>
              <a:rPr lang="fa-IR" sz="2400" dirty="0" smtClean="0">
                <a:cs typeface="B Mitra" pitchFamily="2" charset="-78"/>
              </a:rPr>
              <a:t>و دختران:</a:t>
            </a:r>
          </a:p>
          <a:p>
            <a:pPr algn="just" rtl="1">
              <a:buFont typeface="Arial" pitchFamily="34" charset="0"/>
              <a:buChar char="•"/>
            </a:pPr>
            <a:r>
              <a:rPr lang="fa-IR" sz="2400" dirty="0" smtClean="0">
                <a:cs typeface="B Mitra" pitchFamily="2" charset="-78"/>
              </a:rPr>
              <a:t>بیشتر درگیر پرخاشگری رابطه ای یا اجتماعی می شوند.</a:t>
            </a:r>
          </a:p>
          <a:p>
            <a:pPr algn="just" rtl="1">
              <a:buFont typeface="Arial" pitchFamily="34" charset="0"/>
              <a:buChar char="•"/>
            </a:pPr>
            <a:r>
              <a:rPr lang="fa-IR" sz="2400" dirty="0" smtClean="0">
                <a:cs typeface="B Mitra" pitchFamily="2" charset="-78"/>
              </a:rPr>
              <a:t>احساساتشان را با شدت بیشتری نشان می دهند.مهارت بیشتری در خواندن احساسات دیگران دارند.</a:t>
            </a:r>
          </a:p>
          <a:p>
            <a:pPr algn="just" rtl="1">
              <a:buFont typeface="Arial" pitchFamily="34" charset="0"/>
              <a:buChar char="•"/>
            </a:pPr>
            <a:r>
              <a:rPr lang="fa-IR" sz="2400" dirty="0" smtClean="0">
                <a:cs typeface="B Mitra" pitchFamily="2" charset="-78"/>
              </a:rPr>
              <a:t>همدردی و همدلی بیشتری دارند.</a:t>
            </a:r>
          </a:p>
          <a:p>
            <a:pPr algn="just" rtl="1">
              <a:buFont typeface="Arial" pitchFamily="34" charset="0"/>
              <a:buChar char="•"/>
            </a:pPr>
            <a:r>
              <a:rPr lang="fa-IR" sz="2400" dirty="0" smtClean="0">
                <a:cs typeface="B Mitra" pitchFamily="2" charset="-78"/>
              </a:rPr>
              <a:t>سطح بالاتری از اختلالات نوروتیکی،افسردگی و اختلالات خوردن را نشان می دهند.</a:t>
            </a:r>
          </a:p>
          <a:p>
            <a:pPr algn="just" rtl="1">
              <a:buFont typeface="Arial" pitchFamily="34" charset="0"/>
              <a:buChar char="•"/>
            </a:pPr>
            <a:r>
              <a:rPr lang="fa-IR" sz="2400" dirty="0" smtClean="0">
                <a:cs typeface="B Mitra" pitchFamily="2" charset="-78"/>
              </a:rPr>
              <a:t>با احتمال کمتری در کودکی آسیب روانی داشته اند.</a:t>
            </a:r>
          </a:p>
          <a:p>
            <a:endParaRPr lang="en-US"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plus(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plus(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plus(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plus(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plus(i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1"/>
            <a:r>
              <a:rPr lang="fa-IR" sz="2400" dirty="0" smtClean="0">
                <a:cs typeface="B Mitra" pitchFamily="2" charset="-78"/>
              </a:rPr>
              <a:t>خانواده:</a:t>
            </a:r>
          </a:p>
          <a:p>
            <a:pPr algn="just" rtl="1">
              <a:buNone/>
            </a:pPr>
            <a:r>
              <a:rPr lang="fa-IR" sz="2400" dirty="0" smtClean="0">
                <a:cs typeface="B Mitra" pitchFamily="2" charset="-78"/>
              </a:rPr>
              <a:t>چهار مکانیزم از اجتماعی شدن جنسی به وسیله ی والدین وجود دارد:</a:t>
            </a:r>
          </a:p>
          <a:p>
            <a:pPr algn="just" rtl="1">
              <a:buNone/>
            </a:pPr>
            <a:r>
              <a:rPr lang="fa-IR" sz="2400" dirty="0" smtClean="0">
                <a:cs typeface="B Mitra" pitchFamily="2" charset="-78"/>
              </a:rPr>
              <a:t>1. والدین با دختران و پسران به طور متفاوتی رفتار می کنند.</a:t>
            </a:r>
          </a:p>
          <a:p>
            <a:pPr algn="just" rtl="1">
              <a:buNone/>
            </a:pPr>
            <a:r>
              <a:rPr lang="fa-IR" sz="2400" dirty="0" smtClean="0">
                <a:cs typeface="B Mitra" pitchFamily="2" charset="-78"/>
              </a:rPr>
              <a:t>2. والدین به علاقه ی کودکان در حوزه های مختلف خطی مشی می دهند.</a:t>
            </a:r>
          </a:p>
          <a:p>
            <a:pPr algn="just" rtl="1">
              <a:buNone/>
            </a:pPr>
            <a:r>
              <a:rPr lang="fa-IR" sz="2400" dirty="0" smtClean="0">
                <a:cs typeface="B Mitra" pitchFamily="2" charset="-78"/>
              </a:rPr>
              <a:t>3. والدین به بچه ها می گویند که به گونه ی متفاوتی رفتار کنند.</a:t>
            </a:r>
          </a:p>
          <a:p>
            <a:pPr algn="just" rtl="1">
              <a:buNone/>
            </a:pPr>
            <a:r>
              <a:rPr lang="fa-IR" sz="2400" dirty="0" smtClean="0">
                <a:cs typeface="B Mitra" pitchFamily="2" charset="-78"/>
              </a:rPr>
              <a:t>4. والدین مدل های متفاوتی از رفتار را نشان می دهند تا بچه ها تقلید کنند.</a:t>
            </a:r>
            <a:endParaRPr lang="en-US" sz="2400" dirty="0">
              <a:cs typeface="B Mitra" pitchFamily="2" charset="-78"/>
            </a:endParaRPr>
          </a:p>
        </p:txBody>
      </p:sp>
      <p:sp>
        <p:nvSpPr>
          <p:cNvPr id="3" name="Title 2"/>
          <p:cNvSpPr>
            <a:spLocks noGrp="1"/>
          </p:cNvSpPr>
          <p:nvPr>
            <p:ph type="title"/>
          </p:nvPr>
        </p:nvSpPr>
        <p:spPr/>
        <p:txBody>
          <a:bodyPr>
            <a:normAutofit fontScale="90000"/>
          </a:bodyPr>
          <a:lstStyle/>
          <a:p>
            <a:pPr algn="ctr"/>
            <a:r>
              <a:rPr lang="fa-IR" dirty="0" smtClean="0">
                <a:cs typeface="B Mitra" pitchFamily="2" charset="-78"/>
              </a:rPr>
              <a:t>بررسی خانواده،گروه همسالان و رسانه در رشد جنسی</a:t>
            </a:r>
            <a:endParaRPr lang="en-US" dirty="0">
              <a:cs typeface="B Mitra" pitchFamily="2" charset="-78"/>
            </a:endParaRPr>
          </a:p>
        </p:txBody>
      </p:sp>
      <p:sp>
        <p:nvSpPr>
          <p:cNvPr id="4" name="Oval 3"/>
          <p:cNvSpPr/>
          <p:nvPr/>
        </p:nvSpPr>
        <p:spPr>
          <a:xfrm>
            <a:off x="2843808" y="4365104"/>
            <a:ext cx="3456384" cy="1584176"/>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a:bodyPr>
          <a:lstStyle/>
          <a:p>
            <a:pPr algn="just" rtl="1"/>
            <a:r>
              <a:rPr lang="fa-IR" sz="2400" dirty="0" smtClean="0">
                <a:cs typeface="B Mitra" pitchFamily="2" charset="-78"/>
              </a:rPr>
              <a:t>گروه دوستان:</a:t>
            </a:r>
          </a:p>
          <a:p>
            <a:pPr algn="just" rtl="1">
              <a:buFont typeface="Arial" pitchFamily="34" charset="0"/>
              <a:buChar char="•"/>
            </a:pPr>
            <a:r>
              <a:rPr lang="fa-IR" sz="2400" dirty="0" smtClean="0">
                <a:cs typeface="B Mitra" pitchFamily="2" charset="-78"/>
              </a:rPr>
              <a:t>پسرها مشغول فعالیتند،جسورند و گرایش دارند تا سلسله مراتب تسلط و نفوذ به خوبی تثبیت شده ای داشته باشند.</a:t>
            </a:r>
          </a:p>
          <a:p>
            <a:pPr algn="just" rtl="1">
              <a:buFont typeface="Arial" pitchFamily="34" charset="0"/>
              <a:buChar char="•"/>
            </a:pPr>
            <a:r>
              <a:rPr lang="fa-IR" sz="2400" dirty="0" smtClean="0">
                <a:cs typeface="B Mitra" pitchFamily="2" charset="-78"/>
              </a:rPr>
              <a:t>دختران در بازی به دنبال همکاری و مساوات گرایی هستند.</a:t>
            </a:r>
          </a:p>
          <a:p>
            <a:pPr algn="just" rtl="1">
              <a:buFont typeface="Arial" pitchFamily="34" charset="0"/>
              <a:buChar char="•"/>
            </a:pPr>
            <a:r>
              <a:rPr lang="fa-IR" sz="2400" dirty="0" smtClean="0">
                <a:cs typeface="B Mitra" pitchFamily="2" charset="-78"/>
              </a:rPr>
              <a:t>کودکان بر اساس کلیشه های جنسی عمل می کنند.پسران خصوصا مجریان قوی تری در تفکیک جنسیتی هستند.</a:t>
            </a:r>
          </a:p>
          <a:p>
            <a:pPr algn="just" rtl="1">
              <a:buFont typeface="Arial" pitchFamily="34" charset="0"/>
              <a:buChar char="•"/>
            </a:pPr>
            <a:r>
              <a:rPr lang="fa-IR" sz="2400" dirty="0" smtClean="0">
                <a:cs typeface="B Mitra" pitchFamily="2" charset="-78"/>
              </a:rPr>
              <a:t>روابط اجتماعی و دوستانه دختران کمتر و ضعیف تر است.</a:t>
            </a:r>
          </a:p>
          <a:p>
            <a:pPr algn="just" rtl="1">
              <a:buFont typeface="Arial" pitchFamily="34" charset="0"/>
              <a:buChar char="•"/>
            </a:pPr>
            <a:r>
              <a:rPr lang="fa-IR" sz="2400" dirty="0" smtClean="0">
                <a:cs typeface="B Mitra" pitchFamily="2" charset="-78"/>
              </a:rPr>
              <a:t> داشتن دوستانی از هر دو جنس منجر به مهارت های اجتماعی بهتر می شود.</a:t>
            </a:r>
            <a:endParaRPr lang="en-US" sz="2400" dirty="0">
              <a:cs typeface="B Mitra" pitchFamily="2" charset="-78"/>
            </a:endParaRPr>
          </a:p>
        </p:txBody>
      </p:sp>
      <p:sp>
        <p:nvSpPr>
          <p:cNvPr id="4" name="Bevel 3"/>
          <p:cNvSpPr/>
          <p:nvPr/>
        </p:nvSpPr>
        <p:spPr>
          <a:xfrm>
            <a:off x="2699792" y="3861048"/>
            <a:ext cx="3888432" cy="2160240"/>
          </a:xfrm>
          <a:prstGeom prst="bevel">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heckerboard(across)">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heckerboard(across)">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jg.bmp"/>
          <p:cNvPicPr>
            <a:picLocks noGrp="1" noChangeAspect="1"/>
          </p:cNvPicPr>
          <p:nvPr>
            <p:ph idx="1"/>
          </p:nvPr>
        </p:nvPicPr>
        <p:blipFill>
          <a:blip r:embed="rId2" cstate="print"/>
          <a:stretch>
            <a:fillRect/>
          </a:stretch>
        </p:blipFill>
        <p:spPr>
          <a:xfrm>
            <a:off x="0" y="3510136"/>
            <a:ext cx="4716016" cy="3347864"/>
          </a:xfrm>
        </p:spPr>
      </p:pic>
      <p:pic>
        <p:nvPicPr>
          <p:cNvPr id="7" name="Picture 6" descr="cvbg.bmp"/>
          <p:cNvPicPr>
            <a:picLocks noChangeAspect="1"/>
          </p:cNvPicPr>
          <p:nvPr/>
        </p:nvPicPr>
        <p:blipFill>
          <a:blip r:embed="rId3" cstate="print"/>
          <a:stretch>
            <a:fillRect/>
          </a:stretch>
        </p:blipFill>
        <p:spPr>
          <a:xfrm>
            <a:off x="4716016" y="0"/>
            <a:ext cx="4427984" cy="3573016"/>
          </a:xfrm>
          <a:prstGeom prst="rect">
            <a:avLst/>
          </a:prstGeom>
        </p:spPr>
      </p:pic>
      <p:sp>
        <p:nvSpPr>
          <p:cNvPr id="9" name="TextBox 8"/>
          <p:cNvSpPr txBox="1"/>
          <p:nvPr/>
        </p:nvSpPr>
        <p:spPr>
          <a:xfrm>
            <a:off x="395536" y="908720"/>
            <a:ext cx="3600400" cy="1015663"/>
          </a:xfrm>
          <a:prstGeom prst="rect">
            <a:avLst/>
          </a:prstGeom>
          <a:noFill/>
        </p:spPr>
        <p:txBody>
          <a:bodyPr wrap="square" rtlCol="0">
            <a:spAutoFit/>
          </a:bodyPr>
          <a:lstStyle/>
          <a:p>
            <a:pPr algn="ctr"/>
            <a:r>
              <a:rPr lang="fa-IR" sz="6000" b="1" dirty="0">
                <a:cs typeface="B Mitra" pitchFamily="2" charset="-78"/>
              </a:rPr>
              <a:t> </a:t>
            </a:r>
            <a:r>
              <a:rPr lang="fa-IR" sz="6000" b="1" dirty="0" smtClean="0">
                <a:cs typeface="B Mitra" pitchFamily="2" charset="-78"/>
              </a:rPr>
              <a:t>رشد جنسی</a:t>
            </a:r>
          </a:p>
        </p:txBody>
      </p:sp>
      <p:sp>
        <p:nvSpPr>
          <p:cNvPr id="10" name="TextBox 9"/>
          <p:cNvSpPr txBox="1"/>
          <p:nvPr/>
        </p:nvSpPr>
        <p:spPr>
          <a:xfrm>
            <a:off x="5076056" y="4221088"/>
            <a:ext cx="3672408" cy="1446550"/>
          </a:xfrm>
          <a:prstGeom prst="rect">
            <a:avLst/>
          </a:prstGeom>
          <a:noFill/>
        </p:spPr>
        <p:txBody>
          <a:bodyPr wrap="square" rtlCol="0">
            <a:spAutoFit/>
          </a:bodyPr>
          <a:lstStyle/>
          <a:p>
            <a:pPr algn="ctr"/>
            <a:r>
              <a:rPr lang="en-US" sz="4300" b="1" dirty="0" smtClean="0"/>
              <a:t> gender development</a:t>
            </a:r>
            <a:endParaRPr lang="en-US" sz="4300" b="1" dirty="0"/>
          </a:p>
        </p:txBody>
      </p:sp>
      <p:sp>
        <p:nvSpPr>
          <p:cNvPr id="8" name="Rectangle 7"/>
          <p:cNvSpPr/>
          <p:nvPr/>
        </p:nvSpPr>
        <p:spPr>
          <a:xfrm>
            <a:off x="642910" y="2428868"/>
            <a:ext cx="3571900" cy="523220"/>
          </a:xfrm>
          <a:prstGeom prst="rect">
            <a:avLst/>
          </a:prstGeom>
        </p:spPr>
        <p:txBody>
          <a:bodyPr wrap="square">
            <a:spAutoFit/>
          </a:bodyPr>
          <a:lstStyle/>
          <a:p>
            <a:pPr algn="ctr" rtl="1"/>
            <a:r>
              <a:rPr lang="fa-IR" sz="2800" b="1" dirty="0" smtClean="0">
                <a:solidFill>
                  <a:srgbClr val="FF0000"/>
                </a:solidFill>
              </a:rPr>
              <a:t>تهیه کننده : مهدیه </a:t>
            </a:r>
            <a:r>
              <a:rPr lang="fa-IR" sz="2800" b="1" dirty="0" smtClean="0">
                <a:solidFill>
                  <a:srgbClr val="FF0000"/>
                </a:solidFill>
              </a:rPr>
              <a:t>لسانی</a:t>
            </a:r>
            <a:endParaRPr lang="fa-IR"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9148371.jpg"/>
          <p:cNvPicPr>
            <a:picLocks noGrp="1" noChangeAspect="1"/>
          </p:cNvPicPr>
          <p:nvPr>
            <p:ph idx="1"/>
          </p:nvPr>
        </p:nvPicPr>
        <p:blipFill>
          <a:blip r:embed="rId2" cstate="print"/>
          <a:stretch>
            <a:fillRect/>
          </a:stretch>
        </p:blipFill>
        <p:spPr>
          <a:xfrm>
            <a:off x="1727200" y="1693069"/>
            <a:ext cx="5689600" cy="4102100"/>
          </a:xfrm>
        </p:spPr>
      </p:pic>
      <p:sp>
        <p:nvSpPr>
          <p:cNvPr id="3" name="Title 2"/>
          <p:cNvSpPr>
            <a:spLocks noGrp="1"/>
          </p:cNvSpPr>
          <p:nvPr>
            <p:ph type="title"/>
          </p:nvPr>
        </p:nvSpPr>
        <p:spPr/>
        <p:txBody>
          <a:bodyPr/>
          <a:lstStyle/>
          <a:p>
            <a:r>
              <a:rPr lang="fa-IR" dirty="0" smtClean="0">
                <a:cs typeface="B Mitra" pitchFamily="2" charset="-78"/>
              </a:rPr>
              <a:t>اثر فیلم های کارتونی بر رشد جنسی کودکان</a:t>
            </a:r>
            <a:endParaRPr lang="en-US"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ender streotype.wmv">
            <a:hlinkClick r:id="" action="ppaction://media"/>
          </p:cNvPr>
          <p:cNvPicPr>
            <a:picLocks noGrp="1" noRot="1" noChangeAspect="1"/>
          </p:cNvPicPr>
          <p:nvPr>
            <p:ph idx="1"/>
            <a:videoFile r:link="rId1"/>
          </p:nvPr>
        </p:nvPicPr>
        <p:blipFill>
          <a:blip r:embed="rId3" cstate="print"/>
          <a:stretch>
            <a:fillRect/>
          </a:stretch>
        </p:blipFill>
        <p:spPr>
          <a:xfrm>
            <a:off x="-3276872" y="-2427198"/>
            <a:ext cx="16129792" cy="960061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1"/>
            <a:r>
              <a:rPr lang="fa-IR" sz="2400" dirty="0" smtClean="0">
                <a:cs typeface="B Mitra" pitchFamily="2" charset="-78"/>
              </a:rPr>
              <a:t>این مطالعه با عنوان «اثر فیلم های کارتونی را بر روی رشد جنسی بچه ها»  فیم ها ی کارتونی را که در آن مدل های پیچیده ی نقش جنسی ارائه شده است به صورت انتقادی تحلیل خواهد کرد و راه حل هایی برای این مسأله ارائه می کند.</a:t>
            </a:r>
            <a:endParaRPr lang="en-US" sz="2400" dirty="0">
              <a:cs typeface="B Mitra" pitchFamily="2" charset="-78"/>
            </a:endParaRPr>
          </a:p>
        </p:txBody>
      </p:sp>
      <p:sp>
        <p:nvSpPr>
          <p:cNvPr id="3" name="Title 2"/>
          <p:cNvSpPr>
            <a:spLocks noGrp="1"/>
          </p:cNvSpPr>
          <p:nvPr>
            <p:ph type="title"/>
          </p:nvPr>
        </p:nvSpPr>
        <p:spPr/>
        <p:txBody>
          <a:bodyPr>
            <a:normAutofit/>
          </a:bodyPr>
          <a:lstStyle/>
          <a:p>
            <a:pPr algn="ctr"/>
            <a:r>
              <a:rPr lang="fa-IR" dirty="0" smtClean="0">
                <a:cs typeface="B Mitra" pitchFamily="2" charset="-78"/>
              </a:rPr>
              <a:t>هدف از این مطالعه</a:t>
            </a:r>
            <a:endParaRPr lang="en-US"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pPr algn="just" rtl="1"/>
            <a:r>
              <a:rPr lang="fa-IR" sz="2400" dirty="0" smtClean="0">
                <a:cs typeface="B Mitra" pitchFamily="2" charset="-78"/>
              </a:rPr>
              <a:t>فیلم های کارتونی که منبع لازم برای تفریح بچه هاست و دارای جنبه های آموزشی است،در عین حال می تواند حاوی پیام های منفی زیان باری باشد.</a:t>
            </a:r>
          </a:p>
          <a:p>
            <a:pPr algn="just" rtl="1"/>
            <a:r>
              <a:rPr lang="fa-IR" sz="2400" dirty="0" smtClean="0">
                <a:cs typeface="B Mitra" pitchFamily="2" charset="-78"/>
              </a:rPr>
              <a:t>یکی از جنبه های منفی در مورد جنسیت است</a:t>
            </a:r>
          </a:p>
          <a:p>
            <a:pPr algn="just" rtl="1"/>
            <a:r>
              <a:rPr lang="fa-IR" sz="2400" dirty="0" smtClean="0">
                <a:cs typeface="B Mitra" pitchFamily="2" charset="-78"/>
              </a:rPr>
              <a:t>برای بررسی این اثر لازم است با مفهوم تفکیک (تبعیض) جنسیتی آشنا شویم:</a:t>
            </a:r>
          </a:p>
          <a:p>
            <a:pPr algn="just" rtl="1"/>
            <a:r>
              <a:rPr lang="fa-IR" sz="2400" dirty="0" smtClean="0">
                <a:cs typeface="B Mitra" pitchFamily="2" charset="-78"/>
              </a:rPr>
              <a:t>تفکیک جنسیتی:</a:t>
            </a:r>
          </a:p>
          <a:p>
            <a:pPr algn="just" rtl="1">
              <a:buNone/>
            </a:pPr>
            <a:r>
              <a:rPr lang="fa-IR" sz="2400" dirty="0" smtClean="0">
                <a:cs typeface="B Mitra" pitchFamily="2" charset="-78"/>
              </a:rPr>
              <a:t>در خانواده آغاز می شود و مطابق است با نگرش والدین پیرامون پیشداوری های موجود در جامعه.</a:t>
            </a:r>
          </a:p>
          <a:p>
            <a:pPr algn="just" rtl="1">
              <a:buFont typeface="Arial" pitchFamily="34" charset="0"/>
              <a:buChar char="•"/>
            </a:pPr>
            <a:r>
              <a:rPr lang="fa-IR" sz="2400" dirty="0" smtClean="0">
                <a:cs typeface="B Mitra" pitchFamily="2" charset="-78"/>
              </a:rPr>
              <a:t>با توجه به رفتار متفاوت والدین با دو جنس و برچسب زدن،کودکان در 18 ماه اول زندگی شروع به یادگرفتن تفاوت های میان خود و جنس دیگر می کنند.</a:t>
            </a:r>
          </a:p>
          <a:p>
            <a:pPr algn="just" rtl="1">
              <a:buNone/>
            </a:pPr>
            <a:endParaRPr lang="fa-IR" sz="2400" dirty="0" smtClean="0">
              <a:cs typeface="B Mitra" pitchFamily="2" charset="-78"/>
            </a:endParaRPr>
          </a:p>
          <a:p>
            <a:pPr algn="just" rtl="1">
              <a:buNone/>
            </a:pPr>
            <a:endParaRPr lang="fa-IR" sz="2400" dirty="0" smtClean="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i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pPr algn="just" rtl="1">
              <a:buFont typeface="Arial" pitchFamily="34" charset="0"/>
              <a:buChar char="•"/>
            </a:pPr>
            <a:r>
              <a:rPr lang="fa-IR" sz="2400" dirty="0" smtClean="0">
                <a:cs typeface="B Mitra" pitchFamily="2" charset="-78"/>
              </a:rPr>
              <a:t>بین 18 تا 20 ماهگی اساس هویت جنسی ریخته می شود.</a:t>
            </a:r>
          </a:p>
          <a:p>
            <a:pPr algn="just" rtl="1">
              <a:buFont typeface="Arial" pitchFamily="34" charset="0"/>
              <a:buChar char="•"/>
            </a:pPr>
            <a:r>
              <a:rPr lang="fa-IR" sz="2400" dirty="0" smtClean="0">
                <a:cs typeface="B Mitra" pitchFamily="2" charset="-78"/>
              </a:rPr>
              <a:t>تصورات بچه ها از جنسیت در 2 سالگی شفاف می شود.</a:t>
            </a:r>
          </a:p>
          <a:p>
            <a:pPr algn="just" rtl="1">
              <a:buFont typeface="Arial" pitchFamily="34" charset="0"/>
              <a:buChar char="•"/>
            </a:pPr>
            <a:r>
              <a:rPr lang="fa-IR" sz="2400" dirty="0" smtClean="0">
                <a:cs typeface="B Mitra" pitchFamily="2" charset="-78"/>
              </a:rPr>
              <a:t>تفکیک جنسیتی پایه ریزی شده در خانواده توسط عوامل بیرونی محکم تر می شود.</a:t>
            </a:r>
          </a:p>
          <a:p>
            <a:pPr algn="just" rtl="1">
              <a:buFont typeface="Arial" pitchFamily="34" charset="0"/>
              <a:buChar char="•"/>
            </a:pPr>
            <a:r>
              <a:rPr lang="fa-IR" sz="2400" dirty="0" smtClean="0">
                <a:cs typeface="B Mitra" pitchFamily="2" charset="-78"/>
              </a:rPr>
              <a:t>یکی از با اهمیت ترین عوامل در درونی کردن کلیشه های جنسی و تفکیک جنسی مدیا است.</a:t>
            </a:r>
          </a:p>
          <a:p>
            <a:pPr algn="just" rtl="1">
              <a:buFont typeface="Arial" pitchFamily="34" charset="0"/>
              <a:buChar char="•"/>
            </a:pPr>
            <a:r>
              <a:rPr lang="en-US" sz="2400" dirty="0" smtClean="0">
                <a:cs typeface="B Mitra" pitchFamily="2" charset="-78"/>
              </a:rPr>
              <a:t>Boswell &amp; Katz</a:t>
            </a:r>
            <a:r>
              <a:rPr lang="fa-IR" sz="2400" dirty="0" smtClean="0">
                <a:cs typeface="B Mitra" pitchFamily="2" charset="-78"/>
              </a:rPr>
              <a:t> (1986) بر نقش مؤثر دو عامل رسانه و همسالان تأکید کرده و آن را مهم تر از نقش والدین دانستند.</a:t>
            </a:r>
          </a:p>
          <a:p>
            <a:pPr algn="just" rtl="1"/>
            <a:r>
              <a:rPr lang="fa-IR" sz="2400" dirty="0" smtClean="0">
                <a:cs typeface="B Mitra" pitchFamily="2" charset="-78"/>
              </a:rPr>
              <a:t>تفاوت اثر رسانه و همسالان بر تفکیک جنسی:</a:t>
            </a:r>
          </a:p>
          <a:p>
            <a:pPr algn="just" rtl="1">
              <a:buNone/>
            </a:pPr>
            <a:r>
              <a:rPr lang="fa-IR" sz="2400" dirty="0" smtClean="0">
                <a:cs typeface="B Mitra" pitchFamily="2" charset="-78"/>
              </a:rPr>
              <a:t>همسالان قدرت بیشتری روی رجحان های جنسی حاضر دارند و رسانه روی جهت گیری انتظارات آینده.</a:t>
            </a:r>
          </a:p>
          <a:p>
            <a:pPr algn="just" rtl="1">
              <a:buNone/>
            </a:pPr>
            <a:endParaRPr lang="en-US"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i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ox(i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pPr algn="just" rtl="1"/>
            <a:r>
              <a:rPr lang="fa-IR" sz="2400" dirty="0" smtClean="0">
                <a:cs typeface="B Mitra" pitchFamily="2" charset="-78"/>
              </a:rPr>
              <a:t>تلویزیون منعکس کننده ی مردم عادی و زندگی عادی و باورهای آنان است.</a:t>
            </a:r>
          </a:p>
          <a:p>
            <a:pPr algn="just" rtl="1"/>
            <a:r>
              <a:rPr lang="fa-IR" sz="2400" dirty="0" smtClean="0">
                <a:cs typeface="B Mitra" pitchFamily="2" charset="-78"/>
              </a:rPr>
              <a:t>تبعیض جنسی در برنامه ها ی تلویزیونی منعکس کننده ی یک مسأله ی اجتماعی است.</a:t>
            </a:r>
          </a:p>
          <a:p>
            <a:pPr algn="just" rtl="1"/>
            <a:r>
              <a:rPr lang="fa-IR" sz="2400" dirty="0" smtClean="0">
                <a:cs typeface="B Mitra" pitchFamily="2" charset="-78"/>
              </a:rPr>
              <a:t>یکی از بیشترین برنامه های دیده شده توسط بچه ها کارتون است.</a:t>
            </a:r>
          </a:p>
          <a:p>
            <a:pPr algn="just" rtl="1"/>
            <a:r>
              <a:rPr lang="fa-IR" sz="2400" dirty="0" smtClean="0">
                <a:cs typeface="B Mitra" pitchFamily="2" charset="-78"/>
              </a:rPr>
              <a:t>پیام های فرستاده شده توسط کارتون ها نگران کننده اند چرا که:</a:t>
            </a:r>
          </a:p>
          <a:p>
            <a:pPr algn="just" rtl="1">
              <a:buFont typeface="Arial" pitchFamily="34" charset="0"/>
              <a:buChar char="•"/>
            </a:pPr>
            <a:r>
              <a:rPr lang="fa-IR" sz="2400" dirty="0" smtClean="0">
                <a:cs typeface="B Mitra" pitchFamily="2" charset="-78"/>
              </a:rPr>
              <a:t>بچه ها در این سنین قادر به تفکیک خیال و واقعیت نیستند</a:t>
            </a:r>
          </a:p>
          <a:p>
            <a:pPr algn="just" rtl="1">
              <a:buFont typeface="Arial" pitchFamily="34" charset="0"/>
              <a:buChar char="•"/>
            </a:pPr>
            <a:r>
              <a:rPr lang="fa-IR" sz="2400" dirty="0" smtClean="0">
                <a:cs typeface="B Mitra" pitchFamily="2" charset="-78"/>
              </a:rPr>
              <a:t>تفاوت تجربیات درونی و بیرونی را نمی دانند.</a:t>
            </a:r>
          </a:p>
          <a:p>
            <a:pPr algn="just" rtl="1">
              <a:buFont typeface="Arial" pitchFamily="34" charset="0"/>
              <a:buChar char="•"/>
            </a:pPr>
            <a:r>
              <a:rPr lang="fa-IR" sz="2400" dirty="0" smtClean="0">
                <a:cs typeface="B Mitra" pitchFamily="2" charset="-78"/>
              </a:rPr>
              <a:t>آنها گمان می کنند که شخصیت های کارتونی واقعی هستند.</a:t>
            </a:r>
            <a:endParaRPr lang="en-US"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i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ox(i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242587"/>
          </a:xfrm>
        </p:spPr>
        <p:txBody>
          <a:bodyPr>
            <a:normAutofit/>
          </a:bodyPr>
          <a:lstStyle/>
          <a:p>
            <a:pPr algn="just" rtl="1"/>
            <a:r>
              <a:rPr lang="fa-IR" sz="2400" dirty="0" smtClean="0">
                <a:cs typeface="B Mitra" pitchFamily="2" charset="-78"/>
              </a:rPr>
              <a:t>بچه ها در این سنین گرایش به انتخاب افرادی به عنوان  مدل از جنس  خودشان هستند و در صورت نیافتن کسی برای سرمشق گیری،یکی از کاراکترهای تلویزیونی مورد علاقه خود را مدل انتخاب می کنند.</a:t>
            </a:r>
          </a:p>
          <a:p>
            <a:pPr algn="just" rtl="1"/>
            <a:r>
              <a:rPr lang="fa-IR" sz="2400" dirty="0" smtClean="0">
                <a:cs typeface="B Mitra" pitchFamily="2" charset="-78"/>
              </a:rPr>
              <a:t>بنابراین ارائه ی نادرست و غیر واقعی کلیشه ها منجر به اثرات منفی می شود.</a:t>
            </a:r>
          </a:p>
          <a:p>
            <a:pPr algn="just" rtl="1"/>
            <a:r>
              <a:rPr lang="fa-IR" sz="2400" dirty="0" smtClean="0">
                <a:cs typeface="B Mitra" pitchFamily="2" charset="-78"/>
              </a:rPr>
              <a:t>در فیلم های کارتونی تعداد کاراکترهای مردانه بیشتر است.</a:t>
            </a:r>
          </a:p>
          <a:p>
            <a:pPr algn="just" rtl="1"/>
            <a:r>
              <a:rPr lang="fa-IR" sz="2400" dirty="0" smtClean="0">
                <a:cs typeface="B Mitra" pitchFamily="2" charset="-78"/>
              </a:rPr>
              <a:t>بر اساس یک گزارش تحقیقی </a:t>
            </a:r>
            <a:r>
              <a:rPr lang="en-US" sz="2400" dirty="0" err="1" smtClean="0">
                <a:cs typeface="B Mitra" pitchFamily="2" charset="-78"/>
              </a:rPr>
              <a:t>Barcus</a:t>
            </a:r>
            <a:r>
              <a:rPr lang="fa-IR" sz="2400" dirty="0" smtClean="0">
                <a:cs typeface="B Mitra" pitchFamily="2" charset="-78"/>
              </a:rPr>
              <a:t> دریافت 75 در صد از کاراکترها در فیلم های کارتونی مرد هستند و تنها 25 در صد زن هستند.</a:t>
            </a:r>
            <a:endParaRPr lang="en-US"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pPr algn="just" rtl="1"/>
            <a:r>
              <a:rPr lang="fa-IR" sz="2400" dirty="0" smtClean="0">
                <a:cs typeface="B Mitra" pitchFamily="2" charset="-78"/>
              </a:rPr>
              <a:t>می توان از </a:t>
            </a:r>
            <a:r>
              <a:rPr lang="en-US" sz="2400" dirty="0" smtClean="0">
                <a:cs typeface="B Mitra" pitchFamily="2" charset="-78"/>
              </a:rPr>
              <a:t>Smurf</a:t>
            </a:r>
            <a:r>
              <a:rPr lang="fa-IR" sz="2400" dirty="0" smtClean="0">
                <a:cs typeface="B Mitra" pitchFamily="2" charset="-78"/>
              </a:rPr>
              <a:t> به عنوان مثال خیره ای کننده ای از این رویکرد نام برد.</a:t>
            </a:r>
          </a:p>
          <a:p>
            <a:pPr algn="just" rtl="1"/>
            <a:r>
              <a:rPr lang="fa-IR" sz="2400" dirty="0" smtClean="0">
                <a:cs typeface="B Mitra" pitchFamily="2" charset="-78"/>
              </a:rPr>
              <a:t>در این فیلم کارتونی،90 کاراکتر مرد وجود داشت در حالی که تنها یک کاراکاتر زن داشت.</a:t>
            </a:r>
            <a:endParaRPr lang="en-US" sz="2400" dirty="0">
              <a:cs typeface="B Mitra" pitchFamily="2" charset="-78"/>
            </a:endParaRPr>
          </a:p>
        </p:txBody>
      </p:sp>
      <p:sp>
        <p:nvSpPr>
          <p:cNvPr id="4" name="Oval 3"/>
          <p:cNvSpPr/>
          <p:nvPr/>
        </p:nvSpPr>
        <p:spPr>
          <a:xfrm>
            <a:off x="1043608" y="3429000"/>
            <a:ext cx="1224136" cy="1944216"/>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996952"/>
            <a:ext cx="1224136" cy="1944216"/>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08104" y="3068960"/>
            <a:ext cx="1224136" cy="1944216"/>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20272" y="3645024"/>
            <a:ext cx="1224136" cy="1944216"/>
          </a:xfrm>
          <a:prstGeom prst="ellipse">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23928" y="3717032"/>
            <a:ext cx="1224136" cy="1944216"/>
          </a:xfrm>
          <a:prstGeom prst="ellipse">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a:bodyPr>
          <a:lstStyle/>
          <a:p>
            <a:pPr algn="just" rtl="1"/>
            <a:r>
              <a:rPr lang="fa-IR" sz="2400" dirty="0" smtClean="0">
                <a:cs typeface="B Mitra" pitchFamily="2" charset="-78"/>
              </a:rPr>
              <a:t>کارگردان و سازنده ی کانال های تلویزیونی بیان می کند که این برنامه ها برای پسران ساخته می شود.به دلیل:</a:t>
            </a:r>
          </a:p>
          <a:p>
            <a:pPr algn="just" rtl="1">
              <a:buFont typeface="Arial" pitchFamily="34" charset="0"/>
              <a:buChar char="•"/>
            </a:pPr>
            <a:r>
              <a:rPr lang="fa-IR" sz="2400" dirty="0" smtClean="0">
                <a:cs typeface="B Mitra" pitchFamily="2" charset="-78"/>
              </a:rPr>
              <a:t>تعداد بینندگان مذکر بین سنین 2 تا 11 سال از جمعیت مؤنث در روز شنبه تجاوز می کند.</a:t>
            </a:r>
          </a:p>
          <a:p>
            <a:pPr algn="just" rtl="1">
              <a:buFont typeface="Arial" pitchFamily="34" charset="0"/>
              <a:buChar char="•"/>
            </a:pPr>
            <a:r>
              <a:rPr lang="fa-IR" sz="2400" dirty="0" smtClean="0">
                <a:cs typeface="B Mitra" pitchFamily="2" charset="-78"/>
              </a:rPr>
              <a:t>پسران برنامه های دخترانه تماشا نمی کنند در حالی که دختران این طور نیستند.</a:t>
            </a:r>
          </a:p>
          <a:p>
            <a:pPr algn="just" rtl="1"/>
            <a:r>
              <a:rPr lang="fa-IR" sz="2400" dirty="0" smtClean="0">
                <a:cs typeface="B Mitra" pitchFamily="2" charset="-78"/>
              </a:rPr>
              <a:t>طبق نظر </a:t>
            </a:r>
            <a:r>
              <a:rPr lang="en-US" sz="2400" dirty="0" err="1" smtClean="0">
                <a:cs typeface="B Mitra" pitchFamily="2" charset="-78"/>
              </a:rPr>
              <a:t>Streicher</a:t>
            </a:r>
            <a:r>
              <a:rPr lang="fa-IR" sz="2400" dirty="0" smtClean="0">
                <a:cs typeface="B Mitra" pitchFamily="2" charset="-78"/>
              </a:rPr>
              <a:t> به طور کلی کاراکترهای زن در فیلم های کارتونی:</a:t>
            </a:r>
          </a:p>
          <a:p>
            <a:pPr algn="just" rtl="1">
              <a:buNone/>
            </a:pPr>
            <a:r>
              <a:rPr lang="fa-IR" sz="2400" dirty="0" smtClean="0">
                <a:cs typeface="B Mitra" pitchFamily="2" charset="-78"/>
              </a:rPr>
              <a:t> کمتر از مردان هستند.</a:t>
            </a:r>
          </a:p>
          <a:p>
            <a:pPr algn="just" rtl="1">
              <a:buNone/>
            </a:pPr>
            <a:r>
              <a:rPr lang="fa-IR" sz="2400" dirty="0" smtClean="0">
                <a:cs typeface="B Mitra" pitchFamily="2" charset="-78"/>
              </a:rPr>
              <a:t>نقش رهبر را به صورت مکرر ندارند.</a:t>
            </a:r>
          </a:p>
          <a:p>
            <a:pPr algn="just" rtl="1">
              <a:buNone/>
            </a:pPr>
            <a:r>
              <a:rPr lang="fa-IR" sz="2400" dirty="0" smtClean="0">
                <a:cs typeface="B Mitra" pitchFamily="2" charset="-78"/>
              </a:rPr>
              <a:t>خیلی فعال نیستند.</a:t>
            </a:r>
          </a:p>
          <a:p>
            <a:pPr algn="just" rtl="1">
              <a:buNone/>
            </a:pPr>
            <a:r>
              <a:rPr lang="fa-IR" sz="2400" dirty="0" smtClean="0">
                <a:cs typeface="B Mitra" pitchFamily="2" charset="-78"/>
              </a:rPr>
              <a:t>مسئولیت کمتری دارند</a:t>
            </a:r>
          </a:p>
          <a:p>
            <a:pPr algn="just" rtl="1">
              <a:buNone/>
            </a:pPr>
            <a:r>
              <a:rPr lang="fa-IR" sz="2400" dirty="0" smtClean="0">
                <a:cs typeface="B Mitra" pitchFamily="2" charset="-78"/>
              </a:rPr>
              <a:t>کمتر تندرست هستند.</a:t>
            </a:r>
          </a:p>
          <a:p>
            <a:pPr algn="just" rtl="1">
              <a:buNone/>
            </a:pPr>
            <a:r>
              <a:rPr lang="fa-IR" sz="2400" dirty="0" smtClean="0">
                <a:cs typeface="B Mitra" pitchFamily="2" charset="-78"/>
              </a:rPr>
              <a:t>مادرها در خانه کار می کنند و مردان در کار خانه دخالت نمی کنند.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i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ox(i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ox(i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ox(in)">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ox(in)">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a:bodyPr>
          <a:lstStyle/>
          <a:p>
            <a:pPr algn="just" rtl="1"/>
            <a:r>
              <a:rPr lang="fa-IR" sz="2400" dirty="0" smtClean="0">
                <a:cs typeface="B Mitra" pitchFamily="2" charset="-78"/>
              </a:rPr>
              <a:t>کاراکترهای مردانه در فیلم های کارتونی:</a:t>
            </a:r>
          </a:p>
          <a:p>
            <a:pPr algn="just" rtl="1">
              <a:buNone/>
            </a:pPr>
            <a:r>
              <a:rPr lang="fa-IR" sz="2400" dirty="0" smtClean="0">
                <a:cs typeface="B Mitra" pitchFamily="2" charset="-78"/>
              </a:rPr>
              <a:t>با اهمیت بیشتر و با مهارت هستند.</a:t>
            </a:r>
          </a:p>
          <a:p>
            <a:pPr algn="just" rtl="1">
              <a:buNone/>
            </a:pPr>
            <a:r>
              <a:rPr lang="fa-IR" sz="2400" dirty="0" smtClean="0">
                <a:cs typeface="B Mitra" pitchFamily="2" charset="-78"/>
              </a:rPr>
              <a:t>رهبرند و قادر به بیان ایده ها هستند.</a:t>
            </a:r>
          </a:p>
          <a:p>
            <a:pPr algn="just" rtl="1">
              <a:buNone/>
            </a:pPr>
            <a:r>
              <a:rPr lang="fa-IR" sz="2400" dirty="0" smtClean="0">
                <a:cs typeface="B Mitra" pitchFamily="2" charset="-78"/>
              </a:rPr>
              <a:t>خطرناک و عصبانی و تهدید کننده تر از زنان هستند.</a:t>
            </a:r>
          </a:p>
          <a:p>
            <a:pPr algn="just" rtl="1"/>
            <a:r>
              <a:rPr lang="fa-IR" sz="2400" dirty="0" smtClean="0">
                <a:cs typeface="B Mitra" pitchFamily="2" charset="-78"/>
              </a:rPr>
              <a:t>فیلم های کارتونی بیشماری وجود دارد که با این دید ساخته شدند.</a:t>
            </a:r>
          </a:p>
          <a:p>
            <a:pPr algn="just" rtl="1">
              <a:buNone/>
            </a:pPr>
            <a:r>
              <a:rPr lang="fa-IR" sz="2400" dirty="0" smtClean="0">
                <a:cs typeface="B Mitra" pitchFamily="2" charset="-78"/>
              </a:rPr>
              <a:t>از جمله: </a:t>
            </a:r>
            <a:r>
              <a:rPr lang="en-US" sz="2400" dirty="0" err="1" smtClean="0">
                <a:cs typeface="B Mitra" pitchFamily="2" charset="-78"/>
              </a:rPr>
              <a:t>Pok’emon</a:t>
            </a:r>
            <a:endParaRPr lang="fa-IR" sz="2400" dirty="0" smtClean="0">
              <a:cs typeface="B Mitra" pitchFamily="2" charset="-78"/>
            </a:endParaRPr>
          </a:p>
          <a:p>
            <a:pPr algn="just" rtl="1">
              <a:buNone/>
            </a:pPr>
            <a:r>
              <a:rPr lang="en-US" sz="2400" dirty="0" err="1" smtClean="0">
                <a:cs typeface="B Mitra" pitchFamily="2" charset="-78"/>
              </a:rPr>
              <a:t>Pok’emon</a:t>
            </a:r>
            <a:r>
              <a:rPr lang="en-US" sz="2400" dirty="0" smtClean="0">
                <a:cs typeface="B Mitra" pitchFamily="2" charset="-78"/>
              </a:rPr>
              <a:t> </a:t>
            </a:r>
            <a:r>
              <a:rPr lang="fa-IR" sz="2400" dirty="0" smtClean="0">
                <a:cs typeface="B Mitra" pitchFamily="2" charset="-78"/>
              </a:rPr>
              <a:t> به بچه ها درس می داد که نقش های جنسی غیر سنتی بد هستند.</a:t>
            </a:r>
          </a:p>
          <a:p>
            <a:pPr algn="just" rtl="1">
              <a:buNone/>
            </a:pPr>
            <a:r>
              <a:rPr lang="fa-IR" sz="2400" dirty="0" smtClean="0">
                <a:cs typeface="B Mitra" pitchFamily="2" charset="-78"/>
              </a:rPr>
              <a:t>این کارتون مردان را بر ضد زنان مطرح می کرد.</a:t>
            </a:r>
          </a:p>
          <a:p>
            <a:pPr algn="just" rtl="1">
              <a:buNone/>
            </a:pPr>
            <a:r>
              <a:rPr lang="fa-IR" sz="2400" dirty="0" smtClean="0">
                <a:cs typeface="B Mitra" pitchFamily="2" charset="-78"/>
              </a:rPr>
              <a:t>در این کارتون کاراکترهای خیر و شر برابرند در حالی که این شخصیت مرد است که بیشترین اهمیت را دارد و کاراکتر زن مثبتی به صورت قابل توجه وجود ندارد.</a:t>
            </a:r>
            <a:endParaRPr lang="en-US" sz="2400" dirty="0">
              <a:cs typeface="B Mitra" pitchFamily="2" charset="-78"/>
            </a:endParaRPr>
          </a:p>
        </p:txBody>
      </p:sp>
      <p:sp>
        <p:nvSpPr>
          <p:cNvPr id="4" name="Rounded Rectangle 3"/>
          <p:cNvSpPr/>
          <p:nvPr/>
        </p:nvSpPr>
        <p:spPr>
          <a:xfrm>
            <a:off x="683568" y="404664"/>
            <a:ext cx="2016224" cy="1224136"/>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427984" y="5013176"/>
            <a:ext cx="2232248" cy="1296144"/>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i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ox(i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ox(i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ox(in)">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buNone/>
            </a:pPr>
            <a:r>
              <a:rPr lang="fa-IR" sz="2400" dirty="0" smtClean="0">
                <a:cs typeface="B Mitra" pitchFamily="2" charset="-78"/>
              </a:rPr>
              <a:t>جنسیت یکی از مفاهیم اساسی است که در زندگی اجتماعی انسان مطرح است.اهمیت جنسیت از امور ناچیز تا لایه های عمیق وجود انسانی کشیده شده است.</a:t>
            </a:r>
            <a:endParaRPr lang="en-US" sz="2400" dirty="0">
              <a:cs typeface="B Mitra" pitchFamily="2" charset="-78"/>
            </a:endParaRPr>
          </a:p>
        </p:txBody>
      </p:sp>
      <p:sp>
        <p:nvSpPr>
          <p:cNvPr id="2" name="Title 1"/>
          <p:cNvSpPr>
            <a:spLocks noGrp="1"/>
          </p:cNvSpPr>
          <p:nvPr>
            <p:ph type="title"/>
          </p:nvPr>
        </p:nvSpPr>
        <p:spPr/>
        <p:txBody>
          <a:bodyPr/>
          <a:lstStyle/>
          <a:p>
            <a:pPr algn="ctr"/>
            <a:r>
              <a:rPr lang="fa-IR" dirty="0" smtClean="0">
                <a:cs typeface="B Mitra" pitchFamily="2" charset="-78"/>
              </a:rPr>
              <a:t>مقدمه</a:t>
            </a:r>
            <a:endParaRPr lang="en-US"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a:bodyPr>
          <a:lstStyle/>
          <a:p>
            <a:pPr algn="just" rtl="1"/>
            <a:r>
              <a:rPr lang="fa-IR" sz="2400" dirty="0" smtClean="0">
                <a:cs typeface="B Mitra" pitchFamily="2" charset="-78"/>
              </a:rPr>
              <a:t>کاراکتر زنان در فیلم های کارتونی با عنوان همسران خانه، مادران، دوستان دختر،مادربزرگ، دختر مرد شر شیطانی،خدمتکار،پرستار بچه و... نمایش داده می شود.</a:t>
            </a:r>
          </a:p>
          <a:p>
            <a:pPr algn="just" rtl="1"/>
            <a:r>
              <a:rPr lang="fa-IR" sz="2400" dirty="0" smtClean="0">
                <a:cs typeface="B Mitra" pitchFamily="2" charset="-78"/>
              </a:rPr>
              <a:t>حق تقدم کاراکترهای مردانه و رهبری نقش ها بیشتر از زنان از جمله دیگر نکات مهم است.</a:t>
            </a:r>
          </a:p>
          <a:p>
            <a:pPr algn="just" rtl="1"/>
            <a:r>
              <a:rPr lang="fa-IR" sz="2400" dirty="0" smtClean="0">
                <a:cs typeface="B Mitra" pitchFamily="2" charset="-78"/>
              </a:rPr>
              <a:t>کاراکترهای پیشرو زن همانند کلیشه های جنسی موجود در جامعه،درخواست امنیت می کنند،توسط دیگران پاداش داده می شوند و نیاز به کمک دارند.</a:t>
            </a:r>
          </a:p>
          <a:p>
            <a:pPr algn="just" rtl="1"/>
            <a:r>
              <a:rPr lang="fa-IR" sz="2400" dirty="0" smtClean="0">
                <a:cs typeface="B Mitra" pitchFamily="2" charset="-78"/>
              </a:rPr>
              <a:t>بچه ها بین سن 8 تا 13 سال کشف می کنند که کاراکترهای کارتونی نقش های جنسی سنتی را آشکار می کنند.</a:t>
            </a:r>
          </a:p>
          <a:p>
            <a:endParaRPr lang="en-US"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a:bodyPr>
          <a:lstStyle/>
          <a:p>
            <a:pPr algn="just" rtl="1"/>
            <a:r>
              <a:rPr lang="fa-IR" sz="2400" dirty="0" smtClean="0">
                <a:cs typeface="B Mitra" pitchFamily="2" charset="-78"/>
              </a:rPr>
              <a:t>محتوای برنامه های انتخابی دختران و پسران نیز متفاوت است.دختران فیلم های کارتونی با محتواب احساسی و رمانتیک را ترجیح می دهند و پسران با محتوای خشونت آمیز.</a:t>
            </a:r>
          </a:p>
          <a:p>
            <a:pPr algn="just" rtl="1"/>
            <a:r>
              <a:rPr lang="fa-IR" sz="2400" dirty="0" smtClean="0">
                <a:cs typeface="B Mitra" pitchFamily="2" charset="-78"/>
              </a:rPr>
              <a:t>کلیشه های احساسی از دوران اولیه شروع به رشد می کند.(والدین پسرها را از نمایش ترس و ناراحتی منع می کنند و دختران را از نمایش عصبانیت و خشم.</a:t>
            </a:r>
          </a:p>
          <a:p>
            <a:pPr algn="just" rtl="1"/>
            <a:r>
              <a:rPr lang="fa-IR" sz="2400" dirty="0" smtClean="0">
                <a:cs typeface="B Mitra" pitchFamily="2" charset="-78"/>
              </a:rPr>
              <a:t>بعد از 1980 تغییراتی در کاراکترهای زن و مرد در کارتون ها دیده شد و امروزه کلیشه های جنسی کمتری به نمایش گذاشته می شود.</a:t>
            </a:r>
          </a:p>
          <a:p>
            <a:pPr algn="just" rtl="1"/>
            <a:endParaRPr lang="en-US"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a:bodyPr>
          <a:lstStyle/>
          <a:p>
            <a:pPr algn="just" rtl="1"/>
            <a:r>
              <a:rPr lang="fa-IR" sz="2400" dirty="0" smtClean="0">
                <a:cs typeface="B Mitra" pitchFamily="2" charset="-78"/>
              </a:rPr>
              <a:t>مسأله ی دیگر در ارتباط با جنسیت تغییر درون جنسی است.(تبدیل زنان به مردان و یا برعکس)</a:t>
            </a:r>
          </a:p>
          <a:p>
            <a:pPr algn="just" rtl="1"/>
            <a:r>
              <a:rPr lang="fa-IR" sz="2400" dirty="0" smtClean="0">
                <a:cs typeface="B Mitra" pitchFamily="2" charset="-78"/>
              </a:rPr>
              <a:t>این تغییر باعث اضطراب در رشد بچه ها می شود که آن ها تفاوت بین واقعیت و خیال را نمی دانند.</a:t>
            </a:r>
          </a:p>
          <a:p>
            <a:pPr algn="just" rtl="1"/>
            <a:r>
              <a:rPr lang="fa-IR" sz="2400" dirty="0" smtClean="0">
                <a:cs typeface="B Mitra" pitchFamily="2" charset="-78"/>
              </a:rPr>
              <a:t>کارتون </a:t>
            </a:r>
            <a:r>
              <a:rPr lang="en-US" sz="2400" dirty="0" err="1" smtClean="0">
                <a:cs typeface="B Mitra" pitchFamily="2" charset="-78"/>
              </a:rPr>
              <a:t>Ranma</a:t>
            </a:r>
            <a:r>
              <a:rPr lang="fa-IR" sz="2400" dirty="0" smtClean="0">
                <a:cs typeface="B Mitra" pitchFamily="2" charset="-78"/>
              </a:rPr>
              <a:t> نمونه ای از این نوع کارتون هاست که شامل تغییرات درون جنسی است.</a:t>
            </a:r>
            <a:endParaRPr lang="en-US" sz="2400" dirty="0">
              <a:cs typeface="B Mitra" pitchFamily="2" charset="-78"/>
            </a:endParaRPr>
          </a:p>
        </p:txBody>
      </p:sp>
      <p:sp>
        <p:nvSpPr>
          <p:cNvPr id="7" name="Rectangle 6"/>
          <p:cNvSpPr/>
          <p:nvPr/>
        </p:nvSpPr>
        <p:spPr>
          <a:xfrm>
            <a:off x="4860032" y="4437112"/>
            <a:ext cx="2232248" cy="1656184"/>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91880" y="3573016"/>
            <a:ext cx="2232248" cy="1656184"/>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07704" y="2996952"/>
            <a:ext cx="2232248" cy="1656184"/>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a:bodyPr>
          <a:lstStyle/>
          <a:p>
            <a:pPr algn="just" rtl="1"/>
            <a:r>
              <a:rPr lang="fa-IR" sz="2000" dirty="0" smtClean="0">
                <a:cs typeface="B Mitra" pitchFamily="2" charset="-78"/>
              </a:rPr>
              <a:t>مسآله ی آخر پیرامون فیلم های کارتونی است که کاراکترها بدون جنسیت هستند.</a:t>
            </a:r>
          </a:p>
          <a:p>
            <a:pPr algn="just" rtl="1">
              <a:buNone/>
            </a:pPr>
            <a:endParaRPr lang="fa-IR" sz="2000" dirty="0" smtClean="0">
              <a:cs typeface="B Mitra" pitchFamily="2" charset="-78"/>
            </a:endParaRPr>
          </a:p>
          <a:p>
            <a:pPr algn="just" rtl="1"/>
            <a:r>
              <a:rPr lang="en-US" sz="2000" dirty="0" err="1" smtClean="0">
                <a:cs typeface="B Mitra" pitchFamily="2" charset="-78"/>
              </a:rPr>
              <a:t>Teletubbie</a:t>
            </a:r>
            <a:r>
              <a:rPr lang="en-US" sz="2000" dirty="0" smtClean="0">
                <a:cs typeface="B Mitra" pitchFamily="2" charset="-78"/>
              </a:rPr>
              <a:t> </a:t>
            </a:r>
            <a:r>
              <a:rPr lang="fa-IR" sz="2000" dirty="0" smtClean="0">
                <a:cs typeface="B Mitra" pitchFamily="2" charset="-78"/>
              </a:rPr>
              <a:t> نام یکی از این برنامه هاست که در بین بچه ها محبوبیت زیادی دارد و شخصیت ها نه زن هستند و نه مرد.</a:t>
            </a:r>
            <a:endParaRPr lang="en-US" sz="2000" dirty="0">
              <a:cs typeface="B Mitra" pitchFamily="2" charset="-78"/>
            </a:endParaRPr>
          </a:p>
        </p:txBody>
      </p:sp>
      <p:sp>
        <p:nvSpPr>
          <p:cNvPr id="4" name="Rectangle 3"/>
          <p:cNvSpPr/>
          <p:nvPr/>
        </p:nvSpPr>
        <p:spPr>
          <a:xfrm>
            <a:off x="1187624" y="2636912"/>
            <a:ext cx="6768752" cy="3024336"/>
          </a:xfrm>
          <a:prstGeom prst="rect">
            <a:avLst/>
          </a:prstGeom>
          <a:blipFill dpi="0" rotWithShape="1">
            <a:blip r:embed="rId2"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r>
              <a:rPr lang="fa-IR" dirty="0" smtClean="0"/>
              <a:t>اگرچه بهبود اندکی در نمایش شخصیت های زن وجود دارد اما این به این معنی است که ادعا کنیم این مسأله به طور کلی حل شده است.رویکرد با دقت تولید کننده ها به این موضوعات می تواند به انتخاب درست بچه ها در آینده کمک کند.</a:t>
            </a:r>
            <a:endParaRPr lang="en-US" dirty="0"/>
          </a:p>
        </p:txBody>
      </p:sp>
      <p:sp>
        <p:nvSpPr>
          <p:cNvPr id="3" name="Title 2"/>
          <p:cNvSpPr>
            <a:spLocks noGrp="1"/>
          </p:cNvSpPr>
          <p:nvPr>
            <p:ph type="title"/>
          </p:nvPr>
        </p:nvSpPr>
        <p:spPr/>
        <p:txBody>
          <a:bodyPr/>
          <a:lstStyle/>
          <a:p>
            <a:pPr algn="ctr"/>
            <a:r>
              <a:rPr lang="fa-IR" dirty="0" smtClean="0"/>
              <a:t>نتیجه گیری</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0586"/>
          </a:xfrm>
        </p:spPr>
        <p:txBody>
          <a:bodyPr/>
          <a:lstStyle/>
          <a:p>
            <a:pPr algn="ctr"/>
            <a:r>
              <a:rPr lang="fa-IR" b="1" dirty="0" smtClean="0">
                <a:cs typeface="B Mitra" pitchFamily="2" charset="-78"/>
              </a:rPr>
              <a:t>بررسی کلی پاره ای از مفاهیم در</a:t>
            </a:r>
            <a:br>
              <a:rPr lang="fa-IR" b="1" dirty="0" smtClean="0">
                <a:cs typeface="B Mitra" pitchFamily="2" charset="-78"/>
              </a:rPr>
            </a:br>
            <a:r>
              <a:rPr lang="fa-IR" b="1" dirty="0" smtClean="0">
                <a:cs typeface="B Mitra" pitchFamily="2" charset="-78"/>
              </a:rPr>
              <a:t> رشد جنسی</a:t>
            </a:r>
            <a:endParaRPr lang="en-US"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2400" dirty="0" smtClean="0">
                <a:cs typeface="B Mitra" pitchFamily="2" charset="-78"/>
              </a:rPr>
              <a:t> به طور کلی امروزه واژه ی جنس اشاره دارد به دختر و پسر بودن یا مذکر یا مؤنث بودن و واژه ی جنسیت به نقش های جنسی و تعاریف فرهنگی از نرینگی و مادینگی اشاره دارد.</a:t>
            </a:r>
          </a:p>
          <a:p>
            <a:pPr algn="just" rtl="1"/>
            <a:r>
              <a:rPr lang="fa-IR" sz="2400" dirty="0" smtClean="0">
                <a:cs typeface="B Mitra" pitchFamily="2" charset="-78"/>
              </a:rPr>
              <a:t>اصطلاح جنسیت اولین بار توسط روان شناس</a:t>
            </a:r>
            <a:r>
              <a:rPr lang="en-US" sz="2400" dirty="0" smtClean="0">
                <a:cs typeface="B Mitra" pitchFamily="2" charset="-78"/>
              </a:rPr>
              <a:t>john money</a:t>
            </a:r>
            <a:r>
              <a:rPr lang="fa-IR" sz="2400" dirty="0" smtClean="0">
                <a:cs typeface="B Mitra" pitchFamily="2" charset="-78"/>
              </a:rPr>
              <a:t> به کار گرفته شد.</a:t>
            </a:r>
            <a:r>
              <a:rPr lang="en-US" sz="2400" dirty="0" smtClean="0">
                <a:cs typeface="B Mitra" pitchFamily="2" charset="-78"/>
              </a:rPr>
              <a:t> </a:t>
            </a:r>
            <a:endParaRPr lang="fa-IR" sz="2400" dirty="0" smtClean="0">
              <a:cs typeface="B Mitra" pitchFamily="2" charset="-78"/>
            </a:endParaRPr>
          </a:p>
          <a:p>
            <a:pPr algn="just" rtl="1"/>
            <a:r>
              <a:rPr lang="fa-IR" sz="2400" dirty="0" smtClean="0">
                <a:cs typeface="B Mitra" pitchFamily="2" charset="-78"/>
              </a:rPr>
              <a:t>لازم به ذکر است که برای استفاده از این اصطلاح ها هیچ گونه قراردادی وجود ندارد.</a:t>
            </a:r>
          </a:p>
          <a:p>
            <a:pPr algn="just" rtl="1">
              <a:buNone/>
            </a:pPr>
            <a:endParaRPr lang="en-US" sz="2400" dirty="0">
              <a:cs typeface="B Mitra" pitchFamily="2" charset="-78"/>
            </a:endParaRPr>
          </a:p>
        </p:txBody>
      </p:sp>
      <p:sp>
        <p:nvSpPr>
          <p:cNvPr id="2" name="Title 1"/>
          <p:cNvSpPr>
            <a:spLocks noGrp="1"/>
          </p:cNvSpPr>
          <p:nvPr>
            <p:ph type="title"/>
          </p:nvPr>
        </p:nvSpPr>
        <p:spPr/>
        <p:txBody>
          <a:bodyPr/>
          <a:lstStyle/>
          <a:p>
            <a:pPr algn="ctr"/>
            <a:r>
              <a:rPr lang="fa-IR" dirty="0" smtClean="0">
                <a:cs typeface="B Mitra" pitchFamily="2" charset="-78"/>
              </a:rPr>
              <a:t>تفاوت جنس و جنسیت</a:t>
            </a:r>
            <a:endParaRPr lang="en-US"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738531"/>
          </a:xfrm>
        </p:spPr>
        <p:txBody>
          <a:bodyPr>
            <a:normAutofit/>
          </a:bodyPr>
          <a:lstStyle/>
          <a:p>
            <a:pPr algn="just" rtl="1"/>
            <a:r>
              <a:rPr lang="fa-IR" sz="2400" dirty="0" smtClean="0">
                <a:cs typeface="B Mitra" pitchFamily="2" charset="-78"/>
              </a:rPr>
              <a:t> در بچه ها مربوط است به اینکه آن ها بتوانند به صورت قابل اطمینان و پایایی به سوالاتی از این قبیل پاسخ دهند:</a:t>
            </a:r>
          </a:p>
          <a:p>
            <a:pPr algn="just" rtl="1">
              <a:buNone/>
            </a:pPr>
            <a:r>
              <a:rPr lang="fa-IR" sz="2400" dirty="0" smtClean="0">
                <a:cs typeface="B Mitra" pitchFamily="2" charset="-78"/>
              </a:rPr>
              <a:t>آیا تو دختری یا پسر؟</a:t>
            </a:r>
          </a:p>
          <a:p>
            <a:pPr algn="just" rtl="1"/>
            <a:r>
              <a:rPr lang="fa-IR" sz="2400" dirty="0" smtClean="0">
                <a:cs typeface="B Mitra" pitchFamily="2" charset="-78"/>
              </a:rPr>
              <a:t>بچه حدود 2 سالگی می توانند این سؤال را پاسخ گویند.</a:t>
            </a:r>
          </a:p>
          <a:p>
            <a:pPr algn="just" rtl="1"/>
            <a:r>
              <a:rPr lang="fa-IR" sz="2400" dirty="0" smtClean="0">
                <a:cs typeface="B Mitra" pitchFamily="2" charset="-78"/>
              </a:rPr>
              <a:t>دانستن احساسات مشابه با جنس دیگر،خشنودی از جنس خود و احساس فشاری که برای نقش های جنسی وجود دارد نیز به عنوان هویت جنسی مطرح شده است.</a:t>
            </a:r>
            <a:endParaRPr lang="en-US" sz="2400" dirty="0">
              <a:cs typeface="B Mitra" pitchFamily="2" charset="-78"/>
            </a:endParaRPr>
          </a:p>
        </p:txBody>
      </p:sp>
      <p:sp>
        <p:nvSpPr>
          <p:cNvPr id="2" name="Title 1"/>
          <p:cNvSpPr>
            <a:spLocks noGrp="1"/>
          </p:cNvSpPr>
          <p:nvPr>
            <p:ph type="title"/>
          </p:nvPr>
        </p:nvSpPr>
        <p:spPr/>
        <p:txBody>
          <a:bodyPr/>
          <a:lstStyle/>
          <a:p>
            <a:pPr algn="ctr"/>
            <a:r>
              <a:rPr lang="fa-IR" dirty="0" smtClean="0"/>
              <a:t>هویت جنسی</a:t>
            </a:r>
            <a:endParaRPr lang="en-US" dirty="0"/>
          </a:p>
        </p:txBody>
      </p:sp>
      <p:sp>
        <p:nvSpPr>
          <p:cNvPr id="4" name="Rectangle 3"/>
          <p:cNvSpPr/>
          <p:nvPr/>
        </p:nvSpPr>
        <p:spPr>
          <a:xfrm>
            <a:off x="1187624" y="4221088"/>
            <a:ext cx="2088232" cy="1656184"/>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11960" y="4221088"/>
            <a:ext cx="2160240" cy="1656184"/>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2400" dirty="0" smtClean="0">
                <a:cs typeface="B Mitra" pitchFamily="2" charset="-78"/>
              </a:rPr>
              <a:t>اشاره دارد به احساسات و کشش جنسی و یا برانگیختگی یا رفتارهای جنسی با شریک جنسی هم جنس،جنس دیگر ویا دو جنس.</a:t>
            </a:r>
          </a:p>
          <a:p>
            <a:pPr algn="ctr" rtl="1">
              <a:buNone/>
            </a:pPr>
            <a:endParaRPr lang="en-US" sz="2400" b="1" dirty="0" smtClean="0">
              <a:cs typeface="B Mitra" pitchFamily="2" charset="-78"/>
            </a:endParaRPr>
          </a:p>
          <a:p>
            <a:pPr algn="ctr" rtl="1">
              <a:buNone/>
            </a:pPr>
            <a:r>
              <a:rPr lang="fa-IR" sz="2400" b="1" dirty="0" smtClean="0">
                <a:cs typeface="B Mitra" pitchFamily="2" charset="-78"/>
              </a:rPr>
              <a:t>کلیشه های جنسیتی</a:t>
            </a:r>
          </a:p>
          <a:p>
            <a:pPr algn="just" rtl="1"/>
            <a:r>
              <a:rPr lang="fa-IR" sz="2400" dirty="0" smtClean="0">
                <a:cs typeface="B Mitra" pitchFamily="2" charset="-78"/>
              </a:rPr>
              <a:t>باورهایی درباره ی کارکترهای مرد یا زن بودن که دارای اجزایی زیادی است.از جمله: وِیژگی های فیزیکی،نقش ها و مشاغل،و فرضیات ممکن درباره ی جهت گیری جنسی</a:t>
            </a:r>
            <a:endParaRPr lang="en-US" sz="2400" dirty="0" smtClean="0">
              <a:cs typeface="B Mitra" pitchFamily="2" charset="-78"/>
            </a:endParaRPr>
          </a:p>
          <a:p>
            <a:pPr>
              <a:buNone/>
            </a:pPr>
            <a:endParaRPr lang="en-US" sz="2400" dirty="0">
              <a:cs typeface="B Mitra" pitchFamily="2" charset="-78"/>
            </a:endParaRPr>
          </a:p>
        </p:txBody>
      </p:sp>
      <p:sp>
        <p:nvSpPr>
          <p:cNvPr id="2" name="Title 1"/>
          <p:cNvSpPr>
            <a:spLocks noGrp="1"/>
          </p:cNvSpPr>
          <p:nvPr>
            <p:ph type="title"/>
          </p:nvPr>
        </p:nvSpPr>
        <p:spPr/>
        <p:txBody>
          <a:bodyPr>
            <a:normAutofit/>
          </a:bodyPr>
          <a:lstStyle/>
          <a:p>
            <a:pPr algn="ctr"/>
            <a:r>
              <a:rPr lang="fa-IR" sz="2800" b="1" dirty="0" smtClean="0">
                <a:cs typeface="B Mitra" pitchFamily="2" charset="-78"/>
              </a:rPr>
              <a:t>جهت گیری جنسی</a:t>
            </a:r>
            <a:endParaRPr lang="en-US" sz="28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1"/>
            <a:r>
              <a:rPr lang="fa-IR" sz="2400" dirty="0" smtClean="0">
                <a:cs typeface="B Mitra" pitchFamily="2" charset="-78"/>
              </a:rPr>
              <a:t>روان شناس اجتماعی </a:t>
            </a:r>
            <a:r>
              <a:rPr lang="en-US" sz="2400" dirty="0" smtClean="0">
                <a:cs typeface="B Mitra" pitchFamily="2" charset="-78"/>
              </a:rPr>
              <a:t>Alice </a:t>
            </a:r>
            <a:r>
              <a:rPr lang="en-US" sz="2400" dirty="0" err="1" smtClean="0">
                <a:cs typeface="B Mitra" pitchFamily="2" charset="-78"/>
              </a:rPr>
              <a:t>Eagly</a:t>
            </a:r>
            <a:r>
              <a:rPr lang="en-US" sz="2400" dirty="0" smtClean="0">
                <a:cs typeface="B Mitra" pitchFamily="2" charset="-78"/>
              </a:rPr>
              <a:t> </a:t>
            </a:r>
            <a:r>
              <a:rPr lang="fa-IR" sz="2400" dirty="0" smtClean="0">
                <a:cs typeface="B Mitra" pitchFamily="2" charset="-78"/>
              </a:rPr>
              <a:t> و همکارش نقش جنسی را چنین تعریف کرده اند:</a:t>
            </a:r>
          </a:p>
          <a:p>
            <a:pPr algn="just" rtl="1">
              <a:buNone/>
            </a:pPr>
            <a:r>
              <a:rPr lang="fa-IR" sz="2400" dirty="0" smtClean="0">
                <a:cs typeface="B Mitra" pitchFamily="2" charset="-78"/>
              </a:rPr>
              <a:t>نقش هایی که افراد بر اساس پایه های هویت جنسی اجتماعی شان بر عهده می گیرند.</a:t>
            </a:r>
          </a:p>
          <a:p>
            <a:pPr algn="just" rtl="1"/>
            <a:r>
              <a:rPr lang="fa-IR" sz="2400" dirty="0" smtClean="0">
                <a:cs typeface="B Mitra" pitchFamily="2" charset="-78"/>
              </a:rPr>
              <a:t>میان نقش جنسی و کلیشه های جنسی همپوشی وجود دارد اما کلیشه های جنسی نگرش هایی درباره ی اعضای یک گروه هستند و نقش هاس جنسی رفتارهایی هستند که مردم به آن مشغولند.</a:t>
            </a:r>
            <a:endParaRPr lang="en-US" sz="2400" dirty="0">
              <a:cs typeface="B Mitra" pitchFamily="2" charset="-78"/>
            </a:endParaRPr>
          </a:p>
        </p:txBody>
      </p:sp>
      <p:sp>
        <p:nvSpPr>
          <p:cNvPr id="3" name="Title 2"/>
          <p:cNvSpPr>
            <a:spLocks noGrp="1"/>
          </p:cNvSpPr>
          <p:nvPr>
            <p:ph type="title"/>
          </p:nvPr>
        </p:nvSpPr>
        <p:spPr/>
        <p:txBody>
          <a:bodyPr/>
          <a:lstStyle/>
          <a:p>
            <a:pPr algn="ctr"/>
            <a:r>
              <a:rPr lang="fa-IR" dirty="0" smtClean="0">
                <a:cs typeface="B Mitra" pitchFamily="2" charset="-78"/>
              </a:rPr>
              <a:t>نقش جنسی</a:t>
            </a:r>
            <a:endParaRPr lang="en-US"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ox(i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ox(in)">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1"/>
            <a:r>
              <a:rPr lang="fa-IR" sz="2400" dirty="0" smtClean="0">
                <a:cs typeface="B Mitra" pitchFamily="2" charset="-78"/>
              </a:rPr>
              <a:t>در سال اول زندگی بچه ها قادر هستند تا به تصاویر و صدای زن و مرد به صورت متفاوت پاسخ دهند.</a:t>
            </a:r>
          </a:p>
          <a:p>
            <a:pPr algn="just" rtl="1"/>
            <a:r>
              <a:rPr lang="fa-IR" sz="2400" dirty="0" smtClean="0">
                <a:cs typeface="B Mitra" pitchFamily="2" charset="-78"/>
              </a:rPr>
              <a:t> فرآیند برچسب زدن به عنوان مذکر یا مؤنث تا 2 سالگی رخ نمی دهد.</a:t>
            </a:r>
          </a:p>
          <a:p>
            <a:pPr algn="just" rtl="1"/>
            <a:r>
              <a:rPr lang="fa-IR" sz="2400" dirty="0" smtClean="0">
                <a:cs typeface="B Mitra" pitchFamily="2" charset="-78"/>
              </a:rPr>
              <a:t>در سال های قبل از مدرسه بچه ها اطلاعاتی پیرامون کلیشه های جنسی خصوصاً در مورد اسباب بازی ها به دست می آورند.در این سنین است که ترجیح فعالیت های منطبق بر جنسیت آغاز می شود.</a:t>
            </a:r>
          </a:p>
          <a:p>
            <a:pPr algn="just" rtl="1"/>
            <a:r>
              <a:rPr lang="fa-IR" sz="2400" dirty="0" smtClean="0">
                <a:cs typeface="B Mitra" pitchFamily="2" charset="-78"/>
              </a:rPr>
              <a:t>در این سنین (مدرسه) گرایش به بازی در گروه همجنس بیشتر می شود که این گرایش در پسران قوی تر است.</a:t>
            </a:r>
          </a:p>
          <a:p>
            <a:pPr algn="just" rtl="1"/>
            <a:r>
              <a:rPr lang="fa-IR" sz="2400" dirty="0" smtClean="0">
                <a:cs typeface="B Mitra" pitchFamily="2" charset="-78"/>
              </a:rPr>
              <a:t>دختران در حدود سه سالگی در تعاملات بیشتر از پسران به صورت دو جانبه عمل می کنند اما در حدود 15 سالگی این تفاوت از بین رفته و دو جنس مایل به برقراری تعامل با جنس دیگر می شوند.</a:t>
            </a:r>
            <a:endParaRPr lang="en-US" sz="2400" dirty="0">
              <a:cs typeface="B Mitra" pitchFamily="2" charset="-78"/>
            </a:endParaRPr>
          </a:p>
        </p:txBody>
      </p:sp>
      <p:sp>
        <p:nvSpPr>
          <p:cNvPr id="3" name="Title 2"/>
          <p:cNvSpPr>
            <a:spLocks noGrp="1"/>
          </p:cNvSpPr>
          <p:nvPr>
            <p:ph type="title"/>
          </p:nvPr>
        </p:nvSpPr>
        <p:spPr/>
        <p:txBody>
          <a:bodyPr>
            <a:normAutofit fontScale="90000"/>
          </a:bodyPr>
          <a:lstStyle/>
          <a:p>
            <a:pPr algn="ctr"/>
            <a:r>
              <a:rPr lang="fa-IR" dirty="0" smtClean="0"/>
              <a:t>رشد جنسی بچه ها</a:t>
            </a:r>
            <a:br>
              <a:rPr lang="fa-IR"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255</TotalTime>
  <Words>2187</Words>
  <Application>Microsoft Office PowerPoint</Application>
  <PresentationFormat>On-screen Show (4:3)</PresentationFormat>
  <Paragraphs>155</Paragraphs>
  <Slides>34</Slides>
  <Notes>0</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 </vt:lpstr>
      <vt:lpstr>Slide 2</vt:lpstr>
      <vt:lpstr>مقدمه</vt:lpstr>
      <vt:lpstr>بررسی کلی پاره ای از مفاهیم در  رشد جنسی</vt:lpstr>
      <vt:lpstr>تفاوت جنس و جنسیت</vt:lpstr>
      <vt:lpstr>هویت جنسی</vt:lpstr>
      <vt:lpstr>جهت گیری جنسی</vt:lpstr>
      <vt:lpstr>نقش جنسی</vt:lpstr>
      <vt:lpstr>رشد جنسی بچه ها </vt:lpstr>
      <vt:lpstr>چشم انداز های نظری رشد جنسی</vt:lpstr>
      <vt:lpstr>Slide 11</vt:lpstr>
      <vt:lpstr>Slide 12</vt:lpstr>
      <vt:lpstr>بررسی تفاوت دو جنس از جنبه های مختلف </vt:lpstr>
      <vt:lpstr>Slide 14</vt:lpstr>
      <vt:lpstr>Slide 15</vt:lpstr>
      <vt:lpstr>Slide 16</vt:lpstr>
      <vt:lpstr>Slide 17</vt:lpstr>
      <vt:lpstr>بررسی خانواده،گروه همسالان و رسانه در رشد جنسی</vt:lpstr>
      <vt:lpstr>Slide 19</vt:lpstr>
      <vt:lpstr>اثر فیلم های کارتونی بر رشد جنسی کودکان</vt:lpstr>
      <vt:lpstr>Slide 21</vt:lpstr>
      <vt:lpstr>هدف از این مطالعه</vt:lpstr>
      <vt:lpstr>Slide 23</vt:lpstr>
      <vt:lpstr>Slide 24</vt:lpstr>
      <vt:lpstr>Slide 25</vt:lpstr>
      <vt:lpstr>Slide 26</vt:lpstr>
      <vt:lpstr>Slide 27</vt:lpstr>
      <vt:lpstr>Slide 28</vt:lpstr>
      <vt:lpstr>Slide 29</vt:lpstr>
      <vt:lpstr>Slide 30</vt:lpstr>
      <vt:lpstr>Slide 31</vt:lpstr>
      <vt:lpstr>Slide 32</vt:lpstr>
      <vt:lpstr>Slide 33</vt:lpstr>
      <vt:lpstr>نتیجه گیری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 </cp:lastModifiedBy>
  <cp:revision>33</cp:revision>
  <dcterms:created xsi:type="dcterms:W3CDTF">2011-12-26T21:18:59Z</dcterms:created>
  <dcterms:modified xsi:type="dcterms:W3CDTF">2011-12-29T07:14:48Z</dcterms:modified>
</cp:coreProperties>
</file>