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6" r:id="rId2"/>
    <p:sldId id="258" r:id="rId3"/>
    <p:sldId id="259" r:id="rId4"/>
    <p:sldId id="262" r:id="rId5"/>
    <p:sldId id="260" r:id="rId6"/>
    <p:sldId id="263" r:id="rId7"/>
    <p:sldId id="264" r:id="rId8"/>
    <p:sldId id="266" r:id="rId9"/>
    <p:sldId id="267" r:id="rId10"/>
    <p:sldId id="268" r:id="rId11"/>
    <p:sldId id="269" r:id="rId12"/>
    <p:sldId id="270" r:id="rId13"/>
    <p:sldId id="273" r:id="rId14"/>
    <p:sldId id="274" r:id="rId15"/>
    <p:sldId id="275" r:id="rId16"/>
    <p:sldId id="276" r:id="rId17"/>
    <p:sldId id="277" r:id="rId18"/>
    <p:sldId id="278" r:id="rId19"/>
    <p:sldId id="279" r:id="rId20"/>
    <p:sldId id="280" r:id="rId21"/>
    <p:sldId id="314" r:id="rId22"/>
    <p:sldId id="281" r:id="rId23"/>
    <p:sldId id="286" r:id="rId24"/>
    <p:sldId id="315" r:id="rId25"/>
    <p:sldId id="294" r:id="rId26"/>
    <p:sldId id="295" r:id="rId27"/>
    <p:sldId id="288" r:id="rId28"/>
    <p:sldId id="293" r:id="rId29"/>
    <p:sldId id="297" r:id="rId30"/>
    <p:sldId id="298" r:id="rId31"/>
    <p:sldId id="305" r:id="rId32"/>
    <p:sldId id="302" r:id="rId33"/>
    <p:sldId id="309" r:id="rId34"/>
    <p:sldId id="304" r:id="rId35"/>
    <p:sldId id="310" r:id="rId36"/>
    <p:sldId id="311" r:id="rId37"/>
    <p:sldId id="316" r:id="rId38"/>
    <p:sldId id="319" r:id="rId39"/>
    <p:sldId id="318" r:id="rId40"/>
    <p:sldId id="320" r:id="rId41"/>
    <p:sldId id="325" r:id="rId42"/>
    <p:sldId id="326" r:id="rId43"/>
    <p:sldId id="332" r:id="rId44"/>
    <p:sldId id="328" r:id="rId45"/>
    <p:sldId id="329" r:id="rId46"/>
    <p:sldId id="330" r:id="rId47"/>
    <p:sldId id="339" r:id="rId48"/>
    <p:sldId id="340" r:id="rId49"/>
    <p:sldId id="336" r:id="rId50"/>
    <p:sldId id="333" r:id="rId51"/>
    <p:sldId id="33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14" autoAdjust="0"/>
    <p:restoredTop sz="88136" autoAdjust="0"/>
  </p:normalViewPr>
  <p:slideViewPr>
    <p:cSldViewPr>
      <p:cViewPr>
        <p:scale>
          <a:sx n="70" d="100"/>
          <a:sy n="70" d="100"/>
        </p:scale>
        <p:origin x="-1380" y="-318"/>
      </p:cViewPr>
      <p:guideLst>
        <p:guide orient="horz" pos="2160"/>
        <p:guide pos="2880"/>
      </p:guideLst>
    </p:cSldViewPr>
  </p:slideViewPr>
  <p:outlineViewPr>
    <p:cViewPr>
      <p:scale>
        <a:sx n="33" d="100"/>
        <a:sy n="33" d="100"/>
      </p:scale>
      <p:origin x="0" y="293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F0BC5-FF88-44E6-81D5-F5D36EF8702A}" type="datetimeFigureOut">
              <a:rPr lang="en-US" smtClean="0"/>
              <a:pPr/>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1298F-355A-4238-A54A-EE5F03DE09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1EE909-EFDE-4BD7-8BDE-FEEF41F260AB}" type="slidenum">
              <a:rPr lang="en-US"/>
              <a:pPr fontAlgn="base">
                <a:spcBef>
                  <a:spcPct val="0"/>
                </a:spcBef>
                <a:spcAft>
                  <a:spcPct val="0"/>
                </a:spcAft>
              </a:pPr>
              <a:t>13</a:t>
            </a:fld>
            <a:endParaRPr lang="en-US"/>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BC2EDC-5DC3-47B7-BEFB-B85AF762A637}" type="slidenum">
              <a:rPr lang="en-US"/>
              <a:pPr fontAlgn="base">
                <a:spcBef>
                  <a:spcPct val="0"/>
                </a:spcBef>
                <a:spcAft>
                  <a:spcPct val="0"/>
                </a:spcAft>
              </a:pPr>
              <a:t>14</a:t>
            </a:fld>
            <a:endParaRPr lang="en-US"/>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E5BFA5-F13C-4966-A843-8785081D42ED}" type="slidenum">
              <a:rPr lang="en-US"/>
              <a:pPr fontAlgn="base">
                <a:spcBef>
                  <a:spcPct val="0"/>
                </a:spcBef>
                <a:spcAft>
                  <a:spcPct val="0"/>
                </a:spcAft>
              </a:pPr>
              <a:t>15</a:t>
            </a:fld>
            <a:endParaRPr lang="en-US"/>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ACF2FA-8174-49BD-99E5-3E36B0B86728}" type="slidenum">
              <a:rPr lang="en-US"/>
              <a:pPr fontAlgn="base">
                <a:spcBef>
                  <a:spcPct val="0"/>
                </a:spcBef>
                <a:spcAft>
                  <a:spcPct val="0"/>
                </a:spcAft>
              </a:pPr>
              <a:t>16</a:t>
            </a:fld>
            <a:endParaRPr lang="en-US"/>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84D712-743F-4AF1-BADD-89D111BDF82E}" type="slidenum">
              <a:rPr lang="en-US"/>
              <a:pPr fontAlgn="base">
                <a:spcBef>
                  <a:spcPct val="0"/>
                </a:spcBef>
                <a:spcAft>
                  <a:spcPct val="0"/>
                </a:spcAft>
              </a:pPr>
              <a:t>17</a:t>
            </a:fld>
            <a:endParaRPr lang="en-US"/>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DD4D3A-C0BE-45D1-8E26-1F4303C000D7}" type="slidenum">
              <a:rPr lang="en-US"/>
              <a:pPr fontAlgn="base">
                <a:spcBef>
                  <a:spcPct val="0"/>
                </a:spcBef>
                <a:spcAft>
                  <a:spcPct val="0"/>
                </a:spcAft>
              </a:pPr>
              <a:t>18</a:t>
            </a:fld>
            <a:endParaRPr lang="en-US"/>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002D3-33B4-4D07-9C01-3B197F654570}" type="slidenum">
              <a:rPr lang="en-US"/>
              <a:pPr fontAlgn="base">
                <a:spcBef>
                  <a:spcPct val="0"/>
                </a:spcBef>
                <a:spcAft>
                  <a:spcPct val="0"/>
                </a:spcAft>
              </a:pPr>
              <a:t>19</a:t>
            </a:fld>
            <a:endParaRPr lang="en-US"/>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AB0432-8D9C-412C-8569-225662BF3BAE}" type="slidenum">
              <a:rPr lang="en-US"/>
              <a:pPr fontAlgn="base">
                <a:spcBef>
                  <a:spcPct val="0"/>
                </a:spcBef>
                <a:spcAft>
                  <a:spcPct val="0"/>
                </a:spcAft>
              </a:pPr>
              <a:t>20</a:t>
            </a:fld>
            <a:endParaRPr lang="en-US"/>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81F358-9172-479F-B0D0-7052FFF3E42D}" type="slidenum">
              <a:rPr lang="en-US"/>
              <a:pPr fontAlgn="base">
                <a:spcBef>
                  <a:spcPct val="0"/>
                </a:spcBef>
                <a:spcAft>
                  <a:spcPct val="0"/>
                </a:spcAft>
              </a:pPr>
              <a:t>22</a:t>
            </a:fld>
            <a:endParaRPr lang="en-US"/>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DBD5A0-AA3C-4492-A044-039FF0E30210}" type="slidenum">
              <a:rPr lang="en-US"/>
              <a:pPr fontAlgn="base">
                <a:spcBef>
                  <a:spcPct val="0"/>
                </a:spcBef>
                <a:spcAft>
                  <a:spcPct val="0"/>
                </a:spcAft>
              </a:pPr>
              <a:t>23</a:t>
            </a:fld>
            <a:endParaRPr lang="en-US"/>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AA006F-617C-47E9-B160-B145E8444024}" type="slidenum">
              <a:rPr lang="en-US"/>
              <a:pPr fontAlgn="base">
                <a:spcBef>
                  <a:spcPct val="0"/>
                </a:spcBef>
                <a:spcAft>
                  <a:spcPct val="0"/>
                </a:spcAft>
              </a:pPr>
              <a:t>25</a:t>
            </a:fld>
            <a:endParaRPr lang="en-US"/>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2C5619-6DE6-4F85-81C3-F7F5749A0118}" type="slidenum">
              <a:rPr lang="en-US"/>
              <a:pPr fontAlgn="base">
                <a:spcBef>
                  <a:spcPct val="0"/>
                </a:spcBef>
                <a:spcAft>
                  <a:spcPct val="0"/>
                </a:spcAft>
              </a:pPr>
              <a:t>26</a:t>
            </a:fld>
            <a:endParaRPr lang="en-US"/>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3F20E8-6E7E-41DC-A46B-E7B1F6DEF2CD}" type="slidenum">
              <a:rPr lang="en-US"/>
              <a:pPr fontAlgn="base">
                <a:spcBef>
                  <a:spcPct val="0"/>
                </a:spcBef>
                <a:spcAft>
                  <a:spcPct val="0"/>
                </a:spcAft>
              </a:pPr>
              <a:t>27</a:t>
            </a:fld>
            <a:endParaRPr lang="en-US"/>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42AC20-256C-4B28-AF4E-82D5132BC29B}" type="slidenum">
              <a:rPr lang="en-US"/>
              <a:pPr fontAlgn="base">
                <a:spcBef>
                  <a:spcPct val="0"/>
                </a:spcBef>
                <a:spcAft>
                  <a:spcPct val="0"/>
                </a:spcAft>
              </a:pPr>
              <a:t>28</a:t>
            </a:fld>
            <a:endParaRPr lang="en-US"/>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5DF8C-F5F4-4D04-9991-AF4A68A8143F}" type="slidenum">
              <a:rPr lang="en-US"/>
              <a:pPr fontAlgn="base">
                <a:spcBef>
                  <a:spcPct val="0"/>
                </a:spcBef>
                <a:spcAft>
                  <a:spcPct val="0"/>
                </a:spcAft>
              </a:pPr>
              <a:t>39</a:t>
            </a:fld>
            <a:endParaRPr lang="en-US"/>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88563-E409-4CEC-9DD7-F27F3A666342}" type="slidenum">
              <a:rPr lang="en-US" altLang="ja-JP"/>
              <a:pPr/>
              <a:t>45</a:t>
            </a:fld>
            <a:endParaRPr lang="en-US" altLang="ja-JP"/>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pPr algn="just"/>
            <a:endParaRPr lang="en-US" altLang="ko-K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89BD1-B4A4-416B-91A0-247702F41E3F}" type="slidenum">
              <a:rPr lang="en-US"/>
              <a:pPr/>
              <a:t>46</a:t>
            </a:fld>
            <a:endParaRPr lang="en-US"/>
          </a:p>
        </p:txBody>
      </p:sp>
      <p:sp>
        <p:nvSpPr>
          <p:cNvPr id="53250" name="Rectangle 1026"/>
          <p:cNvSpPr>
            <a:spLocks noGrp="1" noRot="1" noChangeAspect="1" noChangeArrowheads="1" noTextEdit="1"/>
          </p:cNvSpPr>
          <p:nvPr>
            <p:ph type="sldImg"/>
          </p:nvPr>
        </p:nvSpPr>
        <p:spPr>
          <a:ln/>
        </p:spPr>
      </p:sp>
      <p:sp>
        <p:nvSpPr>
          <p:cNvPr id="532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3D2FBC-57C3-4B81-B2B5-2918EB89EE09}"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D4DEB8-DD28-4325-8E3A-29A68FB66597}" type="slidenum">
              <a:rPr lang="en-US"/>
              <a:pPr fontAlgn="base">
                <a:spcBef>
                  <a:spcPct val="0"/>
                </a:spcBef>
                <a:spcAft>
                  <a:spcPct val="0"/>
                </a:spcAft>
              </a:pPr>
              <a:t>7</a:t>
            </a:fld>
            <a:endParaRPr 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89C1C9-3F8B-474B-8744-16AA99140B8E}" type="slidenum">
              <a:rPr lang="en-US"/>
              <a:pPr fontAlgn="base">
                <a:spcBef>
                  <a:spcPct val="0"/>
                </a:spcBef>
                <a:spcAft>
                  <a:spcPct val="0"/>
                </a:spcAft>
              </a:pPr>
              <a:t>8</a:t>
            </a:fld>
            <a:endParaRPr lang="en-US"/>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15524D-724B-4155-B4D7-EDF1D8331C5D}" type="slidenum">
              <a:rPr lang="en-US"/>
              <a:pPr fontAlgn="base">
                <a:spcBef>
                  <a:spcPct val="0"/>
                </a:spcBef>
                <a:spcAft>
                  <a:spcPct val="0"/>
                </a:spcAft>
              </a:pPr>
              <a:t>9</a:t>
            </a:fld>
            <a:endParaRPr lang="en-US"/>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AD3296-FADE-4DD9-90B1-1603D74398BB}" type="slidenum">
              <a:rPr lang="en-US"/>
              <a:pPr fontAlgn="base">
                <a:spcBef>
                  <a:spcPct val="0"/>
                </a:spcBef>
                <a:spcAft>
                  <a:spcPct val="0"/>
                </a:spcAft>
              </a:pPr>
              <a:t>10</a:t>
            </a:fld>
            <a:endParaRPr lang="en-US"/>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309BB6-619E-4CE7-910E-B400AD6549B1}" type="slidenum">
              <a:rPr lang="en-US"/>
              <a:pPr fontAlgn="base">
                <a:spcBef>
                  <a:spcPct val="0"/>
                </a:spcBef>
                <a:spcAft>
                  <a:spcPct val="0"/>
                </a:spcAft>
              </a:pPr>
              <a:t>11</a:t>
            </a:fld>
            <a:endParaRPr lang="en-US"/>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3707C4-7E6A-466D-AD5B-EDE168257BAC}" type="slidenum">
              <a:rPr lang="en-US"/>
              <a:pPr fontAlgn="base">
                <a:spcBef>
                  <a:spcPct val="0"/>
                </a:spcBef>
                <a:spcAft>
                  <a:spcPct val="0"/>
                </a:spcAft>
              </a:pPr>
              <a:t>12</a:t>
            </a:fld>
            <a:endParaRPr lang="en-US"/>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2623D-790E-4CF2-B5E6-0AF0AB472D16}" type="datetime1">
              <a:rPr lang="en-US" smtClean="0"/>
              <a:pPr/>
              <a:t>1/27/2012</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a:p>
        </p:txBody>
      </p:sp>
      <p:sp>
        <p:nvSpPr>
          <p:cNvPr id="6" name="Slide Number Placeholder 5"/>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2044B-5267-46A4-A6FE-8496BBF10060}" type="datetime1">
              <a:rPr lang="en-US" smtClean="0"/>
              <a:pPr/>
              <a:t>1/27/2012</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a:p>
        </p:txBody>
      </p:sp>
      <p:sp>
        <p:nvSpPr>
          <p:cNvPr id="6" name="Slide Number Placeholder 5"/>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3498E-A6F0-4B4B-A3E1-6C2F1A6A385C}" type="datetime1">
              <a:rPr lang="en-US" smtClean="0"/>
              <a:pPr/>
              <a:t>1/27/2012</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a:p>
        </p:txBody>
      </p:sp>
      <p:sp>
        <p:nvSpPr>
          <p:cNvPr id="6" name="Slide Number Placeholder 5"/>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chemeClr val="accent2">
                    <a:lumMod val="75000"/>
                  </a:schemeClr>
                </a:solidFill>
                <a:latin typeface="Times New Roman" pitchFamily="18" charset="0"/>
                <a:cs typeface="Times New Roman"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533400" indent="-533400">
              <a:buFont typeface="Wingdings" pitchFamily="2" charset="2"/>
              <a:buChar char="v"/>
              <a:defRPr>
                <a:latin typeface="Times New Roman" pitchFamily="18" charset="0"/>
                <a:cs typeface="Times New Roman" pitchFamily="18" charset="0"/>
              </a:defRPr>
            </a:lvl1pPr>
            <a:lvl2pPr marL="906463" indent="-455613">
              <a:buFont typeface="Wingdings" pitchFamily="2" charset="2"/>
              <a:buChar char="§"/>
              <a:defRPr>
                <a:latin typeface="Times New Roman" pitchFamily="18" charset="0"/>
                <a:cs typeface="Times New Roman" pitchFamily="18" charset="0"/>
              </a:defRPr>
            </a:lvl2pPr>
            <a:lvl3pPr marL="1347788" indent="-447675">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  Fourth level</a:t>
            </a:r>
          </a:p>
          <a:p>
            <a:pPr lvl="4"/>
            <a:r>
              <a:rPr lang="en-US" dirty="0" smtClean="0"/>
              <a:t>  Fifth level</a:t>
            </a:r>
            <a:endParaRPr lang="en-US" dirty="0"/>
          </a:p>
        </p:txBody>
      </p:sp>
      <p:sp>
        <p:nvSpPr>
          <p:cNvPr id="4" name="Date Placeholder 3"/>
          <p:cNvSpPr>
            <a:spLocks noGrp="1"/>
          </p:cNvSpPr>
          <p:nvPr>
            <p:ph type="dt" sz="half" idx="10"/>
          </p:nvPr>
        </p:nvSpPr>
        <p:spPr/>
        <p:txBody>
          <a:bodyPr/>
          <a:lstStyle/>
          <a:p>
            <a:fld id="{0FC6F340-4D20-42C8-BB77-443C976F9DE7}" type="datetime1">
              <a:rPr lang="en-US" smtClean="0"/>
              <a:pPr/>
              <a:t>1/27/2012</a:t>
            </a:fld>
            <a:endParaRPr lang="en-US" dirty="0"/>
          </a:p>
        </p:txBody>
      </p:sp>
      <p:sp>
        <p:nvSpPr>
          <p:cNvPr id="5" name="Footer Placeholder 4"/>
          <p:cNvSpPr>
            <a:spLocks noGrp="1"/>
          </p:cNvSpPr>
          <p:nvPr>
            <p:ph type="ftr" sz="quarter" idx="11"/>
          </p:nvPr>
        </p:nvSpPr>
        <p:spPr/>
        <p:txBody>
          <a:bodyPr/>
          <a:lstStyle>
            <a:lvl1pPr>
              <a:defRPr sz="1200" b="1">
                <a:solidFill>
                  <a:schemeClr val="tx1">
                    <a:lumMod val="50000"/>
                    <a:lumOff val="50000"/>
                  </a:schemeClr>
                </a:solidFill>
              </a:defRPr>
            </a:lvl1pPr>
          </a:lstStyle>
          <a:p>
            <a:r>
              <a:rPr lang="en-US" dirty="0" smtClean="0"/>
              <a:t>Intrusion Detection Systems</a:t>
            </a:r>
            <a:endParaRPr lang="en-US" dirty="0"/>
          </a:p>
        </p:txBody>
      </p:sp>
      <p:sp>
        <p:nvSpPr>
          <p:cNvPr id="6" name="Slide Number Placeholder 5"/>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6C530-B3E4-4DEA-BE92-F1A54BCECB0F}" type="datetime1">
              <a:rPr lang="en-US" smtClean="0"/>
              <a:pPr/>
              <a:t>1/27/2012</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a:p>
        </p:txBody>
      </p:sp>
      <p:sp>
        <p:nvSpPr>
          <p:cNvPr id="6" name="Slide Number Placeholder 5"/>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919544-3E34-451E-B68F-F610EAD54ABD}" type="datetime1">
              <a:rPr lang="en-US" smtClean="0"/>
              <a:pPr/>
              <a:t>1/27/2012</a:t>
            </a:fld>
            <a:endParaRPr lang="en-US"/>
          </a:p>
        </p:txBody>
      </p:sp>
      <p:sp>
        <p:nvSpPr>
          <p:cNvPr id="6" name="Footer Placeholder 5"/>
          <p:cNvSpPr>
            <a:spLocks noGrp="1"/>
          </p:cNvSpPr>
          <p:nvPr>
            <p:ph type="ftr" sz="quarter" idx="11"/>
          </p:nvPr>
        </p:nvSpPr>
        <p:spPr/>
        <p:txBody>
          <a:bodyPr/>
          <a:lstStyle/>
          <a:p>
            <a:r>
              <a:rPr lang="en-US" smtClean="0"/>
              <a:t>Intrusion Detection Systems</a:t>
            </a:r>
            <a:endParaRPr lang="en-US"/>
          </a:p>
        </p:txBody>
      </p:sp>
      <p:sp>
        <p:nvSpPr>
          <p:cNvPr id="7" name="Slide Number Placeholder 6"/>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D26B84-C1B5-402E-B733-6F55864482F9}" type="datetime1">
              <a:rPr lang="en-US" smtClean="0"/>
              <a:pPr/>
              <a:t>1/27/2012</a:t>
            </a:fld>
            <a:endParaRPr lang="en-US"/>
          </a:p>
        </p:txBody>
      </p:sp>
      <p:sp>
        <p:nvSpPr>
          <p:cNvPr id="8" name="Footer Placeholder 7"/>
          <p:cNvSpPr>
            <a:spLocks noGrp="1"/>
          </p:cNvSpPr>
          <p:nvPr>
            <p:ph type="ftr" sz="quarter" idx="11"/>
          </p:nvPr>
        </p:nvSpPr>
        <p:spPr/>
        <p:txBody>
          <a:bodyPr/>
          <a:lstStyle/>
          <a:p>
            <a:r>
              <a:rPr lang="en-US" smtClean="0"/>
              <a:t>Intrusion Detection Systems</a:t>
            </a:r>
            <a:endParaRPr lang="en-US"/>
          </a:p>
        </p:txBody>
      </p:sp>
      <p:sp>
        <p:nvSpPr>
          <p:cNvPr id="9" name="Slide Number Placeholder 8"/>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C4425B-46C5-46B3-AC6A-D0B4621BC429}" type="datetime1">
              <a:rPr lang="en-US" smtClean="0"/>
              <a:pPr/>
              <a:t>1/27/2012</a:t>
            </a:fld>
            <a:endParaRPr lang="en-US"/>
          </a:p>
        </p:txBody>
      </p:sp>
      <p:sp>
        <p:nvSpPr>
          <p:cNvPr id="4" name="Footer Placeholder 3"/>
          <p:cNvSpPr>
            <a:spLocks noGrp="1"/>
          </p:cNvSpPr>
          <p:nvPr>
            <p:ph type="ftr" sz="quarter" idx="11"/>
          </p:nvPr>
        </p:nvSpPr>
        <p:spPr/>
        <p:txBody>
          <a:bodyPr/>
          <a:lstStyle/>
          <a:p>
            <a:r>
              <a:rPr lang="en-US" smtClean="0"/>
              <a:t>Intrusion Detection Systems</a:t>
            </a:r>
            <a:endParaRPr lang="en-US"/>
          </a:p>
        </p:txBody>
      </p:sp>
      <p:sp>
        <p:nvSpPr>
          <p:cNvPr id="5" name="Slide Number Placeholder 4"/>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7BC94-1737-4D0F-9AED-30FC02CC8B85}" type="datetime1">
              <a:rPr lang="en-US" smtClean="0"/>
              <a:pPr/>
              <a:t>1/27/2012</a:t>
            </a:fld>
            <a:endParaRPr lang="en-US"/>
          </a:p>
        </p:txBody>
      </p:sp>
      <p:sp>
        <p:nvSpPr>
          <p:cNvPr id="3" name="Footer Placeholder 2"/>
          <p:cNvSpPr>
            <a:spLocks noGrp="1"/>
          </p:cNvSpPr>
          <p:nvPr>
            <p:ph type="ftr" sz="quarter" idx="11"/>
          </p:nvPr>
        </p:nvSpPr>
        <p:spPr/>
        <p:txBody>
          <a:bodyPr/>
          <a:lstStyle/>
          <a:p>
            <a:r>
              <a:rPr lang="en-US" smtClean="0"/>
              <a:t>Intrusion Detection Systems</a:t>
            </a:r>
            <a:endParaRPr lang="en-US"/>
          </a:p>
        </p:txBody>
      </p:sp>
      <p:sp>
        <p:nvSpPr>
          <p:cNvPr id="4" name="Slide Number Placeholder 3"/>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DD63E-6045-4E31-ACA5-850783345225}" type="datetime1">
              <a:rPr lang="en-US" smtClean="0"/>
              <a:pPr/>
              <a:t>1/27/2012</a:t>
            </a:fld>
            <a:endParaRPr lang="en-US"/>
          </a:p>
        </p:txBody>
      </p:sp>
      <p:sp>
        <p:nvSpPr>
          <p:cNvPr id="6" name="Footer Placeholder 5"/>
          <p:cNvSpPr>
            <a:spLocks noGrp="1"/>
          </p:cNvSpPr>
          <p:nvPr>
            <p:ph type="ftr" sz="quarter" idx="11"/>
          </p:nvPr>
        </p:nvSpPr>
        <p:spPr/>
        <p:txBody>
          <a:bodyPr/>
          <a:lstStyle/>
          <a:p>
            <a:r>
              <a:rPr lang="en-US" smtClean="0"/>
              <a:t>Intrusion Detection Systems</a:t>
            </a:r>
            <a:endParaRPr lang="en-US"/>
          </a:p>
        </p:txBody>
      </p:sp>
      <p:sp>
        <p:nvSpPr>
          <p:cNvPr id="7" name="Slide Number Placeholder 6"/>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094EC-0475-4343-A8C9-AEF118FA3CEB}" type="datetime1">
              <a:rPr lang="en-US" smtClean="0"/>
              <a:pPr/>
              <a:t>1/27/2012</a:t>
            </a:fld>
            <a:endParaRPr lang="en-US"/>
          </a:p>
        </p:txBody>
      </p:sp>
      <p:sp>
        <p:nvSpPr>
          <p:cNvPr id="6" name="Footer Placeholder 5"/>
          <p:cNvSpPr>
            <a:spLocks noGrp="1"/>
          </p:cNvSpPr>
          <p:nvPr>
            <p:ph type="ftr" sz="quarter" idx="11"/>
          </p:nvPr>
        </p:nvSpPr>
        <p:spPr/>
        <p:txBody>
          <a:bodyPr/>
          <a:lstStyle/>
          <a:p>
            <a:r>
              <a:rPr lang="en-US" smtClean="0"/>
              <a:t>Intrusion Detection Systems</a:t>
            </a:r>
            <a:endParaRPr lang="en-US"/>
          </a:p>
        </p:txBody>
      </p:sp>
      <p:sp>
        <p:nvSpPr>
          <p:cNvPr id="7" name="Slide Number Placeholder 6"/>
          <p:cNvSpPr>
            <a:spLocks noGrp="1"/>
          </p:cNvSpPr>
          <p:nvPr>
            <p:ph type="sldNum" sz="quarter" idx="12"/>
          </p:nvPr>
        </p:nvSpPr>
        <p:spPr/>
        <p:txBody>
          <a:bodyPr/>
          <a:lstStyle/>
          <a:p>
            <a:fld id="{437C6231-782B-414B-BB54-7FF69AF6A5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39BD3-74B5-4C66-9C1D-93F714BDFA4E}" type="datetime1">
              <a:rPr lang="en-US" smtClean="0"/>
              <a:pPr/>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Intrusion Detection Systems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C6231-782B-414B-BB54-7FF69AF6A5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www.llnl.gov/"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www.csl.sri.com/projects/emerald/" TargetMode="External"/><Relationship Id="rId5" Type="http://schemas.openxmlformats.org/officeDocument/2006/relationships/hyperlink" Target="http://www.csl.sri.com/projects/nides/" TargetMode="Externa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928670"/>
            <a:ext cx="7772400" cy="1470025"/>
          </a:xfrm>
        </p:spPr>
        <p:txBody>
          <a:bodyPr/>
          <a:lstStyle/>
          <a:p>
            <a:r>
              <a:rPr lang="en-US" b="1" dirty="0" smtClean="0"/>
              <a:t>Intrusion Detection Systems</a:t>
            </a:r>
            <a:endParaRPr lang="en-US" b="1" dirty="0"/>
          </a:p>
        </p:txBody>
      </p:sp>
      <p:sp>
        <p:nvSpPr>
          <p:cNvPr id="3" name="Subtitle 2"/>
          <p:cNvSpPr>
            <a:spLocks noGrp="1"/>
          </p:cNvSpPr>
          <p:nvPr>
            <p:ph type="subTitle" idx="1"/>
          </p:nvPr>
        </p:nvSpPr>
        <p:spPr>
          <a:xfrm>
            <a:off x="1714480" y="3886200"/>
            <a:ext cx="6400800" cy="2971800"/>
          </a:xfrm>
        </p:spPr>
        <p:txBody>
          <a:bodyPr>
            <a:normAutofit/>
          </a:bodyPr>
          <a:lstStyle/>
          <a:p>
            <a:r>
              <a:rPr lang="en-US" sz="3000" dirty="0" smtClean="0"/>
              <a:t>Mohammad </a:t>
            </a:r>
            <a:r>
              <a:rPr lang="en-US" sz="3000" dirty="0" err="1" smtClean="0"/>
              <a:t>GhasemiGol</a:t>
            </a:r>
            <a:endParaRPr lang="en-US" sz="3000" dirty="0" smtClean="0"/>
          </a:p>
          <a:p>
            <a:endParaRPr lang="en-US" dirty="0"/>
          </a:p>
          <a:p>
            <a:endParaRPr lang="en-US" dirty="0" smtClean="0"/>
          </a:p>
          <a:p>
            <a:endParaRPr lang="en-US" dirty="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533400" y="381000"/>
            <a:ext cx="8077200" cy="1295400"/>
          </a:xfrm>
        </p:spPr>
        <p:txBody>
          <a:bodyPr/>
          <a:lstStyle/>
          <a:p>
            <a:r>
              <a:rPr lang="en-US" dirty="0" smtClean="0"/>
              <a:t>Network Sensors</a:t>
            </a:r>
          </a:p>
        </p:txBody>
      </p:sp>
      <p:sp>
        <p:nvSpPr>
          <p:cNvPr id="675843" name="Rectangle 3"/>
          <p:cNvSpPr>
            <a:spLocks noGrp="1" noChangeArrowheads="1"/>
          </p:cNvSpPr>
          <p:nvPr>
            <p:ph type="body" idx="1"/>
          </p:nvPr>
        </p:nvSpPr>
        <p:spPr>
          <a:xfrm>
            <a:off x="457200" y="1905000"/>
            <a:ext cx="8472518" cy="4343400"/>
          </a:xfrm>
        </p:spPr>
        <p:txBody>
          <a:bodyPr rtlCol="0">
            <a:normAutofit/>
          </a:bodyPr>
          <a:lstStyle/>
          <a:p>
            <a:pPr fontAlgn="auto">
              <a:spcAft>
                <a:spcPts val="0"/>
              </a:spcAft>
              <a:defRPr/>
            </a:pPr>
            <a:r>
              <a:rPr lang="en-US" sz="3000" dirty="0" smtClean="0"/>
              <a:t>Sensors should be placed at common-entry points</a:t>
            </a:r>
          </a:p>
          <a:p>
            <a:pPr lvl="1" fontAlgn="auto">
              <a:spcAft>
                <a:spcPts val="0"/>
              </a:spcAft>
              <a:defRPr/>
            </a:pPr>
            <a:r>
              <a:rPr lang="en-US" dirty="0" smtClean="0"/>
              <a:t>Internet gateways</a:t>
            </a:r>
          </a:p>
          <a:p>
            <a:pPr lvl="1" fontAlgn="auto">
              <a:spcAft>
                <a:spcPts val="0"/>
              </a:spcAft>
              <a:defRPr/>
            </a:pPr>
            <a:r>
              <a:rPr lang="en-US" dirty="0" smtClean="0"/>
              <a:t>Connections between one LAN and another</a:t>
            </a:r>
          </a:p>
          <a:p>
            <a:pPr lvl="1" fontAlgn="auto">
              <a:spcAft>
                <a:spcPts val="0"/>
              </a:spcAft>
              <a:defRPr/>
            </a:pPr>
            <a:r>
              <a:rPr lang="en-US" dirty="0" smtClean="0"/>
              <a:t>Remote access server that receives dial-up connections from remote users</a:t>
            </a:r>
          </a:p>
          <a:p>
            <a:pPr lvl="1" fontAlgn="auto">
              <a:spcAft>
                <a:spcPts val="0"/>
              </a:spcAft>
              <a:defRPr/>
            </a:pPr>
            <a:r>
              <a:rPr lang="en-US" dirty="0" smtClean="0"/>
              <a:t>Virtual private network (VPN) devices</a:t>
            </a:r>
          </a:p>
        </p:txBody>
      </p:sp>
      <p:sp>
        <p:nvSpPr>
          <p:cNvPr id="6" name="Slide Number Placeholder 5"/>
          <p:cNvSpPr>
            <a:spLocks noGrp="1"/>
          </p:cNvSpPr>
          <p:nvPr>
            <p:ph type="sldNum" sz="quarter" idx="12"/>
          </p:nvPr>
        </p:nvSpPr>
        <p:spPr/>
        <p:txBody>
          <a:bodyPr/>
          <a:lstStyle/>
          <a:p>
            <a:fld id="{437C6231-782B-414B-BB54-7FF69AF6A532}"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p:cNvPicPr>
            <a:picLocks noChangeAspect="1" noChangeArrowheads="1"/>
          </p:cNvPicPr>
          <p:nvPr/>
        </p:nvPicPr>
        <p:blipFill>
          <a:blip r:embed="rId3"/>
          <a:srcRect/>
          <a:stretch>
            <a:fillRect/>
          </a:stretch>
        </p:blipFill>
        <p:spPr bwMode="auto">
          <a:xfrm>
            <a:off x="1643042" y="1506431"/>
            <a:ext cx="6627832" cy="4065709"/>
          </a:xfrm>
          <a:prstGeom prst="rect">
            <a:avLst/>
          </a:prstGeom>
          <a:noFill/>
          <a:ln w="9525">
            <a:noFill/>
            <a:miter lim="800000"/>
            <a:headEnd/>
            <a:tailEnd/>
          </a:ln>
        </p:spPr>
      </p:pic>
      <p:sp>
        <p:nvSpPr>
          <p:cNvPr id="8" name="Title 7"/>
          <p:cNvSpPr>
            <a:spLocks noGrp="1"/>
          </p:cNvSpPr>
          <p:nvPr>
            <p:ph type="title"/>
          </p:nvPr>
        </p:nvSpPr>
        <p:spPr/>
        <p:txBody>
          <a:bodyPr/>
          <a:lstStyle/>
          <a:p>
            <a:r>
              <a:rPr lang="en-US" dirty="0" smtClean="0"/>
              <a:t>Network Sensors</a:t>
            </a:r>
            <a:endParaRPr lang="en-US" dirty="0"/>
          </a:p>
        </p:txBody>
      </p:sp>
      <p:sp>
        <p:nvSpPr>
          <p:cNvPr id="7" name="Footer Placeholder 6"/>
          <p:cNvSpPr>
            <a:spLocks noGrp="1"/>
          </p:cNvSpPr>
          <p:nvPr>
            <p:ph type="ftr" sz="quarter" idx="11"/>
          </p:nvPr>
        </p:nvSpPr>
        <p:spPr/>
        <p:txBody>
          <a:bodyPr/>
          <a:lstStyle/>
          <a:p>
            <a:r>
              <a:rPr lang="en-US" b="1" dirty="0" smtClean="0"/>
              <a:t>Intrusion Detection Systems</a:t>
            </a:r>
            <a:endParaRPr lang="en-US" b="1" dirty="0"/>
          </a:p>
        </p:txBody>
      </p:sp>
      <p:sp>
        <p:nvSpPr>
          <p:cNvPr id="6" name="Slide Number Placeholder 5"/>
          <p:cNvSpPr>
            <a:spLocks noGrp="1"/>
          </p:cNvSpPr>
          <p:nvPr>
            <p:ph type="sldNum" sz="quarter" idx="12"/>
          </p:nvPr>
        </p:nvSpPr>
        <p:spPr/>
        <p:txBody>
          <a:bodyPr/>
          <a:lstStyle/>
          <a:p>
            <a:fld id="{437C6231-782B-414B-BB54-7FF69AF6A53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533400" y="381000"/>
            <a:ext cx="8077200" cy="1295400"/>
          </a:xfrm>
        </p:spPr>
        <p:txBody>
          <a:bodyPr/>
          <a:lstStyle/>
          <a:p>
            <a:r>
              <a:rPr lang="en-US" smtClean="0"/>
              <a:t>Alert Systems</a:t>
            </a:r>
          </a:p>
        </p:txBody>
      </p:sp>
      <p:sp>
        <p:nvSpPr>
          <p:cNvPr id="25605" name="Rectangle 3"/>
          <p:cNvSpPr>
            <a:spLocks noGrp="1" noChangeArrowheads="1"/>
          </p:cNvSpPr>
          <p:nvPr>
            <p:ph type="body" idx="1"/>
          </p:nvPr>
        </p:nvSpPr>
        <p:spPr>
          <a:xfrm>
            <a:off x="457200" y="1905000"/>
            <a:ext cx="8229600" cy="4343400"/>
          </a:xfrm>
        </p:spPr>
        <p:txBody>
          <a:bodyPr/>
          <a:lstStyle/>
          <a:p>
            <a:pPr>
              <a:lnSpc>
                <a:spcPct val="90000"/>
              </a:lnSpc>
            </a:pPr>
            <a:r>
              <a:rPr lang="en-US" dirty="0" smtClean="0"/>
              <a:t> Trigger</a:t>
            </a:r>
          </a:p>
          <a:p>
            <a:pPr lvl="1"/>
            <a:r>
              <a:rPr lang="en-US" dirty="0" smtClean="0"/>
              <a:t>Circumstances that cause an alert message to be sent</a:t>
            </a:r>
          </a:p>
          <a:p>
            <a:pPr>
              <a:lnSpc>
                <a:spcPct val="90000"/>
              </a:lnSpc>
            </a:pPr>
            <a:r>
              <a:rPr lang="en-US" dirty="0" smtClean="0"/>
              <a:t> Types of triggers</a:t>
            </a:r>
          </a:p>
          <a:p>
            <a:pPr lvl="1">
              <a:lnSpc>
                <a:spcPct val="90000"/>
              </a:lnSpc>
            </a:pPr>
            <a:r>
              <a:rPr lang="en-US" dirty="0" smtClean="0"/>
              <a:t>Detection of an anomaly</a:t>
            </a:r>
          </a:p>
          <a:p>
            <a:pPr lvl="1">
              <a:lnSpc>
                <a:spcPct val="90000"/>
              </a:lnSpc>
            </a:pPr>
            <a:r>
              <a:rPr lang="en-US" dirty="0" smtClean="0"/>
              <a:t>Detection of misuse</a:t>
            </a:r>
          </a:p>
        </p:txBody>
      </p:sp>
      <p:sp>
        <p:nvSpPr>
          <p:cNvPr id="6" name="Slide Number Placeholder 5"/>
          <p:cNvSpPr>
            <a:spLocks noGrp="1"/>
          </p:cNvSpPr>
          <p:nvPr>
            <p:ph type="sldNum" sz="quarter" idx="12"/>
          </p:nvPr>
        </p:nvSpPr>
        <p:spPr/>
        <p:txBody>
          <a:bodyPr/>
          <a:lstStyle/>
          <a:p>
            <a:fld id="{437C6231-782B-414B-BB54-7FF69AF6A532}"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533400" y="381000"/>
            <a:ext cx="8077200" cy="1295400"/>
          </a:xfrm>
        </p:spPr>
        <p:txBody>
          <a:bodyPr/>
          <a:lstStyle/>
          <a:p>
            <a:r>
              <a:rPr lang="en-US" smtClean="0"/>
              <a:t>Command Console</a:t>
            </a:r>
          </a:p>
        </p:txBody>
      </p:sp>
      <p:sp>
        <p:nvSpPr>
          <p:cNvPr id="645123" name="Rectangle 3"/>
          <p:cNvSpPr>
            <a:spLocks noGrp="1" noChangeArrowheads="1"/>
          </p:cNvSpPr>
          <p:nvPr>
            <p:ph type="body" idx="1"/>
          </p:nvPr>
        </p:nvSpPr>
        <p:spPr>
          <a:xfrm>
            <a:off x="457200" y="1905000"/>
            <a:ext cx="8329642" cy="4343400"/>
          </a:xfrm>
        </p:spPr>
        <p:txBody>
          <a:bodyPr rtlCol="0">
            <a:normAutofit lnSpcReduction="10000"/>
          </a:bodyPr>
          <a:lstStyle/>
          <a:p>
            <a:pPr marL="533400" indent="-533400" fontAlgn="auto">
              <a:spcAft>
                <a:spcPts val="0"/>
              </a:spcAft>
              <a:defRPr/>
            </a:pPr>
            <a:r>
              <a:rPr lang="en-US" dirty="0" smtClean="0"/>
              <a:t>Provides a graphical front-end interface to an IDS</a:t>
            </a:r>
          </a:p>
          <a:p>
            <a:pPr lvl="1" fontAlgn="auto">
              <a:spcAft>
                <a:spcPts val="0"/>
              </a:spcAft>
              <a:defRPr/>
            </a:pPr>
            <a:r>
              <a:rPr lang="en-US" dirty="0" smtClean="0"/>
              <a:t>Enables administrators to receive and analyze alert messages and manage log files</a:t>
            </a:r>
          </a:p>
          <a:p>
            <a:pPr marL="533400" indent="-533400" fontAlgn="auto">
              <a:spcAft>
                <a:spcPts val="0"/>
              </a:spcAft>
              <a:defRPr/>
            </a:pPr>
            <a:r>
              <a:rPr lang="en-US" dirty="0" smtClean="0"/>
              <a:t>IDS can collect information from security devices throughout a network</a:t>
            </a:r>
          </a:p>
          <a:p>
            <a:pPr marL="533400" indent="-533400" fontAlgn="auto">
              <a:spcAft>
                <a:spcPts val="0"/>
              </a:spcAft>
              <a:defRPr/>
            </a:pPr>
            <a:r>
              <a:rPr lang="en-US" dirty="0" smtClean="0"/>
              <a:t>Command console should run on a computer dedicated solely to the IDS</a:t>
            </a:r>
          </a:p>
          <a:p>
            <a:pPr lvl="1" fontAlgn="auto">
              <a:spcAft>
                <a:spcPts val="0"/>
              </a:spcAft>
              <a:defRPr/>
            </a:pPr>
            <a:r>
              <a:rPr lang="en-US" dirty="0" smtClean="0"/>
              <a:t>To maximize the speed of response</a:t>
            </a:r>
          </a:p>
        </p:txBody>
      </p:sp>
      <p:sp>
        <p:nvSpPr>
          <p:cNvPr id="6" name="Slide Number Placeholder 5"/>
          <p:cNvSpPr>
            <a:spLocks noGrp="1"/>
          </p:cNvSpPr>
          <p:nvPr>
            <p:ph type="sldNum" sz="quarter" idx="12"/>
          </p:nvPr>
        </p:nvSpPr>
        <p:spPr/>
        <p:txBody>
          <a:bodyPr/>
          <a:lstStyle/>
          <a:p>
            <a:fld id="{437C6231-782B-414B-BB54-7FF69AF6A532}"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533400" y="381000"/>
            <a:ext cx="8077200" cy="1295400"/>
          </a:xfrm>
        </p:spPr>
        <p:txBody>
          <a:bodyPr/>
          <a:lstStyle/>
          <a:p>
            <a:r>
              <a:rPr lang="en-US" smtClean="0"/>
              <a:t>Response System</a:t>
            </a:r>
          </a:p>
        </p:txBody>
      </p:sp>
      <p:sp>
        <p:nvSpPr>
          <p:cNvPr id="30725" name="Rectangle 3"/>
          <p:cNvSpPr>
            <a:spLocks noGrp="1" noChangeArrowheads="1"/>
          </p:cNvSpPr>
          <p:nvPr>
            <p:ph type="body" idx="1"/>
          </p:nvPr>
        </p:nvSpPr>
        <p:spPr>
          <a:xfrm>
            <a:off x="457200" y="1905000"/>
            <a:ext cx="8543956" cy="4343400"/>
          </a:xfrm>
        </p:spPr>
        <p:txBody>
          <a:bodyPr/>
          <a:lstStyle/>
          <a:p>
            <a:pPr marL="533400" indent="-533400">
              <a:lnSpc>
                <a:spcPct val="90000"/>
              </a:lnSpc>
            </a:pPr>
            <a:r>
              <a:rPr lang="en-US" dirty="0" smtClean="0"/>
              <a:t>IDS can be setup to take some countermeasures</a:t>
            </a:r>
          </a:p>
          <a:p>
            <a:pPr marL="533400" indent="-533400">
              <a:lnSpc>
                <a:spcPct val="90000"/>
              </a:lnSpc>
            </a:pPr>
            <a:r>
              <a:rPr lang="en-US" dirty="0" smtClean="0"/>
              <a:t>Response systems do not substitute network administrators</a:t>
            </a:r>
          </a:p>
          <a:p>
            <a:pPr lvl="1">
              <a:lnSpc>
                <a:spcPct val="90000"/>
              </a:lnSpc>
            </a:pPr>
            <a:r>
              <a:rPr lang="en-US" dirty="0" smtClean="0"/>
              <a:t>Administrators can use their judgment to distinguish a false positive</a:t>
            </a:r>
          </a:p>
          <a:p>
            <a:pPr lvl="1">
              <a:lnSpc>
                <a:spcPct val="90000"/>
              </a:lnSpc>
            </a:pPr>
            <a:r>
              <a:rPr lang="en-US" dirty="0" smtClean="0"/>
              <a:t>Administrators can determine whether a response should be escalated</a:t>
            </a:r>
          </a:p>
        </p:txBody>
      </p:sp>
      <p:sp>
        <p:nvSpPr>
          <p:cNvPr id="6" name="Slide Number Placeholder 5"/>
          <p:cNvSpPr>
            <a:spLocks noGrp="1"/>
          </p:cNvSpPr>
          <p:nvPr>
            <p:ph type="sldNum" sz="quarter" idx="12"/>
          </p:nvPr>
        </p:nvSpPr>
        <p:spPr/>
        <p:txBody>
          <a:bodyPr/>
          <a:lstStyle/>
          <a:p>
            <a:fld id="{437C6231-782B-414B-BB54-7FF69AF6A532}"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Database of Attack Signatures or Behaviors</a:t>
            </a:r>
          </a:p>
        </p:txBody>
      </p:sp>
      <p:sp>
        <p:nvSpPr>
          <p:cNvPr id="649219" name="Rectangle 3"/>
          <p:cNvSpPr>
            <a:spLocks noGrp="1" noChangeArrowheads="1"/>
          </p:cNvSpPr>
          <p:nvPr>
            <p:ph idx="1"/>
          </p:nvPr>
        </p:nvSpPr>
        <p:spPr/>
        <p:txBody>
          <a:bodyPr rtlCol="0">
            <a:normAutofit fontScale="92500" lnSpcReduction="10000"/>
          </a:bodyPr>
          <a:lstStyle/>
          <a:p>
            <a:pPr fontAlgn="auto">
              <a:lnSpc>
                <a:spcPct val="90000"/>
              </a:lnSpc>
              <a:spcAft>
                <a:spcPts val="0"/>
              </a:spcAft>
              <a:defRPr/>
            </a:pPr>
            <a:r>
              <a:rPr lang="en-US" smtClean="0"/>
              <a:t>IDSs don’t have the capability to use judgment</a:t>
            </a:r>
          </a:p>
          <a:p>
            <a:pPr lvl="1" fontAlgn="auto">
              <a:spcAft>
                <a:spcPts val="0"/>
              </a:spcAft>
              <a:defRPr/>
            </a:pPr>
            <a:r>
              <a:rPr lang="en-US" smtClean="0"/>
              <a:t>Can make use of a source of information for comparing the traffic they monitor</a:t>
            </a:r>
          </a:p>
          <a:p>
            <a:pPr fontAlgn="auto">
              <a:spcAft>
                <a:spcPts val="0"/>
              </a:spcAft>
              <a:defRPr/>
            </a:pPr>
            <a:r>
              <a:rPr lang="en-US" smtClean="0"/>
              <a:t>Misuse detection</a:t>
            </a:r>
          </a:p>
          <a:p>
            <a:pPr lvl="1" fontAlgn="auto">
              <a:spcAft>
                <a:spcPts val="0"/>
              </a:spcAft>
              <a:defRPr/>
            </a:pPr>
            <a:r>
              <a:rPr lang="en-US" smtClean="0"/>
              <a:t>References a database of known attack signatures</a:t>
            </a:r>
          </a:p>
          <a:p>
            <a:pPr lvl="1" fontAlgn="auto">
              <a:spcAft>
                <a:spcPts val="0"/>
              </a:spcAft>
              <a:defRPr/>
            </a:pPr>
            <a:r>
              <a:rPr lang="en-US" smtClean="0"/>
              <a:t>If traffic matches a signature, it sends an alert</a:t>
            </a:r>
          </a:p>
          <a:p>
            <a:pPr lvl="1" fontAlgn="auto">
              <a:spcAft>
                <a:spcPts val="0"/>
              </a:spcAft>
              <a:defRPr/>
            </a:pPr>
            <a:r>
              <a:rPr lang="en-US" smtClean="0"/>
              <a:t>Keep database updated</a:t>
            </a:r>
          </a:p>
          <a:p>
            <a:pPr lvl="1" fontAlgn="auto">
              <a:spcAft>
                <a:spcPts val="0"/>
              </a:spcAft>
              <a:defRPr/>
            </a:pPr>
            <a:r>
              <a:rPr lang="en-US" smtClean="0"/>
              <a:t>Passive detection mode</a:t>
            </a:r>
          </a:p>
          <a:p>
            <a:pPr fontAlgn="auto">
              <a:spcAft>
                <a:spcPts val="0"/>
              </a:spcAft>
              <a:defRPr/>
            </a:pPr>
            <a:r>
              <a:rPr lang="en-US" smtClean="0"/>
              <a:t>Anomaly-based IDS</a:t>
            </a:r>
          </a:p>
          <a:p>
            <a:pPr lvl="1" fontAlgn="auto">
              <a:spcAft>
                <a:spcPts val="0"/>
              </a:spcAft>
              <a:defRPr/>
            </a:pPr>
            <a:r>
              <a:rPr lang="en-US" smtClean="0"/>
              <a:t>Store information about users in a database</a:t>
            </a:r>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
        <p:nvSpPr>
          <p:cNvPr id="6" name="Slide Number Placeholder 5"/>
          <p:cNvSpPr>
            <a:spLocks noGrp="1"/>
          </p:cNvSpPr>
          <p:nvPr>
            <p:ph type="sldNum" sz="quarter" idx="12"/>
          </p:nvPr>
        </p:nvSpPr>
        <p:spPr/>
        <p:txBody>
          <a:bodyPr/>
          <a:lstStyle/>
          <a:p>
            <a:fld id="{437C6231-782B-414B-BB54-7FF69AF6A53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3"/>
          <a:srcRect/>
          <a:stretch>
            <a:fillRect/>
          </a:stretch>
        </p:blipFill>
        <p:spPr bwMode="auto">
          <a:xfrm>
            <a:off x="1714480" y="1643050"/>
            <a:ext cx="5715040" cy="4494463"/>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Intrusion Detection Steps</a:t>
            </a:r>
            <a:endParaRPr lang="en-US" dirty="0"/>
          </a:p>
        </p:txBody>
      </p:sp>
      <p:sp>
        <p:nvSpPr>
          <p:cNvPr id="8" name="Slide Number Placeholder 7"/>
          <p:cNvSpPr>
            <a:spLocks noGrp="1"/>
          </p:cNvSpPr>
          <p:nvPr>
            <p:ph type="sldNum" sz="quarter" idx="12"/>
          </p:nvPr>
        </p:nvSpPr>
        <p:spPr/>
        <p:txBody>
          <a:bodyPr/>
          <a:lstStyle/>
          <a:p>
            <a:fld id="{437C6231-782B-414B-BB54-7FF69AF6A532}" type="slidenum">
              <a:rPr lang="en-US" smtClean="0"/>
              <a:pPr/>
              <a:t>16</a:t>
            </a:fld>
            <a:endParaRPr lang="en-US"/>
          </a:p>
        </p:txBody>
      </p:sp>
      <p:sp>
        <p:nvSpPr>
          <p:cNvPr id="9" name="Footer Placeholder 8"/>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rtlCol="0">
            <a:normAutofit fontScale="90000"/>
          </a:bodyPr>
          <a:lstStyle/>
          <a:p>
            <a:pPr fontAlgn="auto">
              <a:spcAft>
                <a:spcPts val="0"/>
              </a:spcAft>
              <a:defRPr/>
            </a:pPr>
            <a:r>
              <a:rPr lang="en-US" smtClean="0"/>
              <a:t>Options for Implementing Intrusion Detection Systems</a:t>
            </a:r>
          </a:p>
        </p:txBody>
      </p:sp>
      <p:sp>
        <p:nvSpPr>
          <p:cNvPr id="44037" name="Rectangle 3"/>
          <p:cNvSpPr>
            <a:spLocks noGrp="1" noChangeArrowheads="1"/>
          </p:cNvSpPr>
          <p:nvPr>
            <p:ph type="body" idx="1"/>
          </p:nvPr>
        </p:nvSpPr>
        <p:spPr>
          <a:xfrm>
            <a:off x="533400" y="1676400"/>
            <a:ext cx="8229600" cy="4572000"/>
          </a:xfrm>
        </p:spPr>
        <p:txBody>
          <a:bodyPr/>
          <a:lstStyle/>
          <a:p>
            <a:pPr>
              <a:lnSpc>
                <a:spcPct val="90000"/>
              </a:lnSpc>
            </a:pPr>
            <a:r>
              <a:rPr lang="en-US" smtClean="0"/>
              <a:t>Network-based IDS</a:t>
            </a:r>
          </a:p>
          <a:p>
            <a:pPr>
              <a:lnSpc>
                <a:spcPct val="90000"/>
              </a:lnSpc>
            </a:pPr>
            <a:r>
              <a:rPr lang="en-US" smtClean="0"/>
              <a:t>Host-base IDS</a:t>
            </a:r>
          </a:p>
          <a:p>
            <a:pPr>
              <a:lnSpc>
                <a:spcPct val="90000"/>
              </a:lnSpc>
            </a:pPr>
            <a:r>
              <a:rPr lang="en-US" smtClean="0"/>
              <a:t>Hybrid implementations</a:t>
            </a:r>
          </a:p>
        </p:txBody>
      </p:sp>
      <p:sp>
        <p:nvSpPr>
          <p:cNvPr id="6" name="Slide Number Placeholder 5"/>
          <p:cNvSpPr>
            <a:spLocks noGrp="1"/>
          </p:cNvSpPr>
          <p:nvPr>
            <p:ph type="sldNum" sz="quarter" idx="12"/>
          </p:nvPr>
        </p:nvSpPr>
        <p:spPr/>
        <p:txBody>
          <a:bodyPr/>
          <a:lstStyle/>
          <a:p>
            <a:fld id="{437C6231-782B-414B-BB54-7FF69AF6A532}"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Network-Based Intrusion Detection Systems</a:t>
            </a:r>
          </a:p>
        </p:txBody>
      </p:sp>
      <p:sp>
        <p:nvSpPr>
          <p:cNvPr id="670723" name="Rectangle 3"/>
          <p:cNvSpPr>
            <a:spLocks noGrp="1" noChangeArrowheads="1"/>
          </p:cNvSpPr>
          <p:nvPr>
            <p:ph type="body" idx="1"/>
          </p:nvPr>
        </p:nvSpPr>
        <p:spPr>
          <a:xfrm>
            <a:off x="533400" y="1676400"/>
            <a:ext cx="8229600" cy="4572000"/>
          </a:xfrm>
        </p:spPr>
        <p:txBody>
          <a:bodyPr rtlCol="0">
            <a:normAutofit lnSpcReduction="10000"/>
          </a:bodyPr>
          <a:lstStyle/>
          <a:p>
            <a:pPr fontAlgn="auto">
              <a:lnSpc>
                <a:spcPct val="90000"/>
              </a:lnSpc>
              <a:spcAft>
                <a:spcPts val="0"/>
              </a:spcAft>
              <a:defRPr/>
            </a:pPr>
            <a:r>
              <a:rPr lang="en-US" dirty="0" smtClean="0"/>
              <a:t>Locating an NIDS on the Network</a:t>
            </a:r>
          </a:p>
          <a:p>
            <a:pPr lvl="1" fontAlgn="auto">
              <a:lnSpc>
                <a:spcPct val="90000"/>
              </a:lnSpc>
              <a:spcAft>
                <a:spcPts val="0"/>
              </a:spcAft>
              <a:defRPr/>
            </a:pPr>
            <a:r>
              <a:rPr lang="en-US" dirty="0" smtClean="0"/>
              <a:t>Network-based IDS (NIDS)</a:t>
            </a:r>
          </a:p>
          <a:p>
            <a:pPr lvl="2" fontAlgn="auto">
              <a:lnSpc>
                <a:spcPct val="90000"/>
              </a:lnSpc>
              <a:spcAft>
                <a:spcPts val="0"/>
              </a:spcAft>
              <a:defRPr/>
            </a:pPr>
            <a:r>
              <a:rPr lang="en-US" dirty="0" smtClean="0"/>
              <a:t>Monitors network traffic</a:t>
            </a:r>
          </a:p>
          <a:p>
            <a:pPr lvl="1" fontAlgn="auto">
              <a:lnSpc>
                <a:spcPct val="90000"/>
              </a:lnSpc>
              <a:spcAft>
                <a:spcPts val="0"/>
              </a:spcAft>
              <a:defRPr/>
            </a:pPr>
            <a:r>
              <a:rPr lang="en-US" dirty="0" smtClean="0"/>
              <a:t>Common locations for NIDS sensors</a:t>
            </a:r>
          </a:p>
          <a:p>
            <a:pPr lvl="2" fontAlgn="auto">
              <a:lnSpc>
                <a:spcPct val="90000"/>
              </a:lnSpc>
              <a:spcAft>
                <a:spcPts val="0"/>
              </a:spcAft>
              <a:defRPr/>
            </a:pPr>
            <a:r>
              <a:rPr lang="en-US" dirty="0" smtClean="0"/>
              <a:t>Behind the firewall and before the LAN</a:t>
            </a:r>
          </a:p>
          <a:p>
            <a:pPr lvl="2" fontAlgn="auto">
              <a:lnSpc>
                <a:spcPct val="90000"/>
              </a:lnSpc>
              <a:spcAft>
                <a:spcPts val="0"/>
              </a:spcAft>
              <a:defRPr/>
            </a:pPr>
            <a:r>
              <a:rPr lang="en-US" dirty="0" smtClean="0"/>
              <a:t>Between the firewall and the DMZ</a:t>
            </a:r>
          </a:p>
          <a:p>
            <a:pPr lvl="2" fontAlgn="auto">
              <a:lnSpc>
                <a:spcPct val="90000"/>
              </a:lnSpc>
              <a:spcAft>
                <a:spcPts val="0"/>
              </a:spcAft>
              <a:defRPr/>
            </a:pPr>
            <a:r>
              <a:rPr lang="en-US" dirty="0" smtClean="0"/>
              <a:t>Any network segment</a:t>
            </a:r>
          </a:p>
          <a:p>
            <a:pPr lvl="1" fontAlgn="auto">
              <a:lnSpc>
                <a:spcPct val="90000"/>
              </a:lnSpc>
              <a:spcAft>
                <a:spcPts val="0"/>
              </a:spcAft>
              <a:defRPr/>
            </a:pPr>
            <a:r>
              <a:rPr lang="en-US" dirty="0" smtClean="0"/>
              <a:t>Management and analysis software must be installed on a dedicate computer</a:t>
            </a:r>
          </a:p>
          <a:p>
            <a:pPr lvl="1" fontAlgn="auto">
              <a:lnSpc>
                <a:spcPct val="90000"/>
              </a:lnSpc>
              <a:spcAft>
                <a:spcPts val="0"/>
              </a:spcAft>
              <a:defRPr/>
            </a:pPr>
            <a:r>
              <a:rPr lang="en-US" dirty="0" smtClean="0"/>
              <a:t>Positioning sensors at network perimeter</a:t>
            </a:r>
          </a:p>
          <a:p>
            <a:pPr lvl="2" fontAlgn="auto">
              <a:lnSpc>
                <a:spcPct val="90000"/>
              </a:lnSpc>
              <a:spcAft>
                <a:spcPts val="0"/>
              </a:spcAft>
              <a:defRPr/>
            </a:pPr>
            <a:r>
              <a:rPr lang="en-US" dirty="0" smtClean="0"/>
              <a:t>Enables IDS to sniff traffic</a:t>
            </a:r>
          </a:p>
        </p:txBody>
      </p:sp>
      <p:sp>
        <p:nvSpPr>
          <p:cNvPr id="6" name="Slide Number Placeholder 5"/>
          <p:cNvSpPr>
            <a:spLocks noGrp="1"/>
          </p:cNvSpPr>
          <p:nvPr>
            <p:ph type="sldNum" sz="quarter" idx="12"/>
          </p:nvPr>
        </p:nvSpPr>
        <p:spPr/>
        <p:txBody>
          <a:bodyPr/>
          <a:lstStyle/>
          <a:p>
            <a:fld id="{437C6231-782B-414B-BB54-7FF69AF6A532}"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3"/>
          <a:srcRect/>
          <a:stretch>
            <a:fillRect/>
          </a:stretch>
        </p:blipFill>
        <p:spPr bwMode="auto">
          <a:xfrm>
            <a:off x="2428860" y="1500174"/>
            <a:ext cx="4857784" cy="4270627"/>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dirty="0" smtClean="0"/>
              <a:t>Network-Based Intrusion Detection Systems</a:t>
            </a:r>
            <a:endParaRPr lang="en-US" dirty="0"/>
          </a:p>
        </p:txBody>
      </p:sp>
      <p:sp>
        <p:nvSpPr>
          <p:cNvPr id="8" name="Content Placeholder 7"/>
          <p:cNvSpPr>
            <a:spLocks noGrp="1"/>
          </p:cNvSpPr>
          <p:nvPr>
            <p:ph idx="1"/>
          </p:nvPr>
        </p:nvSpPr>
        <p:spPr/>
        <p:txBody>
          <a:bodyPr/>
          <a:lstStyle/>
          <a:p>
            <a:endParaRPr lang="en-US"/>
          </a:p>
        </p:txBody>
      </p:sp>
      <p:sp>
        <p:nvSpPr>
          <p:cNvPr id="6" name="Footer Placeholder 5"/>
          <p:cNvSpPr>
            <a:spLocks noGrp="1"/>
          </p:cNvSpPr>
          <p:nvPr>
            <p:ph type="ftr" sz="quarter" idx="11"/>
          </p:nvPr>
        </p:nvSpPr>
        <p:spPr/>
        <p:txBody>
          <a:bodyPr/>
          <a:lstStyle/>
          <a:p>
            <a:r>
              <a:rPr lang="en-US" b="1" dirty="0" smtClean="0"/>
              <a:t>Intrusion Detection Systems</a:t>
            </a:r>
            <a:endParaRPr lang="en-US" b="1" dirty="0"/>
          </a:p>
        </p:txBody>
      </p:sp>
      <p:sp>
        <p:nvSpPr>
          <p:cNvPr id="5" name="Slide Number Placeholder 4"/>
          <p:cNvSpPr>
            <a:spLocks noGrp="1"/>
          </p:cNvSpPr>
          <p:nvPr>
            <p:ph type="sldNum" sz="quarter" idx="12"/>
          </p:nvPr>
        </p:nvSpPr>
        <p:spPr/>
        <p:txBody>
          <a:bodyPr/>
          <a:lstStyle/>
          <a:p>
            <a:fld id="{437C6231-782B-414B-BB54-7FF69AF6A53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dirty="0" smtClean="0"/>
              <a:t>What is IDS?	</a:t>
            </a:r>
          </a:p>
        </p:txBody>
      </p:sp>
      <p:sp>
        <p:nvSpPr>
          <p:cNvPr id="16387" name="Title 1"/>
          <p:cNvSpPr>
            <a:spLocks noGrp="1"/>
          </p:cNvSpPr>
          <p:nvPr>
            <p:ph type="body" idx="1"/>
          </p:nvPr>
        </p:nvSpPr>
        <p:spPr/>
        <p:txBody>
          <a:bodyPr/>
          <a:lstStyle/>
          <a:p>
            <a:pPr marL="514350" indent="-514350">
              <a:buFont typeface="Wingdings" pitchFamily="2" charset="2"/>
              <a:buChar char="v"/>
            </a:pPr>
            <a:r>
              <a:rPr lang="en-US" dirty="0" smtClean="0"/>
              <a:t>IDS stands for Intrusion Detection System.</a:t>
            </a:r>
            <a:br>
              <a:rPr lang="en-US" dirty="0" smtClean="0"/>
            </a:br>
            <a:r>
              <a:rPr lang="en-US" dirty="0" smtClean="0"/>
              <a:t>Looks for signs of intruders.</a:t>
            </a:r>
          </a:p>
          <a:p>
            <a:pPr marL="792163" lvl="1" indent="-419100"/>
            <a:r>
              <a:rPr lang="en-US" dirty="0" smtClean="0"/>
              <a:t>Software and/or hardware designed</a:t>
            </a:r>
          </a:p>
          <a:p>
            <a:pPr marL="419100" indent="-419100"/>
            <a:endParaRPr lang="en-US" dirty="0" smtClean="0"/>
          </a:p>
          <a:p>
            <a:pPr marL="419100" indent="-419100">
              <a:buFont typeface="Wingdings" pitchFamily="2" charset="2"/>
              <a:buChar char="v"/>
            </a:pPr>
            <a:r>
              <a:rPr lang="en-US" dirty="0" smtClean="0"/>
              <a:t>Just as we protect our valuables, like homes, cars etc…we also need to protect our computer system.</a:t>
            </a:r>
          </a:p>
          <a:p>
            <a:pPr marL="419100" indent="-419100"/>
            <a:endParaRPr lang="en-US" dirty="0" smtClean="0"/>
          </a:p>
          <a:p>
            <a:pPr marL="419100" indent="-419100">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fld id="{437C6231-782B-414B-BB54-7FF69AF6A532}"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ransition advTm="3233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Network-Based Intrusion Detection Systems</a:t>
            </a:r>
          </a:p>
        </p:txBody>
      </p:sp>
      <p:sp>
        <p:nvSpPr>
          <p:cNvPr id="47109" name="Rectangle 3"/>
          <p:cNvSpPr>
            <a:spLocks noGrp="1" noChangeArrowheads="1"/>
          </p:cNvSpPr>
          <p:nvPr>
            <p:ph type="body" idx="1"/>
          </p:nvPr>
        </p:nvSpPr>
        <p:spPr>
          <a:xfrm>
            <a:off x="533400" y="1676400"/>
            <a:ext cx="8229600" cy="4572000"/>
          </a:xfrm>
        </p:spPr>
        <p:txBody>
          <a:bodyPr/>
          <a:lstStyle/>
          <a:p>
            <a:pPr>
              <a:lnSpc>
                <a:spcPct val="90000"/>
              </a:lnSpc>
            </a:pPr>
            <a:r>
              <a:rPr lang="en-US" dirty="0" smtClean="0"/>
              <a:t>Advantages and disadvantages of NIDS</a:t>
            </a:r>
          </a:p>
          <a:p>
            <a:pPr lvl="1">
              <a:lnSpc>
                <a:spcPct val="90000"/>
              </a:lnSpc>
            </a:pPr>
            <a:r>
              <a:rPr lang="en-US" dirty="0" smtClean="0"/>
              <a:t>NIDS handles a high volume of traffic</a:t>
            </a:r>
          </a:p>
          <a:p>
            <a:pPr lvl="1">
              <a:lnSpc>
                <a:spcPct val="90000"/>
              </a:lnSpc>
            </a:pPr>
            <a:r>
              <a:rPr lang="en-US" dirty="0" smtClean="0"/>
              <a:t>Requires dedicated hardware</a:t>
            </a:r>
          </a:p>
          <a:p>
            <a:pPr lvl="1">
              <a:lnSpc>
                <a:spcPct val="90000"/>
              </a:lnSpc>
            </a:pPr>
            <a:r>
              <a:rPr lang="en-US" dirty="0" smtClean="0"/>
              <a:t>Cannot </a:t>
            </a:r>
            <a:r>
              <a:rPr lang="en-US" dirty="0" smtClean="0">
                <a:cs typeface="Times New Roman" pitchFamily="18" charset="0"/>
              </a:rPr>
              <a:t>scan protocols or content if network traffic is encrypted</a:t>
            </a:r>
            <a:endParaRPr lang="en-US" dirty="0" smtClean="0"/>
          </a:p>
          <a:p>
            <a:pPr lvl="1">
              <a:lnSpc>
                <a:spcPct val="90000"/>
              </a:lnSpc>
            </a:pPr>
            <a:endParaRPr lang="en-US" dirty="0"/>
          </a:p>
          <a:p>
            <a:pPr lvl="1">
              <a:lnSpc>
                <a:spcPct val="90000"/>
              </a:lnSpc>
            </a:pPr>
            <a:endParaRPr lang="en-US" dirty="0" smtClean="0"/>
          </a:p>
          <a:p>
            <a:pPr lvl="1">
              <a:lnSpc>
                <a:spcPct val="90000"/>
              </a:lnSpc>
            </a:pPr>
            <a:endParaRPr lang="en-US" dirty="0" smtClean="0"/>
          </a:p>
        </p:txBody>
      </p:sp>
      <p:sp>
        <p:nvSpPr>
          <p:cNvPr id="6" name="Slide Number Placeholder 5"/>
          <p:cNvSpPr>
            <a:spLocks noGrp="1"/>
          </p:cNvSpPr>
          <p:nvPr>
            <p:ph type="sldNum" sz="quarter" idx="12"/>
          </p:nvPr>
        </p:nvSpPr>
        <p:spPr/>
        <p:txBody>
          <a:bodyPr/>
          <a:lstStyle/>
          <a:p>
            <a:fld id="{437C6231-782B-414B-BB54-7FF69AF6A532}"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Network-Based Intrusion Detection Systems</a:t>
            </a:r>
            <a:endParaRPr lang="en-US" dirty="0"/>
          </a:p>
        </p:txBody>
      </p:sp>
      <p:sp>
        <p:nvSpPr>
          <p:cNvPr id="3" name="Content Placeholder 2"/>
          <p:cNvSpPr>
            <a:spLocks noGrp="1"/>
          </p:cNvSpPr>
          <p:nvPr>
            <p:ph idx="1"/>
          </p:nvPr>
        </p:nvSpPr>
        <p:spPr>
          <a:xfrm>
            <a:off x="457200" y="1600200"/>
            <a:ext cx="8401080" cy="4525963"/>
          </a:xfrm>
        </p:spPr>
        <p:txBody>
          <a:bodyPr/>
          <a:lstStyle/>
          <a:p>
            <a:r>
              <a:rPr lang="en-US" dirty="0" smtClean="0"/>
              <a:t>Network Security Monitor (NSM)</a:t>
            </a:r>
          </a:p>
          <a:p>
            <a:r>
              <a:rPr lang="en-US" dirty="0" smtClean="0"/>
              <a:t>Distributed Intrusion Detection System (DIDS)</a:t>
            </a:r>
          </a:p>
          <a:p>
            <a:r>
              <a:rPr lang="en-US" dirty="0" smtClean="0"/>
              <a:t>Network Anomaly Detector and Intrusion Reporter (NADIR)</a:t>
            </a:r>
          </a:p>
          <a:p>
            <a:r>
              <a:rPr lang="en-US" dirty="0" smtClean="0"/>
              <a:t>Cooperating Security Manager (CSM)</a:t>
            </a:r>
            <a:endParaRPr lang="en-US" dirty="0"/>
          </a:p>
        </p:txBody>
      </p:sp>
      <p:sp>
        <p:nvSpPr>
          <p:cNvPr id="4" name="Slide Number Placeholder 3"/>
          <p:cNvSpPr>
            <a:spLocks noGrp="1"/>
          </p:cNvSpPr>
          <p:nvPr>
            <p:ph type="sldNum" sz="quarter" idx="12"/>
          </p:nvPr>
        </p:nvSpPr>
        <p:spPr/>
        <p:txBody>
          <a:bodyPr/>
          <a:lstStyle/>
          <a:p>
            <a:fld id="{437C6231-782B-414B-BB54-7FF69AF6A532}"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rtlCol="0">
            <a:normAutofit fontScale="90000"/>
          </a:bodyPr>
          <a:lstStyle/>
          <a:p>
            <a:pPr fontAlgn="auto">
              <a:spcAft>
                <a:spcPts val="0"/>
              </a:spcAft>
              <a:defRPr/>
            </a:pPr>
            <a:r>
              <a:rPr lang="en-US" smtClean="0"/>
              <a:t>Host-Based Intrusion Detection Systems</a:t>
            </a:r>
          </a:p>
        </p:txBody>
      </p:sp>
      <p:sp>
        <p:nvSpPr>
          <p:cNvPr id="48133" name="Rectangle 3"/>
          <p:cNvSpPr>
            <a:spLocks noGrp="1" noChangeArrowheads="1"/>
          </p:cNvSpPr>
          <p:nvPr>
            <p:ph type="body" idx="1"/>
          </p:nvPr>
        </p:nvSpPr>
        <p:spPr/>
        <p:txBody>
          <a:bodyPr/>
          <a:lstStyle/>
          <a:p>
            <a:r>
              <a:rPr lang="en-US" dirty="0" smtClean="0"/>
              <a:t>Host-based IDS (HIDS)</a:t>
            </a:r>
          </a:p>
          <a:p>
            <a:pPr lvl="1"/>
            <a:r>
              <a:rPr lang="en-US" dirty="0" smtClean="0"/>
              <a:t>Deployed on a host in the LAN</a:t>
            </a:r>
          </a:p>
          <a:p>
            <a:pPr lvl="2"/>
            <a:r>
              <a:rPr lang="en-US" dirty="0" smtClean="0"/>
              <a:t>Firewall</a:t>
            </a:r>
          </a:p>
          <a:p>
            <a:pPr lvl="1"/>
            <a:r>
              <a:rPr lang="en-US" dirty="0" smtClean="0"/>
              <a:t>Evaluates traffic generated by the host</a:t>
            </a:r>
          </a:p>
          <a:p>
            <a:pPr lvl="1"/>
            <a:r>
              <a:rPr lang="en-US" dirty="0" smtClean="0"/>
              <a:t>Gathers system variables such as</a:t>
            </a:r>
          </a:p>
          <a:p>
            <a:pPr lvl="2"/>
            <a:r>
              <a:rPr lang="en-US" dirty="0" smtClean="0"/>
              <a:t>System processes</a:t>
            </a:r>
          </a:p>
          <a:p>
            <a:pPr lvl="2"/>
            <a:r>
              <a:rPr lang="en-US" dirty="0" smtClean="0"/>
              <a:t>CPU use</a:t>
            </a:r>
          </a:p>
          <a:p>
            <a:pPr lvl="2"/>
            <a:r>
              <a:rPr lang="en-US" dirty="0" smtClean="0"/>
              <a:t>File accesses</a:t>
            </a:r>
          </a:p>
          <a:p>
            <a:pPr lvl="1"/>
            <a:r>
              <a:rPr lang="en-US" dirty="0" smtClean="0"/>
              <a:t>Does not sniff packets as they enter the LAN</a:t>
            </a:r>
          </a:p>
        </p:txBody>
      </p:sp>
      <p:sp>
        <p:nvSpPr>
          <p:cNvPr id="6" name="Slide Number Placeholder 5"/>
          <p:cNvSpPr>
            <a:spLocks noGrp="1"/>
          </p:cNvSpPr>
          <p:nvPr>
            <p:ph type="sldNum" sz="quarter" idx="12"/>
          </p:nvPr>
        </p:nvSpPr>
        <p:spPr/>
        <p:txBody>
          <a:bodyPr/>
          <a:lstStyle/>
          <a:p>
            <a:fld id="{437C6231-782B-414B-BB54-7FF69AF6A532}"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Host-Based Intrusion Detection Systems</a:t>
            </a:r>
          </a:p>
        </p:txBody>
      </p:sp>
      <p:sp>
        <p:nvSpPr>
          <p:cNvPr id="53253" name="Rectangle 3"/>
          <p:cNvSpPr>
            <a:spLocks noGrp="1" noChangeArrowheads="1"/>
          </p:cNvSpPr>
          <p:nvPr>
            <p:ph type="body" idx="1"/>
          </p:nvPr>
        </p:nvSpPr>
        <p:spPr>
          <a:xfrm>
            <a:off x="533400" y="1752600"/>
            <a:ext cx="8077200" cy="4572000"/>
          </a:xfrm>
        </p:spPr>
        <p:txBody>
          <a:bodyPr>
            <a:normAutofit/>
          </a:bodyPr>
          <a:lstStyle/>
          <a:p>
            <a:r>
              <a:rPr lang="en-US" dirty="0" smtClean="0"/>
              <a:t>Advantages and disadvantages of HIDSs</a:t>
            </a:r>
          </a:p>
          <a:p>
            <a:pPr lvl="1"/>
            <a:r>
              <a:rPr lang="en-US" dirty="0" smtClean="0"/>
              <a:t>Advantages</a:t>
            </a:r>
          </a:p>
          <a:p>
            <a:pPr lvl="2"/>
            <a:r>
              <a:rPr lang="en-US" dirty="0" smtClean="0"/>
              <a:t>Detect events on host systems</a:t>
            </a:r>
          </a:p>
          <a:p>
            <a:pPr lvl="2"/>
            <a:r>
              <a:rPr lang="en-US" dirty="0" smtClean="0"/>
              <a:t>Can process encrypted traffic</a:t>
            </a:r>
          </a:p>
          <a:p>
            <a:pPr lvl="1"/>
            <a:r>
              <a:rPr lang="en-US" dirty="0" smtClean="0"/>
              <a:t>Disadvantages</a:t>
            </a:r>
          </a:p>
          <a:p>
            <a:pPr lvl="2"/>
            <a:r>
              <a:rPr lang="en-US" dirty="0" smtClean="0">
                <a:ea typeface="Arial Unicode MS" pitchFamily="34" charset="-128"/>
                <a:cs typeface="Arial Unicode MS" pitchFamily="34" charset="-128"/>
              </a:rPr>
              <a:t>Does not protect entire infrastructure</a:t>
            </a:r>
          </a:p>
          <a:p>
            <a:pPr lvl="2"/>
            <a:r>
              <a:rPr lang="en-US" dirty="0" smtClean="0"/>
              <a:t>Susceptible to some denial-of-service attacks</a:t>
            </a:r>
          </a:p>
          <a:p>
            <a:pPr lvl="2"/>
            <a:r>
              <a:rPr lang="en-US" dirty="0" smtClean="0"/>
              <a:t>Can use large amounts of disk space</a:t>
            </a:r>
          </a:p>
          <a:p>
            <a:pPr lvl="2"/>
            <a:r>
              <a:rPr lang="en-US" dirty="0" smtClean="0"/>
              <a:t>Could cause increased performance overhead on host</a:t>
            </a:r>
          </a:p>
          <a:p>
            <a:pPr lvl="2"/>
            <a:endParaRPr lang="en-US" dirty="0" smtClean="0"/>
          </a:p>
        </p:txBody>
      </p:sp>
      <p:sp>
        <p:nvSpPr>
          <p:cNvPr id="6" name="Slide Number Placeholder 5"/>
          <p:cNvSpPr>
            <a:spLocks noGrp="1"/>
          </p:cNvSpPr>
          <p:nvPr>
            <p:ph type="sldNum" sz="quarter" idx="12"/>
          </p:nvPr>
        </p:nvSpPr>
        <p:spPr/>
        <p:txBody>
          <a:bodyPr/>
          <a:lstStyle/>
          <a:p>
            <a:fld id="{437C6231-782B-414B-BB54-7FF69AF6A532}"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Host-Based Intrusion Detection Systems</a:t>
            </a:r>
            <a:endParaRPr lang="en-US" dirty="0"/>
          </a:p>
        </p:txBody>
      </p:sp>
      <p:sp>
        <p:nvSpPr>
          <p:cNvPr id="3" name="Content Placeholder 2"/>
          <p:cNvSpPr>
            <a:spLocks noGrp="1"/>
          </p:cNvSpPr>
          <p:nvPr>
            <p:ph idx="1"/>
          </p:nvPr>
        </p:nvSpPr>
        <p:spPr/>
        <p:txBody>
          <a:bodyPr/>
          <a:lstStyle/>
          <a:p>
            <a:r>
              <a:rPr lang="en-US" dirty="0" smtClean="0"/>
              <a:t>Intrusion Detection Expert System (IDES)</a:t>
            </a:r>
          </a:p>
          <a:p>
            <a:r>
              <a:rPr lang="en-US" dirty="0" smtClean="0"/>
              <a:t>Haystack</a:t>
            </a:r>
          </a:p>
          <a:p>
            <a:r>
              <a:rPr lang="en-US" dirty="0" err="1" smtClean="0"/>
              <a:t>Multics</a:t>
            </a:r>
            <a:r>
              <a:rPr lang="en-US" dirty="0" smtClean="0"/>
              <a:t> Intrusion Detection and Alerting System (MIDAS)</a:t>
            </a:r>
            <a:endParaRPr lang="en-US" dirty="0"/>
          </a:p>
        </p:txBody>
      </p:sp>
      <p:sp>
        <p:nvSpPr>
          <p:cNvPr id="4" name="Slide Number Placeholder 3"/>
          <p:cNvSpPr>
            <a:spLocks noGrp="1"/>
          </p:cNvSpPr>
          <p:nvPr>
            <p:ph type="sldNum" sz="quarter" idx="12"/>
          </p:nvPr>
        </p:nvSpPr>
        <p:spPr/>
        <p:txBody>
          <a:bodyPr/>
          <a:lstStyle/>
          <a:p>
            <a:fld id="{437C6231-782B-414B-BB54-7FF69AF6A532}"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Commercial HIDS: Norton Internet Security</a:t>
            </a:r>
          </a:p>
        </p:txBody>
      </p:sp>
      <p:sp>
        <p:nvSpPr>
          <p:cNvPr id="698371" name="Rectangle 3"/>
          <p:cNvSpPr>
            <a:spLocks noGrp="1" noChangeArrowheads="1"/>
          </p:cNvSpPr>
          <p:nvPr>
            <p:ph type="body" idx="1"/>
          </p:nvPr>
        </p:nvSpPr>
        <p:spPr/>
        <p:txBody>
          <a:bodyPr rtlCol="0">
            <a:normAutofit fontScale="92500" lnSpcReduction="10000"/>
          </a:bodyPr>
          <a:lstStyle/>
          <a:p>
            <a:pPr fontAlgn="auto">
              <a:spcAft>
                <a:spcPts val="0"/>
              </a:spcAft>
              <a:defRPr/>
            </a:pPr>
            <a:r>
              <a:rPr lang="en-US" dirty="0" smtClean="0"/>
              <a:t>Firewall designed to protect a home-based standalone computer or a computer on a small network</a:t>
            </a:r>
          </a:p>
          <a:p>
            <a:pPr fontAlgn="auto">
              <a:spcAft>
                <a:spcPts val="0"/>
              </a:spcAft>
              <a:defRPr/>
            </a:pPr>
            <a:r>
              <a:rPr lang="en-US" dirty="0" smtClean="0"/>
              <a:t>Contains a limited number of intrusion detection features</a:t>
            </a:r>
          </a:p>
          <a:p>
            <a:pPr lvl="1" fontAlgn="auto">
              <a:spcAft>
                <a:spcPts val="0"/>
              </a:spcAft>
              <a:defRPr/>
            </a:pPr>
            <a:r>
              <a:rPr lang="en-US" dirty="0" smtClean="0"/>
              <a:t>Block port scans</a:t>
            </a:r>
          </a:p>
          <a:p>
            <a:pPr lvl="1" fontAlgn="auto">
              <a:spcAft>
                <a:spcPts val="0"/>
              </a:spcAft>
              <a:defRPr/>
            </a:pPr>
            <a:r>
              <a:rPr lang="en-US" dirty="0" smtClean="0"/>
              <a:t>Block attack attempts on ports used by known Trojan programs</a:t>
            </a:r>
          </a:p>
          <a:p>
            <a:pPr fontAlgn="auto">
              <a:spcAft>
                <a:spcPts val="0"/>
              </a:spcAft>
              <a:defRPr/>
            </a:pPr>
            <a:r>
              <a:rPr lang="en-US" dirty="0" smtClean="0"/>
              <a:t>Can be trained to identify normal network use</a:t>
            </a:r>
          </a:p>
          <a:p>
            <a:pPr fontAlgn="auto">
              <a:spcAft>
                <a:spcPts val="0"/>
              </a:spcAft>
              <a:defRPr/>
            </a:pPr>
            <a:r>
              <a:rPr lang="en-US" dirty="0" smtClean="0"/>
              <a:t>Alert messages appear as pop-up windows</a:t>
            </a:r>
          </a:p>
        </p:txBody>
      </p:sp>
      <p:sp>
        <p:nvSpPr>
          <p:cNvPr id="6" name="Slide Number Placeholder 5"/>
          <p:cNvSpPr>
            <a:spLocks noGrp="1"/>
          </p:cNvSpPr>
          <p:nvPr>
            <p:ph type="sldNum" sz="quarter" idx="12"/>
          </p:nvPr>
        </p:nvSpPr>
        <p:spPr/>
        <p:txBody>
          <a:bodyPr/>
          <a:lstStyle/>
          <a:p>
            <a:fld id="{437C6231-782B-414B-BB54-7FF69AF6A532}" type="slidenum">
              <a:rPr lang="en-US" smtClean="0"/>
              <a:pPr/>
              <a:t>25</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3"/>
          <p:cNvPicPr>
            <a:picLocks noChangeAspect="1" noChangeArrowheads="1"/>
          </p:cNvPicPr>
          <p:nvPr/>
        </p:nvPicPr>
        <p:blipFill>
          <a:blip r:embed="rId3"/>
          <a:srcRect/>
          <a:stretch>
            <a:fillRect/>
          </a:stretch>
        </p:blipFill>
        <p:spPr bwMode="auto">
          <a:xfrm>
            <a:off x="1785918" y="1571612"/>
            <a:ext cx="6619894" cy="4166173"/>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dirty="0" smtClean="0"/>
              <a:t>Commercial HIDS: Norton Internet Security</a:t>
            </a:r>
            <a:endParaRPr lang="en-US" dirty="0"/>
          </a:p>
        </p:txBody>
      </p:sp>
      <p:sp>
        <p:nvSpPr>
          <p:cNvPr id="8" name="Content Placeholder 7"/>
          <p:cNvSpPr>
            <a:spLocks noGrp="1"/>
          </p:cNvSpPr>
          <p:nvPr>
            <p:ph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Intrusion Detection Systems</a:t>
            </a:r>
            <a:endParaRPr lang="en-US"/>
          </a:p>
        </p:txBody>
      </p:sp>
      <p:sp>
        <p:nvSpPr>
          <p:cNvPr id="5" name="Slide Number Placeholder 4"/>
          <p:cNvSpPr>
            <a:spLocks noGrp="1"/>
          </p:cNvSpPr>
          <p:nvPr>
            <p:ph type="sldNum" sz="quarter" idx="12"/>
          </p:nvPr>
        </p:nvSpPr>
        <p:spPr/>
        <p:txBody>
          <a:bodyPr/>
          <a:lstStyle/>
          <a:p>
            <a:fld id="{437C6231-782B-414B-BB54-7FF69AF6A532}"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r>
              <a:rPr lang="en-US" smtClean="0"/>
              <a:t>Hybrid IDS Implementations</a:t>
            </a:r>
          </a:p>
        </p:txBody>
      </p:sp>
      <p:sp>
        <p:nvSpPr>
          <p:cNvPr id="55301" name="Rectangle 3"/>
          <p:cNvSpPr>
            <a:spLocks noGrp="1" noChangeArrowheads="1"/>
          </p:cNvSpPr>
          <p:nvPr>
            <p:ph type="body" idx="1"/>
          </p:nvPr>
        </p:nvSpPr>
        <p:spPr/>
        <p:txBody>
          <a:bodyPr/>
          <a:lstStyle/>
          <a:p>
            <a:r>
              <a:rPr lang="en-US" dirty="0" smtClean="0"/>
              <a:t>Hybrid IDS</a:t>
            </a:r>
          </a:p>
          <a:p>
            <a:pPr lvl="1"/>
            <a:r>
              <a:rPr lang="en-US" dirty="0" smtClean="0"/>
              <a:t>Combines the features of HIDSs and NIDSs</a:t>
            </a:r>
          </a:p>
          <a:p>
            <a:pPr lvl="2"/>
            <a:r>
              <a:rPr lang="en-US" dirty="0" smtClean="0"/>
              <a:t>Gains flexibility and increases security</a:t>
            </a:r>
          </a:p>
          <a:p>
            <a:pPr lvl="1"/>
            <a:r>
              <a:rPr lang="en-US" dirty="0" smtClean="0"/>
              <a:t>Put sensors on network segments and network hosts</a:t>
            </a:r>
          </a:p>
          <a:p>
            <a:pPr lvl="1"/>
            <a:r>
              <a:rPr lang="en-US" dirty="0" smtClean="0"/>
              <a:t>Can report attacks aimed at particular segments or the entire network</a:t>
            </a:r>
          </a:p>
        </p:txBody>
      </p:sp>
      <p:sp>
        <p:nvSpPr>
          <p:cNvPr id="6" name="Slide Number Placeholder 5"/>
          <p:cNvSpPr>
            <a:spLocks noGrp="1"/>
          </p:cNvSpPr>
          <p:nvPr>
            <p:ph type="sldNum" sz="quarter" idx="12"/>
          </p:nvPr>
        </p:nvSpPr>
        <p:spPr/>
        <p:txBody>
          <a:bodyPr/>
          <a:lstStyle/>
          <a:p>
            <a:fld id="{437C6231-782B-414B-BB54-7FF69AF6A532}"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rtlCol="0">
            <a:normAutofit/>
          </a:bodyPr>
          <a:lstStyle/>
          <a:p>
            <a:pPr fontAlgn="auto">
              <a:spcAft>
                <a:spcPts val="0"/>
              </a:spcAft>
              <a:defRPr/>
            </a:pPr>
            <a:r>
              <a:rPr lang="en-US" dirty="0" smtClean="0"/>
              <a:t>Hybrid IDS Implementations</a:t>
            </a:r>
          </a:p>
        </p:txBody>
      </p:sp>
      <p:sp>
        <p:nvSpPr>
          <p:cNvPr id="694275" name="Rectangle 3"/>
          <p:cNvSpPr>
            <a:spLocks noGrp="1" noChangeArrowheads="1"/>
          </p:cNvSpPr>
          <p:nvPr>
            <p:ph type="body" idx="1"/>
          </p:nvPr>
        </p:nvSpPr>
        <p:spPr/>
        <p:txBody>
          <a:bodyPr rtlCol="0">
            <a:normAutofit fontScale="92500"/>
          </a:bodyPr>
          <a:lstStyle/>
          <a:p>
            <a:pPr fontAlgn="auto">
              <a:spcAft>
                <a:spcPts val="0"/>
              </a:spcAft>
              <a:defRPr/>
            </a:pPr>
            <a:r>
              <a:rPr lang="en-US" dirty="0" smtClean="0"/>
              <a:t>Advantages</a:t>
            </a:r>
          </a:p>
          <a:p>
            <a:pPr lvl="1" fontAlgn="auto">
              <a:spcAft>
                <a:spcPts val="0"/>
              </a:spcAft>
              <a:defRPr/>
            </a:pPr>
            <a:r>
              <a:rPr lang="en-US" dirty="0" smtClean="0"/>
              <a:t>Combine aspects of NIDS and HIDS configurations</a:t>
            </a:r>
          </a:p>
          <a:p>
            <a:pPr lvl="1" fontAlgn="auto">
              <a:spcAft>
                <a:spcPts val="0"/>
              </a:spcAft>
              <a:defRPr/>
            </a:pPr>
            <a:r>
              <a:rPr lang="en-US" dirty="0" smtClean="0"/>
              <a:t>Can monitor network as a whole</a:t>
            </a:r>
          </a:p>
          <a:p>
            <a:pPr lvl="1" fontAlgn="auto">
              <a:spcAft>
                <a:spcPts val="0"/>
              </a:spcAft>
              <a:defRPr/>
            </a:pPr>
            <a:r>
              <a:rPr lang="en-US" dirty="0" smtClean="0"/>
              <a:t>Can monitor attacks that reach individual hosts</a:t>
            </a:r>
          </a:p>
          <a:p>
            <a:pPr fontAlgn="auto">
              <a:spcAft>
                <a:spcPts val="0"/>
              </a:spcAft>
              <a:defRPr/>
            </a:pPr>
            <a:r>
              <a:rPr lang="en-US" dirty="0" smtClean="0"/>
              <a:t>Disadvantages</a:t>
            </a:r>
          </a:p>
          <a:p>
            <a:pPr lvl="1">
              <a:defRPr/>
            </a:pPr>
            <a:r>
              <a:rPr lang="en-US" dirty="0" smtClean="0">
                <a:cs typeface="Times New Roman" pitchFamily="18" charset="0"/>
              </a:rPr>
              <a:t>Hybrid </a:t>
            </a:r>
            <a:r>
              <a:rPr lang="en-US" dirty="0">
                <a:cs typeface="Times New Roman" pitchFamily="18" charset="0"/>
              </a:rPr>
              <a:t>systems are difficult to manage and deploy</a:t>
            </a:r>
            <a:r>
              <a:rPr lang="en-US" dirty="0">
                <a:ea typeface="Arial Unicode MS" pitchFamily="34" charset="-128"/>
                <a:cs typeface="Arial Unicode MS" pitchFamily="34" charset="-128"/>
              </a:rPr>
              <a:t> </a:t>
            </a:r>
          </a:p>
          <a:p>
            <a:pPr lvl="1" fontAlgn="auto">
              <a:spcAft>
                <a:spcPts val="0"/>
              </a:spcAft>
              <a:defRPr/>
            </a:pPr>
            <a:r>
              <a:rPr lang="en-US" dirty="0" smtClean="0"/>
              <a:t>Data gathered by multiple systems can be difficult to absorb and analyze</a:t>
            </a:r>
          </a:p>
        </p:txBody>
      </p:sp>
      <p:sp>
        <p:nvSpPr>
          <p:cNvPr id="6" name="Slide Number Placeholder 5"/>
          <p:cNvSpPr>
            <a:spLocks noGrp="1"/>
          </p:cNvSpPr>
          <p:nvPr>
            <p:ph type="sldNum" sz="quarter" idx="12"/>
          </p:nvPr>
        </p:nvSpPr>
        <p:spPr/>
        <p:txBody>
          <a:bodyPr/>
          <a:lstStyle/>
          <a:p>
            <a:fld id="{437C6231-782B-414B-BB54-7FF69AF6A532}" type="slidenum">
              <a:rPr lang="en-US" smtClean="0"/>
              <a:pPr/>
              <a:t>28</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Classification of Intrusion Detection</a:t>
            </a:r>
            <a:endParaRPr lang="en-US" dirty="0"/>
          </a:p>
        </p:txBody>
      </p:sp>
      <p:sp>
        <p:nvSpPr>
          <p:cNvPr id="3" name="Content Placeholder 2"/>
          <p:cNvSpPr>
            <a:spLocks noGrp="1"/>
          </p:cNvSpPr>
          <p:nvPr>
            <p:ph idx="1"/>
          </p:nvPr>
        </p:nvSpPr>
        <p:spPr/>
        <p:txBody>
          <a:bodyPr/>
          <a:lstStyle/>
          <a:p>
            <a:r>
              <a:rPr lang="en-GB" b="1" dirty="0" smtClean="0"/>
              <a:t> Anomaly based intrusion detection</a:t>
            </a:r>
          </a:p>
          <a:p>
            <a:r>
              <a:rPr lang="en-GB" b="1" dirty="0" smtClean="0"/>
              <a:t> Signature based intrusion detection</a:t>
            </a:r>
          </a:p>
          <a:p>
            <a:endParaRPr lang="en-US" dirty="0"/>
          </a:p>
        </p:txBody>
      </p:sp>
      <p:sp>
        <p:nvSpPr>
          <p:cNvPr id="4" name="Slide Number Placeholder 3"/>
          <p:cNvSpPr>
            <a:spLocks noGrp="1"/>
          </p:cNvSpPr>
          <p:nvPr>
            <p:ph type="sldNum" sz="quarter" idx="12"/>
          </p:nvPr>
        </p:nvSpPr>
        <p:spPr/>
        <p:txBody>
          <a:bodyPr/>
          <a:lstStyle/>
          <a:p>
            <a:fld id="{437C6231-782B-414B-BB54-7FF69AF6A532}"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dirty="0" smtClean="0"/>
              <a:t>History about IDS</a:t>
            </a:r>
          </a:p>
        </p:txBody>
      </p:sp>
      <p:sp>
        <p:nvSpPr>
          <p:cNvPr id="7171" name="Rectangle 3"/>
          <p:cNvSpPr>
            <a:spLocks noGrp="1"/>
          </p:cNvSpPr>
          <p:nvPr>
            <p:ph type="body" idx="1"/>
          </p:nvPr>
        </p:nvSpPr>
        <p:spPr/>
        <p:txBody>
          <a:bodyPr rtlCol="0">
            <a:normAutofit fontScale="77500" lnSpcReduction="20000"/>
          </a:bodyPr>
          <a:lstStyle/>
          <a:p>
            <a:pPr marL="495300" indent="-495300" fontAlgn="auto">
              <a:lnSpc>
                <a:spcPct val="120000"/>
              </a:lnSpc>
              <a:spcAft>
                <a:spcPts val="0"/>
              </a:spcAft>
              <a:defRPr/>
            </a:pPr>
            <a:r>
              <a:rPr lang="en-US" dirty="0" smtClean="0"/>
              <a:t>It began in 1980, with James Anderson's paper:</a:t>
            </a:r>
          </a:p>
          <a:p>
            <a:pPr marL="895350" lvl="1" indent="-495300" fontAlgn="auto">
              <a:lnSpc>
                <a:spcPct val="120000"/>
              </a:lnSpc>
              <a:spcAft>
                <a:spcPts val="0"/>
              </a:spcAft>
              <a:defRPr/>
            </a:pPr>
            <a:r>
              <a:rPr lang="en-US" sz="2600" dirty="0" smtClean="0"/>
              <a:t>“Computer security threat monitoring and surveillance”</a:t>
            </a:r>
          </a:p>
          <a:p>
            <a:pPr marL="895350" lvl="1" indent="-495300" fontAlgn="auto">
              <a:spcAft>
                <a:spcPts val="0"/>
              </a:spcAft>
              <a:defRPr/>
            </a:pPr>
            <a:endParaRPr lang="en-US" sz="2600" dirty="0" smtClean="0"/>
          </a:p>
          <a:p>
            <a:pPr marL="495300" indent="-495300">
              <a:lnSpc>
                <a:spcPct val="120000"/>
              </a:lnSpc>
              <a:defRPr/>
            </a:pPr>
            <a:r>
              <a:rPr lang="en-US" dirty="0"/>
              <a:t>Between 1984 and 1986, Dorothy Denning and Peter Neumann researched and developed the first model of a real-time IDS. This prototype was named the Intrusion Detection Expert System (IDES). This IDES was initially a rule-based expert system trained to detect known malicious activity. This same system has been refined and enhanced to form what is known today as the Next-Generation Intrusion Detection Expert System (NIDES).</a:t>
            </a:r>
          </a:p>
          <a:p>
            <a:pPr marL="895350" lvl="1" indent="-495300" fontAlgn="auto">
              <a:lnSpc>
                <a:spcPct val="120000"/>
              </a:lnSpc>
              <a:spcAft>
                <a:spcPts val="0"/>
              </a:spcAft>
              <a:defRPr/>
            </a:pPr>
            <a:endParaRPr lang="en-US" sz="2600" dirty="0" smtClean="0"/>
          </a:p>
          <a:p>
            <a:pPr marL="850900" lvl="1" indent="-457200" fontAlgn="auto">
              <a:spcAft>
                <a:spcPts val="0"/>
              </a:spcAft>
              <a:buFont typeface="Wingdings 2" pitchFamily="18" charset="2"/>
              <a:buNone/>
              <a:defRPr/>
            </a:pPr>
            <a:endParaRPr lang="en-US" dirty="0" smtClean="0"/>
          </a:p>
        </p:txBody>
      </p:sp>
      <p:sp>
        <p:nvSpPr>
          <p:cNvPr id="4" name="Slide Number Placeholder 3"/>
          <p:cNvSpPr>
            <a:spLocks noGrp="1"/>
          </p:cNvSpPr>
          <p:nvPr>
            <p:ph type="sldNum" sz="quarter" idx="12"/>
          </p:nvPr>
        </p:nvSpPr>
        <p:spPr/>
        <p:txBody>
          <a:bodyPr/>
          <a:lstStyle/>
          <a:p>
            <a:fld id="{437C6231-782B-414B-BB54-7FF69AF6A532}"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ransition advTm="26489"/>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dirty="0"/>
              <a:t>Anomaly based intrusion detection</a:t>
            </a:r>
            <a:endParaRPr lang="en-GB" sz="4000" dirty="0" smtClean="0"/>
          </a:p>
        </p:txBody>
      </p:sp>
      <p:sp>
        <p:nvSpPr>
          <p:cNvPr id="3" name="Content Placeholder 2"/>
          <p:cNvSpPr>
            <a:spLocks noGrp="1"/>
          </p:cNvSpPr>
          <p:nvPr>
            <p:ph idx="1"/>
          </p:nvPr>
        </p:nvSpPr>
        <p:spPr/>
        <p:txBody>
          <a:bodyPr>
            <a:normAutofit/>
          </a:bodyPr>
          <a:lstStyle/>
          <a:p>
            <a:pPr>
              <a:lnSpc>
                <a:spcPct val="80000"/>
              </a:lnSpc>
            </a:pPr>
            <a:r>
              <a:rPr lang="en-GB" sz="2800" b="1" dirty="0" smtClean="0"/>
              <a:t>Profile or Anomaly based intrusion detection</a:t>
            </a:r>
          </a:p>
          <a:p>
            <a:pPr lvl="1">
              <a:lnSpc>
                <a:spcPct val="80000"/>
              </a:lnSpc>
            </a:pPr>
            <a:r>
              <a:rPr lang="en-GB" sz="2600" dirty="0" smtClean="0"/>
              <a:t>Monitors network traffic and compares it against an established baseline for normal use</a:t>
            </a:r>
          </a:p>
          <a:p>
            <a:pPr lvl="2">
              <a:lnSpc>
                <a:spcPct val="80000"/>
              </a:lnSpc>
            </a:pPr>
            <a:r>
              <a:rPr lang="en-GB" sz="2100" dirty="0" smtClean="0"/>
              <a:t>Bandwidth, protocols, ports and devices generally connecting to each other</a:t>
            </a:r>
          </a:p>
          <a:p>
            <a:pPr lvl="1">
              <a:lnSpc>
                <a:spcPct val="80000"/>
              </a:lnSpc>
            </a:pPr>
            <a:r>
              <a:rPr lang="en-GB" sz="2600" dirty="0" smtClean="0"/>
              <a:t>Alerts the administrator or user when traffic is detected which is anomalous, or significantly different, than the baseline.</a:t>
            </a:r>
          </a:p>
          <a:p>
            <a:pPr lvl="1">
              <a:lnSpc>
                <a:spcPct val="80000"/>
              </a:lnSpc>
            </a:pPr>
            <a:r>
              <a:rPr lang="en-GB" sz="2600" dirty="0" smtClean="0"/>
              <a:t>Example: Snort Spade plug-in</a:t>
            </a:r>
          </a:p>
          <a:p>
            <a:pPr lvl="1">
              <a:lnSpc>
                <a:spcPct val="80000"/>
              </a:lnSpc>
            </a:pPr>
            <a:r>
              <a:rPr lang="en-GB" sz="2600" dirty="0" smtClean="0"/>
              <a:t>high number of false-positives</a:t>
            </a:r>
          </a:p>
        </p:txBody>
      </p:sp>
      <p:sp>
        <p:nvSpPr>
          <p:cNvPr id="5" name="Slide Number Placeholder 4"/>
          <p:cNvSpPr>
            <a:spLocks noGrp="1"/>
          </p:cNvSpPr>
          <p:nvPr>
            <p:ph type="sldNum" sz="quarter" idx="12"/>
          </p:nvPr>
        </p:nvSpPr>
        <p:spPr/>
        <p:txBody>
          <a:bodyPr/>
          <a:lstStyle/>
          <a:p>
            <a:fld id="{437C6231-782B-414B-BB54-7FF69AF6A532}"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Anomaly based intrusion detection Approaches</a:t>
            </a:r>
            <a:endParaRPr lang="en-US" dirty="0"/>
          </a:p>
        </p:txBody>
      </p:sp>
      <p:sp>
        <p:nvSpPr>
          <p:cNvPr id="3" name="Content Placeholder 2"/>
          <p:cNvSpPr>
            <a:spLocks noGrp="1"/>
          </p:cNvSpPr>
          <p:nvPr>
            <p:ph idx="1"/>
          </p:nvPr>
        </p:nvSpPr>
        <p:spPr/>
        <p:txBody>
          <a:bodyPr/>
          <a:lstStyle/>
          <a:p>
            <a:r>
              <a:rPr lang="en-US" dirty="0" smtClean="0"/>
              <a:t>Statistical IDS</a:t>
            </a:r>
          </a:p>
          <a:p>
            <a:r>
              <a:rPr lang="en-US" dirty="0" smtClean="0"/>
              <a:t>Predictive Pattern</a:t>
            </a:r>
          </a:p>
          <a:p>
            <a:r>
              <a:rPr lang="en-US" dirty="0" smtClean="0"/>
              <a:t>Data Mining Approaches</a:t>
            </a:r>
          </a:p>
          <a:p>
            <a:pPr lvl="1"/>
            <a:r>
              <a:rPr lang="en-US" dirty="0" smtClean="0"/>
              <a:t>Classification</a:t>
            </a:r>
          </a:p>
          <a:p>
            <a:pPr lvl="1"/>
            <a:r>
              <a:rPr lang="en-US" dirty="0" smtClean="0"/>
              <a:t>Clustering </a:t>
            </a:r>
          </a:p>
          <a:p>
            <a:pPr lvl="1"/>
            <a:r>
              <a:rPr lang="en-US" dirty="0" smtClean="0"/>
              <a:t>Neural Networks</a:t>
            </a:r>
          </a:p>
          <a:p>
            <a:endParaRPr lang="en-US" dirty="0"/>
          </a:p>
        </p:txBody>
      </p:sp>
      <p:sp>
        <p:nvSpPr>
          <p:cNvPr id="4" name="Slide Number Placeholder 3"/>
          <p:cNvSpPr>
            <a:spLocks noGrp="1"/>
          </p:cNvSpPr>
          <p:nvPr>
            <p:ph type="sldNum" sz="quarter" idx="12"/>
          </p:nvPr>
        </p:nvSpPr>
        <p:spPr/>
        <p:txBody>
          <a:bodyPr/>
          <a:lstStyle/>
          <a:p>
            <a:fld id="{437C6231-782B-414B-BB54-7FF69AF6A532}"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smtClean="0"/>
              <a:t> Predictive Pattern</a:t>
            </a:r>
            <a:endParaRPr lang="en-US" dirty="0"/>
          </a:p>
        </p:txBody>
      </p:sp>
      <p:sp>
        <p:nvSpPr>
          <p:cNvPr id="16387" name="Rectangle 3"/>
          <p:cNvSpPr>
            <a:spLocks noGrp="1" noChangeArrowheads="1"/>
          </p:cNvSpPr>
          <p:nvPr>
            <p:ph idx="1"/>
          </p:nvPr>
        </p:nvSpPr>
        <p:spPr/>
        <p:txBody>
          <a:bodyPr>
            <a:normAutofit fontScale="85000" lnSpcReduction="10000"/>
          </a:bodyPr>
          <a:lstStyle/>
          <a:p>
            <a:pPr>
              <a:lnSpc>
                <a:spcPct val="120000"/>
              </a:lnSpc>
            </a:pPr>
            <a:r>
              <a:rPr lang="en-US" dirty="0" smtClean="0"/>
              <a:t>This </a:t>
            </a:r>
            <a:r>
              <a:rPr lang="en-US" dirty="0"/>
              <a:t>method tries to predict future events based on the events that have already occurred. We could have a </a:t>
            </a:r>
            <a:r>
              <a:rPr lang="en-US" dirty="0" smtClean="0"/>
              <a:t>rule  </a:t>
            </a:r>
            <a:r>
              <a:rPr lang="en-US" sz="2900" dirty="0" smtClean="0"/>
              <a:t>   </a:t>
            </a:r>
            <a:r>
              <a:rPr lang="en-US" sz="2900" dirty="0"/>
              <a:t>E1 – E2 --&gt; (E3 = 80%, E4 =15%, E5 = 5</a:t>
            </a:r>
            <a:r>
              <a:rPr lang="en-US" sz="2900" dirty="0" smtClean="0"/>
              <a:t>%)</a:t>
            </a:r>
          </a:p>
          <a:p>
            <a:pPr lvl="1">
              <a:lnSpc>
                <a:spcPct val="90000"/>
              </a:lnSpc>
              <a:buFontTx/>
              <a:buNone/>
            </a:pPr>
            <a:endParaRPr lang="en-US" sz="2000" dirty="0" smtClean="0"/>
          </a:p>
          <a:p>
            <a:pPr>
              <a:lnSpc>
                <a:spcPct val="120000"/>
              </a:lnSpc>
            </a:pPr>
            <a:r>
              <a:rPr lang="en-US" sz="3300" dirty="0"/>
              <a:t>A major problem with this approach is that the rules can be only used if they are triggered by their event prefix. If none or few of the event prefixes were generated by a user, it is impossible </a:t>
            </a:r>
            <a:r>
              <a:rPr lang="en-US" sz="3300" dirty="0" smtClean="0"/>
              <a:t>to make </a:t>
            </a:r>
            <a:r>
              <a:rPr lang="en-US" sz="3300" dirty="0"/>
              <a:t>any reasonable decision and the IDS simply fails</a:t>
            </a:r>
            <a:r>
              <a:rPr lang="en-US" sz="3300" dirty="0" smtClean="0"/>
              <a:t>.</a:t>
            </a:r>
          </a:p>
        </p:txBody>
      </p:sp>
      <p:sp>
        <p:nvSpPr>
          <p:cNvPr id="4" name="Slide Number Placeholder 3"/>
          <p:cNvSpPr>
            <a:spLocks noGrp="1"/>
          </p:cNvSpPr>
          <p:nvPr>
            <p:ph type="sldNum" sz="quarter" idx="12"/>
          </p:nvPr>
        </p:nvSpPr>
        <p:spPr/>
        <p:txBody>
          <a:bodyPr/>
          <a:lstStyle/>
          <a:p>
            <a:fld id="{437C6231-782B-414B-BB54-7FF69AF6A532}"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nSpc>
                <a:spcPct val="90000"/>
              </a:lnSpc>
            </a:pPr>
            <a:r>
              <a:rPr lang="en-US" dirty="0" smtClean="0"/>
              <a:t>Neural Networks</a:t>
            </a:r>
            <a:endParaRPr lang="en-US" dirty="0"/>
          </a:p>
        </p:txBody>
      </p:sp>
      <p:sp>
        <p:nvSpPr>
          <p:cNvPr id="31747" name="Rectangle 3"/>
          <p:cNvSpPr>
            <a:spLocks noGrp="1" noChangeArrowheads="1"/>
          </p:cNvSpPr>
          <p:nvPr>
            <p:ph idx="1"/>
          </p:nvPr>
        </p:nvSpPr>
        <p:spPr/>
        <p:txBody>
          <a:bodyPr/>
          <a:lstStyle/>
          <a:p>
            <a:pPr>
              <a:lnSpc>
                <a:spcPct val="90000"/>
              </a:lnSpc>
            </a:pPr>
            <a:r>
              <a:rPr lang="en-US" sz="2400" dirty="0" smtClean="0"/>
              <a:t>The </a:t>
            </a:r>
            <a:r>
              <a:rPr lang="en-US" sz="2400" dirty="0"/>
              <a:t>ides here is to train neural </a:t>
            </a:r>
            <a:r>
              <a:rPr lang="en-US" sz="2400" dirty="0" smtClean="0"/>
              <a:t>network </a:t>
            </a:r>
            <a:r>
              <a:rPr lang="en-US" sz="2400" dirty="0"/>
              <a:t>to predict a user’s next action or command, given the window of n previous </a:t>
            </a:r>
            <a:r>
              <a:rPr lang="en-US" sz="2400" dirty="0" smtClean="0"/>
              <a:t>events.</a:t>
            </a:r>
            <a:endParaRPr lang="en-US" sz="2400" dirty="0"/>
          </a:p>
          <a:p>
            <a:pPr>
              <a:lnSpc>
                <a:spcPct val="90000"/>
              </a:lnSpc>
            </a:pPr>
            <a:r>
              <a:rPr lang="en-US" sz="2400" dirty="0"/>
              <a:t>Advantages:</a:t>
            </a:r>
          </a:p>
          <a:p>
            <a:pPr lvl="1">
              <a:lnSpc>
                <a:spcPct val="90000"/>
              </a:lnSpc>
            </a:pPr>
            <a:r>
              <a:rPr lang="en-US" sz="2000" dirty="0"/>
              <a:t>They cope with noisy data</a:t>
            </a:r>
          </a:p>
          <a:p>
            <a:pPr lvl="1">
              <a:lnSpc>
                <a:spcPct val="90000"/>
              </a:lnSpc>
            </a:pPr>
            <a:r>
              <a:rPr lang="en-US" sz="2000" dirty="0" smtClean="0"/>
              <a:t>They </a:t>
            </a:r>
            <a:r>
              <a:rPr lang="en-US" sz="2000" dirty="0"/>
              <a:t>are easier to modify for new user communities</a:t>
            </a:r>
          </a:p>
          <a:p>
            <a:pPr>
              <a:lnSpc>
                <a:spcPct val="90000"/>
              </a:lnSpc>
            </a:pPr>
            <a:r>
              <a:rPr lang="en-US" sz="2400" dirty="0"/>
              <a:t>Problems:</a:t>
            </a:r>
          </a:p>
          <a:p>
            <a:pPr lvl="1">
              <a:lnSpc>
                <a:spcPct val="90000"/>
              </a:lnSpc>
            </a:pPr>
            <a:r>
              <a:rPr lang="en-US" sz="2000" dirty="0"/>
              <a:t>A small window will result in false positives, a large window will </a:t>
            </a:r>
            <a:r>
              <a:rPr lang="en-US" sz="2000" dirty="0" smtClean="0"/>
              <a:t>result </a:t>
            </a:r>
            <a:r>
              <a:rPr lang="en-US" sz="2000" dirty="0"/>
              <a:t>in irrelevant data as well as increase the chance of false negatives.</a:t>
            </a:r>
          </a:p>
          <a:p>
            <a:pPr lvl="1">
              <a:lnSpc>
                <a:spcPct val="90000"/>
              </a:lnSpc>
            </a:pPr>
            <a:r>
              <a:rPr lang="en-US" sz="2000" dirty="0" smtClean="0"/>
              <a:t>The </a:t>
            </a:r>
            <a:r>
              <a:rPr lang="en-US" sz="2000" dirty="0"/>
              <a:t>intruder can train the net during its </a:t>
            </a:r>
            <a:r>
              <a:rPr lang="en-US" sz="2000" dirty="0" smtClean="0"/>
              <a:t>learning </a:t>
            </a:r>
            <a:r>
              <a:rPr lang="en-US" sz="2000" dirty="0"/>
              <a:t>phase.</a:t>
            </a:r>
          </a:p>
        </p:txBody>
      </p:sp>
      <p:sp>
        <p:nvSpPr>
          <p:cNvPr id="4" name="Slide Number Placeholder 3"/>
          <p:cNvSpPr>
            <a:spLocks noGrp="1"/>
          </p:cNvSpPr>
          <p:nvPr>
            <p:ph type="sldNum" sz="quarter" idx="12"/>
          </p:nvPr>
        </p:nvSpPr>
        <p:spPr/>
        <p:txBody>
          <a:bodyPr/>
          <a:lstStyle/>
          <a:p>
            <a:fld id="{437C6231-782B-414B-BB54-7FF69AF6A532}"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r>
              <a:rPr lang="en-GB" dirty="0" smtClean="0"/>
              <a:t>Signature based intrusion detection</a:t>
            </a:r>
            <a:endParaRPr lang="en-GB" dirty="0"/>
          </a:p>
        </p:txBody>
      </p:sp>
      <p:sp>
        <p:nvSpPr>
          <p:cNvPr id="3" name="Content Placeholder 2"/>
          <p:cNvSpPr>
            <a:spLocks noGrp="1"/>
          </p:cNvSpPr>
          <p:nvPr>
            <p:ph idx="1"/>
          </p:nvPr>
        </p:nvSpPr>
        <p:spPr/>
        <p:txBody>
          <a:bodyPr>
            <a:normAutofit/>
          </a:bodyPr>
          <a:lstStyle/>
          <a:p>
            <a:r>
              <a:rPr lang="en-US" sz="3000" dirty="0" smtClean="0"/>
              <a:t>Also known as </a:t>
            </a:r>
            <a:r>
              <a:rPr lang="en-US" sz="3000" b="1" dirty="0" smtClean="0"/>
              <a:t>Misuse Detection</a:t>
            </a:r>
          </a:p>
          <a:p>
            <a:pPr lvl="1"/>
            <a:r>
              <a:rPr lang="en-GB" sz="2600" dirty="0" smtClean="0"/>
              <a:t>A signature based IDS will monitor packets on the network and compare them against a database of signatures or attributes from known malicious threats.</a:t>
            </a:r>
          </a:p>
          <a:p>
            <a:pPr lvl="1"/>
            <a:r>
              <a:rPr lang="en-GB" sz="2600" dirty="0" smtClean="0"/>
              <a:t>Similar to the way most antivirus software detects malware. </a:t>
            </a:r>
          </a:p>
          <a:p>
            <a:pPr lvl="1"/>
            <a:r>
              <a:rPr lang="en-GB" sz="2600" dirty="0" smtClean="0"/>
              <a:t>Examples: Cisco Sensors 4200 series, Snort</a:t>
            </a:r>
          </a:p>
          <a:p>
            <a:pPr lvl="1"/>
            <a:r>
              <a:rPr lang="en-GB" sz="2600" dirty="0" smtClean="0"/>
              <a:t>Less prone to false positives </a:t>
            </a:r>
          </a:p>
          <a:p>
            <a:pPr lvl="1"/>
            <a:r>
              <a:rPr lang="en-GB" sz="2600" dirty="0" smtClean="0"/>
              <a:t>Unable to detect new threats whose signatures are not available</a:t>
            </a:r>
          </a:p>
        </p:txBody>
      </p:sp>
      <p:sp>
        <p:nvSpPr>
          <p:cNvPr id="5" name="Slide Number Placeholder 4"/>
          <p:cNvSpPr>
            <a:spLocks noGrp="1"/>
          </p:cNvSpPr>
          <p:nvPr>
            <p:ph type="sldNum" sz="quarter" idx="12"/>
          </p:nvPr>
        </p:nvSpPr>
        <p:spPr/>
        <p:txBody>
          <a:bodyPr/>
          <a:lstStyle/>
          <a:p>
            <a:fld id="{437C6231-782B-414B-BB54-7FF69AF6A532}" type="slidenum">
              <a:rPr lang="en-US" smtClean="0"/>
              <a:pPr/>
              <a:t>34</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Signature based intrusion detection Approaches</a:t>
            </a:r>
            <a:endParaRPr lang="en-US" dirty="0"/>
          </a:p>
        </p:txBody>
      </p:sp>
      <p:sp>
        <p:nvSpPr>
          <p:cNvPr id="3" name="Content Placeholder 2"/>
          <p:cNvSpPr>
            <a:spLocks noGrp="1"/>
          </p:cNvSpPr>
          <p:nvPr>
            <p:ph idx="1"/>
          </p:nvPr>
        </p:nvSpPr>
        <p:spPr/>
        <p:txBody>
          <a:bodyPr/>
          <a:lstStyle/>
          <a:p>
            <a:r>
              <a:rPr lang="en-US" dirty="0" smtClean="0"/>
              <a:t>expert systems</a:t>
            </a:r>
          </a:p>
          <a:p>
            <a:pPr lvl="1"/>
            <a:r>
              <a:rPr lang="en-US" dirty="0" smtClean="0"/>
              <a:t>Encode the collection of intrusion signatures into if-then rules.</a:t>
            </a:r>
          </a:p>
          <a:p>
            <a:r>
              <a:rPr lang="en-US" dirty="0" smtClean="0"/>
              <a:t>finite state machines</a:t>
            </a:r>
          </a:p>
          <a:p>
            <a:pPr lvl="1"/>
            <a:r>
              <a:rPr lang="en-US" dirty="0" smtClean="0"/>
              <a:t>Translate the intrusion signatures into corresponding state transition.</a:t>
            </a:r>
            <a:endParaRPr lang="en-US" dirty="0"/>
          </a:p>
        </p:txBody>
      </p:sp>
      <p:sp>
        <p:nvSpPr>
          <p:cNvPr id="4" name="Slide Number Placeholder 3"/>
          <p:cNvSpPr>
            <a:spLocks noGrp="1"/>
          </p:cNvSpPr>
          <p:nvPr>
            <p:ph type="sldNum" sz="quarter" idx="12"/>
          </p:nvPr>
        </p:nvSpPr>
        <p:spPr/>
        <p:txBody>
          <a:bodyPr/>
          <a:lstStyle/>
          <a:p>
            <a:fld id="{437C6231-782B-414B-BB54-7FF69AF6A532}"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Generic Intrusion Detection Model</a:t>
            </a:r>
            <a:endParaRPr lang="en-US" dirty="0"/>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a:srcRect/>
          <a:stretch>
            <a:fillRect/>
          </a:stretch>
        </p:blipFill>
        <p:spPr bwMode="auto">
          <a:xfrm>
            <a:off x="785786" y="1500174"/>
            <a:ext cx="7400925" cy="4800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37C6231-782B-414B-BB54-7FF69AF6A532}"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of Current Intrusion Detection Systems</a:t>
            </a:r>
            <a:endParaRPr lang="en-US" dirty="0"/>
          </a:p>
        </p:txBody>
      </p:sp>
      <p:sp>
        <p:nvSpPr>
          <p:cNvPr id="3" name="Content Placeholder 2"/>
          <p:cNvSpPr>
            <a:spLocks noGrp="1"/>
          </p:cNvSpPr>
          <p:nvPr>
            <p:ph idx="1"/>
          </p:nvPr>
        </p:nvSpPr>
        <p:spPr/>
        <p:txBody>
          <a:bodyPr>
            <a:normAutofit/>
          </a:bodyPr>
          <a:lstStyle/>
          <a:p>
            <a:r>
              <a:rPr lang="en-US" dirty="0" smtClean="0"/>
              <a:t>Lack of generic development methodology</a:t>
            </a:r>
          </a:p>
          <a:p>
            <a:r>
              <a:rPr lang="en-US" dirty="0" smtClean="0"/>
              <a:t>Lack of information in NIDS</a:t>
            </a:r>
          </a:p>
          <a:p>
            <a:r>
              <a:rPr lang="en-US" dirty="0" smtClean="0"/>
              <a:t>Efficiency</a:t>
            </a:r>
          </a:p>
          <a:p>
            <a:r>
              <a:rPr lang="en-US" dirty="0" smtClean="0"/>
              <a:t>Portability</a:t>
            </a:r>
          </a:p>
          <a:p>
            <a:r>
              <a:rPr lang="en-US" dirty="0" smtClean="0"/>
              <a:t>Upgradability</a:t>
            </a:r>
          </a:p>
          <a:p>
            <a:r>
              <a:rPr lang="en-US" dirty="0" smtClean="0"/>
              <a:t>Maintainability</a:t>
            </a:r>
          </a:p>
          <a:p>
            <a:r>
              <a:rPr lang="en-US" dirty="0" smtClean="0"/>
              <a:t>Benchmarking</a:t>
            </a:r>
            <a:endParaRPr lang="en-US" dirty="0"/>
          </a:p>
        </p:txBody>
      </p:sp>
      <p:sp>
        <p:nvSpPr>
          <p:cNvPr id="4" name="Slide Number Placeholder 3"/>
          <p:cNvSpPr>
            <a:spLocks noGrp="1"/>
          </p:cNvSpPr>
          <p:nvPr>
            <p:ph type="sldNum" sz="quarter" idx="12"/>
          </p:nvPr>
        </p:nvSpPr>
        <p:spPr/>
        <p:txBody>
          <a:bodyPr/>
          <a:lstStyle/>
          <a:p>
            <a:fld id="{437C6231-782B-414B-BB54-7FF69AF6A532}"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Common Intrusion Detection Framework (CIDF)</a:t>
            </a:r>
            <a:endParaRPr lang="en-US" dirty="0"/>
          </a:p>
        </p:txBody>
      </p:sp>
      <p:sp>
        <p:nvSpPr>
          <p:cNvPr id="3" name="Content Placeholder 2"/>
          <p:cNvSpPr>
            <a:spLocks noGrp="1"/>
          </p:cNvSpPr>
          <p:nvPr>
            <p:ph idx="1"/>
          </p:nvPr>
        </p:nvSpPr>
        <p:spPr/>
        <p:txBody>
          <a:bodyPr>
            <a:normAutofit/>
          </a:bodyPr>
          <a:lstStyle/>
          <a:p>
            <a:r>
              <a:rPr lang="en-US" sz="2800" dirty="0" smtClean="0"/>
              <a:t>Intrusion detection components can be reused in other systems</a:t>
            </a:r>
          </a:p>
          <a:p>
            <a:r>
              <a:rPr lang="en-US" sz="2800" dirty="0" smtClean="0"/>
              <a:t>Different IDSs share information</a:t>
            </a:r>
          </a:p>
          <a:p>
            <a:r>
              <a:rPr lang="en-US" sz="2800" dirty="0" smtClean="0"/>
              <a:t>Architecture</a:t>
            </a:r>
          </a:p>
          <a:p>
            <a:pPr lvl="1"/>
            <a:r>
              <a:rPr lang="en-US" sz="2000" dirty="0" smtClean="0"/>
              <a:t>Event generators ("E-boxes") </a:t>
            </a:r>
          </a:p>
          <a:p>
            <a:pPr lvl="1"/>
            <a:r>
              <a:rPr lang="en-US" sz="2000" dirty="0" smtClean="0"/>
              <a:t>Event analyzers ("A-boxes") </a:t>
            </a:r>
          </a:p>
          <a:p>
            <a:pPr lvl="1"/>
            <a:r>
              <a:rPr lang="en-US" sz="2000" dirty="0" smtClean="0"/>
              <a:t>Event databases ("D-boxes") </a:t>
            </a:r>
          </a:p>
          <a:p>
            <a:pPr lvl="1"/>
            <a:r>
              <a:rPr lang="en-US" sz="2000" dirty="0" smtClean="0"/>
              <a:t>Response units ("R-boxes") </a:t>
            </a:r>
          </a:p>
          <a:p>
            <a:pPr lvl="1"/>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437C6231-782B-414B-BB54-7FF69AF6A532}"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Intrusion Detection Systems</a:t>
            </a:r>
            <a:endParaRPr lang="en-US" dirty="0"/>
          </a:p>
        </p:txBody>
      </p:sp>
      <p:pic>
        <p:nvPicPr>
          <p:cNvPr id="1026" name="Picture 2"/>
          <p:cNvPicPr>
            <a:picLocks noChangeAspect="1" noChangeArrowheads="1"/>
          </p:cNvPicPr>
          <p:nvPr/>
        </p:nvPicPr>
        <p:blipFill>
          <a:blip r:embed="rId2"/>
          <a:srcRect/>
          <a:stretch>
            <a:fillRect/>
          </a:stretch>
        </p:blipFill>
        <p:spPr bwMode="auto">
          <a:xfrm>
            <a:off x="4500562" y="3500438"/>
            <a:ext cx="4572000" cy="2352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Standards</a:t>
            </a:r>
          </a:p>
        </p:txBody>
      </p:sp>
      <p:sp>
        <p:nvSpPr>
          <p:cNvPr id="107523" name="Rectangle 3"/>
          <p:cNvSpPr>
            <a:spLocks noGrp="1" noChangeArrowheads="1"/>
          </p:cNvSpPr>
          <p:nvPr>
            <p:ph type="body" idx="1"/>
          </p:nvPr>
        </p:nvSpPr>
        <p:spPr/>
        <p:txBody>
          <a:bodyPr/>
          <a:lstStyle/>
          <a:p>
            <a:r>
              <a:rPr lang="en-US" sz="2400" dirty="0" smtClean="0"/>
              <a:t>CVE (Common Vulnerabilities and Exposures)</a:t>
            </a:r>
          </a:p>
          <a:p>
            <a:r>
              <a:rPr lang="en-US" sz="2400" dirty="0" smtClean="0"/>
              <a:t>IDMEF (Intrusion Detection Message Exchange Format)</a:t>
            </a:r>
          </a:p>
          <a:p>
            <a:endParaRPr lang="en-US" dirty="0" smtClean="0"/>
          </a:p>
        </p:txBody>
      </p:sp>
      <p:pic>
        <p:nvPicPr>
          <p:cNvPr id="4" name="Picture 6"/>
          <p:cNvPicPr>
            <a:picLocks noChangeAspect="1" noChangeArrowheads="1"/>
          </p:cNvPicPr>
          <p:nvPr/>
        </p:nvPicPr>
        <p:blipFill>
          <a:blip r:embed="rId3"/>
          <a:srcRect/>
          <a:stretch>
            <a:fillRect/>
          </a:stretch>
        </p:blipFill>
        <p:spPr bwMode="auto">
          <a:xfrm>
            <a:off x="2357422" y="2571744"/>
            <a:ext cx="4071966" cy="382595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37C6231-782B-414B-BB54-7FF69AF6A532}"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about IDS</a:t>
            </a:r>
            <a:endParaRPr lang="en-US" dirty="0"/>
          </a:p>
        </p:txBody>
      </p:sp>
      <p:sp>
        <p:nvSpPr>
          <p:cNvPr id="3" name="Content Placeholder 2"/>
          <p:cNvSpPr>
            <a:spLocks noGrp="1"/>
          </p:cNvSpPr>
          <p:nvPr>
            <p:ph idx="1"/>
          </p:nvPr>
        </p:nvSpPr>
        <p:spPr/>
        <p:txBody>
          <a:bodyPr>
            <a:normAutofit/>
          </a:bodyPr>
          <a:lstStyle/>
          <a:p>
            <a:pPr algn="just"/>
            <a:r>
              <a:rPr lang="en-US" sz="2800" dirty="0" smtClean="0"/>
              <a:t>The </a:t>
            </a:r>
            <a:r>
              <a:rPr lang="en-US" sz="2800" dirty="0"/>
              <a:t>report published by James P. Anderson and the work on the IDES was the start </a:t>
            </a:r>
            <a:r>
              <a:rPr lang="en-US" sz="2800" dirty="0" smtClean="0"/>
              <a:t>of much </a:t>
            </a:r>
            <a:r>
              <a:rPr lang="en-US" sz="2800" dirty="0"/>
              <a:t>of the research on IDS throughout the 1980s and 1990s. During this period, </a:t>
            </a:r>
            <a:r>
              <a:rPr lang="en-US" sz="2800" dirty="0" smtClean="0"/>
              <a:t>the U.S</a:t>
            </a:r>
            <a:r>
              <a:rPr lang="en-US" sz="2800" dirty="0"/>
              <a:t>. government funded most of this research. Projects like Discovery, Haystack, </a:t>
            </a:r>
            <a:r>
              <a:rPr lang="en-US" sz="2800" dirty="0" err="1" smtClean="0"/>
              <a:t>Multics</a:t>
            </a:r>
            <a:r>
              <a:rPr lang="en-US" sz="2800" dirty="0" smtClean="0"/>
              <a:t> Intrusion </a:t>
            </a:r>
            <a:r>
              <a:rPr lang="en-US" sz="2800" dirty="0"/>
              <a:t>Detection and Alerting System (MIDAS), Network Audit Director </a:t>
            </a:r>
            <a:r>
              <a:rPr lang="en-US" sz="2800" dirty="0" smtClean="0"/>
              <a:t>and Intrusion </a:t>
            </a:r>
            <a:r>
              <a:rPr lang="en-US" sz="2800" dirty="0"/>
              <a:t>Reporter (NADIR) were all developed to detect intrusions.</a:t>
            </a:r>
          </a:p>
          <a:p>
            <a:endParaRPr lang="en-US" sz="2800" dirty="0"/>
          </a:p>
        </p:txBody>
      </p:sp>
      <p:sp>
        <p:nvSpPr>
          <p:cNvPr id="4" name="Slide Number Placeholder 3"/>
          <p:cNvSpPr>
            <a:spLocks noGrp="1"/>
          </p:cNvSpPr>
          <p:nvPr>
            <p:ph type="sldNum" sz="quarter" idx="12"/>
          </p:nvPr>
        </p:nvSpPr>
        <p:spPr/>
        <p:txBody>
          <a:bodyPr/>
          <a:lstStyle/>
          <a:p>
            <a:fld id="{437C6231-782B-414B-BB54-7FF69AF6A532}"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Honey pots</a:t>
            </a:r>
            <a:endParaRPr lang="en-US" dirty="0"/>
          </a:p>
        </p:txBody>
      </p:sp>
      <p:sp>
        <p:nvSpPr>
          <p:cNvPr id="64516" name="Rectangle 3"/>
          <p:cNvSpPr>
            <a:spLocks noGrp="1" noChangeArrowheads="1"/>
          </p:cNvSpPr>
          <p:nvPr>
            <p:ph idx="1"/>
          </p:nvPr>
        </p:nvSpPr>
        <p:spPr/>
        <p:txBody>
          <a:bodyPr/>
          <a:lstStyle/>
          <a:p>
            <a:pPr>
              <a:lnSpc>
                <a:spcPct val="90000"/>
              </a:lnSpc>
            </a:pPr>
            <a:r>
              <a:rPr lang="en-US" sz="2400" dirty="0" smtClean="0"/>
              <a:t>A </a:t>
            </a:r>
            <a:r>
              <a:rPr lang="en-US" sz="2400" i="1" dirty="0" err="1" smtClean="0"/>
              <a:t>honeypot</a:t>
            </a:r>
            <a:r>
              <a:rPr lang="en-US" sz="2400" dirty="0" smtClean="0"/>
              <a:t> is a system designed to look like something that an intruder can hack. They are built for many purposes but the overriding one is to deceive attackers  and learn  about their tools and methods. </a:t>
            </a:r>
          </a:p>
          <a:p>
            <a:pPr>
              <a:lnSpc>
                <a:spcPct val="90000"/>
              </a:lnSpc>
              <a:buNone/>
            </a:pPr>
            <a:r>
              <a:rPr lang="en-US" sz="2400" dirty="0" smtClean="0"/>
              <a:t> </a:t>
            </a:r>
          </a:p>
          <a:p>
            <a:pPr>
              <a:lnSpc>
                <a:spcPct val="90000"/>
              </a:lnSpc>
            </a:pPr>
            <a:r>
              <a:rPr lang="en-US" sz="2400" dirty="0" smtClean="0"/>
              <a:t>Since the goal for a </a:t>
            </a:r>
            <a:r>
              <a:rPr lang="en-US" sz="2400" dirty="0" err="1" smtClean="0"/>
              <a:t>honeypot</a:t>
            </a:r>
            <a:r>
              <a:rPr lang="en-US" sz="2400" dirty="0" smtClean="0"/>
              <a:t> is to deceive intruders and learn from them without compromising the security of the network, then it is important to find a strategic place for the </a:t>
            </a:r>
            <a:r>
              <a:rPr lang="en-US" sz="2400" dirty="0" err="1" smtClean="0"/>
              <a:t>honeypot</a:t>
            </a:r>
            <a:r>
              <a:rPr lang="en-US" sz="2400" dirty="0" smtClean="0"/>
              <a:t>. In the DMZ for those networks with DMZs or behind the network firewall  if the private network does not have a DMZ.</a:t>
            </a:r>
          </a:p>
        </p:txBody>
      </p:sp>
      <p:sp>
        <p:nvSpPr>
          <p:cNvPr id="6" name="Slide Number Placeholder 5"/>
          <p:cNvSpPr>
            <a:spLocks noGrp="1"/>
          </p:cNvSpPr>
          <p:nvPr>
            <p:ph type="sldNum" sz="quarter" idx="12"/>
          </p:nvPr>
        </p:nvSpPr>
        <p:spPr/>
        <p:txBody>
          <a:bodyPr/>
          <a:lstStyle/>
          <a:p>
            <a:fld id="{437C6231-782B-414B-BB54-7FF69AF6A532}" type="slidenum">
              <a:rPr lang="en-US" smtClean="0"/>
              <a:pPr/>
              <a:t>40</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of Survey Papers</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642910" y="5643578"/>
            <a:ext cx="8072494" cy="369332"/>
          </a:xfrm>
          <a:prstGeom prst="rect">
            <a:avLst/>
          </a:prstGeom>
          <a:noFill/>
        </p:spPr>
        <p:txBody>
          <a:bodyPr wrap="square" rtlCol="0">
            <a:spAutoFit/>
          </a:bodyPr>
          <a:lstStyle/>
          <a:p>
            <a:r>
              <a:rPr lang="en-US" dirty="0" smtClean="0"/>
              <a:t>Toward Credible Evaluation of Anomaly-Based Intrusion-Detection Methods, 2010</a:t>
            </a:r>
            <a:endParaRPr lang="en-US" dirty="0"/>
          </a:p>
        </p:txBody>
      </p:sp>
      <p:pic>
        <p:nvPicPr>
          <p:cNvPr id="1027" name="Picture 3"/>
          <p:cNvPicPr>
            <a:picLocks noChangeAspect="1" noChangeArrowheads="1"/>
          </p:cNvPicPr>
          <p:nvPr/>
        </p:nvPicPr>
        <p:blipFill>
          <a:blip r:embed="rId2"/>
          <a:srcRect/>
          <a:stretch>
            <a:fillRect/>
          </a:stretch>
        </p:blipFill>
        <p:spPr bwMode="auto">
          <a:xfrm>
            <a:off x="1928794" y="1571612"/>
            <a:ext cx="5248275" cy="401002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437C6231-782B-414B-BB54-7FF69AF6A532}" type="slidenum">
              <a:rPr lang="en-US" smtClean="0"/>
              <a:pPr/>
              <a:t>41</a:t>
            </a:fld>
            <a:endParaRPr lang="en-US"/>
          </a:p>
        </p:txBody>
      </p:sp>
      <p:sp>
        <p:nvSpPr>
          <p:cNvPr id="8" name="Footer Placeholder 7"/>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of Survey Papers</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642910" y="6143644"/>
            <a:ext cx="8072494" cy="369332"/>
          </a:xfrm>
          <a:prstGeom prst="rect">
            <a:avLst/>
          </a:prstGeom>
          <a:noFill/>
        </p:spPr>
        <p:txBody>
          <a:bodyPr wrap="square" rtlCol="0">
            <a:spAutoFit/>
          </a:bodyPr>
          <a:lstStyle/>
          <a:p>
            <a:r>
              <a:rPr lang="en-US" dirty="0" smtClean="0"/>
              <a:t>Toward Credible Evaluation of Anomaly-Based Intrusion-Detection Methods, 2010</a:t>
            </a:r>
            <a:endParaRPr lang="en-US" dirty="0"/>
          </a:p>
        </p:txBody>
      </p:sp>
      <p:pic>
        <p:nvPicPr>
          <p:cNvPr id="2050" name="Picture 2"/>
          <p:cNvPicPr>
            <a:picLocks noChangeAspect="1" noChangeArrowheads="1"/>
          </p:cNvPicPr>
          <p:nvPr/>
        </p:nvPicPr>
        <p:blipFill>
          <a:blip r:embed="rId2"/>
          <a:srcRect/>
          <a:stretch>
            <a:fillRect/>
          </a:stretch>
        </p:blipFill>
        <p:spPr bwMode="auto">
          <a:xfrm>
            <a:off x="4695082" y="1557964"/>
            <a:ext cx="4448918" cy="3857652"/>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437C6231-782B-414B-BB54-7FF69AF6A532}" type="slidenum">
              <a:rPr lang="en-US" smtClean="0"/>
              <a:pPr/>
              <a:t>42</a:t>
            </a:fld>
            <a:endParaRPr lang="en-US"/>
          </a:p>
        </p:txBody>
      </p:sp>
      <p:sp>
        <p:nvSpPr>
          <p:cNvPr id="9" name="Footer Placeholder 8"/>
          <p:cNvSpPr>
            <a:spLocks noGrp="1"/>
          </p:cNvSpPr>
          <p:nvPr>
            <p:ph type="ftr" sz="quarter" idx="11"/>
          </p:nvPr>
        </p:nvSpPr>
        <p:spPr/>
        <p:txBody>
          <a:bodyPr/>
          <a:lstStyle/>
          <a:p>
            <a:r>
              <a:rPr lang="en-US" smtClean="0"/>
              <a:t>Intrusion Detection Systems</a:t>
            </a:r>
            <a:endParaRPr lang="en-US" dirty="0"/>
          </a:p>
        </p:txBody>
      </p:sp>
      <p:pic>
        <p:nvPicPr>
          <p:cNvPr id="5" name="Picture 2"/>
          <p:cNvPicPr>
            <a:picLocks noChangeAspect="1" noChangeArrowheads="1"/>
          </p:cNvPicPr>
          <p:nvPr/>
        </p:nvPicPr>
        <p:blipFill>
          <a:blip r:embed="rId3"/>
          <a:srcRect/>
          <a:stretch>
            <a:fillRect/>
          </a:stretch>
        </p:blipFill>
        <p:spPr bwMode="auto">
          <a:xfrm>
            <a:off x="14190" y="1571612"/>
            <a:ext cx="4700686" cy="3214710"/>
          </a:xfrm>
          <a:prstGeom prst="rect">
            <a:avLst/>
          </a:prstGeom>
          <a:noFill/>
          <a:ln w="9525">
            <a:noFill/>
            <a:miter lim="800000"/>
            <a:headEnd/>
            <a:tailEnd/>
          </a:ln>
          <a:effectLst/>
        </p:spPr>
      </p:pic>
      <p:sp>
        <p:nvSpPr>
          <p:cNvPr id="10" name="Rectangle 9"/>
          <p:cNvSpPr/>
          <p:nvPr/>
        </p:nvSpPr>
        <p:spPr>
          <a:xfrm>
            <a:off x="285720" y="4000504"/>
            <a:ext cx="1143008"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43438" y="2928934"/>
            <a:ext cx="271464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1" nodeType="clickEffect">
                                  <p:stCondLst>
                                    <p:cond delay="0"/>
                                  </p:stCondLst>
                                  <p:childTnLst>
                                    <p:animMotion origin="layout" path="M 2.77556E-17 4.10731E-6 L 0.12274 0.00115 " pathEditMode="relative" rAng="0" ptsTypes="AA">
                                      <p:cBhvr>
                                        <p:cTn id="11" dur="500" fill="hold"/>
                                        <p:tgtEl>
                                          <p:spTgt spid="10"/>
                                        </p:tgtEl>
                                        <p:attrNameLst>
                                          <p:attrName>ppt_x</p:attrName>
                                          <p:attrName>ppt_y</p:attrName>
                                        </p:attrNameLst>
                                      </p:cBhvr>
                                      <p:rCtr x="61" y="0"/>
                                    </p:animMotion>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500"/>
                            </p:stCondLst>
                            <p:childTnLst>
                              <p:par>
                                <p:cTn id="16" presetID="21" presetClass="emph" presetSubtype="0" repeatCount="3000" fill="hold" grpId="1" nodeType="afterEffect">
                                  <p:stCondLst>
                                    <p:cond delay="0"/>
                                  </p:stCondLst>
                                  <p:childTnLst>
                                    <p:animClr clrSpc="hsl">
                                      <p:cBhvr override="childStyle">
                                        <p:cTn id="17" dur="500" fill="hold"/>
                                        <p:tgtEl>
                                          <p:spTgt spid="11"/>
                                        </p:tgtEl>
                                        <p:attrNameLst>
                                          <p:attrName>style.color</p:attrName>
                                        </p:attrNameLst>
                                      </p:cBhvr>
                                      <p:by>
                                        <p:hsl h="7200000" s="0" l="0"/>
                                      </p:by>
                                    </p:animClr>
                                    <p:animClr clrSpc="hsl">
                                      <p:cBhvr>
                                        <p:cTn id="18" dur="500" fill="hold"/>
                                        <p:tgtEl>
                                          <p:spTgt spid="11"/>
                                        </p:tgtEl>
                                        <p:attrNameLst>
                                          <p:attrName>fillcolor</p:attrName>
                                        </p:attrNameLst>
                                      </p:cBhvr>
                                      <p:by>
                                        <p:hsl h="7200000" s="0" l="0"/>
                                      </p:by>
                                    </p:animClr>
                                    <p:animClr clrSpc="hsl">
                                      <p:cBhvr>
                                        <p:cTn id="19" dur="500" fill="hold"/>
                                        <p:tgtEl>
                                          <p:spTgt spid="11"/>
                                        </p:tgtEl>
                                        <p:attrNameLst>
                                          <p:attrName>stroke.color</p:attrName>
                                        </p:attrNameLst>
                                      </p:cBhvr>
                                      <p:by>
                                        <p:hsl h="7200000" s="0" l="0"/>
                                      </p:by>
                                    </p:animClr>
                                    <p:set>
                                      <p:cBhvr>
                                        <p:cTn id="20"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of Survey Papers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928794" y="3786190"/>
            <a:ext cx="4933950" cy="2162175"/>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1928794" y="1714488"/>
            <a:ext cx="4876800" cy="1943100"/>
          </a:xfrm>
          <a:prstGeom prst="rect">
            <a:avLst/>
          </a:prstGeom>
          <a:noFill/>
          <a:ln w="9525">
            <a:noFill/>
            <a:miter lim="800000"/>
            <a:headEnd/>
            <a:tailEnd/>
          </a:ln>
          <a:effectLst/>
        </p:spPr>
      </p:pic>
      <p:sp>
        <p:nvSpPr>
          <p:cNvPr id="7" name="TextBox 6"/>
          <p:cNvSpPr txBox="1"/>
          <p:nvPr/>
        </p:nvSpPr>
        <p:spPr>
          <a:xfrm>
            <a:off x="1571604" y="5929330"/>
            <a:ext cx="5572164" cy="369332"/>
          </a:xfrm>
          <a:prstGeom prst="rect">
            <a:avLst/>
          </a:prstGeom>
          <a:noFill/>
        </p:spPr>
        <p:txBody>
          <a:bodyPr wrap="square" rtlCol="0">
            <a:spAutoFit/>
          </a:bodyPr>
          <a:lstStyle/>
          <a:p>
            <a:r>
              <a:rPr lang="en-US" dirty="0" smtClean="0"/>
              <a:t>Intrusion detection by machine learning: A review, 2009</a:t>
            </a:r>
            <a:endParaRPr lang="en-US" dirty="0"/>
          </a:p>
        </p:txBody>
      </p:sp>
      <p:sp>
        <p:nvSpPr>
          <p:cNvPr id="8" name="Slide Number Placeholder 7"/>
          <p:cNvSpPr>
            <a:spLocks noGrp="1"/>
          </p:cNvSpPr>
          <p:nvPr>
            <p:ph type="sldNum" sz="quarter" idx="12"/>
          </p:nvPr>
        </p:nvSpPr>
        <p:spPr/>
        <p:txBody>
          <a:bodyPr/>
          <a:lstStyle/>
          <a:p>
            <a:fld id="{437C6231-782B-414B-BB54-7FF69AF6A532}" type="slidenum">
              <a:rPr lang="en-US" smtClean="0"/>
              <a:pPr/>
              <a:t>43</a:t>
            </a:fld>
            <a:endParaRPr lang="en-US"/>
          </a:p>
        </p:txBody>
      </p:sp>
      <p:sp>
        <p:nvSpPr>
          <p:cNvPr id="9" name="Footer Placeholder 8"/>
          <p:cNvSpPr>
            <a:spLocks noGrp="1"/>
          </p:cNvSpPr>
          <p:nvPr>
            <p:ph type="ftr" sz="quarter" idx="11"/>
          </p:nvPr>
        </p:nvSpPr>
        <p:spPr/>
        <p:txBody>
          <a:bodyPr/>
          <a:lstStyle/>
          <a:p>
            <a:r>
              <a:rPr lang="en-US" smtClean="0"/>
              <a:t>Intrusion Detection Systems</a:t>
            </a:r>
            <a:endParaRPr lang="en-US" dirty="0"/>
          </a:p>
        </p:txBody>
      </p:sp>
      <p:sp>
        <p:nvSpPr>
          <p:cNvPr id="10" name="Rectangle 9"/>
          <p:cNvSpPr/>
          <p:nvPr/>
        </p:nvSpPr>
        <p:spPr>
          <a:xfrm>
            <a:off x="1843708" y="2200906"/>
            <a:ext cx="5000660"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57356" y="4099238"/>
            <a:ext cx="5000660"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2000"/>
                                        <p:tgtEl>
                                          <p:spTgt spid="10"/>
                                        </p:tgtEl>
                                      </p:cBhvr>
                                    </p:animEffect>
                                    <p:set>
                                      <p:cBhvr>
                                        <p:cTn id="15"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of Survey Papers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1500174"/>
            <a:ext cx="4143372" cy="2334545"/>
          </a:xfrm>
          <a:prstGeom prst="rect">
            <a:avLst/>
          </a:prstGeom>
          <a:noFill/>
          <a:ln w="9525">
            <a:noFill/>
            <a:miter lim="800000"/>
            <a:headEnd/>
            <a:tailEnd/>
          </a:ln>
          <a:effectLst/>
        </p:spPr>
      </p:pic>
      <p:sp>
        <p:nvSpPr>
          <p:cNvPr id="5" name="TextBox 4"/>
          <p:cNvSpPr txBox="1"/>
          <p:nvPr/>
        </p:nvSpPr>
        <p:spPr>
          <a:xfrm>
            <a:off x="642910" y="6143644"/>
            <a:ext cx="8072494" cy="369332"/>
          </a:xfrm>
          <a:prstGeom prst="rect">
            <a:avLst/>
          </a:prstGeom>
          <a:noFill/>
        </p:spPr>
        <p:txBody>
          <a:bodyPr wrap="square" rtlCol="0">
            <a:spAutoFit/>
          </a:bodyPr>
          <a:lstStyle/>
          <a:p>
            <a:r>
              <a:rPr lang="en-US" dirty="0" smtClean="0"/>
              <a:t>Toward Credible Evaluation of Anomaly-Based Intrusion-Detection Methods, 2010</a:t>
            </a:r>
            <a:endParaRPr lang="en-US" dirty="0"/>
          </a:p>
        </p:txBody>
      </p:sp>
      <p:sp>
        <p:nvSpPr>
          <p:cNvPr id="6" name="Slide Number Placeholder 5"/>
          <p:cNvSpPr>
            <a:spLocks noGrp="1"/>
          </p:cNvSpPr>
          <p:nvPr>
            <p:ph type="sldNum" sz="quarter" idx="12"/>
          </p:nvPr>
        </p:nvSpPr>
        <p:spPr/>
        <p:txBody>
          <a:bodyPr/>
          <a:lstStyle/>
          <a:p>
            <a:fld id="{437C6231-782B-414B-BB54-7FF69AF6A532}" type="slidenum">
              <a:rPr lang="en-US" smtClean="0"/>
              <a:pPr/>
              <a:t>44</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pic>
        <p:nvPicPr>
          <p:cNvPr id="4" name="Picture 2"/>
          <p:cNvPicPr>
            <a:picLocks noChangeAspect="1" noChangeArrowheads="1"/>
          </p:cNvPicPr>
          <p:nvPr/>
        </p:nvPicPr>
        <p:blipFill>
          <a:blip r:embed="rId3"/>
          <a:srcRect/>
          <a:stretch>
            <a:fillRect/>
          </a:stretch>
        </p:blipFill>
        <p:spPr bwMode="auto">
          <a:xfrm>
            <a:off x="4206828" y="1530668"/>
            <a:ext cx="4937172" cy="3386147"/>
          </a:xfrm>
          <a:prstGeom prst="rect">
            <a:avLst/>
          </a:prstGeom>
          <a:noFill/>
          <a:ln w="9525">
            <a:noFill/>
            <a:miter lim="800000"/>
            <a:headEnd/>
            <a:tailEnd/>
          </a:ln>
          <a:effectLst/>
        </p:spPr>
      </p:pic>
      <p:sp>
        <p:nvSpPr>
          <p:cNvPr id="9" name="Rectangle 8"/>
          <p:cNvSpPr/>
          <p:nvPr/>
        </p:nvSpPr>
        <p:spPr>
          <a:xfrm>
            <a:off x="4500562" y="3571876"/>
            <a:ext cx="114300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ko-KR" dirty="0" smtClean="0"/>
              <a:t>KDD-Cup </a:t>
            </a:r>
            <a:r>
              <a:rPr lang="en-US" altLang="ko-KR" dirty="0"/>
              <a:t>99 Data Set</a:t>
            </a:r>
            <a:endParaRPr lang="en-US" altLang="ja-JP" dirty="0"/>
          </a:p>
        </p:txBody>
      </p:sp>
      <p:sp>
        <p:nvSpPr>
          <p:cNvPr id="112643" name="Rectangle 3"/>
          <p:cNvSpPr>
            <a:spLocks noGrp="1" noChangeArrowheads="1"/>
          </p:cNvSpPr>
          <p:nvPr>
            <p:ph type="body" idx="1"/>
          </p:nvPr>
        </p:nvSpPr>
        <p:spPr>
          <a:xfrm>
            <a:off x="457200" y="1628775"/>
            <a:ext cx="8507413" cy="4464050"/>
          </a:xfrm>
        </p:spPr>
        <p:txBody>
          <a:bodyPr>
            <a:normAutofit/>
          </a:bodyPr>
          <a:lstStyle/>
          <a:p>
            <a:r>
              <a:rPr lang="en-US" altLang="ko-KR" dirty="0" smtClean="0"/>
              <a:t>Modification </a:t>
            </a:r>
            <a:r>
              <a:rPr lang="en-US" altLang="ko-KR" dirty="0"/>
              <a:t>of DARPA 1998 data set</a:t>
            </a:r>
          </a:p>
          <a:p>
            <a:r>
              <a:rPr lang="en-US" altLang="ko-KR" dirty="0" smtClean="0"/>
              <a:t>DARPA </a:t>
            </a:r>
            <a:r>
              <a:rPr lang="en-US" altLang="ko-KR" dirty="0"/>
              <a:t>1998 data set</a:t>
            </a:r>
          </a:p>
          <a:p>
            <a:pPr lvl="1"/>
            <a:r>
              <a:rPr lang="en-US" altLang="ko-KR" dirty="0" smtClean="0"/>
              <a:t>Managed </a:t>
            </a:r>
            <a:r>
              <a:rPr lang="en-US" altLang="ko-KR" dirty="0"/>
              <a:t>by Lincoln Lab.(under DARPA </a:t>
            </a:r>
            <a:r>
              <a:rPr lang="en-US" altLang="ko-KR" dirty="0" smtClean="0"/>
              <a:t>	sponsorship</a:t>
            </a:r>
            <a:r>
              <a:rPr lang="en-US" altLang="ko-KR" dirty="0"/>
              <a:t>)</a:t>
            </a:r>
          </a:p>
          <a:p>
            <a:pPr lvl="1"/>
            <a:r>
              <a:rPr lang="en-US" altLang="ko-KR" dirty="0" smtClean="0"/>
              <a:t>Simulated </a:t>
            </a:r>
            <a:r>
              <a:rPr lang="en-US" altLang="ko-KR" dirty="0"/>
              <a:t>n</a:t>
            </a:r>
            <a:r>
              <a:rPr lang="en-US" altLang="ja-JP" dirty="0"/>
              <a:t>ine weeks of raw TCP dump data</a:t>
            </a:r>
            <a:endParaRPr lang="en-US" altLang="ko-KR" dirty="0"/>
          </a:p>
          <a:p>
            <a:pPr lvl="1"/>
            <a:endParaRPr lang="en-US" altLang="ko-KR" sz="1000" dirty="0"/>
          </a:p>
          <a:p>
            <a:pPr lvl="1"/>
            <a:r>
              <a:rPr lang="en-US" altLang="ko-KR" dirty="0" smtClean="0"/>
              <a:t>Attacks</a:t>
            </a:r>
            <a:endParaRPr lang="en-US" altLang="ko-KR" dirty="0"/>
          </a:p>
          <a:p>
            <a:pPr lvl="2"/>
            <a:r>
              <a:rPr lang="en-US" altLang="ko-KR" dirty="0" smtClean="0"/>
              <a:t>38 </a:t>
            </a:r>
            <a:r>
              <a:rPr lang="en-US" altLang="ko-KR" dirty="0"/>
              <a:t>different attacks against Unix/Linux machines</a:t>
            </a:r>
          </a:p>
          <a:p>
            <a:pPr lvl="2"/>
            <a:r>
              <a:rPr lang="en-US" altLang="ko-KR" dirty="0" err="1" smtClean="0"/>
              <a:t>DoS</a:t>
            </a:r>
            <a:r>
              <a:rPr lang="en-US" altLang="ko-KR" dirty="0"/>
              <a:t>, Scan, Buffer overflow and so on</a:t>
            </a:r>
            <a:r>
              <a:rPr lang="en-US" altLang="ko-KR" dirty="0" smtClean="0"/>
              <a:t>.</a:t>
            </a:r>
            <a:endParaRPr lang="en-US" altLang="ko-KR" dirty="0"/>
          </a:p>
        </p:txBody>
      </p:sp>
      <p:sp>
        <p:nvSpPr>
          <p:cNvPr id="6" name="Slide Number Placeholder 5"/>
          <p:cNvSpPr>
            <a:spLocks noGrp="1"/>
          </p:cNvSpPr>
          <p:nvPr>
            <p:ph type="sldNum" sz="quarter" idx="12"/>
          </p:nvPr>
        </p:nvSpPr>
        <p:spPr/>
        <p:txBody>
          <a:bodyPr/>
          <a:lstStyle/>
          <a:p>
            <a:fld id="{437C6231-782B-414B-BB54-7FF69AF6A532}" type="slidenum">
              <a:rPr lang="en-US" smtClean="0"/>
              <a:pPr/>
              <a:t>45</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r>
              <a:rPr lang="en-US" altLang="ko-KR" dirty="0" smtClean="0"/>
              <a:t>KDD-Cup 99 Data Set</a:t>
            </a:r>
            <a:endParaRPr lang="en-US" dirty="0"/>
          </a:p>
        </p:txBody>
      </p:sp>
      <p:sp>
        <p:nvSpPr>
          <p:cNvPr id="50179" name="Rectangle 1027"/>
          <p:cNvSpPr>
            <a:spLocks noGrp="1" noChangeArrowheads="1"/>
          </p:cNvSpPr>
          <p:nvPr>
            <p:ph type="body" sz="half" idx="1"/>
          </p:nvPr>
        </p:nvSpPr>
        <p:spPr>
          <a:xfrm>
            <a:off x="428596" y="1714488"/>
            <a:ext cx="8229600" cy="4143404"/>
          </a:xfrm>
        </p:spPr>
        <p:txBody>
          <a:bodyPr>
            <a:normAutofit/>
          </a:bodyPr>
          <a:lstStyle/>
          <a:p>
            <a:pPr>
              <a:lnSpc>
                <a:spcPct val="90000"/>
              </a:lnSpc>
            </a:pPr>
            <a:r>
              <a:rPr lang="en-US" dirty="0" smtClean="0"/>
              <a:t>About 4,000,000 </a:t>
            </a:r>
            <a:r>
              <a:rPr lang="en-US" dirty="0"/>
              <a:t>connections in dataset.</a:t>
            </a:r>
          </a:p>
          <a:p>
            <a:pPr>
              <a:lnSpc>
                <a:spcPct val="90000"/>
              </a:lnSpc>
            </a:pPr>
            <a:r>
              <a:rPr lang="en-US" dirty="0" smtClean="0"/>
              <a:t>41 </a:t>
            </a:r>
            <a:r>
              <a:rPr lang="en-US" dirty="0"/>
              <a:t>Features </a:t>
            </a:r>
            <a:r>
              <a:rPr lang="en-US" sz="2800" dirty="0"/>
              <a:t>(few examples</a:t>
            </a:r>
            <a:r>
              <a:rPr lang="en-US" sz="2800" dirty="0" smtClean="0"/>
              <a:t>)</a:t>
            </a:r>
          </a:p>
          <a:p>
            <a:pPr>
              <a:lnSpc>
                <a:spcPct val="90000"/>
              </a:lnSpc>
            </a:pPr>
            <a:r>
              <a:rPr lang="en-US" dirty="0" smtClean="0"/>
              <a:t>Four Class of intrusions</a:t>
            </a:r>
          </a:p>
          <a:p>
            <a:pPr lvl="1">
              <a:lnSpc>
                <a:spcPct val="90000"/>
              </a:lnSpc>
            </a:pPr>
            <a:r>
              <a:rPr lang="en-US" dirty="0" smtClean="0"/>
              <a:t>Denial </a:t>
            </a:r>
            <a:r>
              <a:rPr lang="en-US" dirty="0"/>
              <a:t>of Service Attack (</a:t>
            </a:r>
            <a:r>
              <a:rPr lang="en-US" dirty="0" err="1"/>
              <a:t>DoS</a:t>
            </a:r>
            <a:r>
              <a:rPr lang="en-US" dirty="0" smtClean="0"/>
              <a:t>)</a:t>
            </a:r>
            <a:endParaRPr lang="en-US" dirty="0"/>
          </a:p>
          <a:p>
            <a:pPr lvl="1">
              <a:lnSpc>
                <a:spcPct val="90000"/>
              </a:lnSpc>
            </a:pPr>
            <a:r>
              <a:rPr lang="en-US" dirty="0" smtClean="0"/>
              <a:t>User </a:t>
            </a:r>
            <a:r>
              <a:rPr lang="en-US" dirty="0"/>
              <a:t>to Root Attack (U2R</a:t>
            </a:r>
            <a:r>
              <a:rPr lang="en-US" dirty="0" smtClean="0"/>
              <a:t>)</a:t>
            </a:r>
            <a:endParaRPr lang="en-US" dirty="0"/>
          </a:p>
          <a:p>
            <a:pPr lvl="1">
              <a:lnSpc>
                <a:spcPct val="90000"/>
              </a:lnSpc>
            </a:pPr>
            <a:r>
              <a:rPr lang="en-US" dirty="0" smtClean="0"/>
              <a:t>Remote </a:t>
            </a:r>
            <a:r>
              <a:rPr lang="en-US" dirty="0"/>
              <a:t>to Local Attack (R2L</a:t>
            </a:r>
            <a:r>
              <a:rPr lang="en-US" dirty="0" smtClean="0"/>
              <a:t>)</a:t>
            </a:r>
            <a:endParaRPr lang="en-US" dirty="0"/>
          </a:p>
          <a:p>
            <a:pPr lvl="1">
              <a:lnSpc>
                <a:spcPct val="90000"/>
              </a:lnSpc>
            </a:pPr>
            <a:r>
              <a:rPr lang="en-US" dirty="0" smtClean="0"/>
              <a:t>Probing Attack</a:t>
            </a:r>
            <a:endParaRPr lang="en-US" dirty="0"/>
          </a:p>
          <a:p>
            <a:pPr>
              <a:lnSpc>
                <a:spcPct val="90000"/>
              </a:lnSpc>
            </a:pPr>
            <a:endParaRPr lang="en-US" dirty="0"/>
          </a:p>
        </p:txBody>
      </p:sp>
      <p:sp>
        <p:nvSpPr>
          <p:cNvPr id="5" name="Slide Number Placeholder 4"/>
          <p:cNvSpPr>
            <a:spLocks noGrp="1"/>
          </p:cNvSpPr>
          <p:nvPr>
            <p:ph type="sldNum" sz="quarter" idx="12"/>
          </p:nvPr>
        </p:nvSpPr>
        <p:spPr/>
        <p:txBody>
          <a:bodyPr/>
          <a:lstStyle/>
          <a:p>
            <a:fld id="{437C6231-782B-414B-BB54-7FF69AF6A532}"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KDD-Cup 99 Data Set</a:t>
            </a:r>
            <a:endParaRPr lang="fa-IR" dirty="0"/>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en-US" smtClean="0"/>
              <a:t>Intrusion Detection Systems</a:t>
            </a:r>
            <a:endParaRPr lang="en-US" dirty="0"/>
          </a:p>
        </p:txBody>
      </p:sp>
      <p:sp>
        <p:nvSpPr>
          <p:cNvPr id="5" name="Slide Number Placeholder 4"/>
          <p:cNvSpPr>
            <a:spLocks noGrp="1"/>
          </p:cNvSpPr>
          <p:nvPr>
            <p:ph type="sldNum" sz="quarter" idx="12"/>
          </p:nvPr>
        </p:nvSpPr>
        <p:spPr/>
        <p:txBody>
          <a:bodyPr/>
          <a:lstStyle/>
          <a:p>
            <a:fld id="{437C6231-782B-414B-BB54-7FF69AF6A532}" type="slidenum">
              <a:rPr lang="en-US" smtClean="0"/>
              <a:pPr/>
              <a:t>47</a:t>
            </a:fld>
            <a:endParaRPr lang="en-US"/>
          </a:p>
        </p:txBody>
      </p:sp>
      <p:pic>
        <p:nvPicPr>
          <p:cNvPr id="1026" name="Picture 2"/>
          <p:cNvPicPr>
            <a:picLocks noChangeAspect="1" noChangeArrowheads="1"/>
          </p:cNvPicPr>
          <p:nvPr/>
        </p:nvPicPr>
        <p:blipFill>
          <a:blip r:embed="rId2"/>
          <a:srcRect/>
          <a:stretch>
            <a:fillRect/>
          </a:stretch>
        </p:blipFill>
        <p:spPr bwMode="auto">
          <a:xfrm>
            <a:off x="0" y="1714488"/>
            <a:ext cx="9039225" cy="211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KDD-Cup 99 Data Set</a:t>
            </a:r>
            <a:endParaRPr lang="fa-IR" dirty="0"/>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en-US" smtClean="0"/>
              <a:t>Intrusion Detection Systems</a:t>
            </a:r>
            <a:endParaRPr lang="en-US" dirty="0"/>
          </a:p>
        </p:txBody>
      </p:sp>
      <p:sp>
        <p:nvSpPr>
          <p:cNvPr id="5" name="Slide Number Placeholder 4"/>
          <p:cNvSpPr>
            <a:spLocks noGrp="1"/>
          </p:cNvSpPr>
          <p:nvPr>
            <p:ph type="sldNum" sz="quarter" idx="12"/>
          </p:nvPr>
        </p:nvSpPr>
        <p:spPr/>
        <p:txBody>
          <a:bodyPr/>
          <a:lstStyle/>
          <a:p>
            <a:fld id="{437C6231-782B-414B-BB54-7FF69AF6A532}" type="slidenum">
              <a:rPr lang="en-US" smtClean="0"/>
              <a:pPr/>
              <a:t>48</a:t>
            </a:fld>
            <a:endParaRPr lang="en-US"/>
          </a:p>
        </p:txBody>
      </p:sp>
      <p:pic>
        <p:nvPicPr>
          <p:cNvPr id="2050" name="Picture 2"/>
          <p:cNvPicPr>
            <a:picLocks noChangeAspect="1" noChangeArrowheads="1"/>
          </p:cNvPicPr>
          <p:nvPr/>
        </p:nvPicPr>
        <p:blipFill>
          <a:blip r:embed="rId2"/>
          <a:srcRect/>
          <a:stretch>
            <a:fillRect/>
          </a:stretch>
        </p:blipFill>
        <p:spPr bwMode="auto">
          <a:xfrm>
            <a:off x="104806" y="1357298"/>
            <a:ext cx="8896350" cy="12334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2.78446E-6 L 3.33333E-6 -0.98474 " pathEditMode="relative" rAng="0" ptsTypes="AA">
                                      <p:cBhvr>
                                        <p:cTn id="6" dur="2000" fill="hold"/>
                                        <p:tgtEl>
                                          <p:spTgt spid="2050"/>
                                        </p:tgtEl>
                                        <p:attrNameLst>
                                          <p:attrName>ppt_x</p:attrName>
                                          <p:attrName>ppt_y</p:attrName>
                                        </p:attrNameLst>
                                      </p:cBhvr>
                                      <p:rCtr x="0" y="-4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IDS by one-class classification method </a:t>
            </a:r>
            <a:endParaRPr lang="en-US" dirty="0"/>
          </a:p>
        </p:txBody>
      </p:sp>
      <p:sp>
        <p:nvSpPr>
          <p:cNvPr id="3" name="Content Placeholder 2"/>
          <p:cNvSpPr>
            <a:spLocks noGrp="1"/>
          </p:cNvSpPr>
          <p:nvPr>
            <p:ph idx="1"/>
          </p:nvPr>
        </p:nvSpPr>
        <p:spPr>
          <a:xfrm>
            <a:off x="457200" y="1600201"/>
            <a:ext cx="8229600" cy="2828932"/>
          </a:xfrm>
        </p:spPr>
        <p:txBody>
          <a:bodyPr>
            <a:normAutofit fontScale="85000" lnSpcReduction="20000"/>
          </a:bodyPr>
          <a:lstStyle/>
          <a:p>
            <a:pPr>
              <a:lnSpc>
                <a:spcPct val="120000"/>
              </a:lnSpc>
            </a:pPr>
            <a:r>
              <a:rPr lang="en-US" dirty="0" smtClean="0"/>
              <a:t>Modify the SVDD method and apply the new proposed method to intrusion detection.</a:t>
            </a:r>
          </a:p>
          <a:p>
            <a:pPr>
              <a:lnSpc>
                <a:spcPct val="120000"/>
              </a:lnSpc>
            </a:pPr>
            <a:r>
              <a:rPr lang="en-US" dirty="0" smtClean="0"/>
              <a:t>This differentiated detection assumes that a targeted type of attack acts differently in the system than a non-targeted type of attack in terms of the statistics drawn from its behavior in the information system.</a:t>
            </a:r>
          </a:p>
          <a:p>
            <a:pPr>
              <a:lnSpc>
                <a:spcPct val="120000"/>
              </a:lnSpc>
            </a:pPr>
            <a:endParaRPr lang="en-US" dirty="0" smtClean="0"/>
          </a:p>
          <a:p>
            <a:pPr>
              <a:lnSpc>
                <a:spcPct val="120000"/>
              </a:lnSpc>
            </a:pPr>
            <a:endParaRPr lang="en-US" dirty="0"/>
          </a:p>
        </p:txBody>
      </p:sp>
      <p:grpSp>
        <p:nvGrpSpPr>
          <p:cNvPr id="9" name="Group 8"/>
          <p:cNvGrpSpPr/>
          <p:nvPr/>
        </p:nvGrpSpPr>
        <p:grpSpPr>
          <a:xfrm>
            <a:off x="642910" y="4214818"/>
            <a:ext cx="8286808" cy="1958755"/>
            <a:chOff x="571472" y="3000372"/>
            <a:chExt cx="8286808" cy="1958755"/>
          </a:xfrm>
        </p:grpSpPr>
        <p:pic>
          <p:nvPicPr>
            <p:cNvPr id="7171" name="Picture 3"/>
            <p:cNvPicPr>
              <a:picLocks noChangeAspect="1" noChangeArrowheads="1"/>
            </p:cNvPicPr>
            <p:nvPr/>
          </p:nvPicPr>
          <p:blipFill>
            <a:blip r:embed="rId2"/>
            <a:srcRect/>
            <a:stretch>
              <a:fillRect/>
            </a:stretch>
          </p:blipFill>
          <p:spPr bwMode="auto">
            <a:xfrm>
              <a:off x="571472" y="3416010"/>
              <a:ext cx="2000264" cy="727369"/>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571472" y="4143380"/>
              <a:ext cx="3143272" cy="377193"/>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4286248" y="3000372"/>
              <a:ext cx="4572032" cy="1958755"/>
            </a:xfrm>
            <a:prstGeom prst="rect">
              <a:avLst/>
            </a:prstGeom>
            <a:noFill/>
            <a:ln w="9525">
              <a:noFill/>
              <a:miter lim="800000"/>
              <a:headEnd/>
              <a:tailEnd/>
            </a:ln>
            <a:effectLst/>
          </p:spPr>
        </p:pic>
      </p:grpSp>
      <p:sp>
        <p:nvSpPr>
          <p:cNvPr id="10" name="Rectangle 9"/>
          <p:cNvSpPr/>
          <p:nvPr/>
        </p:nvSpPr>
        <p:spPr>
          <a:xfrm>
            <a:off x="928662" y="6215082"/>
            <a:ext cx="7358098" cy="307777"/>
          </a:xfrm>
          <a:prstGeom prst="rect">
            <a:avLst/>
          </a:prstGeom>
        </p:spPr>
        <p:txBody>
          <a:bodyPr wrap="square">
            <a:spAutoFit/>
          </a:bodyPr>
          <a:lstStyle/>
          <a:p>
            <a:r>
              <a:rPr lang="en-US" sz="1400" dirty="0" smtClean="0"/>
              <a:t>A differentiated one-class classification method with applications to intrusion detection, 2011</a:t>
            </a:r>
            <a:endParaRPr lang="en-US" sz="1400" dirty="0"/>
          </a:p>
        </p:txBody>
      </p:sp>
      <p:sp>
        <p:nvSpPr>
          <p:cNvPr id="11" name="Slide Number Placeholder 10"/>
          <p:cNvSpPr>
            <a:spLocks noGrp="1"/>
          </p:cNvSpPr>
          <p:nvPr>
            <p:ph type="sldNum" sz="quarter" idx="12"/>
          </p:nvPr>
        </p:nvSpPr>
        <p:spPr/>
        <p:txBody>
          <a:bodyPr/>
          <a:lstStyle/>
          <a:p>
            <a:fld id="{437C6231-782B-414B-BB54-7FF69AF6A532}" type="slidenum">
              <a:rPr lang="en-US" smtClean="0"/>
              <a:pPr/>
              <a:t>49</a:t>
            </a:fld>
            <a:endParaRPr lang="en-US"/>
          </a:p>
        </p:txBody>
      </p:sp>
      <p:sp>
        <p:nvSpPr>
          <p:cNvPr id="12" name="Footer Placeholder 11"/>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History about IDS </a:t>
            </a:r>
          </a:p>
        </p:txBody>
      </p:sp>
      <p:pic>
        <p:nvPicPr>
          <p:cNvPr id="15363" name="Picture 2"/>
          <p:cNvPicPr>
            <a:picLocks noGrp="1" noChangeAspect="1" noChangeArrowheads="1"/>
          </p:cNvPicPr>
          <p:nvPr>
            <p:ph idx="1"/>
          </p:nvPr>
        </p:nvPicPr>
        <p:blipFill>
          <a:blip r:embed="rId4"/>
          <a:srcRect/>
          <a:stretch>
            <a:fillRect/>
          </a:stretch>
        </p:blipFill>
        <p:spPr>
          <a:xfrm>
            <a:off x="304800" y="2057400"/>
            <a:ext cx="8583613" cy="4038600"/>
          </a:xfrm>
          <a:noFill/>
        </p:spPr>
      </p:pic>
      <p:sp>
        <p:nvSpPr>
          <p:cNvPr id="4" name="Slide Number Placeholder 3"/>
          <p:cNvSpPr>
            <a:spLocks noGrp="1"/>
          </p:cNvSpPr>
          <p:nvPr>
            <p:ph type="sldNum" sz="quarter" idx="12"/>
          </p:nvPr>
        </p:nvSpPr>
        <p:spPr/>
        <p:txBody>
          <a:bodyPr/>
          <a:lstStyle/>
          <a:p>
            <a:fld id="{437C6231-782B-414B-BB54-7FF69AF6A532}"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
        <p:nvSpPr>
          <p:cNvPr id="8" name="TextBox 7"/>
          <p:cNvSpPr txBox="1"/>
          <p:nvPr/>
        </p:nvSpPr>
        <p:spPr>
          <a:xfrm>
            <a:off x="2500298" y="1571612"/>
            <a:ext cx="6429420" cy="2585323"/>
          </a:xfrm>
          <a:prstGeom prst="rect">
            <a:avLst/>
          </a:prstGeom>
          <a:solidFill>
            <a:srgbClr val="FFC000"/>
          </a:solidFill>
        </p:spPr>
        <p:txBody>
          <a:bodyPr wrap="square" rtlCol="0">
            <a:spAutoFit/>
          </a:bodyPr>
          <a:lstStyle/>
          <a:p>
            <a:r>
              <a:rPr lang="en-US" dirty="0" smtClean="0"/>
              <a:t>SRI International's System Design Laboratory has been actively involved in intrusion-detection research since 1983. Our first project, the Intrusion Detection Expert System (IDES), was a rule-based expert system trained to detect known malicious activity. That system was polished and enhanced to form </a:t>
            </a:r>
            <a:r>
              <a:rPr lang="en-US" dirty="0" smtClean="0">
                <a:hlinkClick r:id="rId5"/>
              </a:rPr>
              <a:t>NIDES</a:t>
            </a:r>
            <a:r>
              <a:rPr lang="en-US" dirty="0" smtClean="0"/>
              <a:t>, the Next-Generation Intrusion Detection Expert System. Currently, our research focuses on </a:t>
            </a:r>
            <a:r>
              <a:rPr lang="en-US" dirty="0" smtClean="0">
                <a:hlinkClick r:id="rId6"/>
              </a:rPr>
              <a:t>EMERALD: Event Monitoring Enabling Responses to Anomalous Live Disturbances</a:t>
            </a:r>
            <a:r>
              <a:rPr lang="en-US" dirty="0" smtClean="0"/>
              <a:t>, a modern system designed to detect and respond to today's network attacks.</a:t>
            </a:r>
            <a:endParaRPr lang="en-US" dirty="0"/>
          </a:p>
        </p:txBody>
      </p:sp>
      <p:sp>
        <p:nvSpPr>
          <p:cNvPr id="9" name="TextBox 8"/>
          <p:cNvSpPr txBox="1"/>
          <p:nvPr/>
        </p:nvSpPr>
        <p:spPr>
          <a:xfrm>
            <a:off x="1928794" y="1643050"/>
            <a:ext cx="6929486" cy="1200329"/>
          </a:xfrm>
          <a:prstGeom prst="rect">
            <a:avLst/>
          </a:prstGeom>
          <a:solidFill>
            <a:srgbClr val="FFC000"/>
          </a:solidFill>
        </p:spPr>
        <p:txBody>
          <a:bodyPr wrap="square" rtlCol="0">
            <a:spAutoFit/>
          </a:bodyPr>
          <a:lstStyle/>
          <a:p>
            <a:r>
              <a:rPr lang="en-US" dirty="0" smtClean="0"/>
              <a:t>Meanwhile, there were other significant advances occurring at University of California Davis' </a:t>
            </a:r>
            <a:r>
              <a:rPr lang="en-US" dirty="0" smtClean="0">
                <a:hlinkClick r:id="rId7"/>
              </a:rPr>
              <a:t>Lawrence Livermore Laboratories</a:t>
            </a:r>
            <a:r>
              <a:rPr lang="en-US" dirty="0" smtClean="0"/>
              <a:t>. In 1988, the Haystack project at Lawrence Livermore Labs released another version of intrusion detection for the US Air Force.</a:t>
            </a:r>
            <a:endParaRPr lang="en-US" dirty="0"/>
          </a:p>
        </p:txBody>
      </p:sp>
      <p:sp>
        <p:nvSpPr>
          <p:cNvPr id="10" name="TextBox 9"/>
          <p:cNvSpPr txBox="1"/>
          <p:nvPr/>
        </p:nvSpPr>
        <p:spPr>
          <a:xfrm>
            <a:off x="1000100" y="1643050"/>
            <a:ext cx="7429552" cy="923330"/>
          </a:xfrm>
          <a:prstGeom prst="rect">
            <a:avLst/>
          </a:prstGeom>
          <a:solidFill>
            <a:srgbClr val="FFC000"/>
          </a:solidFill>
        </p:spPr>
        <p:txBody>
          <a:bodyPr wrap="square" rtlCol="0">
            <a:spAutoFit/>
          </a:bodyPr>
          <a:lstStyle/>
          <a:p>
            <a:r>
              <a:rPr lang="en-US" dirty="0" smtClean="0"/>
              <a:t>Todd </a:t>
            </a:r>
            <a:r>
              <a:rPr lang="en-US" dirty="0" err="1" smtClean="0"/>
              <a:t>Heberlein</a:t>
            </a:r>
            <a:r>
              <a:rPr lang="en-US" dirty="0" smtClean="0"/>
              <a:t> introduced the idea of network intrusion detection. In 1990, </a:t>
            </a:r>
            <a:r>
              <a:rPr lang="en-US" dirty="0" err="1" smtClean="0"/>
              <a:t>Heberlein</a:t>
            </a:r>
            <a:r>
              <a:rPr lang="en-US" dirty="0" smtClean="0"/>
              <a:t> was the primary author and developer of Network Security Monitor (NSM), the first network intrusion detection system</a:t>
            </a:r>
            <a:endParaRPr lang="en-US" dirty="0"/>
          </a:p>
        </p:txBody>
      </p:sp>
      <p:sp>
        <p:nvSpPr>
          <p:cNvPr id="11" name="Rectangle 10"/>
          <p:cNvSpPr/>
          <p:nvPr/>
        </p:nvSpPr>
        <p:spPr>
          <a:xfrm>
            <a:off x="642910" y="5143512"/>
            <a:ext cx="2286016" cy="3571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2844" y="1556644"/>
            <a:ext cx="4357718" cy="3693319"/>
          </a:xfrm>
          <a:prstGeom prst="rect">
            <a:avLst/>
          </a:prstGeom>
          <a:solidFill>
            <a:srgbClr val="FFC000"/>
          </a:solidFill>
          <a:ln>
            <a:solidFill>
              <a:srgbClr val="FFC000"/>
            </a:solidFill>
          </a:ln>
        </p:spPr>
        <p:txBody>
          <a:bodyPr wrap="square" rtlCol="0">
            <a:spAutoFit/>
          </a:bodyPr>
          <a:lstStyle/>
          <a:p>
            <a:r>
              <a:rPr lang="en-US" dirty="0" smtClean="0"/>
              <a:t>the Air Force's </a:t>
            </a:r>
            <a:r>
              <a:rPr lang="en-US" dirty="0" err="1" smtClean="0"/>
              <a:t>Cryptologic</a:t>
            </a:r>
            <a:r>
              <a:rPr lang="en-US" dirty="0" smtClean="0"/>
              <a:t> Support Center developed the Automated Security Measurement System (ASIM) to monitor network traffic on the US Air Force's network. ASIM made considerable progress in overcoming scalability and portability issues that previously plagued NID products. Additionally, ASIM was the first solution to incorporate both a hardware and software solution to network intrusion detection. As often happened, the development group on the ASIM project formed a commercial company in 1994, the Wheel Group.</a:t>
            </a:r>
            <a:endParaRPr lang="en-US" dirty="0"/>
          </a:p>
        </p:txBody>
      </p:sp>
      <p:sp>
        <p:nvSpPr>
          <p:cNvPr id="13" name="TextBox 12"/>
          <p:cNvSpPr txBox="1"/>
          <p:nvPr/>
        </p:nvSpPr>
        <p:spPr>
          <a:xfrm>
            <a:off x="1214414" y="1571612"/>
            <a:ext cx="7215238" cy="1754326"/>
          </a:xfrm>
          <a:prstGeom prst="rect">
            <a:avLst/>
          </a:prstGeom>
          <a:solidFill>
            <a:srgbClr val="FFC000"/>
          </a:solidFill>
        </p:spPr>
        <p:txBody>
          <a:bodyPr wrap="square" rtlCol="0">
            <a:spAutoFit/>
          </a:bodyPr>
          <a:lstStyle/>
          <a:p>
            <a:r>
              <a:rPr lang="en-US" dirty="0" smtClean="0"/>
              <a:t>The intrusion detection market began to gain in popularity and truly generate revenues around 1997. In that year, the security market leader, ISS, developed a network intrusion detection system called </a:t>
            </a:r>
            <a:r>
              <a:rPr lang="en-US" dirty="0" err="1" smtClean="0"/>
              <a:t>RealSecure</a:t>
            </a:r>
            <a:r>
              <a:rPr lang="en-US" dirty="0" smtClean="0"/>
              <a:t>. A year later, Cisco recognized the importance of network intrusion detection and purchased the Wheel Group, attaining a security solution they could provide to their customers.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1" nodeType="clickEffect">
                                  <p:stCondLst>
                                    <p:cond delay="0"/>
                                  </p:stCondLst>
                                  <p:childTnLst>
                                    <p:animEffect transition="out" filter="box(in)">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63" presetClass="path" presetSubtype="0" accel="50000" decel="50000" fill="hold" grpId="1" nodeType="afterEffect">
                                  <p:stCondLst>
                                    <p:cond delay="0"/>
                                  </p:stCondLst>
                                  <p:childTnLst>
                                    <p:animMotion origin="layout" path="M -2.5E-6 1.85939E-6 L 0.22587 0.00763 " pathEditMode="relative" rAng="0" ptsTypes="AA">
                                      <p:cBhvr>
                                        <p:cTn id="19" dur="500" fill="hold"/>
                                        <p:tgtEl>
                                          <p:spTgt spid="11"/>
                                        </p:tgtEl>
                                        <p:attrNameLst>
                                          <p:attrName>ppt_x</p:attrName>
                                          <p:attrName>ppt_y</p:attrName>
                                        </p:attrNameLst>
                                      </p:cBhvr>
                                      <p:rCtr x="113" y="4"/>
                                    </p:animMotion>
                                  </p:childTnLst>
                                </p:cTn>
                              </p:par>
                            </p:childTnLst>
                          </p:cTn>
                        </p:par>
                        <p:par>
                          <p:cTn id="20" fill="hold">
                            <p:stCondLst>
                              <p:cond delay="1000"/>
                            </p:stCondLst>
                            <p:childTnLst>
                              <p:par>
                                <p:cTn id="21" presetID="21"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63" presetClass="path" presetSubtype="0" accel="50000" decel="50000" fill="hold" grpId="2" nodeType="afterEffect">
                                  <p:stCondLst>
                                    <p:cond delay="0"/>
                                  </p:stCondLst>
                                  <p:childTnLst>
                                    <p:animMotion origin="layout" path="M 0.22587 0.00763 L 0.3441 0.04949 " pathEditMode="relative" rAng="0" ptsTypes="AA">
                                      <p:cBhvr>
                                        <p:cTn id="31" dur="500" fill="hold"/>
                                        <p:tgtEl>
                                          <p:spTgt spid="11"/>
                                        </p:tgtEl>
                                        <p:attrNameLst>
                                          <p:attrName>ppt_x</p:attrName>
                                          <p:attrName>ppt_y</p:attrName>
                                        </p:attrNameLst>
                                      </p:cBhvr>
                                      <p:rCtr x="59" y="21"/>
                                    </p:animMotion>
                                  </p:childTnLst>
                                </p:cTn>
                              </p:par>
                            </p:childTnLst>
                          </p:cTn>
                        </p:par>
                        <p:par>
                          <p:cTn id="32" fill="hold">
                            <p:stCondLst>
                              <p:cond delay="1000"/>
                            </p:stCondLst>
                            <p:childTnLst>
                              <p:par>
                                <p:cTn id="33" presetID="21"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4)">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grpId="3" nodeType="afterEffect">
                                  <p:stCondLst>
                                    <p:cond delay="0"/>
                                  </p:stCondLst>
                                  <p:childTnLst>
                                    <p:animMotion origin="layout" path="M 0.3441 0.04949 L 0.37552 -0.41212 " pathEditMode="relative" rAng="0" ptsTypes="AA">
                                      <p:cBhvr>
                                        <p:cTn id="43" dur="500" fill="hold"/>
                                        <p:tgtEl>
                                          <p:spTgt spid="11"/>
                                        </p:tgtEl>
                                        <p:attrNameLst>
                                          <p:attrName>ppt_x</p:attrName>
                                          <p:attrName>ppt_y</p:attrName>
                                        </p:attrNameLst>
                                      </p:cBhvr>
                                      <p:rCtr x="16" y="-231"/>
                                    </p:animMotion>
                                  </p:childTnLst>
                                </p:cTn>
                              </p:par>
                              <p:par>
                                <p:cTn id="44" presetID="21"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4)">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grpId="1" nodeType="clickEffect">
                                  <p:stCondLst>
                                    <p:cond delay="0"/>
                                  </p:stCondLst>
                                  <p:childTnLst>
                                    <p:animEffect transition="out" filter="box(in)">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par>
                          <p:cTn id="52" fill="hold">
                            <p:stCondLst>
                              <p:cond delay="500"/>
                            </p:stCondLst>
                            <p:childTnLst>
                              <p:par>
                                <p:cTn id="53" presetID="64" presetClass="path" presetSubtype="0" accel="50000" decel="50000" fill="hold" grpId="4" nodeType="afterEffect">
                                  <p:stCondLst>
                                    <p:cond delay="0"/>
                                  </p:stCondLst>
                                  <p:childTnLst>
                                    <p:animMotion origin="layout" path="M 0.37552 -0.41212 L 0.5882 0.04949 " pathEditMode="relative" rAng="0" ptsTypes="AA">
                                      <p:cBhvr>
                                        <p:cTn id="54" dur="500" fill="hold"/>
                                        <p:tgtEl>
                                          <p:spTgt spid="11"/>
                                        </p:tgtEl>
                                        <p:attrNameLst>
                                          <p:attrName>ppt_x</p:attrName>
                                          <p:attrName>ppt_y</p:attrName>
                                        </p:attrNameLst>
                                      </p:cBhvr>
                                      <p:rCtr x="106" y="231"/>
                                    </p:animMotion>
                                  </p:childTnLst>
                                </p:cTn>
                              </p:par>
                            </p:childTnLst>
                          </p:cTn>
                        </p:par>
                        <p:par>
                          <p:cTn id="55" fill="hold">
                            <p:stCondLst>
                              <p:cond delay="1000"/>
                            </p:stCondLst>
                            <p:childTnLst>
                              <p:par>
                                <p:cTn id="56" presetID="21"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heel(4)">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par>
                          <p:cTn id="64" fill="hold">
                            <p:stCondLst>
                              <p:cond delay="500"/>
                            </p:stCondLst>
                            <p:childTnLst>
                              <p:par>
                                <p:cTn id="65" presetID="42" presetClass="path" presetSubtype="0" accel="50000" decel="50000" fill="hold" grpId="5" nodeType="afterEffect">
                                  <p:stCondLst>
                                    <p:cond delay="0"/>
                                  </p:stCondLst>
                                  <p:childTnLst>
                                    <p:animMotion origin="layout" path="M 0.5882 0.04949 L 0.58038 -0.29672 " pathEditMode="relative" rAng="0" ptsTypes="AA">
                                      <p:cBhvr>
                                        <p:cTn id="66" dur="500" fill="hold"/>
                                        <p:tgtEl>
                                          <p:spTgt spid="11"/>
                                        </p:tgtEl>
                                        <p:attrNameLst>
                                          <p:attrName>ppt_x</p:attrName>
                                          <p:attrName>ppt_y</p:attrName>
                                        </p:attrNameLst>
                                      </p:cBhvr>
                                      <p:rCtr x="-4" y="-1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1" grpId="2" animBg="1"/>
      <p:bldP spid="11" grpId="3" animBg="1"/>
      <p:bldP spid="11" grpId="4" animBg="1"/>
      <p:bldP spid="11" grpId="5" animBg="1"/>
      <p:bldP spid="12" grpId="0" animBg="1"/>
      <p:bldP spid="12" grpId="1" animBg="1"/>
      <p:bldP spid="13" grpId="0" animBg="1"/>
      <p:bldP spid="13"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sz="1800" dirty="0" smtClean="0"/>
              <a:t>Josef </a:t>
            </a:r>
            <a:r>
              <a:rPr lang="en-US" sz="1800" dirty="0" err="1" smtClean="0"/>
              <a:t>Pieprzyk</a:t>
            </a:r>
            <a:r>
              <a:rPr lang="en-US" sz="1800" dirty="0" smtClean="0"/>
              <a:t>, Thomas </a:t>
            </a:r>
            <a:r>
              <a:rPr lang="en-US" sz="1800" dirty="0" err="1" smtClean="0"/>
              <a:t>Hardjono</a:t>
            </a:r>
            <a:r>
              <a:rPr lang="en-US" sz="1800" dirty="0" smtClean="0"/>
              <a:t>, “</a:t>
            </a:r>
            <a:r>
              <a:rPr lang="en-US" sz="1800" dirty="0" smtClean="0">
                <a:solidFill>
                  <a:schemeClr val="tx1"/>
                </a:solidFill>
              </a:rPr>
              <a:t>Fundamentals of computer security”, </a:t>
            </a:r>
            <a:r>
              <a:rPr lang="en-US" sz="1800" dirty="0" smtClean="0"/>
              <a:t>Springer,  chapter 14, 2003.</a:t>
            </a:r>
          </a:p>
          <a:p>
            <a:r>
              <a:rPr lang="en-US" sz="1800" dirty="0" smtClean="0">
                <a:solidFill>
                  <a:schemeClr val="tx1"/>
                </a:solidFill>
              </a:rPr>
              <a:t>Randy </a:t>
            </a:r>
            <a:r>
              <a:rPr lang="en-US" sz="1800" dirty="0" smtClean="0"/>
              <a:t>weaver, “Guide to Network Defense and Countermeasures”,</a:t>
            </a:r>
            <a:r>
              <a:rPr lang="en-US" sz="1600" dirty="0" smtClean="0"/>
              <a:t> Course Technology</a:t>
            </a:r>
            <a:r>
              <a:rPr lang="en-US" sz="1800" dirty="0" smtClean="0"/>
              <a:t>, chapter 7, 2006.</a:t>
            </a:r>
          </a:p>
          <a:p>
            <a:r>
              <a:rPr lang="en-US" sz="1800" dirty="0" err="1" smtClean="0"/>
              <a:t>Mahbod</a:t>
            </a:r>
            <a:r>
              <a:rPr lang="en-US" sz="1800" dirty="0" smtClean="0"/>
              <a:t> </a:t>
            </a:r>
            <a:r>
              <a:rPr lang="en-US" sz="1800" dirty="0" err="1" smtClean="0"/>
              <a:t>Tavallaee</a:t>
            </a:r>
            <a:r>
              <a:rPr lang="en-US" sz="1800" dirty="0" smtClean="0"/>
              <a:t>, Natalia </a:t>
            </a:r>
            <a:r>
              <a:rPr lang="en-US" sz="1800" dirty="0" err="1" smtClean="0"/>
              <a:t>Stakhanova</a:t>
            </a:r>
            <a:r>
              <a:rPr lang="en-US" sz="1800" dirty="0" smtClean="0"/>
              <a:t>, and Ali Akbar </a:t>
            </a:r>
            <a:r>
              <a:rPr lang="en-US" sz="1800" dirty="0" err="1" smtClean="0"/>
              <a:t>Ghorbani,“Toward</a:t>
            </a:r>
            <a:r>
              <a:rPr lang="en-US" sz="1800" dirty="0" smtClean="0"/>
              <a:t> Credible Evaluation of Anomaly-Based Intrusion-Detection Methods”, IEEE TRANSACTIONS ON SYSTEMS, MAN, AND CYBERNETICS—PART C: APPLICATIONS AND REVIEWS, 2010.</a:t>
            </a:r>
          </a:p>
          <a:p>
            <a:r>
              <a:rPr lang="en-US" sz="1800" dirty="0" err="1" smtClean="0"/>
              <a:t>Chih</a:t>
            </a:r>
            <a:r>
              <a:rPr lang="en-US" sz="1800" dirty="0" smtClean="0"/>
              <a:t>-Fong Tsai, Yu-</a:t>
            </a:r>
            <a:r>
              <a:rPr lang="en-US" sz="1800" dirty="0" err="1" smtClean="0"/>
              <a:t>Feng</a:t>
            </a:r>
            <a:r>
              <a:rPr lang="en-US" sz="1800" dirty="0" smtClean="0"/>
              <a:t> Hsu, </a:t>
            </a:r>
            <a:r>
              <a:rPr lang="en-US" sz="1800" dirty="0" err="1" smtClean="0"/>
              <a:t>Chia</a:t>
            </a:r>
            <a:r>
              <a:rPr lang="en-US" sz="1800" dirty="0" smtClean="0"/>
              <a:t>-Ying Lin, Wei-Yang Lin, “Intrusion detection by machine learning: A review”, Expert Systems with Applications 36, 2009.</a:t>
            </a:r>
          </a:p>
          <a:p>
            <a:r>
              <a:rPr lang="en-US" sz="1800" dirty="0" err="1" smtClean="0"/>
              <a:t>Phurivit</a:t>
            </a:r>
            <a:r>
              <a:rPr lang="en-US" sz="1800" dirty="0" smtClean="0"/>
              <a:t> </a:t>
            </a:r>
            <a:r>
              <a:rPr lang="en-US" sz="1800" dirty="0" err="1" smtClean="0"/>
              <a:t>Sangkatsanee</a:t>
            </a:r>
            <a:r>
              <a:rPr lang="en-US" sz="1800" dirty="0" smtClean="0"/>
              <a:t>, </a:t>
            </a:r>
            <a:r>
              <a:rPr lang="en-US" sz="1800" dirty="0" err="1" smtClean="0"/>
              <a:t>Naruemon</a:t>
            </a:r>
            <a:r>
              <a:rPr lang="en-US" sz="1800" dirty="0" smtClean="0"/>
              <a:t> </a:t>
            </a:r>
            <a:r>
              <a:rPr lang="en-US" sz="1800" dirty="0" err="1" smtClean="0"/>
              <a:t>Wattanapongsakorn</a:t>
            </a:r>
            <a:r>
              <a:rPr lang="en-US" sz="1800" dirty="0" smtClean="0"/>
              <a:t>, </a:t>
            </a:r>
            <a:r>
              <a:rPr lang="en-US" sz="1800" dirty="0" err="1" smtClean="0"/>
              <a:t>Chalermpol</a:t>
            </a:r>
            <a:r>
              <a:rPr lang="en-US" sz="1800" dirty="0" smtClean="0"/>
              <a:t> </a:t>
            </a:r>
            <a:r>
              <a:rPr lang="en-US" sz="1800" dirty="0" err="1" smtClean="0"/>
              <a:t>Charnsripinyo</a:t>
            </a:r>
            <a:r>
              <a:rPr lang="en-US" sz="1800" dirty="0" smtClean="0"/>
              <a:t>, “Practical real-time intrusion detection using machine learning approaches”, Computer Communications 34, 2011.</a:t>
            </a:r>
          </a:p>
          <a:p>
            <a:r>
              <a:rPr lang="en-US" sz="1800" dirty="0" smtClean="0"/>
              <a:t>Shi-Jinn </a:t>
            </a:r>
            <a:r>
              <a:rPr lang="en-US" sz="1800" dirty="0" err="1" smtClean="0"/>
              <a:t>Horng</a:t>
            </a:r>
            <a:r>
              <a:rPr lang="en-US" sz="1800" dirty="0" smtClean="0"/>
              <a:t>, Ming-Yang Su, Yuan-</a:t>
            </a:r>
            <a:r>
              <a:rPr lang="en-US" sz="1800" dirty="0" err="1" smtClean="0"/>
              <a:t>Hsin</a:t>
            </a:r>
            <a:r>
              <a:rPr lang="en-US" sz="1800" dirty="0" smtClean="0"/>
              <a:t> Chen, </a:t>
            </a:r>
            <a:r>
              <a:rPr lang="en-US" sz="1800" dirty="0" err="1" smtClean="0"/>
              <a:t>Tzong-Wann</a:t>
            </a:r>
            <a:r>
              <a:rPr lang="en-US" sz="1800" dirty="0" smtClean="0"/>
              <a:t> Kao, </a:t>
            </a:r>
            <a:r>
              <a:rPr lang="en-US" sz="1800" dirty="0" err="1" smtClean="0"/>
              <a:t>Rong-Jian</a:t>
            </a:r>
            <a:r>
              <a:rPr lang="en-US" sz="1800" dirty="0" smtClean="0"/>
              <a:t> Chen, </a:t>
            </a:r>
            <a:r>
              <a:rPr lang="en-US" sz="1800" dirty="0" err="1" smtClean="0"/>
              <a:t>Jui</a:t>
            </a:r>
            <a:r>
              <a:rPr lang="en-US" sz="1800" dirty="0" smtClean="0"/>
              <a:t>-Lin Lai, Citra </a:t>
            </a:r>
            <a:r>
              <a:rPr lang="en-US" sz="1800" dirty="0" err="1" smtClean="0"/>
              <a:t>Dwi</a:t>
            </a:r>
            <a:r>
              <a:rPr lang="en-US" sz="1800" dirty="0" smtClean="0"/>
              <a:t> Perkasa, “A novel intrusion detection system based on hierarchical clustering and support vector machines”, Expert Systems with Applications 38, 2011.</a:t>
            </a:r>
          </a:p>
          <a:p>
            <a:r>
              <a:rPr lang="en-US" sz="1800" dirty="0" err="1" smtClean="0"/>
              <a:t>Inho</a:t>
            </a:r>
            <a:r>
              <a:rPr lang="en-US" sz="1800" dirty="0" smtClean="0"/>
              <a:t> Kang, </a:t>
            </a:r>
            <a:r>
              <a:rPr lang="en-US" sz="1800" dirty="0" err="1" smtClean="0"/>
              <a:t>Myong</a:t>
            </a:r>
            <a:r>
              <a:rPr lang="en-US" sz="1800" dirty="0" smtClean="0"/>
              <a:t> K. </a:t>
            </a:r>
            <a:r>
              <a:rPr lang="en-US" sz="1800" dirty="0" err="1" smtClean="0"/>
              <a:t>Jeong</a:t>
            </a:r>
            <a:r>
              <a:rPr lang="en-US" sz="1800" dirty="0" smtClean="0"/>
              <a:t>, </a:t>
            </a:r>
            <a:r>
              <a:rPr lang="en-US" sz="1800" dirty="0" err="1" smtClean="0"/>
              <a:t>Dongjoon</a:t>
            </a:r>
            <a:r>
              <a:rPr lang="en-US" sz="1800" dirty="0" smtClean="0"/>
              <a:t> Kong, “A differentiated one-class classification method with applications to intrusion detection”, Expert Systems with Applications, 2011.</a:t>
            </a:r>
          </a:p>
          <a:p>
            <a:r>
              <a:rPr lang="en-US" sz="1800" dirty="0" smtClean="0"/>
              <a:t>P. </a:t>
            </a:r>
            <a:r>
              <a:rPr lang="en-US" sz="1800" dirty="0" err="1" smtClean="0"/>
              <a:t>Garcı´a-Teodoro</a:t>
            </a:r>
            <a:r>
              <a:rPr lang="en-US" sz="1800" dirty="0" smtClean="0"/>
              <a:t>, J. </a:t>
            </a:r>
            <a:r>
              <a:rPr lang="en-US" sz="1800" dirty="0" err="1" smtClean="0"/>
              <a:t>Dı´az-Verdejo</a:t>
            </a:r>
            <a:r>
              <a:rPr lang="en-US" sz="1800" dirty="0" smtClean="0"/>
              <a:t>, G. </a:t>
            </a:r>
            <a:r>
              <a:rPr lang="en-US" sz="1800" dirty="0" err="1" smtClean="0"/>
              <a:t>Macia´-Ferna´ndez</a:t>
            </a:r>
            <a:r>
              <a:rPr lang="en-US" sz="1800" dirty="0" smtClean="0"/>
              <a:t>, E. </a:t>
            </a:r>
            <a:r>
              <a:rPr lang="en-US" sz="1800" dirty="0" err="1" smtClean="0"/>
              <a:t>Va´zquez</a:t>
            </a:r>
            <a:r>
              <a:rPr lang="en-US" sz="1800" dirty="0" smtClean="0"/>
              <a:t>, “Anomaly-based network intrusion </a:t>
            </a:r>
            <a:r>
              <a:rPr lang="en-US" sz="1800" dirty="0" err="1" smtClean="0"/>
              <a:t>detection:Techniques</a:t>
            </a:r>
            <a:r>
              <a:rPr lang="en-US" sz="1800" dirty="0" smtClean="0"/>
              <a:t>, systems and challenges”,</a:t>
            </a:r>
            <a:r>
              <a:rPr lang="pt-BR" sz="1800" dirty="0" smtClean="0"/>
              <a:t>  computers &amp; security 28,</a:t>
            </a:r>
            <a:r>
              <a:rPr lang="en-US" sz="1800" dirty="0" smtClean="0"/>
              <a:t> 2009.</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437C6231-782B-414B-BB54-7FF69AF6A532}"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71600" y="3143248"/>
            <a:ext cx="7772400" cy="1470025"/>
          </a:xfrm>
        </p:spPr>
        <p:txBody>
          <a:bodyPr/>
          <a:lstStyle/>
          <a:p>
            <a:r>
              <a:rPr lang="en-US" b="1" dirty="0" smtClean="0"/>
              <a:t>Thanks for your Attention</a:t>
            </a:r>
            <a:endParaRPr lang="en-US" b="1" dirty="0"/>
          </a:p>
        </p:txBody>
      </p:sp>
      <p:sp>
        <p:nvSpPr>
          <p:cNvPr id="4" name="Footer Placeholder 3"/>
          <p:cNvSpPr>
            <a:spLocks noGrp="1"/>
          </p:cNvSpPr>
          <p:nvPr>
            <p:ph type="ftr" sz="quarter" idx="11"/>
          </p:nvPr>
        </p:nvSpPr>
        <p:spPr/>
        <p:txBody>
          <a:bodyPr/>
          <a:lstStyle/>
          <a:p>
            <a:r>
              <a:rPr lang="en-US" smtClean="0"/>
              <a:t>Intrusion Detection Systems</a:t>
            </a:r>
            <a:endParaRPr lang="en-US" dirty="0"/>
          </a:p>
        </p:txBody>
      </p:sp>
      <p:sp>
        <p:nvSpPr>
          <p:cNvPr id="5" name="Slide Number Placeholder 4"/>
          <p:cNvSpPr>
            <a:spLocks noGrp="1"/>
          </p:cNvSpPr>
          <p:nvPr>
            <p:ph type="sldNum" sz="quarter" idx="12"/>
          </p:nvPr>
        </p:nvSpPr>
        <p:spPr/>
        <p:txBody>
          <a:bodyPr/>
          <a:lstStyle/>
          <a:p>
            <a:fld id="{437C6231-782B-414B-BB54-7FF69AF6A532}" type="slidenum">
              <a:rPr lang="en-US" smtClean="0"/>
              <a:pPr/>
              <a:t>51</a:t>
            </a:fld>
            <a:endParaRPr lang="en-US"/>
          </a:p>
        </p:txBody>
      </p:sp>
      <p:pic>
        <p:nvPicPr>
          <p:cNvPr id="8" name="Picture 3" descr="C:\Documents and Settings\Mohammad\Desktop\pic\StudyQuestion.jpg"/>
          <p:cNvPicPr>
            <a:picLocks noChangeAspect="1" noChangeArrowheads="1"/>
          </p:cNvPicPr>
          <p:nvPr/>
        </p:nvPicPr>
        <p:blipFill>
          <a:blip r:embed="rId2"/>
          <a:srcRect/>
          <a:stretch>
            <a:fillRect/>
          </a:stretch>
        </p:blipFill>
        <p:spPr bwMode="auto">
          <a:xfrm>
            <a:off x="657220" y="2428868"/>
            <a:ext cx="1602259" cy="200023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916B866-AAE2-49FD-AEF6-1A27E25590D4}" type="slidenum">
              <a:rPr lang="en-US"/>
              <a:pPr>
                <a:defRPr/>
              </a:pPr>
              <a:t>6</a:t>
            </a:fld>
            <a:endParaRPr lang="en-US"/>
          </a:p>
        </p:txBody>
      </p:sp>
      <p:sp>
        <p:nvSpPr>
          <p:cNvPr id="129027" name="Rectangle 2"/>
          <p:cNvSpPr>
            <a:spLocks noGrp="1" noChangeArrowheads="1"/>
          </p:cNvSpPr>
          <p:nvPr>
            <p:ph type="title"/>
          </p:nvPr>
        </p:nvSpPr>
        <p:spPr/>
        <p:txBody>
          <a:bodyPr/>
          <a:lstStyle/>
          <a:p>
            <a:r>
              <a:rPr lang="en-US" dirty="0" smtClean="0"/>
              <a:t>IDS vs. Firewall</a:t>
            </a:r>
          </a:p>
        </p:txBody>
      </p:sp>
      <p:sp>
        <p:nvSpPr>
          <p:cNvPr id="129028" name="Rectangle 3"/>
          <p:cNvSpPr>
            <a:spLocks noGrp="1" noChangeArrowheads="1"/>
          </p:cNvSpPr>
          <p:nvPr>
            <p:ph type="body" idx="1"/>
          </p:nvPr>
        </p:nvSpPr>
        <p:spPr/>
        <p:txBody>
          <a:bodyPr/>
          <a:lstStyle/>
          <a:p>
            <a:pPr algn="ctr">
              <a:buFont typeface="Wingdings" pitchFamily="2" charset="2"/>
              <a:buNone/>
            </a:pPr>
            <a:endParaRPr lang="en-US" dirty="0" smtClean="0"/>
          </a:p>
          <a:p>
            <a:pPr algn="ctr">
              <a:buFont typeface="Wingdings" pitchFamily="2" charset="2"/>
              <a:buNone/>
            </a:pPr>
            <a:endParaRPr lang="en-US" dirty="0" smtClean="0"/>
          </a:p>
        </p:txBody>
      </p:sp>
      <p:pic>
        <p:nvPicPr>
          <p:cNvPr id="129029" name="Picture 4" descr="D:\Documents and Settings\Yasir Zahur\Desktop\clip_image004.jpg"/>
          <p:cNvPicPr>
            <a:picLocks noChangeAspect="1" noChangeArrowheads="1"/>
          </p:cNvPicPr>
          <p:nvPr/>
        </p:nvPicPr>
        <p:blipFill>
          <a:blip r:embed="rId2"/>
          <a:srcRect/>
          <a:stretch>
            <a:fillRect/>
          </a:stretch>
        </p:blipFill>
        <p:spPr bwMode="auto">
          <a:xfrm>
            <a:off x="990600" y="2057400"/>
            <a:ext cx="7696200" cy="45307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a:srcRect/>
          <a:stretch>
            <a:fillRect/>
          </a:stretch>
        </p:blipFill>
        <p:spPr bwMode="auto">
          <a:xfrm>
            <a:off x="857224" y="1571612"/>
            <a:ext cx="7908925" cy="4117975"/>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smtClean="0"/>
              <a:t>The Role of IDS</a:t>
            </a:r>
            <a:endParaRPr lang="en-US" dirty="0"/>
          </a:p>
        </p:txBody>
      </p:sp>
      <p:sp>
        <p:nvSpPr>
          <p:cNvPr id="8" name="Content Placeholder 7"/>
          <p:cNvSpPr>
            <a:spLocks noGrp="1"/>
          </p:cNvSpPr>
          <p:nvPr>
            <p:ph idx="1"/>
          </p:nvPr>
        </p:nvSpPr>
        <p:spPr/>
        <p:txBody>
          <a:bodyPr/>
          <a:lstStyle/>
          <a:p>
            <a:endParaRPr lang="en-US"/>
          </a:p>
        </p:txBody>
      </p:sp>
      <p:sp>
        <p:nvSpPr>
          <p:cNvPr id="6" name="Footer Placeholder 5"/>
          <p:cNvSpPr>
            <a:spLocks noGrp="1"/>
          </p:cNvSpPr>
          <p:nvPr>
            <p:ph type="ftr" sz="quarter" idx="11"/>
          </p:nvPr>
        </p:nvSpPr>
        <p:spPr/>
        <p:txBody>
          <a:bodyPr/>
          <a:lstStyle/>
          <a:p>
            <a:r>
              <a:rPr lang="en-US" b="1" smtClean="0"/>
              <a:t>Intrusion Detection Systems</a:t>
            </a:r>
            <a:endParaRPr lang="en-US" b="1"/>
          </a:p>
        </p:txBody>
      </p:sp>
      <p:sp>
        <p:nvSpPr>
          <p:cNvPr id="5" name="Slide Number Placeholder 4"/>
          <p:cNvSpPr>
            <a:spLocks noGrp="1"/>
          </p:cNvSpPr>
          <p:nvPr>
            <p:ph type="sldNum" sz="quarter" idx="12"/>
          </p:nvPr>
        </p:nvSpPr>
        <p:spPr/>
        <p:txBody>
          <a:bodyPr/>
          <a:lstStyle/>
          <a:p>
            <a:fld id="{437C6231-782B-414B-BB54-7FF69AF6A53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533400" y="381000"/>
            <a:ext cx="8077200" cy="1295400"/>
          </a:xfrm>
        </p:spPr>
        <p:txBody>
          <a:bodyPr rtlCol="0">
            <a:normAutofit fontScale="90000"/>
          </a:bodyPr>
          <a:lstStyle/>
          <a:p>
            <a:pPr fontAlgn="auto">
              <a:spcAft>
                <a:spcPts val="0"/>
              </a:spcAft>
              <a:defRPr/>
            </a:pPr>
            <a:r>
              <a:rPr lang="en-US" dirty="0" smtClean="0"/>
              <a:t>Intrusion Detection System Components</a:t>
            </a:r>
          </a:p>
        </p:txBody>
      </p:sp>
      <p:sp>
        <p:nvSpPr>
          <p:cNvPr id="20485" name="Rectangle 3"/>
          <p:cNvSpPr>
            <a:spLocks noGrp="1" noChangeArrowheads="1"/>
          </p:cNvSpPr>
          <p:nvPr>
            <p:ph type="body" idx="1"/>
          </p:nvPr>
        </p:nvSpPr>
        <p:spPr>
          <a:xfrm>
            <a:off x="457200" y="1905000"/>
            <a:ext cx="8229600" cy="4343400"/>
          </a:xfrm>
        </p:spPr>
        <p:txBody>
          <a:bodyPr/>
          <a:lstStyle/>
          <a:p>
            <a:r>
              <a:rPr lang="en-US" dirty="0" smtClean="0"/>
              <a:t> Components</a:t>
            </a:r>
          </a:p>
          <a:p>
            <a:pPr lvl="1"/>
            <a:r>
              <a:rPr lang="en-US" dirty="0" smtClean="0"/>
              <a:t>Network sensors </a:t>
            </a:r>
          </a:p>
          <a:p>
            <a:pPr lvl="1"/>
            <a:r>
              <a:rPr lang="en-US" dirty="0" smtClean="0"/>
              <a:t>Alert systems</a:t>
            </a:r>
          </a:p>
          <a:p>
            <a:pPr lvl="1"/>
            <a:r>
              <a:rPr lang="en-US" dirty="0" smtClean="0"/>
              <a:t>Command console</a:t>
            </a:r>
          </a:p>
          <a:p>
            <a:pPr lvl="1"/>
            <a:r>
              <a:rPr lang="en-US" dirty="0" smtClean="0"/>
              <a:t>Response system</a:t>
            </a:r>
          </a:p>
          <a:p>
            <a:pPr lvl="1"/>
            <a:r>
              <a:rPr lang="en-US" dirty="0" smtClean="0"/>
              <a:t>Database of attack signatures or behaviors</a:t>
            </a:r>
          </a:p>
        </p:txBody>
      </p:sp>
      <p:sp>
        <p:nvSpPr>
          <p:cNvPr id="7" name="Footer Placeholder 5"/>
          <p:cNvSpPr>
            <a:spLocks noGrp="1"/>
          </p:cNvSpPr>
          <p:nvPr>
            <p:ph type="ftr" sz="quarter" idx="11"/>
          </p:nvPr>
        </p:nvSpPr>
        <p:spPr>
          <a:xfrm>
            <a:off x="3124200" y="6356350"/>
            <a:ext cx="2895600" cy="365125"/>
          </a:xfrm>
        </p:spPr>
        <p:txBody>
          <a:bodyPr/>
          <a:lstStyle/>
          <a:p>
            <a:r>
              <a:rPr lang="en-US" dirty="0" smtClean="0"/>
              <a:t>Intrusion Detection Systems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533400" y="381000"/>
            <a:ext cx="8077200" cy="1295400"/>
          </a:xfrm>
        </p:spPr>
        <p:txBody>
          <a:bodyPr/>
          <a:lstStyle/>
          <a:p>
            <a:r>
              <a:rPr lang="en-US" smtClean="0"/>
              <a:t>Network Sensors</a:t>
            </a:r>
          </a:p>
        </p:txBody>
      </p:sp>
      <p:sp>
        <p:nvSpPr>
          <p:cNvPr id="547843" name="Rectangle 3"/>
          <p:cNvSpPr>
            <a:spLocks noGrp="1" noChangeArrowheads="1"/>
          </p:cNvSpPr>
          <p:nvPr>
            <p:ph type="body" idx="1"/>
          </p:nvPr>
        </p:nvSpPr>
        <p:spPr>
          <a:xfrm>
            <a:off x="457200" y="1905000"/>
            <a:ext cx="8229600" cy="4343400"/>
          </a:xfrm>
        </p:spPr>
        <p:txBody>
          <a:bodyPr rtlCol="0">
            <a:normAutofit fontScale="92500"/>
          </a:bodyPr>
          <a:lstStyle/>
          <a:p>
            <a:pPr fontAlgn="auto">
              <a:spcAft>
                <a:spcPts val="0"/>
              </a:spcAft>
              <a:defRPr/>
            </a:pPr>
            <a:r>
              <a:rPr lang="en-US" dirty="0" smtClean="0"/>
              <a:t> Sensor</a:t>
            </a:r>
          </a:p>
          <a:p>
            <a:pPr lvl="1" fontAlgn="auto">
              <a:spcAft>
                <a:spcPts val="0"/>
              </a:spcAft>
              <a:defRPr/>
            </a:pPr>
            <a:r>
              <a:rPr lang="en-US" dirty="0" smtClean="0"/>
              <a:t>Electronic “eyes” of an IDS</a:t>
            </a:r>
          </a:p>
          <a:p>
            <a:pPr lvl="1" fontAlgn="auto">
              <a:spcAft>
                <a:spcPts val="0"/>
              </a:spcAft>
              <a:defRPr/>
            </a:pPr>
            <a:r>
              <a:rPr lang="en-US" dirty="0" smtClean="0"/>
              <a:t>Hardware or software that monitors traffic in your network and triggers alarms</a:t>
            </a:r>
          </a:p>
          <a:p>
            <a:pPr lvl="1" fontAlgn="auto">
              <a:spcAft>
                <a:spcPts val="0"/>
              </a:spcAft>
              <a:defRPr/>
            </a:pPr>
            <a:r>
              <a:rPr lang="en-US" dirty="0" smtClean="0"/>
              <a:t>Attacks detected by an IDS sensor</a:t>
            </a:r>
          </a:p>
          <a:p>
            <a:pPr lvl="2" fontAlgn="auto">
              <a:spcAft>
                <a:spcPts val="0"/>
              </a:spcAft>
              <a:defRPr/>
            </a:pPr>
            <a:r>
              <a:rPr lang="en-US" dirty="0" smtClean="0"/>
              <a:t>Single-session attacks</a:t>
            </a:r>
          </a:p>
          <a:p>
            <a:pPr lvl="3">
              <a:defRPr/>
            </a:pPr>
            <a:r>
              <a:rPr lang="en-US" dirty="0" smtClean="0"/>
              <a:t>Intruder makes an isolated attempt to gain internal network access</a:t>
            </a:r>
          </a:p>
          <a:p>
            <a:pPr lvl="2" fontAlgn="auto">
              <a:spcAft>
                <a:spcPts val="0"/>
              </a:spcAft>
              <a:defRPr/>
            </a:pPr>
            <a:r>
              <a:rPr lang="en-US" dirty="0" smtClean="0"/>
              <a:t>Multiple-session attacks</a:t>
            </a:r>
          </a:p>
          <a:p>
            <a:pPr lvl="3">
              <a:defRPr/>
            </a:pPr>
            <a:r>
              <a:rPr lang="en-US" dirty="0" smtClean="0"/>
              <a:t>Intrusion attempts take place over a period of time using multiple techniques</a:t>
            </a:r>
          </a:p>
          <a:p>
            <a:pPr fontAlgn="auto">
              <a:spcAft>
                <a:spcPts val="0"/>
              </a:spcAft>
              <a:defRPr/>
            </a:pPr>
            <a:endParaRPr lang="en-US" dirty="0" smtClean="0"/>
          </a:p>
        </p:txBody>
      </p:sp>
      <p:sp>
        <p:nvSpPr>
          <p:cNvPr id="6" name="Slide Number Placeholder 5"/>
          <p:cNvSpPr>
            <a:spLocks noGrp="1"/>
          </p:cNvSpPr>
          <p:nvPr>
            <p:ph type="sldNum" sz="quarter" idx="12"/>
          </p:nvPr>
        </p:nvSpPr>
        <p:spPr/>
        <p:txBody>
          <a:bodyPr/>
          <a:lstStyle/>
          <a:p>
            <a:fld id="{437C6231-782B-414B-BB54-7FF69AF6A532}"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Intrusion Detection Systems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36.5|18.4|11.1|25.4|56.3|2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1786</TotalTime>
  <Words>2328</Words>
  <Application>Microsoft Office PowerPoint</Application>
  <PresentationFormat>On-screen Show (4:3)</PresentationFormat>
  <Paragraphs>384</Paragraphs>
  <Slides>51</Slides>
  <Notes>26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Intrusion Detection Systems</vt:lpstr>
      <vt:lpstr>What is IDS? </vt:lpstr>
      <vt:lpstr>History about IDS</vt:lpstr>
      <vt:lpstr>History about IDS</vt:lpstr>
      <vt:lpstr>History about IDS </vt:lpstr>
      <vt:lpstr>IDS vs. Firewall</vt:lpstr>
      <vt:lpstr>The Role of IDS</vt:lpstr>
      <vt:lpstr>Intrusion Detection System Components</vt:lpstr>
      <vt:lpstr>Network Sensors</vt:lpstr>
      <vt:lpstr>Network Sensors</vt:lpstr>
      <vt:lpstr>Network Sensors</vt:lpstr>
      <vt:lpstr>Alert Systems</vt:lpstr>
      <vt:lpstr>Command Console</vt:lpstr>
      <vt:lpstr>Response System</vt:lpstr>
      <vt:lpstr>Database of Attack Signatures or Behaviors</vt:lpstr>
      <vt:lpstr>Intrusion Detection Steps</vt:lpstr>
      <vt:lpstr>Options for Implementing Intrusion Detection Systems</vt:lpstr>
      <vt:lpstr>Network-Based Intrusion Detection Systems</vt:lpstr>
      <vt:lpstr>Network-Based Intrusion Detection Systems</vt:lpstr>
      <vt:lpstr>Network-Based Intrusion Detection Systems</vt:lpstr>
      <vt:lpstr>Network-Based Intrusion Detection Systems</vt:lpstr>
      <vt:lpstr>Host-Based Intrusion Detection Systems</vt:lpstr>
      <vt:lpstr>Host-Based Intrusion Detection Systems</vt:lpstr>
      <vt:lpstr>Host-Based Intrusion Detection Systems</vt:lpstr>
      <vt:lpstr>Commercial HIDS: Norton Internet Security</vt:lpstr>
      <vt:lpstr>Commercial HIDS: Norton Internet Security</vt:lpstr>
      <vt:lpstr>Hybrid IDS Implementations</vt:lpstr>
      <vt:lpstr>Hybrid IDS Implementations</vt:lpstr>
      <vt:lpstr>Classification of Intrusion Detection</vt:lpstr>
      <vt:lpstr>Anomaly based intrusion detection</vt:lpstr>
      <vt:lpstr>Anomaly based intrusion detection Approaches</vt:lpstr>
      <vt:lpstr> Predictive Pattern</vt:lpstr>
      <vt:lpstr>Neural Networks</vt:lpstr>
      <vt:lpstr>Signature based intrusion detection</vt:lpstr>
      <vt:lpstr>Signature based intrusion detection Approaches</vt:lpstr>
      <vt:lpstr>A Generic Intrusion Detection Model</vt:lpstr>
      <vt:lpstr>Limitations of Current Intrusion Detection Systems</vt:lpstr>
      <vt:lpstr>The Common Intrusion Detection Framework (CIDF)</vt:lpstr>
      <vt:lpstr>Standards</vt:lpstr>
      <vt:lpstr>Honey pots</vt:lpstr>
      <vt:lpstr>Details of Survey Papers</vt:lpstr>
      <vt:lpstr>Details of Survey Papers</vt:lpstr>
      <vt:lpstr>Details of Survey Papers</vt:lpstr>
      <vt:lpstr>Details of Survey Papers</vt:lpstr>
      <vt:lpstr>KDD-Cup 99 Data Set</vt:lpstr>
      <vt:lpstr>KDD-Cup 99 Data Set</vt:lpstr>
      <vt:lpstr>KDD-Cup 99 Data Set</vt:lpstr>
      <vt:lpstr>KDD-Cup 99 Data Set</vt:lpstr>
      <vt:lpstr>IDS by one-class classification method </vt:lpstr>
      <vt:lpstr>References</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Mohammad</dc:creator>
  <cp:lastModifiedBy>alimehri</cp:lastModifiedBy>
  <cp:revision>211</cp:revision>
  <dcterms:created xsi:type="dcterms:W3CDTF">2011-10-31T10:04:49Z</dcterms:created>
  <dcterms:modified xsi:type="dcterms:W3CDTF">2012-01-27T14:04:51Z</dcterms:modified>
</cp:coreProperties>
</file>