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3"/>
  </p:notesMasterIdLst>
  <p:sldIdLst>
    <p:sldId id="303" r:id="rId2"/>
    <p:sldId id="285" r:id="rId3"/>
    <p:sldId id="321" r:id="rId4"/>
    <p:sldId id="322" r:id="rId5"/>
    <p:sldId id="332" r:id="rId6"/>
    <p:sldId id="323" r:id="rId7"/>
    <p:sldId id="324" r:id="rId8"/>
    <p:sldId id="325" r:id="rId9"/>
    <p:sldId id="333" r:id="rId10"/>
    <p:sldId id="326" r:id="rId11"/>
    <p:sldId id="331" r:id="rId12"/>
    <p:sldId id="327" r:id="rId13"/>
    <p:sldId id="328" r:id="rId14"/>
    <p:sldId id="329" r:id="rId15"/>
    <p:sldId id="330" r:id="rId16"/>
    <p:sldId id="311" r:id="rId17"/>
    <p:sldId id="312" r:id="rId18"/>
    <p:sldId id="310" r:id="rId19"/>
    <p:sldId id="317" r:id="rId20"/>
    <p:sldId id="309" r:id="rId21"/>
    <p:sldId id="319" r:id="rId22"/>
  </p:sldIdLst>
  <p:sldSz cx="9144000" cy="6858000" type="screen4x3"/>
  <p:notesSz cx="6858000" cy="9144000"/>
  <p:defaultTextStyle>
    <a:defPPr>
      <a:defRPr lang="en-US"/>
    </a:defPPr>
    <a:lvl1pPr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1pPr>
    <a:lvl2pPr marL="4572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2pPr>
    <a:lvl3pPr marL="9144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13716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18288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070B"/>
    <a:srgbClr val="340591"/>
    <a:srgbClr val="3F06B2"/>
    <a:srgbClr val="0000FF"/>
    <a:srgbClr val="29297B"/>
    <a:srgbClr val="E7F6FF"/>
    <a:srgbClr val="FFFFFF"/>
    <a:srgbClr val="E9FDE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9" autoAdjust="0"/>
    <p:restoredTop sz="94943" autoAdjust="0"/>
  </p:normalViewPr>
  <p:slideViewPr>
    <p:cSldViewPr>
      <p:cViewPr varScale="1">
        <p:scale>
          <a:sx n="70" d="100"/>
          <a:sy n="70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0" hangingPunct="0">
              <a:defRPr sz="1200"/>
            </a:lvl1pPr>
          </a:lstStyle>
          <a:p>
            <a:fld id="{0696A885-7A07-460C-90E4-D323CBE2EB6E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7FDB13-4FC3-42E4-847E-8F9F8387F839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1BE64-0156-417B-B7DB-324D33A8430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9BF5D8-AA5D-4224-8278-2FEC0A72AD33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8E990-F6D7-44ED-87F6-BA033EBA08F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131CF-CEEA-4819-AFBE-AD5965EB5697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56B07-DBAF-469E-A2E2-D71A2B06C51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F224B8-A6ED-4426-B05C-2A8E42572251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1A4152-021B-4FFB-BA8B-6E5F7C9CB0C8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ADB55B-CF0D-4492-A2FC-F17E0500A655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7BEA9-8A1C-4B03-AEE2-A3686728D2E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00CF9-80A2-4414-A696-748B7AE52D6A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F08B2-2C3F-4F6A-B850-2BB3579A368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006A6-B1A5-45F0-8C28-EFF44D5D0A8D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FAFB4-22EC-4523-8FB3-2BA4DE575CD8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6DA8-C380-43AF-B36D-299B35952EF7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47EF0-C28F-4D12-A1BC-A9B78E708AAE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D796A0-BF80-4268-97CB-9813B7F9A485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4CD69-100E-46FD-B816-F60072D52938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25C08D-D852-44B2-BD4B-7DFCEF3DFA7A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E77EE-061E-4BF7-BF7C-8915FC28450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93E8F9-9FB9-4423-B5AB-0089638D4490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FEC82-1684-4DEB-B675-CE6C6B3EE509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24A8B5-1347-4514-A55D-8948AE213B81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9AE10-010C-4A0A-9ACE-768BB5211F48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43A5E5-CCEE-4FC4-ABF1-08588FEC4A37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65B9CA3-1626-4C0F-BD35-8BF5CE9C8BCB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1406" y="5500702"/>
            <a:ext cx="307183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 rtl="0">
              <a:spcBef>
                <a:spcPct val="20000"/>
              </a:spcBef>
            </a:pP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ابوالفضل محمدی</a:t>
            </a:r>
          </a:p>
          <a:p>
            <a:pPr marL="609600" indent="-609600" algn="ctr" rtl="0">
              <a:spcBef>
                <a:spcPct val="20000"/>
              </a:spcBef>
            </a:pP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انستیتو روانپزشکی تهران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8939" y="918504"/>
            <a:ext cx="309571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bliqueTopLef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a-IR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+mj-cs"/>
              </a:rPr>
              <a:t>آرامسازی </a:t>
            </a:r>
            <a:endParaRPr lang="fa-IR" sz="6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+mj-cs"/>
            </a:endParaRPr>
          </a:p>
          <a:p>
            <a:pPr algn="ctr"/>
            <a:r>
              <a:rPr lang="fa-IR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+mj-cs"/>
              </a:rPr>
              <a:t>کاربـردی</a:t>
            </a:r>
            <a:endParaRPr lang="fa-IR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مرحله دوم: آرامش پیش رونده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dirty="0"/>
              <a:t> </a:t>
            </a:r>
            <a:r>
              <a:rPr lang="fa-IR" dirty="0" smtClean="0"/>
              <a:t>زمان مورد انتظار برای رسیدن به آرامش: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/>
              <a:t>تا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fa-IR" dirty="0" smtClean="0"/>
              <a:t> دقیقه</a:t>
            </a:r>
          </a:p>
          <a:p>
            <a:pPr>
              <a:buBlip>
                <a:blip r:embed="rId3"/>
              </a:buBlip>
            </a:pPr>
            <a:r>
              <a:rPr lang="fa-IR" dirty="0"/>
              <a:t> </a:t>
            </a:r>
            <a:r>
              <a:rPr lang="fa-IR" dirty="0" smtClean="0"/>
              <a:t>تقسیم بدن به </a:t>
            </a:r>
            <a:r>
              <a:rPr lang="fa-IR" dirty="0" smtClean="0"/>
              <a:t>چند </a:t>
            </a:r>
            <a:r>
              <a:rPr lang="fa-IR" dirty="0" smtClean="0"/>
              <a:t>گروه عضله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تمایز بین دو حالت تنش و آرامش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آگاهی نسبت به تنش در قسمتهای مختلف بدن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الگوگیری</a:t>
            </a:r>
            <a:r>
              <a:rPr lang="fa-IR" dirty="0" smtClean="0"/>
              <a:t> </a:t>
            </a:r>
            <a:r>
              <a:rPr lang="fa-IR" dirty="0" smtClean="0"/>
              <a:t>تنش و رهاسازی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ارایه دستورالعمل</a:t>
            </a:r>
          </a:p>
          <a:p>
            <a:pPr lvl="1">
              <a:buBlip>
                <a:blip r:embed="rId4"/>
              </a:buBlip>
            </a:pPr>
            <a:r>
              <a:rPr lang="fa-IR" dirty="0"/>
              <a:t> </a:t>
            </a:r>
            <a:r>
              <a:rPr lang="fa-IR" dirty="0" smtClean="0"/>
              <a:t>ایجاد تنش: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/>
              <a:t>ثانیه</a:t>
            </a:r>
          </a:p>
          <a:p>
            <a:pPr lvl="1">
              <a:buBlip>
                <a:blip r:embed="rId4"/>
              </a:buBlip>
            </a:pPr>
            <a:r>
              <a:rPr lang="fa-IR" dirty="0"/>
              <a:t> </a:t>
            </a:r>
            <a:r>
              <a:rPr lang="fa-IR" dirty="0" smtClean="0"/>
              <a:t>آرامش: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/>
              <a:t>ثانیه</a:t>
            </a:r>
            <a:endParaRPr lang="fa-IR" dirty="0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ترتیب و گروه عضلات در آرامسازی</a:t>
            </a:r>
            <a:endParaRPr lang="en-US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گردن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شانه ها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سینه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کمر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شکم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باسن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رانها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ساق پا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پنجه پا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دست راست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ساعد راست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بازوی راست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دست چپ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ساعد چپ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بازوی چپ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پیشانی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چشمها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فک ها</a:t>
            </a:r>
          </a:p>
          <a:p>
            <a:pPr algn="r" rtl="1">
              <a:buBlip>
                <a:blip r:embed="rId3"/>
              </a:buBlip>
            </a:pPr>
            <a:r>
              <a:rPr lang="fa-IR" sz="2400" b="1" dirty="0" smtClean="0"/>
              <a:t>لبها</a:t>
            </a:r>
          </a:p>
          <a:p>
            <a:pPr algn="r" rtl="1">
              <a:buBlip>
                <a:blip r:embed="rId3"/>
              </a:buBlip>
            </a:pPr>
            <a:endParaRPr lang="en-US" sz="24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9DA-0E4C-4C64-86D9-07D3309C4BC2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AFB4-22EC-4523-8FB3-2BA4DE575CD8}" type="slidenum">
              <a:rPr lang="fa-IR" smtClean="0"/>
              <a:pPr/>
              <a:t>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آرامسازی کاربردی</a:t>
            </a:r>
            <a:endParaRPr lang="en-US" dirty="0"/>
          </a:p>
        </p:txBody>
      </p:sp>
      <p:pic>
        <p:nvPicPr>
          <p:cNvPr id="9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42384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مرحله سوم:آرامسازی بدون تنش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dirty="0" smtClean="0"/>
              <a:t>زمان مورد انتظار برای رسیدن به آرامش: </a:t>
            </a:r>
            <a:r>
              <a:rPr lang="fa-I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800" dirty="0" smtClean="0"/>
              <a:t>تا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fa-IR" sz="2800" dirty="0" smtClean="0"/>
              <a:t> دقیقه</a:t>
            </a:r>
          </a:p>
          <a:p>
            <a:pPr>
              <a:buBlip>
                <a:blip r:embed="rId3"/>
              </a:buBlip>
            </a:pPr>
            <a:r>
              <a:rPr lang="fa-IR" sz="2800" dirty="0" smtClean="0"/>
              <a:t> عضلات سر تا پا </a:t>
            </a:r>
          </a:p>
          <a:p>
            <a:pPr lvl="1">
              <a:buBlip>
                <a:blip r:embed="rId4"/>
              </a:buBlip>
            </a:pPr>
            <a:r>
              <a:rPr lang="fa-IR" sz="2000" dirty="0" smtClean="0"/>
              <a:t> پیشانی،  ابروها و پلک ها،  آرواره</a:t>
            </a:r>
          </a:p>
          <a:p>
            <a:pPr lvl="1">
              <a:buBlip>
                <a:blip r:embed="rId4"/>
              </a:buBlip>
            </a:pPr>
            <a:r>
              <a:rPr lang="fa-IR" sz="2000" dirty="0" smtClean="0"/>
              <a:t> گلو،  گردن</a:t>
            </a:r>
          </a:p>
          <a:p>
            <a:pPr lvl="1">
              <a:buBlip>
                <a:blip r:embed="rId4"/>
              </a:buBlip>
            </a:pPr>
            <a:r>
              <a:rPr lang="fa-IR" sz="2000" dirty="0"/>
              <a:t> </a:t>
            </a:r>
            <a:r>
              <a:rPr lang="fa-IR" sz="2000" dirty="0" smtClean="0"/>
              <a:t>شانه ها</a:t>
            </a:r>
          </a:p>
          <a:p>
            <a:pPr lvl="1">
              <a:buBlip>
                <a:blip r:embed="rId4"/>
              </a:buBlip>
            </a:pPr>
            <a:r>
              <a:rPr lang="fa-IR" sz="2000" dirty="0" smtClean="0"/>
              <a:t>دست ها ، انگشتها</a:t>
            </a:r>
          </a:p>
          <a:p>
            <a:pPr lvl="1">
              <a:buBlip>
                <a:blip r:embed="rId4"/>
              </a:buBlip>
            </a:pPr>
            <a:r>
              <a:rPr lang="fa-IR" sz="2000" dirty="0" smtClean="0"/>
              <a:t>کمر، پشت</a:t>
            </a:r>
          </a:p>
          <a:p>
            <a:pPr lvl="1">
              <a:buBlip>
                <a:blip r:embed="rId4"/>
              </a:buBlip>
            </a:pPr>
            <a:r>
              <a:rPr lang="fa-IR" sz="2000" dirty="0" smtClean="0"/>
              <a:t>باسن، ران، ساق</a:t>
            </a:r>
          </a:p>
          <a:p>
            <a:pPr lvl="1">
              <a:buBlip>
                <a:blip r:embed="rId4"/>
              </a:buBlip>
            </a:pPr>
            <a:r>
              <a:rPr lang="fa-IR" sz="2000" dirty="0" smtClean="0"/>
              <a:t>کف پا ، نوک انگشتان</a:t>
            </a:r>
          </a:p>
          <a:p>
            <a:pPr>
              <a:buBlip>
                <a:blip r:embed="rId4"/>
              </a:buBlip>
            </a:pPr>
            <a:r>
              <a:rPr lang="fa-IR" sz="2800" dirty="0" smtClean="0"/>
              <a:t>عضلات مضطرب را تنبیه </a:t>
            </a:r>
            <a:r>
              <a:rPr lang="fa-IR" sz="2800" dirty="0" smtClean="0"/>
              <a:t>کنید! </a:t>
            </a:r>
            <a:r>
              <a:rPr lang="fa-IR" sz="2800" dirty="0" smtClean="0"/>
              <a:t>(تنش و رهاسازی)</a:t>
            </a:r>
            <a:endParaRPr lang="fa-IR" sz="2800" dirty="0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3755" y="42384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مرحله چهارم: </a:t>
            </a:r>
            <a:r>
              <a:rPr lang="fa-IR" sz="4000" b="1" dirty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آ</a:t>
            </a:r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رامسازی از طریق </a:t>
            </a:r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کنترل </a:t>
            </a:r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نشانه ها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dirty="0" smtClean="0"/>
              <a:t> زمان مورد انتظار برای رسیدن به آرامش: </a:t>
            </a:r>
            <a:r>
              <a:rPr lang="fa-I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800" dirty="0" smtClean="0"/>
              <a:t>تا </a:t>
            </a:r>
            <a:r>
              <a:rPr lang="fa-I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800" dirty="0" smtClean="0"/>
              <a:t>دقیقه</a:t>
            </a:r>
          </a:p>
          <a:p>
            <a:pPr>
              <a:buBlip>
                <a:blip r:embed="rId3"/>
              </a:buBlip>
            </a:pPr>
            <a:r>
              <a:rPr lang="fa-IR" sz="2800" dirty="0"/>
              <a:t> </a:t>
            </a:r>
            <a:r>
              <a:rPr lang="fa-IR" sz="2800" dirty="0" smtClean="0"/>
              <a:t>تمرکز بر تنفس</a:t>
            </a:r>
          </a:p>
          <a:p>
            <a:pPr>
              <a:buBlip>
                <a:blip r:embed="rId3"/>
              </a:buBlip>
            </a:pPr>
            <a:r>
              <a:rPr lang="fa-IR" sz="2800" dirty="0"/>
              <a:t> </a:t>
            </a:r>
            <a:r>
              <a:rPr lang="fa-IR" sz="2800" dirty="0" smtClean="0"/>
              <a:t>شرطی سازی با محرک شرطی (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آرام</a:t>
            </a:r>
            <a:r>
              <a:rPr lang="fa-IR" sz="2800" dirty="0" smtClean="0"/>
              <a:t>)</a:t>
            </a:r>
          </a:p>
          <a:p>
            <a:pPr>
              <a:buBlip>
                <a:blip r:embed="rId3"/>
              </a:buBlip>
            </a:pPr>
            <a:r>
              <a:rPr lang="fa-IR" sz="2800" dirty="0"/>
              <a:t> </a:t>
            </a:r>
            <a:r>
              <a:rPr lang="fa-IR" sz="2800" dirty="0" smtClean="0"/>
              <a:t>ایجاد آرامسازی بدون تنش</a:t>
            </a:r>
          </a:p>
          <a:p>
            <a:pPr>
              <a:buBlip>
                <a:blip r:embed="rId3"/>
              </a:buBlip>
            </a:pPr>
            <a:r>
              <a:rPr lang="fa-IR" sz="2800" dirty="0" smtClean="0"/>
              <a:t> سپس، دستورالعمل درمانگر</a:t>
            </a:r>
          </a:p>
          <a:p>
            <a:pPr lvl="1">
              <a:buBlip>
                <a:blip r:embed="rId4"/>
              </a:buBlip>
            </a:pPr>
            <a:r>
              <a:rPr lang="fa-IR" sz="2400" dirty="0" smtClean="0"/>
              <a:t> پیش از دم: نفس بکشید</a:t>
            </a:r>
          </a:p>
          <a:p>
            <a:pPr lvl="1">
              <a:buBlip>
                <a:blip r:embed="rId4"/>
              </a:buBlip>
            </a:pPr>
            <a:r>
              <a:rPr lang="fa-IR" sz="2400" dirty="0" smtClean="0"/>
              <a:t> پیش از بازدم: راحت باشید</a:t>
            </a:r>
          </a:p>
          <a:p>
            <a:pPr>
              <a:buBlip>
                <a:blip r:embed="rId4"/>
              </a:buBlip>
            </a:pPr>
            <a:r>
              <a:rPr lang="fa-IR" sz="2800" dirty="0"/>
              <a:t> </a:t>
            </a:r>
            <a:r>
              <a:rPr lang="fa-IR" sz="2800" dirty="0" smtClean="0"/>
              <a:t>ایجاد آرامسازی بدون دستورالعمل درمانگر</a:t>
            </a:r>
          </a:p>
          <a:p>
            <a:pPr>
              <a:buBlip>
                <a:blip r:embed="rId4"/>
              </a:buBlip>
            </a:pPr>
            <a:r>
              <a:rPr lang="fa-IR" sz="2800" dirty="0" smtClean="0"/>
              <a:t> </a:t>
            </a:r>
            <a:r>
              <a:rPr lang="fa-IR" sz="2800" dirty="0" smtClean="0"/>
              <a:t>استفاده از یک </a:t>
            </a:r>
            <a:r>
              <a:rPr lang="fa-IR" sz="2800" dirty="0" smtClean="0"/>
              <a:t>تکنیک: تخمین زمان</a:t>
            </a:r>
            <a:endParaRPr lang="fa-I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مرحله پنجم:آرامسازی افتراقی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dirty="0" smtClean="0"/>
              <a:t> زمان مورد انتظار برای رسیدن به آرامش: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/>
              <a:t>دقیقه</a:t>
            </a:r>
          </a:p>
          <a:p>
            <a:pPr>
              <a:buBlip>
                <a:blip r:embed="rId3"/>
              </a:buBlip>
            </a:pPr>
            <a:r>
              <a:rPr lang="fa-IR" dirty="0"/>
              <a:t> </a:t>
            </a:r>
            <a:r>
              <a:rPr lang="fa-IR" dirty="0" smtClean="0"/>
              <a:t>آرامسازی ضمن کارهای روزمره (نه روی صندلی راحتی!)</a:t>
            </a:r>
          </a:p>
          <a:p>
            <a:pPr>
              <a:buBlip>
                <a:blip r:embed="rId3"/>
              </a:buBlip>
            </a:pPr>
            <a:r>
              <a:rPr lang="fa-IR" dirty="0"/>
              <a:t> </a:t>
            </a:r>
            <a:r>
              <a:rPr lang="fa-IR" dirty="0" smtClean="0"/>
              <a:t>جلوگیری از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انقباض غیرضروری عضلانی</a:t>
            </a:r>
          </a:p>
          <a:p>
            <a:pPr>
              <a:buBlip>
                <a:blip r:embed="rId3"/>
              </a:buBlip>
            </a:pPr>
            <a:r>
              <a:rPr lang="fa-IR" dirty="0"/>
              <a:t> </a:t>
            </a:r>
            <a:r>
              <a:rPr lang="fa-IR" dirty="0" smtClean="0"/>
              <a:t>ابتدا استفاده از آرامسازی از طریق کنترل نشانه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 پس حرکت برخی از </a:t>
            </a:r>
            <a:r>
              <a:rPr lang="fa-IR" dirty="0" smtClean="0"/>
              <a:t>عضله ها و </a:t>
            </a:r>
            <a:r>
              <a:rPr lang="fa-IR" dirty="0" smtClean="0"/>
              <a:t>آرامسازی سایر عضلات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 توجه به نشانه های تنش</a:t>
            </a:r>
          </a:p>
          <a:p>
            <a:pPr>
              <a:buBlip>
                <a:blip r:embed="rId3"/>
              </a:buBlip>
            </a:pPr>
            <a:r>
              <a:rPr lang="fa-I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سمت زندگی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روزمره!</a:t>
            </a:r>
            <a:endParaRPr lang="fa-IR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6631" y="42384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مرحله ششم:آرامسازی کاربردی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dirty="0" smtClean="0"/>
              <a:t>کاربرد </a:t>
            </a:r>
            <a:r>
              <a:rPr lang="fa-IR" sz="2800" dirty="0" smtClean="0"/>
              <a:t>مهارت آرمسازی</a:t>
            </a:r>
            <a:endParaRPr lang="fa-IR" sz="2800" dirty="0" smtClean="0"/>
          </a:p>
          <a:p>
            <a:pPr>
              <a:buBlip>
                <a:blip r:embed="rId3"/>
              </a:buBlip>
            </a:pPr>
            <a:r>
              <a:rPr lang="fa-IR" sz="2800" dirty="0" smtClean="0"/>
              <a:t> آرامسازی نیازمند </a:t>
            </a:r>
            <a:r>
              <a:rPr lang="fa-IR" sz="2800" dirty="0" smtClean="0"/>
              <a:t>تمرین است.</a:t>
            </a:r>
            <a:endParaRPr lang="fa-IR" sz="2800" dirty="0" smtClean="0"/>
          </a:p>
          <a:p>
            <a:pPr>
              <a:buBlip>
                <a:blip r:embed="rId3"/>
              </a:buBlip>
            </a:pPr>
            <a:r>
              <a:rPr lang="fa-IR" sz="2800" dirty="0" smtClean="0"/>
              <a:t> و تمرین نیازمند </a:t>
            </a:r>
            <a:r>
              <a:rPr lang="fa-I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مواجهه مکرر </a:t>
            </a:r>
            <a:r>
              <a:rPr lang="fa-IR" sz="2800" dirty="0" smtClean="0"/>
              <a:t>با طیف وسیعی از موققعیتهای اضطراب برانگیز است.</a:t>
            </a:r>
          </a:p>
          <a:p>
            <a:pPr>
              <a:buBlip>
                <a:blip r:embed="rId3"/>
              </a:buBlip>
            </a:pPr>
            <a:r>
              <a:rPr lang="fa-IR" sz="2800" dirty="0"/>
              <a:t> </a:t>
            </a:r>
            <a:r>
              <a:rPr lang="fa-IR" sz="2800" dirty="0" smtClean="0"/>
              <a:t>مدیریت اضطراب از طریق آرامسازی</a:t>
            </a:r>
          </a:p>
          <a:p>
            <a:pPr lvl="1">
              <a:buBlip>
                <a:blip r:embed="rId3"/>
              </a:buBlip>
            </a:pPr>
            <a:r>
              <a:rPr lang="fa-IR" sz="2400" dirty="0"/>
              <a:t> </a:t>
            </a:r>
            <a:r>
              <a:rPr lang="fa-IR" sz="2400" dirty="0" smtClean="0"/>
              <a:t>تشخیص موقعیت و نشانه های اولیه اضطراب و تنش</a:t>
            </a:r>
          </a:p>
          <a:p>
            <a:pPr lvl="1">
              <a:buBlip>
                <a:blip r:embed="rId3"/>
              </a:buBlip>
            </a:pPr>
            <a:r>
              <a:rPr lang="fa-IR" sz="2400" dirty="0"/>
              <a:t> </a:t>
            </a:r>
            <a:r>
              <a:rPr lang="fa-IR" sz="2400" dirty="0" smtClean="0"/>
              <a:t>استفاده از آرامسازی با تمرکز </a:t>
            </a:r>
            <a:r>
              <a:rPr lang="fa-IR" sz="2400" dirty="0" smtClean="0"/>
              <a:t>بر:</a:t>
            </a:r>
            <a:endParaRPr lang="fa-IR" sz="2400" dirty="0" smtClean="0"/>
          </a:p>
          <a:p>
            <a:pPr lvl="2">
              <a:buBlip>
                <a:blip r:embed="rId3"/>
              </a:buBlip>
            </a:pPr>
            <a:r>
              <a:rPr lang="fa-I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عضلات</a:t>
            </a:r>
          </a:p>
          <a:p>
            <a:pPr lvl="2">
              <a:buBlip>
                <a:blip r:embed="rId3"/>
              </a:buBlip>
            </a:pPr>
            <a:r>
              <a:rPr lang="fa-I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تنفس</a:t>
            </a:r>
          </a:p>
          <a:p>
            <a:pPr lvl="2">
              <a:buBlip>
                <a:blip r:embed="rId3"/>
              </a:buBlip>
            </a:pPr>
            <a:r>
              <a:rPr lang="fa-I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ذهن</a:t>
            </a:r>
            <a:endParaRPr lang="fa-I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2384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چرا بدن و ذهنمان را آرام کنیم؟</a:t>
            </a:r>
            <a:endParaRPr lang="en-US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81000" y="1785938"/>
            <a:ext cx="8382000" cy="4286250"/>
          </a:xfrm>
        </p:spPr>
        <p:txBody>
          <a:bodyPr/>
          <a:lstStyle/>
          <a:p>
            <a:pPr algn="r" rtl="1">
              <a:buBlip>
                <a:blip r:embed="rId3"/>
              </a:buBlip>
            </a:pPr>
            <a:r>
              <a:rPr lang="fa-IR" dirty="0" smtClean="0">
                <a:cs typeface="B Lotus" pitchFamily="2" charset="-78"/>
              </a:rPr>
              <a:t>اکثر مشکلات زندگی امروز نیازی به پاسخ بدنی ندارند.</a:t>
            </a:r>
          </a:p>
          <a:p>
            <a:pPr algn="r" rtl="1">
              <a:buBlip>
                <a:blip r:embed="rId3"/>
              </a:buBlip>
            </a:pPr>
            <a:r>
              <a:rPr lang="fa-IR" dirty="0" smtClean="0">
                <a:cs typeface="B Lotus" pitchFamily="2" charset="-78"/>
              </a:rPr>
              <a:t>با آرامسازی می توانید به </a:t>
            </a:r>
          </a:p>
          <a:p>
            <a:pPr lvl="2" algn="r" rtl="1">
              <a:buBlip>
                <a:blip r:embed="rId4"/>
              </a:buBlip>
            </a:pPr>
            <a:r>
              <a:rPr lang="fa-IR" b="1" dirty="0" smtClean="0">
                <a:cs typeface="B Lotus" pitchFamily="2" charset="-78"/>
              </a:rPr>
              <a:t>کنترل اضطراب، </a:t>
            </a:r>
          </a:p>
          <a:p>
            <a:pPr lvl="2" algn="r" rtl="1">
              <a:buBlip>
                <a:blip r:embed="rId4"/>
              </a:buBlip>
            </a:pPr>
            <a:r>
              <a:rPr lang="fa-IR" b="1" dirty="0" smtClean="0">
                <a:cs typeface="B Lotus" pitchFamily="2" charset="-78"/>
              </a:rPr>
              <a:t>کاهش درد، </a:t>
            </a:r>
          </a:p>
          <a:p>
            <a:pPr lvl="2" algn="r" rtl="1">
              <a:buBlip>
                <a:blip r:embed="rId4"/>
              </a:buBlip>
            </a:pPr>
            <a:r>
              <a:rPr lang="fa-IR" b="1" dirty="0" smtClean="0">
                <a:cs typeface="B Lotus" pitchFamily="2" charset="-78"/>
              </a:rPr>
              <a:t>پایین آوردن فشار خون، </a:t>
            </a:r>
          </a:p>
          <a:p>
            <a:pPr lvl="2" algn="r" rtl="1">
              <a:buBlip>
                <a:blip r:embed="rId4"/>
              </a:buBlip>
            </a:pPr>
            <a:r>
              <a:rPr lang="fa-IR" b="1" dirty="0" smtClean="0">
                <a:cs typeface="B Lotus" pitchFamily="2" charset="-78"/>
              </a:rPr>
              <a:t>خواب بهتر،</a:t>
            </a:r>
          </a:p>
          <a:p>
            <a:pPr lvl="2" algn="r" rtl="1">
              <a:buBlip>
                <a:blip r:embed="rId4"/>
              </a:buBlip>
            </a:pPr>
            <a:r>
              <a:rPr lang="fa-IR" b="1" dirty="0" smtClean="0">
                <a:cs typeface="B Lotus" pitchFamily="2" charset="-78"/>
              </a:rPr>
              <a:t> کنترل عصبانیت و </a:t>
            </a:r>
          </a:p>
          <a:p>
            <a:pPr lvl="2" algn="r" rtl="1">
              <a:buBlip>
                <a:blip r:embed="rId4"/>
              </a:buBlip>
            </a:pPr>
            <a:r>
              <a:rPr lang="fa-IR" b="1" dirty="0" smtClean="0">
                <a:cs typeface="B Lotus" pitchFamily="2" charset="-78"/>
              </a:rPr>
              <a:t>اعتماد به نفس بالاتر</a:t>
            </a:r>
            <a:r>
              <a:rPr lang="fa-IR" dirty="0" smtClean="0">
                <a:cs typeface="B Lotus" pitchFamily="2" charset="-78"/>
              </a:rPr>
              <a:t> کمک کنید.</a:t>
            </a:r>
          </a:p>
          <a:p>
            <a:pPr algn="r" rt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4F7D-BD0C-4658-93FD-F5A29C60850F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2317" y="42384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آرامسازی به چه کسانی کمک میکند؟</a:t>
            </a:r>
            <a:endParaRPr lang="en-US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81000" y="1928813"/>
            <a:ext cx="8382000" cy="3633787"/>
          </a:xfrm>
        </p:spPr>
        <p:txBody>
          <a:bodyPr/>
          <a:lstStyle/>
          <a:p>
            <a:pPr>
              <a:buBlip>
                <a:blip r:embed="rId3"/>
              </a:buBlip>
              <a:defRPr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نشانه ها: </a:t>
            </a:r>
            <a:r>
              <a:rPr lang="fa-IR" dirty="0" smtClean="0">
                <a:cs typeface="B Lotus" pitchFamily="2" charset="-78"/>
              </a:rPr>
              <a:t>تنش، بی قراری، تپش قلب، بی خوابی و...</a:t>
            </a:r>
          </a:p>
          <a:p>
            <a:pPr>
              <a:buBlip>
                <a:blip r:embed="rId3"/>
              </a:buBlip>
              <a:defRPr/>
            </a:pPr>
            <a:endParaRPr lang="fa-IR" dirty="0" smtClean="0">
              <a:cs typeface="B Lotus" pitchFamily="2" charset="-78"/>
            </a:endParaRPr>
          </a:p>
          <a:p>
            <a:pPr>
              <a:buBlip>
                <a:blip r:embed="rId3"/>
              </a:buBlip>
              <a:defRPr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رفتارها: </a:t>
            </a:r>
            <a:r>
              <a:rPr lang="fa-IR" dirty="0" smtClean="0">
                <a:cs typeface="B Lotus" pitchFamily="2" charset="-78"/>
              </a:rPr>
              <a:t>بیش فعالی، بی صبری و ...</a:t>
            </a:r>
          </a:p>
          <a:p>
            <a:pPr>
              <a:buBlip>
                <a:blip r:embed="rId3"/>
              </a:buBlip>
              <a:defRPr/>
            </a:pPr>
            <a:endParaRPr lang="fa-IR" dirty="0" smtClean="0">
              <a:cs typeface="B Lotus" pitchFamily="2" charset="-78"/>
            </a:endParaRPr>
          </a:p>
          <a:p>
            <a:pPr>
              <a:buBlip>
                <a:blip r:embed="rId3"/>
              </a:buBlip>
              <a:defRPr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ناخوشی ها: </a:t>
            </a:r>
            <a:r>
              <a:rPr lang="fa-IR" dirty="0" smtClean="0">
                <a:cs typeface="B Lotus" pitchFamily="2" charset="-78"/>
              </a:rPr>
              <a:t>درد مزمن، زخم معده و ...</a:t>
            </a:r>
          </a:p>
          <a:p>
            <a:pPr>
              <a:buBlip>
                <a:blip r:embed="rId3"/>
              </a:buBlip>
              <a:defRPr/>
            </a:pPr>
            <a:endParaRPr lang="fa-IR" dirty="0" smtClean="0">
              <a:cs typeface="B Lotus" pitchFamily="2" charset="-78"/>
            </a:endParaRPr>
          </a:p>
          <a:p>
            <a:pPr>
              <a:buBlip>
                <a:blip r:embed="rId3"/>
              </a:buBlip>
              <a:defRPr/>
            </a:pPr>
            <a:r>
              <a:rPr lang="fa-IR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و رفع خستگی ها و تنشهای روزمره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7552-E1D3-41FA-B609-E27E2495E8BA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وسایل لازم</a:t>
            </a:r>
            <a:endParaRPr lang="en-US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691063"/>
          </a:xfrm>
        </p:spPr>
        <p:txBody>
          <a:bodyPr/>
          <a:lstStyle/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صندلی دسته دار یا پشتی راحت</a:t>
            </a:r>
          </a:p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مکانی آرام و موسیقی ملایم</a:t>
            </a:r>
          </a:p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موبایل و عوامل مزاحم را کنترل کنید.</a:t>
            </a:r>
          </a:p>
          <a:p>
            <a:pPr algn="r" rtl="1">
              <a:buBlip>
                <a:blip r:embed="rId3"/>
              </a:buBlip>
            </a:pPr>
            <a:endParaRPr lang="fa-IR" sz="2800" dirty="0" smtClean="0">
              <a:cs typeface="B Lotus" pitchFamily="2" charset="-78"/>
            </a:endParaRPr>
          </a:p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از آرامسازی به صورت کاربردی استفاده کنید.</a:t>
            </a:r>
            <a:endParaRPr lang="fa-IR" dirty="0" smtClean="0">
              <a:cs typeface="B Lotus" pitchFamily="2" charset="-78"/>
            </a:endParaRPr>
          </a:p>
          <a:p>
            <a:pPr algn="r" rtl="1">
              <a:buBlip>
                <a:blip r:embed="rId3"/>
              </a:buBlip>
            </a:pPr>
            <a:r>
              <a:rPr lang="fa-IR" sz="2400" dirty="0" smtClean="0">
                <a:cs typeface="B Lotus" pitchFamily="2" charset="-78"/>
              </a:rPr>
              <a:t>تمام این وسایل فقط وسیله هستند. </a:t>
            </a:r>
          </a:p>
          <a:p>
            <a:pPr algn="r" rtl="1">
              <a:buBlip>
                <a:blip r:embed="rId3"/>
              </a:buBlip>
            </a:pP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توجه</a:t>
            </a:r>
            <a:r>
              <a:rPr lang="fa-IR" sz="2400" dirty="0" smtClean="0">
                <a:cs typeface="B Lotus" pitchFamily="2" charset="-78"/>
              </a:rPr>
              <a:t>: </a:t>
            </a:r>
            <a:r>
              <a:rPr lang="fa-IR" sz="2400" u="sng" dirty="0" smtClean="0">
                <a:cs typeface="B Lotus" pitchFamily="2" charset="-78"/>
              </a:rPr>
              <a:t>تنها </a:t>
            </a:r>
            <a:r>
              <a:rPr lang="fa-IR" sz="2400" u="sng" dirty="0" smtClean="0">
                <a:cs typeface="B Lotus" pitchFamily="2" charset="-78"/>
              </a:rPr>
              <a:t>کسی که می تواند ما را آرام کند </a:t>
            </a:r>
            <a:r>
              <a:rPr lang="fa-I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خودمان</a:t>
            </a:r>
            <a:r>
              <a:rPr lang="fa-IR" sz="2400" u="sng" dirty="0" smtClean="0">
                <a:cs typeface="B Lotus" pitchFamily="2" charset="-78"/>
              </a:rPr>
              <a:t> هستیم.</a:t>
            </a:r>
            <a:endParaRPr lang="en-US" sz="2400" u="sng" dirty="0" smtClean="0">
              <a:cs typeface="B Lotus" pitchFamily="2" charset="-78"/>
            </a:endParaRPr>
          </a:p>
        </p:txBody>
      </p:sp>
      <p:pic>
        <p:nvPicPr>
          <p:cNvPr id="36868" name="Content Placeholder 3" descr="chair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00188"/>
            <a:ext cx="278606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6" descr="music-notes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38288" y="1500188"/>
            <a:ext cx="25336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8E93-8C70-4378-990A-324A7CD0A2E0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pic>
        <p:nvPicPr>
          <p:cNvPr id="10" name="Picture 21" descr="big_wav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نکات مهمی که باید به خاطر بسپارید</a:t>
            </a:r>
            <a:endParaRPr lang="en-US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لازم نیست برای آرامسازی تقلای اضافی بکنید، فقط بگذارید اتفاق بیفتد.</a:t>
            </a:r>
          </a:p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در صورتی که تنش را به کار می برید عضلات را </a:t>
            </a:r>
            <a:r>
              <a:rPr lang="fa-IR" sz="2800" dirty="0" smtClean="0">
                <a:cs typeface="B Lotus" pitchFamily="2" charset="-78"/>
              </a:rPr>
              <a:t>تا نهایت ممکن منقبض نکنید و</a:t>
            </a:r>
          </a:p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ضمن کارهایی که به هشیاری متمرکز احتیاج دارند از این روش استفاده نکنید.</a:t>
            </a:r>
          </a:p>
          <a:p>
            <a:pPr algn="r" rtl="1">
              <a:buBlip>
                <a:blip r:embed="rId3"/>
              </a:buBlip>
            </a:pPr>
            <a:r>
              <a:rPr lang="fa-IR" sz="2800" dirty="0" smtClean="0">
                <a:cs typeface="B Lotus" pitchFamily="2" charset="-78"/>
              </a:rPr>
              <a:t>پیشرفت خود را ثبت کنید.</a:t>
            </a:r>
            <a:endParaRPr lang="en-US" sz="2800" dirty="0">
              <a:cs typeface="B Lot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018D-8CB9-4076-BD8F-E6017C5ACF68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8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rtl="0"/>
            <a:r>
              <a:rPr lang="fa-IR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رئوس مطالب    </a:t>
            </a:r>
            <a:endParaRPr lang="en-US" b="1" dirty="0">
              <a:solidFill>
                <a:srgbClr val="B9070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Blip>
                <a:blip r:embed="rId3"/>
              </a:buBlip>
            </a:pPr>
            <a:r>
              <a:rPr lang="fa-IR" sz="2800" b="1" dirty="0" smtClean="0"/>
              <a:t>اصول کلی آرامسازی و مدیریت هیجان</a:t>
            </a:r>
          </a:p>
          <a:p>
            <a:pPr marL="609600" indent="-609600">
              <a:buBlip>
                <a:blip r:embed="rId3"/>
              </a:buBlip>
            </a:pPr>
            <a:endParaRPr lang="fa-IR" sz="2800" b="1" dirty="0" smtClean="0"/>
          </a:p>
          <a:p>
            <a:pPr marL="609600" indent="-609600">
              <a:buBlip>
                <a:blip r:embed="rId3"/>
              </a:buBlip>
            </a:pPr>
            <a:r>
              <a:rPr lang="fa-IR" sz="2800" b="1" dirty="0" smtClean="0"/>
              <a:t>آرامسازی شش مرحله ای</a:t>
            </a:r>
          </a:p>
          <a:p>
            <a:pPr marL="609600" indent="-609600">
              <a:buBlip>
                <a:blip r:embed="rId3"/>
              </a:buBlip>
            </a:pPr>
            <a:endParaRPr lang="fa-IR" sz="2800" b="1" dirty="0" smtClean="0"/>
          </a:p>
          <a:p>
            <a:pPr marL="609600" indent="-609600">
              <a:buBlip>
                <a:blip r:embed="rId3"/>
              </a:buBlip>
            </a:pPr>
            <a:r>
              <a:rPr lang="fa-IR" sz="2800" b="1" dirty="0" smtClean="0"/>
              <a:t>اجرای فشرده و یکپارچه آرامسازی کاربردی</a:t>
            </a:r>
          </a:p>
          <a:p>
            <a:pPr marL="609600" indent="-609600">
              <a:buBlip>
                <a:blip r:embed="rId3"/>
              </a:buBlip>
            </a:pPr>
            <a:endParaRPr lang="fa-IR" sz="2800" b="1" dirty="0" smtClean="0"/>
          </a:p>
        </p:txBody>
      </p:sp>
      <p:pic>
        <p:nvPicPr>
          <p:cNvPr id="44053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57166"/>
            <a:ext cx="792163" cy="647700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66CB-3CAB-408B-BD31-E61368233BE7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آرامسازی کاربردی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313" y="428625"/>
            <a:ext cx="8548687" cy="5133975"/>
          </a:xfrm>
        </p:spPr>
        <p:txBody>
          <a:bodyPr/>
          <a:lstStyle/>
          <a:p>
            <a:pPr algn="r" rtl="1">
              <a:defRPr/>
            </a:pPr>
            <a:r>
              <a:rPr lang="fa-IR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عضلات خود را شل و رها کنید. کافی است تا انقباض را از عضلات خود بگیرید.</a:t>
            </a:r>
          </a:p>
          <a:p>
            <a:pPr algn="r" rtl="1">
              <a:defRPr/>
            </a:pPr>
            <a:r>
              <a:rPr lang="fa-IR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به آرامی و دیافراگمی نفس بکشید. </a:t>
            </a:r>
          </a:p>
          <a:p>
            <a:pPr algn="r" rtl="1">
              <a:defRPr/>
            </a:pPr>
            <a:r>
              <a:rPr lang="fa-IR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و ذهنتان را آزاد کنید.</a:t>
            </a:r>
            <a:endParaRPr lang="en-US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B0A1-BD44-4223-8D6D-CCF0F6AC5B78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AFB4-22EC-4523-8FB3-2BA4DE575CD8}" type="slidenum">
              <a:rPr lang="fa-IR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4" descr="für Feinschmeck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285728"/>
            <a:ext cx="7215206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b="1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4282" y="785794"/>
            <a:ext cx="428628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a-IR" sz="3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برخی </a:t>
            </a:r>
            <a:r>
              <a:rPr lang="fa-IR" sz="3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از  </a:t>
            </a:r>
            <a:r>
              <a:rPr lang="fa-IR" sz="3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لحظه های </a:t>
            </a:r>
            <a:r>
              <a:rPr lang="fa-IR" sz="3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خوش  زندگی  تنها    به قیمت </a:t>
            </a:r>
            <a:endParaRPr lang="fa-IR" sz="3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a-IR" sz="3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مواجهه </a:t>
            </a:r>
            <a:r>
              <a:rPr lang="fa-IR" sz="3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   با      </a:t>
            </a:r>
            <a:r>
              <a:rPr lang="fa-IR" sz="3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ranNastaliq" pitchFamily="18" charset="0"/>
                <a:cs typeface="IranNastaliq" pitchFamily="18" charset="0"/>
              </a:rPr>
              <a:t>اضطراب</a:t>
            </a:r>
            <a:r>
              <a:rPr lang="fa-IR" sz="3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3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   تجربه     </a:t>
            </a:r>
            <a:r>
              <a:rPr lang="fa-IR" sz="3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می شوند.</a:t>
            </a:r>
            <a:endParaRPr lang="en-US" sz="3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مقدمه و </a:t>
            </a:r>
            <a:r>
              <a:rPr lang="fa-IR" sz="4000" dirty="0" smtClean="0">
                <a:solidFill>
                  <a:srgbClr val="3F06B2"/>
                </a:solidFill>
                <a:cs typeface="B Titr" pitchFamily="2" charset="-78"/>
              </a:rPr>
              <a:t>اصول آرامسازی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dirty="0" smtClean="0"/>
              <a:t>آرامسازی در جلسه های آموزشی بین 8 تا 12 جلسه برای موارد بالینی آموزش داده </a:t>
            </a:r>
            <a:r>
              <a:rPr lang="fa-IR" sz="2800" dirty="0" smtClean="0"/>
              <a:t>میشود ولی امکان کاهش دوره وجود دارد.</a:t>
            </a:r>
            <a:endParaRPr lang="fa-IR" sz="2800" dirty="0" smtClean="0"/>
          </a:p>
          <a:p>
            <a:pPr>
              <a:buBlip>
                <a:blip r:embed="rId3"/>
              </a:buBlip>
            </a:pPr>
            <a:r>
              <a:rPr lang="fa-IR" sz="2800" dirty="0" smtClean="0"/>
              <a:t>آرامسازی نوعی یادگیری است.</a:t>
            </a:r>
          </a:p>
          <a:p>
            <a:pPr>
              <a:buBlip>
                <a:blip r:embed="rId3"/>
              </a:buBlip>
            </a:pPr>
            <a:r>
              <a:rPr lang="fa-IR" sz="2800" dirty="0" smtClean="0"/>
              <a:t>یادگیری مستلزم تمرین است.</a:t>
            </a:r>
          </a:p>
          <a:p>
            <a:pPr>
              <a:buBlip>
                <a:blip r:embed="rId3"/>
              </a:buBlip>
            </a:pPr>
            <a:r>
              <a:rPr lang="fa-IR" sz="2800" dirty="0" smtClean="0"/>
              <a:t>این شما هستید که آرامسازی را انجام می دهید.</a:t>
            </a:r>
          </a:p>
          <a:p>
            <a:pPr>
              <a:buBlip>
                <a:blip r:embed="rId3"/>
              </a:buBlip>
            </a:pPr>
            <a:r>
              <a:rPr lang="fa-IR" sz="2800" dirty="0" smtClean="0"/>
              <a:t>آرامسازی بر </a:t>
            </a:r>
            <a:r>
              <a:rPr lang="fa-IR" sz="2800" dirty="0" smtClean="0">
                <a:solidFill>
                  <a:srgbClr val="EE080D"/>
                </a:solidFill>
              </a:rPr>
              <a:t>عضلات</a:t>
            </a:r>
            <a:r>
              <a:rPr lang="fa-IR" sz="2800" dirty="0" smtClean="0"/>
              <a:t>، </a:t>
            </a:r>
            <a:r>
              <a:rPr lang="fa-IR" sz="2800" dirty="0" smtClean="0">
                <a:solidFill>
                  <a:srgbClr val="EE080D"/>
                </a:solidFill>
              </a:rPr>
              <a:t>ذهن</a:t>
            </a:r>
            <a:r>
              <a:rPr lang="fa-IR" sz="2800" dirty="0" smtClean="0"/>
              <a:t> و </a:t>
            </a:r>
            <a:r>
              <a:rPr lang="fa-IR" sz="2800" dirty="0" smtClean="0">
                <a:solidFill>
                  <a:srgbClr val="EE080D"/>
                </a:solidFill>
              </a:rPr>
              <a:t>تنفس</a:t>
            </a:r>
            <a:r>
              <a:rPr lang="fa-IR" sz="2800" dirty="0" smtClean="0"/>
              <a:t> متمرکز است.</a:t>
            </a:r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23846"/>
            <a:ext cx="792163" cy="647700"/>
          </a:xfrm>
          <a:prstGeom prst="rect">
            <a:avLst/>
          </a:prstGeom>
          <a:noFill/>
        </p:spPr>
      </p:pic>
      <p:pic>
        <p:nvPicPr>
          <p:cNvPr id="10" name="Content Placeholder 5" descr="Os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03693" y="3794817"/>
            <a:ext cx="1839481" cy="13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71473" y="5214950"/>
            <a:ext cx="235745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 rtl="0">
              <a:spcBef>
                <a:spcPct val="20000"/>
              </a:spcBef>
            </a:pPr>
            <a:r>
              <a:rPr lang="fa-IR" sz="14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پروفسور اوست </a:t>
            </a:r>
          </a:p>
          <a:p>
            <a:pPr marL="609600" indent="-609600" algn="ctr" rtl="0">
              <a:spcBef>
                <a:spcPct val="20000"/>
              </a:spcBef>
            </a:pPr>
            <a:r>
              <a:rPr lang="fa-IR" sz="1400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(دانشگاه استهکلم)</a:t>
            </a:r>
            <a:endParaRPr lang="en-US" sz="1100" dirty="0">
              <a:solidFill>
                <a:srgbClr val="00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een_app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094377"/>
            <a:ext cx="7160430" cy="55493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2626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B Titr" pitchFamily="2" charset="-78"/>
              </a:rPr>
              <a:t>مدل سه سیستمی هیجان 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2626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>
            <a:off x="3363898" y="3068638"/>
            <a:ext cx="2503502" cy="2376487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fa-IR" sz="3200" dirty="0">
              <a:cs typeface="B Titr" pitchFamily="2" charset="-78"/>
            </a:endParaRPr>
          </a:p>
          <a:p>
            <a:pPr algn="ctr"/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Titr" pitchFamily="2" charset="-78"/>
              </a:rPr>
              <a:t>فیزیولوژی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7" name="Oval 20"/>
          <p:cNvSpPr>
            <a:spLocks noChangeArrowheads="1"/>
          </p:cNvSpPr>
          <p:nvPr/>
        </p:nvSpPr>
        <p:spPr bwMode="auto">
          <a:xfrm>
            <a:off x="2571736" y="1773238"/>
            <a:ext cx="2503502" cy="2376487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Titr" pitchFamily="2" charset="-78"/>
              </a:rPr>
              <a:t>افکار </a:t>
            </a:r>
          </a:p>
          <a:p>
            <a:pPr algn="l"/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Titr" pitchFamily="2" charset="-78"/>
              </a:rPr>
              <a:t>باورها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8" name="Oval 21"/>
          <p:cNvSpPr>
            <a:spLocks noChangeArrowheads="1"/>
          </p:cNvSpPr>
          <p:nvPr/>
        </p:nvSpPr>
        <p:spPr bwMode="auto">
          <a:xfrm>
            <a:off x="4227498" y="1773238"/>
            <a:ext cx="2503502" cy="2376487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r"/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Titr" pitchFamily="2" charset="-78"/>
              </a:rPr>
              <a:t>رفتار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Titr" pitchFamily="2" charset="-78"/>
            </a:endParaRPr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>
            <a:off x="3851275" y="2781300"/>
            <a:ext cx="360363" cy="360363"/>
          </a:xfrm>
          <a:prstGeom prst="line">
            <a:avLst/>
          </a:prstGeom>
          <a:noFill/>
          <a:ln w="57150" cap="sq">
            <a:solidFill>
              <a:srgbClr val="4C60F8"/>
            </a:solidFill>
            <a:round/>
            <a:headEnd type="triangle" w="sm" len="sm"/>
            <a:tailEnd type="triangle" w="sm" len="sm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 flipH="1">
            <a:off x="5221288" y="2781300"/>
            <a:ext cx="430212" cy="360363"/>
          </a:xfrm>
          <a:prstGeom prst="line">
            <a:avLst/>
          </a:prstGeom>
          <a:noFill/>
          <a:ln w="57150" cap="sq">
            <a:solidFill>
              <a:srgbClr val="4C60F8"/>
            </a:solidFill>
            <a:round/>
            <a:headEnd type="triangle" w="sm" len="sm"/>
            <a:tailEnd type="triangle" w="sm" len="sm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12" name="Line 25"/>
          <p:cNvSpPr>
            <a:spLocks noChangeShapeType="1"/>
          </p:cNvSpPr>
          <p:nvPr/>
        </p:nvSpPr>
        <p:spPr bwMode="auto">
          <a:xfrm>
            <a:off x="4643438" y="3716338"/>
            <a:ext cx="1587" cy="576262"/>
          </a:xfrm>
          <a:prstGeom prst="line">
            <a:avLst/>
          </a:prstGeom>
          <a:noFill/>
          <a:ln w="57150" cap="sq">
            <a:solidFill>
              <a:srgbClr val="4C60F8"/>
            </a:solidFill>
            <a:round/>
            <a:headEnd type="triangle" w="sm" len="sm"/>
            <a:tailEnd type="triangle" w="sm" len="sm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 flipH="1">
            <a:off x="4500563" y="2636838"/>
            <a:ext cx="431800" cy="1587"/>
          </a:xfrm>
          <a:prstGeom prst="line">
            <a:avLst/>
          </a:prstGeom>
          <a:noFill/>
          <a:ln w="57150" cap="sq">
            <a:solidFill>
              <a:schemeClr val="accent2"/>
            </a:solidFill>
            <a:round/>
            <a:headEnd type="triangle" w="sm" len="sm"/>
            <a:tailEnd type="triangle" w="sm" len="sm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 flipH="1" flipV="1">
            <a:off x="3708400" y="3717925"/>
            <a:ext cx="360363" cy="287338"/>
          </a:xfrm>
          <a:prstGeom prst="line">
            <a:avLst/>
          </a:prstGeom>
          <a:noFill/>
          <a:ln w="57150" cap="sq">
            <a:solidFill>
              <a:schemeClr val="accent2"/>
            </a:solidFill>
            <a:round/>
            <a:headEnd type="triangle" w="sm" len="sm"/>
            <a:tailEnd type="triangle" w="sm" len="sm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 flipH="1">
            <a:off x="5219700" y="3644900"/>
            <a:ext cx="287338" cy="288925"/>
          </a:xfrm>
          <a:prstGeom prst="line">
            <a:avLst/>
          </a:prstGeom>
          <a:noFill/>
          <a:ln w="57150" cap="sq">
            <a:solidFill>
              <a:schemeClr val="accent2"/>
            </a:solidFill>
            <a:round/>
            <a:headEnd type="triangle" w="sm" len="sm"/>
            <a:tailEnd type="triangle" w="sm" len="sm"/>
          </a:ln>
        </p:spPr>
        <p:txBody>
          <a:bodyPr wrap="none"/>
          <a:lstStyle/>
          <a:p>
            <a:endParaRPr lang="fa-IR"/>
          </a:p>
        </p:txBody>
      </p:sp>
      <p:pic>
        <p:nvPicPr>
          <p:cNvPr id="20" name="Picture 19" descr="hunting-knif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940" y="5572140"/>
            <a:ext cx="1000132" cy="1000132"/>
          </a:xfrm>
          <a:prstGeom prst="rect">
            <a:avLst/>
          </a:prstGeom>
        </p:spPr>
      </p:pic>
      <p:pic>
        <p:nvPicPr>
          <p:cNvPr id="21" name="Picture 20" descr="hunting-knif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377558">
            <a:off x="7068363" y="2067712"/>
            <a:ext cx="1000132" cy="1000132"/>
          </a:xfrm>
          <a:prstGeom prst="rect">
            <a:avLst/>
          </a:prstGeom>
        </p:spPr>
      </p:pic>
      <p:pic>
        <p:nvPicPr>
          <p:cNvPr id="22" name="Picture 21" descr="hunting-knif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273078">
            <a:off x="1214414" y="2357430"/>
            <a:ext cx="1000132" cy="100013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 rot="592376">
            <a:off x="5355663" y="5483691"/>
            <a:ext cx="5758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Eras Medium ITC" pitchFamily="34" charset="0"/>
              </a:rPr>
              <a:t>S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Eras Medium ITC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9863637">
            <a:off x="6974020" y="2424003"/>
            <a:ext cx="5758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Eras Medium ITC" pitchFamily="34" charset="0"/>
              </a:rPr>
              <a:t>S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Eras Medium ITC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246603">
            <a:off x="1675390" y="2448316"/>
            <a:ext cx="5758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Eras Medium ITC" pitchFamily="34" charset="0"/>
              </a:rPr>
              <a:t>S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Eras Medium ITC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43372" y="2987101"/>
            <a:ext cx="1285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هیجان</a:t>
            </a:r>
            <a:endParaRPr lang="fa-IR" sz="3200" b="1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8146-1BF8-40FB-8C90-23FEFFB3518D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pic>
        <p:nvPicPr>
          <p:cNvPr id="31" name="Content Placeholder 7" descr="green-apple ic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500166" y="357166"/>
            <a:ext cx="6429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>
              <a:defRPr/>
            </a:pPr>
            <a:r>
              <a:rPr lang="fa-IR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مدیریت </a:t>
            </a:r>
            <a:r>
              <a:rPr lang="fa-IR" dirty="0" smtClean="0">
                <a:solidFill>
                  <a:srgbClr val="3F0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هیجان</a:t>
            </a:r>
            <a:endParaRPr lang="fa-IR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976813"/>
          </a:xfrm>
        </p:spPr>
        <p:txBody>
          <a:bodyPr>
            <a:normAutofit fontScale="70000" lnSpcReduction="20000"/>
          </a:bodyPr>
          <a:lstStyle/>
          <a:p>
            <a:pPr algn="r" rtl="1">
              <a:buBlip>
                <a:blip r:embed="rId3"/>
              </a:buBlip>
              <a:defRPr/>
            </a:pPr>
            <a:r>
              <a:rPr lang="fa-IR" b="1" dirty="0" smtClean="0">
                <a:solidFill>
                  <a:srgbClr val="340591"/>
                </a:solidFill>
                <a:cs typeface="B Titr" pitchFamily="2" charset="-78"/>
              </a:rPr>
              <a:t>افکار</a:t>
            </a:r>
            <a:endParaRPr lang="fa-IR" b="1" dirty="0" smtClean="0">
              <a:solidFill>
                <a:srgbClr val="340591"/>
              </a:solidFill>
              <a:cs typeface="B Titr" pitchFamily="2" charset="-78"/>
            </a:endParaRPr>
          </a:p>
          <a:p>
            <a:pPr lvl="1" algn="r" rtl="1">
              <a:defRPr/>
            </a:pPr>
            <a:r>
              <a:rPr lang="fa-IR" b="1" dirty="0" smtClean="0"/>
              <a:t>مسولیت آنها را بر عهده بگیرید.</a:t>
            </a:r>
          </a:p>
          <a:p>
            <a:pPr lvl="1" algn="r" rtl="1">
              <a:defRPr/>
            </a:pPr>
            <a:r>
              <a:rPr lang="fa-IR" b="1" dirty="0" smtClean="0"/>
              <a:t>نسبت به افکار خودکار خود آگاه باشید.</a:t>
            </a:r>
          </a:p>
          <a:p>
            <a:pPr lvl="1" algn="r" rtl="1">
              <a:defRPr/>
            </a:pPr>
            <a:r>
              <a:rPr lang="fa-IR" b="1" dirty="0" smtClean="0"/>
              <a:t>مراقب خطاهای فکر باشید.</a:t>
            </a:r>
          </a:p>
          <a:p>
            <a:pPr lvl="1" algn="r" rtl="1">
              <a:defRPr/>
            </a:pPr>
            <a:r>
              <a:rPr lang="fa-IR" b="1" dirty="0" smtClean="0"/>
              <a:t>گفتگوهای درونی (افکار) سازنده خلق کنید</a:t>
            </a:r>
            <a:r>
              <a:rPr lang="fa-IR" b="1" dirty="0" smtClean="0"/>
              <a:t>.</a:t>
            </a:r>
          </a:p>
          <a:p>
            <a:pPr lvl="1" algn="r" rtl="1">
              <a:defRPr/>
            </a:pPr>
            <a:r>
              <a:rPr lang="fa-IR" b="1" dirty="0" smtClean="0"/>
              <a:t>افکارتان را کنترل و یا سرکوب نکنید.</a:t>
            </a:r>
            <a:endParaRPr lang="fa-IR" b="1" dirty="0" smtClean="0"/>
          </a:p>
          <a:p>
            <a:pPr algn="r" rtl="1">
              <a:buBlip>
                <a:blip r:embed="rId3"/>
              </a:buBlip>
              <a:defRPr/>
            </a:pPr>
            <a:r>
              <a:rPr lang="fa-IR" b="1" dirty="0" smtClean="0">
                <a:solidFill>
                  <a:srgbClr val="340591"/>
                </a:solidFill>
                <a:cs typeface="B Titr" pitchFamily="2" charset="-78"/>
              </a:rPr>
              <a:t>فیزیولوژی</a:t>
            </a:r>
          </a:p>
          <a:p>
            <a:pPr lvl="1" algn="r" rtl="1">
              <a:defRPr/>
            </a:pPr>
            <a:r>
              <a:rPr lang="fa-IR" b="1" dirty="0" smtClean="0"/>
              <a:t>برانگیختگی خود را مدیریت کنید.</a:t>
            </a:r>
          </a:p>
          <a:p>
            <a:pPr lvl="1" algn="r" rtl="1">
              <a:defRPr/>
            </a:pPr>
            <a:r>
              <a:rPr lang="fa-IR" b="1" dirty="0" smtClean="0"/>
              <a:t>تغییرات آن را تشخیص </a:t>
            </a:r>
            <a:r>
              <a:rPr lang="fa-IR" b="1" dirty="0" smtClean="0"/>
              <a:t>دهید.</a:t>
            </a:r>
            <a:endParaRPr lang="fa-IR" b="1" dirty="0" smtClean="0"/>
          </a:p>
          <a:p>
            <a:pPr lvl="1" algn="r" rtl="1">
              <a:defRPr/>
            </a:pPr>
            <a:r>
              <a:rPr lang="fa-IR" b="1" dirty="0" smtClean="0">
                <a:solidFill>
                  <a:srgbClr val="C00000"/>
                </a:solidFill>
              </a:rPr>
              <a:t>تمرن آرمیدگی و ...</a:t>
            </a:r>
          </a:p>
          <a:p>
            <a:pPr algn="r" rtl="1">
              <a:buBlip>
                <a:blip r:embed="rId3"/>
              </a:buBlip>
              <a:defRPr/>
            </a:pPr>
            <a:r>
              <a:rPr lang="fa-IR" b="1" dirty="0" smtClean="0">
                <a:solidFill>
                  <a:srgbClr val="340591"/>
                </a:solidFill>
                <a:cs typeface="B Titr" pitchFamily="2" charset="-78"/>
              </a:rPr>
              <a:t>رفتار</a:t>
            </a:r>
          </a:p>
          <a:p>
            <a:pPr lvl="1" algn="r" rtl="1">
              <a:defRPr/>
            </a:pPr>
            <a:r>
              <a:rPr lang="fa-IR" b="1" dirty="0" smtClean="0"/>
              <a:t>کنترل الگوهای رفتاری</a:t>
            </a:r>
          </a:p>
          <a:p>
            <a:pPr lvl="1" algn="r" rtl="1">
              <a:defRPr/>
            </a:pPr>
            <a:r>
              <a:rPr lang="fa-IR" b="1" dirty="0" smtClean="0"/>
              <a:t>شناسایی رفتارهای ایمنی بخش</a:t>
            </a:r>
          </a:p>
          <a:p>
            <a:pPr lvl="1" algn="r" rtl="1">
              <a:defRPr/>
            </a:pPr>
            <a:r>
              <a:rPr lang="fa-IR" b="1" dirty="0" smtClean="0"/>
              <a:t>رفتارهای مخرب را اصلاح کنید.</a:t>
            </a:r>
          </a:p>
          <a:p>
            <a:pPr lvl="1" algn="r" rtl="1">
              <a:defRPr/>
            </a:pPr>
            <a:r>
              <a:rPr lang="fa-IR" b="1" dirty="0" smtClean="0"/>
              <a:t>از حل مساله استفاده کنید.</a:t>
            </a:r>
            <a:endParaRPr lang="fa-IR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8BDC-29AF-40E8-A21C-319EECE17303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هیجان اضطراب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dirty="0" smtClean="0"/>
              <a:t>برای اینکه هیجان اضطراب تجربه شود، این سه جزء با هم تعامل کرده و </a:t>
            </a:r>
            <a:r>
              <a:rPr lang="fa-IR" dirty="0" smtClean="0"/>
              <a:t>دور </a:t>
            </a:r>
            <a:r>
              <a:rPr lang="fa-IR" dirty="0" smtClean="0"/>
              <a:t>باطل </a:t>
            </a:r>
            <a:r>
              <a:rPr lang="fa-IR" dirty="0" smtClean="0"/>
              <a:t> ایجاد می </a:t>
            </a:r>
            <a:r>
              <a:rPr lang="fa-IR" dirty="0" smtClean="0"/>
              <a:t>کنند.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نتیجه این دور باطل ایجاد ناراحتی و آسیب به فرد است.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برای شکستن این دور باطل بهتر است:</a:t>
            </a:r>
          </a:p>
          <a:p>
            <a:pPr lvl="1">
              <a:buBlip>
                <a:blip r:embed="rId4"/>
              </a:buBlip>
            </a:pPr>
            <a:r>
              <a:rPr lang="fa-IR" dirty="0" smtClean="0"/>
              <a:t>با موقعیت مواجه شویم.</a:t>
            </a:r>
          </a:p>
          <a:p>
            <a:pPr lvl="1">
              <a:buBlip>
                <a:blip r:embed="rId4"/>
              </a:buBlip>
            </a:pPr>
            <a:r>
              <a:rPr lang="fa-IR" dirty="0" smtClean="0"/>
              <a:t>افکار سازنده داشته باشیم.</a:t>
            </a:r>
          </a:p>
          <a:p>
            <a:pPr lvl="1">
              <a:buBlip>
                <a:blip r:embed="rId4"/>
              </a:buBlip>
            </a:pPr>
            <a:r>
              <a:rPr lang="fa-IR" dirty="0" smtClean="0"/>
              <a:t>و بدنمان را آرام کنیم.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آرامسازی مدیریت واکنشهای فیزیولوژیک است.</a:t>
            </a:r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آرامسازی کاربردی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آرامسازی کاربردی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dirty="0" smtClean="0"/>
              <a:t>هدف </a:t>
            </a:r>
            <a:r>
              <a:rPr lang="fa-IR" dirty="0" smtClean="0"/>
              <a:t>آرامسازی کاربردی مدیرت </a:t>
            </a:r>
            <a:r>
              <a:rPr lang="fa-IR" dirty="0" smtClean="0"/>
              <a:t>اضطراب و سایر هیجانهای منفی در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موقعیتهای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طبیعی </a:t>
            </a:r>
            <a:r>
              <a:rPr lang="fa-IR" dirty="0" smtClean="0"/>
              <a:t>است.</a:t>
            </a:r>
          </a:p>
          <a:p>
            <a:pPr>
              <a:buBlip>
                <a:blip r:embed="rId3"/>
              </a:buBlip>
            </a:pPr>
            <a:r>
              <a:rPr lang="fa-IR" dirty="0" smtClean="0"/>
              <a:t>برای آرامسازی کاربردی لازم است:</a:t>
            </a:r>
          </a:p>
          <a:p>
            <a:pPr lvl="1">
              <a:buBlip>
                <a:blip r:embed="rId4"/>
              </a:buBlip>
            </a:pPr>
            <a:r>
              <a:rPr lang="fa-IR" dirty="0" smtClean="0">
                <a:solidFill>
                  <a:srgbClr val="C00000"/>
                </a:solidFill>
              </a:rPr>
              <a:t>آگاهی هیجانی </a:t>
            </a:r>
            <a:r>
              <a:rPr lang="fa-IR" dirty="0" smtClean="0"/>
              <a:t>داشته باشیم (نشانه های اولیه اضطراب را شناخته و در موقعیت تشخیص دهیم).</a:t>
            </a:r>
          </a:p>
          <a:p>
            <a:pPr lvl="1">
              <a:buBlip>
                <a:blip r:embed="rId4"/>
              </a:buBlip>
            </a:pPr>
            <a:r>
              <a:rPr lang="fa-IR" dirty="0" smtClean="0"/>
              <a:t>بهتر است ابتدا از موقعیتهای غیر اضطرابی شروع کنیم.</a:t>
            </a:r>
          </a:p>
          <a:p>
            <a:pPr>
              <a:buBlip>
                <a:blip r:embed="rId3"/>
              </a:buBlip>
            </a:pPr>
            <a:r>
              <a:rPr lang="fa-IR" b="1" dirty="0" smtClean="0"/>
              <a:t>توجه</a:t>
            </a:r>
            <a:r>
              <a:rPr lang="fa-IR" dirty="0" smtClean="0"/>
              <a:t>: </a:t>
            </a:r>
            <a:r>
              <a:rPr lang="fa-IR" dirty="0" smtClean="0"/>
              <a:t>آرام سازی یک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مهارت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/>
              <a:t>است و یادگیری یک مهارت نیازمند </a:t>
            </a:r>
            <a:r>
              <a:rPr lang="fa-I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تمرین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/>
              <a:t>است.</a:t>
            </a:r>
            <a:endParaRPr lang="fa-IR" dirty="0"/>
          </a:p>
          <a:p>
            <a:pPr lvl="1">
              <a:buBlip>
                <a:blip r:embed="rId4"/>
              </a:buBlip>
            </a:pPr>
            <a:endParaRPr lang="fa-IR" dirty="0" smtClean="0"/>
          </a:p>
        </p:txBody>
      </p:sp>
      <p:pic>
        <p:nvPicPr>
          <p:cNvPr id="8" name="Picture 21" descr="big_wa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zwall_tahiti_wave_1024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مرحله اول: تشخیص نشانه های اضطراب</a:t>
            </a:r>
            <a:endParaRPr lang="fa-IR" sz="4000" dirty="0"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790-88E1-4869-9FEC-3EB12823C43E}" type="datetime3">
              <a:rPr lang="en-US" smtClean="0"/>
              <a:pPr/>
              <a:t>31 May 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BEA9-8A1C-4B03-AEE2-A3686728D2E7}" type="slidenum">
              <a:rPr lang="fa-IR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آرامسازی کاربردی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645920"/>
                <a:gridCol w="1645920"/>
                <a:gridCol w="822960"/>
                <a:gridCol w="2169552"/>
                <a:gridCol w="194524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+mj-cs"/>
                        </a:rPr>
                        <a:t>موقعیت</a:t>
                      </a:r>
                      <a:endParaRPr lang="fa-IR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+mj-cs"/>
                        </a:rPr>
                        <a:t>علایم</a:t>
                      </a:r>
                      <a:endParaRPr lang="fa-IR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+mj-cs"/>
                        </a:rPr>
                        <a:t>شدت</a:t>
                      </a:r>
                      <a:endParaRPr lang="fa-IR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+mj-cs"/>
                        </a:rPr>
                        <a:t>افکار منفی</a:t>
                      </a:r>
                      <a:endParaRPr lang="fa-IR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+mj-cs"/>
                        </a:rPr>
                        <a:t>رفتارهای</a:t>
                      </a:r>
                      <a:r>
                        <a:rPr lang="fa-IR" sz="2400" baseline="0" dirty="0" smtClean="0">
                          <a:cs typeface="+mj-cs"/>
                        </a:rPr>
                        <a:t> ایمنی</a:t>
                      </a:r>
                      <a:endParaRPr lang="fa-IR" sz="24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ارایه</a:t>
                      </a:r>
                      <a:r>
                        <a:rPr lang="fa-IR" sz="2400" baseline="0" dirty="0" smtClean="0"/>
                        <a:t> کلاسی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تپش قلب</a:t>
                      </a:r>
                    </a:p>
                    <a:p>
                      <a:pPr rtl="1"/>
                      <a:r>
                        <a:rPr lang="fa-IR" sz="2400" dirty="0" smtClean="0"/>
                        <a:t>تعریق</a:t>
                      </a:r>
                    </a:p>
                    <a:p>
                      <a:pPr rtl="1"/>
                      <a:r>
                        <a:rPr lang="fa-IR" sz="2400" dirty="0" smtClean="0"/>
                        <a:t>دلشوره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80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”همه چیز</a:t>
                      </a:r>
                      <a:r>
                        <a:rPr lang="fa-IR" sz="2400" baseline="0" dirty="0" smtClean="0"/>
                        <a:t> را فراموش خواهم کرد“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پایین آوردن تن صدا</a:t>
                      </a:r>
                    </a:p>
                    <a:p>
                      <a:pPr rtl="1"/>
                      <a:r>
                        <a:rPr lang="fa-IR" sz="2400" dirty="0" smtClean="0"/>
                        <a:t>اجتناب</a:t>
                      </a:r>
                      <a:r>
                        <a:rPr lang="fa-IR" sz="2400" baseline="0" dirty="0" smtClean="0"/>
                        <a:t> از نگاه</a:t>
                      </a:r>
                      <a:endParaRPr lang="fa-I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اظهار نظر</a:t>
                      </a:r>
                    </a:p>
                    <a:p>
                      <a:pPr rtl="1"/>
                      <a:endParaRPr lang="fa-IR" sz="2400" dirty="0" smtClean="0"/>
                    </a:p>
                    <a:p>
                      <a:pPr rtl="1"/>
                      <a:endParaRPr lang="fa-IR" sz="2400" dirty="0" smtClean="0"/>
                    </a:p>
                    <a:p>
                      <a:pPr rtl="1"/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609600" y="492920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n-cs"/>
              </a:rPr>
              <a:t>   برای ارزیابی عمومی میتوان از چک</a:t>
            </a:r>
            <a:r>
              <a:rPr kumimoji="0" lang="fa-IR" sz="3200" b="1" i="0" u="none" strike="noStrike" kern="0" cap="none" spc="0" normalizeH="0" noProof="0" dirty="0" smtClean="0">
                <a:ln>
                  <a:noFill/>
                </a:ln>
                <a:solidFill>
                  <a:srgbClr val="3405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n-cs"/>
              </a:rPr>
              <a:t> لیست استفاده کرد.</a:t>
            </a:r>
            <a:endParaRPr kumimoji="0" lang="fa-IR" sz="3200" b="0" i="0" u="none" strike="noStrike" kern="0" cap="none" spc="0" normalizeH="0" baseline="0" noProof="0" dirty="0" smtClean="0">
              <a:ln>
                <a:noFill/>
              </a:ln>
              <a:solidFill>
                <a:srgbClr val="3F0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n-cs"/>
            </a:endParaRPr>
          </a:p>
        </p:txBody>
      </p:sp>
      <p:pic>
        <p:nvPicPr>
          <p:cNvPr id="9" name="Picture 21" descr="big_wa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716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چک </a:t>
            </a:r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لیست </a:t>
            </a:r>
            <a:r>
              <a:rPr lang="fa-IR" sz="4000" b="1" dirty="0" smtClean="0">
                <a:solidFill>
                  <a:srgbClr val="3405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اضطراب</a:t>
            </a:r>
            <a:endParaRPr lang="fa-IR" sz="4000" dirty="0">
              <a:solidFill>
                <a:srgbClr val="34059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00364" y="1643050"/>
          <a:ext cx="3500462" cy="4897938"/>
        </p:xfrm>
        <a:graphic>
          <a:graphicData uri="http://schemas.openxmlformats.org/drawingml/2006/table">
            <a:tbl>
              <a:tblPr rtl="1"/>
              <a:tblGrid>
                <a:gridCol w="2617287"/>
                <a:gridCol w="883175"/>
              </a:tblGrid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احساس سستی و لرزش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 smtClean="0">
                          <a:latin typeface="Times New Roman"/>
                          <a:ea typeface="Times New Roman"/>
                          <a:cs typeface="+mj-cs"/>
                        </a:rPr>
                        <a:t>تنش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احساس بی­قراری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خستگی زودرس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سردرد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تنفس­های کوتاه و پی­در­پی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سرگیجه یا حواس­پرتی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تکرر ادرار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عرق کردن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تپش قلب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سوزش قلب یا حالت تهوع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به آسانی برانگیخته شدن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به آسانی دچار وحشت شدن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دشواری در خواب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نگرانی زیاد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>
                          <a:latin typeface="Times New Roman"/>
                          <a:ea typeface="Times New Roman"/>
                          <a:cs typeface="+mj-cs"/>
                        </a:rPr>
                        <a:t>دشواری در کنترل نگرانی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1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228600" algn="l"/>
                        </a:tabLst>
                      </a:pPr>
                      <a:r>
                        <a:rPr lang="fa-IR" sz="1200" b="1" dirty="0">
                          <a:latin typeface="Times New Roman"/>
                          <a:ea typeface="Times New Roman"/>
                          <a:cs typeface="+mj-cs"/>
                        </a:rPr>
                        <a:t>دشواری در تمرکز حواس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fa-IR" sz="1200" b="1" dirty="0">
                          <a:solidFill>
                            <a:srgbClr val="C0C0C0"/>
                          </a:solidFill>
                          <a:latin typeface="Times New Roman"/>
                          <a:ea typeface="Times New Roman"/>
                          <a:cs typeface="+mj-cs"/>
                        </a:rPr>
                        <a:t>..........</a:t>
                      </a:r>
                      <a:endParaRPr lang="en-US" sz="1200" b="1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1" name="Rectangle 10"/>
          <p:cNvSpPr/>
          <p:nvPr/>
        </p:nvSpPr>
        <p:spPr>
          <a:xfrm rot="16200000">
            <a:off x="4736336" y="3693292"/>
            <a:ext cx="5072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 smtClean="0">
                <a:cs typeface="+mn-cs"/>
              </a:rPr>
              <a:t>0هیچ              </a:t>
            </a:r>
            <a:r>
              <a:rPr lang="fa-IR" sz="2000" b="1" dirty="0" smtClean="0">
                <a:cs typeface="+mn-cs"/>
              </a:rPr>
              <a:t>1- </a:t>
            </a:r>
            <a:r>
              <a:rPr lang="fa-IR" sz="2000" b="1" dirty="0" smtClean="0">
                <a:cs typeface="+mn-cs"/>
              </a:rPr>
              <a:t>اندکی           </a:t>
            </a:r>
            <a:r>
              <a:rPr lang="fa-IR" sz="2000" b="1" dirty="0" smtClean="0">
                <a:cs typeface="+mn-cs"/>
              </a:rPr>
              <a:t>2- </a:t>
            </a:r>
            <a:r>
              <a:rPr lang="fa-IR" sz="2000" b="1" dirty="0" smtClean="0">
                <a:cs typeface="+mn-cs"/>
              </a:rPr>
              <a:t>تاحدودی          </a:t>
            </a:r>
            <a:r>
              <a:rPr lang="fa-IR" sz="2000" b="1" dirty="0" smtClean="0">
                <a:cs typeface="+mn-cs"/>
              </a:rPr>
              <a:t>3- </a:t>
            </a:r>
            <a:r>
              <a:rPr lang="fa-IR" sz="2000" b="1" dirty="0" smtClean="0">
                <a:cs typeface="+mn-cs"/>
              </a:rPr>
              <a:t>کاملاً</a:t>
            </a:r>
            <a:endParaRPr lang="fa-IR" sz="2000" dirty="0"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52430" y="1714488"/>
          <a:ext cx="2619372" cy="11747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9686"/>
                <a:gridCol w="1309686"/>
              </a:tblGrid>
              <a:tr h="391581">
                <a:tc>
                  <a:txBody>
                    <a:bodyPr/>
                    <a:lstStyle/>
                    <a:p>
                      <a:pPr rtl="1"/>
                      <a:r>
                        <a:rPr lang="fa-IR" sz="19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اضطراب</a:t>
                      </a:r>
                      <a:r>
                        <a:rPr lang="fa-IR" sz="19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 خفیف</a:t>
                      </a:r>
                      <a:endParaRPr lang="fa-IR" sz="19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9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5 تا 10</a:t>
                      </a:r>
                      <a:endParaRPr lang="fa-IR" sz="19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n-cs"/>
                      </a:endParaRPr>
                    </a:p>
                  </a:txBody>
                  <a:tcPr/>
                </a:tc>
              </a:tr>
              <a:tr h="3915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9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اضطراب</a:t>
                      </a:r>
                      <a:r>
                        <a:rPr lang="fa-IR" sz="19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 متوسط</a:t>
                      </a:r>
                      <a:endParaRPr lang="fa-IR" sz="19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9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11 تا 15</a:t>
                      </a:r>
                      <a:endParaRPr lang="fa-IR" sz="1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n-cs"/>
                      </a:endParaRPr>
                    </a:p>
                  </a:txBody>
                  <a:tcPr/>
                </a:tc>
              </a:tr>
              <a:tr h="3915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900" b="1" dirty="0" smtClean="0">
                          <a:solidFill>
                            <a:srgbClr val="B9070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اضطراب</a:t>
                      </a:r>
                      <a:r>
                        <a:rPr lang="fa-IR" sz="1900" b="1" baseline="0" dirty="0" smtClean="0">
                          <a:solidFill>
                            <a:srgbClr val="B9070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 شدید</a:t>
                      </a:r>
                      <a:endParaRPr lang="fa-IR" sz="1900" b="1" dirty="0" smtClean="0">
                        <a:solidFill>
                          <a:srgbClr val="B9070B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900" b="1" dirty="0" smtClean="0">
                          <a:solidFill>
                            <a:srgbClr val="B9070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16</a:t>
                      </a:r>
                      <a:r>
                        <a:rPr lang="fa-IR" sz="1900" b="1" baseline="0" dirty="0" smtClean="0">
                          <a:solidFill>
                            <a:srgbClr val="B9070B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n-cs"/>
                        </a:rPr>
                        <a:t> تا</a:t>
                      </a:r>
                      <a:endParaRPr lang="fa-IR" sz="1900" b="1" dirty="0">
                        <a:solidFill>
                          <a:srgbClr val="B9070B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9" name="Picture 1" descr="graph_ic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988" y="1624004"/>
            <a:ext cx="519112" cy="519112"/>
          </a:xfrm>
          <a:prstGeom prst="rect">
            <a:avLst/>
          </a:prstGeom>
          <a:noFill/>
        </p:spPr>
      </p:pic>
      <p:pic>
        <p:nvPicPr>
          <p:cNvPr id="13" name="Picture 21" descr="big_wa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6763" y="423846"/>
            <a:ext cx="792163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Courier New"/>
        <a:ea typeface=""/>
        <a:cs typeface="B Titr"/>
      </a:majorFont>
      <a:minorFont>
        <a:latin typeface="Gill Sans MT"/>
        <a:ea typeface=""/>
        <a:cs typeface="B Mitr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1114</Words>
  <Application>Microsoft Office PowerPoint</Application>
  <PresentationFormat>On-screen Show (4:3)</PresentationFormat>
  <Paragraphs>274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Slide 1</vt:lpstr>
      <vt:lpstr>رئوس مطالب    </vt:lpstr>
      <vt:lpstr>مقدمه و اصول آرامسازی</vt:lpstr>
      <vt:lpstr>Slide 4</vt:lpstr>
      <vt:lpstr>مدیریت هیجان</vt:lpstr>
      <vt:lpstr>هیجان اضطراب</vt:lpstr>
      <vt:lpstr>آرامسازی کاربردی</vt:lpstr>
      <vt:lpstr>مرحله اول: تشخیص نشانه های اضطراب</vt:lpstr>
      <vt:lpstr>چک لیست اضطراب</vt:lpstr>
      <vt:lpstr>مرحله دوم: آرامش پیش رونده</vt:lpstr>
      <vt:lpstr>ترتیب و گروه عضلات در آرامسازی</vt:lpstr>
      <vt:lpstr>مرحله سوم:آرامسازی بدون تنش</vt:lpstr>
      <vt:lpstr>مرحله چهارم: آرامسازی از طریق  کنترل نشانه ها</vt:lpstr>
      <vt:lpstr>مرحله پنجم:آرامسازی افتراقی</vt:lpstr>
      <vt:lpstr>مرحله ششم:آرامسازی کاربردی</vt:lpstr>
      <vt:lpstr>چرا بدن و ذهنمان را آرام کنیم؟</vt:lpstr>
      <vt:lpstr>آرامسازی به چه کسانی کمک میکند؟</vt:lpstr>
      <vt:lpstr>وسایل لازم</vt:lpstr>
      <vt:lpstr>نکات مهمی که باید به خاطر بسپارید</vt:lpstr>
      <vt:lpstr>Slide 20</vt:lpstr>
      <vt:lpstr>Slide 21</vt:lpstr>
    </vt:vector>
  </TitlesOfParts>
  <Company>WKU WKU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Mischel’s Situational Personality</dc:title>
  <dc:creator>WKU WKU</dc:creator>
  <cp:lastModifiedBy>A. Mohammadi</cp:lastModifiedBy>
  <cp:revision>193</cp:revision>
  <dcterms:created xsi:type="dcterms:W3CDTF">2008-02-11T15:45:05Z</dcterms:created>
  <dcterms:modified xsi:type="dcterms:W3CDTF">2010-05-31T15:24:12Z</dcterms:modified>
</cp:coreProperties>
</file>