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34"/>
  </p:notesMasterIdLst>
  <p:sldIdLst>
    <p:sldId id="262" r:id="rId2"/>
    <p:sldId id="309" r:id="rId3"/>
    <p:sldId id="307" r:id="rId4"/>
    <p:sldId id="308" r:id="rId5"/>
    <p:sldId id="258" r:id="rId6"/>
    <p:sldId id="260" r:id="rId7"/>
    <p:sldId id="265" r:id="rId8"/>
    <p:sldId id="298" r:id="rId9"/>
    <p:sldId id="266" r:id="rId10"/>
    <p:sldId id="299" r:id="rId11"/>
    <p:sldId id="267" r:id="rId12"/>
    <p:sldId id="300" r:id="rId13"/>
    <p:sldId id="268" r:id="rId14"/>
    <p:sldId id="301" r:id="rId15"/>
    <p:sldId id="269" r:id="rId16"/>
    <p:sldId id="294" r:id="rId17"/>
    <p:sldId id="270" r:id="rId18"/>
    <p:sldId id="306" r:id="rId19"/>
    <p:sldId id="296" r:id="rId20"/>
    <p:sldId id="303" r:id="rId21"/>
    <p:sldId id="304" r:id="rId22"/>
    <p:sldId id="305" r:id="rId23"/>
    <p:sldId id="297" r:id="rId24"/>
    <p:sldId id="272" r:id="rId25"/>
    <p:sldId id="273" r:id="rId26"/>
    <p:sldId id="274" r:id="rId27"/>
    <p:sldId id="276" r:id="rId28"/>
    <p:sldId id="295" r:id="rId29"/>
    <p:sldId id="278" r:id="rId30"/>
    <p:sldId id="292" r:id="rId31"/>
    <p:sldId id="29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D9EA65-9A57-456A-99E4-23D39095DC7F}" type="datetimeFigureOut">
              <a:rPr lang="en-US" smtClean="0"/>
              <a:pPr/>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1C32A-0A31-4127-89AF-A5F580FC8137}" type="slidenum">
              <a:rPr lang="en-US" smtClean="0"/>
              <a:pPr/>
              <a:t>‹#›</a:t>
            </a:fld>
            <a:endParaRPr lang="en-US"/>
          </a:p>
        </p:txBody>
      </p:sp>
    </p:spTree>
    <p:extLst>
      <p:ext uri="{BB962C8B-B14F-4D97-AF65-F5344CB8AC3E}">
        <p14:creationId xmlns:p14="http://schemas.microsoft.com/office/powerpoint/2010/main" val="48476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435FE8-3C14-496E-8FD5-D61D49D90A45}" type="datetime1">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45E87-D288-48DA-9682-B0B5434DE68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3A59F-4997-4E08-8FF6-9D22DC046784}" type="datetime1">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2E86C-0458-4550-AB80-AE45DC4210B1}" type="datetime1">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2B512-2EAC-4EA9-B571-9BDA9F2C8A21}" type="datetime1">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9B614-F09F-4AB4-B63A-E7A325450AE7}" type="datetime1">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45E87-D288-48DA-9682-B0B5434DE68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C9CCF-16A9-4702-BCF0-09C6EC2B1A5A}" type="datetime1">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A2B0F-1935-49A3-8BCD-6E02E9F614E4}" type="datetime1">
              <a:rPr lang="en-US" smtClean="0"/>
              <a:pPr/>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45E87-D288-48DA-9682-B0B5434DE68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D85D3A-2F7D-41F1-BC42-E3909A16DDC5}" type="datetime1">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0B1BC-C63F-485E-A941-F22D28C6DB94}" type="datetime1">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8E91-9526-488D-9FBE-7D5EDF0F0D10}" type="datetime1">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45E87-D288-48DA-9682-B0B5434DE68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96A30-4A6C-4706-9258-C90DFBB17BE9}" type="datetime1">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45E87-D288-48DA-9682-B0B5434DE6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F1EA6A9-34F7-4A7C-9773-B10491A25E47}" type="datetime1">
              <a:rPr lang="en-US" smtClean="0"/>
              <a:pPr/>
              <a:t>11/29/2016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045E87-D288-48DA-9682-B0B5434DE68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2209801"/>
          </a:xfrm>
        </p:spPr>
        <p:txBody>
          <a:bodyPr>
            <a:normAutofit fontScale="90000"/>
          </a:bodyPr>
          <a:lstStyle/>
          <a:p>
            <a:pPr algn="ctr"/>
            <a:r>
              <a:rPr lang="en-US" dirty="0" smtClean="0">
                <a:cs typeface="B Tabassom" pitchFamily="2" charset="-78"/>
              </a:rPr>
              <a:t/>
            </a:r>
            <a:br>
              <a:rPr lang="en-US" dirty="0" smtClean="0">
                <a:cs typeface="B Tabassom" pitchFamily="2" charset="-78"/>
              </a:rPr>
            </a:br>
            <a:r>
              <a:rPr lang="en-US" dirty="0">
                <a:cs typeface="B Tabassom" pitchFamily="2" charset="-78"/>
              </a:rPr>
              <a:t/>
            </a:r>
            <a:br>
              <a:rPr lang="en-US" dirty="0">
                <a:cs typeface="B Tabassom" pitchFamily="2" charset="-78"/>
              </a:rPr>
            </a:br>
            <a:r>
              <a:rPr lang="en-US" dirty="0" smtClean="0">
                <a:cs typeface="B Tabassom" pitchFamily="2" charset="-78"/>
              </a:rPr>
              <a:t/>
            </a:r>
            <a:br>
              <a:rPr lang="en-US" dirty="0" smtClean="0">
                <a:cs typeface="B Tabassom" pitchFamily="2" charset="-78"/>
              </a:rPr>
            </a:br>
            <a:r>
              <a:rPr lang="en-US" dirty="0">
                <a:cs typeface="B Tabassom" pitchFamily="2" charset="-78"/>
              </a:rPr>
              <a:t/>
            </a:r>
            <a:br>
              <a:rPr lang="en-US" dirty="0">
                <a:cs typeface="B Tabassom" pitchFamily="2" charset="-78"/>
              </a:rPr>
            </a:br>
            <a:r>
              <a:rPr lang="en-US" dirty="0" smtClean="0">
                <a:cs typeface="B Tabassom" pitchFamily="2" charset="-78"/>
              </a:rPr>
              <a:t/>
            </a:r>
            <a:br>
              <a:rPr lang="en-US" dirty="0" smtClean="0">
                <a:cs typeface="B Tabassom" pitchFamily="2" charset="-78"/>
              </a:rPr>
            </a:br>
            <a:r>
              <a:rPr lang="en-US" dirty="0">
                <a:cs typeface="B Tabassom" pitchFamily="2" charset="-78"/>
              </a:rPr>
              <a:t/>
            </a:r>
            <a:br>
              <a:rPr lang="en-US" dirty="0">
                <a:cs typeface="B Tabassom" pitchFamily="2" charset="-78"/>
              </a:rPr>
            </a:br>
            <a:r>
              <a:rPr lang="fa-IR" b="1" dirty="0" smtClean="0">
                <a:cs typeface="B Tabassom" pitchFamily="2" charset="-78"/>
              </a:rPr>
              <a:t>مثال هایی از نمودار </a:t>
            </a:r>
            <a:r>
              <a:rPr lang="en-US" b="1" dirty="0" smtClean="0">
                <a:latin typeface="+mn-lt"/>
                <a:cs typeface="B Tabassom" pitchFamily="2" charset="-78"/>
              </a:rPr>
              <a:t>usecase</a:t>
            </a:r>
            <a:endParaRPr lang="en-US" b="1" dirty="0">
              <a:latin typeface="+mn-lt"/>
              <a:cs typeface="B Tabassom" pitchFamily="2" charset="-78"/>
            </a:endParaRPr>
          </a:p>
        </p:txBody>
      </p:sp>
      <p:sp>
        <p:nvSpPr>
          <p:cNvPr id="3" name="Subtitle 2"/>
          <p:cNvSpPr>
            <a:spLocks noGrp="1"/>
          </p:cNvSpPr>
          <p:nvPr>
            <p:ph type="subTitle" idx="1"/>
          </p:nvPr>
        </p:nvSpPr>
        <p:spPr>
          <a:xfrm>
            <a:off x="1295400" y="3276600"/>
            <a:ext cx="6400800" cy="2133600"/>
          </a:xfrm>
        </p:spPr>
        <p:txBody>
          <a:bodyPr>
            <a:normAutofit/>
          </a:bodyPr>
          <a:lstStyle/>
          <a:p>
            <a:pPr algn="ctr"/>
            <a:endParaRPr lang="fa-IR" b="1" i="1" dirty="0" smtClean="0">
              <a:solidFill>
                <a:srgbClr val="00B050"/>
              </a:solidFill>
              <a:cs typeface="B Zar" pitchFamily="2" charset="-78"/>
            </a:endParaRPr>
          </a:p>
          <a:p>
            <a:pPr algn="ctr"/>
            <a:r>
              <a:rPr lang="fa-IR" sz="3200" b="1" i="1" dirty="0" smtClean="0">
                <a:solidFill>
                  <a:srgbClr val="00B050"/>
                </a:solidFill>
                <a:cs typeface="B Zar" pitchFamily="2" charset="-78"/>
              </a:rPr>
              <a:t>آزمایشگاه مهندسی نرم افزار</a:t>
            </a:r>
          </a:p>
          <a:p>
            <a:pPr algn="ctr"/>
            <a:endParaRPr lang="fa-IR" dirty="0" smtClean="0">
              <a:solidFill>
                <a:schemeClr val="tx1"/>
              </a:solidFill>
              <a:cs typeface="B Zar" pitchFamily="2" charset="-78"/>
            </a:endParaRPr>
          </a:p>
          <a:p>
            <a:pPr algn="ctr"/>
            <a:endParaRPr lang="fa-IR" dirty="0" smtClean="0">
              <a:cs typeface="B Zar" pitchFamily="2" charset="-78"/>
            </a:endParaRPr>
          </a:p>
          <a:p>
            <a:pPr algn="ctr"/>
            <a:endParaRPr lang="en-US" dirty="0">
              <a:cs typeface="B Zar" pitchFamily="2" charset="-78"/>
            </a:endParaRPr>
          </a:p>
        </p:txBody>
      </p:sp>
      <p:sp>
        <p:nvSpPr>
          <p:cNvPr id="4" name="Slide Number Placeholder 3"/>
          <p:cNvSpPr>
            <a:spLocks noGrp="1"/>
          </p:cNvSpPr>
          <p:nvPr>
            <p:ph type="sldNum" sz="quarter" idx="12"/>
          </p:nvPr>
        </p:nvSpPr>
        <p:spPr/>
        <p:txBody>
          <a:bodyPr/>
          <a:lstStyle/>
          <a:p>
            <a:fld id="{82045E87-D288-48DA-9682-B0B5434DE68B}" type="slidenum">
              <a:rPr lang="en-US" smtClean="0"/>
              <a:pPr/>
              <a:t>1</a:t>
            </a:fld>
            <a:endParaRPr lang="en-US"/>
          </a:p>
        </p:txBody>
      </p:sp>
    </p:spTree>
    <p:extLst>
      <p:ext uri="{BB962C8B-B14F-4D97-AF65-F5344CB8AC3E}">
        <p14:creationId xmlns:p14="http://schemas.microsoft.com/office/powerpoint/2010/main" val="3717148259"/>
      </p:ext>
    </p:extLst>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10</a:t>
            </a:fld>
            <a:endParaRPr lang="en-US"/>
          </a:p>
        </p:txBody>
      </p:sp>
      <p:sp>
        <p:nvSpPr>
          <p:cNvPr id="4" name="TextBox 3"/>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برداشت وجه)</a:t>
            </a:r>
            <a:endParaRPr lang="en-US" sz="2400" dirty="0">
              <a:solidFill>
                <a:schemeClr val="bg1"/>
              </a:solidFill>
              <a:cs typeface="B Tabassom"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725274089"/>
              </p:ext>
            </p:extLst>
          </p:nvPr>
        </p:nvGraphicFramePr>
        <p:xfrm>
          <a:off x="1951929" y="508254"/>
          <a:ext cx="5163943" cy="5643372"/>
        </p:xfrm>
        <a:graphic>
          <a:graphicData uri="http://schemas.openxmlformats.org/drawingml/2006/table">
            <a:tbl>
              <a:tblPr rtl="1" firstRow="1" firstCol="1" bandRow="1">
                <a:tableStyleId>{793D81CF-94F2-401A-BA57-92F5A7B2D0C5}</a:tableStyleId>
              </a:tblPr>
              <a:tblGrid>
                <a:gridCol w="5163943"/>
              </a:tblGrid>
              <a:tr h="185057">
                <a:tc>
                  <a:txBody>
                    <a:bodyPr/>
                    <a:lstStyle/>
                    <a:p>
                      <a:pPr algn="ctr" rtl="1">
                        <a:lnSpc>
                          <a:spcPct val="115000"/>
                        </a:lnSpc>
                        <a:spcAft>
                          <a:spcPts val="0"/>
                        </a:spcAft>
                      </a:pPr>
                      <a:r>
                        <a:rPr lang="fa-IR" sz="1400">
                          <a:effectLst/>
                          <a:cs typeface="B Nazanin" pitchFamily="2" charset="-78"/>
                        </a:rPr>
                        <a:t>مورد كاربرد</a:t>
                      </a:r>
                      <a:r>
                        <a:rPr lang="en-US" sz="1400">
                          <a:effectLst/>
                          <a:cs typeface="B Nazanin" pitchFamily="2" charset="-78"/>
                        </a:rPr>
                        <a:t>: </a:t>
                      </a:r>
                      <a:r>
                        <a:rPr lang="fa-IR" sz="1400">
                          <a:effectLst/>
                          <a:cs typeface="B Nazanin" pitchFamily="2" charset="-78"/>
                        </a:rPr>
                        <a:t>برداشت وجه</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شماره</a:t>
                      </a:r>
                      <a:r>
                        <a:rPr lang="en-US" sz="1400">
                          <a:effectLst/>
                          <a:cs typeface="B Nazanin" pitchFamily="2" charset="-78"/>
                        </a:rPr>
                        <a:t>: 4</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توصيف اجمالي</a:t>
                      </a:r>
                      <a:r>
                        <a:rPr lang="en-US" sz="1400">
                          <a:effectLst/>
                          <a:cs typeface="B Nazanin" pitchFamily="2" charset="-78"/>
                        </a:rPr>
                        <a:t>: </a:t>
                      </a:r>
                      <a:r>
                        <a:rPr lang="fa-IR" sz="1400">
                          <a:effectLst/>
                          <a:cs typeface="B Nazanin" pitchFamily="2" charset="-78"/>
                        </a:rPr>
                        <a:t>مشتري از يك حساب پول برداشت ميكند</a:t>
                      </a:r>
                      <a:r>
                        <a:rPr lang="en-US" sz="1400">
                          <a:effectLst/>
                          <a:cs typeface="B Nazanin" pitchFamily="2" charset="-78"/>
                        </a:rPr>
                        <a:t>.</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عامل اصلي</a:t>
                      </a:r>
                      <a:r>
                        <a:rPr lang="en-US" sz="1400">
                          <a:effectLst/>
                          <a:cs typeface="B Nazanin" pitchFamily="2" charset="-78"/>
                        </a:rPr>
                        <a:t>: </a:t>
                      </a:r>
                      <a:r>
                        <a:rPr lang="fa-IR" sz="1400">
                          <a:effectLst/>
                          <a:cs typeface="B Nazanin" pitchFamily="2" charset="-78"/>
                        </a:rPr>
                        <a:t>مشتري بانك</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عامل فرعي</a:t>
                      </a:r>
                      <a:r>
                        <a:rPr lang="en-US" sz="1400">
                          <a:effectLst/>
                          <a:cs typeface="B Nazanin" pitchFamily="2" charset="-78"/>
                        </a:rPr>
                        <a:t>: </a:t>
                      </a:r>
                      <a:r>
                        <a:rPr lang="fa-IR" sz="1400">
                          <a:effectLst/>
                          <a:cs typeface="B Nazanin" pitchFamily="2" charset="-78"/>
                        </a:rPr>
                        <a:t>كامپيوتر بانك</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شرايط اوليه</a:t>
                      </a:r>
                      <a:r>
                        <a:rPr lang="en-US" sz="1400">
                          <a:effectLst/>
                          <a:cs typeface="B Nazanin" pitchFamily="2" charset="-78"/>
                        </a:rPr>
                        <a:t>: </a:t>
                      </a:r>
                      <a:r>
                        <a:rPr lang="fa-IR" sz="1400">
                          <a:effectLst/>
                          <a:cs typeface="B Nazanin" pitchFamily="2" charset="-78"/>
                        </a:rPr>
                        <a:t>ندارد</a:t>
                      </a:r>
                      <a:endParaRPr lang="en-US" sz="1100">
                        <a:effectLst/>
                        <a:latin typeface="Calibri"/>
                        <a:ea typeface="Calibri"/>
                        <a:cs typeface="B Nazanin" pitchFamily="2" charset="-78"/>
                      </a:endParaRPr>
                    </a:p>
                  </a:txBody>
                  <a:tcPr marL="60345" marR="60345" marT="0" marB="0"/>
                </a:tc>
              </a:tr>
              <a:tr h="2405743">
                <a:tc>
                  <a:txBody>
                    <a:bodyPr/>
                    <a:lstStyle/>
                    <a:p>
                      <a:pPr algn="r" rtl="1">
                        <a:lnSpc>
                          <a:spcPct val="115000"/>
                        </a:lnSpc>
                        <a:spcAft>
                          <a:spcPts val="0"/>
                        </a:spcAft>
                      </a:pPr>
                      <a:r>
                        <a:rPr lang="fa-IR" sz="1400">
                          <a:effectLst/>
                          <a:cs typeface="B Nazanin" pitchFamily="2" charset="-78"/>
                        </a:rPr>
                        <a:t>روند اصلي</a:t>
                      </a:r>
                      <a:r>
                        <a:rPr lang="en-US" sz="1400">
                          <a:effectLst/>
                          <a:cs typeface="B Nazanin" pitchFamily="2" charset="-78"/>
                        </a:rPr>
                        <a:t>:</a:t>
                      </a:r>
                      <a:endParaRPr lang="en-US" sz="1100">
                        <a:effectLst/>
                        <a:cs typeface="B Nazanin" pitchFamily="2" charset="-78"/>
                      </a:endParaRPr>
                    </a:p>
                    <a:p>
                      <a:pPr algn="r" rtl="1">
                        <a:lnSpc>
                          <a:spcPct val="115000"/>
                        </a:lnSpc>
                        <a:spcAft>
                          <a:spcPts val="0"/>
                        </a:spcAft>
                      </a:pPr>
                      <a:r>
                        <a:rPr lang="fa-IR" sz="1400">
                          <a:effectLst/>
                          <a:cs typeface="B Nazanin" pitchFamily="2" charset="-78"/>
                        </a:rPr>
                        <a:t>سيستم از مشتري ميخواهد تا مقدار مورد دلخواه خود جهت برداشت از حساب را از فهرستي از مقادير ممكن </a:t>
                      </a:r>
                      <a:r>
                        <a:rPr lang="en-US" sz="1400">
                          <a:effectLst/>
                          <a:cs typeface="B Nazanin" pitchFamily="2" charset="-78"/>
                        </a:rPr>
                        <a:t>(o1) .1</a:t>
                      </a:r>
                      <a:endParaRPr lang="en-US" sz="1100">
                        <a:effectLst/>
                        <a:cs typeface="B Nazanin" pitchFamily="2" charset="-78"/>
                      </a:endParaRPr>
                    </a:p>
                    <a:p>
                      <a:pPr algn="r" rtl="1">
                        <a:lnSpc>
                          <a:spcPct val="115000"/>
                        </a:lnSpc>
                        <a:spcAft>
                          <a:spcPts val="0"/>
                        </a:spcAft>
                      </a:pPr>
                      <a:r>
                        <a:rPr lang="fa-IR" sz="1400">
                          <a:effectLst/>
                          <a:cs typeface="B Nazanin" pitchFamily="2" charset="-78"/>
                        </a:rPr>
                        <a:t>انتخاب كند</a:t>
                      </a:r>
                      <a:r>
                        <a:rPr lang="en-US" sz="1400">
                          <a:effectLst/>
                          <a:cs typeface="B Nazanin" pitchFamily="2" charset="-78"/>
                        </a:rPr>
                        <a:t>.</a:t>
                      </a:r>
                      <a:endParaRPr lang="en-US" sz="1100">
                        <a:effectLst/>
                        <a:cs typeface="B Nazanin" pitchFamily="2" charset="-78"/>
                      </a:endParaRPr>
                    </a:p>
                    <a:p>
                      <a:pPr algn="r" rtl="1">
                        <a:lnSpc>
                          <a:spcPct val="115000"/>
                        </a:lnSpc>
                        <a:spcAft>
                          <a:spcPts val="0"/>
                        </a:spcAft>
                      </a:pPr>
                      <a:r>
                        <a:rPr lang="fa-IR" sz="1400">
                          <a:effectLst/>
                          <a:cs typeface="B Nazanin" pitchFamily="2" charset="-78"/>
                        </a:rPr>
                        <a:t>مشتري مبلغ مورد نظر خود را وارد ميكند</a:t>
                      </a:r>
                      <a:r>
                        <a:rPr lang="en-US" sz="1400">
                          <a:effectLst/>
                          <a:cs typeface="B Nazanin" pitchFamily="2" charset="-78"/>
                        </a:rPr>
                        <a:t>. (o2) .2</a:t>
                      </a:r>
                      <a:endParaRPr lang="en-US" sz="1100">
                        <a:effectLst/>
                        <a:cs typeface="B Nazanin" pitchFamily="2" charset="-78"/>
                      </a:endParaRPr>
                    </a:p>
                    <a:p>
                      <a:pPr algn="r" rtl="1">
                        <a:lnSpc>
                          <a:spcPct val="115000"/>
                        </a:lnSpc>
                        <a:spcAft>
                          <a:spcPts val="0"/>
                        </a:spcAft>
                      </a:pPr>
                      <a:r>
                        <a:rPr lang="fa-IR" sz="1400">
                          <a:effectLst/>
                          <a:cs typeface="B Nazanin" pitchFamily="2" charset="-78"/>
                        </a:rPr>
                        <a:t>سيستم بررسي ميكند كه آيا مقدار كافي پول جهت برآوردن نياز مشتري در اختيار دارد يا خير</a:t>
                      </a:r>
                      <a:r>
                        <a:rPr lang="en-US" sz="1400">
                          <a:effectLst/>
                          <a:cs typeface="B Nazanin" pitchFamily="2" charset="-78"/>
                        </a:rPr>
                        <a:t>. (o3) .3</a:t>
                      </a:r>
                      <a:endParaRPr lang="en-US" sz="1100">
                        <a:effectLst/>
                        <a:cs typeface="B Nazanin" pitchFamily="2" charset="-78"/>
                      </a:endParaRPr>
                    </a:p>
                    <a:p>
                      <a:pPr algn="r" rtl="1">
                        <a:lnSpc>
                          <a:spcPct val="115000"/>
                        </a:lnSpc>
                        <a:spcAft>
                          <a:spcPts val="0"/>
                        </a:spcAft>
                      </a:pPr>
                      <a:r>
                        <a:rPr lang="fa-IR" sz="1400">
                          <a:effectLst/>
                          <a:cs typeface="B Nazanin" pitchFamily="2" charset="-78"/>
                        </a:rPr>
                        <a:t>مسير الحاقي</a:t>
                      </a:r>
                      <a:r>
                        <a:rPr lang="en-US" sz="1400">
                          <a:effectLst/>
                          <a:cs typeface="B Nazanin" pitchFamily="2" charset="-78"/>
                        </a:rPr>
                        <a:t>: </a:t>
                      </a:r>
                      <a:r>
                        <a:rPr lang="fa-IR" sz="1400">
                          <a:effectLst/>
                          <a:cs typeface="B Nazanin" pitchFamily="2" charset="-78"/>
                        </a:rPr>
                        <a:t>مبلغ غير مجاز</a:t>
                      </a:r>
                      <a:endParaRPr lang="en-US" sz="1100">
                        <a:effectLst/>
                        <a:cs typeface="B Nazanin" pitchFamily="2" charset="-78"/>
                      </a:endParaRPr>
                    </a:p>
                    <a:p>
                      <a:pPr algn="r" rtl="1">
                        <a:lnSpc>
                          <a:spcPct val="115000"/>
                        </a:lnSpc>
                        <a:spcAft>
                          <a:spcPts val="0"/>
                        </a:spcAft>
                      </a:pPr>
                      <a:r>
                        <a:rPr lang="en-US" sz="1400">
                          <a:effectLst/>
                          <a:cs typeface="B Nazanin" pitchFamily="2" charset="-78"/>
                        </a:rPr>
                        <a:t>4.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گرفتن تأييد</a:t>
                      </a:r>
                      <a:endParaRPr lang="en-US" sz="1100">
                        <a:effectLst/>
                        <a:cs typeface="B Nazanin" pitchFamily="2" charset="-78"/>
                      </a:endParaRPr>
                    </a:p>
                    <a:p>
                      <a:pPr algn="r" rtl="1">
                        <a:lnSpc>
                          <a:spcPct val="115000"/>
                        </a:lnSpc>
                        <a:spcAft>
                          <a:spcPts val="0"/>
                        </a:spcAft>
                      </a:pPr>
                      <a:r>
                        <a:rPr lang="fa-IR" sz="1400">
                          <a:effectLst/>
                          <a:cs typeface="B Nazanin" pitchFamily="2" charset="-78"/>
                        </a:rPr>
                        <a:t>سيستم </a:t>
                      </a:r>
                      <a:r>
                        <a:rPr lang="en-US" sz="1400">
                          <a:effectLst/>
                          <a:cs typeface="B Nazanin" pitchFamily="2" charset="-78"/>
                        </a:rPr>
                        <a:t>(o5) .5</a:t>
                      </a:r>
                      <a:endParaRPr lang="en-US" sz="1100">
                        <a:effectLst/>
                        <a:cs typeface="B Nazanin" pitchFamily="2" charset="-78"/>
                      </a:endParaRPr>
                    </a:p>
                    <a:p>
                      <a:pPr algn="r" rtl="1">
                        <a:lnSpc>
                          <a:spcPct val="115000"/>
                        </a:lnSpc>
                        <a:spcAft>
                          <a:spcPts val="0"/>
                        </a:spcAft>
                      </a:pPr>
                      <a:r>
                        <a:rPr lang="en-US" sz="1400">
                          <a:effectLst/>
                          <a:cs typeface="B Nazanin" pitchFamily="2" charset="-78"/>
                        </a:rPr>
                        <a:t>5.1 . </a:t>
                      </a:r>
                      <a:r>
                        <a:rPr lang="fa-IR" sz="1400">
                          <a:effectLst/>
                          <a:cs typeface="B Nazanin" pitchFamily="2" charset="-78"/>
                        </a:rPr>
                        <a:t>مبلغ مورد نياز مشتري را ميشمارد</a:t>
                      </a:r>
                      <a:r>
                        <a:rPr lang="en-US" sz="1400">
                          <a:effectLst/>
                          <a:cs typeface="B Nazanin" pitchFamily="2" charset="-78"/>
                        </a:rPr>
                        <a:t>.</a:t>
                      </a:r>
                      <a:endParaRPr lang="en-US" sz="1100">
                        <a:effectLst/>
                        <a:cs typeface="B Nazanin" pitchFamily="2" charset="-78"/>
                      </a:endParaRPr>
                    </a:p>
                    <a:p>
                      <a:pPr algn="r" rtl="1">
                        <a:lnSpc>
                          <a:spcPct val="115000"/>
                        </a:lnSpc>
                        <a:spcAft>
                          <a:spcPts val="0"/>
                        </a:spcAft>
                      </a:pPr>
                      <a:r>
                        <a:rPr lang="en-US" sz="1400">
                          <a:effectLst/>
                          <a:cs typeface="B Nazanin" pitchFamily="2" charset="-78"/>
                        </a:rPr>
                        <a:t>5.2 . </a:t>
                      </a:r>
                      <a:r>
                        <a:rPr lang="fa-IR" sz="1400">
                          <a:effectLst/>
                          <a:cs typeface="B Nazanin" pitchFamily="2" charset="-78"/>
                        </a:rPr>
                        <a:t>مبلغ مورد نياز مشتري را تحويل ميدهد</a:t>
                      </a:r>
                      <a:r>
                        <a:rPr lang="en-US" sz="1400">
                          <a:effectLst/>
                          <a:cs typeface="B Nazanin" pitchFamily="2" charset="-78"/>
                        </a:rPr>
                        <a:t>.</a:t>
                      </a:r>
                      <a:endParaRPr lang="en-US" sz="1100">
                        <a:effectLst/>
                        <a:cs typeface="B Nazanin" pitchFamily="2" charset="-78"/>
                      </a:endParaRPr>
                    </a:p>
                    <a:p>
                      <a:pPr algn="r" rtl="1">
                        <a:lnSpc>
                          <a:spcPct val="115000"/>
                        </a:lnSpc>
                        <a:spcAft>
                          <a:spcPts val="0"/>
                        </a:spcAft>
                      </a:pPr>
                      <a:r>
                        <a:rPr lang="en-US" sz="1400">
                          <a:effectLst/>
                          <a:cs typeface="B Nazanin" pitchFamily="2" charset="-78"/>
                        </a:rPr>
                        <a:t>5.3 . </a:t>
                      </a:r>
                      <a:r>
                        <a:rPr lang="fa-IR" sz="1400">
                          <a:effectLst/>
                          <a:cs typeface="B Nazanin" pitchFamily="2" charset="-78"/>
                        </a:rPr>
                        <a:t>مشتري مبلغ درخواستي خود را بر ميدارد</a:t>
                      </a:r>
                      <a:r>
                        <a:rPr lang="en-US" sz="1400">
                          <a:effectLst/>
                          <a:cs typeface="B Nazanin" pitchFamily="2" charset="-78"/>
                        </a:rPr>
                        <a:t>.</a:t>
                      </a:r>
                      <a:endParaRPr lang="en-US" sz="1100">
                        <a:effectLst/>
                        <a:cs typeface="B Nazanin" pitchFamily="2" charset="-78"/>
                      </a:endParaRPr>
                    </a:p>
                    <a:p>
                      <a:pPr algn="r" rtl="1">
                        <a:lnSpc>
                          <a:spcPct val="115000"/>
                        </a:lnSpc>
                        <a:spcAft>
                          <a:spcPts val="0"/>
                        </a:spcAft>
                      </a:pPr>
                      <a:r>
                        <a:rPr lang="en-US" sz="1400">
                          <a:effectLst/>
                          <a:cs typeface="B Nazanin" pitchFamily="2" charset="-78"/>
                        </a:rPr>
                        <a:t>6.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چاپ آخرين تراكنش</a:t>
                      </a:r>
                      <a:endParaRPr lang="en-US" sz="1100">
                        <a:effectLst/>
                        <a:cs typeface="B Nazanin" pitchFamily="2" charset="-78"/>
                      </a:endParaRPr>
                    </a:p>
                    <a:p>
                      <a:pPr algn="r" rtl="1">
                        <a:lnSpc>
                          <a:spcPct val="115000"/>
                        </a:lnSpc>
                        <a:spcAft>
                          <a:spcPts val="0"/>
                        </a:spcAft>
                      </a:pPr>
                      <a:r>
                        <a:rPr lang="en-US" sz="1400">
                          <a:effectLst/>
                          <a:cs typeface="B Nazanin" pitchFamily="2" charset="-78"/>
                        </a:rPr>
                        <a:t>7.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خروج</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a:effectLst/>
                          <a:cs typeface="B Nazanin" pitchFamily="2" charset="-78"/>
                        </a:rPr>
                        <a:t>شرايط نهايي</a:t>
                      </a:r>
                      <a:r>
                        <a:rPr lang="en-US" sz="1400">
                          <a:effectLst/>
                          <a:cs typeface="B Nazanin" pitchFamily="2" charset="-78"/>
                        </a:rPr>
                        <a:t>: </a:t>
                      </a:r>
                      <a:r>
                        <a:rPr lang="fa-IR" sz="1400">
                          <a:effectLst/>
                          <a:cs typeface="B Nazanin" pitchFamily="2" charset="-78"/>
                        </a:rPr>
                        <a:t>ندارد</a:t>
                      </a:r>
                      <a:endParaRPr lang="en-US" sz="1100">
                        <a:effectLst/>
                        <a:latin typeface="Calibri"/>
                        <a:ea typeface="Calibri"/>
                        <a:cs typeface="B Nazanin" pitchFamily="2" charset="-78"/>
                      </a:endParaRPr>
                    </a:p>
                  </a:txBody>
                  <a:tcPr marL="60345" marR="60345" marT="0" marB="0"/>
                </a:tc>
              </a:tr>
              <a:tr h="185057">
                <a:tc>
                  <a:txBody>
                    <a:bodyPr/>
                    <a:lstStyle/>
                    <a:p>
                      <a:pPr algn="r" rtl="1">
                        <a:lnSpc>
                          <a:spcPct val="115000"/>
                        </a:lnSpc>
                        <a:spcAft>
                          <a:spcPts val="0"/>
                        </a:spcAft>
                      </a:pPr>
                      <a:r>
                        <a:rPr lang="fa-IR" sz="1400" dirty="0">
                          <a:effectLst/>
                          <a:cs typeface="B Nazanin" pitchFamily="2" charset="-78"/>
                        </a:rPr>
                        <a:t>روند جايگزين</a:t>
                      </a:r>
                      <a:r>
                        <a:rPr lang="en-US" sz="1400" dirty="0">
                          <a:effectLst/>
                          <a:cs typeface="B Nazanin" pitchFamily="2" charset="-78"/>
                        </a:rPr>
                        <a:t>: </a:t>
                      </a:r>
                      <a:r>
                        <a:rPr lang="fa-IR" sz="1400" dirty="0">
                          <a:effectLst/>
                          <a:cs typeface="B Nazanin" pitchFamily="2" charset="-78"/>
                        </a:rPr>
                        <a:t>صندوق خالي</a:t>
                      </a:r>
                      <a:endParaRPr lang="en-US" sz="1100" dirty="0">
                        <a:effectLst/>
                        <a:latin typeface="Calibri"/>
                        <a:ea typeface="Calibri"/>
                        <a:cs typeface="B Nazanin" pitchFamily="2" charset="-78"/>
                      </a:endParaRPr>
                    </a:p>
                  </a:txBody>
                  <a:tcPr marL="60345" marR="60345"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11</a:t>
            </a:fld>
            <a:endParaRPr lang="en-US"/>
          </a:p>
        </p:txBody>
      </p:sp>
      <p:sp>
        <p:nvSpPr>
          <p:cNvPr id="7" name="TextBox 6"/>
          <p:cNvSpPr txBox="1"/>
          <p:nvPr/>
        </p:nvSpPr>
        <p:spPr>
          <a:xfrm>
            <a:off x="838200" y="30079"/>
            <a:ext cx="6019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کاربریبرداشت وجه –روند جایگزین)</a:t>
            </a:r>
            <a:endParaRPr lang="en-US" sz="2400" dirty="0">
              <a:solidFill>
                <a:schemeClr val="bg1"/>
              </a:solidFill>
              <a:cs typeface="B Tabassom"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41544805"/>
              </p:ext>
            </p:extLst>
          </p:nvPr>
        </p:nvGraphicFramePr>
        <p:xfrm>
          <a:off x="1599564" y="1423542"/>
          <a:ext cx="6477635" cy="4175406"/>
        </p:xfrm>
        <a:graphic>
          <a:graphicData uri="http://schemas.openxmlformats.org/drawingml/2006/table">
            <a:tbl>
              <a:tblPr rtl="1" firstRow="1" firstCol="1" bandRow="1">
                <a:tableStyleId>{793D81CF-94F2-401A-BA57-92F5A7B2D0C5}</a:tableStyleId>
              </a:tblPr>
              <a:tblGrid>
                <a:gridCol w="6477635"/>
              </a:tblGrid>
              <a:tr h="327855">
                <a:tc>
                  <a:txBody>
                    <a:bodyPr/>
                    <a:lstStyle/>
                    <a:p>
                      <a:pPr algn="ctr" rtl="1">
                        <a:lnSpc>
                          <a:spcPct val="115000"/>
                        </a:lnSpc>
                        <a:spcAft>
                          <a:spcPts val="0"/>
                        </a:spcAft>
                      </a:pPr>
                      <a:r>
                        <a:rPr lang="fa-IR" sz="1800">
                          <a:effectLst/>
                          <a:cs typeface="B Nazanin" pitchFamily="2" charset="-78"/>
                        </a:rPr>
                        <a:t>روند جايگزين</a:t>
                      </a:r>
                      <a:r>
                        <a:rPr lang="en-US" sz="1800">
                          <a:effectLst/>
                          <a:cs typeface="B Nazanin" pitchFamily="2" charset="-78"/>
                        </a:rPr>
                        <a:t>: </a:t>
                      </a:r>
                      <a:r>
                        <a:rPr lang="fa-IR" sz="1800">
                          <a:effectLst/>
                          <a:cs typeface="B Nazanin" pitchFamily="2" charset="-78"/>
                        </a:rPr>
                        <a:t>برداشت وجه</a:t>
                      </a:r>
                      <a:r>
                        <a:rPr lang="en-US" sz="1800">
                          <a:effectLst/>
                          <a:cs typeface="B Nazanin" pitchFamily="2" charset="-78"/>
                        </a:rPr>
                        <a:t>: </a:t>
                      </a:r>
                      <a:r>
                        <a:rPr lang="fa-IR" sz="1800">
                          <a:effectLst/>
                          <a:cs typeface="B Nazanin" pitchFamily="2" charset="-78"/>
                        </a:rPr>
                        <a:t>صندوق خالي</a:t>
                      </a:r>
                      <a:endParaRPr lang="en-US" sz="160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dirty="0">
                          <a:effectLst/>
                          <a:cs typeface="B Nazanin" pitchFamily="2" charset="-78"/>
                        </a:rPr>
                        <a:t>شماره</a:t>
                      </a:r>
                      <a:r>
                        <a:rPr lang="en-US" sz="1800" dirty="0">
                          <a:effectLst/>
                          <a:cs typeface="B Nazanin" pitchFamily="2" charset="-78"/>
                        </a:rPr>
                        <a:t>: 4.1</a:t>
                      </a:r>
                      <a:endParaRPr lang="en-US" sz="1600" dirty="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a:effectLst/>
                          <a:cs typeface="B Nazanin" pitchFamily="2" charset="-78"/>
                        </a:rPr>
                        <a:t>توصيف اجمالي</a:t>
                      </a:r>
                      <a:r>
                        <a:rPr lang="en-US" sz="1800">
                          <a:effectLst/>
                          <a:cs typeface="B Nazanin" pitchFamily="2" charset="-78"/>
                        </a:rPr>
                        <a:t>: </a:t>
                      </a:r>
                      <a:r>
                        <a:rPr lang="fa-IR" sz="1800">
                          <a:effectLst/>
                          <a:cs typeface="B Nazanin" pitchFamily="2" charset="-78"/>
                        </a:rPr>
                        <a:t>سيستم به كاربر اطلاع ميدهد كه درون صندوق وجهي جهت پرداخت به مشتري وجود ندارد</a:t>
                      </a:r>
                      <a:r>
                        <a:rPr lang="en-US" sz="1800">
                          <a:effectLst/>
                          <a:cs typeface="B Nazanin" pitchFamily="2" charset="-78"/>
                        </a:rPr>
                        <a:t>.</a:t>
                      </a:r>
                      <a:endParaRPr lang="en-US" sz="160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a:effectLst/>
                          <a:cs typeface="B Nazanin" pitchFamily="2" charset="-78"/>
                        </a:rPr>
                        <a:t>عامل اصلي</a:t>
                      </a:r>
                      <a:r>
                        <a:rPr lang="en-US" sz="1800">
                          <a:effectLst/>
                          <a:cs typeface="B Nazanin" pitchFamily="2" charset="-78"/>
                        </a:rPr>
                        <a:t>: </a:t>
                      </a:r>
                      <a:r>
                        <a:rPr lang="fa-IR" sz="1800">
                          <a:effectLst/>
                          <a:cs typeface="B Nazanin" pitchFamily="2" charset="-78"/>
                        </a:rPr>
                        <a:t>مشتري بانك</a:t>
                      </a:r>
                      <a:endParaRPr lang="en-US" sz="160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a:effectLst/>
                          <a:cs typeface="B Nazanin" pitchFamily="2" charset="-78"/>
                        </a:rPr>
                        <a:t>عامل فرعي</a:t>
                      </a:r>
                      <a:r>
                        <a:rPr lang="en-US" sz="1800">
                          <a:effectLst/>
                          <a:cs typeface="B Nazanin" pitchFamily="2" charset="-78"/>
                        </a:rPr>
                        <a:t>: </a:t>
                      </a:r>
                      <a:r>
                        <a:rPr lang="fa-IR" sz="1800">
                          <a:effectLst/>
                          <a:cs typeface="B Nazanin" pitchFamily="2" charset="-78"/>
                        </a:rPr>
                        <a:t>كامپيوتر بانك</a:t>
                      </a:r>
                      <a:endParaRPr lang="en-US" sz="160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a:effectLst/>
                          <a:cs typeface="B Nazanin" pitchFamily="2" charset="-78"/>
                        </a:rPr>
                        <a:t>شرايط اوليه</a:t>
                      </a:r>
                      <a:r>
                        <a:rPr lang="en-US" sz="1800">
                          <a:effectLst/>
                          <a:cs typeface="B Nazanin" pitchFamily="2" charset="-78"/>
                        </a:rPr>
                        <a:t>: </a:t>
                      </a:r>
                      <a:r>
                        <a:rPr lang="fa-IR" sz="1800">
                          <a:effectLst/>
                          <a:cs typeface="B Nazanin" pitchFamily="2" charset="-78"/>
                        </a:rPr>
                        <a:t>ندارد</a:t>
                      </a:r>
                      <a:endParaRPr lang="en-US" sz="1600">
                        <a:effectLst/>
                        <a:latin typeface="Calibri"/>
                        <a:ea typeface="Calibri"/>
                        <a:cs typeface="B Nazanin" pitchFamily="2" charset="-78"/>
                      </a:endParaRPr>
                    </a:p>
                  </a:txBody>
                  <a:tcPr marL="68580" marR="68580" marT="0" marB="0"/>
                </a:tc>
              </a:tr>
              <a:tr h="1463072">
                <a:tc>
                  <a:txBody>
                    <a:bodyPr/>
                    <a:lstStyle/>
                    <a:p>
                      <a:pPr algn="r" rtl="1">
                        <a:lnSpc>
                          <a:spcPct val="115000"/>
                        </a:lnSpc>
                        <a:spcAft>
                          <a:spcPts val="0"/>
                        </a:spcAft>
                      </a:pPr>
                      <a:r>
                        <a:rPr lang="fa-IR" sz="1800" dirty="0">
                          <a:effectLst/>
                          <a:cs typeface="B Nazanin" pitchFamily="2" charset="-78"/>
                        </a:rPr>
                        <a:t>روند جايگزين</a:t>
                      </a:r>
                      <a:r>
                        <a:rPr lang="en-US" sz="1800" dirty="0">
                          <a:effectLst/>
                          <a:cs typeface="B Nazanin" pitchFamily="2" charset="-78"/>
                        </a:rPr>
                        <a:t>:</a:t>
                      </a:r>
                      <a:endParaRPr lang="en-US" sz="1600" dirty="0">
                        <a:effectLst/>
                        <a:cs typeface="B Nazanin" pitchFamily="2" charset="-78"/>
                      </a:endParaRPr>
                    </a:p>
                    <a:p>
                      <a:pPr algn="r" rtl="1">
                        <a:lnSpc>
                          <a:spcPct val="115000"/>
                        </a:lnSpc>
                        <a:spcAft>
                          <a:spcPts val="0"/>
                        </a:spcAft>
                      </a:pPr>
                      <a:r>
                        <a:rPr lang="en-US" sz="1800" dirty="0">
                          <a:effectLst/>
                          <a:cs typeface="B Nazanin" pitchFamily="2" charset="-78"/>
                        </a:rPr>
                        <a:t>1. </a:t>
                      </a:r>
                      <a:r>
                        <a:rPr lang="fa-IR" sz="1800" dirty="0">
                          <a:effectLst/>
                          <a:cs typeface="B Nazanin" pitchFamily="2" charset="-78"/>
                        </a:rPr>
                        <a:t>روند جايگزين پس از مرحلهي</a:t>
                      </a:r>
                      <a:r>
                        <a:rPr lang="en-US" sz="1800" dirty="0">
                          <a:effectLst/>
                          <a:cs typeface="B Nazanin" pitchFamily="2" charset="-78"/>
                        </a:rPr>
                        <a:t> 3 </a:t>
                      </a:r>
                      <a:r>
                        <a:rPr lang="fa-IR" sz="1800" dirty="0">
                          <a:effectLst/>
                          <a:cs typeface="B Nazanin" pitchFamily="2" charset="-78"/>
                        </a:rPr>
                        <a:t>از روند اصلي شروع ميشود</a:t>
                      </a:r>
                      <a:r>
                        <a:rPr lang="en-US" sz="1800" dirty="0">
                          <a:effectLst/>
                          <a:cs typeface="B Nazanin" pitchFamily="2" charset="-78"/>
                        </a:rPr>
                        <a:t>.</a:t>
                      </a:r>
                      <a:endParaRPr lang="en-US" sz="1600" dirty="0">
                        <a:effectLst/>
                        <a:cs typeface="B Nazanin" pitchFamily="2" charset="-78"/>
                      </a:endParaRPr>
                    </a:p>
                    <a:p>
                      <a:pPr algn="r" rtl="1">
                        <a:lnSpc>
                          <a:spcPct val="115000"/>
                        </a:lnSpc>
                        <a:spcAft>
                          <a:spcPts val="0"/>
                        </a:spcAft>
                      </a:pPr>
                      <a:r>
                        <a:rPr lang="en-US" sz="1800" dirty="0">
                          <a:effectLst/>
                          <a:cs typeface="B Nazanin" pitchFamily="2" charset="-78"/>
                        </a:rPr>
                        <a:t>2. </a:t>
                      </a:r>
                      <a:r>
                        <a:rPr lang="fa-IR" sz="1800" dirty="0">
                          <a:effectLst/>
                          <a:cs typeface="B Nazanin" pitchFamily="2" charset="-78"/>
                        </a:rPr>
                        <a:t>سيستم به كاربر اطلاع ميدهد كه درون صندوق دستگاه، هيچ پولي موجود نيست</a:t>
                      </a:r>
                      <a:r>
                        <a:rPr lang="en-US" sz="1800" dirty="0">
                          <a:effectLst/>
                          <a:cs typeface="B Nazanin" pitchFamily="2" charset="-78"/>
                        </a:rPr>
                        <a:t>.</a:t>
                      </a:r>
                      <a:endParaRPr lang="en-US" sz="1600" dirty="0">
                        <a:effectLst/>
                        <a:cs typeface="B Nazanin" pitchFamily="2" charset="-78"/>
                      </a:endParaRPr>
                    </a:p>
                    <a:p>
                      <a:pPr algn="r" rtl="1">
                        <a:lnSpc>
                          <a:spcPct val="115000"/>
                        </a:lnSpc>
                        <a:spcAft>
                          <a:spcPts val="0"/>
                        </a:spcAft>
                      </a:pPr>
                      <a:r>
                        <a:rPr lang="en-US" sz="1800" dirty="0">
                          <a:effectLst/>
                          <a:cs typeface="B Nazanin" pitchFamily="2" charset="-78"/>
                        </a:rPr>
                        <a:t>3. </a:t>
                      </a:r>
                      <a:r>
                        <a:rPr lang="fa-IR" sz="1800" dirty="0">
                          <a:effectLst/>
                          <a:cs typeface="B Nazanin" pitchFamily="2" charset="-78"/>
                        </a:rPr>
                        <a:t>شامل</a:t>
                      </a:r>
                      <a:r>
                        <a:rPr lang="en-US" sz="1800" dirty="0">
                          <a:effectLst/>
                          <a:cs typeface="B Nazanin" pitchFamily="2" charset="-78"/>
                        </a:rPr>
                        <a:t>: </a:t>
                      </a:r>
                      <a:r>
                        <a:rPr lang="fa-IR" sz="1800" dirty="0">
                          <a:effectLst/>
                          <a:cs typeface="B Nazanin" pitchFamily="2" charset="-78"/>
                        </a:rPr>
                        <a:t>خروج</a:t>
                      </a:r>
                      <a:endParaRPr lang="en-US" sz="1600" dirty="0">
                        <a:effectLst/>
                        <a:latin typeface="Calibri"/>
                        <a:ea typeface="Calibri"/>
                        <a:cs typeface="B Nazanin" pitchFamily="2" charset="-78"/>
                      </a:endParaRPr>
                    </a:p>
                  </a:txBody>
                  <a:tcPr marL="68580" marR="68580" marT="0" marB="0"/>
                </a:tc>
              </a:tr>
              <a:tr h="327855">
                <a:tc>
                  <a:txBody>
                    <a:bodyPr/>
                    <a:lstStyle/>
                    <a:p>
                      <a:pPr algn="r" rtl="1">
                        <a:lnSpc>
                          <a:spcPct val="115000"/>
                        </a:lnSpc>
                        <a:spcAft>
                          <a:spcPts val="0"/>
                        </a:spcAft>
                      </a:pPr>
                      <a:r>
                        <a:rPr lang="fa-IR" sz="1800" dirty="0">
                          <a:effectLst/>
                          <a:cs typeface="B Nazanin" pitchFamily="2" charset="-78"/>
                        </a:rPr>
                        <a:t>شرايط نهايي</a:t>
                      </a:r>
                      <a:r>
                        <a:rPr lang="en-US" sz="1800" dirty="0">
                          <a:effectLst/>
                          <a:cs typeface="B Nazanin" pitchFamily="2" charset="-78"/>
                        </a:rPr>
                        <a:t>: </a:t>
                      </a:r>
                      <a:r>
                        <a:rPr lang="fa-IR" sz="1800" dirty="0">
                          <a:effectLst/>
                          <a:cs typeface="B Nazanin" pitchFamily="2" charset="-78"/>
                        </a:rPr>
                        <a:t>ندارد</a:t>
                      </a:r>
                      <a:endParaRPr lang="en-US" sz="160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154350904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12</a:t>
            </a:fld>
            <a:endParaRPr lang="en-US"/>
          </a:p>
        </p:txBody>
      </p:sp>
      <p:sp>
        <p:nvSpPr>
          <p:cNvPr id="4" name="TextBox 3"/>
          <p:cNvSpPr txBox="1"/>
          <p:nvPr/>
        </p:nvSpPr>
        <p:spPr>
          <a:xfrm>
            <a:off x="1371600" y="30079"/>
            <a:ext cx="55626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برداشت وجه- اصلاح وجه)</a:t>
            </a:r>
            <a:endParaRPr lang="en-US" sz="2400" dirty="0">
              <a:solidFill>
                <a:schemeClr val="bg1"/>
              </a:solidFill>
              <a:cs typeface="B Tabassom"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578141286"/>
              </p:ext>
            </p:extLst>
          </p:nvPr>
        </p:nvGraphicFramePr>
        <p:xfrm>
          <a:off x="1822830" y="685800"/>
          <a:ext cx="5422140" cy="5152644"/>
        </p:xfrm>
        <a:graphic>
          <a:graphicData uri="http://schemas.openxmlformats.org/drawingml/2006/table">
            <a:tbl>
              <a:tblPr rtl="1" firstRow="1" firstCol="1" bandRow="1">
                <a:tableStyleId>{793D81CF-94F2-401A-BA57-92F5A7B2D0C5}</a:tableStyleId>
              </a:tblPr>
              <a:tblGrid>
                <a:gridCol w="5422140"/>
              </a:tblGrid>
              <a:tr h="194310">
                <a:tc>
                  <a:txBody>
                    <a:bodyPr/>
                    <a:lstStyle/>
                    <a:p>
                      <a:pPr algn="ctr" rtl="1">
                        <a:lnSpc>
                          <a:spcPct val="115000"/>
                        </a:lnSpc>
                        <a:spcAft>
                          <a:spcPts val="0"/>
                        </a:spcAft>
                      </a:pPr>
                      <a:r>
                        <a:rPr lang="fa-IR" sz="1400">
                          <a:effectLst/>
                          <a:cs typeface="B Nazanin" pitchFamily="2" charset="-78"/>
                        </a:rPr>
                        <a:t>مورد كاربرد الحاقي</a:t>
                      </a:r>
                      <a:r>
                        <a:rPr lang="en-US" sz="1400">
                          <a:effectLst/>
                          <a:cs typeface="B Nazanin" pitchFamily="2" charset="-78"/>
                        </a:rPr>
                        <a:t>: </a:t>
                      </a:r>
                      <a:r>
                        <a:rPr lang="fa-IR" sz="1400">
                          <a:effectLst/>
                          <a:cs typeface="B Nazanin" pitchFamily="2" charset="-78"/>
                        </a:rPr>
                        <a:t>اصلاح وجه</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شماره</a:t>
                      </a:r>
                      <a:r>
                        <a:rPr lang="en-US" sz="1400">
                          <a:effectLst/>
                          <a:cs typeface="B Nazanin" pitchFamily="2" charset="-78"/>
                        </a:rPr>
                        <a:t>: 5</a:t>
                      </a:r>
                      <a:endParaRPr lang="en-US" sz="1100">
                        <a:effectLst/>
                        <a:latin typeface="Calibri"/>
                        <a:ea typeface="Calibri"/>
                        <a:cs typeface="B Nazanin" pitchFamily="2" charset="-78"/>
                      </a:endParaRPr>
                    </a:p>
                  </a:txBody>
                  <a:tcPr marL="63362" marR="63362" marT="0" marB="0"/>
                </a:tc>
              </a:tr>
              <a:tr h="388620">
                <a:tc>
                  <a:txBody>
                    <a:bodyPr/>
                    <a:lstStyle/>
                    <a:p>
                      <a:pPr algn="r" rtl="1">
                        <a:lnSpc>
                          <a:spcPct val="115000"/>
                        </a:lnSpc>
                        <a:spcAft>
                          <a:spcPts val="0"/>
                        </a:spcAft>
                      </a:pPr>
                      <a:r>
                        <a:rPr lang="fa-IR" sz="1400" dirty="0">
                          <a:effectLst/>
                          <a:cs typeface="B Nazanin" pitchFamily="2" charset="-78"/>
                        </a:rPr>
                        <a:t>توصيف اجمالي</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fa-IR" sz="1100" dirty="0">
                          <a:effectLst/>
                          <a:cs typeface="B Nazanin" pitchFamily="2" charset="-78"/>
                        </a:rPr>
                        <a:t>بخش</a:t>
                      </a:r>
                      <a:r>
                        <a:rPr lang="en-US" sz="1100" dirty="0">
                          <a:effectLst/>
                          <a:cs typeface="B Nazanin" pitchFamily="2" charset="-78"/>
                        </a:rPr>
                        <a:t> 1: </a:t>
                      </a:r>
                      <a:r>
                        <a:rPr lang="fa-IR" sz="1400" dirty="0">
                          <a:effectLst/>
                          <a:cs typeface="B Nazanin" pitchFamily="2" charset="-78"/>
                        </a:rPr>
                        <a:t>مشتري مبلغ مورد نظر خود را مجدداً وارد ميكند</a:t>
                      </a:r>
                      <a:r>
                        <a:rPr lang="en-US" sz="1400" dirty="0">
                          <a:effectLst/>
                          <a:cs typeface="B Nazanin" pitchFamily="2" charset="-78"/>
                        </a:rPr>
                        <a:t>.</a:t>
                      </a:r>
                      <a:endParaRPr lang="en-US" sz="1100" dirty="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عامل اصلي</a:t>
                      </a:r>
                      <a:r>
                        <a:rPr lang="en-US" sz="1400">
                          <a:effectLst/>
                          <a:cs typeface="B Nazanin" pitchFamily="2" charset="-78"/>
                        </a:rPr>
                        <a:t>: </a:t>
                      </a:r>
                      <a:r>
                        <a:rPr lang="fa-IR" sz="1400">
                          <a:effectLst/>
                          <a:cs typeface="B Nazanin" pitchFamily="2" charset="-78"/>
                        </a:rPr>
                        <a:t>مشتري بانك</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عامل فرعي</a:t>
                      </a:r>
                      <a:r>
                        <a:rPr lang="en-US" sz="1400">
                          <a:effectLst/>
                          <a:cs typeface="B Nazanin" pitchFamily="2" charset="-78"/>
                        </a:rPr>
                        <a:t>: </a:t>
                      </a:r>
                      <a:r>
                        <a:rPr lang="fa-IR" sz="1400">
                          <a:effectLst/>
                          <a:cs typeface="B Nazanin" pitchFamily="2" charset="-78"/>
                        </a:rPr>
                        <a:t>كامپيوتر بانك</a:t>
                      </a:r>
                      <a:endParaRPr lang="en-US" sz="1100">
                        <a:effectLst/>
                        <a:latin typeface="Calibri"/>
                        <a:ea typeface="Calibri"/>
                        <a:cs typeface="B Nazanin" pitchFamily="2" charset="-78"/>
                      </a:endParaRPr>
                    </a:p>
                  </a:txBody>
                  <a:tcPr marL="63362" marR="63362" marT="0" marB="0"/>
                </a:tc>
              </a:tr>
              <a:tr h="1165860">
                <a:tc>
                  <a:txBody>
                    <a:bodyPr/>
                    <a:lstStyle/>
                    <a:p>
                      <a:pPr algn="r" rtl="1">
                        <a:lnSpc>
                          <a:spcPct val="115000"/>
                        </a:lnSpc>
                        <a:spcAft>
                          <a:spcPts val="0"/>
                        </a:spcAft>
                      </a:pPr>
                      <a:r>
                        <a:rPr lang="en-US" sz="1400" dirty="0">
                          <a:effectLst/>
                          <a:cs typeface="B Nazanin" pitchFamily="2" charset="-78"/>
                        </a:rPr>
                        <a:t>: </a:t>
                      </a:r>
                      <a:r>
                        <a:rPr lang="fa-IR" sz="1400" dirty="0">
                          <a:effectLst/>
                          <a:cs typeface="B Nazanin" pitchFamily="2" charset="-78"/>
                        </a:rPr>
                        <a:t>شرايط اوليه بخش</a:t>
                      </a:r>
                      <a:r>
                        <a:rPr lang="en-US" sz="1400" dirty="0">
                          <a:effectLst/>
                          <a:cs typeface="B Nazanin" pitchFamily="2" charset="-78"/>
                        </a:rPr>
                        <a:t> 1</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 </a:t>
                      </a:r>
                      <a:r>
                        <a:rPr lang="fa-IR" sz="1400" dirty="0">
                          <a:effectLst/>
                          <a:cs typeface="B Nazanin" pitchFamily="2" charset="-78"/>
                        </a:rPr>
                        <a:t>مشتري دستور انجام يك عمل بانكي را داده است كه نيازمند مبلغي فراتر از موجودي حساب مشتري است</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2. </a:t>
                      </a:r>
                      <a:r>
                        <a:rPr lang="fa-IR" sz="1400" dirty="0">
                          <a:effectLst/>
                          <a:cs typeface="B Nazanin" pitchFamily="2" charset="-78"/>
                        </a:rPr>
                        <a:t>موجودي صندوق دستگاه خودپرداز، كمتر از آن است كه پاسخگوي نياز مشتري باشد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3. </a:t>
                      </a:r>
                      <a:r>
                        <a:rPr lang="fa-IR" sz="1400" dirty="0">
                          <a:effectLst/>
                          <a:cs typeface="B Nazanin" pitchFamily="2" charset="-78"/>
                        </a:rPr>
                        <a:t>مشتري مبلغي بيش از سقف برداشت يك بار برداشت وارد كرده</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4. </a:t>
                      </a:r>
                      <a:r>
                        <a:rPr lang="fa-IR" sz="1400" dirty="0">
                          <a:effectLst/>
                          <a:cs typeface="B Nazanin" pitchFamily="2" charset="-78"/>
                        </a:rPr>
                        <a:t>جمع برداشتهاي مشتري با مقدار جديد بيشتر از كل برداشت هاي كاربر شود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 </a:t>
                      </a:r>
                      <a:r>
                        <a:rPr lang="fa-IR" sz="1400" dirty="0">
                          <a:effectLst/>
                          <a:cs typeface="B Nazanin" pitchFamily="2" charset="-78"/>
                        </a:rPr>
                        <a:t>روند اصلي بخش</a:t>
                      </a:r>
                      <a:r>
                        <a:rPr lang="en-US" sz="1400" dirty="0">
                          <a:effectLst/>
                          <a:cs typeface="B Nazanin" pitchFamily="2" charset="-78"/>
                        </a:rPr>
                        <a:t> 1</a:t>
                      </a:r>
                      <a:endParaRPr lang="en-US" sz="1100" dirty="0">
                        <a:effectLst/>
                        <a:latin typeface="Calibri"/>
                        <a:ea typeface="Calibri"/>
                        <a:cs typeface="B Nazanin" pitchFamily="2" charset="-78"/>
                      </a:endParaRPr>
                    </a:p>
                  </a:txBody>
                  <a:tcPr marL="63362" marR="63362" marT="0" marB="0"/>
                </a:tc>
              </a:tr>
              <a:tr h="1165860">
                <a:tc>
                  <a:txBody>
                    <a:bodyPr/>
                    <a:lstStyle/>
                    <a:p>
                      <a:pPr algn="r" rtl="1">
                        <a:lnSpc>
                          <a:spcPct val="115000"/>
                        </a:lnSpc>
                        <a:spcAft>
                          <a:spcPts val="0"/>
                        </a:spcAft>
                      </a:pPr>
                      <a:r>
                        <a:rPr lang="en-US" sz="1400" dirty="0">
                          <a:effectLst/>
                          <a:cs typeface="B Nazanin" pitchFamily="2" charset="-78"/>
                        </a:rPr>
                        <a:t>1. </a:t>
                      </a:r>
                      <a:r>
                        <a:rPr lang="fa-IR" sz="1400" dirty="0">
                          <a:effectLst/>
                          <a:cs typeface="B Nazanin" pitchFamily="2" charset="-78"/>
                        </a:rPr>
                        <a:t>مادامي كه درخواست مشتري فراتر از تراز حساب وي يا موجودي صندوق دستگاه</a:t>
                      </a:r>
                      <a:r>
                        <a:rPr lang="en-US" sz="1400" dirty="0">
                          <a:effectLst/>
                          <a:cs typeface="B Nazanin" pitchFamily="2" charset="-78"/>
                        </a:rPr>
                        <a:t> (</a:t>
                      </a:r>
                      <a:r>
                        <a:rPr lang="fa-IR" sz="1400" dirty="0">
                          <a:effectLst/>
                          <a:cs typeface="B Nazanin" pitchFamily="2" charset="-78"/>
                        </a:rPr>
                        <a:t>در صورت درخواست </a:t>
                      </a:r>
                      <a:r>
                        <a:rPr lang="fa-IR" sz="1400" dirty="0" smtClean="0">
                          <a:effectLst/>
                          <a:cs typeface="B Nazanin" pitchFamily="2" charset="-78"/>
                        </a:rPr>
                        <a:t>برداشت بود </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1.1 . </a:t>
                      </a:r>
                      <a:r>
                        <a:rPr lang="fa-IR" sz="1400" dirty="0">
                          <a:effectLst/>
                          <a:cs typeface="B Nazanin" pitchFamily="2" charset="-78"/>
                        </a:rPr>
                        <a:t>سيستم خطايي را نمايش ميدهد كه به كاربر اعلام ميكند مبلغ ديگري را انتخاب كند</a:t>
                      </a:r>
                      <a:r>
                        <a:rPr lang="en-US" sz="1400" dirty="0">
                          <a:effectLst/>
                          <a:cs typeface="B Nazanin" pitchFamily="2" charset="-78"/>
                        </a:rPr>
                        <a:t> (</a:t>
                      </a:r>
                      <a:r>
                        <a:rPr lang="fa-IR" sz="1400" dirty="0">
                          <a:effectLst/>
                          <a:cs typeface="B Nazanin" pitchFamily="2" charset="-78"/>
                        </a:rPr>
                        <a:t>مشتمل بر حداكثر مبلغي كه</a:t>
                      </a:r>
                      <a:endParaRPr lang="en-US" sz="1100" dirty="0">
                        <a:effectLst/>
                        <a:cs typeface="B Nazanin" pitchFamily="2" charset="-78"/>
                      </a:endParaRPr>
                    </a:p>
                    <a:p>
                      <a:pPr algn="r" rtl="1">
                        <a:lnSpc>
                          <a:spcPct val="115000"/>
                        </a:lnSpc>
                        <a:spcAft>
                          <a:spcPts val="0"/>
                        </a:spcAft>
                      </a:pPr>
                      <a:r>
                        <a:rPr lang="fa-IR" sz="1400" dirty="0">
                          <a:effectLst/>
                          <a:cs typeface="B Nazanin" pitchFamily="2" charset="-78"/>
                        </a:rPr>
                        <a:t>مشتري ميتواند درخواست دهد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1.2 . </a:t>
                      </a:r>
                      <a:r>
                        <a:rPr lang="fa-IR" sz="1400" dirty="0">
                          <a:effectLst/>
                          <a:cs typeface="B Nazanin" pitchFamily="2" charset="-78"/>
                        </a:rPr>
                        <a:t>مشتري مبلغ ديگري را انتخاب ميكند</a:t>
                      </a:r>
                      <a:r>
                        <a:rPr lang="en-US" sz="1400" dirty="0">
                          <a:effectLst/>
                          <a:cs typeface="B Nazanin" pitchFamily="2" charset="-78"/>
                        </a:rPr>
                        <a:t>.</a:t>
                      </a:r>
                      <a:endParaRPr lang="en-US" sz="1100" dirty="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شرايط نهايي</a:t>
                      </a:r>
                      <a:r>
                        <a:rPr lang="en-US" sz="1400">
                          <a:effectLst/>
                          <a:cs typeface="B Nazanin" pitchFamily="2" charset="-78"/>
                        </a:rPr>
                        <a:t>: </a:t>
                      </a:r>
                      <a:r>
                        <a:rPr lang="fa-IR" sz="1400">
                          <a:effectLst/>
                          <a:cs typeface="B Nazanin" pitchFamily="2" charset="-78"/>
                        </a:rPr>
                        <a:t>ندارد</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dirty="0">
                          <a:effectLst/>
                          <a:cs typeface="B Nazanin" pitchFamily="2" charset="-78"/>
                        </a:rPr>
                        <a:t>روند جايگزين</a:t>
                      </a:r>
                      <a:r>
                        <a:rPr lang="en-US" sz="1400" dirty="0">
                          <a:effectLst/>
                          <a:cs typeface="B Nazanin" pitchFamily="2" charset="-78"/>
                        </a:rPr>
                        <a:t>: </a:t>
                      </a:r>
                      <a:r>
                        <a:rPr lang="fa-IR" sz="1400" dirty="0">
                          <a:effectLst/>
                          <a:cs typeface="B Nazanin" pitchFamily="2" charset="-78"/>
                        </a:rPr>
                        <a:t>ندارد</a:t>
                      </a:r>
                      <a:endParaRPr lang="en-US" sz="1100" dirty="0">
                        <a:effectLst/>
                        <a:latin typeface="Calibri"/>
                        <a:ea typeface="Calibri"/>
                        <a:cs typeface="B Nazanin" pitchFamily="2" charset="-78"/>
                      </a:endParaRPr>
                    </a:p>
                  </a:txBody>
                  <a:tcPr marL="63362" marR="63362" marT="0" marB="0"/>
                </a:tc>
              </a:tr>
            </a:tbl>
          </a:graphicData>
        </a:graphic>
      </p:graphicFrame>
      <p:sp>
        <p:nvSpPr>
          <p:cNvPr id="6" name="Rectangle 1"/>
          <p:cNvSpPr>
            <a:spLocks noChangeArrowheads="1"/>
          </p:cNvSpPr>
          <p:nvPr/>
        </p:nvSpPr>
        <p:spPr bwMode="auto">
          <a:xfrm>
            <a:off x="1822450"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045E87-D288-48DA-9682-B0B5434DE68B}" type="slidenum">
              <a:rPr lang="en-US" smtClean="0"/>
              <a:pPr/>
              <a:t>13</a:t>
            </a:fld>
            <a:endParaRPr lang="en-US"/>
          </a:p>
        </p:txBody>
      </p:sp>
      <p:sp>
        <p:nvSpPr>
          <p:cNvPr id="8" name="TextBox 7"/>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واریز وجه)</a:t>
            </a:r>
            <a:endParaRPr lang="en-US" sz="2400" dirty="0">
              <a:solidFill>
                <a:schemeClr val="bg1"/>
              </a:solidFill>
              <a:cs typeface="B Tabassom"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638289055"/>
              </p:ext>
            </p:extLst>
          </p:nvPr>
        </p:nvGraphicFramePr>
        <p:xfrm>
          <a:off x="57434" y="685800"/>
          <a:ext cx="4038600" cy="5867397"/>
        </p:xfrm>
        <a:graphic>
          <a:graphicData uri="http://schemas.openxmlformats.org/drawingml/2006/table">
            <a:tbl>
              <a:tblPr rtl="1" firstRow="1" firstCol="1" bandRow="1">
                <a:tableStyleId>{793D81CF-94F2-401A-BA57-92F5A7B2D0C5}</a:tableStyleId>
              </a:tblPr>
              <a:tblGrid>
                <a:gridCol w="4038600"/>
              </a:tblGrid>
              <a:tr h="185957">
                <a:tc>
                  <a:txBody>
                    <a:bodyPr/>
                    <a:lstStyle/>
                    <a:p>
                      <a:pPr algn="ctr" rtl="1">
                        <a:lnSpc>
                          <a:spcPct val="115000"/>
                        </a:lnSpc>
                        <a:spcAft>
                          <a:spcPts val="0"/>
                        </a:spcAft>
                      </a:pPr>
                      <a:r>
                        <a:rPr lang="fa-IR" sz="1050" dirty="0">
                          <a:effectLst/>
                          <a:cs typeface="B Nazanin" pitchFamily="2" charset="-78"/>
                        </a:rPr>
                        <a:t>مورد كاربرد</a:t>
                      </a:r>
                      <a:r>
                        <a:rPr lang="en-US" sz="1050" dirty="0">
                          <a:effectLst/>
                          <a:cs typeface="B Nazanin" pitchFamily="2" charset="-78"/>
                        </a:rPr>
                        <a:t>: </a:t>
                      </a:r>
                      <a:r>
                        <a:rPr lang="fa-IR" sz="1050" dirty="0">
                          <a:effectLst/>
                          <a:cs typeface="B Nazanin" pitchFamily="2" charset="-78"/>
                        </a:rPr>
                        <a:t>واريز وجه</a:t>
                      </a:r>
                      <a:endParaRPr lang="en-US" sz="1000" b="1" dirty="0">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a:effectLst/>
                          <a:cs typeface="B Nazanin" pitchFamily="2" charset="-78"/>
                        </a:rPr>
                        <a:t>شماره</a:t>
                      </a:r>
                      <a:r>
                        <a:rPr lang="en-US" sz="1050">
                          <a:effectLst/>
                          <a:cs typeface="B Nazanin" pitchFamily="2" charset="-78"/>
                        </a:rPr>
                        <a:t>: 7</a:t>
                      </a:r>
                      <a:endParaRPr lang="en-US" sz="1000" b="1">
                        <a:effectLst/>
                        <a:latin typeface="Calibri"/>
                        <a:ea typeface="Calibri"/>
                        <a:cs typeface="B Nazanin" pitchFamily="2" charset="-78"/>
                      </a:endParaRPr>
                    </a:p>
                  </a:txBody>
                  <a:tcPr marL="52802" marR="52802" marT="0" marB="0"/>
                </a:tc>
              </a:tr>
              <a:tr h="276805">
                <a:tc>
                  <a:txBody>
                    <a:bodyPr/>
                    <a:lstStyle/>
                    <a:p>
                      <a:pPr algn="r" rtl="1">
                        <a:lnSpc>
                          <a:spcPct val="115000"/>
                        </a:lnSpc>
                        <a:spcAft>
                          <a:spcPts val="0"/>
                        </a:spcAft>
                      </a:pPr>
                      <a:r>
                        <a:rPr lang="fa-IR" sz="1050">
                          <a:effectLst/>
                          <a:cs typeface="B Nazanin" pitchFamily="2" charset="-78"/>
                        </a:rPr>
                        <a:t>توصيف اجمالي</a:t>
                      </a:r>
                      <a:r>
                        <a:rPr lang="en-US" sz="1050">
                          <a:effectLst/>
                          <a:cs typeface="B Nazanin" pitchFamily="2" charset="-78"/>
                        </a:rPr>
                        <a:t>: </a:t>
                      </a:r>
                      <a:r>
                        <a:rPr lang="fa-IR" sz="1050">
                          <a:effectLst/>
                          <a:cs typeface="B Nazanin" pitchFamily="2" charset="-78"/>
                        </a:rPr>
                        <a:t>مشتري مقداري پول به يك حساب واريز ميكند</a:t>
                      </a:r>
                      <a:r>
                        <a:rPr lang="en-US" sz="1050">
                          <a:effectLst/>
                          <a:cs typeface="B Nazanin" pitchFamily="2" charset="-78"/>
                        </a:rPr>
                        <a:t>.</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a:effectLst/>
                          <a:cs typeface="B Nazanin" pitchFamily="2" charset="-78"/>
                        </a:rPr>
                        <a:t>عامل اصلي</a:t>
                      </a:r>
                      <a:r>
                        <a:rPr lang="en-US" sz="1050">
                          <a:effectLst/>
                          <a:cs typeface="B Nazanin" pitchFamily="2" charset="-78"/>
                        </a:rPr>
                        <a:t>: </a:t>
                      </a:r>
                      <a:r>
                        <a:rPr lang="fa-IR" sz="1050">
                          <a:effectLst/>
                          <a:cs typeface="B Nazanin" pitchFamily="2" charset="-78"/>
                        </a:rPr>
                        <a:t>مشتري بانك</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a:effectLst/>
                          <a:cs typeface="B Nazanin" pitchFamily="2" charset="-78"/>
                        </a:rPr>
                        <a:t>عامل فرعي</a:t>
                      </a:r>
                      <a:r>
                        <a:rPr lang="en-US" sz="1050">
                          <a:effectLst/>
                          <a:cs typeface="B Nazanin" pitchFamily="2" charset="-78"/>
                        </a:rPr>
                        <a:t>: </a:t>
                      </a:r>
                      <a:r>
                        <a:rPr lang="fa-IR" sz="1050">
                          <a:effectLst/>
                          <a:cs typeface="B Nazanin" pitchFamily="2" charset="-78"/>
                        </a:rPr>
                        <a:t>كامپيوتر بانك</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dirty="0">
                          <a:effectLst/>
                          <a:cs typeface="B Nazanin" pitchFamily="2" charset="-78"/>
                        </a:rPr>
                        <a:t>شرايط اوليه</a:t>
                      </a:r>
                      <a:r>
                        <a:rPr lang="en-US" sz="1050" dirty="0">
                          <a:effectLst/>
                          <a:cs typeface="B Nazanin" pitchFamily="2" charset="-78"/>
                        </a:rPr>
                        <a:t>: </a:t>
                      </a:r>
                      <a:r>
                        <a:rPr lang="fa-IR" sz="1050" dirty="0">
                          <a:effectLst/>
                          <a:cs typeface="B Nazanin" pitchFamily="2" charset="-78"/>
                        </a:rPr>
                        <a:t>ندارد</a:t>
                      </a:r>
                      <a:endParaRPr lang="en-US" sz="1000" b="1" dirty="0">
                        <a:effectLst/>
                        <a:latin typeface="Calibri"/>
                        <a:ea typeface="Calibri"/>
                        <a:cs typeface="B Nazanin" pitchFamily="2" charset="-78"/>
                      </a:endParaRPr>
                    </a:p>
                  </a:txBody>
                  <a:tcPr marL="52802" marR="52802" marT="0" marB="0"/>
                </a:tc>
              </a:tr>
              <a:tr h="3746159">
                <a:tc>
                  <a:txBody>
                    <a:bodyPr/>
                    <a:lstStyle/>
                    <a:p>
                      <a:pPr algn="r" rtl="1">
                        <a:lnSpc>
                          <a:spcPct val="115000"/>
                        </a:lnSpc>
                        <a:spcAft>
                          <a:spcPts val="0"/>
                        </a:spcAft>
                      </a:pPr>
                      <a:r>
                        <a:rPr lang="fa-IR" sz="1050" dirty="0">
                          <a:effectLst/>
                          <a:cs typeface="B Nazanin" pitchFamily="2" charset="-78"/>
                        </a:rPr>
                        <a:t>روند اصلي</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fa-IR" sz="1050" dirty="0">
                          <a:effectLst/>
                          <a:cs typeface="B Nazanin" pitchFamily="2" charset="-78"/>
                        </a:rPr>
                        <a:t>سيستم شرح برخي از جزئيات را از مشتري ميخواهد</a:t>
                      </a:r>
                      <a:r>
                        <a:rPr lang="en-US" sz="1050" dirty="0">
                          <a:effectLst/>
                          <a:cs typeface="B Nazanin" pitchFamily="2" charset="-78"/>
                        </a:rPr>
                        <a:t>: (o1) .1</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1.1 . </a:t>
                      </a:r>
                      <a:r>
                        <a:rPr lang="fa-IR" sz="1050" dirty="0">
                          <a:effectLst/>
                          <a:cs typeface="B Nazanin" pitchFamily="2" charset="-78"/>
                        </a:rPr>
                        <a:t>سيستم از مشتري ميخواهد تا شمارهي يك حساب بانكي را وارد كند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1.2 . </a:t>
                      </a:r>
                      <a:r>
                        <a:rPr lang="fa-IR" sz="1050" dirty="0">
                          <a:effectLst/>
                          <a:cs typeface="B Nazanin" pitchFamily="2" charset="-78"/>
                        </a:rPr>
                        <a:t>سيستم از مشتري ميخواهد تا مبلغ پول مورد نظر خود جهت واريز به حساب را وارد كند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2. </a:t>
                      </a:r>
                      <a:r>
                        <a:rPr lang="fa-IR" sz="1050" dirty="0">
                          <a:effectLst/>
                          <a:cs typeface="B Nazanin" pitchFamily="2" charset="-78"/>
                        </a:rPr>
                        <a:t>مشتري شرح درخواست خود را وارد ميكند و گزينههاي مورد نظر خود را انتخاب ميكند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fa-IR" sz="1050" dirty="0">
                          <a:effectLst/>
                          <a:cs typeface="B Nazanin" pitchFamily="2" charset="-78"/>
                        </a:rPr>
                        <a:t>سيستم با ارسال درخواست مشتري به بانك، امكانپذيري آن را بررسي ميكند</a:t>
                      </a:r>
                      <a:r>
                        <a:rPr lang="en-US" sz="1050" dirty="0">
                          <a:effectLst/>
                          <a:cs typeface="B Nazanin" pitchFamily="2" charset="-78"/>
                        </a:rPr>
                        <a:t>. (o3) .3</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4. </a:t>
                      </a:r>
                      <a:r>
                        <a:rPr lang="fa-IR" sz="1050" dirty="0">
                          <a:effectLst/>
                          <a:cs typeface="B Nazanin" pitchFamily="2" charset="-78"/>
                        </a:rPr>
                        <a:t>شامل گرفتن تأييد</a:t>
                      </a:r>
                      <a:endParaRPr lang="en-US" sz="1000" dirty="0">
                        <a:effectLst/>
                        <a:cs typeface="B Nazanin" pitchFamily="2" charset="-78"/>
                      </a:endParaRPr>
                    </a:p>
                    <a:p>
                      <a:pPr algn="r" rtl="1">
                        <a:lnSpc>
                          <a:spcPct val="115000"/>
                        </a:lnSpc>
                        <a:spcAft>
                          <a:spcPts val="0"/>
                        </a:spcAft>
                      </a:pPr>
                      <a:r>
                        <a:rPr lang="fa-IR" sz="1050" dirty="0">
                          <a:effectLst/>
                          <a:cs typeface="B Nazanin" pitchFamily="2" charset="-78"/>
                        </a:rPr>
                        <a:t>در صورت تأييد درخواست</a:t>
                      </a:r>
                      <a:r>
                        <a:rPr lang="en-US" sz="1050" dirty="0">
                          <a:effectLst/>
                          <a:cs typeface="B Nazanin" pitchFamily="2" charset="-78"/>
                        </a:rPr>
                        <a:t>: (o5) .5</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5.1 . </a:t>
                      </a:r>
                      <a:r>
                        <a:rPr lang="fa-IR" sz="1050" dirty="0">
                          <a:effectLst/>
                          <a:cs typeface="B Nazanin" pitchFamily="2" charset="-78"/>
                        </a:rPr>
                        <a:t>سيستم يك پاكت نامه به مشتري ميدهد تا مشتري مبلغ مورد نظر خود را در آن وارد كند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5.2 . </a:t>
                      </a:r>
                      <a:r>
                        <a:rPr lang="fa-IR" sz="1050" dirty="0">
                          <a:effectLst/>
                          <a:cs typeface="B Nazanin" pitchFamily="2" charset="-78"/>
                        </a:rPr>
                        <a:t>مشتري مبلغ را درون پاكت قرار داده و آن را به دستگاه پس ميدهد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5.3 . </a:t>
                      </a:r>
                      <a:r>
                        <a:rPr lang="fa-IR" sz="1050" dirty="0">
                          <a:effectLst/>
                          <a:cs typeface="B Nazanin" pitchFamily="2" charset="-78"/>
                        </a:rPr>
                        <a:t>سيستم پاكت را گرفته، شرح وقايع را ثبت ميكند و حساب ورودي مشتري را در ليست حسابهاي بستانكار وارد</a:t>
                      </a:r>
                      <a:endParaRPr lang="en-US" sz="1000" dirty="0">
                        <a:effectLst/>
                        <a:cs typeface="B Nazanin" pitchFamily="2" charset="-78"/>
                      </a:endParaRPr>
                    </a:p>
                    <a:p>
                      <a:pPr algn="r" rtl="1">
                        <a:lnSpc>
                          <a:spcPct val="115000"/>
                        </a:lnSpc>
                        <a:spcAft>
                          <a:spcPts val="0"/>
                        </a:spcAft>
                      </a:pPr>
                      <a:r>
                        <a:rPr lang="fa-IR" sz="1050" dirty="0">
                          <a:effectLst/>
                          <a:cs typeface="B Nazanin" pitchFamily="2" charset="-78"/>
                        </a:rPr>
                        <a:t>ميكند</a:t>
                      </a:r>
                      <a:r>
                        <a:rPr lang="en-US" sz="105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6. </a:t>
                      </a:r>
                      <a:r>
                        <a:rPr lang="fa-IR" sz="1050" dirty="0">
                          <a:effectLst/>
                          <a:cs typeface="B Nazanin" pitchFamily="2" charset="-78"/>
                        </a:rPr>
                        <a:t>شامل</a:t>
                      </a:r>
                      <a:r>
                        <a:rPr lang="en-US" sz="1050" dirty="0">
                          <a:effectLst/>
                          <a:cs typeface="B Nazanin" pitchFamily="2" charset="-78"/>
                        </a:rPr>
                        <a:t>: </a:t>
                      </a:r>
                      <a:r>
                        <a:rPr lang="fa-IR" sz="1050" dirty="0">
                          <a:effectLst/>
                          <a:cs typeface="B Nazanin" pitchFamily="2" charset="-78"/>
                        </a:rPr>
                        <a:t>چاپ آخرين تراكنش</a:t>
                      </a:r>
                      <a:endParaRPr lang="en-US" sz="1000" dirty="0">
                        <a:effectLst/>
                        <a:cs typeface="B Nazanin" pitchFamily="2" charset="-78"/>
                      </a:endParaRPr>
                    </a:p>
                    <a:p>
                      <a:pPr algn="r" rtl="1">
                        <a:lnSpc>
                          <a:spcPct val="115000"/>
                        </a:lnSpc>
                        <a:spcAft>
                          <a:spcPts val="0"/>
                        </a:spcAft>
                      </a:pPr>
                      <a:r>
                        <a:rPr lang="en-US" sz="1050" dirty="0">
                          <a:effectLst/>
                          <a:cs typeface="B Nazanin" pitchFamily="2" charset="-78"/>
                        </a:rPr>
                        <a:t>7. </a:t>
                      </a:r>
                      <a:r>
                        <a:rPr lang="fa-IR" sz="1050" dirty="0">
                          <a:effectLst/>
                          <a:cs typeface="B Nazanin" pitchFamily="2" charset="-78"/>
                        </a:rPr>
                        <a:t>شامل</a:t>
                      </a:r>
                      <a:r>
                        <a:rPr lang="en-US" sz="1050" dirty="0">
                          <a:effectLst/>
                          <a:cs typeface="B Nazanin" pitchFamily="2" charset="-78"/>
                        </a:rPr>
                        <a:t>: </a:t>
                      </a:r>
                      <a:r>
                        <a:rPr lang="fa-IR" sz="1050" dirty="0">
                          <a:effectLst/>
                          <a:cs typeface="B Nazanin" pitchFamily="2" charset="-78"/>
                        </a:rPr>
                        <a:t>خروج</a:t>
                      </a:r>
                      <a:endParaRPr lang="en-US" sz="1000" b="1" dirty="0">
                        <a:effectLst/>
                        <a:latin typeface="Calibri"/>
                        <a:ea typeface="Calibri"/>
                        <a:cs typeface="B Nazanin" pitchFamily="2" charset="-78"/>
                      </a:endParaRPr>
                    </a:p>
                  </a:txBody>
                  <a:tcPr marL="52802" marR="52802" marT="0" marB="0"/>
                </a:tc>
              </a:tr>
              <a:tr h="356777">
                <a:tc>
                  <a:txBody>
                    <a:bodyPr/>
                    <a:lstStyle/>
                    <a:p>
                      <a:pPr algn="r" rtl="1">
                        <a:lnSpc>
                          <a:spcPct val="115000"/>
                        </a:lnSpc>
                        <a:spcAft>
                          <a:spcPts val="0"/>
                        </a:spcAft>
                      </a:pPr>
                      <a:r>
                        <a:rPr lang="fa-IR" sz="1050">
                          <a:effectLst/>
                          <a:cs typeface="B Nazanin" pitchFamily="2" charset="-78"/>
                        </a:rPr>
                        <a:t>شرايط نهايي</a:t>
                      </a:r>
                      <a:r>
                        <a:rPr lang="en-US" sz="1050">
                          <a:effectLst/>
                          <a:cs typeface="B Nazanin" pitchFamily="2" charset="-78"/>
                        </a:rPr>
                        <a:t>: </a:t>
                      </a:r>
                      <a:r>
                        <a:rPr lang="fa-IR" sz="1050">
                          <a:effectLst/>
                          <a:cs typeface="B Nazanin" pitchFamily="2" charset="-78"/>
                        </a:rPr>
                        <a:t>حساب ورودي مشتري در ليست حسابهاي بستانكار وارد ميشود</a:t>
                      </a:r>
                      <a:r>
                        <a:rPr lang="en-US" sz="1050">
                          <a:effectLst/>
                          <a:cs typeface="B Nazanin" pitchFamily="2" charset="-78"/>
                        </a:rPr>
                        <a:t>.</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a:effectLst/>
                          <a:cs typeface="B Nazanin" pitchFamily="2" charset="-78"/>
                        </a:rPr>
                        <a:t>روند جايگزين</a:t>
                      </a:r>
                      <a:r>
                        <a:rPr lang="en-US" sz="1050">
                          <a:effectLst/>
                          <a:cs typeface="B Nazanin" pitchFamily="2" charset="-78"/>
                        </a:rPr>
                        <a:t>:</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a:effectLst/>
                          <a:cs typeface="B Nazanin" pitchFamily="2" charset="-78"/>
                        </a:rPr>
                        <a:t>رد درخواست واريز</a:t>
                      </a:r>
                      <a:endParaRPr lang="en-US" sz="1000" b="1">
                        <a:effectLst/>
                        <a:latin typeface="Calibri"/>
                        <a:ea typeface="Calibri"/>
                        <a:cs typeface="B Nazanin" pitchFamily="2" charset="-78"/>
                      </a:endParaRPr>
                    </a:p>
                  </a:txBody>
                  <a:tcPr marL="52802" marR="52802" marT="0" marB="0"/>
                </a:tc>
              </a:tr>
              <a:tr h="185957">
                <a:tc>
                  <a:txBody>
                    <a:bodyPr/>
                    <a:lstStyle/>
                    <a:p>
                      <a:pPr algn="r" rtl="1">
                        <a:lnSpc>
                          <a:spcPct val="115000"/>
                        </a:lnSpc>
                        <a:spcAft>
                          <a:spcPts val="0"/>
                        </a:spcAft>
                      </a:pPr>
                      <a:r>
                        <a:rPr lang="fa-IR" sz="1050" dirty="0">
                          <a:effectLst/>
                          <a:cs typeface="B Nazanin" pitchFamily="2" charset="-78"/>
                        </a:rPr>
                        <a:t>لغو عمليات واريز</a:t>
                      </a:r>
                      <a:endParaRPr lang="en-US" sz="1000" b="1" dirty="0">
                        <a:effectLst/>
                        <a:latin typeface="Calibri"/>
                        <a:ea typeface="Calibri"/>
                        <a:cs typeface="B Nazanin" pitchFamily="2" charset="-78"/>
                      </a:endParaRPr>
                    </a:p>
                  </a:txBody>
                  <a:tcPr marL="52802" marR="52802"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67245514"/>
              </p:ext>
            </p:extLst>
          </p:nvPr>
        </p:nvGraphicFramePr>
        <p:xfrm>
          <a:off x="4648200" y="3230880"/>
          <a:ext cx="4114800" cy="3627120"/>
        </p:xfrm>
        <a:graphic>
          <a:graphicData uri="http://schemas.openxmlformats.org/drawingml/2006/table">
            <a:tbl>
              <a:tblPr rtl="1" firstRow="1" firstCol="1" bandRow="1">
                <a:tableStyleId>{793D81CF-94F2-401A-BA57-92F5A7B2D0C5}</a:tableStyleId>
              </a:tblPr>
              <a:tblGrid>
                <a:gridCol w="4114800"/>
              </a:tblGrid>
              <a:tr h="181356">
                <a:tc>
                  <a:txBody>
                    <a:bodyPr/>
                    <a:lstStyle/>
                    <a:p>
                      <a:pPr algn="ctr" rtl="1">
                        <a:lnSpc>
                          <a:spcPct val="115000"/>
                        </a:lnSpc>
                        <a:spcAft>
                          <a:spcPts val="0"/>
                        </a:spcAft>
                      </a:pPr>
                      <a:r>
                        <a:rPr lang="fa-IR" sz="1000" dirty="0">
                          <a:effectLst/>
                          <a:cs typeface="B Nazanin" pitchFamily="2" charset="-78"/>
                        </a:rPr>
                        <a:t>روند جايگزين</a:t>
                      </a:r>
                      <a:r>
                        <a:rPr lang="en-US" sz="1000" dirty="0">
                          <a:effectLst/>
                          <a:cs typeface="B Nazanin" pitchFamily="2" charset="-78"/>
                        </a:rPr>
                        <a:t>: </a:t>
                      </a:r>
                      <a:r>
                        <a:rPr lang="fa-IR" sz="1000" dirty="0">
                          <a:effectLst/>
                          <a:cs typeface="B Nazanin" pitchFamily="2" charset="-78"/>
                        </a:rPr>
                        <a:t>واريز وجه</a:t>
                      </a:r>
                      <a:r>
                        <a:rPr lang="en-US" sz="1000" dirty="0">
                          <a:effectLst/>
                          <a:cs typeface="B Nazanin" pitchFamily="2" charset="-78"/>
                        </a:rPr>
                        <a:t>: </a:t>
                      </a:r>
                      <a:r>
                        <a:rPr lang="fa-IR" sz="1000" dirty="0">
                          <a:effectLst/>
                          <a:cs typeface="B Nazanin" pitchFamily="2" charset="-78"/>
                        </a:rPr>
                        <a:t>رد درخواست واريز</a:t>
                      </a:r>
                      <a:endParaRPr lang="en-US" sz="900" dirty="0">
                        <a:effectLst/>
                        <a:latin typeface="Calibri"/>
                        <a:ea typeface="Calibri"/>
                        <a:cs typeface="B Nazanin" pitchFamily="2" charset="-78"/>
                      </a:endParaRPr>
                    </a:p>
                  </a:txBody>
                  <a:tcPr marL="68580" marR="68580" marT="0" marB="0"/>
                </a:tc>
              </a:tr>
              <a:tr h="181356">
                <a:tc>
                  <a:txBody>
                    <a:bodyPr/>
                    <a:lstStyle/>
                    <a:p>
                      <a:pPr algn="r" rtl="1">
                        <a:lnSpc>
                          <a:spcPct val="115000"/>
                        </a:lnSpc>
                        <a:spcAft>
                          <a:spcPts val="0"/>
                        </a:spcAft>
                      </a:pPr>
                      <a:r>
                        <a:rPr lang="fa-IR" sz="1000">
                          <a:effectLst/>
                          <a:cs typeface="B Nazanin" pitchFamily="2" charset="-78"/>
                        </a:rPr>
                        <a:t>شماره</a:t>
                      </a:r>
                      <a:r>
                        <a:rPr lang="en-US" sz="1000">
                          <a:effectLst/>
                          <a:cs typeface="B Nazanin" pitchFamily="2" charset="-78"/>
                        </a:rPr>
                        <a:t>: 7.1</a:t>
                      </a:r>
                      <a:endParaRPr lang="en-US" sz="900">
                        <a:effectLst/>
                        <a:latin typeface="Calibri"/>
                        <a:ea typeface="Calibri"/>
                        <a:cs typeface="B Nazanin" pitchFamily="2" charset="-78"/>
                      </a:endParaRPr>
                    </a:p>
                  </a:txBody>
                  <a:tcPr marL="68580" marR="68580" marT="0" marB="0"/>
                </a:tc>
              </a:tr>
              <a:tr h="362712">
                <a:tc>
                  <a:txBody>
                    <a:bodyPr/>
                    <a:lstStyle/>
                    <a:p>
                      <a:pPr algn="r" rtl="1">
                        <a:lnSpc>
                          <a:spcPct val="115000"/>
                        </a:lnSpc>
                        <a:spcAft>
                          <a:spcPts val="0"/>
                        </a:spcAft>
                      </a:pPr>
                      <a:r>
                        <a:rPr lang="fa-IR" sz="1000" dirty="0">
                          <a:effectLst/>
                          <a:cs typeface="B Nazanin" pitchFamily="2" charset="-78"/>
                        </a:rPr>
                        <a:t>توصيف اجمالي</a:t>
                      </a:r>
                      <a:r>
                        <a:rPr lang="en-US" sz="1000" dirty="0">
                          <a:effectLst/>
                          <a:cs typeface="B Nazanin" pitchFamily="2" charset="-78"/>
                        </a:rPr>
                        <a:t>: </a:t>
                      </a:r>
                      <a:r>
                        <a:rPr lang="fa-IR" sz="1000" dirty="0">
                          <a:effectLst/>
                          <a:cs typeface="B Nazanin" pitchFamily="2" charset="-78"/>
                        </a:rPr>
                        <a:t>سيستم به كاربر اطلاع ميدهد كه امكان واريز وجه به حساب مورد نظر او وجود ندارد</a:t>
                      </a:r>
                      <a:r>
                        <a:rPr lang="en-US" sz="1000" dirty="0">
                          <a:effectLst/>
                          <a:cs typeface="B Nazanin" pitchFamily="2" charset="-78"/>
                        </a:rPr>
                        <a:t>.</a:t>
                      </a:r>
                      <a:endParaRPr lang="en-US" sz="900" dirty="0">
                        <a:effectLst/>
                        <a:latin typeface="Calibri"/>
                        <a:ea typeface="Calibri"/>
                        <a:cs typeface="B Nazanin" pitchFamily="2" charset="-78"/>
                      </a:endParaRPr>
                    </a:p>
                  </a:txBody>
                  <a:tcPr marL="68580" marR="68580" marT="0" marB="0"/>
                </a:tc>
              </a:tr>
              <a:tr h="181356">
                <a:tc>
                  <a:txBody>
                    <a:bodyPr/>
                    <a:lstStyle/>
                    <a:p>
                      <a:pPr algn="r" rtl="1">
                        <a:lnSpc>
                          <a:spcPct val="115000"/>
                        </a:lnSpc>
                        <a:spcAft>
                          <a:spcPts val="0"/>
                        </a:spcAft>
                      </a:pPr>
                      <a:r>
                        <a:rPr lang="fa-IR" sz="1000">
                          <a:effectLst/>
                          <a:cs typeface="B Nazanin" pitchFamily="2" charset="-78"/>
                        </a:rPr>
                        <a:t>عامل اصلي</a:t>
                      </a:r>
                      <a:r>
                        <a:rPr lang="en-US" sz="1000">
                          <a:effectLst/>
                          <a:cs typeface="B Nazanin" pitchFamily="2" charset="-78"/>
                        </a:rPr>
                        <a:t>: </a:t>
                      </a:r>
                      <a:r>
                        <a:rPr lang="fa-IR" sz="1000">
                          <a:effectLst/>
                          <a:cs typeface="B Nazanin" pitchFamily="2" charset="-78"/>
                        </a:rPr>
                        <a:t>مشتري بانك</a:t>
                      </a:r>
                      <a:endParaRPr lang="en-US" sz="900">
                        <a:effectLst/>
                        <a:latin typeface="Calibri"/>
                        <a:ea typeface="Calibri"/>
                        <a:cs typeface="B Nazanin" pitchFamily="2" charset="-78"/>
                      </a:endParaRPr>
                    </a:p>
                  </a:txBody>
                  <a:tcPr marL="68580" marR="68580" marT="0" marB="0"/>
                </a:tc>
              </a:tr>
              <a:tr h="181356">
                <a:tc>
                  <a:txBody>
                    <a:bodyPr/>
                    <a:lstStyle/>
                    <a:p>
                      <a:pPr algn="r" rtl="1">
                        <a:lnSpc>
                          <a:spcPct val="115000"/>
                        </a:lnSpc>
                        <a:spcAft>
                          <a:spcPts val="0"/>
                        </a:spcAft>
                      </a:pPr>
                      <a:r>
                        <a:rPr lang="fa-IR" sz="1000">
                          <a:effectLst/>
                          <a:cs typeface="B Nazanin" pitchFamily="2" charset="-78"/>
                        </a:rPr>
                        <a:t>عامل فرعي</a:t>
                      </a:r>
                      <a:r>
                        <a:rPr lang="en-US" sz="1000">
                          <a:effectLst/>
                          <a:cs typeface="B Nazanin" pitchFamily="2" charset="-78"/>
                        </a:rPr>
                        <a:t>: </a:t>
                      </a:r>
                      <a:r>
                        <a:rPr lang="fa-IR" sz="1000">
                          <a:effectLst/>
                          <a:cs typeface="B Nazanin" pitchFamily="2" charset="-78"/>
                        </a:rPr>
                        <a:t>كامپيوتر بانك</a:t>
                      </a:r>
                      <a:endParaRPr lang="en-US" sz="900">
                        <a:effectLst/>
                        <a:latin typeface="Calibri"/>
                        <a:ea typeface="Calibri"/>
                        <a:cs typeface="B Nazanin" pitchFamily="2" charset="-78"/>
                      </a:endParaRPr>
                    </a:p>
                  </a:txBody>
                  <a:tcPr marL="68580" marR="68580" marT="0" marB="0"/>
                </a:tc>
              </a:tr>
              <a:tr h="544068">
                <a:tc>
                  <a:txBody>
                    <a:bodyPr/>
                    <a:lstStyle/>
                    <a:p>
                      <a:pPr algn="r" rtl="1">
                        <a:lnSpc>
                          <a:spcPct val="115000"/>
                        </a:lnSpc>
                        <a:spcAft>
                          <a:spcPts val="0"/>
                        </a:spcAft>
                      </a:pPr>
                      <a:r>
                        <a:rPr lang="fa-IR" sz="1000" dirty="0">
                          <a:effectLst/>
                          <a:cs typeface="B Nazanin" pitchFamily="2" charset="-78"/>
                        </a:rPr>
                        <a:t>شرايط اوليه</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1. </a:t>
                      </a:r>
                      <a:r>
                        <a:rPr lang="fa-IR" sz="1000" dirty="0">
                          <a:effectLst/>
                          <a:cs typeface="B Nazanin" pitchFamily="2" charset="-78"/>
                        </a:rPr>
                        <a:t>مشتري يك شماره حساب نادرست را وارد كرده است</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2. </a:t>
                      </a:r>
                      <a:r>
                        <a:rPr lang="fa-IR" sz="1000" dirty="0">
                          <a:effectLst/>
                          <a:cs typeface="B Nazanin" pitchFamily="2" charset="-78"/>
                        </a:rPr>
                        <a:t>حساب مورد نظر مشتري مسدود ميباشد</a:t>
                      </a:r>
                      <a:r>
                        <a:rPr lang="en-US" sz="1000" dirty="0">
                          <a:effectLst/>
                          <a:cs typeface="B Nazanin" pitchFamily="2" charset="-78"/>
                        </a:rPr>
                        <a:t>.</a:t>
                      </a:r>
                      <a:endParaRPr lang="en-US" sz="900" dirty="0">
                        <a:effectLst/>
                        <a:latin typeface="Calibri"/>
                        <a:ea typeface="Calibri"/>
                        <a:cs typeface="B Nazanin" pitchFamily="2" charset="-78"/>
                      </a:endParaRPr>
                    </a:p>
                  </a:txBody>
                  <a:tcPr marL="68580" marR="68580" marT="0" marB="0"/>
                </a:tc>
              </a:tr>
              <a:tr h="1813560">
                <a:tc>
                  <a:txBody>
                    <a:bodyPr/>
                    <a:lstStyle/>
                    <a:p>
                      <a:pPr algn="r" rtl="1">
                        <a:lnSpc>
                          <a:spcPct val="115000"/>
                        </a:lnSpc>
                        <a:spcAft>
                          <a:spcPts val="0"/>
                        </a:spcAft>
                      </a:pPr>
                      <a:r>
                        <a:rPr lang="fa-IR" sz="1000" dirty="0">
                          <a:effectLst/>
                          <a:cs typeface="B Nazanin" pitchFamily="2" charset="-78"/>
                        </a:rPr>
                        <a:t>روند جايگزين</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1. </a:t>
                      </a:r>
                      <a:r>
                        <a:rPr lang="fa-IR" sz="1000" dirty="0">
                          <a:effectLst/>
                          <a:cs typeface="B Nazanin" pitchFamily="2" charset="-78"/>
                        </a:rPr>
                        <a:t>روند جايگزين پس از مرحلهي</a:t>
                      </a:r>
                      <a:r>
                        <a:rPr lang="en-US" sz="1000" dirty="0">
                          <a:effectLst/>
                          <a:cs typeface="B Nazanin" pitchFamily="2" charset="-78"/>
                        </a:rPr>
                        <a:t> 2 </a:t>
                      </a:r>
                      <a:r>
                        <a:rPr lang="fa-IR" sz="1000" dirty="0">
                          <a:effectLst/>
                          <a:cs typeface="B Nazanin" pitchFamily="2" charset="-78"/>
                        </a:rPr>
                        <a:t>از روند اصلي شروع ميشود</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2. </a:t>
                      </a:r>
                      <a:r>
                        <a:rPr lang="fa-IR" sz="1000" dirty="0">
                          <a:effectLst/>
                          <a:cs typeface="B Nazanin" pitchFamily="2" charset="-78"/>
                        </a:rPr>
                        <a:t>اگر شماره حساب ورودي مشتري نادرست بود</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2.1 . </a:t>
                      </a:r>
                      <a:r>
                        <a:rPr lang="fa-IR" sz="1000" dirty="0">
                          <a:effectLst/>
                          <a:cs typeface="B Nazanin" pitchFamily="2" charset="-78"/>
                        </a:rPr>
                        <a:t>سيستم به مشتري اطلاع ميدهد، شماره حسابي كه وارد كرده است، نادرست است</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2.2 . </a:t>
                      </a:r>
                      <a:r>
                        <a:rPr lang="fa-IR" sz="1000" dirty="0">
                          <a:effectLst/>
                          <a:cs typeface="B Nazanin" pitchFamily="2" charset="-78"/>
                        </a:rPr>
                        <a:t>سيستم از مشتري ميخواهد تا شماره حساب ورودي را تصحيح كند</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2.3 . </a:t>
                      </a:r>
                      <a:r>
                        <a:rPr lang="fa-IR" sz="1000" dirty="0">
                          <a:effectLst/>
                          <a:cs typeface="B Nazanin" pitchFamily="2" charset="-78"/>
                        </a:rPr>
                        <a:t>مشتري شماره حساب را تصحيح ميكند</a:t>
                      </a:r>
                      <a:r>
                        <a:rPr lang="en-US" sz="1000" dirty="0">
                          <a:effectLst/>
                          <a:cs typeface="B Nazanin" pitchFamily="2" charset="-78"/>
                        </a:rPr>
                        <a:t>.</a:t>
                      </a:r>
                      <a:endParaRPr lang="en-US" sz="900" dirty="0">
                        <a:effectLst/>
                        <a:cs typeface="B Nazanin" pitchFamily="2" charset="-78"/>
                      </a:endParaRPr>
                    </a:p>
                    <a:p>
                      <a:pPr algn="r" rtl="1">
                        <a:lnSpc>
                          <a:spcPct val="115000"/>
                        </a:lnSpc>
                        <a:spcAft>
                          <a:spcPts val="0"/>
                        </a:spcAft>
                      </a:pPr>
                      <a:r>
                        <a:rPr lang="en-US" sz="1000" dirty="0">
                          <a:effectLst/>
                          <a:cs typeface="B Nazanin" pitchFamily="2" charset="-78"/>
                        </a:rPr>
                        <a:t>3. </a:t>
                      </a:r>
                      <a:r>
                        <a:rPr lang="fa-IR" sz="1000" dirty="0">
                          <a:effectLst/>
                          <a:cs typeface="B Nazanin" pitchFamily="2" charset="-78"/>
                        </a:rPr>
                        <a:t>اگر شماره حساب ورودي مشتري مسدود بود، سيستم به مشتري اطلاع ميدهد كه حساب مورد نظر او مسدود است و</a:t>
                      </a:r>
                      <a:endParaRPr lang="en-US" sz="900" dirty="0">
                        <a:effectLst/>
                        <a:cs typeface="B Nazanin" pitchFamily="2" charset="-78"/>
                      </a:endParaRPr>
                    </a:p>
                    <a:p>
                      <a:pPr algn="r" rtl="1">
                        <a:lnSpc>
                          <a:spcPct val="115000"/>
                        </a:lnSpc>
                        <a:spcAft>
                          <a:spcPts val="0"/>
                        </a:spcAft>
                      </a:pPr>
                      <a:r>
                        <a:rPr lang="fa-IR" sz="1000" dirty="0">
                          <a:effectLst/>
                          <a:cs typeface="B Nazanin" pitchFamily="2" charset="-78"/>
                        </a:rPr>
                        <a:t>امكان واريز وجه بدان وجود ندارد</a:t>
                      </a:r>
                      <a:r>
                        <a:rPr lang="en-US" sz="1000" dirty="0">
                          <a:effectLst/>
                          <a:cs typeface="B Nazanin" pitchFamily="2" charset="-78"/>
                        </a:rPr>
                        <a:t>.</a:t>
                      </a:r>
                      <a:endParaRPr lang="en-US" sz="900" dirty="0">
                        <a:effectLst/>
                        <a:latin typeface="Calibri"/>
                        <a:ea typeface="Calibri"/>
                        <a:cs typeface="B Nazanin" pitchFamily="2" charset="-78"/>
                      </a:endParaRPr>
                    </a:p>
                  </a:txBody>
                  <a:tcPr marL="68580" marR="68580" marT="0" marB="0"/>
                </a:tc>
              </a:tr>
              <a:tr h="181356">
                <a:tc>
                  <a:txBody>
                    <a:bodyPr/>
                    <a:lstStyle/>
                    <a:p>
                      <a:pPr algn="r" rtl="1">
                        <a:lnSpc>
                          <a:spcPct val="115000"/>
                        </a:lnSpc>
                        <a:spcAft>
                          <a:spcPts val="0"/>
                        </a:spcAft>
                      </a:pPr>
                      <a:r>
                        <a:rPr lang="fa-IR" sz="1000" dirty="0">
                          <a:effectLst/>
                          <a:cs typeface="B Nazanin" pitchFamily="2" charset="-78"/>
                        </a:rPr>
                        <a:t>شرايط نهايي</a:t>
                      </a:r>
                      <a:r>
                        <a:rPr lang="en-US" sz="1000" dirty="0">
                          <a:effectLst/>
                          <a:cs typeface="B Nazanin" pitchFamily="2" charset="-78"/>
                        </a:rPr>
                        <a:t>: </a:t>
                      </a:r>
                      <a:r>
                        <a:rPr lang="fa-IR" sz="1000" dirty="0">
                          <a:effectLst/>
                          <a:cs typeface="B Nazanin" pitchFamily="2" charset="-78"/>
                        </a:rPr>
                        <a:t>ندارد</a:t>
                      </a:r>
                      <a:endParaRPr lang="en-US" sz="900" dirty="0">
                        <a:effectLst/>
                        <a:latin typeface="Calibri"/>
                        <a:ea typeface="Calibri"/>
                        <a:cs typeface="B Nazanin" pitchFamily="2" charset="-78"/>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0943024"/>
              </p:ext>
            </p:extLst>
          </p:nvPr>
        </p:nvGraphicFramePr>
        <p:xfrm>
          <a:off x="4724400" y="343222"/>
          <a:ext cx="3962400" cy="2864053"/>
        </p:xfrm>
        <a:graphic>
          <a:graphicData uri="http://schemas.openxmlformats.org/drawingml/2006/table">
            <a:tbl>
              <a:tblPr rtl="1" firstRow="1" firstCol="1" bandRow="1">
                <a:tableStyleId>{793D81CF-94F2-401A-BA57-92F5A7B2D0C5}</a:tableStyleId>
              </a:tblPr>
              <a:tblGrid>
                <a:gridCol w="3962400"/>
              </a:tblGrid>
              <a:tr h="165651">
                <a:tc>
                  <a:txBody>
                    <a:bodyPr/>
                    <a:lstStyle/>
                    <a:p>
                      <a:pPr algn="ctr" rtl="1">
                        <a:lnSpc>
                          <a:spcPct val="115000"/>
                        </a:lnSpc>
                        <a:spcAft>
                          <a:spcPts val="0"/>
                        </a:spcAft>
                      </a:pPr>
                      <a:r>
                        <a:rPr lang="fa-IR" sz="1100" dirty="0">
                          <a:effectLst/>
                          <a:cs typeface="B Nazanin" pitchFamily="2" charset="-78"/>
                        </a:rPr>
                        <a:t>روند جايگزين</a:t>
                      </a:r>
                      <a:r>
                        <a:rPr lang="en-US" sz="1100" dirty="0">
                          <a:effectLst/>
                          <a:cs typeface="B Nazanin" pitchFamily="2" charset="-78"/>
                        </a:rPr>
                        <a:t>: </a:t>
                      </a:r>
                      <a:r>
                        <a:rPr lang="fa-IR" sz="1100" dirty="0">
                          <a:effectLst/>
                          <a:cs typeface="B Nazanin" pitchFamily="2" charset="-78"/>
                        </a:rPr>
                        <a:t>واريز وجه</a:t>
                      </a:r>
                      <a:r>
                        <a:rPr lang="en-US" sz="1100" dirty="0">
                          <a:effectLst/>
                          <a:cs typeface="B Nazanin" pitchFamily="2" charset="-78"/>
                        </a:rPr>
                        <a:t>: </a:t>
                      </a:r>
                      <a:r>
                        <a:rPr lang="fa-IR" sz="1100" dirty="0">
                          <a:effectLst/>
                          <a:cs typeface="B Nazanin" pitchFamily="2" charset="-78"/>
                        </a:rPr>
                        <a:t>لغو عمليات واريز</a:t>
                      </a:r>
                      <a:endParaRPr lang="en-US" sz="1050" dirty="0">
                        <a:effectLst/>
                        <a:latin typeface="Calibri"/>
                        <a:ea typeface="Calibri"/>
                        <a:cs typeface="B Nazanin" pitchFamily="2" charset="-78"/>
                      </a:endParaRPr>
                    </a:p>
                  </a:txBody>
                  <a:tcPr marL="68580" marR="68580" marT="0" marB="0"/>
                </a:tc>
              </a:tr>
              <a:tr h="165651">
                <a:tc>
                  <a:txBody>
                    <a:bodyPr/>
                    <a:lstStyle/>
                    <a:p>
                      <a:pPr algn="r" rtl="1">
                        <a:lnSpc>
                          <a:spcPct val="115000"/>
                        </a:lnSpc>
                        <a:spcAft>
                          <a:spcPts val="0"/>
                        </a:spcAft>
                      </a:pPr>
                      <a:r>
                        <a:rPr lang="fa-IR" sz="1100" dirty="0">
                          <a:effectLst/>
                          <a:cs typeface="B Nazanin" pitchFamily="2" charset="-78"/>
                        </a:rPr>
                        <a:t>شماره</a:t>
                      </a:r>
                      <a:r>
                        <a:rPr lang="en-US" sz="1100" dirty="0">
                          <a:effectLst/>
                          <a:cs typeface="B Nazanin" pitchFamily="2" charset="-78"/>
                        </a:rPr>
                        <a:t>: 7.2</a:t>
                      </a:r>
                      <a:endParaRPr lang="en-US" sz="1050" dirty="0">
                        <a:effectLst/>
                        <a:latin typeface="Calibri"/>
                        <a:ea typeface="Calibri"/>
                        <a:cs typeface="B Nazanin" pitchFamily="2" charset="-78"/>
                      </a:endParaRPr>
                    </a:p>
                  </a:txBody>
                  <a:tcPr marL="68580" marR="68580" marT="0" marB="0"/>
                </a:tc>
              </a:tr>
              <a:tr h="262667">
                <a:tc>
                  <a:txBody>
                    <a:bodyPr/>
                    <a:lstStyle/>
                    <a:p>
                      <a:pPr algn="r" rtl="1">
                        <a:lnSpc>
                          <a:spcPct val="115000"/>
                        </a:lnSpc>
                        <a:spcAft>
                          <a:spcPts val="0"/>
                        </a:spcAft>
                      </a:pPr>
                      <a:r>
                        <a:rPr lang="fa-IR" sz="1100">
                          <a:effectLst/>
                          <a:cs typeface="B Nazanin" pitchFamily="2" charset="-78"/>
                        </a:rPr>
                        <a:t>توصيف اجمالي</a:t>
                      </a:r>
                      <a:r>
                        <a:rPr lang="en-US" sz="1100">
                          <a:effectLst/>
                          <a:cs typeface="B Nazanin" pitchFamily="2" charset="-78"/>
                        </a:rPr>
                        <a:t>: </a:t>
                      </a:r>
                      <a:r>
                        <a:rPr lang="fa-IR" sz="1100">
                          <a:effectLst/>
                          <a:cs typeface="B Nazanin" pitchFamily="2" charset="-78"/>
                        </a:rPr>
                        <a:t>مشتري عمليات واريز را لغو ميكند</a:t>
                      </a:r>
                      <a:r>
                        <a:rPr lang="en-US" sz="1100">
                          <a:effectLst/>
                          <a:cs typeface="B Nazanin" pitchFamily="2" charset="-78"/>
                        </a:rPr>
                        <a:t>.</a:t>
                      </a:r>
                      <a:endParaRPr lang="en-US" sz="1050">
                        <a:effectLst/>
                        <a:latin typeface="Calibri"/>
                        <a:ea typeface="Calibri"/>
                        <a:cs typeface="B Nazanin" pitchFamily="2" charset="-78"/>
                      </a:endParaRPr>
                    </a:p>
                  </a:txBody>
                  <a:tcPr marL="68580" marR="68580" marT="0" marB="0"/>
                </a:tc>
              </a:tr>
              <a:tr h="165651">
                <a:tc>
                  <a:txBody>
                    <a:bodyPr/>
                    <a:lstStyle/>
                    <a:p>
                      <a:pPr algn="r" rtl="1">
                        <a:lnSpc>
                          <a:spcPct val="115000"/>
                        </a:lnSpc>
                        <a:spcAft>
                          <a:spcPts val="0"/>
                        </a:spcAft>
                      </a:pPr>
                      <a:r>
                        <a:rPr lang="fa-IR" sz="1100">
                          <a:effectLst/>
                          <a:cs typeface="B Nazanin" pitchFamily="2" charset="-78"/>
                        </a:rPr>
                        <a:t>عامل اصلي</a:t>
                      </a:r>
                      <a:r>
                        <a:rPr lang="en-US" sz="1100">
                          <a:effectLst/>
                          <a:cs typeface="B Nazanin" pitchFamily="2" charset="-78"/>
                        </a:rPr>
                        <a:t>: </a:t>
                      </a:r>
                      <a:r>
                        <a:rPr lang="fa-IR" sz="1100">
                          <a:effectLst/>
                          <a:cs typeface="B Nazanin" pitchFamily="2" charset="-78"/>
                        </a:rPr>
                        <a:t>مشتري بانك</a:t>
                      </a:r>
                      <a:endParaRPr lang="en-US" sz="1050">
                        <a:effectLst/>
                        <a:latin typeface="Calibri"/>
                        <a:ea typeface="Calibri"/>
                        <a:cs typeface="B Nazanin" pitchFamily="2" charset="-78"/>
                      </a:endParaRPr>
                    </a:p>
                  </a:txBody>
                  <a:tcPr marL="68580" marR="68580" marT="0" marB="0"/>
                </a:tc>
              </a:tr>
              <a:tr h="165651">
                <a:tc>
                  <a:txBody>
                    <a:bodyPr/>
                    <a:lstStyle/>
                    <a:p>
                      <a:pPr algn="r" rtl="1">
                        <a:lnSpc>
                          <a:spcPct val="115000"/>
                        </a:lnSpc>
                        <a:spcAft>
                          <a:spcPts val="0"/>
                        </a:spcAft>
                      </a:pPr>
                      <a:r>
                        <a:rPr lang="fa-IR" sz="1100">
                          <a:effectLst/>
                          <a:cs typeface="B Nazanin" pitchFamily="2" charset="-78"/>
                        </a:rPr>
                        <a:t>عامل فرعي</a:t>
                      </a:r>
                      <a:r>
                        <a:rPr lang="en-US" sz="1100">
                          <a:effectLst/>
                          <a:cs typeface="B Nazanin" pitchFamily="2" charset="-78"/>
                        </a:rPr>
                        <a:t>: </a:t>
                      </a:r>
                      <a:r>
                        <a:rPr lang="fa-IR" sz="1100">
                          <a:effectLst/>
                          <a:cs typeface="B Nazanin" pitchFamily="2" charset="-78"/>
                        </a:rPr>
                        <a:t>ندارد</a:t>
                      </a:r>
                      <a:endParaRPr lang="en-US" sz="1050">
                        <a:effectLst/>
                        <a:latin typeface="Calibri"/>
                        <a:ea typeface="Calibri"/>
                        <a:cs typeface="B Nazanin" pitchFamily="2" charset="-78"/>
                      </a:endParaRPr>
                    </a:p>
                  </a:txBody>
                  <a:tcPr marL="68580" marR="68580" marT="0" marB="0"/>
                </a:tc>
              </a:tr>
              <a:tr h="165651">
                <a:tc>
                  <a:txBody>
                    <a:bodyPr/>
                    <a:lstStyle/>
                    <a:p>
                      <a:pPr algn="r" rtl="1">
                        <a:lnSpc>
                          <a:spcPct val="115000"/>
                        </a:lnSpc>
                        <a:spcAft>
                          <a:spcPts val="0"/>
                        </a:spcAft>
                      </a:pPr>
                      <a:r>
                        <a:rPr lang="fa-IR" sz="1100">
                          <a:effectLst/>
                          <a:cs typeface="B Nazanin" pitchFamily="2" charset="-78"/>
                        </a:rPr>
                        <a:t>شرايط اوليه</a:t>
                      </a:r>
                      <a:r>
                        <a:rPr lang="en-US" sz="1100">
                          <a:effectLst/>
                          <a:cs typeface="B Nazanin" pitchFamily="2" charset="-78"/>
                        </a:rPr>
                        <a:t>: </a:t>
                      </a:r>
                      <a:r>
                        <a:rPr lang="fa-IR" sz="1100">
                          <a:effectLst/>
                          <a:cs typeface="B Nazanin" pitchFamily="2" charset="-78"/>
                        </a:rPr>
                        <a:t>مشتري دستور لغو عمليات ميدهد</a:t>
                      </a:r>
                      <a:r>
                        <a:rPr lang="en-US" sz="1100">
                          <a:effectLst/>
                          <a:cs typeface="B Nazanin" pitchFamily="2" charset="-78"/>
                        </a:rPr>
                        <a:t>.</a:t>
                      </a:r>
                      <a:endParaRPr lang="en-US" sz="1050">
                        <a:effectLst/>
                        <a:latin typeface="Calibri"/>
                        <a:ea typeface="Calibri"/>
                        <a:cs typeface="B Nazanin" pitchFamily="2" charset="-78"/>
                      </a:endParaRPr>
                    </a:p>
                  </a:txBody>
                  <a:tcPr marL="68580" marR="68580" marT="0" marB="0"/>
                </a:tc>
              </a:tr>
              <a:tr h="1444670">
                <a:tc>
                  <a:txBody>
                    <a:bodyPr/>
                    <a:lstStyle/>
                    <a:p>
                      <a:pPr algn="r" rtl="1">
                        <a:lnSpc>
                          <a:spcPct val="115000"/>
                        </a:lnSpc>
                        <a:spcAft>
                          <a:spcPts val="0"/>
                        </a:spcAft>
                      </a:pPr>
                      <a:r>
                        <a:rPr lang="fa-IR" sz="1100" dirty="0">
                          <a:effectLst/>
                          <a:cs typeface="B Nazanin" pitchFamily="2" charset="-78"/>
                        </a:rPr>
                        <a:t>روند جايگزين</a:t>
                      </a:r>
                      <a:r>
                        <a:rPr lang="en-US" sz="1100" dirty="0">
                          <a:effectLst/>
                          <a:cs typeface="B Nazanin" pitchFamily="2" charset="-78"/>
                        </a:rPr>
                        <a:t>:</a:t>
                      </a:r>
                      <a:endParaRPr lang="en-US" sz="1050" dirty="0">
                        <a:effectLst/>
                        <a:cs typeface="B Nazanin" pitchFamily="2" charset="-78"/>
                      </a:endParaRPr>
                    </a:p>
                    <a:p>
                      <a:pPr algn="r" rtl="1">
                        <a:lnSpc>
                          <a:spcPct val="115000"/>
                        </a:lnSpc>
                        <a:spcAft>
                          <a:spcPts val="0"/>
                        </a:spcAft>
                      </a:pPr>
                      <a:r>
                        <a:rPr lang="en-US" sz="1100" dirty="0">
                          <a:effectLst/>
                          <a:cs typeface="B Nazanin" pitchFamily="2" charset="-78"/>
                        </a:rPr>
                        <a:t>1. </a:t>
                      </a:r>
                      <a:r>
                        <a:rPr lang="fa-IR" sz="1100" dirty="0">
                          <a:effectLst/>
                          <a:cs typeface="B Nazanin" pitchFamily="2" charset="-78"/>
                        </a:rPr>
                        <a:t>روند جايگزين در هر مرحله از روند اصلي ميتواند شروع شود</a:t>
                      </a:r>
                      <a:r>
                        <a:rPr lang="en-US" sz="1100" dirty="0">
                          <a:effectLst/>
                          <a:cs typeface="B Nazanin" pitchFamily="2" charset="-78"/>
                        </a:rPr>
                        <a:t> (</a:t>
                      </a:r>
                      <a:r>
                        <a:rPr lang="fa-IR" sz="1100" dirty="0">
                          <a:effectLst/>
                          <a:cs typeface="B Nazanin" pitchFamily="2" charset="-78"/>
                        </a:rPr>
                        <a:t>به مجرد اينكه مشتري دستور لغو عمليات را صادر ميكند</a:t>
                      </a:r>
                      <a:r>
                        <a:rPr lang="en-US" sz="1100" dirty="0">
                          <a:effectLst/>
                          <a:cs typeface="B Nazanin" pitchFamily="2" charset="-78"/>
                        </a:rPr>
                        <a:t>).</a:t>
                      </a:r>
                      <a:endParaRPr lang="en-US" sz="1050" dirty="0">
                        <a:effectLst/>
                        <a:cs typeface="B Nazanin" pitchFamily="2" charset="-78"/>
                      </a:endParaRPr>
                    </a:p>
                    <a:p>
                      <a:pPr algn="r" rtl="1">
                        <a:lnSpc>
                          <a:spcPct val="115000"/>
                        </a:lnSpc>
                        <a:spcAft>
                          <a:spcPts val="0"/>
                        </a:spcAft>
                      </a:pPr>
                      <a:r>
                        <a:rPr lang="en-US" sz="1100" dirty="0">
                          <a:effectLst/>
                          <a:cs typeface="B Nazanin" pitchFamily="2" charset="-78"/>
                        </a:rPr>
                        <a:t>2. </a:t>
                      </a:r>
                      <a:r>
                        <a:rPr lang="fa-IR" sz="1100" dirty="0">
                          <a:effectLst/>
                          <a:cs typeface="B Nazanin" pitchFamily="2" charset="-78"/>
                        </a:rPr>
                        <a:t>سيستم از مشتري سؤال ميكند كه آيا نسبت به لغو عمليات مطمئن است</a:t>
                      </a:r>
                      <a:r>
                        <a:rPr lang="en-US" sz="1100" dirty="0">
                          <a:effectLst/>
                          <a:cs typeface="B Nazanin" pitchFamily="2" charset="-78"/>
                        </a:rPr>
                        <a:t>.</a:t>
                      </a:r>
                      <a:endParaRPr lang="en-US" sz="1050" dirty="0">
                        <a:effectLst/>
                        <a:cs typeface="B Nazanin" pitchFamily="2" charset="-78"/>
                      </a:endParaRPr>
                    </a:p>
                    <a:p>
                      <a:pPr algn="r" rtl="1">
                        <a:lnSpc>
                          <a:spcPct val="115000"/>
                        </a:lnSpc>
                        <a:spcAft>
                          <a:spcPts val="0"/>
                        </a:spcAft>
                      </a:pPr>
                      <a:r>
                        <a:rPr lang="en-US" sz="1100" dirty="0">
                          <a:effectLst/>
                          <a:cs typeface="B Nazanin" pitchFamily="2" charset="-78"/>
                        </a:rPr>
                        <a:t>3. </a:t>
                      </a:r>
                      <a:r>
                        <a:rPr lang="fa-IR" sz="1100" dirty="0">
                          <a:effectLst/>
                          <a:cs typeface="B Nazanin" pitchFamily="2" charset="-78"/>
                        </a:rPr>
                        <a:t>در صورتي كه كاربر پاسخ مثبت بدهد، عمليات ورود لغو ميشود، در غير اين صورت سيستم به كار خود ادامه ميدهد</a:t>
                      </a:r>
                      <a:r>
                        <a:rPr lang="en-US" sz="1100" dirty="0">
                          <a:effectLst/>
                          <a:cs typeface="B Nazanin" pitchFamily="2" charset="-78"/>
                        </a:rPr>
                        <a:t>.</a:t>
                      </a:r>
                      <a:endParaRPr lang="en-US" sz="1050" dirty="0">
                        <a:effectLst/>
                        <a:cs typeface="B Nazanin" pitchFamily="2" charset="-78"/>
                      </a:endParaRPr>
                    </a:p>
                    <a:p>
                      <a:pPr algn="r" rtl="1">
                        <a:lnSpc>
                          <a:spcPct val="115000"/>
                        </a:lnSpc>
                        <a:spcAft>
                          <a:spcPts val="0"/>
                        </a:spcAft>
                      </a:pPr>
                      <a:r>
                        <a:rPr lang="en-US" sz="1100" dirty="0">
                          <a:effectLst/>
                          <a:cs typeface="B Nazanin" pitchFamily="2" charset="-78"/>
                        </a:rPr>
                        <a:t>4. </a:t>
                      </a:r>
                      <a:r>
                        <a:rPr lang="fa-IR" sz="1100" dirty="0">
                          <a:effectLst/>
                          <a:cs typeface="B Nazanin" pitchFamily="2" charset="-78"/>
                        </a:rPr>
                        <a:t>عمليات واريز لغو ميشود و همه چيز به حالت اوليه بر ميگردد</a:t>
                      </a:r>
                      <a:r>
                        <a:rPr lang="en-US" sz="1100" dirty="0">
                          <a:effectLst/>
                          <a:cs typeface="B Nazanin" pitchFamily="2" charset="-78"/>
                        </a:rPr>
                        <a:t>.</a:t>
                      </a:r>
                      <a:endParaRPr lang="en-US" sz="1050" dirty="0">
                        <a:effectLst/>
                        <a:latin typeface="Calibri"/>
                        <a:ea typeface="Calibri"/>
                        <a:cs typeface="B Nazanin" pitchFamily="2" charset="-78"/>
                      </a:endParaRPr>
                    </a:p>
                  </a:txBody>
                  <a:tcPr marL="68580" marR="68580" marT="0" marB="0"/>
                </a:tc>
              </a:tr>
              <a:tr h="165651">
                <a:tc>
                  <a:txBody>
                    <a:bodyPr/>
                    <a:lstStyle/>
                    <a:p>
                      <a:pPr algn="r" rtl="1">
                        <a:lnSpc>
                          <a:spcPct val="115000"/>
                        </a:lnSpc>
                        <a:spcAft>
                          <a:spcPts val="0"/>
                        </a:spcAft>
                      </a:pPr>
                      <a:r>
                        <a:rPr lang="fa-IR" sz="1100" dirty="0">
                          <a:effectLst/>
                          <a:cs typeface="B Nazanin" pitchFamily="2" charset="-78"/>
                        </a:rPr>
                        <a:t>شرايط نهايي</a:t>
                      </a:r>
                      <a:r>
                        <a:rPr lang="en-US" sz="1100" dirty="0">
                          <a:effectLst/>
                          <a:cs typeface="B Nazanin" pitchFamily="2" charset="-78"/>
                        </a:rPr>
                        <a:t>: </a:t>
                      </a:r>
                      <a:r>
                        <a:rPr lang="fa-IR" sz="1100" dirty="0">
                          <a:effectLst/>
                          <a:cs typeface="B Nazanin" pitchFamily="2" charset="-78"/>
                        </a:rPr>
                        <a:t>ندارد</a:t>
                      </a:r>
                      <a:endParaRPr lang="en-US" sz="105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35194106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14</a:t>
            </a:fld>
            <a:endParaRPr lang="en-US"/>
          </a:p>
        </p:txBody>
      </p:sp>
      <p:sp>
        <p:nvSpPr>
          <p:cNvPr id="4" name="TextBox 3"/>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پرداخت فیش)</a:t>
            </a:r>
            <a:endParaRPr lang="en-US" sz="2400" dirty="0">
              <a:solidFill>
                <a:schemeClr val="bg1"/>
              </a:solidFill>
              <a:cs typeface="B Tabassom"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737130519"/>
              </p:ext>
            </p:extLst>
          </p:nvPr>
        </p:nvGraphicFramePr>
        <p:xfrm>
          <a:off x="1951929" y="604643"/>
          <a:ext cx="5668071" cy="5034156"/>
        </p:xfrm>
        <a:graphic>
          <a:graphicData uri="http://schemas.openxmlformats.org/drawingml/2006/table">
            <a:tbl>
              <a:tblPr rtl="1" firstRow="1" firstCol="1" bandRow="1">
                <a:tableStyleId>{793D81CF-94F2-401A-BA57-92F5A7B2D0C5}</a:tableStyleId>
              </a:tblPr>
              <a:tblGrid>
                <a:gridCol w="5668071"/>
              </a:tblGrid>
              <a:tr h="239722">
                <a:tc>
                  <a:txBody>
                    <a:bodyPr/>
                    <a:lstStyle/>
                    <a:p>
                      <a:pPr algn="ctr" rtl="1">
                        <a:lnSpc>
                          <a:spcPct val="115000"/>
                        </a:lnSpc>
                        <a:spcAft>
                          <a:spcPts val="0"/>
                        </a:spcAft>
                      </a:pPr>
                      <a:r>
                        <a:rPr lang="fa-IR" sz="1100" dirty="0">
                          <a:effectLst/>
                          <a:cs typeface="B Nazanin" pitchFamily="2" charset="-78"/>
                        </a:rPr>
                        <a:t>مورد كاربرد</a:t>
                      </a:r>
                      <a:r>
                        <a:rPr lang="en-US" sz="1100" dirty="0">
                          <a:effectLst/>
                          <a:cs typeface="B Nazanin" pitchFamily="2" charset="-78"/>
                        </a:rPr>
                        <a:t>: </a:t>
                      </a:r>
                      <a:r>
                        <a:rPr lang="fa-IR" sz="1100" dirty="0">
                          <a:effectLst/>
                          <a:cs typeface="B Nazanin" pitchFamily="2" charset="-78"/>
                        </a:rPr>
                        <a:t>پرداخت فيش</a:t>
                      </a:r>
                      <a:endParaRPr lang="en-US" sz="1000" dirty="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شماره</a:t>
                      </a:r>
                      <a:r>
                        <a:rPr lang="en-US" sz="1100">
                          <a:effectLst/>
                          <a:cs typeface="B Nazanin" pitchFamily="2" charset="-78"/>
                        </a:rPr>
                        <a:t>: 6</a:t>
                      </a:r>
                      <a:endParaRPr lang="en-US" sz="100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توصيف اجمالي</a:t>
                      </a:r>
                      <a:r>
                        <a:rPr lang="en-US" sz="1100">
                          <a:effectLst/>
                          <a:cs typeface="B Nazanin" pitchFamily="2" charset="-78"/>
                        </a:rPr>
                        <a:t>: </a:t>
                      </a:r>
                      <a:r>
                        <a:rPr lang="fa-IR" sz="1100">
                          <a:effectLst/>
                          <a:cs typeface="B Nazanin" pitchFamily="2" charset="-78"/>
                        </a:rPr>
                        <a:t>مشتري فيش مورد نظر خود را پرداخت ميكند</a:t>
                      </a:r>
                      <a:r>
                        <a:rPr lang="en-US" sz="1100">
                          <a:effectLst/>
                          <a:cs typeface="B Nazanin" pitchFamily="2" charset="-78"/>
                        </a:rPr>
                        <a:t>.</a:t>
                      </a:r>
                      <a:endParaRPr lang="en-US" sz="100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عامل اصلي</a:t>
                      </a:r>
                      <a:r>
                        <a:rPr lang="en-US" sz="1100">
                          <a:effectLst/>
                          <a:cs typeface="B Nazanin" pitchFamily="2" charset="-78"/>
                        </a:rPr>
                        <a:t>: </a:t>
                      </a:r>
                      <a:r>
                        <a:rPr lang="fa-IR" sz="1100">
                          <a:effectLst/>
                          <a:cs typeface="B Nazanin" pitchFamily="2" charset="-78"/>
                        </a:rPr>
                        <a:t>مشتري بانك</a:t>
                      </a:r>
                      <a:endParaRPr lang="en-US" sz="100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عامل فرعي</a:t>
                      </a:r>
                      <a:r>
                        <a:rPr lang="en-US" sz="1100">
                          <a:effectLst/>
                          <a:cs typeface="B Nazanin" pitchFamily="2" charset="-78"/>
                        </a:rPr>
                        <a:t>: </a:t>
                      </a:r>
                      <a:r>
                        <a:rPr lang="fa-IR" sz="1100">
                          <a:effectLst/>
                          <a:cs typeface="B Nazanin" pitchFamily="2" charset="-78"/>
                        </a:rPr>
                        <a:t>كامپيوتر بانك</a:t>
                      </a:r>
                      <a:endParaRPr lang="en-US" sz="100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شرايط اوليه</a:t>
                      </a:r>
                      <a:r>
                        <a:rPr lang="en-US" sz="1100">
                          <a:effectLst/>
                          <a:cs typeface="B Nazanin" pitchFamily="2" charset="-78"/>
                        </a:rPr>
                        <a:t>: </a:t>
                      </a:r>
                      <a:r>
                        <a:rPr lang="fa-IR" sz="1100">
                          <a:effectLst/>
                          <a:cs typeface="B Nazanin" pitchFamily="2" charset="-78"/>
                        </a:rPr>
                        <a:t>ندارد</a:t>
                      </a:r>
                      <a:endParaRPr lang="en-US" sz="1000">
                        <a:effectLst/>
                        <a:latin typeface="Calibri"/>
                        <a:ea typeface="Calibri"/>
                        <a:cs typeface="B Nazanin" pitchFamily="2" charset="-78"/>
                      </a:endParaRPr>
                    </a:p>
                  </a:txBody>
                  <a:tcPr marL="60345" marR="60345" marT="0" marB="0"/>
                </a:tc>
              </a:tr>
              <a:tr h="3116380">
                <a:tc>
                  <a:txBody>
                    <a:bodyPr/>
                    <a:lstStyle/>
                    <a:p>
                      <a:pPr algn="r" rtl="1">
                        <a:lnSpc>
                          <a:spcPct val="115000"/>
                        </a:lnSpc>
                        <a:spcAft>
                          <a:spcPts val="0"/>
                        </a:spcAft>
                      </a:pPr>
                      <a:r>
                        <a:rPr lang="fa-IR" sz="1100" dirty="0">
                          <a:effectLst/>
                          <a:cs typeface="B Nazanin" pitchFamily="2" charset="-78"/>
                        </a:rPr>
                        <a:t>روند اصلي</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fa-IR" sz="1100" dirty="0">
                          <a:effectLst/>
                          <a:cs typeface="B Nazanin" pitchFamily="2" charset="-78"/>
                        </a:rPr>
                        <a:t>سيستم از مشتري ميخواهد تا شرح درخواست خود را وارد كند</a:t>
                      </a:r>
                      <a:r>
                        <a:rPr lang="en-US" sz="1100" dirty="0">
                          <a:effectLst/>
                          <a:cs typeface="B Nazanin" pitchFamily="2" charset="-78"/>
                        </a:rPr>
                        <a:t>: (o1) .1</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1.1 . </a:t>
                      </a:r>
                      <a:r>
                        <a:rPr lang="fa-IR" sz="1100" dirty="0">
                          <a:effectLst/>
                          <a:cs typeface="B Nazanin" pitchFamily="2" charset="-78"/>
                        </a:rPr>
                        <a:t>سيستم از مشتري ميخواهد تا نوع فيشي را كه ميخواهد پرداخت كند، از يك ليست انتخاب 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1.2 . </a:t>
                      </a:r>
                      <a:r>
                        <a:rPr lang="fa-IR" sz="1100" dirty="0">
                          <a:effectLst/>
                          <a:cs typeface="B Nazanin" pitchFamily="2" charset="-78"/>
                        </a:rPr>
                        <a:t>سيستم از مشتري ميخواهد تا مبلغ فيش را وارد 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fa-IR" sz="1100" dirty="0">
                          <a:effectLst/>
                          <a:cs typeface="B Nazanin" pitchFamily="2" charset="-78"/>
                        </a:rPr>
                        <a:t>مشتري جزئيات مورد نظر خود را وارد ميكند</a:t>
                      </a:r>
                      <a:r>
                        <a:rPr lang="en-US" sz="1100" dirty="0">
                          <a:effectLst/>
                          <a:cs typeface="B Nazanin" pitchFamily="2" charset="-78"/>
                        </a:rPr>
                        <a:t>: (o2) .2</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2.1 . </a:t>
                      </a:r>
                      <a:r>
                        <a:rPr lang="fa-IR" sz="1100" dirty="0">
                          <a:effectLst/>
                          <a:cs typeface="B Nazanin" pitchFamily="2" charset="-78"/>
                        </a:rPr>
                        <a:t>نوع فيش واريزي را از ليست موجود انتخاب ميكند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2.2 . </a:t>
                      </a:r>
                      <a:r>
                        <a:rPr lang="fa-IR" sz="1100" dirty="0">
                          <a:effectLst/>
                          <a:cs typeface="B Nazanin" pitchFamily="2" charset="-78"/>
                        </a:rPr>
                        <a:t>مبلغ مورد نظر خود را وارد ميكند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fa-IR" sz="1100" dirty="0">
                          <a:effectLst/>
                          <a:cs typeface="B Nazanin" pitchFamily="2" charset="-78"/>
                        </a:rPr>
                        <a:t>مسير الحاقي</a:t>
                      </a:r>
                      <a:r>
                        <a:rPr lang="en-US" sz="1100" dirty="0">
                          <a:effectLst/>
                          <a:cs typeface="B Nazanin" pitchFamily="2" charset="-78"/>
                        </a:rPr>
                        <a:t>: </a:t>
                      </a:r>
                      <a:r>
                        <a:rPr lang="fa-IR" sz="1100" dirty="0">
                          <a:effectLst/>
                          <a:cs typeface="B Nazanin" pitchFamily="2" charset="-78"/>
                        </a:rPr>
                        <a:t>مبلغ غير مجاز</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3. </a:t>
                      </a:r>
                      <a:r>
                        <a:rPr lang="fa-IR" sz="1100" dirty="0">
                          <a:effectLst/>
                          <a:cs typeface="B Nazanin" pitchFamily="2" charset="-78"/>
                        </a:rPr>
                        <a:t>سيستم درخواست مشتري را با ارسال آن به بانك ارزيابي ميكند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4. </a:t>
                      </a:r>
                      <a:r>
                        <a:rPr lang="fa-IR" sz="1100" dirty="0">
                          <a:effectLst/>
                          <a:cs typeface="B Nazanin" pitchFamily="2" charset="-78"/>
                        </a:rPr>
                        <a:t>شامل</a:t>
                      </a:r>
                      <a:r>
                        <a:rPr lang="en-US" sz="1100" dirty="0">
                          <a:effectLst/>
                          <a:cs typeface="B Nazanin" pitchFamily="2" charset="-78"/>
                        </a:rPr>
                        <a:t>: </a:t>
                      </a:r>
                      <a:r>
                        <a:rPr lang="fa-IR" sz="1100" dirty="0">
                          <a:effectLst/>
                          <a:cs typeface="B Nazanin" pitchFamily="2" charset="-78"/>
                        </a:rPr>
                        <a:t>گرفتن تأييد</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5. </a:t>
                      </a:r>
                      <a:r>
                        <a:rPr lang="fa-IR" sz="1100" dirty="0">
                          <a:effectLst/>
                          <a:cs typeface="B Nazanin" pitchFamily="2" charset="-78"/>
                        </a:rPr>
                        <a:t>در صورت تأييد، سيستم درخواست مشتري را انجام ميدهد و هر آنچه كه رخ داده است را ثبت ميكند</a:t>
                      </a:r>
                      <a:r>
                        <a:rPr lang="en-US" sz="1100" dirty="0">
                          <a:effectLst/>
                          <a:cs typeface="B Nazanin" pitchFamily="2" charset="-78"/>
                        </a:rPr>
                        <a:t>.</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6. </a:t>
                      </a:r>
                      <a:r>
                        <a:rPr lang="fa-IR" sz="1100" dirty="0">
                          <a:effectLst/>
                          <a:cs typeface="B Nazanin" pitchFamily="2" charset="-78"/>
                        </a:rPr>
                        <a:t>شامل</a:t>
                      </a:r>
                      <a:r>
                        <a:rPr lang="en-US" sz="1100" dirty="0">
                          <a:effectLst/>
                          <a:cs typeface="B Nazanin" pitchFamily="2" charset="-78"/>
                        </a:rPr>
                        <a:t>: </a:t>
                      </a:r>
                      <a:r>
                        <a:rPr lang="fa-IR" sz="1100" dirty="0">
                          <a:effectLst/>
                          <a:cs typeface="B Nazanin" pitchFamily="2" charset="-78"/>
                        </a:rPr>
                        <a:t>چاپ آخرين تراكنش</a:t>
                      </a:r>
                      <a:endParaRPr lang="en-US" sz="1000" dirty="0">
                        <a:effectLst/>
                        <a:cs typeface="B Nazanin" pitchFamily="2" charset="-78"/>
                      </a:endParaRPr>
                    </a:p>
                    <a:p>
                      <a:pPr algn="r" rtl="1">
                        <a:lnSpc>
                          <a:spcPct val="115000"/>
                        </a:lnSpc>
                        <a:spcAft>
                          <a:spcPts val="0"/>
                        </a:spcAft>
                      </a:pPr>
                      <a:r>
                        <a:rPr lang="en-US" sz="1100" dirty="0">
                          <a:effectLst/>
                          <a:cs typeface="B Nazanin" pitchFamily="2" charset="-78"/>
                        </a:rPr>
                        <a:t>7. </a:t>
                      </a:r>
                      <a:r>
                        <a:rPr lang="fa-IR" sz="1100" dirty="0">
                          <a:effectLst/>
                          <a:cs typeface="B Nazanin" pitchFamily="2" charset="-78"/>
                        </a:rPr>
                        <a:t>شامل</a:t>
                      </a:r>
                      <a:r>
                        <a:rPr lang="en-US" sz="1100" dirty="0">
                          <a:effectLst/>
                          <a:cs typeface="B Nazanin" pitchFamily="2" charset="-78"/>
                        </a:rPr>
                        <a:t>: </a:t>
                      </a:r>
                      <a:r>
                        <a:rPr lang="fa-IR" sz="1100" dirty="0">
                          <a:effectLst/>
                          <a:cs typeface="B Nazanin" pitchFamily="2" charset="-78"/>
                        </a:rPr>
                        <a:t>خروج</a:t>
                      </a:r>
                      <a:endParaRPr lang="en-US" sz="1000" dirty="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a:effectLst/>
                          <a:cs typeface="B Nazanin" pitchFamily="2" charset="-78"/>
                        </a:rPr>
                        <a:t>شرايط نهايي</a:t>
                      </a:r>
                      <a:r>
                        <a:rPr lang="en-US" sz="1100">
                          <a:effectLst/>
                          <a:cs typeface="B Nazanin" pitchFamily="2" charset="-78"/>
                        </a:rPr>
                        <a:t>: </a:t>
                      </a:r>
                      <a:r>
                        <a:rPr lang="fa-IR" sz="1100">
                          <a:effectLst/>
                          <a:cs typeface="B Nazanin" pitchFamily="2" charset="-78"/>
                        </a:rPr>
                        <a:t>ندارد</a:t>
                      </a:r>
                      <a:endParaRPr lang="en-US" sz="1000">
                        <a:effectLst/>
                        <a:latin typeface="Calibri"/>
                        <a:ea typeface="Calibri"/>
                        <a:cs typeface="B Nazanin" pitchFamily="2" charset="-78"/>
                      </a:endParaRPr>
                    </a:p>
                  </a:txBody>
                  <a:tcPr marL="60345" marR="60345" marT="0" marB="0"/>
                </a:tc>
              </a:tr>
              <a:tr h="239722">
                <a:tc>
                  <a:txBody>
                    <a:bodyPr/>
                    <a:lstStyle/>
                    <a:p>
                      <a:pPr algn="r" rtl="1">
                        <a:lnSpc>
                          <a:spcPct val="115000"/>
                        </a:lnSpc>
                        <a:spcAft>
                          <a:spcPts val="0"/>
                        </a:spcAft>
                      </a:pPr>
                      <a:r>
                        <a:rPr lang="fa-IR" sz="1100" dirty="0">
                          <a:effectLst/>
                          <a:cs typeface="B Nazanin" pitchFamily="2" charset="-78"/>
                        </a:rPr>
                        <a:t>روند جايگزين</a:t>
                      </a:r>
                      <a:r>
                        <a:rPr lang="en-US" sz="1100" dirty="0">
                          <a:effectLst/>
                          <a:cs typeface="B Nazanin" pitchFamily="2" charset="-78"/>
                        </a:rPr>
                        <a:t>: </a:t>
                      </a:r>
                      <a:r>
                        <a:rPr lang="fa-IR" sz="1100" dirty="0">
                          <a:effectLst/>
                          <a:cs typeface="B Nazanin" pitchFamily="2" charset="-78"/>
                        </a:rPr>
                        <a:t>ندارد</a:t>
                      </a:r>
                      <a:endParaRPr lang="en-US" sz="1000" dirty="0">
                        <a:effectLst/>
                        <a:latin typeface="Calibri"/>
                        <a:ea typeface="Calibri"/>
                        <a:cs typeface="B Nazanin" pitchFamily="2" charset="-78"/>
                      </a:endParaRPr>
                    </a:p>
                  </a:txBody>
                  <a:tcPr marL="60345" marR="60345"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15</a:t>
            </a:fld>
            <a:endParaRPr lang="en-US"/>
          </a:p>
        </p:txBody>
      </p:sp>
      <p:sp>
        <p:nvSpPr>
          <p:cNvPr id="8" name="TextBox 7"/>
          <p:cNvSpPr txBox="1"/>
          <p:nvPr/>
        </p:nvSpPr>
        <p:spPr>
          <a:xfrm>
            <a:off x="762000" y="30079"/>
            <a:ext cx="67056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برداشت وجه –روند جایگزین)</a:t>
            </a:r>
            <a:endParaRPr lang="en-US" sz="2400" dirty="0">
              <a:solidFill>
                <a:schemeClr val="bg1"/>
              </a:solidFill>
              <a:cs typeface="B Tabassom"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605356945"/>
              </p:ext>
            </p:extLst>
          </p:nvPr>
        </p:nvGraphicFramePr>
        <p:xfrm>
          <a:off x="76201" y="491744"/>
          <a:ext cx="4419599" cy="3623056"/>
        </p:xfrm>
        <a:graphic>
          <a:graphicData uri="http://schemas.openxmlformats.org/drawingml/2006/table">
            <a:tbl>
              <a:tblPr rtl="1" firstRow="1" firstCol="1" bandRow="1">
                <a:tableStyleId>{793D81CF-94F2-401A-BA57-92F5A7B2D0C5}</a:tableStyleId>
              </a:tblPr>
              <a:tblGrid>
                <a:gridCol w="4419599"/>
              </a:tblGrid>
              <a:tr h="241537">
                <a:tc>
                  <a:txBody>
                    <a:bodyPr/>
                    <a:lstStyle/>
                    <a:p>
                      <a:pPr algn="ct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 </a:t>
                      </a:r>
                      <a:r>
                        <a:rPr lang="fa-IR" sz="1200" dirty="0">
                          <a:effectLst/>
                          <a:cs typeface="B Nazanin" pitchFamily="2" charset="-78"/>
                        </a:rPr>
                        <a:t>واريز وجه</a:t>
                      </a:r>
                      <a:r>
                        <a:rPr lang="en-US" sz="1200" dirty="0">
                          <a:effectLst/>
                          <a:cs typeface="B Nazanin" pitchFamily="2" charset="-78"/>
                        </a:rPr>
                        <a:t>: </a:t>
                      </a:r>
                      <a:r>
                        <a:rPr lang="fa-IR" sz="1200" dirty="0">
                          <a:effectLst/>
                          <a:cs typeface="B Nazanin" pitchFamily="2" charset="-78"/>
                        </a:rPr>
                        <a:t>لغو عمليات انتقال</a:t>
                      </a:r>
                      <a:endParaRPr lang="en-US" sz="1100" dirty="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a:effectLst/>
                          <a:cs typeface="B Nazanin" pitchFamily="2" charset="-78"/>
                        </a:rPr>
                        <a:t>شماره</a:t>
                      </a:r>
                      <a:r>
                        <a:rPr lang="en-US" sz="1200">
                          <a:effectLst/>
                          <a:cs typeface="B Nazanin" pitchFamily="2" charset="-78"/>
                        </a:rPr>
                        <a:t>: 8.2</a:t>
                      </a:r>
                      <a:endParaRPr lang="en-US" sz="110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a:effectLst/>
                          <a:cs typeface="B Nazanin" pitchFamily="2" charset="-78"/>
                        </a:rPr>
                        <a:t>توصيف اجمالي</a:t>
                      </a:r>
                      <a:r>
                        <a:rPr lang="en-US" sz="1200">
                          <a:effectLst/>
                          <a:cs typeface="B Nazanin" pitchFamily="2" charset="-78"/>
                        </a:rPr>
                        <a:t>: </a:t>
                      </a:r>
                      <a:r>
                        <a:rPr lang="fa-IR" sz="1200">
                          <a:effectLst/>
                          <a:cs typeface="B Nazanin" pitchFamily="2" charset="-78"/>
                        </a:rPr>
                        <a:t>مشتري عمليات انتقال را لغو ميكند</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dirty="0">
                          <a:effectLst/>
                          <a:cs typeface="B Nazanin" pitchFamily="2" charset="-78"/>
                        </a:rPr>
                        <a:t>عامل اصلي</a:t>
                      </a:r>
                      <a:r>
                        <a:rPr lang="en-US" sz="1200" dirty="0">
                          <a:effectLst/>
                          <a:cs typeface="B Nazanin" pitchFamily="2" charset="-78"/>
                        </a:rPr>
                        <a:t>: </a:t>
                      </a:r>
                      <a:r>
                        <a:rPr lang="fa-IR" sz="1200" dirty="0">
                          <a:effectLst/>
                          <a:cs typeface="B Nazanin" pitchFamily="2" charset="-78"/>
                        </a:rPr>
                        <a:t>مشتري بانك</a:t>
                      </a:r>
                      <a:endParaRPr lang="en-US" sz="1100" dirty="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a:effectLst/>
                          <a:cs typeface="B Nazanin" pitchFamily="2" charset="-78"/>
                        </a:rPr>
                        <a:t>عامل فرعي</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a:effectLst/>
                          <a:cs typeface="B Nazanin" pitchFamily="2" charset="-78"/>
                        </a:rPr>
                        <a:t>شرايط اوليه</a:t>
                      </a:r>
                      <a:r>
                        <a:rPr lang="en-US" sz="1200">
                          <a:effectLst/>
                          <a:cs typeface="B Nazanin" pitchFamily="2" charset="-78"/>
                        </a:rPr>
                        <a:t>: </a:t>
                      </a:r>
                      <a:r>
                        <a:rPr lang="fa-IR" sz="1200">
                          <a:effectLst/>
                          <a:cs typeface="B Nazanin" pitchFamily="2" charset="-78"/>
                        </a:rPr>
                        <a:t>مشتري دستور لغو عمليات ميدهد</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1932297">
                <a:tc>
                  <a:txBody>
                    <a:bodyPr/>
                    <a:lstStyle/>
                    <a:p>
                      <a:pPr algn="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1. </a:t>
                      </a:r>
                      <a:r>
                        <a:rPr lang="fa-IR" sz="1200" dirty="0">
                          <a:effectLst/>
                          <a:cs typeface="B Nazanin" pitchFamily="2" charset="-78"/>
                        </a:rPr>
                        <a:t>روند جايگزين در هر مرحله از روند اصلي ميتواند شروع شود</a:t>
                      </a:r>
                      <a:r>
                        <a:rPr lang="en-US" sz="1200" dirty="0">
                          <a:effectLst/>
                          <a:cs typeface="B Nazanin" pitchFamily="2" charset="-78"/>
                        </a:rPr>
                        <a:t> (</a:t>
                      </a:r>
                      <a:r>
                        <a:rPr lang="fa-IR" sz="1200" dirty="0">
                          <a:effectLst/>
                          <a:cs typeface="B Nazanin" pitchFamily="2" charset="-78"/>
                        </a:rPr>
                        <a:t>به مجرد اينكه مشتري دستور لغو عمليات را صادر ميكند</a:t>
                      </a:r>
                      <a:r>
                        <a:rPr lang="en-US" sz="1200" dirty="0" smtClean="0">
                          <a:effectLst/>
                          <a:cs typeface="B Nazanin" pitchFamily="2" charset="-78"/>
                        </a:rPr>
                        <a:t>)</a:t>
                      </a:r>
                      <a:endParaRPr lang="en-US" sz="1100" dirty="0" smtClean="0">
                        <a:effectLst/>
                        <a:cs typeface="B Nazanin" pitchFamily="2" charset="-78"/>
                      </a:endParaRPr>
                    </a:p>
                    <a:p>
                      <a:pPr algn="r" rtl="1">
                        <a:lnSpc>
                          <a:spcPct val="115000"/>
                        </a:lnSpc>
                        <a:spcAft>
                          <a:spcPts val="0"/>
                        </a:spcAft>
                      </a:pPr>
                      <a:r>
                        <a:rPr lang="en-US" sz="1200" dirty="0" smtClean="0">
                          <a:effectLst/>
                          <a:cs typeface="B Nazanin" pitchFamily="2" charset="-78"/>
                        </a:rPr>
                        <a:t>2. </a:t>
                      </a:r>
                      <a:r>
                        <a:rPr lang="fa-IR" sz="1200" dirty="0" smtClean="0">
                          <a:effectLst/>
                          <a:cs typeface="B Nazanin" pitchFamily="2" charset="-78"/>
                        </a:rPr>
                        <a:t>سيستم از مشتري سؤال ميكند كه آيا نسبت به لغو عمليات مطمئن است</a:t>
                      </a:r>
                      <a:r>
                        <a:rPr lang="en-US" sz="1200" dirty="0" smtClean="0">
                          <a:effectLst/>
                          <a:cs typeface="B Nazanin" pitchFamily="2" charset="-78"/>
                        </a:rPr>
                        <a:t>.</a:t>
                      </a:r>
                      <a:endParaRPr lang="en-US" sz="1100" dirty="0" smtClean="0">
                        <a:effectLst/>
                        <a:cs typeface="B Nazanin" pitchFamily="2" charset="-78"/>
                      </a:endParaRPr>
                    </a:p>
                    <a:p>
                      <a:pPr algn="r" rtl="1">
                        <a:lnSpc>
                          <a:spcPct val="115000"/>
                        </a:lnSpc>
                        <a:spcAft>
                          <a:spcPts val="0"/>
                        </a:spcAft>
                      </a:pPr>
                      <a:r>
                        <a:rPr lang="en-US" sz="1200" dirty="0" smtClean="0">
                          <a:effectLst/>
                          <a:cs typeface="B Nazanin" pitchFamily="2" charset="-78"/>
                        </a:rPr>
                        <a:t>3</a:t>
                      </a:r>
                      <a:r>
                        <a:rPr lang="en-US" sz="1200" dirty="0">
                          <a:effectLst/>
                          <a:cs typeface="B Nazanin" pitchFamily="2" charset="-78"/>
                        </a:rPr>
                        <a:t>. </a:t>
                      </a:r>
                      <a:r>
                        <a:rPr lang="fa-IR" sz="1200" dirty="0">
                          <a:effectLst/>
                          <a:cs typeface="B Nazanin" pitchFamily="2" charset="-78"/>
                        </a:rPr>
                        <a:t>در صورتي كه كاربر پاسخ مثبت بدهد، عمليات ورود لغو ميشود، در غير اين صورت سيستم به كار خود ادامه ميدهد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4. </a:t>
                      </a:r>
                      <a:r>
                        <a:rPr lang="fa-IR" sz="1200" dirty="0">
                          <a:effectLst/>
                          <a:cs typeface="B Nazanin" pitchFamily="2" charset="-78"/>
                        </a:rPr>
                        <a:t>عمليات انتقال لغو ميشود و همه چيز به حالت اوليه بر ميگردد</a:t>
                      </a:r>
                      <a:r>
                        <a:rPr lang="en-US" sz="1200" dirty="0">
                          <a:effectLst/>
                          <a:cs typeface="B Nazanin" pitchFamily="2" charset="-78"/>
                        </a:rPr>
                        <a:t>.</a:t>
                      </a:r>
                      <a:endParaRPr lang="en-US" sz="1100" dirty="0">
                        <a:effectLst/>
                        <a:latin typeface="Calibri"/>
                        <a:ea typeface="Calibri"/>
                        <a:cs typeface="B Nazanin" pitchFamily="2" charset="-78"/>
                      </a:endParaRPr>
                    </a:p>
                  </a:txBody>
                  <a:tcPr marL="68580" marR="68580" marT="0" marB="0"/>
                </a:tc>
              </a:tr>
              <a:tr h="241537">
                <a:tc>
                  <a:txBody>
                    <a:bodyPr/>
                    <a:lstStyle/>
                    <a:p>
                      <a:pPr algn="r" rtl="1">
                        <a:lnSpc>
                          <a:spcPct val="115000"/>
                        </a:lnSpc>
                        <a:spcAft>
                          <a:spcPts val="0"/>
                        </a:spcAft>
                      </a:pPr>
                      <a:r>
                        <a:rPr lang="fa-IR" sz="1200" dirty="0">
                          <a:effectLst/>
                          <a:cs typeface="B Nazanin" pitchFamily="2" charset="-78"/>
                        </a:rPr>
                        <a:t>شرايط نهايي</a:t>
                      </a:r>
                      <a:r>
                        <a:rPr lang="en-US" sz="1200" dirty="0">
                          <a:effectLst/>
                          <a:cs typeface="B Nazanin" pitchFamily="2" charset="-78"/>
                        </a:rPr>
                        <a:t>: </a:t>
                      </a:r>
                      <a:r>
                        <a:rPr lang="fa-IR" sz="1200" dirty="0">
                          <a:effectLst/>
                          <a:cs typeface="B Nazanin" pitchFamily="2" charset="-78"/>
                        </a:rPr>
                        <a:t>ندارد</a:t>
                      </a:r>
                      <a:endParaRPr lang="en-US" sz="1100" dirty="0">
                        <a:effectLst/>
                        <a:latin typeface="Calibri"/>
                        <a:ea typeface="Calibri"/>
                        <a:cs typeface="B Nazanin" pitchFamily="2" charset="-78"/>
                      </a:endParaRPr>
                    </a:p>
                  </a:txBody>
                  <a:tcPr marL="68580" marR="68580" marT="0" marB="0"/>
                </a:tc>
              </a:tr>
            </a:tbl>
          </a:graphicData>
        </a:graphic>
      </p:graphicFrame>
      <p:sp>
        <p:nvSpPr>
          <p:cNvPr id="4" name="Rectangle 1"/>
          <p:cNvSpPr>
            <a:spLocks noChangeArrowheads="1"/>
          </p:cNvSpPr>
          <p:nvPr/>
        </p:nvSpPr>
        <p:spPr bwMode="auto">
          <a:xfrm>
            <a:off x="1600200" y="1262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61966"/>
              </p:ext>
            </p:extLst>
          </p:nvPr>
        </p:nvGraphicFramePr>
        <p:xfrm>
          <a:off x="4593610" y="2514600"/>
          <a:ext cx="4517408" cy="4206240"/>
        </p:xfrm>
        <a:graphic>
          <a:graphicData uri="http://schemas.openxmlformats.org/drawingml/2006/table">
            <a:tbl>
              <a:tblPr rtl="1" firstRow="1" firstCol="1" bandRow="1">
                <a:tableStyleId>{793D81CF-94F2-401A-BA57-92F5A7B2D0C5}</a:tableStyleId>
              </a:tblPr>
              <a:tblGrid>
                <a:gridCol w="4517408"/>
              </a:tblGrid>
              <a:tr h="165641">
                <a:tc>
                  <a:txBody>
                    <a:bodyPr/>
                    <a:lstStyle/>
                    <a:p>
                      <a:pPr algn="ct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 </a:t>
                      </a:r>
                      <a:r>
                        <a:rPr lang="fa-IR" sz="1200" dirty="0">
                          <a:effectLst/>
                          <a:cs typeface="B Nazanin" pitchFamily="2" charset="-78"/>
                        </a:rPr>
                        <a:t>انتقال وجه</a:t>
                      </a:r>
                      <a:r>
                        <a:rPr lang="en-US" sz="1200" dirty="0">
                          <a:effectLst/>
                          <a:cs typeface="B Nazanin" pitchFamily="2" charset="-78"/>
                        </a:rPr>
                        <a:t>: </a:t>
                      </a:r>
                      <a:r>
                        <a:rPr lang="fa-IR" sz="1200" dirty="0">
                          <a:effectLst/>
                          <a:cs typeface="B Nazanin" pitchFamily="2" charset="-78"/>
                        </a:rPr>
                        <a:t>رد درخواست انتقال</a:t>
                      </a:r>
                      <a:endParaRPr lang="en-US" sz="1100" dirty="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a:effectLst/>
                          <a:cs typeface="B Nazanin" pitchFamily="2" charset="-78"/>
                        </a:rPr>
                        <a:t>شماره</a:t>
                      </a:r>
                      <a:r>
                        <a:rPr lang="en-US" sz="1200">
                          <a:effectLst/>
                          <a:cs typeface="B Nazanin" pitchFamily="2" charset="-78"/>
                        </a:rPr>
                        <a:t>: 8.1</a:t>
                      </a:r>
                      <a:endParaRPr lang="en-US" sz="110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a:effectLst/>
                          <a:cs typeface="B Nazanin" pitchFamily="2" charset="-78"/>
                        </a:rPr>
                        <a:t>توصيف اجمالي</a:t>
                      </a:r>
                      <a:r>
                        <a:rPr lang="en-US" sz="1200">
                          <a:effectLst/>
                          <a:cs typeface="B Nazanin" pitchFamily="2" charset="-78"/>
                        </a:rPr>
                        <a:t>: </a:t>
                      </a:r>
                      <a:r>
                        <a:rPr lang="fa-IR" sz="1200">
                          <a:effectLst/>
                          <a:cs typeface="B Nazanin" pitchFamily="2" charset="-78"/>
                        </a:rPr>
                        <a:t>سيستم به كاربر اطلاع ميدهد كه امكان انتقال وجه از حساب مبدأ به حساب مقصد وجود ندارد</a:t>
                      </a:r>
                      <a:r>
                        <a:rPr lang="en-US" sz="1200">
                          <a:effectLst/>
                          <a:cs typeface="B Nazanin" pitchFamily="2" charset="-78"/>
                        </a:rPr>
                        <a:t>.</a:t>
                      </a:r>
                      <a:endParaRPr lang="en-US" sz="110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a:effectLst/>
                          <a:cs typeface="B Nazanin" pitchFamily="2" charset="-78"/>
                        </a:rPr>
                        <a:t>عامل اصلي</a:t>
                      </a:r>
                      <a:r>
                        <a:rPr lang="en-US" sz="1200">
                          <a:effectLst/>
                          <a:cs typeface="B Nazanin" pitchFamily="2" charset="-78"/>
                        </a:rPr>
                        <a:t>: </a:t>
                      </a:r>
                      <a:r>
                        <a:rPr lang="fa-IR" sz="1200">
                          <a:effectLst/>
                          <a:cs typeface="B Nazanin" pitchFamily="2" charset="-78"/>
                        </a:rPr>
                        <a:t>مشتري بانك</a:t>
                      </a:r>
                      <a:endParaRPr lang="en-US" sz="110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a:effectLst/>
                          <a:cs typeface="B Nazanin" pitchFamily="2" charset="-78"/>
                        </a:rPr>
                        <a:t>عامل فرعي</a:t>
                      </a:r>
                      <a:r>
                        <a:rPr lang="en-US" sz="1200">
                          <a:effectLst/>
                          <a:cs typeface="B Nazanin" pitchFamily="2" charset="-78"/>
                        </a:rPr>
                        <a:t>: </a:t>
                      </a:r>
                      <a:r>
                        <a:rPr lang="fa-IR" sz="1200">
                          <a:effectLst/>
                          <a:cs typeface="B Nazanin" pitchFamily="2" charset="-78"/>
                        </a:rPr>
                        <a:t>كامپيوتر بانك</a:t>
                      </a:r>
                      <a:endParaRPr lang="en-US" sz="1100">
                        <a:effectLst/>
                        <a:latin typeface="Calibri"/>
                        <a:ea typeface="Calibri"/>
                        <a:cs typeface="B Nazanin" pitchFamily="2" charset="-78"/>
                      </a:endParaRPr>
                    </a:p>
                  </a:txBody>
                  <a:tcPr marL="65978" marR="65978" marT="0" marB="0"/>
                </a:tc>
              </a:tr>
              <a:tr h="556138">
                <a:tc>
                  <a:txBody>
                    <a:bodyPr/>
                    <a:lstStyle/>
                    <a:p>
                      <a:pPr algn="r" rtl="1">
                        <a:lnSpc>
                          <a:spcPct val="115000"/>
                        </a:lnSpc>
                        <a:spcAft>
                          <a:spcPts val="0"/>
                        </a:spcAft>
                      </a:pPr>
                      <a:r>
                        <a:rPr lang="fa-IR" sz="1200">
                          <a:effectLst/>
                          <a:cs typeface="B Nazanin" pitchFamily="2" charset="-78"/>
                        </a:rPr>
                        <a:t>شرايط اوليه</a:t>
                      </a:r>
                      <a:r>
                        <a:rPr lang="en-US" sz="1200">
                          <a:effectLst/>
                          <a:cs typeface="B Nazanin" pitchFamily="2" charset="-78"/>
                        </a:rPr>
                        <a:t>:</a:t>
                      </a:r>
                      <a:endParaRPr lang="en-US" sz="1100">
                        <a:effectLst/>
                        <a:cs typeface="B Nazanin" pitchFamily="2" charset="-78"/>
                      </a:endParaRPr>
                    </a:p>
                    <a:p>
                      <a:pPr algn="r" rtl="1">
                        <a:lnSpc>
                          <a:spcPct val="115000"/>
                        </a:lnSpc>
                        <a:spcAft>
                          <a:spcPts val="0"/>
                        </a:spcAft>
                      </a:pPr>
                      <a:r>
                        <a:rPr lang="en-US" sz="1200">
                          <a:effectLst/>
                          <a:cs typeface="B Nazanin" pitchFamily="2" charset="-78"/>
                        </a:rPr>
                        <a:t>1. </a:t>
                      </a:r>
                      <a:r>
                        <a:rPr lang="fa-IR" sz="1200">
                          <a:effectLst/>
                          <a:cs typeface="B Nazanin" pitchFamily="2" charset="-78"/>
                        </a:rPr>
                        <a:t>مشتري يك شماره حساب نادرست را براي مقصد وارد كرده است</a:t>
                      </a:r>
                      <a:r>
                        <a:rPr lang="en-US" sz="1200">
                          <a:effectLst/>
                          <a:cs typeface="B Nazanin" pitchFamily="2" charset="-78"/>
                        </a:rPr>
                        <a:t>.</a:t>
                      </a:r>
                      <a:endParaRPr lang="en-US" sz="1100">
                        <a:effectLst/>
                        <a:cs typeface="B Nazanin" pitchFamily="2" charset="-78"/>
                      </a:endParaRPr>
                    </a:p>
                    <a:p>
                      <a:pPr algn="r" rtl="1">
                        <a:lnSpc>
                          <a:spcPct val="115000"/>
                        </a:lnSpc>
                        <a:spcAft>
                          <a:spcPts val="0"/>
                        </a:spcAft>
                      </a:pPr>
                      <a:r>
                        <a:rPr lang="en-US" sz="1200">
                          <a:effectLst/>
                          <a:cs typeface="B Nazanin" pitchFamily="2" charset="-78"/>
                        </a:rPr>
                        <a:t>2. </a:t>
                      </a:r>
                      <a:r>
                        <a:rPr lang="fa-IR" sz="1200">
                          <a:effectLst/>
                          <a:cs typeface="B Nazanin" pitchFamily="2" charset="-78"/>
                        </a:rPr>
                        <a:t>حساب مقصد مسدود ميباشد</a:t>
                      </a:r>
                      <a:r>
                        <a:rPr lang="en-US" sz="1200">
                          <a:effectLst/>
                          <a:cs typeface="B Nazanin" pitchFamily="2" charset="-78"/>
                        </a:rPr>
                        <a:t>.</a:t>
                      </a:r>
                      <a:endParaRPr lang="en-US" sz="1100">
                        <a:effectLst/>
                        <a:latin typeface="Calibri"/>
                        <a:ea typeface="Calibri"/>
                        <a:cs typeface="B Nazanin" pitchFamily="2" charset="-78"/>
                      </a:endParaRPr>
                    </a:p>
                  </a:txBody>
                  <a:tcPr marL="65978" marR="65978" marT="0" marB="0"/>
                </a:tc>
              </a:tr>
              <a:tr h="1465864">
                <a:tc>
                  <a:txBody>
                    <a:bodyPr/>
                    <a:lstStyle/>
                    <a:p>
                      <a:pPr algn="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1. </a:t>
                      </a:r>
                      <a:r>
                        <a:rPr lang="fa-IR" sz="1200" dirty="0">
                          <a:effectLst/>
                          <a:cs typeface="B Nazanin" pitchFamily="2" charset="-78"/>
                        </a:rPr>
                        <a:t>روند جايگزين پس از مرحلهي</a:t>
                      </a:r>
                      <a:r>
                        <a:rPr lang="en-US" sz="1200" dirty="0">
                          <a:effectLst/>
                          <a:cs typeface="B Nazanin" pitchFamily="2" charset="-78"/>
                        </a:rPr>
                        <a:t> 3 </a:t>
                      </a:r>
                      <a:r>
                        <a:rPr lang="fa-IR" sz="1200" dirty="0">
                          <a:effectLst/>
                          <a:cs typeface="B Nazanin" pitchFamily="2" charset="-78"/>
                        </a:rPr>
                        <a:t>از روند اصلي شروع ميشود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 </a:t>
                      </a:r>
                      <a:r>
                        <a:rPr lang="fa-IR" sz="1200" dirty="0">
                          <a:effectLst/>
                          <a:cs typeface="B Nazanin" pitchFamily="2" charset="-78"/>
                        </a:rPr>
                        <a:t>اگر شماره حساب ورودي مشتري نادرست بود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2.1 . </a:t>
                      </a:r>
                      <a:r>
                        <a:rPr lang="fa-IR" sz="1200" dirty="0">
                          <a:effectLst/>
                          <a:cs typeface="B Nazanin" pitchFamily="2" charset="-78"/>
                        </a:rPr>
                        <a:t>سيستم به مشتري اطلاع ميدهد، شماره حساب مقصدي كه وارد كرده است، نادرست است</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2.2 . </a:t>
                      </a:r>
                      <a:r>
                        <a:rPr lang="fa-IR" sz="1200" dirty="0">
                          <a:effectLst/>
                          <a:cs typeface="B Nazanin" pitchFamily="2" charset="-78"/>
                        </a:rPr>
                        <a:t>سيستم از مشتري ميخواهد تا شماره حساب مقصد را تصحيح كند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2.3 . </a:t>
                      </a:r>
                      <a:r>
                        <a:rPr lang="fa-IR" sz="1200" dirty="0">
                          <a:effectLst/>
                          <a:cs typeface="B Nazanin" pitchFamily="2" charset="-78"/>
                        </a:rPr>
                        <a:t>مشتري شماره حساب را تصحيح ميكند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3. </a:t>
                      </a:r>
                      <a:r>
                        <a:rPr lang="fa-IR" sz="1200" dirty="0">
                          <a:effectLst/>
                          <a:cs typeface="B Nazanin" pitchFamily="2" charset="-78"/>
                        </a:rPr>
                        <a:t>اگر شماره حساب مقصد مسدود بود، سيستم به مشتري اطلاع ميدهد كه حساب مورد نظر او مسدود است و امكان انتقال</a:t>
                      </a:r>
                      <a:endParaRPr lang="en-US" sz="1100" dirty="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a:effectLst/>
                          <a:cs typeface="B Nazanin" pitchFamily="2" charset="-78"/>
                        </a:rPr>
                        <a:t>وجه بدان وجود ندارد</a:t>
                      </a:r>
                      <a:r>
                        <a:rPr lang="en-US" sz="1200">
                          <a:effectLst/>
                          <a:cs typeface="B Nazanin" pitchFamily="2" charset="-78"/>
                        </a:rPr>
                        <a:t>.</a:t>
                      </a:r>
                      <a:endParaRPr lang="en-US" sz="1100">
                        <a:effectLst/>
                        <a:latin typeface="Calibri"/>
                        <a:ea typeface="Calibri"/>
                        <a:cs typeface="B Nazanin" pitchFamily="2" charset="-78"/>
                      </a:endParaRPr>
                    </a:p>
                  </a:txBody>
                  <a:tcPr marL="65978" marR="65978" marT="0" marB="0"/>
                </a:tc>
              </a:tr>
              <a:tr h="165641">
                <a:tc>
                  <a:txBody>
                    <a:bodyPr/>
                    <a:lstStyle/>
                    <a:p>
                      <a:pPr algn="r" rtl="1">
                        <a:lnSpc>
                          <a:spcPct val="115000"/>
                        </a:lnSpc>
                        <a:spcAft>
                          <a:spcPts val="0"/>
                        </a:spcAft>
                      </a:pPr>
                      <a:r>
                        <a:rPr lang="fa-IR" sz="1200" dirty="0">
                          <a:effectLst/>
                          <a:cs typeface="B Nazanin" pitchFamily="2" charset="-78"/>
                        </a:rPr>
                        <a:t>شرايط نهايي</a:t>
                      </a:r>
                      <a:r>
                        <a:rPr lang="en-US" sz="1200" dirty="0">
                          <a:effectLst/>
                          <a:cs typeface="B Nazanin" pitchFamily="2" charset="-78"/>
                        </a:rPr>
                        <a:t>: </a:t>
                      </a:r>
                      <a:r>
                        <a:rPr lang="fa-IR" sz="1200" dirty="0">
                          <a:effectLst/>
                          <a:cs typeface="B Nazanin" pitchFamily="2" charset="-78"/>
                        </a:rPr>
                        <a:t>ندارد</a:t>
                      </a:r>
                      <a:endParaRPr lang="en-US" sz="1100" dirty="0">
                        <a:effectLst/>
                        <a:latin typeface="Calibri"/>
                        <a:ea typeface="Calibri"/>
                        <a:cs typeface="B Nazanin" pitchFamily="2" charset="-78"/>
                      </a:endParaRPr>
                    </a:p>
                  </a:txBody>
                  <a:tcPr marL="65978" marR="65978" marT="0" marB="0"/>
                </a:tc>
              </a:tr>
            </a:tbl>
          </a:graphicData>
        </a:graphic>
      </p:graphicFrame>
    </p:spTree>
    <p:extLst>
      <p:ext uri="{BB962C8B-B14F-4D97-AF65-F5344CB8AC3E}">
        <p14:creationId xmlns:p14="http://schemas.microsoft.com/office/powerpoint/2010/main" val="2763673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0"/>
            <a:ext cx="3352800" cy="461665"/>
          </a:xfrm>
          <a:prstGeom prst="rect">
            <a:avLst/>
          </a:prstGeom>
          <a:noFill/>
        </p:spPr>
        <p:txBody>
          <a:bodyPr wrap="square" rtlCol="0">
            <a:spAutoFit/>
          </a:bodyPr>
          <a:lstStyle/>
          <a:p>
            <a:pPr algn="ctr" rtl="1"/>
            <a:r>
              <a:rPr lang="fa-IR" sz="2400" dirty="0" smtClean="0">
                <a:solidFill>
                  <a:schemeClr val="bg1"/>
                </a:solidFill>
                <a:cs typeface="B Tabassom" pitchFamily="2" charset="-78"/>
              </a:rPr>
              <a:t>نمودار </a:t>
            </a:r>
            <a:r>
              <a:rPr lang="en-US" sz="2400" dirty="0" smtClean="0">
                <a:solidFill>
                  <a:schemeClr val="bg1"/>
                </a:solidFill>
                <a:cs typeface="B Tabassom" pitchFamily="2" charset="-78"/>
              </a:rPr>
              <a:t>usecase</a:t>
            </a:r>
            <a:r>
              <a:rPr lang="fa-IR" sz="2400" dirty="0" smtClean="0">
                <a:solidFill>
                  <a:schemeClr val="bg1"/>
                </a:solidFill>
                <a:cs typeface="B Tabassom" pitchFamily="2" charset="-78"/>
              </a:rPr>
              <a:t> دستگاه خودپرداز</a:t>
            </a: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16</a:t>
            </a:fld>
            <a:endParaRPr lang="en-US"/>
          </a:p>
        </p:txBody>
      </p:sp>
      <p:pic>
        <p:nvPicPr>
          <p:cNvPr id="5" name="Picture 4"/>
          <p:cNvPicPr/>
          <p:nvPr/>
        </p:nvPicPr>
        <p:blipFill>
          <a:blip r:embed="rId2" cstate="print"/>
          <a:srcRect/>
          <a:stretch>
            <a:fillRect/>
          </a:stretch>
        </p:blipFill>
        <p:spPr bwMode="auto">
          <a:xfrm>
            <a:off x="1066800" y="457200"/>
            <a:ext cx="6857999" cy="5638800"/>
          </a:xfrm>
          <a:prstGeom prst="rect">
            <a:avLst/>
          </a:prstGeom>
          <a:noFill/>
          <a:ln w="9525">
            <a:noFill/>
            <a:miter lim="800000"/>
            <a:headEnd/>
            <a:tailEnd/>
          </a:ln>
        </p:spPr>
      </p:pic>
    </p:spTree>
    <p:extLst>
      <p:ext uri="{BB962C8B-B14F-4D97-AF65-F5344CB8AC3E}">
        <p14:creationId xmlns:p14="http://schemas.microsoft.com/office/powerpoint/2010/main" val="4289849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0829"/>
            <a:ext cx="7467600" cy="830997"/>
          </a:xfrm>
          <a:prstGeom prst="rect">
            <a:avLst/>
          </a:prstGeom>
          <a:noFill/>
        </p:spPr>
        <p:txBody>
          <a:bodyPr wrap="square" rtlCol="0">
            <a:spAutoFit/>
          </a:bodyPr>
          <a:lstStyle/>
          <a:p>
            <a:pPr algn="ctr"/>
            <a:r>
              <a:rPr lang="fa-IR" sz="2400" dirty="0" smtClean="0">
                <a:solidFill>
                  <a:schemeClr val="bg1"/>
                </a:solidFill>
                <a:cs typeface="B Tabassom" pitchFamily="2" charset="-78"/>
              </a:rPr>
              <a:t>دیدگاه موردهای استفاده در کتابخانه</a:t>
            </a:r>
          </a:p>
          <a:p>
            <a:pPr algn="ct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17</a:t>
            </a:fld>
            <a:endParaRPr lang="en-US"/>
          </a:p>
        </p:txBody>
      </p:sp>
      <p:pic>
        <p:nvPicPr>
          <p:cNvPr id="2049" name="Picture 1"/>
          <p:cNvPicPr>
            <a:picLocks noChangeAspect="1" noChangeArrowheads="1"/>
          </p:cNvPicPr>
          <p:nvPr/>
        </p:nvPicPr>
        <p:blipFill>
          <a:blip r:embed="rId2" cstate="print"/>
          <a:srcRect/>
          <a:stretch>
            <a:fillRect/>
          </a:stretch>
        </p:blipFill>
        <p:spPr bwMode="auto">
          <a:xfrm>
            <a:off x="342900" y="542925"/>
            <a:ext cx="8458200" cy="5772150"/>
          </a:xfrm>
          <a:prstGeom prst="rect">
            <a:avLst/>
          </a:prstGeom>
          <a:noFill/>
          <a:ln w="9525">
            <a:noFill/>
            <a:miter lim="800000"/>
            <a:headEnd/>
            <a:tailEnd/>
          </a:ln>
        </p:spPr>
      </p:pic>
    </p:spTree>
    <p:extLst>
      <p:ext uri="{BB962C8B-B14F-4D97-AF65-F5344CB8AC3E}">
        <p14:creationId xmlns:p14="http://schemas.microsoft.com/office/powerpoint/2010/main" val="1523352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1219200"/>
            <a:ext cx="3044423" cy="400110"/>
          </a:xfrm>
          <a:prstGeom prst="rect">
            <a:avLst/>
          </a:prstGeom>
        </p:spPr>
        <p:txBody>
          <a:bodyPr wrap="none">
            <a:spAutoFit/>
          </a:bodyPr>
          <a:lstStyle/>
          <a:p>
            <a:r>
              <a:rPr lang="fa-IR" sz="2000" b="1" dirty="0" smtClean="0">
                <a:solidFill>
                  <a:srgbClr val="00B050"/>
                </a:solidFill>
              </a:rPr>
              <a:t>چارت سازمانی و عملیاتی کتابخانه</a:t>
            </a:r>
            <a:endParaRPr lang="en-US" sz="2000" dirty="0">
              <a:solidFill>
                <a:srgbClr val="00B050"/>
              </a:solidFill>
            </a:endParaRPr>
          </a:p>
        </p:txBody>
      </p:sp>
      <p:sp>
        <p:nvSpPr>
          <p:cNvPr id="4" name="Rectangle 3"/>
          <p:cNvSpPr/>
          <p:nvPr/>
        </p:nvSpPr>
        <p:spPr>
          <a:xfrm>
            <a:off x="3657600" y="0"/>
            <a:ext cx="2476960" cy="523220"/>
          </a:xfrm>
          <a:prstGeom prst="rect">
            <a:avLst/>
          </a:prstGeom>
        </p:spPr>
        <p:txBody>
          <a:bodyPr wrap="none">
            <a:spAutoFit/>
          </a:bodyPr>
          <a:lstStyle/>
          <a:p>
            <a:r>
              <a:rPr lang="fa-IR" sz="2800" b="1" dirty="0" smtClean="0">
                <a:solidFill>
                  <a:schemeClr val="bg1"/>
                </a:solidFill>
                <a:cs typeface="B Tabassom" pitchFamily="2" charset="-78"/>
              </a:rPr>
              <a:t>چارتهای سیستم کتابخانه</a:t>
            </a:r>
            <a:endParaRPr lang="en-US" sz="2800" dirty="0">
              <a:solidFill>
                <a:schemeClr val="bg1"/>
              </a:solidFill>
              <a:cs typeface="B Tabassom" pitchFamily="2" charset="-78"/>
            </a:endParaRPr>
          </a:p>
        </p:txBody>
      </p:sp>
      <p:sp>
        <p:nvSpPr>
          <p:cNvPr id="5" name="Slide Number Placeholder 4"/>
          <p:cNvSpPr>
            <a:spLocks noGrp="1"/>
          </p:cNvSpPr>
          <p:nvPr>
            <p:ph type="sldNum" sz="quarter" idx="12"/>
          </p:nvPr>
        </p:nvSpPr>
        <p:spPr/>
        <p:txBody>
          <a:bodyPr/>
          <a:lstStyle/>
          <a:p>
            <a:fld id="{82045E87-D288-48DA-9682-B0B5434DE68B}" type="slidenum">
              <a:rPr lang="en-US" smtClean="0"/>
              <a:pPr/>
              <a:t>19</a:t>
            </a:fld>
            <a:endParaRPr lang="en-US"/>
          </a:p>
        </p:txBody>
      </p:sp>
      <p:pic>
        <p:nvPicPr>
          <p:cNvPr id="37889" name="Picture 1"/>
          <p:cNvPicPr>
            <a:picLocks noChangeAspect="1" noChangeArrowheads="1"/>
          </p:cNvPicPr>
          <p:nvPr/>
        </p:nvPicPr>
        <p:blipFill>
          <a:blip r:embed="rId2" cstate="print"/>
          <a:srcRect/>
          <a:stretch>
            <a:fillRect/>
          </a:stretch>
        </p:blipFill>
        <p:spPr bwMode="auto">
          <a:xfrm>
            <a:off x="381000" y="533400"/>
            <a:ext cx="4572000" cy="3171825"/>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4114800" y="2819400"/>
            <a:ext cx="4572000" cy="3390900"/>
          </a:xfrm>
          <a:prstGeom prst="rect">
            <a:avLst/>
          </a:prstGeom>
          <a:noFill/>
          <a:ln w="9525">
            <a:noFill/>
            <a:miter lim="800000"/>
            <a:headEnd/>
            <a:tailEnd/>
          </a:ln>
        </p:spPr>
      </p:pic>
    </p:spTree>
    <p:extLst>
      <p:ext uri="{BB962C8B-B14F-4D97-AF65-F5344CB8AC3E}">
        <p14:creationId xmlns:p14="http://schemas.microsoft.com/office/powerpoint/2010/main" val="206450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2</a:t>
            </a:fld>
            <a:endParaRPr lang="en-US"/>
          </a:p>
        </p:txBody>
      </p:sp>
      <p:sp>
        <p:nvSpPr>
          <p:cNvPr id="3" name="Rectangle 8"/>
          <p:cNvSpPr>
            <a:spLocks noChangeArrowheads="1"/>
          </p:cNvSpPr>
          <p:nvPr/>
        </p:nvSpPr>
        <p:spPr bwMode="auto">
          <a:xfrm>
            <a:off x="685800" y="762000"/>
            <a:ext cx="7696200" cy="3452187"/>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fa-IR" b="1" i="0" u="none" strike="noStrike" cap="none" normalizeH="0" baseline="0" dirty="0" smtClean="0">
                <a:ln>
                  <a:noFill/>
                </a:ln>
                <a:solidFill>
                  <a:srgbClr val="000000"/>
                </a:solidFill>
                <a:effectLst/>
                <a:latin typeface="Arial" pitchFamily="34" charset="0"/>
                <a:ea typeface="Times New Roman" pitchFamily="18" charset="0"/>
                <a:cs typeface="2  Lotus" pitchFamily="2" charset="-78"/>
              </a:rPr>
              <a:t>تجزیه و تحلیل سیستم خانه سالمندان</a:t>
            </a:r>
            <a:endParaRPr kumimoji="0" lang="en-US" b="0" i="0" u="none" strike="noStrike" cap="none" normalizeH="0" baseline="0" dirty="0" smtClean="0">
              <a:ln>
                <a:noFill/>
              </a:ln>
              <a:solidFill>
                <a:srgbClr val="000000"/>
              </a:solidFill>
              <a:effectLst/>
              <a:latin typeface="Arial" pitchFamily="34" charset="0"/>
              <a:ea typeface="Times New Roman" pitchFamily="18" charset="0"/>
              <a:cs typeface="B Titr"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fa-IR" b="1" i="0" u="none" strike="noStrike" cap="none" normalizeH="0" baseline="0" dirty="0" smtClean="0" bmk="_Toc368431083">
                <a:ln>
                  <a:noFill/>
                </a:ln>
                <a:solidFill>
                  <a:srgbClr val="000000"/>
                </a:solidFill>
                <a:effectLst/>
                <a:latin typeface="Arial" pitchFamily="34" charset="0"/>
                <a:ea typeface="Times New Roman" pitchFamily="18" charset="0"/>
                <a:cs typeface="B Lotus" pitchFamily="2" charset="-78"/>
              </a:rPr>
              <a:t>-زبان مدل سازی یکپارچه(</a:t>
            </a:r>
            <a:r>
              <a:rPr kumimoji="0" lang="en-US" b="1" i="0" u="none" strike="noStrike" cap="none" normalizeH="0" baseline="0" dirty="0" smtClean="0" bmk="_Toc368431083">
                <a:ln>
                  <a:noFill/>
                </a:ln>
                <a:solidFill>
                  <a:srgbClr val="000000"/>
                </a:solidFill>
                <a:effectLst/>
                <a:latin typeface="Arial" pitchFamily="34" charset="0"/>
                <a:ea typeface="Times New Roman" pitchFamily="18" charset="0"/>
                <a:cs typeface="B Lotus" pitchFamily="2" charset="-78"/>
              </a:rPr>
              <a:t>UML</a:t>
            </a:r>
            <a:r>
              <a:rPr kumimoji="0" lang="fa-IR" b="1" i="0" u="none" strike="noStrike" cap="none" normalizeH="0" baseline="0" dirty="0" smtClean="0" bmk="_Toc368431083">
                <a:ln>
                  <a:noFill/>
                </a:ln>
                <a:solidFill>
                  <a:srgbClr val="000000"/>
                </a:solidFill>
                <a:effectLst/>
                <a:latin typeface="Arial" pitchFamily="34" charset="0"/>
                <a:ea typeface="Times New Roman" pitchFamily="18" charset="0"/>
                <a:cs typeface="B Lotus" pitchFamily="2" charset="-78"/>
              </a:rPr>
              <a:t>)</a:t>
            </a:r>
            <a:endParaRPr kumimoji="0" lang="en-US" b="1" i="0" u="none" strike="noStrike" cap="none" normalizeH="0" baseline="0" dirty="0" smtClean="0" bmk="">
              <a:ln>
                <a:noFill/>
              </a:ln>
              <a:solidFill>
                <a:srgbClr val="000000"/>
              </a:solidFill>
              <a:effectLst/>
              <a:latin typeface="Arial" pitchFamily="34" charset="0"/>
              <a:ea typeface="Times New Roman" pitchFamily="18" charset="0"/>
              <a:cs typeface="B Lotus"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fa-IR" b="0" i="0" u="none" strike="noStrike" cap="none" normalizeH="0" baseline="0" dirty="0" smtClean="0" bmk="">
                <a:ln>
                  <a:noFill/>
                </a:ln>
                <a:solidFill>
                  <a:schemeClr val="tx1"/>
                </a:solidFill>
                <a:effectLst/>
                <a:latin typeface="Times New Roman" pitchFamily="18" charset="0"/>
                <a:ea typeface="Calibri" pitchFamily="34" charset="0"/>
                <a:cs typeface="B Lotus" pitchFamily="2" charset="-78"/>
              </a:rPr>
              <a:t>مجموعه ای از قرار دادهای مدل سازی می باشد که برای مشخص نمودن یا تشریح یک سیستم نرم افزاری بر حسب اشیا مورد استفاده قرار می گیرد.</a:t>
            </a:r>
            <a:r>
              <a:rPr kumimoji="0" lang="en-US" b="0" i="0" u="none" strike="noStrike" cap="none" normalizeH="0" baseline="0" dirty="0" smtClean="0" bmk="">
                <a:ln>
                  <a:noFill/>
                </a:ln>
                <a:solidFill>
                  <a:schemeClr val="tx1"/>
                </a:solidFill>
                <a:effectLst/>
                <a:latin typeface="Times New Roman" pitchFamily="18" charset="0"/>
                <a:ea typeface="Calibri" pitchFamily="34" charset="0"/>
                <a:cs typeface="Times New Roman" pitchFamily="18" charset="0"/>
              </a:rPr>
              <a:t>UML</a:t>
            </a:r>
            <a:r>
              <a:rPr kumimoji="0" lang="fa-IR" b="0" i="0" u="none" strike="noStrike" cap="none" normalizeH="0" baseline="0" dirty="0" smtClean="0" bmk="">
                <a:ln>
                  <a:noFill/>
                </a:ln>
                <a:solidFill>
                  <a:schemeClr val="tx1"/>
                </a:solidFill>
                <a:effectLst/>
                <a:latin typeface="Times New Roman" pitchFamily="18" charset="0"/>
                <a:ea typeface="Calibri" pitchFamily="34" charset="0"/>
                <a:cs typeface="B Lotus" pitchFamily="2" charset="-78"/>
              </a:rPr>
              <a:t> یک شیوه خاص برای توسعه سیستم ما تجویز نمی کند.تنها نوعی نشانه گذاری یا نماد گذاری هست که در حال حاضر به عنوان استانداردی برای مدل سازی پذیرفته شده است.</a:t>
            </a:r>
            <a:endParaRPr kumimoji="0" lang="en-US" b="1" i="0" u="none" strike="noStrike" cap="none" normalizeH="0" baseline="0" dirty="0" smtClean="0" bmk="">
              <a:ln>
                <a:noFill/>
              </a:ln>
              <a:solidFill>
                <a:srgbClr val="000000"/>
              </a:solidFill>
              <a:effectLst/>
              <a:latin typeface="Arial" pitchFamily="34" charset="0"/>
              <a:ea typeface="Times New Roman" pitchFamily="18" charset="0"/>
              <a:cs typeface="B Lotus"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fa-IR" b="1" i="0" u="none" strike="noStrike" cap="none" normalizeH="0" baseline="0" dirty="0" smtClean="0" bmk="">
                <a:ln>
                  <a:noFill/>
                </a:ln>
                <a:solidFill>
                  <a:srgbClr val="000000"/>
                </a:solidFill>
                <a:effectLst/>
                <a:latin typeface="Arial" pitchFamily="34" charset="0"/>
                <a:ea typeface="Times New Roman" pitchFamily="18" charset="0"/>
                <a:cs typeface="B Lotus" pitchFamily="2" charset="-78"/>
              </a:rPr>
              <a:t>- نمودار </a:t>
            </a:r>
            <a:r>
              <a:rPr kumimoji="0" lang="en-US" b="1" i="0" u="none" strike="noStrike" cap="none" normalizeH="0" baseline="0" dirty="0" smtClean="0" bmk="_Toc368431084">
                <a:ln>
                  <a:noFill/>
                </a:ln>
                <a:solidFill>
                  <a:srgbClr val="000000"/>
                </a:solidFill>
                <a:effectLst/>
                <a:latin typeface="Arial" pitchFamily="34" charset="0"/>
                <a:ea typeface="Times New Roman" pitchFamily="18" charset="0"/>
                <a:cs typeface="B Lotus" pitchFamily="2" charset="-78"/>
              </a:rPr>
              <a:t>Use Case</a:t>
            </a:r>
            <a:endParaRPr kumimoji="0" lang="en-US" b="1" i="0" u="none" strike="noStrike" cap="none" normalizeH="0" baseline="0" dirty="0" smtClean="0">
              <a:ln>
                <a:noFill/>
              </a:ln>
              <a:solidFill>
                <a:srgbClr val="000000"/>
              </a:solidFill>
              <a:effectLst/>
              <a:latin typeface="Arial" pitchFamily="34" charset="0"/>
              <a:ea typeface="Times New Roman" pitchFamily="18" charset="0"/>
              <a:cs typeface="B Lotus"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نموداری است که تعاملات میان سیستم مورد نظر با سیستم های خارجی  و کاربران را به تصویر می کشد.</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r" defTabSz="914400" rtl="1" eaLnBrk="0" fontAlgn="base" latinLnBrk="0" hangingPunct="0">
              <a:lnSpc>
                <a:spcPct val="100000"/>
              </a:lnSpc>
              <a:spcBef>
                <a:spcPct val="0"/>
              </a:spcBef>
              <a:spcAft>
                <a:spcPct val="0"/>
              </a:spcAft>
              <a:buClrTx/>
              <a:buSzTx/>
              <a:tabLst/>
            </a:pP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نماد های نمودار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 Case</a:t>
            </a: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 Case</a:t>
            </a:r>
            <a:r>
              <a:rPr kumimoji="0" lang="fa-IR"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 یکسری مراحل مرتبط به هم (از لحاظ رفتاری)یا به عبارتی یک سناریو می باشد که با هدف اجرای یک وظیفه واحد ایجاد می شود.</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990600" y="4267200"/>
            <a:ext cx="7543800" cy="369332"/>
          </a:xfrm>
          <a:prstGeom prst="rect">
            <a:avLst/>
          </a:prstGeom>
        </p:spPr>
        <p:txBody>
          <a:bodyPr wrap="square">
            <a:spAutoFit/>
          </a:bodyPr>
          <a:lstStyle/>
          <a:p>
            <a:pPr lvl="0" algn="r" rtl="1" eaLnBrk="0" fontAlgn="base" hangingPunct="0">
              <a:spcBef>
                <a:spcPct val="0"/>
              </a:spcBef>
              <a:spcAft>
                <a:spcPct val="0"/>
              </a:spcAft>
            </a:pPr>
            <a:r>
              <a:rPr lang="en-US" dirty="0" smtClean="0">
                <a:latin typeface="Times New Roman" pitchFamily="18" charset="0"/>
                <a:ea typeface="Calibri" pitchFamily="34" charset="0"/>
                <a:cs typeface="Times New Roman" pitchFamily="18" charset="0"/>
              </a:rPr>
              <a:t>Actor</a:t>
            </a:r>
            <a:r>
              <a:rPr lang="en-US" dirty="0" smtClean="0">
                <a:latin typeface="Times New Roman" pitchFamily="18" charset="0"/>
                <a:ea typeface="Calibri" pitchFamily="34" charset="0"/>
                <a:cs typeface="B Lotus" pitchFamily="2" charset="-78"/>
              </a:rPr>
              <a:t> </a:t>
            </a:r>
            <a:r>
              <a:rPr lang="fa-IR" dirty="0" smtClean="0">
                <a:latin typeface="Times New Roman" pitchFamily="18" charset="0"/>
                <a:ea typeface="Calibri" pitchFamily="34" charset="0"/>
                <a:cs typeface="B Lotus" pitchFamily="2" charset="-78"/>
              </a:rPr>
              <a:t>: هر کسی یا هر چیزی است که به منظور تبادل اطلاعات نیازمند تعامل با سیستم باشد.</a:t>
            </a:r>
            <a:endParaRPr lang="en-US" sz="1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0"/>
            <a:ext cx="3886200" cy="369332"/>
          </a:xfrm>
          <a:prstGeom prst="rect">
            <a:avLst/>
          </a:prstGeom>
        </p:spPr>
        <p:txBody>
          <a:bodyPr wrap="square">
            <a:spAutoFit/>
          </a:bodyPr>
          <a:lstStyle/>
          <a:p>
            <a:r>
              <a:rPr lang="fa-IR" b="1" dirty="0" smtClean="0">
                <a:solidFill>
                  <a:schemeClr val="bg1"/>
                </a:solidFill>
              </a:rPr>
              <a:t>گزارش اولیه شناخت و شرح نیاز</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82045E87-D288-48DA-9682-B0B5434DE68B}" type="slidenum">
              <a:rPr lang="en-US" smtClean="0"/>
              <a:pPr/>
              <a:t>20</a:t>
            </a:fld>
            <a:endParaRPr lang="en-US"/>
          </a:p>
        </p:txBody>
      </p:sp>
      <p:sp>
        <p:nvSpPr>
          <p:cNvPr id="4" name="Rectangle 3"/>
          <p:cNvSpPr/>
          <p:nvPr/>
        </p:nvSpPr>
        <p:spPr>
          <a:xfrm>
            <a:off x="1600200" y="774680"/>
            <a:ext cx="6172200" cy="3416320"/>
          </a:xfrm>
          <a:prstGeom prst="rect">
            <a:avLst/>
          </a:prstGeom>
        </p:spPr>
        <p:txBody>
          <a:bodyPr wrap="square">
            <a:spAutoFit/>
          </a:bodyPr>
          <a:lstStyle/>
          <a:p>
            <a:pPr algn="r" rtl="1"/>
            <a:r>
              <a:rPr lang="fa-IR" b="1" dirty="0">
                <a:cs typeface="B Nazanin" pitchFamily="2" charset="-78"/>
              </a:rPr>
              <a:t>يه شناخت گزارش اول</a:t>
            </a:r>
            <a:r>
              <a:rPr lang="en-US" b="1" dirty="0">
                <a:cs typeface="B Nazanin" pitchFamily="2" charset="-78"/>
              </a:rPr>
              <a:t> :</a:t>
            </a:r>
            <a:endParaRPr lang="en-US" dirty="0">
              <a:cs typeface="B Nazanin" pitchFamily="2" charset="-78"/>
            </a:endParaRPr>
          </a:p>
          <a:p>
            <a:pPr algn="r" rtl="1"/>
            <a:r>
              <a:rPr lang="fa-IR" dirty="0">
                <a:cs typeface="B Nazanin" pitchFamily="2" charset="-78"/>
              </a:rPr>
              <a:t>اين قسمت مباحث زير را در بر دارد</a:t>
            </a:r>
            <a:r>
              <a:rPr lang="en-US" dirty="0">
                <a:cs typeface="B Nazanin" pitchFamily="2" charset="-78"/>
              </a:rPr>
              <a:t>:</a:t>
            </a:r>
          </a:p>
          <a:p>
            <a:pPr algn="r" rtl="1"/>
            <a:r>
              <a:rPr lang="fa-IR" b="1" dirty="0">
                <a:cs typeface="B Nazanin" pitchFamily="2" charset="-78"/>
              </a:rPr>
              <a:t>سيستم خلاصه عملکرد</a:t>
            </a:r>
            <a:r>
              <a:rPr lang="en-US" b="1" dirty="0">
                <a:cs typeface="B Nazanin" pitchFamily="2" charset="-78"/>
              </a:rPr>
              <a:t> : </a:t>
            </a:r>
            <a:r>
              <a:rPr lang="fa-IR" dirty="0">
                <a:cs typeface="B Nazanin" pitchFamily="2" charset="-78"/>
              </a:rPr>
              <a:t>هدف ايجاد سيستم مکانيزه برای عمليات امانت کتابخانه می باشد</a:t>
            </a:r>
            <a:r>
              <a:rPr lang="en-US" dirty="0">
                <a:cs typeface="B Nazanin" pitchFamily="2" charset="-78"/>
              </a:rPr>
              <a:t>.</a:t>
            </a:r>
          </a:p>
          <a:p>
            <a:pPr algn="r" rtl="1"/>
            <a:r>
              <a:rPr lang="fa-IR" b="1" dirty="0">
                <a:cs typeface="B Nazanin" pitchFamily="2" charset="-78"/>
              </a:rPr>
              <a:t>مشتری</a:t>
            </a:r>
            <a:r>
              <a:rPr lang="en-US" b="1" dirty="0">
                <a:cs typeface="B Nazanin" pitchFamily="2" charset="-78"/>
              </a:rPr>
              <a:t> :</a:t>
            </a:r>
            <a:endParaRPr lang="en-US" dirty="0">
              <a:cs typeface="B Nazanin" pitchFamily="2" charset="-78"/>
            </a:endParaRPr>
          </a:p>
          <a:p>
            <a:pPr algn="r" rtl="1"/>
            <a:r>
              <a:rPr lang="fa-IR" b="1" dirty="0">
                <a:cs typeface="B Nazanin" pitchFamily="2" charset="-78"/>
              </a:rPr>
              <a:t> </a:t>
            </a:r>
            <a:r>
              <a:rPr lang="fa-IR" dirty="0">
                <a:cs typeface="B Nazanin" pitchFamily="2" charset="-78"/>
              </a:rPr>
              <a:t>مجموعه کتابخانه های موجود در سطح کشور</a:t>
            </a:r>
            <a:r>
              <a:rPr lang="en-US" dirty="0">
                <a:cs typeface="B Nazanin" pitchFamily="2" charset="-78"/>
              </a:rPr>
              <a:t>.</a:t>
            </a:r>
          </a:p>
          <a:p>
            <a:pPr algn="r" rtl="1"/>
            <a:r>
              <a:rPr lang="en-US" dirty="0">
                <a:cs typeface="B Nazanin" pitchFamily="2" charset="-78"/>
              </a:rPr>
              <a:t> </a:t>
            </a:r>
            <a:r>
              <a:rPr lang="fa-IR" b="1" dirty="0">
                <a:cs typeface="B Nazanin" pitchFamily="2" charset="-78"/>
              </a:rPr>
              <a:t>اهداف</a:t>
            </a:r>
            <a:r>
              <a:rPr lang="en-US" b="1" dirty="0">
                <a:cs typeface="B Nazanin" pitchFamily="2" charset="-78"/>
              </a:rPr>
              <a:t> : </a:t>
            </a:r>
            <a:r>
              <a:rPr lang="fa-IR" dirty="0">
                <a:cs typeface="B Nazanin" pitchFamily="2" charset="-78"/>
              </a:rPr>
              <a:t>هدف اصلی تسريع عمليات به امانت گرفتن کتاب است که مصلماً سرویس دهس سریع و آسان را برای کتابخانه به ارمغان خواهد داشت</a:t>
            </a:r>
            <a:r>
              <a:rPr lang="en-US" dirty="0">
                <a:cs typeface="B Nazanin" pitchFamily="2" charset="-78"/>
              </a:rPr>
              <a:t>.</a:t>
            </a:r>
          </a:p>
          <a:p>
            <a:pPr algn="r" rtl="1"/>
            <a:r>
              <a:rPr lang="fa-IR" b="1" dirty="0">
                <a:cs typeface="B Nazanin" pitchFamily="2" charset="-78"/>
              </a:rPr>
              <a:t>نيازهای عملياتی سيستم </a:t>
            </a:r>
            <a:r>
              <a:rPr lang="fa-IR" dirty="0">
                <a:cs typeface="B Nazanin" pitchFamily="2" charset="-78"/>
              </a:rPr>
              <a:t>: نیازهای عملیاتی در قالب جدولی برای سیستم کتابخانه مشخص گردیده است در این جدول نیازها در قالب سه دسته </a:t>
            </a:r>
            <a:r>
              <a:rPr lang="en-US" dirty="0">
                <a:cs typeface="B Nazanin" pitchFamily="2" charset="-78"/>
              </a:rPr>
              <a:t>E </a:t>
            </a:r>
            <a:r>
              <a:rPr lang="fa-IR" dirty="0">
                <a:cs typeface="B Nazanin" pitchFamily="2" charset="-78"/>
              </a:rPr>
              <a:t> به معنای آشکار </a:t>
            </a:r>
            <a:r>
              <a:rPr lang="en-US" dirty="0">
                <a:cs typeface="B Nazanin" pitchFamily="2" charset="-78"/>
              </a:rPr>
              <a:t>O</a:t>
            </a:r>
            <a:r>
              <a:rPr lang="fa-IR" dirty="0">
                <a:cs typeface="B Nazanin" pitchFamily="2" charset="-78"/>
              </a:rPr>
              <a:t> به معنای پنهان و </a:t>
            </a:r>
            <a:r>
              <a:rPr lang="en-US" dirty="0">
                <a:cs typeface="B Nazanin" pitchFamily="2" charset="-78"/>
              </a:rPr>
              <a:t>H</a:t>
            </a:r>
            <a:r>
              <a:rPr lang="fa-IR" dirty="0">
                <a:cs typeface="B Nazanin" pitchFamily="2" charset="-78"/>
              </a:rPr>
              <a:t> به معنای اختياری از ديدگاه کاربر رده بندی می شود</a:t>
            </a:r>
            <a:endParaRPr lang="en-US" dirty="0">
              <a:cs typeface="B Nazanin" pitchFamily="2" charset="-78"/>
            </a:endParaRPr>
          </a:p>
          <a:p>
            <a:pPr algn="r" rtl="1"/>
            <a:r>
              <a:rPr lang="fa-IR" dirty="0">
                <a:cs typeface="B Nazanin" pitchFamily="2" charset="-78"/>
              </a:rPr>
              <a:t> </a:t>
            </a:r>
            <a:endParaRPr lang="en-US"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566343137"/>
              </p:ext>
            </p:extLst>
          </p:nvPr>
        </p:nvGraphicFramePr>
        <p:xfrm>
          <a:off x="1143000" y="4038600"/>
          <a:ext cx="6781799" cy="2667000"/>
        </p:xfrm>
        <a:graphic>
          <a:graphicData uri="http://schemas.openxmlformats.org/drawingml/2006/table">
            <a:tbl>
              <a:tblPr firstRow="1" firstCol="1" bandRow="1">
                <a:tableStyleId>{793D81CF-94F2-401A-BA57-92F5A7B2D0C5}</a:tableStyleId>
              </a:tblPr>
              <a:tblGrid>
                <a:gridCol w="1119782"/>
                <a:gridCol w="4784390"/>
                <a:gridCol w="877627"/>
              </a:tblGrid>
              <a:tr h="222250">
                <a:tc>
                  <a:txBody>
                    <a:bodyPr/>
                    <a:lstStyle/>
                    <a:p>
                      <a:pPr algn="ctr" rtl="1">
                        <a:lnSpc>
                          <a:spcPct val="115000"/>
                        </a:lnSpc>
                        <a:spcAft>
                          <a:spcPts val="0"/>
                        </a:spcAft>
                      </a:pPr>
                      <a:r>
                        <a:rPr lang="fa-IR" sz="1200" dirty="0">
                          <a:effectLst/>
                          <a:cs typeface="B Nazanin" pitchFamily="2" charset="-78"/>
                        </a:rPr>
                        <a:t>کد</a:t>
                      </a:r>
                      <a:endParaRPr lang="en-US" sz="11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شرح نیاز</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رده</a:t>
                      </a:r>
                      <a:endParaRPr lang="en-US" sz="1100">
                        <a:effectLst/>
                        <a:latin typeface="Calibri"/>
                        <a:ea typeface="Calibri"/>
                        <a:cs typeface="B Nazanin" pitchFamily="2" charset="-78"/>
                      </a:endParaRPr>
                    </a:p>
                  </a:txBody>
                  <a:tcPr marL="68580" marR="68580" marT="0" marB="0"/>
                </a:tc>
              </a:tr>
              <a:tr h="222250">
                <a:tc>
                  <a:txBody>
                    <a:bodyPr/>
                    <a:lstStyle/>
                    <a:p>
                      <a:pPr algn="ctr" rtl="1">
                        <a:lnSpc>
                          <a:spcPct val="115000"/>
                        </a:lnSpc>
                        <a:spcAft>
                          <a:spcPts val="0"/>
                        </a:spcAft>
                      </a:pPr>
                      <a:r>
                        <a:rPr lang="en-US" sz="1200">
                          <a:effectLst/>
                          <a:cs typeface="B Nazanin" pitchFamily="2" charset="-78"/>
                        </a:rPr>
                        <a:t>1</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سيستم بايد امکان عضويت کاربر جديد را فراهم</a:t>
                      </a:r>
                      <a:r>
                        <a:rPr lang="en-US" sz="1200">
                          <a:effectLst/>
                          <a:cs typeface="B Nazanin" pitchFamily="2" charset="-78"/>
                        </a:rPr>
                        <a:t> .</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444500">
                <a:tc>
                  <a:txBody>
                    <a:bodyPr/>
                    <a:lstStyle/>
                    <a:p>
                      <a:pPr algn="ctr" rtl="1">
                        <a:lnSpc>
                          <a:spcPct val="115000"/>
                        </a:lnSpc>
                        <a:spcAft>
                          <a:spcPts val="0"/>
                        </a:spcAft>
                      </a:pPr>
                      <a:r>
                        <a:rPr lang="en-US" sz="1200">
                          <a:effectLst/>
                          <a:cs typeface="B Nazanin" pitchFamily="2" charset="-78"/>
                        </a:rPr>
                        <a:t>2</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dirty="0">
                          <a:effectLst/>
                          <a:cs typeface="B Nazanin" pitchFamily="2" charset="-78"/>
                        </a:rPr>
                        <a:t>سيستم بايد امکان امانت کتاب را در صورت موجود بودن به صورت الکتروبيکی فراهم کند</a:t>
                      </a:r>
                      <a:r>
                        <a:rPr lang="en-US" sz="1200" dirty="0">
                          <a:effectLst/>
                          <a:cs typeface="B Nazanin" pitchFamily="2" charset="-78"/>
                        </a:rPr>
                        <a:t>.</a:t>
                      </a:r>
                      <a:endParaRPr lang="en-US" sz="11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222250">
                <a:tc>
                  <a:txBody>
                    <a:bodyPr/>
                    <a:lstStyle/>
                    <a:p>
                      <a:pPr algn="ctr" rtl="1">
                        <a:lnSpc>
                          <a:spcPct val="115000"/>
                        </a:lnSpc>
                        <a:spcAft>
                          <a:spcPts val="0"/>
                        </a:spcAft>
                      </a:pPr>
                      <a:r>
                        <a:rPr lang="en-US" sz="1200">
                          <a:effectLst/>
                          <a:cs typeface="B Nazanin" pitchFamily="2" charset="-78"/>
                        </a:rPr>
                        <a:t>3</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سيستم بايد امکان رزرو کتاب را در صورت موجود بودن به صورت الکترونيکی فراهم</a:t>
                      </a:r>
                      <a:r>
                        <a:rPr lang="en-US" sz="1200">
                          <a:effectLst/>
                          <a:cs typeface="B Nazanin" pitchFamily="2" charset="-78"/>
                        </a:rPr>
                        <a:t> .</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222250">
                <a:tc>
                  <a:txBody>
                    <a:bodyPr/>
                    <a:lstStyle/>
                    <a:p>
                      <a:pPr algn="ctr" rtl="1">
                        <a:lnSpc>
                          <a:spcPct val="115000"/>
                        </a:lnSpc>
                        <a:spcAft>
                          <a:spcPts val="0"/>
                        </a:spcAft>
                      </a:pPr>
                      <a:r>
                        <a:rPr lang="en-US" sz="1200">
                          <a:effectLst/>
                          <a:cs typeface="B Nazanin" pitchFamily="2" charset="-78"/>
                        </a:rPr>
                        <a:t>4</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کند سيستم بايد امکان لغو رزرو را به صورت الکترونيکی فراه</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444500">
                <a:tc>
                  <a:txBody>
                    <a:bodyPr/>
                    <a:lstStyle/>
                    <a:p>
                      <a:pPr algn="ctr" rtl="1">
                        <a:lnSpc>
                          <a:spcPct val="115000"/>
                        </a:lnSpc>
                        <a:spcAft>
                          <a:spcPts val="0"/>
                        </a:spcAft>
                      </a:pPr>
                      <a:r>
                        <a:rPr lang="en-US" sz="1200">
                          <a:effectLst/>
                          <a:cs typeface="B Nazanin" pitchFamily="2" charset="-78"/>
                        </a:rPr>
                        <a:t>5</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سیستم باید اطلاعات مربوط به امانت و پس دادن و لغو رزرو را پس از هر عملیات در بانک اطلاعاتی به روز کند</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H</a:t>
                      </a:r>
                      <a:endParaRPr lang="en-US" sz="1100">
                        <a:effectLst/>
                        <a:latin typeface="Calibri"/>
                        <a:ea typeface="Calibri"/>
                        <a:cs typeface="B Nazanin" pitchFamily="2" charset="-78"/>
                      </a:endParaRPr>
                    </a:p>
                  </a:txBody>
                  <a:tcPr marL="68580" marR="68580" marT="0" marB="0"/>
                </a:tc>
              </a:tr>
              <a:tr h="222250">
                <a:tc>
                  <a:txBody>
                    <a:bodyPr/>
                    <a:lstStyle/>
                    <a:p>
                      <a:pPr algn="ctr" rtl="1">
                        <a:lnSpc>
                          <a:spcPct val="115000"/>
                        </a:lnSpc>
                        <a:spcAft>
                          <a:spcPts val="0"/>
                        </a:spcAft>
                      </a:pPr>
                      <a:r>
                        <a:rPr lang="en-US" sz="1200">
                          <a:effectLst/>
                          <a:cs typeface="B Nazanin" pitchFamily="2" charset="-78"/>
                        </a:rPr>
                        <a:t>6</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سيستم بايد امکان ورود کاربر به صورت ميهمان را فراهم</a:t>
                      </a:r>
                      <a:r>
                        <a:rPr lang="en-US" sz="1200">
                          <a:effectLst/>
                          <a:cs typeface="B Nazanin" pitchFamily="2" charset="-78"/>
                        </a:rPr>
                        <a:t> .</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222250">
                <a:tc>
                  <a:txBody>
                    <a:bodyPr/>
                    <a:lstStyle/>
                    <a:p>
                      <a:pPr algn="ctr" rtl="1">
                        <a:lnSpc>
                          <a:spcPct val="115000"/>
                        </a:lnSpc>
                        <a:spcAft>
                          <a:spcPts val="0"/>
                        </a:spcAft>
                      </a:pPr>
                      <a:r>
                        <a:rPr lang="en-US" sz="1200">
                          <a:effectLst/>
                          <a:cs typeface="B Nazanin" pitchFamily="2" charset="-78"/>
                        </a:rPr>
                        <a:t>7</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سيستم بايد امکان نمايش وضعيت کامل اعضا را داشته باشد</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a:effectLst/>
                          <a:cs typeface="B Nazanin" pitchFamily="2" charset="-78"/>
                        </a:rPr>
                        <a:t>E</a:t>
                      </a:r>
                      <a:endParaRPr lang="en-US" sz="1100">
                        <a:effectLst/>
                        <a:latin typeface="Calibri"/>
                        <a:ea typeface="Calibri"/>
                        <a:cs typeface="B Nazanin" pitchFamily="2" charset="-78"/>
                      </a:endParaRPr>
                    </a:p>
                  </a:txBody>
                  <a:tcPr marL="68580" marR="68580" marT="0" marB="0"/>
                </a:tc>
              </a:tr>
              <a:tr h="444500">
                <a:tc>
                  <a:txBody>
                    <a:bodyPr/>
                    <a:lstStyle/>
                    <a:p>
                      <a:pPr algn="ctr" rtl="1">
                        <a:lnSpc>
                          <a:spcPct val="115000"/>
                        </a:lnSpc>
                        <a:spcAft>
                          <a:spcPts val="0"/>
                        </a:spcAft>
                      </a:pPr>
                      <a:r>
                        <a:rPr lang="en-US" sz="1200">
                          <a:effectLst/>
                          <a:cs typeface="B Nazanin" pitchFamily="2" charset="-78"/>
                        </a:rPr>
                        <a:t>8</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a:effectLst/>
                          <a:cs typeface="B Nazanin" pitchFamily="2" charset="-78"/>
                        </a:rPr>
                        <a:t>سيستم بايد امکان جستجو بر اساس هر کدام از فيلد های اسم کتاب، نام نویسنده و موضوع را داشته باشد</a:t>
                      </a:r>
                      <a:endParaRPr lang="en-US" sz="11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en-US" sz="1200" dirty="0">
                          <a:effectLst/>
                          <a:cs typeface="B Nazanin" pitchFamily="2" charset="-78"/>
                        </a:rPr>
                        <a:t>E</a:t>
                      </a:r>
                      <a:endParaRPr lang="en-US" sz="110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8711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8959" y="6927"/>
            <a:ext cx="2555508" cy="461665"/>
          </a:xfrm>
          <a:prstGeom prst="rect">
            <a:avLst/>
          </a:prstGeom>
        </p:spPr>
        <p:txBody>
          <a:bodyPr wrap="none">
            <a:spAutoFit/>
          </a:bodyPr>
          <a:lstStyle/>
          <a:p>
            <a:r>
              <a:rPr lang="fa-IR" sz="2400" b="1" dirty="0" smtClean="0">
                <a:solidFill>
                  <a:schemeClr val="bg1"/>
                </a:solidFill>
                <a:cs typeface="B Tabassom" pitchFamily="2" charset="-78"/>
              </a:rPr>
              <a:t>افراد مرتبط در سیستم کتابخانه</a:t>
            </a: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21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34858583"/>
              </p:ext>
            </p:extLst>
          </p:nvPr>
        </p:nvGraphicFramePr>
        <p:xfrm>
          <a:off x="1219200" y="829056"/>
          <a:ext cx="6400800" cy="999744"/>
        </p:xfrm>
        <a:graphic>
          <a:graphicData uri="http://schemas.openxmlformats.org/drawingml/2006/table">
            <a:tbl>
              <a:tblPr rtl="1" firstRow="1" firstCol="1" bandRow="1">
                <a:tableStyleId>{793D81CF-94F2-401A-BA57-92F5A7B2D0C5}</a:tableStyleId>
              </a:tblPr>
              <a:tblGrid>
                <a:gridCol w="2133138"/>
                <a:gridCol w="2133831"/>
                <a:gridCol w="2133831"/>
              </a:tblGrid>
              <a:tr h="249936">
                <a:tc>
                  <a:txBody>
                    <a:bodyPr/>
                    <a:lstStyle/>
                    <a:p>
                      <a:pPr algn="ctr" rtl="1">
                        <a:lnSpc>
                          <a:spcPct val="115000"/>
                        </a:lnSpc>
                        <a:spcAft>
                          <a:spcPts val="0"/>
                        </a:spcAft>
                      </a:pPr>
                      <a:r>
                        <a:rPr lang="fa-IR" sz="1100" b="0" dirty="0">
                          <a:effectLst/>
                          <a:cs typeface="B Nazanin" pitchFamily="2" charset="-78"/>
                        </a:rPr>
                        <a:t>نام</a:t>
                      </a:r>
                      <a:endParaRPr lang="en-US" sz="1100" b="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نماینده</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dirty="0">
                          <a:effectLst/>
                          <a:cs typeface="B Nazanin" pitchFamily="2" charset="-78"/>
                        </a:rPr>
                        <a:t>نقش</a:t>
                      </a:r>
                      <a:endParaRPr lang="en-US" sz="1100" b="0" dirty="0">
                        <a:effectLst/>
                        <a:latin typeface="Calibri"/>
                        <a:ea typeface="Calibri"/>
                        <a:cs typeface="B Nazanin" pitchFamily="2" charset="-78"/>
                      </a:endParaRPr>
                    </a:p>
                  </a:txBody>
                  <a:tcPr marL="68580" marR="68580" marT="0" marB="0"/>
                </a:tc>
              </a:tr>
              <a:tr h="249936">
                <a:tc>
                  <a:txBody>
                    <a:bodyPr/>
                    <a:lstStyle/>
                    <a:p>
                      <a:pPr algn="ctr" rtl="1">
                        <a:lnSpc>
                          <a:spcPct val="115000"/>
                        </a:lnSpc>
                        <a:spcAft>
                          <a:spcPts val="0"/>
                        </a:spcAft>
                      </a:pPr>
                      <a:r>
                        <a:rPr lang="fa-IR" sz="1100" b="0">
                          <a:effectLst/>
                          <a:cs typeface="B Nazanin" pitchFamily="2" charset="-78"/>
                        </a:rPr>
                        <a:t>مدیریت</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 </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مدیریت ، کنترل و نظارت بر پیشرفت پروژه</a:t>
                      </a:r>
                      <a:endParaRPr lang="en-US" sz="1100" b="0">
                        <a:effectLst/>
                        <a:latin typeface="Calibri"/>
                        <a:ea typeface="Calibri"/>
                        <a:cs typeface="B Nazanin" pitchFamily="2" charset="-78"/>
                      </a:endParaRPr>
                    </a:p>
                  </a:txBody>
                  <a:tcPr marL="68580" marR="68580" marT="0" marB="0"/>
                </a:tc>
              </a:tr>
              <a:tr h="249936">
                <a:tc>
                  <a:txBody>
                    <a:bodyPr/>
                    <a:lstStyle/>
                    <a:p>
                      <a:pPr algn="ctr" rtl="1">
                        <a:lnSpc>
                          <a:spcPct val="115000"/>
                        </a:lnSpc>
                        <a:spcAft>
                          <a:spcPts val="0"/>
                        </a:spcAft>
                      </a:pPr>
                      <a:r>
                        <a:rPr lang="fa-IR" sz="1100" b="0">
                          <a:effectLst/>
                          <a:cs typeface="B Nazanin" pitchFamily="2" charset="-78"/>
                        </a:rPr>
                        <a:t>کتابدار</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کتابدارها</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ارائه خواسته ها و نیازهای کتابخانه</a:t>
                      </a:r>
                      <a:endParaRPr lang="en-US" sz="1100" b="0">
                        <a:effectLst/>
                        <a:latin typeface="Calibri"/>
                        <a:ea typeface="Calibri"/>
                        <a:cs typeface="B Nazanin" pitchFamily="2" charset="-78"/>
                      </a:endParaRPr>
                    </a:p>
                  </a:txBody>
                  <a:tcPr marL="68580" marR="68580" marT="0" marB="0"/>
                </a:tc>
              </a:tr>
              <a:tr h="249936">
                <a:tc>
                  <a:txBody>
                    <a:bodyPr/>
                    <a:lstStyle/>
                    <a:p>
                      <a:pPr algn="ctr" rtl="1">
                        <a:lnSpc>
                          <a:spcPct val="115000"/>
                        </a:lnSpc>
                        <a:spcAft>
                          <a:spcPts val="0"/>
                        </a:spcAft>
                      </a:pPr>
                      <a:r>
                        <a:rPr lang="fa-IR" sz="1100" b="0">
                          <a:effectLst/>
                          <a:cs typeface="B Nazanin" pitchFamily="2" charset="-78"/>
                        </a:rPr>
                        <a:t>متقاضی</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a:effectLst/>
                          <a:cs typeface="B Nazanin" pitchFamily="2" charset="-78"/>
                        </a:rPr>
                        <a:t>متقاضیان</a:t>
                      </a:r>
                      <a:endParaRPr lang="en-US" sz="1100" b="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100" b="0" dirty="0">
                          <a:effectLst/>
                          <a:cs typeface="B Nazanin" pitchFamily="2" charset="-78"/>
                        </a:rPr>
                        <a:t>تایید خواسته های متقاضیان کتاب</a:t>
                      </a:r>
                      <a:endParaRPr lang="en-US" sz="1100" b="0" dirty="0">
                        <a:effectLst/>
                        <a:latin typeface="Calibri"/>
                        <a:ea typeface="Calibri"/>
                        <a:cs typeface="B Nazanin" pitchFamily="2" charset="-78"/>
                      </a:endParaRPr>
                    </a:p>
                  </a:txBody>
                  <a:tcPr marL="68580" marR="68580" marT="0" marB="0"/>
                </a:tc>
              </a:tr>
            </a:tbl>
          </a:graphicData>
        </a:graphic>
      </p:graphicFrame>
      <p:sp>
        <p:nvSpPr>
          <p:cNvPr id="5" name="Rectangle 1"/>
          <p:cNvSpPr>
            <a:spLocks noChangeArrowheads="1"/>
          </p:cNvSpPr>
          <p:nvPr/>
        </p:nvSpPr>
        <p:spPr bwMode="auto">
          <a:xfrm>
            <a:off x="3124200" y="5131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NewRomanPS-BoldMT"/>
                <a:ea typeface="Calibri" pitchFamily="34" charset="0"/>
                <a:cs typeface="Arial" pitchFamily="34" charset="0"/>
              </a:rPr>
              <a:t>خلاصه افراد مرتبط</a:t>
            </a:r>
            <a:r>
              <a:rPr kumimoji="0" lang="en-US" sz="1600" b="1" i="0" u="none" strike="noStrike" cap="none" normalizeH="0" baseline="0" dirty="0" smtClean="0">
                <a:ln>
                  <a:noFill/>
                </a:ln>
                <a:solidFill>
                  <a:schemeClr val="tx1"/>
                </a:solidFill>
                <a:effectLst/>
                <a:latin typeface="TimesNewRomanPS-BoldMT"/>
                <a:ea typeface="Calibri" pitchFamily="34"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15656642"/>
              </p:ext>
            </p:extLst>
          </p:nvPr>
        </p:nvGraphicFramePr>
        <p:xfrm>
          <a:off x="1295400" y="2209800"/>
          <a:ext cx="6176247" cy="701040"/>
        </p:xfrm>
        <a:graphic>
          <a:graphicData uri="http://schemas.openxmlformats.org/drawingml/2006/table">
            <a:tbl>
              <a:tblPr rtl="1" firstRow="1" firstCol="1" bandRow="1">
                <a:tableStyleId>{793D81CF-94F2-401A-BA57-92F5A7B2D0C5}</a:tableStyleId>
              </a:tblPr>
              <a:tblGrid>
                <a:gridCol w="1955800"/>
                <a:gridCol w="1956435"/>
                <a:gridCol w="2264012"/>
              </a:tblGrid>
              <a:tr h="0">
                <a:tc>
                  <a:txBody>
                    <a:bodyPr/>
                    <a:lstStyle/>
                    <a:p>
                      <a:pPr algn="r" rtl="1">
                        <a:lnSpc>
                          <a:spcPct val="115000"/>
                        </a:lnSpc>
                        <a:spcAft>
                          <a:spcPts val="0"/>
                        </a:spcAft>
                      </a:pPr>
                      <a:r>
                        <a:rPr lang="fa-IR" sz="1600" dirty="0">
                          <a:effectLst/>
                          <a:cs typeface="B Nazanin" pitchFamily="2" charset="-78"/>
                        </a:rPr>
                        <a:t>نام</a:t>
                      </a:r>
                      <a:endParaRPr lang="en-US" sz="110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200">
                          <a:effectLst/>
                          <a:cs typeface="B Nazanin" pitchFamily="2" charset="-78"/>
                        </a:rPr>
                        <a:t>شرح</a:t>
                      </a:r>
                      <a:endParaRPr lang="en-US" sz="110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200">
                          <a:effectLst/>
                          <a:cs typeface="B Nazanin" pitchFamily="2" charset="-78"/>
                        </a:rPr>
                        <a:t>افراد مرتبط</a:t>
                      </a:r>
                      <a:endParaRPr lang="en-US" sz="1100">
                        <a:effectLst/>
                        <a:latin typeface="Calibri"/>
                        <a:ea typeface="Calibri"/>
                        <a:cs typeface="B Nazanin" pitchFamily="2" charset="-78"/>
                      </a:endParaRPr>
                    </a:p>
                  </a:txBody>
                  <a:tcPr marL="68580" marR="68580" marT="0" marB="0"/>
                </a:tc>
              </a:tr>
              <a:tr h="350520">
                <a:tc>
                  <a:txBody>
                    <a:bodyPr/>
                    <a:lstStyle/>
                    <a:p>
                      <a:pPr algn="r" rtl="1">
                        <a:lnSpc>
                          <a:spcPct val="115000"/>
                        </a:lnSpc>
                        <a:spcAft>
                          <a:spcPts val="0"/>
                        </a:spcAft>
                      </a:pPr>
                      <a:r>
                        <a:rPr lang="fa-IR" sz="1200" dirty="0">
                          <a:effectLst/>
                          <a:cs typeface="B Nazanin" pitchFamily="2" charset="-78"/>
                        </a:rPr>
                        <a:t>متقاضی يا درخواست کننده کتاب</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 </a:t>
                      </a:r>
                      <a:endParaRPr lang="en-US" sz="110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en-US" sz="1200" dirty="0">
                          <a:effectLst/>
                          <a:cs typeface="B Nazanin" pitchFamily="2" charset="-78"/>
                        </a:rPr>
                        <a:t>- </a:t>
                      </a:r>
                      <a:r>
                        <a:rPr lang="fa-IR" sz="1200" dirty="0">
                          <a:effectLst/>
                          <a:cs typeface="B Nazanin" pitchFamily="2" charset="-78"/>
                        </a:rPr>
                        <a:t>جستجوی کتاب</a:t>
                      </a:r>
                      <a:endParaRPr lang="en-US" sz="1100" dirty="0">
                        <a:effectLst/>
                        <a:cs typeface="B Nazanin" pitchFamily="2" charset="-78"/>
                      </a:endParaRPr>
                    </a:p>
                    <a:p>
                      <a:pPr algn="r" rtl="1">
                        <a:lnSpc>
                          <a:spcPct val="115000"/>
                        </a:lnSpc>
                        <a:spcAft>
                          <a:spcPts val="0"/>
                        </a:spcAft>
                      </a:pPr>
                      <a:r>
                        <a:rPr lang="fa-IR" sz="1200" dirty="0">
                          <a:effectLst/>
                          <a:cs typeface="B Nazanin" pitchFamily="2" charset="-78"/>
                        </a:rPr>
                        <a:t>درخواست کتاب</a:t>
                      </a:r>
                      <a:endParaRPr lang="en-US" sz="110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200" dirty="0">
                          <a:effectLst/>
                          <a:cs typeface="B Nazanin" pitchFamily="2" charset="-78"/>
                        </a:rPr>
                        <a:t>نماينده خود</a:t>
                      </a:r>
                      <a:endParaRPr lang="en-US" sz="1100" dirty="0">
                        <a:effectLst/>
                        <a:latin typeface="Calibri"/>
                        <a:ea typeface="Calibri"/>
                        <a:cs typeface="B Nazanin" pitchFamily="2" charset="-78"/>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01704920"/>
              </p:ext>
            </p:extLst>
          </p:nvPr>
        </p:nvGraphicFramePr>
        <p:xfrm>
          <a:off x="1217929" y="3810000"/>
          <a:ext cx="6554471" cy="1981201"/>
        </p:xfrm>
        <a:graphic>
          <a:graphicData uri="http://schemas.openxmlformats.org/drawingml/2006/table">
            <a:tbl>
              <a:tblPr rtl="1" firstRow="1" firstCol="1" bandRow="1">
                <a:tableStyleId>{9D7B26C5-4107-4FEC-AEDC-1716B250A1EF}</a:tableStyleId>
              </a:tblPr>
              <a:tblGrid>
                <a:gridCol w="2184351"/>
                <a:gridCol w="2185060"/>
                <a:gridCol w="2185060"/>
              </a:tblGrid>
              <a:tr h="1415143">
                <a:tc>
                  <a:txBody>
                    <a:bodyPr/>
                    <a:lstStyle/>
                    <a:p>
                      <a:pPr algn="r" rtl="1">
                        <a:lnSpc>
                          <a:spcPct val="115000"/>
                        </a:lnSpc>
                        <a:spcAft>
                          <a:spcPts val="0"/>
                        </a:spcAft>
                      </a:pPr>
                      <a:r>
                        <a:rPr lang="fa-IR" sz="1100" dirty="0">
                          <a:effectLst/>
                          <a:cs typeface="B Nazanin" pitchFamily="2" charset="-78"/>
                        </a:rPr>
                        <a:t>کارمند کتابخانه یا کتابدار</a:t>
                      </a:r>
                      <a:endParaRPr lang="en-US" sz="110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dirty="0">
                          <a:effectLst/>
                          <a:cs typeface="B Nazanin" pitchFamily="2" charset="-78"/>
                        </a:rPr>
                        <a:t>تحویل دادن و گرفتن کتاب</a:t>
                      </a:r>
                      <a:endParaRPr lang="en-US" sz="1100" dirty="0">
                        <a:effectLst/>
                        <a:cs typeface="B Nazanin" pitchFamily="2" charset="-78"/>
                      </a:endParaRPr>
                    </a:p>
                    <a:p>
                      <a:pPr algn="r" rtl="1">
                        <a:lnSpc>
                          <a:spcPct val="115000"/>
                        </a:lnSpc>
                        <a:spcAft>
                          <a:spcPts val="0"/>
                        </a:spcAft>
                      </a:pPr>
                      <a:r>
                        <a:rPr lang="fa-IR" sz="1100" dirty="0">
                          <a:effectLst/>
                          <a:cs typeface="B Nazanin" pitchFamily="2" charset="-78"/>
                        </a:rPr>
                        <a:t>کنترل و ثبت کتابهایی که تحویل متقاضی می دهد یا از او دریافت می کند</a:t>
                      </a:r>
                      <a:endParaRPr lang="en-US" sz="1100" dirty="0">
                        <a:effectLst/>
                        <a:cs typeface="B Nazanin" pitchFamily="2" charset="-78"/>
                      </a:endParaRPr>
                    </a:p>
                    <a:p>
                      <a:pPr algn="r" rtl="1">
                        <a:lnSpc>
                          <a:spcPct val="115000"/>
                        </a:lnSpc>
                        <a:spcAft>
                          <a:spcPts val="0"/>
                        </a:spcAft>
                      </a:pPr>
                      <a:r>
                        <a:rPr lang="fa-IR" sz="1100" dirty="0">
                          <a:effectLst/>
                          <a:cs typeface="B Nazanin" pitchFamily="2" charset="-78"/>
                        </a:rPr>
                        <a:t>تمدید کتاب</a:t>
                      </a:r>
                      <a:endParaRPr lang="en-US" sz="1100" dirty="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dirty="0">
                          <a:effectLst/>
                          <a:cs typeface="B Nazanin" pitchFamily="2" charset="-78"/>
                        </a:rPr>
                        <a:t>نماینده خود</a:t>
                      </a:r>
                      <a:endParaRPr lang="en-US" sz="1100" dirty="0">
                        <a:effectLst/>
                        <a:latin typeface="Calibri"/>
                        <a:ea typeface="Calibri"/>
                        <a:cs typeface="B Nazanin" pitchFamily="2" charset="-78"/>
                      </a:endParaRPr>
                    </a:p>
                  </a:txBody>
                  <a:tcPr marL="68580" marR="68580" marT="0" marB="0"/>
                </a:tc>
              </a:tr>
              <a:tr h="283029">
                <a:tc>
                  <a:txBody>
                    <a:bodyPr/>
                    <a:lstStyle/>
                    <a:p>
                      <a:pPr algn="r" rtl="1">
                        <a:lnSpc>
                          <a:spcPct val="115000"/>
                        </a:lnSpc>
                        <a:spcAft>
                          <a:spcPts val="0"/>
                        </a:spcAft>
                      </a:pPr>
                      <a:r>
                        <a:rPr lang="fa-IR" sz="1100">
                          <a:effectLst/>
                          <a:cs typeface="B Nazanin" pitchFamily="2" charset="-78"/>
                        </a:rPr>
                        <a:t>مخزن دار کتاب</a:t>
                      </a:r>
                      <a:endParaRPr lang="en-US" sz="110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a:effectLst/>
                          <a:cs typeface="B Nazanin" pitchFamily="2" charset="-78"/>
                        </a:rPr>
                        <a:t>کنترل لیست کتاب های موجود</a:t>
                      </a:r>
                      <a:endParaRPr lang="en-US" sz="110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a:effectLst/>
                          <a:cs typeface="B Nazanin" pitchFamily="2" charset="-78"/>
                        </a:rPr>
                        <a:t>نماینده خود</a:t>
                      </a:r>
                      <a:endParaRPr lang="en-US" sz="1100">
                        <a:effectLst/>
                        <a:latin typeface="Calibri"/>
                        <a:ea typeface="Calibri"/>
                        <a:cs typeface="B Nazanin" pitchFamily="2" charset="-78"/>
                      </a:endParaRPr>
                    </a:p>
                  </a:txBody>
                  <a:tcPr marL="68580" marR="68580" marT="0" marB="0"/>
                </a:tc>
              </a:tr>
              <a:tr h="283029">
                <a:tc>
                  <a:txBody>
                    <a:bodyPr/>
                    <a:lstStyle/>
                    <a:p>
                      <a:pPr algn="r" rtl="1">
                        <a:lnSpc>
                          <a:spcPct val="115000"/>
                        </a:lnSpc>
                        <a:spcAft>
                          <a:spcPts val="0"/>
                        </a:spcAft>
                      </a:pPr>
                      <a:r>
                        <a:rPr lang="fa-IR" sz="1100">
                          <a:effectLst/>
                          <a:cs typeface="B Nazanin" pitchFamily="2" charset="-78"/>
                        </a:rPr>
                        <a:t>مدیر کتابخانه</a:t>
                      </a:r>
                      <a:endParaRPr lang="en-US" sz="110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a:effectLst/>
                          <a:cs typeface="B Nazanin" pitchFamily="2" charset="-78"/>
                        </a:rPr>
                        <a:t>کنترل مراحل کار</a:t>
                      </a:r>
                      <a:endParaRPr lang="en-US" sz="1100">
                        <a:effectLst/>
                        <a:latin typeface="Calibri"/>
                        <a:ea typeface="Calibri"/>
                        <a:cs typeface="B Nazanin" pitchFamily="2" charset="-78"/>
                      </a:endParaRPr>
                    </a:p>
                  </a:txBody>
                  <a:tcPr marL="68580" marR="68580" marT="0" marB="0"/>
                </a:tc>
                <a:tc>
                  <a:txBody>
                    <a:bodyPr/>
                    <a:lstStyle/>
                    <a:p>
                      <a:pPr algn="r" rtl="1">
                        <a:lnSpc>
                          <a:spcPct val="115000"/>
                        </a:lnSpc>
                        <a:spcAft>
                          <a:spcPts val="0"/>
                        </a:spcAft>
                      </a:pPr>
                      <a:r>
                        <a:rPr lang="fa-IR" sz="1100" dirty="0">
                          <a:effectLst/>
                          <a:cs typeface="B Nazanin" pitchFamily="2" charset="-78"/>
                        </a:rPr>
                        <a:t>نماینده خود</a:t>
                      </a:r>
                      <a:endParaRPr lang="en-US" sz="1100" dirty="0">
                        <a:effectLst/>
                        <a:latin typeface="Calibri"/>
                        <a:ea typeface="Calibri"/>
                        <a:cs typeface="B Nazanin" pitchFamily="2" charset="-78"/>
                      </a:endParaRPr>
                    </a:p>
                  </a:txBody>
                  <a:tcPr marL="68580" marR="68580" marT="0" marB="0"/>
                </a:tc>
              </a:tr>
            </a:tbl>
          </a:graphicData>
        </a:graphic>
      </p:graphicFrame>
      <p:sp>
        <p:nvSpPr>
          <p:cNvPr id="8" name="Rectangle 2"/>
          <p:cNvSpPr>
            <a:spLocks noChangeArrowheads="1"/>
          </p:cNvSpPr>
          <p:nvPr/>
        </p:nvSpPr>
        <p:spPr bwMode="auto">
          <a:xfrm>
            <a:off x="1600200" y="2051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50903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22</a:t>
            </a:fld>
            <a:endParaRPr lang="en-US"/>
          </a:p>
        </p:txBody>
      </p:sp>
      <p:sp>
        <p:nvSpPr>
          <p:cNvPr id="5" name="Rectangle 4"/>
          <p:cNvSpPr/>
          <p:nvPr/>
        </p:nvSpPr>
        <p:spPr>
          <a:xfrm>
            <a:off x="3733800" y="0"/>
            <a:ext cx="2084684" cy="369332"/>
          </a:xfrm>
          <a:prstGeom prst="rect">
            <a:avLst/>
          </a:prstGeom>
        </p:spPr>
        <p:txBody>
          <a:bodyPr wrap="square">
            <a:spAutoFit/>
          </a:bodyPr>
          <a:lstStyle/>
          <a:p>
            <a:r>
              <a:rPr lang="fa-IR" b="1" dirty="0" smtClean="0">
                <a:solidFill>
                  <a:schemeClr val="bg1"/>
                </a:solidFill>
              </a:rPr>
              <a:t>نیاز های عملیاتی</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38699520"/>
              </p:ext>
            </p:extLst>
          </p:nvPr>
        </p:nvGraphicFramePr>
        <p:xfrm>
          <a:off x="567590" y="3581400"/>
          <a:ext cx="8271610" cy="1863852"/>
        </p:xfrm>
        <a:graphic>
          <a:graphicData uri="http://schemas.openxmlformats.org/drawingml/2006/table">
            <a:tbl>
              <a:tblPr rtl="1" firstRow="1" firstCol="1" bandRow="1">
                <a:tableStyleId>{616DA210-FB5B-4158-B5E0-FEB733F419BA}</a:tableStyleId>
              </a:tblPr>
              <a:tblGrid>
                <a:gridCol w="4135805"/>
                <a:gridCol w="4135805"/>
              </a:tblGrid>
              <a:tr h="365760">
                <a:tc>
                  <a:txBody>
                    <a:bodyPr/>
                    <a:lstStyle/>
                    <a:p>
                      <a:pPr algn="ctr" rtl="1">
                        <a:lnSpc>
                          <a:spcPct val="115000"/>
                        </a:lnSpc>
                        <a:spcAft>
                          <a:spcPts val="0"/>
                        </a:spcAft>
                      </a:pPr>
                      <a:r>
                        <a:rPr lang="fa-IR" sz="2200" dirty="0">
                          <a:effectLst/>
                          <a:cs typeface="B Nazanin" pitchFamily="2" charset="-78"/>
                        </a:rPr>
                        <a:t>محدودیت ها</a:t>
                      </a:r>
                      <a:endParaRPr lang="en-US" sz="2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2200">
                          <a:effectLst/>
                          <a:cs typeface="B Nazanin" pitchFamily="2" charset="-78"/>
                        </a:rPr>
                        <a:t>ویژگی</a:t>
                      </a:r>
                      <a:endParaRPr lang="en-US" sz="2200">
                        <a:effectLst/>
                        <a:latin typeface="Calibri"/>
                        <a:ea typeface="Calibri"/>
                        <a:cs typeface="B Nazanin" pitchFamily="2" charset="-78"/>
                      </a:endParaRPr>
                    </a:p>
                  </a:txBody>
                  <a:tcPr marL="68580" marR="68580" marT="0" marB="0"/>
                </a:tc>
              </a:tr>
              <a:tr h="731520">
                <a:tc>
                  <a:txBody>
                    <a:bodyPr/>
                    <a:lstStyle/>
                    <a:p>
                      <a:pPr algn="ctr" rtl="1">
                        <a:lnSpc>
                          <a:spcPct val="115000"/>
                        </a:lnSpc>
                        <a:spcAft>
                          <a:spcPts val="0"/>
                        </a:spcAft>
                      </a:pPr>
                      <a:r>
                        <a:rPr lang="fa-IR" sz="2200" dirty="0">
                          <a:effectLst/>
                          <a:cs typeface="B Nazanin" pitchFamily="2" charset="-78"/>
                        </a:rPr>
                        <a:t>خوانا و واضح بودن واسط گرافیکی کاربر</a:t>
                      </a:r>
                      <a:endParaRPr lang="en-US" sz="2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2200" dirty="0">
                          <a:effectLst/>
                          <a:cs typeface="B Nazanin" pitchFamily="2" charset="-78"/>
                        </a:rPr>
                        <a:t>سهولت در استفاده</a:t>
                      </a:r>
                      <a:endParaRPr lang="en-US" sz="2200" dirty="0">
                        <a:effectLst/>
                        <a:latin typeface="Calibri"/>
                        <a:ea typeface="Calibri"/>
                        <a:cs typeface="B Nazanin" pitchFamily="2" charset="-78"/>
                      </a:endParaRPr>
                    </a:p>
                  </a:txBody>
                  <a:tcPr marL="68580" marR="68580" marT="0" marB="0"/>
                </a:tc>
              </a:tr>
              <a:tr h="731520">
                <a:tc>
                  <a:txBody>
                    <a:bodyPr/>
                    <a:lstStyle/>
                    <a:p>
                      <a:pPr algn="ctr" rtl="1">
                        <a:lnSpc>
                          <a:spcPct val="115000"/>
                        </a:lnSpc>
                        <a:spcAft>
                          <a:spcPts val="0"/>
                        </a:spcAft>
                      </a:pPr>
                      <a:r>
                        <a:rPr lang="fa-IR" sz="2200">
                          <a:effectLst/>
                          <a:cs typeface="B Nazanin" pitchFamily="2" charset="-78"/>
                        </a:rPr>
                        <a:t>برنامه قابل اجرا بر روی </a:t>
                      </a:r>
                      <a:r>
                        <a:rPr lang="en-US" sz="2200">
                          <a:effectLst/>
                          <a:cs typeface="B Nazanin" pitchFamily="2" charset="-78"/>
                        </a:rPr>
                        <a:t>win Xp </a:t>
                      </a:r>
                      <a:r>
                        <a:rPr lang="fa-IR" sz="2200">
                          <a:effectLst/>
                          <a:cs typeface="B Nazanin" pitchFamily="2" charset="-78"/>
                        </a:rPr>
                        <a:t>  و </a:t>
                      </a:r>
                      <a:r>
                        <a:rPr lang="en-US" sz="2200">
                          <a:effectLst/>
                          <a:cs typeface="B Nazanin" pitchFamily="2" charset="-78"/>
                        </a:rPr>
                        <a:t>Win Vista</a:t>
                      </a:r>
                      <a:endParaRPr lang="en-US" sz="22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2200" dirty="0">
                          <a:effectLst/>
                          <a:cs typeface="B Nazanin" pitchFamily="2" charset="-78"/>
                        </a:rPr>
                        <a:t>سیستم عامل</a:t>
                      </a:r>
                      <a:endParaRPr lang="en-US" sz="2200" dirty="0">
                        <a:effectLst/>
                        <a:latin typeface="Calibri"/>
                        <a:ea typeface="Calibri"/>
                        <a:cs typeface="B Nazanin" pitchFamily="2" charset="-78"/>
                      </a:endParaRPr>
                    </a:p>
                  </a:txBody>
                  <a:tcPr marL="68580" marR="68580" marT="0" marB="0"/>
                </a:tc>
              </a:tr>
            </a:tbl>
          </a:graphicData>
        </a:graphic>
      </p:graphicFrame>
      <p:sp>
        <p:nvSpPr>
          <p:cNvPr id="8" name="Rectangle 2"/>
          <p:cNvSpPr>
            <a:spLocks noChangeArrowheads="1"/>
          </p:cNvSpPr>
          <p:nvPr/>
        </p:nvSpPr>
        <p:spPr bwMode="auto">
          <a:xfrm>
            <a:off x="567591" y="1438619"/>
            <a:ext cx="7847213"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TimesNewRomanPSMT" charset="-78"/>
                <a:ea typeface="Calibri" pitchFamily="34" charset="0"/>
                <a:cs typeface="B Nazanin" pitchFamily="2" charset="-78"/>
              </a:rPr>
              <a:t>جدول ١</a:t>
            </a:r>
            <a:r>
              <a:rPr kumimoji="0" lang="en-US" b="1" i="0" u="none" strike="noStrike" cap="none" normalizeH="0" baseline="0" dirty="0" smtClean="0">
                <a:ln>
                  <a:noFill/>
                </a:ln>
                <a:solidFill>
                  <a:schemeClr val="tx1"/>
                </a:solidFill>
                <a:effectLst/>
                <a:latin typeface="TimesNewRomanPSMT" charset="-78"/>
                <a:ea typeface="Calibri" pitchFamily="34" charset="0"/>
                <a:cs typeface="B Nazanin" pitchFamily="2" charset="-78"/>
              </a:rPr>
              <a:t>. </a:t>
            </a:r>
            <a:r>
              <a:rPr kumimoji="0" lang="fa-IR" b="1" i="0" u="none" strike="noStrike" cap="none" normalizeH="0" baseline="0" dirty="0" smtClean="0">
                <a:ln>
                  <a:noFill/>
                </a:ln>
                <a:solidFill>
                  <a:schemeClr val="tx1"/>
                </a:solidFill>
                <a:effectLst/>
                <a:latin typeface="TimesNewRomanPSMT" charset="-78"/>
                <a:ea typeface="Calibri" pitchFamily="34" charset="0"/>
                <a:cs typeface="B Nazanin" pitchFamily="2" charset="-78"/>
              </a:rPr>
              <a:t>نيازهای عملياتی</a:t>
            </a:r>
            <a:endParaRPr kumimoji="0" lang="en-US" sz="105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ویژگی های سیستم : نیازهای کیفی یا دراصطلاح ویژگی های سیستم کتابخانه در جدول زیر مشخص شده است</a:t>
            </a:r>
            <a:endParaRPr kumimoji="0" lang="en-US" sz="105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30079"/>
            <a:ext cx="24384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نمودار </a:t>
            </a:r>
            <a:r>
              <a:rPr lang="en-US" sz="2400" dirty="0" smtClean="0">
                <a:solidFill>
                  <a:schemeClr val="bg1"/>
                </a:solidFill>
                <a:cs typeface="B Tabassom" pitchFamily="2" charset="-78"/>
              </a:rPr>
              <a:t>usecase </a:t>
            </a:r>
            <a:r>
              <a:rPr lang="fa-IR" sz="2400" dirty="0" smtClean="0">
                <a:solidFill>
                  <a:schemeClr val="bg1"/>
                </a:solidFill>
                <a:cs typeface="B Tabassom" pitchFamily="2" charset="-78"/>
              </a:rPr>
              <a:t>کتابخانه</a:t>
            </a: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23</a:t>
            </a:fld>
            <a:endParaRPr lang="en-US"/>
          </a:p>
        </p:txBody>
      </p:sp>
      <p:pic>
        <p:nvPicPr>
          <p:cNvPr id="5" name="Picture 4" descr="C:\Users\P73EB~1.AHM\AppData\Local\Temp\Rar$DI49.376\1.jpg"/>
          <p:cNvPicPr/>
          <p:nvPr/>
        </p:nvPicPr>
        <p:blipFill>
          <a:blip r:embed="rId2" cstate="print"/>
          <a:srcRect r="25010" b="33950"/>
          <a:stretch>
            <a:fillRect/>
          </a:stretch>
        </p:blipFill>
        <p:spPr bwMode="auto">
          <a:xfrm>
            <a:off x="0" y="609600"/>
            <a:ext cx="4724400" cy="2667000"/>
          </a:xfrm>
          <a:prstGeom prst="rect">
            <a:avLst/>
          </a:prstGeom>
          <a:noFill/>
          <a:ln w="9525">
            <a:noFill/>
            <a:miter lim="800000"/>
            <a:headEnd/>
            <a:tailEnd/>
          </a:ln>
        </p:spPr>
      </p:pic>
      <p:pic>
        <p:nvPicPr>
          <p:cNvPr id="6" name="Picture 5" descr="C:\Users\P73EB~1.AHM\AppData\Local\Temp\Rar$DI46.376\2.jpg"/>
          <p:cNvPicPr/>
          <p:nvPr/>
        </p:nvPicPr>
        <p:blipFill>
          <a:blip r:embed="rId3" cstate="print"/>
          <a:srcRect r="2564" b="29570"/>
          <a:stretch>
            <a:fillRect/>
          </a:stretch>
        </p:blipFill>
        <p:spPr bwMode="auto">
          <a:xfrm>
            <a:off x="0" y="3352800"/>
            <a:ext cx="4724400" cy="2743200"/>
          </a:xfrm>
          <a:prstGeom prst="rect">
            <a:avLst/>
          </a:prstGeom>
          <a:noFill/>
          <a:ln w="9525">
            <a:noFill/>
            <a:miter lim="800000"/>
            <a:headEnd/>
            <a:tailEnd/>
          </a:ln>
        </p:spPr>
      </p:pic>
      <p:pic>
        <p:nvPicPr>
          <p:cNvPr id="7" name="Picture 6" descr="C:\Users\P73EB~1.AHM\AppData\Local\Temp\Rar$DI08.080\3.jpg"/>
          <p:cNvPicPr/>
          <p:nvPr/>
        </p:nvPicPr>
        <p:blipFill>
          <a:blip r:embed="rId4" cstate="print"/>
          <a:srcRect b="32758"/>
          <a:stretch>
            <a:fillRect/>
          </a:stretch>
        </p:blipFill>
        <p:spPr bwMode="auto">
          <a:xfrm rot="5400000">
            <a:off x="3615646" y="1718354"/>
            <a:ext cx="5638800" cy="3268892"/>
          </a:xfrm>
          <a:prstGeom prst="rect">
            <a:avLst/>
          </a:prstGeom>
          <a:noFill/>
          <a:ln w="9525">
            <a:noFill/>
            <a:miter lim="800000"/>
            <a:headEnd/>
            <a:tailEnd/>
          </a:ln>
        </p:spPr>
      </p:pic>
    </p:spTree>
    <p:extLst>
      <p:ext uri="{BB962C8B-B14F-4D97-AF65-F5344CB8AC3E}">
        <p14:creationId xmlns:p14="http://schemas.microsoft.com/office/powerpoint/2010/main" val="208793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50829"/>
            <a:ext cx="4035136" cy="830997"/>
          </a:xfrm>
          <a:prstGeom prst="rect">
            <a:avLst/>
          </a:prstGeom>
          <a:noFill/>
        </p:spPr>
        <p:txBody>
          <a:bodyPr wrap="square" rtlCol="0">
            <a:spAutoFit/>
          </a:bodyPr>
          <a:lstStyle/>
          <a:p>
            <a:pPr algn="ctr"/>
            <a:r>
              <a:rPr lang="fa-IR" sz="2400" dirty="0" smtClean="0">
                <a:solidFill>
                  <a:schemeClr val="bg1"/>
                </a:solidFill>
                <a:cs typeface="B Tabassom" pitchFamily="2" charset="-78"/>
              </a:rPr>
              <a:t>سناریو ثبت نام کتابخانه</a:t>
            </a:r>
          </a:p>
          <a:p>
            <a:pPr algn="ctr"/>
            <a:endParaRPr lang="en-US" sz="2400" dirty="0">
              <a:solidFill>
                <a:schemeClr val="bg1"/>
              </a:solidFill>
              <a:cs typeface="B Tabassom" pitchFamily="2" charset="-78"/>
            </a:endParaRPr>
          </a:p>
        </p:txBody>
      </p:sp>
      <p:sp>
        <p:nvSpPr>
          <p:cNvPr id="10" name="Slide Number Placeholder 9"/>
          <p:cNvSpPr>
            <a:spLocks noGrp="1"/>
          </p:cNvSpPr>
          <p:nvPr>
            <p:ph type="sldNum" sz="quarter" idx="12"/>
          </p:nvPr>
        </p:nvSpPr>
        <p:spPr/>
        <p:txBody>
          <a:bodyPr/>
          <a:lstStyle/>
          <a:p>
            <a:fld id="{82045E87-D288-48DA-9682-B0B5434DE68B}" type="slidenum">
              <a:rPr lang="en-US" smtClean="0"/>
              <a:pPr/>
              <a:t>24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91540372"/>
              </p:ext>
            </p:extLst>
          </p:nvPr>
        </p:nvGraphicFramePr>
        <p:xfrm>
          <a:off x="1599564" y="1752602"/>
          <a:ext cx="6249035" cy="1682496"/>
        </p:xfrm>
        <a:graphic>
          <a:graphicData uri="http://schemas.openxmlformats.org/drawingml/2006/table">
            <a:tbl>
              <a:tblPr rtl="1" firstRow="1" firstCol="1" bandRow="1">
                <a:tableStyleId>{793D81CF-94F2-401A-BA57-92F5A7B2D0C5}</a:tableStyleId>
              </a:tblPr>
              <a:tblGrid>
                <a:gridCol w="1192063"/>
                <a:gridCol w="5056972"/>
              </a:tblGrid>
              <a:tr h="193520">
                <a:tc>
                  <a:txBody>
                    <a:bodyPr/>
                    <a:lstStyle/>
                    <a:p>
                      <a:pPr algn="ctr" rtl="1">
                        <a:lnSpc>
                          <a:spcPct val="115000"/>
                        </a:lnSpc>
                        <a:spcAft>
                          <a:spcPts val="0"/>
                        </a:spcAft>
                      </a:pPr>
                      <a:r>
                        <a:rPr lang="fa-IR" sz="1200" b="1" dirty="0">
                          <a:effectLst/>
                          <a:cs typeface="B Nazanin" pitchFamily="2" charset="-78"/>
                        </a:rPr>
                        <a:t>مورد استفاده</a:t>
                      </a:r>
                      <a:endParaRPr lang="en-US" sz="1200" b="1"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a:effectLst/>
                          <a:cs typeface="B Nazanin" pitchFamily="2" charset="-78"/>
                        </a:rPr>
                        <a:t>ورود به سیستم</a:t>
                      </a:r>
                      <a:endParaRPr lang="en-US" sz="1200" b="1">
                        <a:effectLst/>
                        <a:latin typeface="Calibri"/>
                        <a:ea typeface="Calibri"/>
                        <a:cs typeface="B Nazanin" pitchFamily="2" charset="-78"/>
                      </a:endParaRPr>
                    </a:p>
                  </a:txBody>
                  <a:tcPr marL="68580" marR="68580" marT="0" marB="0"/>
                </a:tc>
              </a:tr>
              <a:tr h="193520">
                <a:tc>
                  <a:txBody>
                    <a:bodyPr/>
                    <a:lstStyle/>
                    <a:p>
                      <a:pPr algn="ctr" rtl="1">
                        <a:lnSpc>
                          <a:spcPct val="115000"/>
                        </a:lnSpc>
                        <a:spcAft>
                          <a:spcPts val="0"/>
                        </a:spcAft>
                      </a:pPr>
                      <a:r>
                        <a:rPr lang="fa-IR" sz="1200" b="1">
                          <a:effectLst/>
                          <a:cs typeface="B Nazanin" pitchFamily="2" charset="-78"/>
                        </a:rPr>
                        <a:t>بازیگر</a:t>
                      </a:r>
                      <a:endParaRPr lang="en-US" sz="1200" b="1">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a:effectLst/>
                          <a:cs typeface="B Nazanin" pitchFamily="2" charset="-78"/>
                        </a:rPr>
                        <a:t>کاربر</a:t>
                      </a:r>
                      <a:endParaRPr lang="en-US" sz="1200" b="1">
                        <a:effectLst/>
                        <a:latin typeface="Calibri"/>
                        <a:ea typeface="Calibri"/>
                        <a:cs typeface="B Nazanin" pitchFamily="2" charset="-78"/>
                      </a:endParaRPr>
                    </a:p>
                  </a:txBody>
                  <a:tcPr marL="68580" marR="68580" marT="0" marB="0"/>
                </a:tc>
              </a:tr>
              <a:tr h="193520">
                <a:tc>
                  <a:txBody>
                    <a:bodyPr/>
                    <a:lstStyle/>
                    <a:p>
                      <a:pPr algn="ctr" rtl="1">
                        <a:lnSpc>
                          <a:spcPct val="115000"/>
                        </a:lnSpc>
                        <a:spcAft>
                          <a:spcPts val="0"/>
                        </a:spcAft>
                      </a:pPr>
                      <a:r>
                        <a:rPr lang="fa-IR" sz="1200" b="1">
                          <a:effectLst/>
                          <a:cs typeface="B Nazanin" pitchFamily="2" charset="-78"/>
                        </a:rPr>
                        <a:t>نوع</a:t>
                      </a:r>
                      <a:endParaRPr lang="en-US" sz="1200" b="1">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a:effectLst/>
                          <a:cs typeface="B Nazanin" pitchFamily="2" charset="-78"/>
                        </a:rPr>
                        <a:t>اصلی</a:t>
                      </a:r>
                      <a:endParaRPr lang="en-US" sz="1200" b="1">
                        <a:effectLst/>
                        <a:latin typeface="Calibri"/>
                        <a:ea typeface="Calibri"/>
                        <a:cs typeface="B Nazanin" pitchFamily="2" charset="-78"/>
                      </a:endParaRPr>
                    </a:p>
                  </a:txBody>
                  <a:tcPr marL="68580" marR="68580" marT="0" marB="0"/>
                </a:tc>
              </a:tr>
              <a:tr h="193520">
                <a:tc>
                  <a:txBody>
                    <a:bodyPr/>
                    <a:lstStyle/>
                    <a:p>
                      <a:pPr algn="ctr" rtl="1">
                        <a:lnSpc>
                          <a:spcPct val="115000"/>
                        </a:lnSpc>
                        <a:spcAft>
                          <a:spcPts val="0"/>
                        </a:spcAft>
                      </a:pPr>
                      <a:r>
                        <a:rPr lang="fa-IR" sz="1200" b="1">
                          <a:effectLst/>
                          <a:cs typeface="B Nazanin" pitchFamily="2" charset="-78"/>
                        </a:rPr>
                        <a:t>پیشفرض</a:t>
                      </a:r>
                      <a:endParaRPr lang="en-US" sz="1200" b="1">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dirty="0">
                          <a:effectLst/>
                          <a:cs typeface="B Nazanin" pitchFamily="2" charset="-78"/>
                        </a:rPr>
                        <a:t>کاربر به صورت معتبر به سیستم وارد شده</a:t>
                      </a:r>
                      <a:endParaRPr lang="en-US" sz="1200" b="1" dirty="0">
                        <a:effectLst/>
                        <a:latin typeface="Calibri"/>
                        <a:ea typeface="Calibri"/>
                        <a:cs typeface="B Nazanin" pitchFamily="2" charset="-78"/>
                      </a:endParaRPr>
                    </a:p>
                  </a:txBody>
                  <a:tcPr marL="68580" marR="68580" marT="0" marB="0"/>
                </a:tc>
              </a:tr>
              <a:tr h="606690">
                <a:tc>
                  <a:txBody>
                    <a:bodyPr/>
                    <a:lstStyle/>
                    <a:p>
                      <a:pPr algn="ctr" rtl="1">
                        <a:lnSpc>
                          <a:spcPct val="115000"/>
                        </a:lnSpc>
                        <a:spcAft>
                          <a:spcPts val="0"/>
                        </a:spcAft>
                      </a:pPr>
                      <a:r>
                        <a:rPr lang="fa-IR" sz="1200" b="1">
                          <a:effectLst/>
                          <a:cs typeface="B Nazanin" pitchFamily="2" charset="-78"/>
                        </a:rPr>
                        <a:t>شرح</a:t>
                      </a:r>
                      <a:endParaRPr lang="en-US" sz="1200" b="1">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dirty="0">
                          <a:effectLst/>
                          <a:cs typeface="B Nazanin" pitchFamily="2" charset="-78"/>
                        </a:rPr>
                        <a:t>کاربر یکی از گزینه های ورود به صورت میهمان یا عضو را انتخاب کرده اگر به صورت عضو بود سیستم فرم ورود را نشان می دهد و کاربر مشخصات را وارد می کند سیستم چک می کند و کاربر وارد می شود</a:t>
                      </a:r>
                      <a:endParaRPr lang="en-US" sz="1200" b="1" dirty="0">
                        <a:effectLst/>
                        <a:latin typeface="Calibri"/>
                        <a:ea typeface="Calibri"/>
                        <a:cs typeface="B Nazanin" pitchFamily="2" charset="-78"/>
                      </a:endParaRPr>
                    </a:p>
                  </a:txBody>
                  <a:tcPr marL="68580" marR="68580" marT="0" marB="0"/>
                </a:tc>
              </a:tr>
              <a:tr h="193520">
                <a:tc>
                  <a:txBody>
                    <a:bodyPr/>
                    <a:lstStyle/>
                    <a:p>
                      <a:pPr algn="ctr" rtl="1">
                        <a:lnSpc>
                          <a:spcPct val="115000"/>
                        </a:lnSpc>
                        <a:spcAft>
                          <a:spcPts val="0"/>
                        </a:spcAft>
                      </a:pPr>
                      <a:r>
                        <a:rPr lang="fa-IR" sz="1200" b="1">
                          <a:effectLst/>
                          <a:cs typeface="B Nazanin" pitchFamily="2" charset="-78"/>
                        </a:rPr>
                        <a:t>نیازها</a:t>
                      </a:r>
                      <a:endParaRPr lang="en-US" sz="1200" b="1">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200" b="1" dirty="0">
                          <a:effectLst/>
                          <a:cs typeface="B Nazanin" pitchFamily="2" charset="-78"/>
                        </a:rPr>
                        <a:t>نیاز شماره 1</a:t>
                      </a:r>
                      <a:endParaRPr lang="en-US" sz="1200" b="1" dirty="0">
                        <a:effectLst/>
                        <a:latin typeface="Calibri"/>
                        <a:ea typeface="Calibri"/>
                        <a:cs typeface="B Nazanin" pitchFamily="2" charset="-78"/>
                      </a:endParaRPr>
                    </a:p>
                  </a:txBody>
                  <a:tcPr marL="68580" marR="68580" marT="0" marB="0"/>
                </a:tc>
              </a:tr>
            </a:tbl>
          </a:graphicData>
        </a:graphic>
      </p:graphicFrame>
      <p:sp>
        <p:nvSpPr>
          <p:cNvPr id="3" name="Rectangle 1"/>
          <p:cNvSpPr>
            <a:spLocks noChangeArrowheads="1"/>
          </p:cNvSpPr>
          <p:nvPr/>
        </p:nvSpPr>
        <p:spPr bwMode="auto">
          <a:xfrm>
            <a:off x="2079869" y="739143"/>
            <a:ext cx="604864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TimesNewRomanPS-BoldMT"/>
                <a:ea typeface="Calibri" pitchFamily="34" charset="0"/>
                <a:cs typeface="B Nazanin" pitchFamily="2" charset="-78"/>
              </a:rPr>
              <a:t>مورد استفاده ی ثبت نام</a:t>
            </a:r>
            <a:r>
              <a:rPr kumimoji="0" lang="en-US" b="1" i="0" u="none" strike="noStrike" cap="none" normalizeH="0" baseline="0" dirty="0" smtClean="0">
                <a:ln>
                  <a:noFill/>
                </a:ln>
                <a:solidFill>
                  <a:schemeClr val="tx1"/>
                </a:solidFill>
                <a:effectLst/>
                <a:latin typeface="TimesNewRomanPS-BoldMT"/>
                <a:ea typeface="Calibri" pitchFamily="34" charset="0"/>
                <a:cs typeface="B Nazanin" pitchFamily="2" charset="-78"/>
              </a:rPr>
              <a:t> :</a:t>
            </a:r>
            <a:endParaRPr kumimoji="0" lang="en-US" sz="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اگر کاربر اولين بار وارد سيستم کتابخانه شده باشد می تواند با استفاده از اين مورد استفاده به عضويت سيستم</a:t>
            </a:r>
            <a:endParaRPr kumimoji="0" lang="en-US" sz="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کتابخانه در آيد</a:t>
            </a:r>
            <a:r>
              <a:rPr kumimoji="0" lang="en-US"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 </a:t>
            </a:r>
            <a:r>
              <a:rPr kumimoji="0" lang="fa-IR"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که سناريوی اين مورد استفاده به صورت زير می باشد</a:t>
            </a:r>
            <a:r>
              <a:rPr kumimoji="0" lang="en-US"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a:t>
            </a:r>
            <a:endParaRPr kumimoji="0" lang="en-US" sz="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92138291"/>
              </p:ext>
            </p:extLst>
          </p:nvPr>
        </p:nvGraphicFramePr>
        <p:xfrm>
          <a:off x="1676400" y="3581400"/>
          <a:ext cx="6096000" cy="2438400"/>
        </p:xfrm>
        <a:graphic>
          <a:graphicData uri="http://schemas.openxmlformats.org/drawingml/2006/table">
            <a:tbl>
              <a:tblPr rtl="1" firstRow="1" firstCol="1" bandRow="1">
                <a:tableStyleId>{793D81CF-94F2-401A-BA57-92F5A7B2D0C5}</a:tableStyleId>
              </a:tblPr>
              <a:tblGrid>
                <a:gridCol w="3048000"/>
                <a:gridCol w="3048000"/>
              </a:tblGrid>
              <a:tr h="304800">
                <a:tc>
                  <a:txBody>
                    <a:bodyPr/>
                    <a:lstStyle/>
                    <a:p>
                      <a:pPr algn="ctr" rtl="1">
                        <a:lnSpc>
                          <a:spcPct val="115000"/>
                        </a:lnSpc>
                        <a:spcAft>
                          <a:spcPts val="0"/>
                        </a:spcAft>
                      </a:pPr>
                      <a:r>
                        <a:rPr lang="fa-IR" sz="1400" dirty="0">
                          <a:effectLst/>
                          <a:cs typeface="B Nazanin" pitchFamily="2" charset="-78"/>
                        </a:rPr>
                        <a:t>واکنش سیستم</a:t>
                      </a:r>
                      <a:endParaRPr lang="en-US" sz="14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عمل بازیگر</a:t>
                      </a:r>
                      <a:endParaRPr lang="en-US" sz="1400">
                        <a:effectLst/>
                        <a:latin typeface="Calibri"/>
                        <a:ea typeface="Calibri"/>
                        <a:cs typeface="B Nazanin" pitchFamily="2" charset="-78"/>
                      </a:endParaRPr>
                    </a:p>
                  </a:txBody>
                  <a:tcPr marL="68580" marR="68580" marT="0" marB="0"/>
                </a:tc>
              </a:tr>
              <a:tr h="304800">
                <a:tc>
                  <a:txBody>
                    <a:bodyPr/>
                    <a:lstStyle/>
                    <a:p>
                      <a:pPr algn="ctr" rtl="1">
                        <a:lnSpc>
                          <a:spcPct val="115000"/>
                        </a:lnSpc>
                        <a:spcAft>
                          <a:spcPts val="0"/>
                        </a:spcAft>
                      </a:pPr>
                      <a:r>
                        <a:rPr lang="fa-IR" sz="1400">
                          <a:effectLst/>
                          <a:cs typeface="B Nazanin" pitchFamily="2" charset="-78"/>
                        </a:rPr>
                        <a:t> </a:t>
                      </a:r>
                      <a:endParaRPr lang="en-US" sz="1400">
                        <a:effectLst/>
                        <a:latin typeface="Calibri"/>
                        <a:ea typeface="Calibri"/>
                        <a:cs typeface="B Nazanin" pitchFamily="2" charset="-78"/>
                      </a:endParaRPr>
                    </a:p>
                  </a:txBody>
                  <a:tcPr marL="68580" marR="68580" marT="0" marB="0"/>
                </a:tc>
                <a:tc>
                  <a:txBody>
                    <a:bodyPr/>
                    <a:lstStyle/>
                    <a:p>
                      <a:pPr marL="342900" lvl="0" indent="-342900" algn="ctr" rtl="1">
                        <a:lnSpc>
                          <a:spcPct val="115000"/>
                        </a:lnSpc>
                        <a:spcAft>
                          <a:spcPts val="0"/>
                        </a:spcAft>
                        <a:buFont typeface="+mj-lt"/>
                        <a:buAutoNum type="arabicPeriod"/>
                      </a:pPr>
                      <a:r>
                        <a:rPr lang="fa-IR" sz="1400">
                          <a:effectLst/>
                          <a:cs typeface="B Nazanin" pitchFamily="2" charset="-78"/>
                        </a:rPr>
                        <a:t>کاربر نوع ورود خود را انتخاب می کند</a:t>
                      </a:r>
                      <a:endParaRPr lang="en-US" sz="1400">
                        <a:effectLst/>
                        <a:latin typeface="Calibri"/>
                        <a:ea typeface="Calibri"/>
                        <a:cs typeface="B Nazanin" pitchFamily="2" charset="-78"/>
                      </a:endParaRPr>
                    </a:p>
                  </a:txBody>
                  <a:tcPr marL="68580" marR="68580" marT="0" marB="0"/>
                </a:tc>
              </a:tr>
              <a:tr h="304800">
                <a:tc>
                  <a:txBody>
                    <a:bodyPr/>
                    <a:lstStyle/>
                    <a:p>
                      <a:pPr marL="342900" lvl="0" indent="-342900" algn="ctr" rtl="1">
                        <a:lnSpc>
                          <a:spcPct val="115000"/>
                        </a:lnSpc>
                        <a:spcAft>
                          <a:spcPts val="0"/>
                        </a:spcAft>
                        <a:buFont typeface="+mj-lt"/>
                        <a:buAutoNum type="arabicPeriod"/>
                      </a:pPr>
                      <a:r>
                        <a:rPr lang="fa-IR" sz="1400">
                          <a:effectLst/>
                          <a:cs typeface="B Nazanin" pitchFamily="2" charset="-78"/>
                        </a:rPr>
                        <a:t>سیستم نوع ورود را چک می کند</a:t>
                      </a:r>
                      <a:endParaRPr lang="en-US" sz="14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 </a:t>
                      </a:r>
                      <a:endParaRPr lang="en-US" sz="1400">
                        <a:effectLst/>
                        <a:latin typeface="Calibri"/>
                        <a:ea typeface="Calibri"/>
                        <a:cs typeface="B Nazanin" pitchFamily="2" charset="-78"/>
                      </a:endParaRPr>
                    </a:p>
                  </a:txBody>
                  <a:tcPr marL="68580" marR="68580" marT="0" marB="0"/>
                </a:tc>
              </a:tr>
              <a:tr h="304800">
                <a:tc>
                  <a:txBody>
                    <a:bodyPr/>
                    <a:lstStyle/>
                    <a:p>
                      <a:pPr algn="ctr" rtl="1">
                        <a:lnSpc>
                          <a:spcPct val="115000"/>
                        </a:lnSpc>
                        <a:spcAft>
                          <a:spcPts val="0"/>
                        </a:spcAft>
                      </a:pPr>
                      <a:r>
                        <a:rPr lang="fa-IR" sz="1400">
                          <a:effectLst/>
                          <a:cs typeface="B Nazanin" pitchFamily="2" charset="-78"/>
                        </a:rPr>
                        <a:t> </a:t>
                      </a:r>
                      <a:endParaRPr lang="en-US" sz="1400">
                        <a:effectLst/>
                        <a:latin typeface="Calibri"/>
                        <a:ea typeface="Calibri"/>
                        <a:cs typeface="B Nazanin" pitchFamily="2" charset="-78"/>
                      </a:endParaRPr>
                    </a:p>
                  </a:txBody>
                  <a:tcPr marL="68580" marR="68580" marT="0" marB="0"/>
                </a:tc>
                <a:tc>
                  <a:txBody>
                    <a:bodyPr/>
                    <a:lstStyle/>
                    <a:p>
                      <a:pPr marL="342900" lvl="0" indent="-342900" algn="ctr" rtl="1">
                        <a:lnSpc>
                          <a:spcPct val="115000"/>
                        </a:lnSpc>
                        <a:spcAft>
                          <a:spcPts val="0"/>
                        </a:spcAft>
                        <a:buFont typeface="+mj-lt"/>
                        <a:buAutoNum type="arabicPeriod"/>
                      </a:pPr>
                      <a:r>
                        <a:rPr lang="fa-IR" sz="1400">
                          <a:effectLst/>
                          <a:cs typeface="B Nazanin" pitchFamily="2" charset="-78"/>
                        </a:rPr>
                        <a:t>کاربر مشخصات را وارد می کند و دکمه تایید را </a:t>
                      </a:r>
                      <a:endParaRPr lang="en-US" sz="1400">
                        <a:effectLst/>
                        <a:latin typeface="Calibri"/>
                        <a:ea typeface="Calibri"/>
                        <a:cs typeface="B Nazanin" pitchFamily="2" charset="-78"/>
                      </a:endParaRPr>
                    </a:p>
                  </a:txBody>
                  <a:tcPr marL="68580" marR="68580" marT="0" marB="0"/>
                </a:tc>
              </a:tr>
              <a:tr h="609600">
                <a:tc>
                  <a:txBody>
                    <a:bodyPr/>
                    <a:lstStyle/>
                    <a:p>
                      <a:pPr algn="ctr" rtl="1">
                        <a:lnSpc>
                          <a:spcPct val="115000"/>
                        </a:lnSpc>
                        <a:spcAft>
                          <a:spcPts val="0"/>
                        </a:spcAft>
                      </a:pPr>
                      <a:r>
                        <a:rPr lang="fa-IR" sz="1400" dirty="0">
                          <a:effectLst/>
                          <a:cs typeface="B Nazanin" pitchFamily="2" charset="-78"/>
                        </a:rPr>
                        <a:t>اگر مهمان باشد ورود انجام می شود</a:t>
                      </a:r>
                      <a:endParaRPr lang="en-US" sz="1400" dirty="0">
                        <a:effectLst/>
                        <a:cs typeface="B Nazanin" pitchFamily="2" charset="-78"/>
                      </a:endParaRPr>
                    </a:p>
                    <a:p>
                      <a:pPr algn="ctr" rtl="1">
                        <a:lnSpc>
                          <a:spcPct val="115000"/>
                        </a:lnSpc>
                        <a:spcAft>
                          <a:spcPts val="0"/>
                        </a:spcAft>
                      </a:pPr>
                      <a:r>
                        <a:rPr lang="fa-IR" sz="1400" dirty="0">
                          <a:effectLst/>
                          <a:cs typeface="B Nazanin" pitchFamily="2" charset="-78"/>
                        </a:rPr>
                        <a:t>اگر عضو باشد فرم ورود را نمایش می دهد</a:t>
                      </a:r>
                      <a:endParaRPr lang="en-US" sz="14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 </a:t>
                      </a:r>
                      <a:endParaRPr lang="en-US" sz="1400">
                        <a:effectLst/>
                        <a:latin typeface="Calibri"/>
                        <a:ea typeface="Calibri"/>
                        <a:cs typeface="B Nazanin" pitchFamily="2" charset="-78"/>
                      </a:endParaRPr>
                    </a:p>
                  </a:txBody>
                  <a:tcPr marL="68580" marR="68580" marT="0" marB="0"/>
                </a:tc>
              </a:tr>
              <a:tr h="609600">
                <a:tc>
                  <a:txBody>
                    <a:bodyPr/>
                    <a:lstStyle/>
                    <a:p>
                      <a:pPr algn="ctr" rtl="1">
                        <a:lnSpc>
                          <a:spcPct val="115000"/>
                        </a:lnSpc>
                        <a:spcAft>
                          <a:spcPts val="0"/>
                        </a:spcAft>
                      </a:pPr>
                      <a:r>
                        <a:rPr lang="fa-IR" sz="1400">
                          <a:effectLst/>
                          <a:cs typeface="B Nazanin" pitchFamily="2" charset="-78"/>
                        </a:rPr>
                        <a:t>سیستم مشخصات را کنترل می کند و در صورت تایید ورود به سیستم انجام می شود</a:t>
                      </a:r>
                      <a:endParaRPr lang="en-US" sz="14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 </a:t>
                      </a:r>
                      <a:endParaRPr lang="en-US" sz="140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4144279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045E87-D288-48DA-9682-B0B5434DE68B}" type="slidenum">
              <a:rPr lang="en-US" smtClean="0"/>
              <a:pPr/>
              <a:t>25</a:t>
            </a:fld>
            <a:endParaRPr lang="en-US"/>
          </a:p>
        </p:txBody>
      </p:sp>
      <p:sp>
        <p:nvSpPr>
          <p:cNvPr id="7" name="TextBox 6"/>
          <p:cNvSpPr txBox="1"/>
          <p:nvPr/>
        </p:nvSpPr>
        <p:spPr>
          <a:xfrm>
            <a:off x="2895600" y="50829"/>
            <a:ext cx="4035136" cy="830997"/>
          </a:xfrm>
          <a:prstGeom prst="rect">
            <a:avLst/>
          </a:prstGeom>
          <a:noFill/>
        </p:spPr>
        <p:txBody>
          <a:bodyPr wrap="square" rtlCol="0">
            <a:spAutoFit/>
          </a:bodyPr>
          <a:lstStyle/>
          <a:p>
            <a:pPr algn="ctr"/>
            <a:r>
              <a:rPr lang="fa-IR" sz="2400" dirty="0" smtClean="0">
                <a:solidFill>
                  <a:schemeClr val="bg1"/>
                </a:solidFill>
                <a:cs typeface="B Tabassom" pitchFamily="2" charset="-78"/>
              </a:rPr>
              <a:t>سناریو جستجوی کتاب کتابخانه</a:t>
            </a:r>
          </a:p>
          <a:p>
            <a:pPr algn="ctr"/>
            <a:endParaRPr lang="en-US" sz="2400" dirty="0">
              <a:solidFill>
                <a:schemeClr val="bg1"/>
              </a:solidFill>
              <a:cs typeface="B Tabassom"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560747814"/>
              </p:ext>
            </p:extLst>
          </p:nvPr>
        </p:nvGraphicFramePr>
        <p:xfrm>
          <a:off x="1676400" y="2895600"/>
          <a:ext cx="5868670" cy="2804160"/>
        </p:xfrm>
        <a:graphic>
          <a:graphicData uri="http://schemas.openxmlformats.org/drawingml/2006/table">
            <a:tbl>
              <a:tblPr rtl="1" firstRow="1" firstCol="1" bandRow="1">
                <a:tableStyleId>{793D81CF-94F2-401A-BA57-92F5A7B2D0C5}</a:tableStyleId>
              </a:tblPr>
              <a:tblGrid>
                <a:gridCol w="2934335"/>
                <a:gridCol w="2934335"/>
              </a:tblGrid>
              <a:tr h="0">
                <a:tc>
                  <a:txBody>
                    <a:bodyPr/>
                    <a:lstStyle/>
                    <a:p>
                      <a:pPr algn="ctr" rtl="1">
                        <a:lnSpc>
                          <a:spcPct val="115000"/>
                        </a:lnSpc>
                        <a:spcAft>
                          <a:spcPts val="0"/>
                        </a:spcAft>
                      </a:pPr>
                      <a:r>
                        <a:rPr lang="fa-IR" sz="1600" dirty="0">
                          <a:effectLst/>
                          <a:cs typeface="B Nazanin" pitchFamily="2" charset="-78"/>
                        </a:rPr>
                        <a:t>مورد استفاده</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جستجو</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بازیگر</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کاربر</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نوع</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اصلی</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هدف</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جستجوی کتاب و نمایش نتایج جستجو</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پیشفرض</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ورود معتبر به سیستم</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پس فرض</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a:effectLst/>
                          <a:cs typeface="B Nazanin" pitchFamily="2" charset="-78"/>
                        </a:rPr>
                        <a:t>نمایش نتیجه جستجو به صورت یک فرم</a:t>
                      </a:r>
                      <a:endParaRPr lang="en-US" sz="160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شرح </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dirty="0">
                          <a:effectLst/>
                          <a:cs typeface="B Nazanin" pitchFamily="2" charset="-78"/>
                        </a:rPr>
                        <a:t>کاربر با سه روش (جستجوی کتاب، نام مولف یا نام مولف کتاب) کتاب مورد نظرش را جستجو می کند</a:t>
                      </a:r>
                      <a:endParaRPr lang="en-US" sz="1600" dirty="0">
                        <a:effectLst/>
                        <a:latin typeface="Calibri"/>
                        <a:ea typeface="Calibri"/>
                        <a:cs typeface="B Nazanin" pitchFamily="2" charset="-78"/>
                      </a:endParaRPr>
                    </a:p>
                  </a:txBody>
                  <a:tcPr marL="68580" marR="68580" marT="0" marB="0"/>
                </a:tc>
              </a:tr>
              <a:tr h="0">
                <a:tc>
                  <a:txBody>
                    <a:bodyPr/>
                    <a:lstStyle/>
                    <a:p>
                      <a:pPr algn="ctr" rtl="1">
                        <a:lnSpc>
                          <a:spcPct val="115000"/>
                        </a:lnSpc>
                        <a:spcAft>
                          <a:spcPts val="0"/>
                        </a:spcAft>
                      </a:pPr>
                      <a:r>
                        <a:rPr lang="fa-IR" sz="1600" dirty="0">
                          <a:effectLst/>
                          <a:cs typeface="B Nazanin" pitchFamily="2" charset="-78"/>
                        </a:rPr>
                        <a:t>نیازها</a:t>
                      </a:r>
                      <a:endParaRPr lang="en-US" sz="16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600" dirty="0">
                          <a:effectLst/>
                          <a:cs typeface="B Nazanin" pitchFamily="2" charset="-78"/>
                        </a:rPr>
                        <a:t>نیاز شماره 6، نیاز شماره 8</a:t>
                      </a:r>
                      <a:endParaRPr lang="en-US" sz="1600" dirty="0">
                        <a:effectLst/>
                        <a:latin typeface="Calibri"/>
                        <a:ea typeface="Calibri"/>
                        <a:cs typeface="B Nazanin" pitchFamily="2" charset="-78"/>
                      </a:endParaRPr>
                    </a:p>
                  </a:txBody>
                  <a:tcPr marL="68580" marR="68580" marT="0" marB="0"/>
                </a:tc>
              </a:tr>
            </a:tbl>
          </a:graphicData>
        </a:graphic>
      </p:graphicFrame>
      <p:sp>
        <p:nvSpPr>
          <p:cNvPr id="3" name="Rectangle 1"/>
          <p:cNvSpPr>
            <a:spLocks noChangeArrowheads="1"/>
          </p:cNvSpPr>
          <p:nvPr/>
        </p:nvSpPr>
        <p:spPr bwMode="auto">
          <a:xfrm>
            <a:off x="2514600" y="725944"/>
            <a:ext cx="6210868"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NewRomanPS-BoldMT"/>
                <a:ea typeface="Calibri" pitchFamily="34" charset="0"/>
                <a:cs typeface="B Nazanin" pitchFamily="2" charset="-78"/>
              </a:rPr>
              <a:t>مورد استفاده ی جستجوی کتاب</a:t>
            </a:r>
            <a:r>
              <a:rPr kumimoji="0" lang="en-US" sz="2400" b="1" i="0" u="none" strike="noStrike" cap="none" normalizeH="0" baseline="0" dirty="0" smtClean="0">
                <a:ln>
                  <a:noFill/>
                </a:ln>
                <a:solidFill>
                  <a:schemeClr val="tx1"/>
                </a:solidFill>
                <a:effectLst/>
                <a:latin typeface="TimesNewRomanPS-BoldMT"/>
                <a:ea typeface="Calibri" pitchFamily="34" charset="0"/>
                <a:cs typeface="B Nazanin" pitchFamily="2" charset="-78"/>
              </a:rPr>
              <a:t> :</a:t>
            </a:r>
            <a:endParaRPr kumimoji="0" lang="en-US" sz="105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با استفاده از این مورد استفاده ، کاربر می تواند کتاب مورد نظر خود را بر اساس نام مولف یا نام کتاب یا موضوع جستجو کند که سناریوی این مورد استفاده به ترتیب زير است</a:t>
            </a:r>
            <a:endParaRPr kumimoji="0" lang="en-US" sz="105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2519610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045E87-D288-48DA-9682-B0B5434DE68B}" type="slidenum">
              <a:rPr lang="en-US" smtClean="0"/>
              <a:pPr/>
              <a:t>26</a:t>
            </a:fld>
            <a:endParaRPr lang="en-US"/>
          </a:p>
        </p:txBody>
      </p:sp>
      <p:sp>
        <p:nvSpPr>
          <p:cNvPr id="9" name="TextBox 8"/>
          <p:cNvSpPr txBox="1"/>
          <p:nvPr/>
        </p:nvSpPr>
        <p:spPr>
          <a:xfrm>
            <a:off x="2895600" y="50829"/>
            <a:ext cx="4035136" cy="830997"/>
          </a:xfrm>
          <a:prstGeom prst="rect">
            <a:avLst/>
          </a:prstGeom>
          <a:noFill/>
        </p:spPr>
        <p:txBody>
          <a:bodyPr wrap="square" rtlCol="0">
            <a:spAutoFit/>
          </a:bodyPr>
          <a:lstStyle/>
          <a:p>
            <a:pPr algn="ctr"/>
            <a:r>
              <a:rPr lang="fa-IR" sz="2400" dirty="0" smtClean="0">
                <a:solidFill>
                  <a:schemeClr val="bg1"/>
                </a:solidFill>
                <a:cs typeface="B Tabassom" pitchFamily="2" charset="-78"/>
              </a:rPr>
              <a:t>سناریو امانت گرفتن و بازگرداندن کتاب کتابخانه</a:t>
            </a:r>
          </a:p>
          <a:p>
            <a:pPr algn="ctr"/>
            <a:endParaRPr lang="en-US" sz="2400" dirty="0">
              <a:solidFill>
                <a:schemeClr val="bg1"/>
              </a:solidFill>
              <a:cs typeface="B Tabassom"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827783844"/>
              </p:ext>
            </p:extLst>
          </p:nvPr>
        </p:nvGraphicFramePr>
        <p:xfrm>
          <a:off x="176284" y="2062607"/>
          <a:ext cx="4648200" cy="4107180"/>
        </p:xfrm>
        <a:graphic>
          <a:graphicData uri="http://schemas.openxmlformats.org/drawingml/2006/table">
            <a:tbl>
              <a:tblPr rtl="1" firstRow="1" firstCol="1" bandRow="1">
                <a:tableStyleId>{793D81CF-94F2-401A-BA57-92F5A7B2D0C5}</a:tableStyleId>
              </a:tblPr>
              <a:tblGrid>
                <a:gridCol w="2324100"/>
                <a:gridCol w="2324100"/>
              </a:tblGrid>
              <a:tr h="238898">
                <a:tc>
                  <a:txBody>
                    <a:bodyPr/>
                    <a:lstStyle/>
                    <a:p>
                      <a:pPr algn="ctr" rtl="1">
                        <a:lnSpc>
                          <a:spcPct val="115000"/>
                        </a:lnSpc>
                        <a:spcAft>
                          <a:spcPts val="0"/>
                        </a:spcAft>
                      </a:pPr>
                      <a:r>
                        <a:rPr lang="fa-IR" sz="1600" kern="1200" dirty="0">
                          <a:effectLst/>
                          <a:cs typeface="B Nazanin" pitchFamily="2" charset="-78"/>
                        </a:rPr>
                        <a:t>مورد استفاده</a:t>
                      </a:r>
                      <a:endParaRPr lang="en-US" sz="1100" dirty="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600" kern="1200">
                          <a:effectLst/>
                          <a:cs typeface="B Nazanin" pitchFamily="2" charset="-78"/>
                        </a:rPr>
                        <a:t>امانت کتاب</a:t>
                      </a:r>
                      <a:endParaRPr lang="en-US" sz="1100">
                        <a:effectLst/>
                        <a:latin typeface="Calibri"/>
                        <a:ea typeface="Calibri"/>
                        <a:cs typeface="B Nazanin" pitchFamily="2" charset="-78"/>
                      </a:endParaRPr>
                    </a:p>
                  </a:txBody>
                  <a:tcPr marL="68580" marR="68580" marT="9525" marB="0"/>
                </a:tc>
              </a:tr>
              <a:tr h="267780">
                <a:tc>
                  <a:txBody>
                    <a:bodyPr/>
                    <a:lstStyle/>
                    <a:p>
                      <a:pPr algn="ctr" rtl="1">
                        <a:lnSpc>
                          <a:spcPct val="115000"/>
                        </a:lnSpc>
                        <a:spcAft>
                          <a:spcPts val="0"/>
                        </a:spcAft>
                      </a:pPr>
                      <a:r>
                        <a:rPr lang="fa-IR" sz="1600" kern="1200" dirty="0">
                          <a:effectLst/>
                          <a:cs typeface="B Nazanin" pitchFamily="2" charset="-78"/>
                        </a:rPr>
                        <a:t>بازیگر</a:t>
                      </a:r>
                      <a:endParaRPr lang="en-US" sz="1100" dirty="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600" kern="1200">
                          <a:effectLst/>
                          <a:cs typeface="B Nazanin" pitchFamily="2" charset="-78"/>
                        </a:rPr>
                        <a:t>کاربر</a:t>
                      </a:r>
                      <a:r>
                        <a:rPr lang="fa-IR" sz="1800">
                          <a:effectLst/>
                          <a:cs typeface="B Nazanin" pitchFamily="2" charset="-78"/>
                        </a:rPr>
                        <a:t>، عضو ،کتابدار</a:t>
                      </a:r>
                      <a:endParaRPr lang="en-US" sz="1100">
                        <a:effectLst/>
                        <a:latin typeface="Calibri"/>
                        <a:ea typeface="Calibri"/>
                        <a:cs typeface="B Nazanin" pitchFamily="2" charset="-78"/>
                      </a:endParaRPr>
                    </a:p>
                  </a:txBody>
                  <a:tcPr marL="68580" marR="68580" marT="9525" marB="0"/>
                </a:tc>
              </a:tr>
              <a:tr h="238898">
                <a:tc>
                  <a:txBody>
                    <a:bodyPr/>
                    <a:lstStyle/>
                    <a:p>
                      <a:pPr algn="ctr" rtl="1">
                        <a:lnSpc>
                          <a:spcPct val="115000"/>
                        </a:lnSpc>
                        <a:spcAft>
                          <a:spcPts val="0"/>
                        </a:spcAft>
                      </a:pPr>
                      <a:r>
                        <a:rPr lang="fa-IR" sz="1600" kern="1200">
                          <a:effectLst/>
                          <a:cs typeface="B Nazanin" pitchFamily="2" charset="-78"/>
                        </a:rPr>
                        <a:t>نوع</a:t>
                      </a:r>
                      <a:endParaRPr lang="en-US" sz="110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600" kern="1200">
                          <a:effectLst/>
                          <a:cs typeface="B Nazanin" pitchFamily="2" charset="-78"/>
                        </a:rPr>
                        <a:t>اصلی</a:t>
                      </a:r>
                      <a:endParaRPr lang="en-US" sz="1100">
                        <a:effectLst/>
                        <a:latin typeface="Calibri"/>
                        <a:ea typeface="Calibri"/>
                        <a:cs typeface="B Nazanin" pitchFamily="2" charset="-78"/>
                      </a:endParaRPr>
                    </a:p>
                  </a:txBody>
                  <a:tcPr marL="68580" marR="68580" marT="9525" marB="0"/>
                </a:tc>
              </a:tr>
              <a:tr h="267780">
                <a:tc>
                  <a:txBody>
                    <a:bodyPr/>
                    <a:lstStyle/>
                    <a:p>
                      <a:pPr algn="ctr" rtl="1">
                        <a:lnSpc>
                          <a:spcPct val="115000"/>
                        </a:lnSpc>
                        <a:spcAft>
                          <a:spcPts val="0"/>
                        </a:spcAft>
                      </a:pPr>
                      <a:r>
                        <a:rPr lang="fa-IR" sz="1600" kern="1200" dirty="0">
                          <a:effectLst/>
                          <a:cs typeface="B Nazanin" pitchFamily="2" charset="-78"/>
                        </a:rPr>
                        <a:t>هدف</a:t>
                      </a:r>
                      <a:endParaRPr lang="en-US" sz="1100" dirty="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800">
                          <a:effectLst/>
                          <a:cs typeface="B Nazanin" pitchFamily="2" charset="-78"/>
                        </a:rPr>
                        <a:t>ثبت یک عملیات و تحویل کتاب</a:t>
                      </a:r>
                      <a:endParaRPr lang="en-US" sz="1100">
                        <a:effectLst/>
                        <a:latin typeface="Calibri"/>
                        <a:ea typeface="Calibri"/>
                        <a:cs typeface="B Nazanin" pitchFamily="2" charset="-78"/>
                      </a:endParaRPr>
                    </a:p>
                  </a:txBody>
                  <a:tcPr marL="68580" marR="68580" marT="9525" marB="0"/>
                </a:tc>
              </a:tr>
              <a:tr h="267780">
                <a:tc>
                  <a:txBody>
                    <a:bodyPr/>
                    <a:lstStyle/>
                    <a:p>
                      <a:pPr algn="ctr" rtl="1">
                        <a:lnSpc>
                          <a:spcPct val="115000"/>
                        </a:lnSpc>
                        <a:spcAft>
                          <a:spcPts val="0"/>
                        </a:spcAft>
                      </a:pPr>
                      <a:r>
                        <a:rPr lang="fa-IR" sz="1600" kern="1200">
                          <a:effectLst/>
                          <a:cs typeface="B Nazanin" pitchFamily="2" charset="-78"/>
                        </a:rPr>
                        <a:t>پیشفرض</a:t>
                      </a:r>
                      <a:endParaRPr lang="en-US" sz="110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800">
                          <a:effectLst/>
                          <a:cs typeface="B Nazanin" pitchFamily="2" charset="-78"/>
                        </a:rPr>
                        <a:t>ورود معتبر به سیستم</a:t>
                      </a:r>
                      <a:endParaRPr lang="en-US" sz="1100">
                        <a:effectLst/>
                        <a:latin typeface="Calibri"/>
                        <a:ea typeface="Calibri"/>
                        <a:cs typeface="B Nazanin" pitchFamily="2" charset="-78"/>
                      </a:endParaRPr>
                    </a:p>
                  </a:txBody>
                  <a:tcPr marL="68580" marR="68580" marT="9525" marB="0"/>
                </a:tc>
              </a:tr>
              <a:tr h="267780">
                <a:tc>
                  <a:txBody>
                    <a:bodyPr/>
                    <a:lstStyle/>
                    <a:p>
                      <a:pPr algn="ctr" rtl="1">
                        <a:lnSpc>
                          <a:spcPct val="115000"/>
                        </a:lnSpc>
                        <a:spcAft>
                          <a:spcPts val="0"/>
                        </a:spcAft>
                      </a:pPr>
                      <a:r>
                        <a:rPr lang="fa-IR" sz="1600" kern="1200">
                          <a:effectLst/>
                          <a:cs typeface="B Nazanin" pitchFamily="2" charset="-78"/>
                        </a:rPr>
                        <a:t>پس فرض</a:t>
                      </a:r>
                      <a:endParaRPr lang="en-US" sz="110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800">
                          <a:effectLst/>
                          <a:cs typeface="B Nazanin" pitchFamily="2" charset="-78"/>
                        </a:rPr>
                        <a:t>کتاب تحویل مشتری داده شود</a:t>
                      </a:r>
                      <a:endParaRPr lang="en-US" sz="1100">
                        <a:effectLst/>
                        <a:latin typeface="Calibri"/>
                        <a:ea typeface="Calibri"/>
                        <a:cs typeface="B Nazanin" pitchFamily="2" charset="-78"/>
                      </a:endParaRPr>
                    </a:p>
                  </a:txBody>
                  <a:tcPr marL="68580" marR="68580" marT="9525" marB="0"/>
                </a:tc>
              </a:tr>
              <a:tr h="1047574">
                <a:tc>
                  <a:txBody>
                    <a:bodyPr/>
                    <a:lstStyle/>
                    <a:p>
                      <a:pPr algn="ctr" rtl="1">
                        <a:lnSpc>
                          <a:spcPct val="115000"/>
                        </a:lnSpc>
                        <a:spcAft>
                          <a:spcPts val="0"/>
                        </a:spcAft>
                      </a:pPr>
                      <a:r>
                        <a:rPr lang="fa-IR" sz="1600" kern="1200">
                          <a:effectLst/>
                          <a:cs typeface="B Nazanin" pitchFamily="2" charset="-78"/>
                        </a:rPr>
                        <a:t>شرح </a:t>
                      </a:r>
                      <a:endParaRPr lang="en-US" sz="110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200" dirty="0">
                          <a:effectLst/>
                          <a:cs typeface="B Nazanin" pitchFamily="2" charset="-78"/>
                        </a:rPr>
                        <a:t>مشتری گزينه امانت را انتخاب ميکند ،سيستم عضويت کاربر را کنترل ميکند کاربر</a:t>
                      </a:r>
                      <a:endParaRPr lang="en-US" sz="1100" dirty="0">
                        <a:effectLst/>
                        <a:cs typeface="B Nazanin" pitchFamily="2" charset="-78"/>
                      </a:endParaRPr>
                    </a:p>
                    <a:p>
                      <a:pPr algn="ctr" rtl="1">
                        <a:lnSpc>
                          <a:spcPct val="115000"/>
                        </a:lnSpc>
                        <a:spcAft>
                          <a:spcPts val="0"/>
                        </a:spcAft>
                      </a:pPr>
                      <a:r>
                        <a:rPr lang="fa-IR" sz="1200" dirty="0">
                          <a:effectLst/>
                          <a:cs typeface="B Nazanin" pitchFamily="2" charset="-78"/>
                        </a:rPr>
                        <a:t>شماره کتاب و نام آنرا وارد ميکند سيستم پس از بررسی وجود کتاب و امکان امانت آن</a:t>
                      </a:r>
                      <a:endParaRPr lang="en-US" sz="1100" dirty="0">
                        <a:effectLst/>
                        <a:cs typeface="B Nazanin" pitchFamily="2" charset="-78"/>
                      </a:endParaRPr>
                    </a:p>
                    <a:p>
                      <a:pPr algn="ctr" rtl="1">
                        <a:lnSpc>
                          <a:spcPct val="115000"/>
                        </a:lnSpc>
                        <a:spcAft>
                          <a:spcPts val="0"/>
                        </a:spcAft>
                      </a:pPr>
                      <a:r>
                        <a:rPr lang="fa-IR" sz="1200" dirty="0">
                          <a:effectLst/>
                          <a:cs typeface="B Nazanin" pitchFamily="2" charset="-78"/>
                        </a:rPr>
                        <a:t>امانت را ثبت ميکند و کتابدار کتاب را به مشتری تحويل ميدهد</a:t>
                      </a:r>
                      <a:r>
                        <a:rPr lang="en-US" sz="1200" dirty="0">
                          <a:effectLst/>
                          <a:cs typeface="B Nazanin" pitchFamily="2" charset="-78"/>
                        </a:rPr>
                        <a:t>.</a:t>
                      </a:r>
                      <a:endParaRPr lang="en-US" sz="1100" dirty="0">
                        <a:effectLst/>
                        <a:latin typeface="Calibri"/>
                        <a:ea typeface="Calibri"/>
                        <a:cs typeface="B Nazanin" pitchFamily="2" charset="-78"/>
                      </a:endParaRPr>
                    </a:p>
                  </a:txBody>
                  <a:tcPr marL="68580" marR="68580" marT="9525" marB="0"/>
                </a:tc>
              </a:tr>
              <a:tr h="527711">
                <a:tc>
                  <a:txBody>
                    <a:bodyPr/>
                    <a:lstStyle/>
                    <a:p>
                      <a:pPr algn="ctr" rtl="1">
                        <a:lnSpc>
                          <a:spcPct val="115000"/>
                        </a:lnSpc>
                        <a:spcAft>
                          <a:spcPts val="0"/>
                        </a:spcAft>
                      </a:pPr>
                      <a:r>
                        <a:rPr lang="fa-IR" sz="1600" kern="1200">
                          <a:effectLst/>
                          <a:cs typeface="B Nazanin" pitchFamily="2" charset="-78"/>
                        </a:rPr>
                        <a:t>نیازها</a:t>
                      </a:r>
                      <a:endParaRPr lang="en-US" sz="1100">
                        <a:effectLst/>
                        <a:latin typeface="Calibri"/>
                        <a:ea typeface="Calibri"/>
                        <a:cs typeface="B Nazanin" pitchFamily="2" charset="-78"/>
                      </a:endParaRPr>
                    </a:p>
                  </a:txBody>
                  <a:tcPr marL="68580" marR="68580" marT="9525" marB="0"/>
                </a:tc>
                <a:tc>
                  <a:txBody>
                    <a:bodyPr/>
                    <a:lstStyle/>
                    <a:p>
                      <a:pPr algn="ctr" rtl="1">
                        <a:lnSpc>
                          <a:spcPct val="115000"/>
                        </a:lnSpc>
                        <a:spcAft>
                          <a:spcPts val="0"/>
                        </a:spcAft>
                      </a:pPr>
                      <a:r>
                        <a:rPr lang="fa-IR" sz="1800" dirty="0">
                          <a:effectLst/>
                          <a:cs typeface="B Nazanin" pitchFamily="2" charset="-78"/>
                        </a:rPr>
                        <a:t>نیاز شماره 1، نیاز شماره 2، نیاز شماره 5</a:t>
                      </a:r>
                      <a:endParaRPr lang="en-US" sz="1100" dirty="0">
                        <a:effectLst/>
                        <a:latin typeface="Calibri"/>
                        <a:ea typeface="Calibri"/>
                        <a:cs typeface="B Nazanin" pitchFamily="2" charset="-78"/>
                      </a:endParaRPr>
                    </a:p>
                  </a:txBody>
                  <a:tcPr marL="68580" marR="68580" marT="9525" marB="0"/>
                </a:tc>
              </a:tr>
            </a:tbl>
          </a:graphicData>
        </a:graphic>
      </p:graphicFrame>
      <p:sp>
        <p:nvSpPr>
          <p:cNvPr id="3" name="Rectangle 1"/>
          <p:cNvSpPr>
            <a:spLocks noChangeArrowheads="1"/>
          </p:cNvSpPr>
          <p:nvPr/>
        </p:nvSpPr>
        <p:spPr bwMode="auto">
          <a:xfrm>
            <a:off x="228600" y="706186"/>
            <a:ext cx="388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TimesNewRomanPS-BoldMT"/>
                <a:ea typeface="Calibri" pitchFamily="34" charset="0"/>
                <a:cs typeface="B Nazanin" pitchFamily="2" charset="-78"/>
              </a:rPr>
              <a:t>مورد استفاده ی به امانت گرفتن کتاب</a:t>
            </a:r>
            <a:r>
              <a:rPr kumimoji="0" lang="en-US" b="1" i="0" u="none" strike="noStrike" cap="none" normalizeH="0" baseline="0" dirty="0" smtClean="0">
                <a:ln>
                  <a:noFill/>
                </a:ln>
                <a:solidFill>
                  <a:schemeClr val="tx1"/>
                </a:solidFill>
                <a:effectLst/>
                <a:latin typeface="TimesNewRomanPS-BoldMT"/>
                <a:ea typeface="Calibri" pitchFamily="34" charset="0"/>
                <a:cs typeface="B Nazanin" pitchFamily="2" charset="-78"/>
              </a:rPr>
              <a:t> :</a:t>
            </a:r>
            <a:endParaRPr kumimoji="0" lang="en-US" sz="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با استفاده از این مورد استفاده کاربر می تواند کتاب مورد نظر خود را در صورتی که قبلاً شخصی دیگری به امانت گرفته نشده باشد به امانت بگیرد که سناریوی این مورد استفاده به شرح زیر می باشد</a:t>
            </a:r>
            <a:endParaRPr kumimoji="0" lang="en-US" sz="9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283648501"/>
              </p:ext>
            </p:extLst>
          </p:nvPr>
        </p:nvGraphicFramePr>
        <p:xfrm>
          <a:off x="4988098" y="2029628"/>
          <a:ext cx="4079702" cy="4291088"/>
        </p:xfrm>
        <a:graphic>
          <a:graphicData uri="http://schemas.openxmlformats.org/drawingml/2006/table">
            <a:tbl>
              <a:tblPr rtl="1" firstRow="1" firstCol="1" bandRow="1">
                <a:tableStyleId>{793D81CF-94F2-401A-BA57-92F5A7B2D0C5}</a:tableStyleId>
              </a:tblPr>
              <a:tblGrid>
                <a:gridCol w="2039851"/>
                <a:gridCol w="2039851"/>
              </a:tblGrid>
              <a:tr h="394995">
                <a:tc>
                  <a:txBody>
                    <a:bodyPr/>
                    <a:lstStyle/>
                    <a:p>
                      <a:pPr algn="ctr" rtl="1">
                        <a:lnSpc>
                          <a:spcPct val="115000"/>
                        </a:lnSpc>
                        <a:spcAft>
                          <a:spcPts val="0"/>
                        </a:spcAft>
                      </a:pPr>
                      <a:r>
                        <a:rPr lang="fa-IR" sz="1400" dirty="0">
                          <a:effectLst/>
                          <a:cs typeface="B Nazanin" pitchFamily="2" charset="-78"/>
                        </a:rPr>
                        <a:t>مورد استفاده</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بازگرداندن کتاب</a:t>
                      </a:r>
                      <a:endParaRPr lang="en-US" sz="1200" dirty="0">
                        <a:effectLst/>
                        <a:latin typeface="Calibri"/>
                        <a:ea typeface="Calibri"/>
                        <a:cs typeface="B Nazanin" pitchFamily="2" charset="-78"/>
                      </a:endParaRPr>
                    </a:p>
                  </a:txBody>
                  <a:tcPr marL="68580" marR="68580" marT="0" marB="0"/>
                </a:tc>
              </a:tr>
              <a:tr h="394995">
                <a:tc>
                  <a:txBody>
                    <a:bodyPr/>
                    <a:lstStyle/>
                    <a:p>
                      <a:pPr algn="ctr" rtl="1">
                        <a:lnSpc>
                          <a:spcPct val="115000"/>
                        </a:lnSpc>
                        <a:spcAft>
                          <a:spcPts val="0"/>
                        </a:spcAft>
                      </a:pPr>
                      <a:r>
                        <a:rPr lang="fa-IR" sz="1400" dirty="0">
                          <a:effectLst/>
                          <a:cs typeface="B Nazanin" pitchFamily="2" charset="-78"/>
                        </a:rPr>
                        <a:t>بازيگر</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کاربر عضو</a:t>
                      </a:r>
                      <a:endParaRPr lang="en-US" sz="1200">
                        <a:effectLst/>
                        <a:latin typeface="Calibri"/>
                        <a:ea typeface="Calibri"/>
                        <a:cs typeface="B Nazanin" pitchFamily="2" charset="-78"/>
                      </a:endParaRPr>
                    </a:p>
                  </a:txBody>
                  <a:tcPr marL="68580" marR="68580" marT="0" marB="0"/>
                </a:tc>
              </a:tr>
              <a:tr h="394995">
                <a:tc>
                  <a:txBody>
                    <a:bodyPr/>
                    <a:lstStyle/>
                    <a:p>
                      <a:pPr algn="ctr" rtl="1">
                        <a:lnSpc>
                          <a:spcPct val="115000"/>
                        </a:lnSpc>
                        <a:spcAft>
                          <a:spcPts val="0"/>
                        </a:spcAft>
                      </a:pPr>
                      <a:r>
                        <a:rPr lang="fa-IR" sz="1400" dirty="0">
                          <a:effectLst/>
                          <a:cs typeface="B Nazanin" pitchFamily="2" charset="-78"/>
                        </a:rPr>
                        <a:t>نوع </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ا صلی</a:t>
                      </a:r>
                      <a:endParaRPr lang="en-US" sz="1200">
                        <a:effectLst/>
                        <a:latin typeface="Calibri"/>
                        <a:ea typeface="Calibri"/>
                        <a:cs typeface="B Nazanin" pitchFamily="2" charset="-78"/>
                      </a:endParaRPr>
                    </a:p>
                  </a:txBody>
                  <a:tcPr marL="68580" marR="68580" marT="0" marB="0"/>
                </a:tc>
              </a:tr>
              <a:tr h="538961">
                <a:tc>
                  <a:txBody>
                    <a:bodyPr/>
                    <a:lstStyle/>
                    <a:p>
                      <a:pPr algn="ctr" rtl="1">
                        <a:lnSpc>
                          <a:spcPct val="115000"/>
                        </a:lnSpc>
                        <a:spcAft>
                          <a:spcPts val="0"/>
                        </a:spcAft>
                      </a:pPr>
                      <a:r>
                        <a:rPr lang="fa-IR" sz="1400" dirty="0">
                          <a:effectLst/>
                          <a:cs typeface="B Nazanin" pitchFamily="2" charset="-78"/>
                        </a:rPr>
                        <a:t>هدف </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a:effectLst/>
                          <a:cs typeface="B Nazanin" pitchFamily="2" charset="-78"/>
                        </a:rPr>
                        <a:t>بازگرداندن کتاب امانت داده شده و ثبت بازگشت</a:t>
                      </a:r>
                      <a:endParaRPr lang="en-US" sz="1200">
                        <a:effectLst/>
                        <a:latin typeface="Calibri"/>
                        <a:ea typeface="Calibri"/>
                        <a:cs typeface="B Nazanin" pitchFamily="2" charset="-78"/>
                      </a:endParaRPr>
                    </a:p>
                  </a:txBody>
                  <a:tcPr marL="68580" marR="68580" marT="0" marB="0"/>
                </a:tc>
              </a:tr>
              <a:tr h="394995">
                <a:tc>
                  <a:txBody>
                    <a:bodyPr/>
                    <a:lstStyle/>
                    <a:p>
                      <a:pPr algn="ctr" rtl="1">
                        <a:lnSpc>
                          <a:spcPct val="115000"/>
                        </a:lnSpc>
                        <a:spcAft>
                          <a:spcPts val="0"/>
                        </a:spcAft>
                      </a:pPr>
                      <a:r>
                        <a:rPr lang="fa-IR" sz="1400" dirty="0">
                          <a:effectLst/>
                          <a:cs typeface="B Nazanin" pitchFamily="2" charset="-78"/>
                        </a:rPr>
                        <a:t>پيش فرض </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معتبر به سيستم</a:t>
                      </a:r>
                      <a:endParaRPr lang="en-US" sz="1200" dirty="0">
                        <a:effectLst/>
                        <a:latin typeface="Calibri"/>
                        <a:ea typeface="Calibri"/>
                        <a:cs typeface="B Nazanin" pitchFamily="2" charset="-78"/>
                      </a:endParaRPr>
                    </a:p>
                  </a:txBody>
                  <a:tcPr marL="68580" marR="68580" marT="0" marB="0"/>
                </a:tc>
              </a:tr>
              <a:tr h="538961">
                <a:tc>
                  <a:txBody>
                    <a:bodyPr/>
                    <a:lstStyle/>
                    <a:p>
                      <a:pPr algn="ctr" rtl="1">
                        <a:lnSpc>
                          <a:spcPct val="115000"/>
                        </a:lnSpc>
                        <a:spcAft>
                          <a:spcPts val="0"/>
                        </a:spcAft>
                      </a:pPr>
                      <a:r>
                        <a:rPr lang="fa-IR" sz="1400">
                          <a:effectLst/>
                          <a:cs typeface="B Nazanin" pitchFamily="2" charset="-78"/>
                        </a:rPr>
                        <a:t>پس فرض </a:t>
                      </a:r>
                      <a:endParaRPr lang="en-US" sz="12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کتاب به کتابخانه بازگردانده شده و تغييرات ثبت می شود</a:t>
                      </a:r>
                      <a:r>
                        <a:rPr lang="en-US" sz="1400" dirty="0">
                          <a:effectLst/>
                          <a:cs typeface="B Nazanin" pitchFamily="2" charset="-78"/>
                        </a:rPr>
                        <a:t> .</a:t>
                      </a:r>
                      <a:endParaRPr lang="en-US" sz="1200" dirty="0">
                        <a:effectLst/>
                        <a:latin typeface="Calibri"/>
                        <a:ea typeface="Calibri"/>
                        <a:cs typeface="B Nazanin" pitchFamily="2" charset="-78"/>
                      </a:endParaRPr>
                    </a:p>
                  </a:txBody>
                  <a:tcPr marL="68580" marR="68580" marT="0" marB="0"/>
                </a:tc>
              </a:tr>
              <a:tr h="1238191">
                <a:tc>
                  <a:txBody>
                    <a:bodyPr/>
                    <a:lstStyle/>
                    <a:p>
                      <a:pPr algn="ctr" rtl="1">
                        <a:lnSpc>
                          <a:spcPct val="115000"/>
                        </a:lnSpc>
                        <a:spcAft>
                          <a:spcPts val="0"/>
                        </a:spcAft>
                      </a:pPr>
                      <a:r>
                        <a:rPr lang="fa-IR" sz="1400" dirty="0">
                          <a:effectLst/>
                          <a:cs typeface="B Nazanin" pitchFamily="2" charset="-78"/>
                        </a:rPr>
                        <a:t>شرح </a:t>
                      </a:r>
                      <a:endParaRPr lang="en-US" sz="1200" dirty="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د با استفاده از اين قابليت سيستم می تواند کنترل کند اگر از زمان بازگشت باشد باشد جريمه ای در نظر گيرد و سپس عمل بازگشت کتاب را ثبت کند</a:t>
                      </a:r>
                      <a:endParaRPr lang="en-US" sz="1200" dirty="0">
                        <a:effectLst/>
                        <a:latin typeface="Calibri"/>
                        <a:ea typeface="Calibri"/>
                        <a:cs typeface="B Nazanin" pitchFamily="2" charset="-78"/>
                      </a:endParaRPr>
                    </a:p>
                  </a:txBody>
                  <a:tcPr marL="68580" marR="68580" marT="0" marB="0"/>
                </a:tc>
              </a:tr>
              <a:tr h="394995">
                <a:tc>
                  <a:txBody>
                    <a:bodyPr/>
                    <a:lstStyle/>
                    <a:p>
                      <a:pPr algn="ctr" rtl="1">
                        <a:lnSpc>
                          <a:spcPct val="115000"/>
                        </a:lnSpc>
                        <a:spcAft>
                          <a:spcPts val="0"/>
                        </a:spcAft>
                      </a:pPr>
                      <a:r>
                        <a:rPr lang="fa-IR" sz="1400">
                          <a:effectLst/>
                          <a:cs typeface="B Nazanin" pitchFamily="2" charset="-78"/>
                        </a:rPr>
                        <a:t>نيازها </a:t>
                      </a:r>
                      <a:endParaRPr lang="en-US" sz="1200">
                        <a:effectLst/>
                        <a:latin typeface="Calibri"/>
                        <a:ea typeface="Calibri"/>
                        <a:cs typeface="B Nazanin" pitchFamily="2" charset="-78"/>
                      </a:endParaRPr>
                    </a:p>
                  </a:txBody>
                  <a:tcPr marL="68580" marR="68580" marT="0" marB="0"/>
                </a:tc>
                <a:tc>
                  <a:txBody>
                    <a:bodyPr/>
                    <a:lstStyle/>
                    <a:p>
                      <a:pPr algn="ctr" rtl="1">
                        <a:lnSpc>
                          <a:spcPct val="115000"/>
                        </a:lnSpc>
                        <a:spcAft>
                          <a:spcPts val="0"/>
                        </a:spcAft>
                      </a:pPr>
                      <a:r>
                        <a:rPr lang="fa-IR" sz="1400" dirty="0">
                          <a:effectLst/>
                          <a:cs typeface="B Nazanin" pitchFamily="2" charset="-78"/>
                        </a:rPr>
                        <a:t>نياز شماره ١</a:t>
                      </a:r>
                      <a:r>
                        <a:rPr lang="en-US" sz="1400" dirty="0">
                          <a:effectLst/>
                          <a:cs typeface="B Nazanin" pitchFamily="2" charset="-78"/>
                        </a:rPr>
                        <a:t>- </a:t>
                      </a:r>
                      <a:r>
                        <a:rPr lang="fa-IR" sz="1400" dirty="0">
                          <a:effectLst/>
                          <a:cs typeface="B Nazanin" pitchFamily="2" charset="-78"/>
                        </a:rPr>
                        <a:t>نياز شماره ۵</a:t>
                      </a:r>
                      <a:endParaRPr lang="en-US" sz="1200" dirty="0">
                        <a:effectLst/>
                        <a:latin typeface="Calibri"/>
                        <a:ea typeface="Calibri"/>
                        <a:cs typeface="B Nazanin" pitchFamily="2" charset="-78"/>
                      </a:endParaRPr>
                    </a:p>
                  </a:txBody>
                  <a:tcPr marL="68580" marR="68580" marT="0" marB="0"/>
                </a:tc>
              </a:tr>
            </a:tbl>
          </a:graphicData>
        </a:graphic>
      </p:graphicFrame>
      <p:sp>
        <p:nvSpPr>
          <p:cNvPr id="6" name="Rectangle 2"/>
          <p:cNvSpPr>
            <a:spLocks noChangeArrowheads="1"/>
          </p:cNvSpPr>
          <p:nvPr/>
        </p:nvSpPr>
        <p:spPr bwMode="auto">
          <a:xfrm>
            <a:off x="4648200" y="741537"/>
            <a:ext cx="39624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NewRomanPS-BoldMT" charset="-78"/>
                <a:ea typeface="Calibri" pitchFamily="34" charset="0"/>
                <a:cs typeface="B Nazanin" pitchFamily="2" charset="-78"/>
              </a:rPr>
              <a:t>مورد استفاده ی بازگرداندن کتاب</a:t>
            </a:r>
            <a:r>
              <a:rPr kumimoji="0" lang="en-US" sz="2000" b="1" i="0" u="none" strike="noStrike" cap="none" normalizeH="0" baseline="0" dirty="0" smtClean="0">
                <a:ln>
                  <a:noFill/>
                </a:ln>
                <a:solidFill>
                  <a:schemeClr val="tx1"/>
                </a:solidFill>
                <a:effectLst/>
                <a:latin typeface="TimesNewRomanPS-BoldMT" charset="-78"/>
                <a:ea typeface="Calibri" pitchFamily="34" charset="0"/>
                <a:cs typeface="B Nazanin" pitchFamily="2" charset="-78"/>
              </a:rPr>
              <a:t> :</a:t>
            </a:r>
            <a:endParaRPr kumimoji="0" lang="en-US" sz="1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با استفاده از این مورد استفاده کاربر می توند کتابی را که قبلاً به امانت گرفته است به کتابخانه بازگرداند که سناریوی این مورد استفاده به صورت زير می باشد</a:t>
            </a:r>
            <a:endParaRPr kumimoji="0" lang="en-US" sz="1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39772492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9618" y="27709"/>
            <a:ext cx="2803973" cy="461665"/>
          </a:xfrm>
          <a:prstGeom prst="rect">
            <a:avLst/>
          </a:prstGeom>
        </p:spPr>
        <p:txBody>
          <a:bodyPr wrap="none">
            <a:spAutoFit/>
          </a:bodyPr>
          <a:lstStyle/>
          <a:p>
            <a:r>
              <a:rPr lang="fa-IR" sz="2400" b="1" dirty="0" smtClean="0">
                <a:solidFill>
                  <a:schemeClr val="bg1"/>
                </a:solidFill>
                <a:cs typeface="B Tabassom" pitchFamily="2" charset="-78"/>
              </a:rPr>
              <a:t>سناریو نشان دادن وضعیت کاربر</a:t>
            </a:r>
            <a:endParaRPr lang="en-US" sz="2400" dirty="0">
              <a:solidFill>
                <a:schemeClr val="bg1"/>
              </a:solidFill>
              <a:cs typeface="B Tabassom" pitchFamily="2" charset="-78"/>
            </a:endParaRPr>
          </a:p>
        </p:txBody>
      </p:sp>
      <p:sp>
        <p:nvSpPr>
          <p:cNvPr id="4" name="Slide Number Placeholder 3"/>
          <p:cNvSpPr>
            <a:spLocks noGrp="1"/>
          </p:cNvSpPr>
          <p:nvPr>
            <p:ph type="sldNum" sz="quarter" idx="12"/>
          </p:nvPr>
        </p:nvSpPr>
        <p:spPr/>
        <p:txBody>
          <a:bodyPr/>
          <a:lstStyle/>
          <a:p>
            <a:fld id="{82045E87-D288-48DA-9682-B0B5434DE68B}" type="slidenum">
              <a:rPr lang="en-US" smtClean="0"/>
              <a:pPr/>
              <a:t>27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54039112"/>
              </p:ext>
            </p:extLst>
          </p:nvPr>
        </p:nvGraphicFramePr>
        <p:xfrm>
          <a:off x="533400" y="2209800"/>
          <a:ext cx="5638800" cy="3965797"/>
        </p:xfrm>
        <a:graphic>
          <a:graphicData uri="http://schemas.openxmlformats.org/drawingml/2006/table">
            <a:tbl>
              <a:tblPr rtl="1" firstRow="1" firstCol="1" bandRow="1">
                <a:tableStyleId>{793D81CF-94F2-401A-BA57-92F5A7B2D0C5}</a:tableStyleId>
              </a:tblPr>
              <a:tblGrid>
                <a:gridCol w="2819400"/>
                <a:gridCol w="2819400"/>
              </a:tblGrid>
              <a:tr h="355552">
                <a:tc>
                  <a:txBody>
                    <a:bodyPr/>
                    <a:lstStyle/>
                    <a:p>
                      <a:pPr algn="ctr" rtl="1">
                        <a:lnSpc>
                          <a:spcPct val="115000"/>
                        </a:lnSpc>
                        <a:spcAft>
                          <a:spcPts val="0"/>
                        </a:spcAft>
                      </a:pPr>
                      <a:r>
                        <a:rPr lang="fa-IR" sz="1600" kern="1200" dirty="0">
                          <a:effectLst/>
                          <a:cs typeface="B Nazanin" pitchFamily="2" charset="-78"/>
                        </a:rPr>
                        <a:t>مورد استفاده</a:t>
                      </a:r>
                      <a:endParaRPr lang="en-US" sz="1100" dirty="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600" kern="1200" dirty="0">
                          <a:effectLst/>
                          <a:cs typeface="B Nazanin" pitchFamily="2" charset="-78"/>
                        </a:rPr>
                        <a:t>بازگرداندن کتاب</a:t>
                      </a:r>
                      <a:endParaRPr lang="en-US" sz="1100" dirty="0">
                        <a:effectLst/>
                        <a:latin typeface="Calibri"/>
                        <a:ea typeface="Calibri"/>
                        <a:cs typeface="B Nazanin" pitchFamily="2" charset="-78"/>
                      </a:endParaRPr>
                    </a:p>
                  </a:txBody>
                  <a:tcPr marL="60673" marR="60673" marT="8427" marB="0"/>
                </a:tc>
              </a:tr>
              <a:tr h="355552">
                <a:tc>
                  <a:txBody>
                    <a:bodyPr/>
                    <a:lstStyle/>
                    <a:p>
                      <a:pPr algn="ctr" rtl="1">
                        <a:lnSpc>
                          <a:spcPct val="115000"/>
                        </a:lnSpc>
                        <a:spcAft>
                          <a:spcPts val="0"/>
                        </a:spcAft>
                      </a:pPr>
                      <a:r>
                        <a:rPr lang="fa-IR" sz="1600" kern="1200">
                          <a:effectLst/>
                          <a:cs typeface="B Nazanin" pitchFamily="2" charset="-78"/>
                        </a:rPr>
                        <a:t>بازيگر</a:t>
                      </a:r>
                      <a:endParaRPr lang="en-US" sz="110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600" kern="1200">
                          <a:effectLst/>
                          <a:cs typeface="B Nazanin" pitchFamily="2" charset="-78"/>
                        </a:rPr>
                        <a:t>کاربر عضو</a:t>
                      </a:r>
                      <a:endParaRPr lang="en-US" sz="1100">
                        <a:effectLst/>
                        <a:latin typeface="Calibri"/>
                        <a:ea typeface="Calibri"/>
                        <a:cs typeface="B Nazanin" pitchFamily="2" charset="-78"/>
                      </a:endParaRPr>
                    </a:p>
                  </a:txBody>
                  <a:tcPr marL="60673" marR="60673" marT="8427" marB="0"/>
                </a:tc>
              </a:tr>
              <a:tr h="355552">
                <a:tc>
                  <a:txBody>
                    <a:bodyPr/>
                    <a:lstStyle/>
                    <a:p>
                      <a:pPr algn="ctr" rtl="1">
                        <a:lnSpc>
                          <a:spcPct val="115000"/>
                        </a:lnSpc>
                        <a:spcAft>
                          <a:spcPts val="0"/>
                        </a:spcAft>
                      </a:pPr>
                      <a:r>
                        <a:rPr lang="fa-IR" sz="1600" kern="1200">
                          <a:effectLst/>
                          <a:cs typeface="B Nazanin" pitchFamily="2" charset="-78"/>
                        </a:rPr>
                        <a:t>نوع </a:t>
                      </a:r>
                      <a:endParaRPr lang="en-US" sz="110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600" kern="1200" dirty="0">
                          <a:effectLst/>
                          <a:cs typeface="B Nazanin" pitchFamily="2" charset="-78"/>
                        </a:rPr>
                        <a:t>فرعی</a:t>
                      </a:r>
                      <a:endParaRPr lang="en-US" sz="1100" dirty="0">
                        <a:effectLst/>
                        <a:latin typeface="Calibri"/>
                        <a:ea typeface="Calibri"/>
                        <a:cs typeface="B Nazanin" pitchFamily="2" charset="-78"/>
                      </a:endParaRPr>
                    </a:p>
                  </a:txBody>
                  <a:tcPr marL="60673" marR="60673" marT="8427" marB="0"/>
                </a:tc>
              </a:tr>
              <a:tr h="584659">
                <a:tc>
                  <a:txBody>
                    <a:bodyPr/>
                    <a:lstStyle/>
                    <a:p>
                      <a:pPr algn="ctr" rtl="1">
                        <a:lnSpc>
                          <a:spcPct val="115000"/>
                        </a:lnSpc>
                        <a:spcAft>
                          <a:spcPts val="0"/>
                        </a:spcAft>
                      </a:pPr>
                      <a:r>
                        <a:rPr lang="fa-IR" sz="1600" kern="1200">
                          <a:effectLst/>
                          <a:cs typeface="B Nazanin" pitchFamily="2" charset="-78"/>
                        </a:rPr>
                        <a:t>هدف </a:t>
                      </a:r>
                      <a:endParaRPr lang="en-US" sz="110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400" dirty="0">
                          <a:effectLst/>
                          <a:cs typeface="B Nazanin" pitchFamily="2" charset="-78"/>
                        </a:rPr>
                        <a:t>نمايش وضعيت کاربر که شامل کتابهايی است که تا بحال امانت گرفته يا رزرو کرده</a:t>
                      </a:r>
                      <a:endParaRPr lang="en-US" sz="1100" dirty="0">
                        <a:effectLst/>
                        <a:latin typeface="Calibri"/>
                        <a:ea typeface="Calibri"/>
                        <a:cs typeface="B Nazanin" pitchFamily="2" charset="-78"/>
                      </a:endParaRPr>
                    </a:p>
                  </a:txBody>
                  <a:tcPr marL="60673" marR="60673" marT="8427" marB="0"/>
                </a:tc>
              </a:tr>
              <a:tr h="355552">
                <a:tc>
                  <a:txBody>
                    <a:bodyPr/>
                    <a:lstStyle/>
                    <a:p>
                      <a:pPr algn="ctr" rtl="1">
                        <a:lnSpc>
                          <a:spcPct val="115000"/>
                        </a:lnSpc>
                        <a:spcAft>
                          <a:spcPts val="0"/>
                        </a:spcAft>
                      </a:pPr>
                      <a:r>
                        <a:rPr lang="fa-IR" sz="1600" kern="1200" dirty="0">
                          <a:effectLst/>
                          <a:cs typeface="B Nazanin" pitchFamily="2" charset="-78"/>
                        </a:rPr>
                        <a:t>پيش فرض </a:t>
                      </a:r>
                      <a:endParaRPr lang="en-US" sz="1100" dirty="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600" kern="1200">
                          <a:effectLst/>
                          <a:cs typeface="B Nazanin" pitchFamily="2" charset="-78"/>
                        </a:rPr>
                        <a:t>ورود معتبر به سیستم</a:t>
                      </a:r>
                      <a:endParaRPr lang="en-US" sz="1100">
                        <a:effectLst/>
                        <a:latin typeface="Calibri"/>
                        <a:ea typeface="Calibri"/>
                        <a:cs typeface="B Nazanin" pitchFamily="2" charset="-78"/>
                      </a:endParaRPr>
                    </a:p>
                  </a:txBody>
                  <a:tcPr marL="60673" marR="60673" marT="8427" marB="0"/>
                </a:tc>
              </a:tr>
              <a:tr h="485311">
                <a:tc>
                  <a:txBody>
                    <a:bodyPr/>
                    <a:lstStyle/>
                    <a:p>
                      <a:pPr algn="ctr" rtl="1">
                        <a:lnSpc>
                          <a:spcPct val="115000"/>
                        </a:lnSpc>
                        <a:spcAft>
                          <a:spcPts val="0"/>
                        </a:spcAft>
                      </a:pPr>
                      <a:r>
                        <a:rPr lang="fa-IR" sz="1600" kern="1200">
                          <a:effectLst/>
                          <a:cs typeface="B Nazanin" pitchFamily="2" charset="-78"/>
                        </a:rPr>
                        <a:t>پس فرض </a:t>
                      </a:r>
                      <a:endParaRPr lang="en-US" sz="110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400">
                          <a:effectLst/>
                          <a:cs typeface="B Nazanin" pitchFamily="2" charset="-78"/>
                        </a:rPr>
                        <a:t>نمايش وضعيت کاربر به صورت جدولی در يک فرم</a:t>
                      </a:r>
                      <a:endParaRPr lang="en-US" sz="1100">
                        <a:effectLst/>
                        <a:latin typeface="Calibri"/>
                        <a:ea typeface="Calibri"/>
                        <a:cs typeface="B Nazanin" pitchFamily="2" charset="-78"/>
                      </a:endParaRPr>
                    </a:p>
                  </a:txBody>
                  <a:tcPr marL="60673" marR="60673" marT="8427" marB="0"/>
                </a:tc>
              </a:tr>
              <a:tr h="1114672">
                <a:tc>
                  <a:txBody>
                    <a:bodyPr/>
                    <a:lstStyle/>
                    <a:p>
                      <a:pPr algn="ctr" rtl="1">
                        <a:lnSpc>
                          <a:spcPct val="115000"/>
                        </a:lnSpc>
                        <a:spcAft>
                          <a:spcPts val="0"/>
                        </a:spcAft>
                      </a:pPr>
                      <a:r>
                        <a:rPr lang="fa-IR" sz="1600" kern="1200" dirty="0">
                          <a:effectLst/>
                          <a:cs typeface="B Nazanin" pitchFamily="2" charset="-78"/>
                        </a:rPr>
                        <a:t>شرح </a:t>
                      </a:r>
                      <a:endParaRPr lang="en-US" sz="1100" dirty="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400">
                          <a:effectLst/>
                          <a:cs typeface="B Nazanin" pitchFamily="2" charset="-78"/>
                        </a:rPr>
                        <a:t>کاربر با فشردن دکمه ای می تواند وضعيت کتابهايی را که رزرو کرده يا به امانت</a:t>
                      </a:r>
                      <a:r>
                        <a:rPr lang="fa-IR" sz="2000">
                          <a:effectLst/>
                          <a:cs typeface="B Nazanin" pitchFamily="2" charset="-78"/>
                        </a:rPr>
                        <a:t> برده است ببیند</a:t>
                      </a:r>
                      <a:endParaRPr lang="en-US" sz="1100">
                        <a:effectLst/>
                        <a:latin typeface="Calibri"/>
                        <a:ea typeface="Calibri"/>
                        <a:cs typeface="B Nazanin" pitchFamily="2" charset="-78"/>
                      </a:endParaRPr>
                    </a:p>
                  </a:txBody>
                  <a:tcPr marL="60673" marR="60673" marT="8427" marB="0"/>
                </a:tc>
              </a:tr>
              <a:tr h="355552">
                <a:tc>
                  <a:txBody>
                    <a:bodyPr/>
                    <a:lstStyle/>
                    <a:p>
                      <a:pPr algn="ctr" rtl="1">
                        <a:lnSpc>
                          <a:spcPct val="115000"/>
                        </a:lnSpc>
                        <a:spcAft>
                          <a:spcPts val="0"/>
                        </a:spcAft>
                      </a:pPr>
                      <a:r>
                        <a:rPr lang="fa-IR" sz="1600" kern="1200">
                          <a:effectLst/>
                          <a:cs typeface="B Nazanin" pitchFamily="2" charset="-78"/>
                        </a:rPr>
                        <a:t>نيازها </a:t>
                      </a:r>
                      <a:endParaRPr lang="en-US" sz="1100">
                        <a:effectLst/>
                        <a:latin typeface="Calibri"/>
                        <a:ea typeface="Calibri"/>
                        <a:cs typeface="B Nazanin" pitchFamily="2" charset="-78"/>
                      </a:endParaRPr>
                    </a:p>
                  </a:txBody>
                  <a:tcPr marL="60673" marR="60673" marT="8427" marB="0"/>
                </a:tc>
                <a:tc>
                  <a:txBody>
                    <a:bodyPr/>
                    <a:lstStyle/>
                    <a:p>
                      <a:pPr algn="ctr" rtl="1">
                        <a:lnSpc>
                          <a:spcPct val="115000"/>
                        </a:lnSpc>
                        <a:spcAft>
                          <a:spcPts val="0"/>
                        </a:spcAft>
                      </a:pPr>
                      <a:r>
                        <a:rPr lang="fa-IR" sz="1600" kern="1200" dirty="0">
                          <a:effectLst/>
                          <a:cs typeface="B Nazanin" pitchFamily="2" charset="-78"/>
                        </a:rPr>
                        <a:t>نياز شماره ١</a:t>
                      </a:r>
                      <a:r>
                        <a:rPr lang="en-US" sz="1600" kern="1200" dirty="0">
                          <a:effectLst/>
                          <a:cs typeface="B Nazanin" pitchFamily="2" charset="-78"/>
                        </a:rPr>
                        <a:t>- </a:t>
                      </a:r>
                      <a:r>
                        <a:rPr lang="fa-IR" sz="1600" kern="1200" dirty="0">
                          <a:effectLst/>
                          <a:cs typeface="B Nazanin" pitchFamily="2" charset="-78"/>
                        </a:rPr>
                        <a:t>نياز شماره </a:t>
                      </a:r>
                      <a:r>
                        <a:rPr lang="fa-IR" sz="2000" dirty="0">
                          <a:effectLst/>
                          <a:cs typeface="B Nazanin" pitchFamily="2" charset="-78"/>
                        </a:rPr>
                        <a:t>7</a:t>
                      </a:r>
                      <a:endParaRPr lang="en-US" sz="1100" dirty="0">
                        <a:effectLst/>
                        <a:latin typeface="Calibri"/>
                        <a:ea typeface="Calibri"/>
                        <a:cs typeface="B Nazanin" pitchFamily="2" charset="-78"/>
                      </a:endParaRPr>
                    </a:p>
                  </a:txBody>
                  <a:tcPr marL="60673" marR="60673" marT="8427" marB="0"/>
                </a:tc>
              </a:tr>
            </a:tbl>
          </a:graphicData>
        </a:graphic>
      </p:graphicFrame>
      <p:sp>
        <p:nvSpPr>
          <p:cNvPr id="5" name="Rectangle 1"/>
          <p:cNvSpPr>
            <a:spLocks noChangeArrowheads="1"/>
          </p:cNvSpPr>
          <p:nvPr/>
        </p:nvSpPr>
        <p:spPr bwMode="auto">
          <a:xfrm>
            <a:off x="2819400" y="720206"/>
            <a:ext cx="50419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NewRomanPS-BoldMT"/>
                <a:ea typeface="Calibri" pitchFamily="34" charset="0"/>
                <a:cs typeface="B Nazanin" pitchFamily="2" charset="-78"/>
              </a:rPr>
              <a:t>مورد استفاده ی نشان دادن وضعيت کاربر</a:t>
            </a:r>
            <a:r>
              <a:rPr kumimoji="0" lang="en-US" sz="2000" b="1" i="0" u="none" strike="noStrike" cap="none" normalizeH="0" baseline="0" dirty="0" smtClean="0">
                <a:ln>
                  <a:noFill/>
                </a:ln>
                <a:solidFill>
                  <a:schemeClr val="tx1"/>
                </a:solidFill>
                <a:effectLst/>
                <a:latin typeface="TimesNewRomanPS-BoldMT"/>
                <a:ea typeface="Calibri" pitchFamily="34" charset="0"/>
                <a:cs typeface="B Nazanin" pitchFamily="2" charset="-78"/>
              </a:rPr>
              <a:t>:</a:t>
            </a:r>
            <a:endParaRPr kumimoji="0" lang="en-US" sz="1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با استفاده از اين مورد استفاده کاربر می تواند وضعيت خود را( اطلاعات مر بوط  به کتابهایی که به امانت گرفته است نظیر تاریخ شروع و پایان مهلت امانت و اطلاعات مربوط به کتابهایی که در حال حاضر در رزرو او است) مشاهده کند</a:t>
            </a:r>
            <a:r>
              <a:rPr kumimoji="0" lang="en-US" sz="16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 </a:t>
            </a:r>
            <a:r>
              <a:rPr kumimoji="0" lang="fa-IR" sz="16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که سناريوی اين مورد استفاده به صورت زير می باشد</a:t>
            </a:r>
            <a:r>
              <a:rPr kumimoji="0" lang="en-US" sz="1600" b="0" i="0" u="none" strike="noStrike" cap="none" normalizeH="0" baseline="0" dirty="0" smtClean="0">
                <a:ln>
                  <a:noFill/>
                </a:ln>
                <a:solidFill>
                  <a:schemeClr val="tx1"/>
                </a:solidFill>
                <a:effectLst/>
                <a:latin typeface="TimesNewRomanPSMT" charset="-78"/>
                <a:ea typeface="Calibri" pitchFamily="34" charset="0"/>
                <a:cs typeface="B Nazanin" pitchFamily="2" charset="-78"/>
              </a:rPr>
              <a:t> :</a:t>
            </a:r>
            <a:endParaRPr kumimoji="0" lang="en-US" sz="1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398543501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82045E87-D288-48DA-9682-B0B5434DE68B}" type="slidenum">
              <a:rPr lang="en-US" smtClean="0"/>
              <a:pPr/>
              <a:t>28</a:t>
            </a:fld>
            <a:endParaRPr lang="en-US"/>
          </a:p>
        </p:txBody>
      </p:sp>
      <p:pic>
        <p:nvPicPr>
          <p:cNvPr id="1062" name="Picture 38"/>
          <p:cNvPicPr>
            <a:picLocks noChangeAspect="1" noChangeArrowheads="1"/>
          </p:cNvPicPr>
          <p:nvPr/>
        </p:nvPicPr>
        <p:blipFill>
          <a:blip r:embed="rId2" cstate="print"/>
          <a:srcRect/>
          <a:stretch>
            <a:fillRect/>
          </a:stretch>
        </p:blipFill>
        <p:spPr bwMode="auto">
          <a:xfrm>
            <a:off x="1581150" y="1085850"/>
            <a:ext cx="5981700" cy="4686300"/>
          </a:xfrm>
          <a:prstGeom prst="rect">
            <a:avLst/>
          </a:prstGeom>
          <a:noFill/>
          <a:ln w="9525">
            <a:noFill/>
            <a:miter lim="800000"/>
            <a:headEnd/>
            <a:tailEnd/>
          </a:ln>
        </p:spPr>
      </p:pic>
      <p:sp>
        <p:nvSpPr>
          <p:cNvPr id="6" name="TextBox 5"/>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نمودار </a:t>
            </a:r>
            <a:r>
              <a:rPr lang="en-US" sz="2400" dirty="0" smtClean="0">
                <a:solidFill>
                  <a:schemeClr val="bg1"/>
                </a:solidFill>
                <a:cs typeface="B Tabassom" pitchFamily="2" charset="-78"/>
              </a:rPr>
              <a:t>usecase </a:t>
            </a:r>
            <a:r>
              <a:rPr lang="fa-IR" sz="2400" dirty="0" smtClean="0">
                <a:solidFill>
                  <a:schemeClr val="bg1"/>
                </a:solidFill>
                <a:cs typeface="B Tabassom" pitchFamily="2" charset="-78"/>
              </a:rPr>
              <a:t> کتابخانه</a:t>
            </a:r>
            <a:endParaRPr lang="en-US" sz="2400" dirty="0">
              <a:solidFill>
                <a:schemeClr val="bg1"/>
              </a:solidFill>
              <a:cs typeface="B Tabassom" pitchFamily="2" charset="-78"/>
            </a:endParaRPr>
          </a:p>
        </p:txBody>
      </p:sp>
    </p:spTree>
    <p:extLst>
      <p:ext uri="{BB962C8B-B14F-4D97-AF65-F5344CB8AC3E}">
        <p14:creationId xmlns:p14="http://schemas.microsoft.com/office/powerpoint/2010/main" val="11740148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045E87-D288-48DA-9682-B0B5434DE68B}" type="slidenum">
              <a:rPr lang="en-US" smtClean="0"/>
              <a:pPr/>
              <a:t>29</a:t>
            </a:fld>
            <a:endParaRPr lang="en-US"/>
          </a:p>
        </p:txBody>
      </p:sp>
      <p:pic>
        <p:nvPicPr>
          <p:cNvPr id="38913" name="Picture 1"/>
          <p:cNvPicPr>
            <a:picLocks noChangeAspect="1" noChangeArrowheads="1"/>
          </p:cNvPicPr>
          <p:nvPr/>
        </p:nvPicPr>
        <p:blipFill>
          <a:blip r:embed="rId2" cstate="print"/>
          <a:srcRect/>
          <a:stretch>
            <a:fillRect/>
          </a:stretch>
        </p:blipFill>
        <p:spPr bwMode="auto">
          <a:xfrm>
            <a:off x="1600200" y="533400"/>
            <a:ext cx="5943599" cy="5257800"/>
          </a:xfrm>
          <a:prstGeom prst="rect">
            <a:avLst/>
          </a:prstGeom>
          <a:noFill/>
          <a:ln w="9525">
            <a:noFill/>
            <a:miter lim="800000"/>
            <a:headEnd/>
            <a:tailEnd/>
          </a:ln>
        </p:spPr>
      </p:pic>
      <p:sp>
        <p:nvSpPr>
          <p:cNvPr id="8" name="TextBox 7"/>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نمودار </a:t>
            </a:r>
            <a:r>
              <a:rPr lang="en-US" sz="2400" dirty="0" smtClean="0">
                <a:solidFill>
                  <a:schemeClr val="bg1"/>
                </a:solidFill>
                <a:cs typeface="B Tabassom" pitchFamily="2" charset="-78"/>
              </a:rPr>
              <a:t>usecase </a:t>
            </a:r>
            <a:r>
              <a:rPr lang="fa-IR" sz="2400" dirty="0" smtClean="0">
                <a:solidFill>
                  <a:schemeClr val="bg1"/>
                </a:solidFill>
                <a:cs typeface="B Tabassom" pitchFamily="2" charset="-78"/>
              </a:rPr>
              <a:t> کتابخانه</a:t>
            </a:r>
            <a:endParaRPr lang="en-US" sz="2400" dirty="0">
              <a:solidFill>
                <a:schemeClr val="bg1"/>
              </a:solidFill>
              <a:cs typeface="B Tabassom" pitchFamily="2" charset="-78"/>
            </a:endParaRPr>
          </a:p>
        </p:txBody>
      </p:sp>
    </p:spTree>
    <p:extLst>
      <p:ext uri="{BB962C8B-B14F-4D97-AF65-F5344CB8AC3E}">
        <p14:creationId xmlns:p14="http://schemas.microsoft.com/office/powerpoint/2010/main" val="9656498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3</a:t>
            </a:fld>
            <a:endParaRPr lang="en-US"/>
          </a:p>
        </p:txBody>
      </p:sp>
      <p:sp>
        <p:nvSpPr>
          <p:cNvPr id="15" name="Rectangle 14"/>
          <p:cNvSpPr/>
          <p:nvPr/>
        </p:nvSpPr>
        <p:spPr>
          <a:xfrm>
            <a:off x="838200" y="838200"/>
            <a:ext cx="7543800" cy="4801314"/>
          </a:xfrm>
          <a:prstGeom prst="rect">
            <a:avLst/>
          </a:prstGeom>
        </p:spPr>
        <p:txBody>
          <a:bodyPr wrap="square">
            <a:spAutoFit/>
          </a:bodyPr>
          <a:lstStyle/>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رویداد زمانی: نوعی رویداد سیستمی است که توسط زمان تحریک می گردد.</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b="1" dirty="0" smtClean="0" bmk="_Toc368431085">
                <a:solidFill>
                  <a:srgbClr val="000000"/>
                </a:solidFill>
                <a:latin typeface="Arial" pitchFamily="34" charset="0"/>
                <a:ea typeface="Times New Roman" pitchFamily="18" charset="0"/>
                <a:cs typeface="B Lotus" pitchFamily="2" charset="-78"/>
              </a:rPr>
              <a:t>چگونگی تولید </a:t>
            </a:r>
            <a:r>
              <a:rPr lang="en-US" b="1" dirty="0" smtClean="0" bmk="_Toc368431085">
                <a:solidFill>
                  <a:srgbClr val="000000"/>
                </a:solidFill>
                <a:latin typeface="Arial" pitchFamily="34" charset="0"/>
                <a:ea typeface="Times New Roman" pitchFamily="18" charset="0"/>
                <a:cs typeface="B Lotus" pitchFamily="2" charset="-78"/>
              </a:rPr>
              <a:t>Use Case</a:t>
            </a:r>
            <a:endParaRPr lang="en-US" b="1" dirty="0" smtClean="0">
              <a:solidFill>
                <a:srgbClr val="000000"/>
              </a:solidFill>
              <a:latin typeface="Arial" pitchFamily="34" charset="0"/>
              <a:ea typeface="Times New Roman" pitchFamily="18" charset="0"/>
              <a:cs typeface="B Lotus" pitchFamily="2" charset="-78"/>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یافتن عامل ها و </a:t>
            </a:r>
            <a:r>
              <a:rPr lang="en-US" dirty="0" smtClean="0">
                <a:latin typeface="Times New Roman" pitchFamily="18" charset="0"/>
                <a:ea typeface="Calibri" pitchFamily="34" charset="0"/>
                <a:cs typeface="Times New Roman" pitchFamily="18" charset="0"/>
              </a:rPr>
              <a:t>Use Case </a:t>
            </a:r>
            <a:r>
              <a:rPr lang="fa-IR" dirty="0" smtClean="0">
                <a:latin typeface="Times New Roman" pitchFamily="18" charset="0"/>
                <a:ea typeface="Calibri" pitchFamily="34" charset="0"/>
                <a:cs typeface="B Lotus" pitchFamily="2" charset="-78"/>
              </a:rPr>
              <a:t>ها:</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چه کسانی از سیستم برای وارد کردن اطلاعات استفاده می کنند؟</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چه کسانی از سیستم اطلاعات دریافت می کنند؟</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این سیستم با چه سیستم های دیگری تعامل دارد؟</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اولویت دادن به </a:t>
            </a:r>
            <a:r>
              <a:rPr lang="en-US" dirty="0" smtClean="0">
                <a:latin typeface="Times New Roman" pitchFamily="18" charset="0"/>
                <a:ea typeface="Calibri" pitchFamily="34" charset="0"/>
                <a:cs typeface="Times New Roman" pitchFamily="18" charset="0"/>
              </a:rPr>
              <a:t>Use Case </a:t>
            </a:r>
            <a:r>
              <a:rPr lang="fa-IR" dirty="0" smtClean="0">
                <a:latin typeface="Times New Roman" pitchFamily="18" charset="0"/>
                <a:ea typeface="Calibri" pitchFamily="34" charset="0"/>
                <a:cs typeface="B Lotus" pitchFamily="2" charset="-78"/>
              </a:rPr>
              <a:t>ها</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توسعه هر </a:t>
            </a:r>
            <a:r>
              <a:rPr lang="en-US" dirty="0" smtClean="0">
                <a:latin typeface="Times New Roman" pitchFamily="18" charset="0"/>
                <a:ea typeface="Calibri" pitchFamily="34" charset="0"/>
                <a:cs typeface="Times New Roman" pitchFamily="18" charset="0"/>
              </a:rPr>
              <a:t>Use Case</a:t>
            </a:r>
            <a:r>
              <a:rPr lang="fa-IR" dirty="0" smtClean="0">
                <a:latin typeface="Times New Roman" pitchFamily="18" charset="0"/>
                <a:ea typeface="Calibri" pitchFamily="34" charset="0"/>
                <a:cs typeface="B Lotus" pitchFamily="2" charset="-78"/>
              </a:rPr>
              <a:t> (با شروع از اولویت بیشتر)</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سازماندهی به مدل </a:t>
            </a:r>
            <a:r>
              <a:rPr lang="en-US" dirty="0" smtClean="0">
                <a:latin typeface="Times New Roman" pitchFamily="18" charset="0"/>
                <a:ea typeface="Calibri" pitchFamily="34" charset="0"/>
                <a:cs typeface="Times New Roman" pitchFamily="18" charset="0"/>
              </a:rPr>
              <a:t>Use Case</a:t>
            </a:r>
            <a:r>
              <a:rPr lang="en-US" dirty="0" smtClean="0">
                <a:latin typeface="Times New Roman" pitchFamily="18" charset="0"/>
                <a:ea typeface="Calibri" pitchFamily="34" charset="0"/>
                <a:cs typeface="B Lotus" pitchFamily="2" charset="-78"/>
              </a:rPr>
              <a:t> </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حال سیستم خانه سالمندان را در نظر می گیریم و آموخته ها را بر روی این سیستم پیاده می کنیم:</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b="1" dirty="0" smtClean="0">
                <a:latin typeface="Times New Roman" pitchFamily="18" charset="0"/>
                <a:ea typeface="Calibri" pitchFamily="34" charset="0"/>
                <a:cs typeface="B Lotus" pitchFamily="2" charset="-78"/>
              </a:rPr>
              <a:t>در سیستم از </a:t>
            </a:r>
            <a:r>
              <a:rPr lang="en-US" b="1" dirty="0" smtClean="0">
                <a:latin typeface="Times New Roman" pitchFamily="18" charset="0"/>
                <a:ea typeface="Calibri" pitchFamily="34" charset="0"/>
                <a:cs typeface="Times New Roman" pitchFamily="18" charset="0"/>
              </a:rPr>
              <a:t>Use Case </a:t>
            </a:r>
            <a:r>
              <a:rPr lang="fa-IR" b="1" dirty="0" smtClean="0">
                <a:latin typeface="Times New Roman" pitchFamily="18" charset="0"/>
                <a:ea typeface="Calibri" pitchFamily="34" charset="0"/>
                <a:cs typeface="B Lotus" pitchFamily="2" charset="-78"/>
              </a:rPr>
              <a:t>گسترش (</a:t>
            </a:r>
            <a:r>
              <a:rPr lang="en-US" b="1" dirty="0" smtClean="0">
                <a:latin typeface="Times New Roman" pitchFamily="18" charset="0"/>
                <a:ea typeface="Calibri" pitchFamily="34" charset="0"/>
                <a:cs typeface="Times New Roman" pitchFamily="18" charset="0"/>
              </a:rPr>
              <a:t>include</a:t>
            </a:r>
            <a:r>
              <a:rPr lang="fa-IR" b="1" dirty="0" smtClean="0">
                <a:latin typeface="Times New Roman" pitchFamily="18" charset="0"/>
                <a:ea typeface="Calibri" pitchFamily="34" charset="0"/>
                <a:cs typeface="B Lotus" pitchFamily="2" charset="-78"/>
              </a:rPr>
              <a:t>)</a:t>
            </a:r>
            <a:endParaRPr lang="en-US" b="1" dirty="0" smtClean="0">
              <a:latin typeface="Times New Roman" pitchFamily="18" charset="0"/>
              <a:ea typeface="Calibri" pitchFamily="34" charset="0"/>
              <a:cs typeface="B Lotus" pitchFamily="2" charset="-78"/>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بدین معنی است که در برگیرنده مراحل  پیچیده استخراج شده از </a:t>
            </a:r>
            <a:r>
              <a:rPr lang="en-US" dirty="0" smtClean="0">
                <a:latin typeface="Times New Roman" pitchFamily="18" charset="0"/>
                <a:ea typeface="Calibri" pitchFamily="34" charset="0"/>
                <a:cs typeface="Times New Roman" pitchFamily="18" charset="0"/>
              </a:rPr>
              <a:t>Use Case </a:t>
            </a:r>
            <a:r>
              <a:rPr lang="fa-IR" dirty="0" smtClean="0">
                <a:latin typeface="Times New Roman" pitchFamily="18" charset="0"/>
                <a:ea typeface="Calibri" pitchFamily="34" charset="0"/>
                <a:cs typeface="B Lotus" pitchFamily="2" charset="-78"/>
              </a:rPr>
              <a:t>پیچیده تر می باشد.یعنی نیاز همیشگی نیست و دلخواه است. مثلا مدیر می تواند به صورت دلخواه گزارش های هفتگی را چاپ کند.</a:t>
            </a:r>
            <a:endParaRPr lang="en-US" dirty="0" smtClean="0">
              <a:latin typeface="Arial" pitchFamily="34" charset="0"/>
              <a:cs typeface="Arial" pitchFamily="34" charset="0"/>
            </a:endParaRPr>
          </a:p>
          <a:p>
            <a:pPr lvl="0" algn="r" rtl="1" eaLnBrk="0" fontAlgn="base" hangingPunct="0">
              <a:spcBef>
                <a:spcPct val="0"/>
              </a:spcBef>
              <a:spcAft>
                <a:spcPct val="0"/>
              </a:spcAft>
            </a:pPr>
            <a:r>
              <a:rPr lang="fa-IR" b="1" dirty="0" smtClean="0">
                <a:latin typeface="Times New Roman" pitchFamily="18" charset="0"/>
                <a:ea typeface="Calibri" pitchFamily="34" charset="0"/>
                <a:cs typeface="B Lotus" pitchFamily="2" charset="-78"/>
              </a:rPr>
              <a:t>دیگر اینکه از </a:t>
            </a:r>
            <a:r>
              <a:rPr lang="en-US" b="1" dirty="0" smtClean="0">
                <a:latin typeface="Times New Roman" pitchFamily="18" charset="0"/>
                <a:ea typeface="Calibri" pitchFamily="34" charset="0"/>
                <a:cs typeface="Times New Roman" pitchFamily="18" charset="0"/>
              </a:rPr>
              <a:t>Use Case </a:t>
            </a:r>
            <a:r>
              <a:rPr lang="fa-IR" b="1" dirty="0" smtClean="0">
                <a:latin typeface="Times New Roman" pitchFamily="18" charset="0"/>
                <a:ea typeface="Calibri" pitchFamily="34" charset="0"/>
                <a:cs typeface="B Lotus" pitchFamily="2" charset="-78"/>
              </a:rPr>
              <a:t> انتزاعی(</a:t>
            </a:r>
            <a:r>
              <a:rPr lang="en-US" b="1" dirty="0" smtClean="0">
                <a:latin typeface="Times New Roman" pitchFamily="18" charset="0"/>
                <a:ea typeface="Calibri" pitchFamily="34" charset="0"/>
                <a:cs typeface="Times New Roman" pitchFamily="18" charset="0"/>
              </a:rPr>
              <a:t>extend </a:t>
            </a:r>
            <a:r>
              <a:rPr lang="fa-IR" dirty="0" smtClean="0">
                <a:latin typeface="Times New Roman" pitchFamily="18" charset="0"/>
                <a:ea typeface="Calibri" pitchFamily="34" charset="0"/>
                <a:cs typeface="B Lotus" pitchFamily="2" charset="-78"/>
              </a:rPr>
              <a:t>)</a:t>
            </a:r>
            <a:endParaRPr lang="en-US" dirty="0" smtClean="0">
              <a:latin typeface="Times New Roman" pitchFamily="18" charset="0"/>
              <a:ea typeface="Calibri" pitchFamily="34" charset="0"/>
              <a:cs typeface="B Lotus" pitchFamily="2" charset="-78"/>
            </a:endParaRPr>
          </a:p>
          <a:p>
            <a:pPr lvl="0" algn="r" rtl="1" eaLnBrk="0" fontAlgn="base" hangingPunct="0">
              <a:spcBef>
                <a:spcPct val="0"/>
              </a:spcBef>
              <a:spcAft>
                <a:spcPct val="0"/>
              </a:spcAft>
            </a:pPr>
            <a:r>
              <a:rPr lang="fa-IR" dirty="0" smtClean="0">
                <a:latin typeface="Times New Roman" pitchFamily="18" charset="0"/>
                <a:ea typeface="Calibri" pitchFamily="34" charset="0"/>
                <a:cs typeface="B Lotus" pitchFamily="2" charset="-78"/>
              </a:rPr>
              <a:t>بدین معنی است که این عمل حتما باید انجام بشه همیشه لازم است مانند اینکه قسمت پذیرش هر گاه می خواهد وارد سیستم شود وبا سیستم کاری را انجام دهد باید حتما در سیستم </a:t>
            </a:r>
            <a:r>
              <a:rPr lang="en-US" dirty="0" smtClean="0">
                <a:latin typeface="Times New Roman" pitchFamily="18" charset="0"/>
                <a:ea typeface="Calibri" pitchFamily="34" charset="0"/>
                <a:cs typeface="Times New Roman" pitchFamily="18" charset="0"/>
              </a:rPr>
              <a:t>login </a:t>
            </a:r>
            <a:r>
              <a:rPr lang="fa-IR" dirty="0" smtClean="0">
                <a:latin typeface="Times New Roman" pitchFamily="18" charset="0"/>
                <a:ea typeface="Calibri" pitchFamily="34" charset="0"/>
                <a:cs typeface="B Lotus" pitchFamily="2" charset="-78"/>
              </a:rPr>
              <a:t>کند و سپس وارد شود.</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0"/>
            <a:ext cx="3352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نمدار </a:t>
            </a:r>
            <a:r>
              <a:rPr lang="en-US" sz="2400" dirty="0" smtClean="0">
                <a:solidFill>
                  <a:schemeClr val="bg1"/>
                </a:solidFill>
                <a:cs typeface="B Tabassom" pitchFamily="2" charset="-78"/>
              </a:rPr>
              <a:t>usecase </a:t>
            </a:r>
            <a:r>
              <a:rPr lang="fa-IR" sz="2400" dirty="0" smtClean="0">
                <a:solidFill>
                  <a:schemeClr val="bg1"/>
                </a:solidFill>
                <a:cs typeface="B Tabassom" pitchFamily="2" charset="-78"/>
              </a:rPr>
              <a:t> سایت آموزشگاه</a:t>
            </a: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30</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61665"/>
            <a:ext cx="7620000" cy="6243935"/>
          </a:xfrm>
          <a:prstGeom prst="rect">
            <a:avLst/>
          </a:prstGeom>
          <a:noFill/>
          <a:ln>
            <a:noFill/>
          </a:ln>
        </p:spPr>
      </p:pic>
    </p:spTree>
    <p:extLst>
      <p:ext uri="{BB962C8B-B14F-4D97-AF65-F5344CB8AC3E}">
        <p14:creationId xmlns:p14="http://schemas.microsoft.com/office/powerpoint/2010/main" val="1739406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50829"/>
            <a:ext cx="4035136" cy="830997"/>
          </a:xfrm>
          <a:prstGeom prst="rect">
            <a:avLst/>
          </a:prstGeom>
          <a:noFill/>
        </p:spPr>
        <p:txBody>
          <a:bodyPr wrap="square" rtlCol="0">
            <a:spAutoFit/>
          </a:bodyPr>
          <a:lstStyle/>
          <a:p>
            <a:pPr algn="ctr" rtl="1"/>
            <a:r>
              <a:rPr lang="fa-IR" sz="2400" dirty="0" smtClean="0">
                <a:solidFill>
                  <a:schemeClr val="bg1"/>
                </a:solidFill>
                <a:cs typeface="B Tabassom" pitchFamily="2" charset="-78"/>
              </a:rPr>
              <a:t>نمدار </a:t>
            </a:r>
            <a:r>
              <a:rPr lang="en-US" sz="2400" dirty="0" smtClean="0">
                <a:solidFill>
                  <a:schemeClr val="bg1"/>
                </a:solidFill>
                <a:cs typeface="B Tabassom" pitchFamily="2" charset="-78"/>
              </a:rPr>
              <a:t>usecase </a:t>
            </a:r>
            <a:r>
              <a:rPr lang="fa-IR" sz="2400" dirty="0" smtClean="0">
                <a:solidFill>
                  <a:schemeClr val="bg1"/>
                </a:solidFill>
                <a:cs typeface="B Tabassom" pitchFamily="2" charset="-78"/>
              </a:rPr>
              <a:t> سایت مهد کودک</a:t>
            </a:r>
            <a:endParaRPr lang="en-US" sz="2400" dirty="0" smtClean="0">
              <a:solidFill>
                <a:schemeClr val="bg1"/>
              </a:solidFill>
              <a:cs typeface="B Tabassom" pitchFamily="2" charset="-78"/>
            </a:endParaRPr>
          </a:p>
          <a:p>
            <a:pPr algn="ct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31</a:t>
            </a:fld>
            <a:endParaRPr lang="en-US"/>
          </a:p>
        </p:txBody>
      </p:sp>
      <p:pic>
        <p:nvPicPr>
          <p:cNvPr id="5" name="Picture 4"/>
          <p:cNvPicPr/>
          <p:nvPr/>
        </p:nvPicPr>
        <p:blipFill>
          <a:blip r:embed="rId2" cstate="print"/>
          <a:srcRect/>
          <a:stretch>
            <a:fillRect/>
          </a:stretch>
        </p:blipFill>
        <p:spPr bwMode="auto">
          <a:xfrm>
            <a:off x="1934307" y="457200"/>
            <a:ext cx="5275385" cy="6172200"/>
          </a:xfrm>
          <a:prstGeom prst="rect">
            <a:avLst/>
          </a:prstGeom>
          <a:noFill/>
          <a:ln w="9525">
            <a:noFill/>
            <a:miter lim="800000"/>
            <a:headEnd/>
            <a:tailEnd/>
          </a:ln>
        </p:spPr>
      </p:pic>
    </p:spTree>
    <p:extLst>
      <p:ext uri="{BB962C8B-B14F-4D97-AF65-F5344CB8AC3E}">
        <p14:creationId xmlns:p14="http://schemas.microsoft.com/office/powerpoint/2010/main" val="1213673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32</a:t>
            </a:fld>
            <a:endParaRPr lang="en-US"/>
          </a:p>
        </p:txBody>
      </p:sp>
      <p:sp>
        <p:nvSpPr>
          <p:cNvPr id="3" name="TextBox 2"/>
          <p:cNvSpPr txBox="1"/>
          <p:nvPr/>
        </p:nvSpPr>
        <p:spPr>
          <a:xfrm>
            <a:off x="1828800" y="381000"/>
            <a:ext cx="5105400" cy="584775"/>
          </a:xfrm>
          <a:prstGeom prst="rect">
            <a:avLst/>
          </a:prstGeom>
          <a:noFill/>
        </p:spPr>
        <p:txBody>
          <a:bodyPr wrap="square" rtlCol="0">
            <a:spAutoFit/>
          </a:bodyPr>
          <a:lstStyle/>
          <a:p>
            <a:pPr algn="ctr"/>
            <a:r>
              <a:rPr lang="fa-IR" sz="3200" b="1" dirty="0" smtClean="0">
                <a:solidFill>
                  <a:srgbClr val="00B050"/>
                </a:solidFill>
                <a:cs typeface="B Tabassom" pitchFamily="2" charset="-78"/>
              </a:rPr>
              <a:t>پایان</a:t>
            </a:r>
            <a:endParaRPr lang="en-US" sz="3200" b="1" dirty="0">
              <a:solidFill>
                <a:srgbClr val="00B050"/>
              </a:solidFill>
              <a:cs typeface="B Tabassom" pitchFamily="2" charset="-78"/>
            </a:endParaRPr>
          </a:p>
        </p:txBody>
      </p:sp>
    </p:spTree>
    <p:extLst>
      <p:ext uri="{BB962C8B-B14F-4D97-AF65-F5344CB8AC3E}">
        <p14:creationId xmlns:p14="http://schemas.microsoft.com/office/powerpoint/2010/main" val="1754366630"/>
      </p:ext>
    </p:extLst>
  </p:cSld>
  <p:clrMapOvr>
    <a:masterClrMapping/>
  </p:clrMapOvr>
  <mc:AlternateContent xmlns:mc="http://schemas.openxmlformats.org/markup-compatibility/2006" xmlns:p14="http://schemas.microsoft.com/office/powerpoint/2010/main">
    <mc:Choice Requires="p14">
      <p:transition spd="slow" p14:dur="275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4</a:t>
            </a:fld>
            <a:endParaRPr lang="en-US"/>
          </a:p>
        </p:txBody>
      </p:sp>
      <p:pic>
        <p:nvPicPr>
          <p:cNvPr id="3" name="Picture 8" descr="US"/>
          <p:cNvPicPr>
            <a:picLocks noChangeAspect="1" noChangeArrowheads="1"/>
          </p:cNvPicPr>
          <p:nvPr/>
        </p:nvPicPr>
        <p:blipFill>
          <a:blip r:embed="rId2" cstate="print"/>
          <a:srcRect/>
          <a:stretch>
            <a:fillRect/>
          </a:stretch>
        </p:blipFill>
        <p:spPr bwMode="auto">
          <a:xfrm>
            <a:off x="1228218" y="914400"/>
            <a:ext cx="6248907" cy="4953000"/>
          </a:xfrm>
          <a:prstGeom prst="rect">
            <a:avLst/>
          </a:prstGeom>
          <a:noFill/>
        </p:spPr>
      </p:pic>
      <p:sp>
        <p:nvSpPr>
          <p:cNvPr id="4" name="Rectangle 12"/>
          <p:cNvSpPr>
            <a:spLocks noChangeArrowheads="1"/>
          </p:cNvSpPr>
          <p:nvPr/>
        </p:nvSpPr>
        <p:spPr bwMode="auto">
          <a:xfrm>
            <a:off x="3581400" y="-15389"/>
            <a:ext cx="23775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171700" algn="l"/>
                <a:tab pos="2971800" algn="ctr"/>
              </a:tabLst>
            </a:pPr>
            <a:r>
              <a:rPr kumimoji="0" lang="fa-IR" sz="1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1400" b="1" i="0" u="none" strike="noStrike" cap="none" normalizeH="0" baseline="0" dirty="0" smtClean="0" bmk="_Toc365111663">
                <a:ln>
                  <a:noFill/>
                </a:ln>
                <a:solidFill>
                  <a:schemeClr val="bg1"/>
                </a:solidFill>
                <a:effectLst/>
                <a:latin typeface="Calibri" pitchFamily="34" charset="0"/>
                <a:ea typeface="Calibri" pitchFamily="34" charset="0"/>
                <a:cs typeface="Arial" pitchFamily="34" charset="0"/>
              </a:rPr>
              <a:t>  </a:t>
            </a:r>
            <a:r>
              <a:rPr kumimoji="0" lang="en-US" sz="1400" b="1" i="0" u="none" strike="noStrike" cap="none" normalizeH="0" baseline="0" dirty="0" err="1" smtClean="0" bmk="_Toc365111663">
                <a:ln>
                  <a:noFill/>
                </a:ln>
                <a:solidFill>
                  <a:schemeClr val="bg1"/>
                </a:solidFill>
                <a:effectLst/>
                <a:latin typeface="Calibri" pitchFamily="34" charset="0"/>
                <a:ea typeface="Calibri" pitchFamily="34" charset="0"/>
                <a:cs typeface="B Lotus" pitchFamily="2" charset="-78"/>
              </a:rPr>
              <a:t>UseCase</a:t>
            </a:r>
            <a:r>
              <a:rPr kumimoji="0" lang="en-US" sz="1400" b="1" i="0" u="none" strike="noStrike" cap="none" normalizeH="0" baseline="0" dirty="0" smtClean="0" bmk="_Toc365111663">
                <a:ln>
                  <a:noFill/>
                </a:ln>
                <a:solidFill>
                  <a:schemeClr val="bg1"/>
                </a:solidFill>
                <a:effectLst/>
                <a:latin typeface="Calibri" pitchFamily="34" charset="0"/>
                <a:ea typeface="Calibri" pitchFamily="34" charset="0"/>
                <a:cs typeface="B Lotus" pitchFamily="2" charset="-78"/>
              </a:rPr>
              <a:t>   Diagram</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079"/>
            <a:ext cx="3352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(جریان اصلی)</a:t>
            </a:r>
            <a:endParaRPr lang="en-US" sz="2400" dirty="0">
              <a:solidFill>
                <a:schemeClr val="bg1"/>
              </a:solidFill>
              <a:cs typeface="B Tabassom" pitchFamily="2" charset="-78"/>
            </a:endParaRPr>
          </a:p>
        </p:txBody>
      </p:sp>
      <p:sp>
        <p:nvSpPr>
          <p:cNvPr id="2" name="Slide Number Placeholder 1"/>
          <p:cNvSpPr>
            <a:spLocks noGrp="1"/>
          </p:cNvSpPr>
          <p:nvPr>
            <p:ph type="sldNum" sz="quarter" idx="12"/>
          </p:nvPr>
        </p:nvSpPr>
        <p:spPr/>
        <p:txBody>
          <a:bodyPr/>
          <a:lstStyle/>
          <a:p>
            <a:fld id="{82045E87-D288-48DA-9682-B0B5434DE68B}" type="slidenum">
              <a:rPr lang="en-US" smtClean="0"/>
              <a:pPr/>
              <a:t>5</a:t>
            </a:fld>
            <a:endParaRPr lang="en-US"/>
          </a:p>
        </p:txBody>
      </p:sp>
      <p:sp>
        <p:nvSpPr>
          <p:cNvPr id="12289" name="Rectangle 1"/>
          <p:cNvSpPr>
            <a:spLocks noChangeArrowheads="1"/>
          </p:cNvSpPr>
          <p:nvPr/>
        </p:nvSpPr>
        <p:spPr bwMode="auto">
          <a:xfrm>
            <a:off x="838200" y="685800"/>
            <a:ext cx="7543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جريان رخداد اصلی(دستگاه خودپرداز)</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 مشتری بانک کارت خود را درون</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قرار مي دهد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2-</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پس از پيام خوش آمدگوئی به مشتری اين امکان را می دهد که شماره رمز خود را وارد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3- مشتری ، شماره مشخصات فردی خود را وارد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4-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صحت و اعتبار رمز را مورد بررسی قرار داده ، اگر رمز نامعتبر باشد، روند فرعی</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A1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اجرا خواهد گرديد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5-</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گزينه های مقابل را نمايش می دهد : وجوه واريز شده ، برداشت نقدی ، انتقال وجوه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6- مشتری گزينه برداشت از حساب را انتخاب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7-</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امکان برداشت را می دهد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8- مشتری مقداری که می خواهد برداشت نمايد را وارد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9-</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بررسي مي كند که آيا در حساب به اندازه کافی پول موجود است يا خير ؟ در صورت عدم موجود بودن پول به اندازه کافی روند فرعی</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A2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انجام خواهد شد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10-</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مقدار وجه برداشت شده را از حساب مشتری کم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11-</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وجه درخواستی را به مشتری پرداخت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12-</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يك رسيد براي مشتري چاپ می نمايد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13-</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كارت مشتري را عودت می دهد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 14- مورد کاربری به پايان می رسد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8793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045E87-D288-48DA-9682-B0B5434DE68B}" type="slidenum">
              <a:rPr lang="en-US" smtClean="0"/>
              <a:pPr/>
              <a:t>6</a:t>
            </a:fld>
            <a:endParaRPr lang="en-US"/>
          </a:p>
        </p:txBody>
      </p:sp>
      <p:sp>
        <p:nvSpPr>
          <p:cNvPr id="11265" name="Rectangle 1"/>
          <p:cNvSpPr>
            <a:spLocks noChangeArrowheads="1"/>
          </p:cNvSpPr>
          <p:nvPr/>
        </p:nvSpPr>
        <p:spPr bwMode="auto">
          <a:xfrm>
            <a:off x="1600200" y="591979"/>
            <a:ext cx="6629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جريان رخداد فرعی (دستگاه خودپرداز)</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جريان رخداد فرعی</a:t>
            </a:r>
            <a:r>
              <a:rPr kumimoji="0" lang="en-US"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A1</a:t>
            </a: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(شماره وارد شده نامعتبر است</a:t>
            </a:r>
            <a:r>
              <a:rPr kumimoji="0" lang="ar-SA"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1-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اخطار می دهد که رمز وارد شده توسط مشتری بی اعتبار می باشد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2- </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كارت مشتري را عودت می دهد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3- مورد کاربری خاتمه می پذيرد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838200" y="2667000"/>
            <a:ext cx="7467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جريان رخداد فرعی</a:t>
            </a:r>
            <a:r>
              <a:rPr kumimoji="0" lang="en-US"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A2 </a:t>
            </a:r>
            <a:r>
              <a:rPr kumimoji="0" lang="ar-SA" b="1" i="0" u="none" strike="noStrike" cap="none" normalizeH="0" baseline="0" dirty="0" smtClean="0">
                <a:ln>
                  <a:noFill/>
                </a:ln>
                <a:solidFill>
                  <a:srgbClr val="FF0000"/>
                </a:solidFill>
                <a:effectLst/>
                <a:latin typeface="Arial" pitchFamily="34" charset="0"/>
                <a:ea typeface="Calibri" pitchFamily="34" charset="0"/>
                <a:cs typeface="B Nazanin" pitchFamily="2" charset="-78"/>
              </a:rPr>
              <a:t>(موجودی ناکافی است)</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ATM- 1</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به مشتري اخطار می دهد که به مقدار کافی پول در حساب او موجود نمی باشد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ATM - 2</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كارت مشتري را عودت می دهد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b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- 3</a:t>
            </a:r>
            <a:r>
              <a:rPr kumimoji="0" lang="ar-SA"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مورد کاربری به پايان می رسد</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514600" y="30079"/>
            <a:ext cx="3352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(جریان فرعی)</a:t>
            </a:r>
            <a:endParaRPr lang="en-US" sz="2400" dirty="0">
              <a:solidFill>
                <a:schemeClr val="bg1"/>
              </a:solidFill>
              <a:cs typeface="B Tabassom" pitchFamily="2" charset="-78"/>
            </a:endParaRPr>
          </a:p>
        </p:txBody>
      </p:sp>
    </p:spTree>
    <p:extLst>
      <p:ext uri="{BB962C8B-B14F-4D97-AF65-F5344CB8AC3E}">
        <p14:creationId xmlns:p14="http://schemas.microsoft.com/office/powerpoint/2010/main" val="12071495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7</a:t>
            </a:fld>
            <a:endParaRPr lang="en-US"/>
          </a:p>
        </p:txBody>
      </p:sp>
      <p:sp>
        <p:nvSpPr>
          <p:cNvPr id="7" name="TextBox 6"/>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ورود)</a:t>
            </a:r>
            <a:endParaRPr lang="en-US" sz="2400" dirty="0">
              <a:solidFill>
                <a:schemeClr val="bg1"/>
              </a:solidFill>
              <a:cs typeface="B Tabassom"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846799094"/>
              </p:ext>
            </p:extLst>
          </p:nvPr>
        </p:nvGraphicFramePr>
        <p:xfrm>
          <a:off x="381000" y="533400"/>
          <a:ext cx="3962400" cy="4724398"/>
        </p:xfrm>
        <a:graphic>
          <a:graphicData uri="http://schemas.openxmlformats.org/drawingml/2006/table">
            <a:tbl>
              <a:tblPr rtl="1" firstRow="1" firstCol="1" bandRow="1">
                <a:tableStyleId>{793D81CF-94F2-401A-BA57-92F5A7B2D0C5}</a:tableStyleId>
              </a:tblPr>
              <a:tblGrid>
                <a:gridCol w="3962400"/>
              </a:tblGrid>
              <a:tr h="224971">
                <a:tc>
                  <a:txBody>
                    <a:bodyPr/>
                    <a:lstStyle/>
                    <a:p>
                      <a:pPr algn="ctr" rtl="1">
                        <a:lnSpc>
                          <a:spcPct val="115000"/>
                        </a:lnSpc>
                        <a:spcAft>
                          <a:spcPts val="0"/>
                        </a:spcAft>
                      </a:pPr>
                      <a:r>
                        <a:rPr lang="fa-IR" sz="1200" dirty="0">
                          <a:effectLst/>
                          <a:cs typeface="B Nazanin" pitchFamily="2" charset="-78"/>
                        </a:rPr>
                        <a:t>مورد كاربرد</a:t>
                      </a:r>
                      <a:r>
                        <a:rPr lang="en-US" sz="1200" dirty="0">
                          <a:effectLst/>
                          <a:cs typeface="B Nazanin" pitchFamily="2" charset="-78"/>
                        </a:rPr>
                        <a:t>: </a:t>
                      </a:r>
                      <a:r>
                        <a:rPr lang="fa-IR" sz="1200" dirty="0">
                          <a:effectLst/>
                          <a:cs typeface="B Nazanin" pitchFamily="2" charset="-78"/>
                        </a:rPr>
                        <a:t>ورود</a:t>
                      </a:r>
                      <a:endParaRPr lang="en-US" sz="1100" dirty="0">
                        <a:effectLst/>
                        <a:latin typeface="Calibri"/>
                        <a:ea typeface="Calibri"/>
                        <a:cs typeface="B Nazanin" pitchFamily="2" charset="-78"/>
                      </a:endParaRPr>
                    </a:p>
                  </a:txBody>
                  <a:tcPr marL="66551" marR="66551" marT="0" marB="0"/>
                </a:tc>
              </a:tr>
              <a:tr h="224971">
                <a:tc>
                  <a:txBody>
                    <a:bodyPr/>
                    <a:lstStyle/>
                    <a:p>
                      <a:pPr algn="r" rtl="1">
                        <a:lnSpc>
                          <a:spcPct val="115000"/>
                        </a:lnSpc>
                        <a:spcAft>
                          <a:spcPts val="0"/>
                        </a:spcAft>
                      </a:pPr>
                      <a:r>
                        <a:rPr lang="fa-IR" sz="1200" dirty="0">
                          <a:effectLst/>
                          <a:cs typeface="B Nazanin" pitchFamily="2" charset="-78"/>
                        </a:rPr>
                        <a:t>شماره</a:t>
                      </a:r>
                      <a:r>
                        <a:rPr lang="en-US" sz="1200" dirty="0">
                          <a:effectLst/>
                          <a:cs typeface="B Nazanin" pitchFamily="2" charset="-78"/>
                        </a:rPr>
                        <a:t>: 1</a:t>
                      </a:r>
                      <a:endParaRPr lang="en-US" sz="1100" dirty="0">
                        <a:effectLst/>
                        <a:latin typeface="Calibri"/>
                        <a:ea typeface="Calibri"/>
                        <a:cs typeface="B Nazanin" pitchFamily="2" charset="-78"/>
                      </a:endParaRPr>
                    </a:p>
                  </a:txBody>
                  <a:tcPr marL="66551" marR="66551" marT="0" marB="0"/>
                </a:tc>
              </a:tr>
              <a:tr h="449943">
                <a:tc>
                  <a:txBody>
                    <a:bodyPr/>
                    <a:lstStyle/>
                    <a:p>
                      <a:pPr algn="r" rtl="1">
                        <a:lnSpc>
                          <a:spcPct val="115000"/>
                        </a:lnSpc>
                        <a:spcAft>
                          <a:spcPts val="0"/>
                        </a:spcAft>
                      </a:pPr>
                      <a:r>
                        <a:rPr lang="fa-IR" sz="1200">
                          <a:effectLst/>
                          <a:cs typeface="B Nazanin" pitchFamily="2" charset="-78"/>
                        </a:rPr>
                        <a:t>توصيف اجمالي</a:t>
                      </a:r>
                      <a:r>
                        <a:rPr lang="en-US" sz="1200">
                          <a:effectLst/>
                          <a:cs typeface="B Nazanin" pitchFamily="2" charset="-78"/>
                        </a:rPr>
                        <a:t>: </a:t>
                      </a:r>
                      <a:r>
                        <a:rPr lang="fa-IR" sz="1200">
                          <a:effectLst/>
                          <a:cs typeface="B Nazanin" pitchFamily="2" charset="-78"/>
                        </a:rPr>
                        <a:t>سيستم به كاربر اجازه ورود و استفاده از دستگاه خودپرداز را ميدهد</a:t>
                      </a:r>
                      <a:r>
                        <a:rPr lang="en-US" sz="1200">
                          <a:effectLst/>
                          <a:cs typeface="B Nazanin" pitchFamily="2" charset="-78"/>
                        </a:rPr>
                        <a:t>.</a:t>
                      </a:r>
                      <a:endParaRPr lang="en-US" sz="1100">
                        <a:effectLst/>
                        <a:latin typeface="Calibri"/>
                        <a:ea typeface="Calibri"/>
                        <a:cs typeface="B Nazanin" pitchFamily="2" charset="-78"/>
                      </a:endParaRPr>
                    </a:p>
                  </a:txBody>
                  <a:tcPr marL="66551" marR="66551" marT="0" marB="0"/>
                </a:tc>
              </a:tr>
              <a:tr h="224971">
                <a:tc>
                  <a:txBody>
                    <a:bodyPr/>
                    <a:lstStyle/>
                    <a:p>
                      <a:pPr algn="r" rtl="1">
                        <a:lnSpc>
                          <a:spcPct val="115000"/>
                        </a:lnSpc>
                        <a:spcAft>
                          <a:spcPts val="0"/>
                        </a:spcAft>
                      </a:pPr>
                      <a:r>
                        <a:rPr lang="fa-IR" sz="1200">
                          <a:effectLst/>
                          <a:cs typeface="B Nazanin" pitchFamily="2" charset="-78"/>
                        </a:rPr>
                        <a:t>عامل اصلي</a:t>
                      </a:r>
                      <a:r>
                        <a:rPr lang="en-US" sz="1200">
                          <a:effectLst/>
                          <a:cs typeface="B Nazanin" pitchFamily="2" charset="-78"/>
                        </a:rPr>
                        <a:t>: </a:t>
                      </a:r>
                      <a:r>
                        <a:rPr lang="fa-IR" sz="1200">
                          <a:effectLst/>
                          <a:cs typeface="B Nazanin" pitchFamily="2" charset="-78"/>
                        </a:rPr>
                        <a:t>مشتري بانك</a:t>
                      </a:r>
                      <a:endParaRPr lang="en-US" sz="1100">
                        <a:effectLst/>
                        <a:latin typeface="Calibri"/>
                        <a:ea typeface="Calibri"/>
                        <a:cs typeface="B Nazanin" pitchFamily="2" charset="-78"/>
                      </a:endParaRPr>
                    </a:p>
                  </a:txBody>
                  <a:tcPr marL="66551" marR="66551" marT="0" marB="0"/>
                </a:tc>
              </a:tr>
              <a:tr h="224971">
                <a:tc>
                  <a:txBody>
                    <a:bodyPr/>
                    <a:lstStyle/>
                    <a:p>
                      <a:pPr algn="r" rtl="1">
                        <a:lnSpc>
                          <a:spcPct val="115000"/>
                        </a:lnSpc>
                        <a:spcAft>
                          <a:spcPts val="0"/>
                        </a:spcAft>
                      </a:pPr>
                      <a:r>
                        <a:rPr lang="fa-IR" sz="1200">
                          <a:effectLst/>
                          <a:cs typeface="B Nazanin" pitchFamily="2" charset="-78"/>
                        </a:rPr>
                        <a:t>عامل فرعي</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6551" marR="66551" marT="0" marB="0"/>
                </a:tc>
              </a:tr>
              <a:tr h="224971">
                <a:tc>
                  <a:txBody>
                    <a:bodyPr/>
                    <a:lstStyle/>
                    <a:p>
                      <a:pPr algn="r" rtl="1">
                        <a:lnSpc>
                          <a:spcPct val="115000"/>
                        </a:lnSpc>
                        <a:spcAft>
                          <a:spcPts val="0"/>
                        </a:spcAft>
                      </a:pPr>
                      <a:r>
                        <a:rPr lang="fa-IR" sz="1200">
                          <a:effectLst/>
                          <a:cs typeface="B Nazanin" pitchFamily="2" charset="-78"/>
                        </a:rPr>
                        <a:t>شرايط اوليه</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6551" marR="66551" marT="0" marB="0"/>
                </a:tc>
              </a:tr>
              <a:tr h="2024743">
                <a:tc>
                  <a:txBody>
                    <a:bodyPr/>
                    <a:lstStyle/>
                    <a:p>
                      <a:pPr algn="r" rtl="1">
                        <a:lnSpc>
                          <a:spcPct val="115000"/>
                        </a:lnSpc>
                        <a:spcAft>
                          <a:spcPts val="0"/>
                        </a:spcAft>
                      </a:pPr>
                      <a:r>
                        <a:rPr lang="fa-IR" sz="1200" dirty="0">
                          <a:effectLst/>
                          <a:cs typeface="B Nazanin" pitchFamily="2" charset="-78"/>
                        </a:rPr>
                        <a:t>روند اصلي</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1. </a:t>
                      </a:r>
                      <a:r>
                        <a:rPr lang="fa-IR" sz="1200" dirty="0">
                          <a:effectLst/>
                          <a:cs typeface="B Nazanin" pitchFamily="2" charset="-78"/>
                        </a:rPr>
                        <a:t>مشتري كارت خود را درون كارتخوان دستگاه قرار ميدهد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 </a:t>
                      </a:r>
                      <a:r>
                        <a:rPr lang="fa-IR" sz="1200" dirty="0">
                          <a:effectLst/>
                          <a:cs typeface="B Nazanin" pitchFamily="2" charset="-78"/>
                        </a:rPr>
                        <a:t>سيستم تلاش ميكند تا اطلاعات كارت را بخواند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3. </a:t>
                      </a:r>
                      <a:r>
                        <a:rPr lang="fa-IR" sz="1200" dirty="0">
                          <a:effectLst/>
                          <a:cs typeface="B Nazanin" pitchFamily="2" charset="-78"/>
                        </a:rPr>
                        <a:t>سيستم از كاربر ميخواهد تا گذرواژه خود را وارد كند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4. </a:t>
                      </a:r>
                      <a:r>
                        <a:rPr lang="fa-IR" sz="1200" dirty="0">
                          <a:effectLst/>
                          <a:cs typeface="B Nazanin" pitchFamily="2" charset="-78"/>
                        </a:rPr>
                        <a:t>سيستم گذرواژه ورودي كاربر را ارزيابي ميكند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fa-IR" sz="1200" dirty="0">
                          <a:effectLst/>
                          <a:cs typeface="B Nazanin" pitchFamily="2" charset="-78"/>
                        </a:rPr>
                        <a:t>مسير الحاقي</a:t>
                      </a:r>
                      <a:r>
                        <a:rPr lang="en-US" sz="1200" dirty="0">
                          <a:effectLst/>
                          <a:cs typeface="B Nazanin" pitchFamily="2" charset="-78"/>
                        </a:rPr>
                        <a:t>: </a:t>
                      </a:r>
                      <a:r>
                        <a:rPr lang="fa-IR" sz="1200" dirty="0">
                          <a:effectLst/>
                          <a:cs typeface="B Nazanin" pitchFamily="2" charset="-78"/>
                        </a:rPr>
                        <a:t>گذرواژه نادرست</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5. </a:t>
                      </a:r>
                      <a:r>
                        <a:rPr lang="fa-IR" sz="1200" dirty="0">
                          <a:effectLst/>
                          <a:cs typeface="B Nazanin" pitchFamily="2" charset="-78"/>
                        </a:rPr>
                        <a:t>سيستم فهرستي از دستورات ممكن را به مشتري نشان ميدهد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6. </a:t>
                      </a:r>
                      <a:r>
                        <a:rPr lang="fa-IR" sz="1200" dirty="0">
                          <a:effectLst/>
                          <a:cs typeface="B Nazanin" pitchFamily="2" charset="-78"/>
                        </a:rPr>
                        <a:t>مشتري يكي از دستورات موجود را انتخاب ميكند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7. </a:t>
                      </a:r>
                      <a:r>
                        <a:rPr lang="fa-IR" sz="1200" dirty="0">
                          <a:effectLst/>
                          <a:cs typeface="B Nazanin" pitchFamily="2" charset="-78"/>
                        </a:rPr>
                        <a:t>شامل</a:t>
                      </a:r>
                      <a:r>
                        <a:rPr lang="en-US" sz="1200" dirty="0">
                          <a:effectLst/>
                          <a:cs typeface="B Nazanin" pitchFamily="2" charset="-78"/>
                        </a:rPr>
                        <a:t>: </a:t>
                      </a:r>
                      <a:r>
                        <a:rPr lang="fa-IR" sz="1200" dirty="0">
                          <a:effectLst/>
                          <a:cs typeface="B Nazanin" pitchFamily="2" charset="-78"/>
                        </a:rPr>
                        <a:t>عمل بانكي</a:t>
                      </a:r>
                      <a:endParaRPr lang="en-US" sz="1100" dirty="0">
                        <a:effectLst/>
                        <a:latin typeface="Calibri"/>
                        <a:ea typeface="Calibri"/>
                        <a:cs typeface="B Nazanin" pitchFamily="2" charset="-78"/>
                      </a:endParaRPr>
                    </a:p>
                  </a:txBody>
                  <a:tcPr marL="66551" marR="66551" marT="0" marB="0"/>
                </a:tc>
              </a:tr>
              <a:tr h="449943">
                <a:tc>
                  <a:txBody>
                    <a:bodyPr/>
                    <a:lstStyle/>
                    <a:p>
                      <a:pPr algn="r" rtl="1">
                        <a:lnSpc>
                          <a:spcPct val="115000"/>
                        </a:lnSpc>
                        <a:spcAft>
                          <a:spcPts val="0"/>
                        </a:spcAft>
                      </a:pPr>
                      <a:r>
                        <a:rPr lang="fa-IR" sz="1200">
                          <a:effectLst/>
                          <a:cs typeface="B Nazanin" pitchFamily="2" charset="-78"/>
                        </a:rPr>
                        <a:t>شرايط نهايي</a:t>
                      </a:r>
                      <a:r>
                        <a:rPr lang="en-US" sz="1200">
                          <a:effectLst/>
                          <a:cs typeface="B Nazanin" pitchFamily="2" charset="-78"/>
                        </a:rPr>
                        <a:t>: </a:t>
                      </a:r>
                      <a:r>
                        <a:rPr lang="fa-IR" sz="1200">
                          <a:effectLst/>
                          <a:cs typeface="B Nazanin" pitchFamily="2" charset="-78"/>
                        </a:rPr>
                        <a:t>مشتري وارد سيستم ميشود و سيستم به او اجازهي انجام عمليات خاصي را ميدهد</a:t>
                      </a:r>
                      <a:r>
                        <a:rPr lang="en-US" sz="1200">
                          <a:effectLst/>
                          <a:cs typeface="B Nazanin" pitchFamily="2" charset="-78"/>
                        </a:rPr>
                        <a:t>.</a:t>
                      </a:r>
                      <a:endParaRPr lang="en-US" sz="1100">
                        <a:effectLst/>
                        <a:latin typeface="Calibri"/>
                        <a:ea typeface="Calibri"/>
                        <a:cs typeface="B Nazanin" pitchFamily="2" charset="-78"/>
                      </a:endParaRPr>
                    </a:p>
                  </a:txBody>
                  <a:tcPr marL="66551" marR="66551" marT="0" marB="0"/>
                </a:tc>
              </a:tr>
              <a:tr h="674914">
                <a:tc>
                  <a:txBody>
                    <a:bodyPr/>
                    <a:lstStyle/>
                    <a:p>
                      <a:pPr algn="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fa-IR" sz="1200" dirty="0">
                          <a:effectLst/>
                          <a:cs typeface="B Nazanin" pitchFamily="2" charset="-78"/>
                        </a:rPr>
                        <a:t>كارت ناخوانا</a:t>
                      </a:r>
                      <a:endParaRPr lang="en-US" sz="1100" dirty="0">
                        <a:effectLst/>
                        <a:cs typeface="B Nazanin" pitchFamily="2" charset="-78"/>
                      </a:endParaRPr>
                    </a:p>
                    <a:p>
                      <a:pPr algn="r" rtl="1">
                        <a:lnSpc>
                          <a:spcPct val="115000"/>
                        </a:lnSpc>
                        <a:spcAft>
                          <a:spcPts val="0"/>
                        </a:spcAft>
                      </a:pPr>
                      <a:r>
                        <a:rPr lang="fa-IR" sz="1200" dirty="0">
                          <a:effectLst/>
                          <a:cs typeface="B Nazanin" pitchFamily="2" charset="-78"/>
                        </a:rPr>
                        <a:t>لغو عمليات</a:t>
                      </a:r>
                      <a:endParaRPr lang="en-US" sz="1100" dirty="0">
                        <a:effectLst/>
                        <a:latin typeface="Calibri"/>
                        <a:ea typeface="Calibri"/>
                        <a:cs typeface="B Nazanin" pitchFamily="2" charset="-78"/>
                      </a:endParaRPr>
                    </a:p>
                  </a:txBody>
                  <a:tcPr marL="66551" marR="66551"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2832189"/>
              </p:ext>
            </p:extLst>
          </p:nvPr>
        </p:nvGraphicFramePr>
        <p:xfrm>
          <a:off x="4800600" y="380997"/>
          <a:ext cx="4038600" cy="3119248"/>
        </p:xfrm>
        <a:graphic>
          <a:graphicData uri="http://schemas.openxmlformats.org/drawingml/2006/table">
            <a:tbl>
              <a:tblPr rtl="1" firstRow="1" firstCol="1" bandRow="1">
                <a:tableStyleId>{793D81CF-94F2-401A-BA57-92F5A7B2D0C5}</a:tableStyleId>
              </a:tblPr>
              <a:tblGrid>
                <a:gridCol w="4038600"/>
              </a:tblGrid>
              <a:tr h="185738">
                <a:tc>
                  <a:txBody>
                    <a:bodyPr/>
                    <a:lstStyle/>
                    <a:p>
                      <a:pPr algn="ct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 </a:t>
                      </a:r>
                      <a:r>
                        <a:rPr lang="fa-IR" sz="1200" dirty="0">
                          <a:effectLst/>
                          <a:cs typeface="B Nazanin" pitchFamily="2" charset="-78"/>
                        </a:rPr>
                        <a:t>ورود</a:t>
                      </a:r>
                      <a:r>
                        <a:rPr lang="en-US" sz="1200" dirty="0">
                          <a:effectLst/>
                          <a:cs typeface="B Nazanin" pitchFamily="2" charset="-78"/>
                        </a:rPr>
                        <a:t>: </a:t>
                      </a:r>
                      <a:r>
                        <a:rPr lang="fa-IR" sz="1200" dirty="0">
                          <a:effectLst/>
                          <a:cs typeface="B Nazanin" pitchFamily="2" charset="-78"/>
                        </a:rPr>
                        <a:t>كارت ناخوانا</a:t>
                      </a:r>
                      <a:endParaRPr lang="en-US" sz="1100" dirty="0">
                        <a:effectLst/>
                        <a:latin typeface="Calibri"/>
                        <a:ea typeface="Calibri"/>
                        <a:cs typeface="B Nazanin" pitchFamily="2" charset="-78"/>
                      </a:endParaRPr>
                    </a:p>
                  </a:txBody>
                  <a:tcPr marL="68580" marR="68580" marT="0" marB="0"/>
                </a:tc>
              </a:tr>
              <a:tr h="185738">
                <a:tc>
                  <a:txBody>
                    <a:bodyPr/>
                    <a:lstStyle/>
                    <a:p>
                      <a:pPr algn="r" rtl="1">
                        <a:lnSpc>
                          <a:spcPct val="115000"/>
                        </a:lnSpc>
                        <a:spcAft>
                          <a:spcPts val="0"/>
                        </a:spcAft>
                      </a:pPr>
                      <a:r>
                        <a:rPr lang="fa-IR" sz="1200">
                          <a:effectLst/>
                          <a:cs typeface="B Nazanin" pitchFamily="2" charset="-78"/>
                        </a:rPr>
                        <a:t>شماره</a:t>
                      </a:r>
                      <a:r>
                        <a:rPr lang="en-US" sz="1200">
                          <a:effectLst/>
                          <a:cs typeface="B Nazanin" pitchFamily="2" charset="-78"/>
                        </a:rPr>
                        <a:t>: 1.1</a:t>
                      </a:r>
                      <a:endParaRPr lang="en-US" sz="1100">
                        <a:effectLst/>
                        <a:latin typeface="Calibri"/>
                        <a:ea typeface="Calibri"/>
                        <a:cs typeface="B Nazanin" pitchFamily="2" charset="-78"/>
                      </a:endParaRPr>
                    </a:p>
                  </a:txBody>
                  <a:tcPr marL="68580" marR="68580" marT="0" marB="0"/>
                </a:tc>
              </a:tr>
              <a:tr h="557213">
                <a:tc>
                  <a:txBody>
                    <a:bodyPr/>
                    <a:lstStyle/>
                    <a:p>
                      <a:pPr algn="r" rtl="1">
                        <a:lnSpc>
                          <a:spcPct val="115000"/>
                        </a:lnSpc>
                        <a:spcAft>
                          <a:spcPts val="0"/>
                        </a:spcAft>
                      </a:pPr>
                      <a:r>
                        <a:rPr lang="fa-IR" sz="1200">
                          <a:effectLst/>
                          <a:cs typeface="B Nazanin" pitchFamily="2" charset="-78"/>
                        </a:rPr>
                        <a:t>توصيف اجمالي</a:t>
                      </a:r>
                      <a:r>
                        <a:rPr lang="en-US" sz="1200">
                          <a:effectLst/>
                          <a:cs typeface="B Nazanin" pitchFamily="2" charset="-78"/>
                        </a:rPr>
                        <a:t>: </a:t>
                      </a:r>
                      <a:r>
                        <a:rPr lang="fa-IR" sz="1200">
                          <a:effectLst/>
                          <a:cs typeface="B Nazanin" pitchFamily="2" charset="-78"/>
                        </a:rPr>
                        <a:t>سيستم به كاربر اطلاع ميدهد كه كارت او قابل خواندن نيست</a:t>
                      </a:r>
                      <a:r>
                        <a:rPr lang="en-US" sz="1200">
                          <a:effectLst/>
                          <a:cs typeface="B Nazanin" pitchFamily="2" charset="-78"/>
                        </a:rPr>
                        <a:t> (</a:t>
                      </a:r>
                      <a:r>
                        <a:rPr lang="fa-IR" sz="1200">
                          <a:effectLst/>
                          <a:cs typeface="B Nazanin" pitchFamily="2" charset="-78"/>
                        </a:rPr>
                        <a:t>كارت خراب شده يا متعلق به دستگاه ديگري است</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185738">
                <a:tc>
                  <a:txBody>
                    <a:bodyPr/>
                    <a:lstStyle/>
                    <a:p>
                      <a:pPr algn="r" rtl="1">
                        <a:lnSpc>
                          <a:spcPct val="115000"/>
                        </a:lnSpc>
                        <a:spcAft>
                          <a:spcPts val="0"/>
                        </a:spcAft>
                      </a:pPr>
                      <a:r>
                        <a:rPr lang="fa-IR" sz="1200">
                          <a:effectLst/>
                          <a:cs typeface="B Nazanin" pitchFamily="2" charset="-78"/>
                        </a:rPr>
                        <a:t>عامل اصلي</a:t>
                      </a:r>
                      <a:r>
                        <a:rPr lang="en-US" sz="1200">
                          <a:effectLst/>
                          <a:cs typeface="B Nazanin" pitchFamily="2" charset="-78"/>
                        </a:rPr>
                        <a:t>: </a:t>
                      </a:r>
                      <a:r>
                        <a:rPr lang="fa-IR" sz="1200">
                          <a:effectLst/>
                          <a:cs typeface="B Nazanin" pitchFamily="2" charset="-78"/>
                        </a:rPr>
                        <a:t>مشتري بانك</a:t>
                      </a:r>
                      <a:endParaRPr lang="en-US" sz="1100">
                        <a:effectLst/>
                        <a:latin typeface="Calibri"/>
                        <a:ea typeface="Calibri"/>
                        <a:cs typeface="B Nazanin" pitchFamily="2" charset="-78"/>
                      </a:endParaRPr>
                    </a:p>
                  </a:txBody>
                  <a:tcPr marL="68580" marR="68580" marT="0" marB="0"/>
                </a:tc>
              </a:tr>
              <a:tr h="185738">
                <a:tc>
                  <a:txBody>
                    <a:bodyPr/>
                    <a:lstStyle/>
                    <a:p>
                      <a:pPr algn="r" rtl="1">
                        <a:lnSpc>
                          <a:spcPct val="115000"/>
                        </a:lnSpc>
                        <a:spcAft>
                          <a:spcPts val="0"/>
                        </a:spcAft>
                      </a:pPr>
                      <a:r>
                        <a:rPr lang="fa-IR" sz="1200">
                          <a:effectLst/>
                          <a:cs typeface="B Nazanin" pitchFamily="2" charset="-78"/>
                        </a:rPr>
                        <a:t>عامل فرعي</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8580" marR="68580" marT="0" marB="0"/>
                </a:tc>
              </a:tr>
              <a:tr h="185738">
                <a:tc>
                  <a:txBody>
                    <a:bodyPr/>
                    <a:lstStyle/>
                    <a:p>
                      <a:pPr algn="r" rtl="1">
                        <a:lnSpc>
                          <a:spcPct val="115000"/>
                        </a:lnSpc>
                        <a:spcAft>
                          <a:spcPts val="0"/>
                        </a:spcAft>
                      </a:pPr>
                      <a:r>
                        <a:rPr lang="fa-IR" sz="1200">
                          <a:effectLst/>
                          <a:cs typeface="B Nazanin" pitchFamily="2" charset="-78"/>
                        </a:rPr>
                        <a:t>شرايط اوليه</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8580" marR="68580" marT="0" marB="0"/>
                </a:tc>
              </a:tr>
              <a:tr h="1300163">
                <a:tc>
                  <a:txBody>
                    <a:bodyPr/>
                    <a:lstStyle/>
                    <a:p>
                      <a:pPr algn="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1. </a:t>
                      </a:r>
                      <a:r>
                        <a:rPr lang="fa-IR" sz="1200" dirty="0">
                          <a:effectLst/>
                          <a:cs typeface="B Nazanin" pitchFamily="2" charset="-78"/>
                        </a:rPr>
                        <a:t>روند جايگزين پس از مرحلهي</a:t>
                      </a:r>
                      <a:r>
                        <a:rPr lang="en-US" sz="1200" dirty="0">
                          <a:effectLst/>
                          <a:cs typeface="B Nazanin" pitchFamily="2" charset="-78"/>
                        </a:rPr>
                        <a:t> 2 </a:t>
                      </a:r>
                      <a:r>
                        <a:rPr lang="fa-IR" sz="1200" dirty="0">
                          <a:effectLst/>
                          <a:cs typeface="B Nazanin" pitchFamily="2" charset="-78"/>
                        </a:rPr>
                        <a:t>از روند اصلي شروع ميشود</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2. </a:t>
                      </a:r>
                      <a:r>
                        <a:rPr lang="fa-IR" sz="1200" dirty="0">
                          <a:effectLst/>
                          <a:cs typeface="B Nazanin" pitchFamily="2" charset="-78"/>
                        </a:rPr>
                        <a:t>سيستم خطايي را بر روي صفحه، نمايش ميدهد كه كارت وي براي دستگاه قابل استفاده نيست</a:t>
                      </a:r>
                      <a:r>
                        <a:rPr lang="en-US" sz="1200" dirty="0">
                          <a:effectLst/>
                          <a:cs typeface="B Nazanin" pitchFamily="2" charset="-78"/>
                        </a:rPr>
                        <a:t> (</a:t>
                      </a:r>
                      <a:r>
                        <a:rPr lang="fa-IR" sz="1200" dirty="0">
                          <a:effectLst/>
                          <a:cs typeface="B Nazanin" pitchFamily="2" charset="-78"/>
                        </a:rPr>
                        <a:t>خراب شده يا متعلق به</a:t>
                      </a:r>
                      <a:endParaRPr lang="en-US" sz="1100" dirty="0">
                        <a:effectLst/>
                        <a:cs typeface="B Nazanin" pitchFamily="2" charset="-78"/>
                      </a:endParaRPr>
                    </a:p>
                    <a:p>
                      <a:pPr algn="r" rtl="1">
                        <a:lnSpc>
                          <a:spcPct val="115000"/>
                        </a:lnSpc>
                        <a:spcAft>
                          <a:spcPts val="0"/>
                        </a:spcAft>
                      </a:pPr>
                      <a:r>
                        <a:rPr lang="fa-IR" sz="1200" dirty="0">
                          <a:effectLst/>
                          <a:cs typeface="B Nazanin" pitchFamily="2" charset="-78"/>
                        </a:rPr>
                        <a:t>دستگاه ديگري است</a:t>
                      </a:r>
                      <a:r>
                        <a:rPr lang="en-US" sz="12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200" dirty="0">
                          <a:effectLst/>
                          <a:cs typeface="B Nazanin" pitchFamily="2" charset="-78"/>
                        </a:rPr>
                        <a:t>3. </a:t>
                      </a:r>
                      <a:r>
                        <a:rPr lang="fa-IR" sz="1200" dirty="0">
                          <a:effectLst/>
                          <a:cs typeface="B Nazanin" pitchFamily="2" charset="-78"/>
                        </a:rPr>
                        <a:t>سيستم كارت كاربر را پس ميدهد</a:t>
                      </a:r>
                      <a:r>
                        <a:rPr lang="en-US" sz="1200" dirty="0">
                          <a:effectLst/>
                          <a:cs typeface="B Nazanin" pitchFamily="2" charset="-78"/>
                        </a:rPr>
                        <a:t>.</a:t>
                      </a:r>
                      <a:endParaRPr lang="en-US" sz="1100" dirty="0">
                        <a:effectLst/>
                        <a:latin typeface="Calibri"/>
                        <a:ea typeface="Calibri"/>
                        <a:cs typeface="B Nazanin" pitchFamily="2" charset="-78"/>
                      </a:endParaRPr>
                    </a:p>
                  </a:txBody>
                  <a:tcPr marL="68580" marR="68580" marT="0" marB="0"/>
                </a:tc>
              </a:tr>
              <a:tr h="185738">
                <a:tc>
                  <a:txBody>
                    <a:bodyPr/>
                    <a:lstStyle/>
                    <a:p>
                      <a:pPr algn="r" rtl="1">
                        <a:lnSpc>
                          <a:spcPct val="115000"/>
                        </a:lnSpc>
                        <a:spcAft>
                          <a:spcPts val="0"/>
                        </a:spcAft>
                      </a:pPr>
                      <a:r>
                        <a:rPr lang="fa-IR" sz="1200" dirty="0">
                          <a:effectLst/>
                          <a:cs typeface="B Nazanin" pitchFamily="2" charset="-78"/>
                        </a:rPr>
                        <a:t>شرايط نهايي</a:t>
                      </a:r>
                      <a:r>
                        <a:rPr lang="en-US" sz="1200" dirty="0">
                          <a:effectLst/>
                          <a:cs typeface="B Nazanin" pitchFamily="2" charset="-78"/>
                        </a:rPr>
                        <a:t>: </a:t>
                      </a:r>
                      <a:r>
                        <a:rPr lang="fa-IR" sz="1200" dirty="0">
                          <a:effectLst/>
                          <a:cs typeface="B Nazanin" pitchFamily="2" charset="-78"/>
                        </a:rPr>
                        <a:t>ندارد</a:t>
                      </a:r>
                      <a:endParaRPr lang="en-US" sz="1100" dirty="0">
                        <a:effectLst/>
                        <a:latin typeface="Calibri"/>
                        <a:ea typeface="Calibri"/>
                        <a:cs typeface="B Nazanin" pitchFamily="2" charset="-78"/>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73553557"/>
              </p:ext>
            </p:extLst>
          </p:nvPr>
        </p:nvGraphicFramePr>
        <p:xfrm>
          <a:off x="4800600" y="3657600"/>
          <a:ext cx="4114800" cy="2523744"/>
        </p:xfrm>
        <a:graphic>
          <a:graphicData uri="http://schemas.openxmlformats.org/drawingml/2006/table">
            <a:tbl>
              <a:tblPr rtl="1" firstRow="1" firstCol="1" bandRow="1">
                <a:tableStyleId>{793D81CF-94F2-401A-BA57-92F5A7B2D0C5}</a:tableStyleId>
              </a:tblPr>
              <a:tblGrid>
                <a:gridCol w="4114800"/>
              </a:tblGrid>
              <a:tr h="134112">
                <a:tc>
                  <a:txBody>
                    <a:bodyPr/>
                    <a:lstStyle/>
                    <a:p>
                      <a:pPr algn="ctr" rtl="1">
                        <a:lnSpc>
                          <a:spcPct val="115000"/>
                        </a:lnSpc>
                        <a:spcAft>
                          <a:spcPts val="0"/>
                        </a:spcAft>
                      </a:pPr>
                      <a:r>
                        <a:rPr lang="fa-IR" sz="1200" dirty="0">
                          <a:effectLst/>
                          <a:cs typeface="B Nazanin" pitchFamily="2" charset="-78"/>
                        </a:rPr>
                        <a:t>روند جايگزين</a:t>
                      </a:r>
                      <a:r>
                        <a:rPr lang="en-US" sz="1200" dirty="0">
                          <a:effectLst/>
                          <a:cs typeface="B Nazanin" pitchFamily="2" charset="-78"/>
                        </a:rPr>
                        <a:t>: </a:t>
                      </a:r>
                      <a:r>
                        <a:rPr lang="fa-IR" sz="1200" dirty="0">
                          <a:effectLst/>
                          <a:cs typeface="B Nazanin" pitchFamily="2" charset="-78"/>
                        </a:rPr>
                        <a:t>ورود</a:t>
                      </a:r>
                      <a:r>
                        <a:rPr lang="en-US" sz="1200" dirty="0">
                          <a:effectLst/>
                          <a:cs typeface="B Nazanin" pitchFamily="2" charset="-78"/>
                        </a:rPr>
                        <a:t>: </a:t>
                      </a:r>
                      <a:r>
                        <a:rPr lang="fa-IR" sz="1200" dirty="0">
                          <a:effectLst/>
                          <a:cs typeface="B Nazanin" pitchFamily="2" charset="-78"/>
                        </a:rPr>
                        <a:t>لغو عمليات</a:t>
                      </a:r>
                      <a:endParaRPr lang="en-US" sz="1100" dirty="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dirty="0">
                          <a:effectLst/>
                          <a:cs typeface="B Nazanin" pitchFamily="2" charset="-78"/>
                        </a:rPr>
                        <a:t>شماره</a:t>
                      </a:r>
                      <a:r>
                        <a:rPr lang="en-US" sz="1200" dirty="0">
                          <a:effectLst/>
                          <a:cs typeface="B Nazanin" pitchFamily="2" charset="-78"/>
                        </a:rPr>
                        <a:t>: 1.2</a:t>
                      </a:r>
                      <a:endParaRPr lang="en-US" sz="1100" dirty="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a:effectLst/>
                          <a:cs typeface="B Nazanin" pitchFamily="2" charset="-78"/>
                        </a:rPr>
                        <a:t>توصيف اجمالي</a:t>
                      </a:r>
                      <a:r>
                        <a:rPr lang="en-US" sz="1200">
                          <a:effectLst/>
                          <a:cs typeface="B Nazanin" pitchFamily="2" charset="-78"/>
                        </a:rPr>
                        <a:t>: </a:t>
                      </a:r>
                      <a:r>
                        <a:rPr lang="fa-IR" sz="1200">
                          <a:effectLst/>
                          <a:cs typeface="B Nazanin" pitchFamily="2" charset="-78"/>
                        </a:rPr>
                        <a:t>مشتري عمليات ورود را لغو ميكند</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a:effectLst/>
                          <a:cs typeface="B Nazanin" pitchFamily="2" charset="-78"/>
                        </a:rPr>
                        <a:t>عامل اصلي</a:t>
                      </a:r>
                      <a:r>
                        <a:rPr lang="en-US" sz="1200">
                          <a:effectLst/>
                          <a:cs typeface="B Nazanin" pitchFamily="2" charset="-78"/>
                        </a:rPr>
                        <a:t>: </a:t>
                      </a:r>
                      <a:r>
                        <a:rPr lang="fa-IR" sz="1200">
                          <a:effectLst/>
                          <a:cs typeface="B Nazanin" pitchFamily="2" charset="-78"/>
                        </a:rPr>
                        <a:t>مشتري بانك</a:t>
                      </a:r>
                      <a:endParaRPr lang="en-US" sz="110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a:effectLst/>
                          <a:cs typeface="B Nazanin" pitchFamily="2" charset="-78"/>
                        </a:rPr>
                        <a:t>عامل فرعي</a:t>
                      </a:r>
                      <a:r>
                        <a:rPr lang="en-US" sz="1200">
                          <a:effectLst/>
                          <a:cs typeface="B Nazanin" pitchFamily="2" charset="-78"/>
                        </a:rPr>
                        <a:t>: </a:t>
                      </a:r>
                      <a:r>
                        <a:rPr lang="fa-IR" sz="1200">
                          <a:effectLst/>
                          <a:cs typeface="B Nazanin" pitchFamily="2" charset="-78"/>
                        </a:rPr>
                        <a:t>ندارد</a:t>
                      </a:r>
                      <a:endParaRPr lang="en-US" sz="110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a:effectLst/>
                          <a:cs typeface="B Nazanin" pitchFamily="2" charset="-78"/>
                        </a:rPr>
                        <a:t>شرايط اوليه</a:t>
                      </a:r>
                      <a:r>
                        <a:rPr lang="en-US" sz="1200">
                          <a:effectLst/>
                          <a:cs typeface="B Nazanin" pitchFamily="2" charset="-78"/>
                        </a:rPr>
                        <a:t>: </a:t>
                      </a:r>
                      <a:r>
                        <a:rPr lang="fa-IR" sz="1200">
                          <a:effectLst/>
                          <a:cs typeface="B Nazanin" pitchFamily="2" charset="-78"/>
                        </a:rPr>
                        <a:t>مشتري دستور لغو عمليات ميدهد</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1047750">
                <a:tc>
                  <a:txBody>
                    <a:bodyPr/>
                    <a:lstStyle/>
                    <a:p>
                      <a:pPr algn="r" rtl="1">
                        <a:lnSpc>
                          <a:spcPct val="115000"/>
                        </a:lnSpc>
                        <a:spcAft>
                          <a:spcPts val="0"/>
                        </a:spcAft>
                      </a:pPr>
                      <a:r>
                        <a:rPr lang="fa-IR" sz="1200">
                          <a:effectLst/>
                          <a:cs typeface="B Nazanin" pitchFamily="2" charset="-78"/>
                        </a:rPr>
                        <a:t>روند جايگزين</a:t>
                      </a:r>
                      <a:r>
                        <a:rPr lang="en-US" sz="1200">
                          <a:effectLst/>
                          <a:cs typeface="B Nazanin" pitchFamily="2" charset="-78"/>
                        </a:rPr>
                        <a:t>:</a:t>
                      </a:r>
                      <a:endParaRPr lang="en-US" sz="1100">
                        <a:effectLst/>
                        <a:cs typeface="B Nazanin" pitchFamily="2" charset="-78"/>
                      </a:endParaRPr>
                    </a:p>
                    <a:p>
                      <a:pPr algn="r" rtl="1">
                        <a:lnSpc>
                          <a:spcPct val="115000"/>
                        </a:lnSpc>
                        <a:spcAft>
                          <a:spcPts val="0"/>
                        </a:spcAft>
                      </a:pPr>
                      <a:r>
                        <a:rPr lang="en-US" sz="1200">
                          <a:effectLst/>
                          <a:cs typeface="B Nazanin" pitchFamily="2" charset="-78"/>
                        </a:rPr>
                        <a:t>1. </a:t>
                      </a:r>
                      <a:r>
                        <a:rPr lang="fa-IR" sz="1200">
                          <a:effectLst/>
                          <a:cs typeface="B Nazanin" pitchFamily="2" charset="-78"/>
                        </a:rPr>
                        <a:t>روند جايگزين در هر مرحله از روند اصلي ميتواند شروع شود</a:t>
                      </a:r>
                      <a:r>
                        <a:rPr lang="en-US" sz="1200">
                          <a:effectLst/>
                          <a:cs typeface="B Nazanin" pitchFamily="2" charset="-78"/>
                        </a:rPr>
                        <a:t> (</a:t>
                      </a:r>
                      <a:r>
                        <a:rPr lang="fa-IR" sz="1200">
                          <a:effectLst/>
                          <a:cs typeface="B Nazanin" pitchFamily="2" charset="-78"/>
                        </a:rPr>
                        <a:t>به مجرد اينكه مشتري دستور لغو عمليات را صادر ميكند</a:t>
                      </a:r>
                      <a:r>
                        <a:rPr lang="en-US" sz="1200">
                          <a:effectLst/>
                          <a:cs typeface="B Nazanin" pitchFamily="2" charset="-78"/>
                        </a:rPr>
                        <a:t>).</a:t>
                      </a:r>
                      <a:endParaRPr lang="en-US" sz="1100">
                        <a:effectLst/>
                        <a:cs typeface="B Nazanin" pitchFamily="2" charset="-78"/>
                      </a:endParaRPr>
                    </a:p>
                    <a:p>
                      <a:pPr algn="r" rtl="1">
                        <a:lnSpc>
                          <a:spcPct val="115000"/>
                        </a:lnSpc>
                        <a:spcAft>
                          <a:spcPts val="0"/>
                        </a:spcAft>
                      </a:pPr>
                      <a:r>
                        <a:rPr lang="en-US" sz="1200">
                          <a:effectLst/>
                          <a:cs typeface="B Nazanin" pitchFamily="2" charset="-78"/>
                        </a:rPr>
                        <a:t>2. </a:t>
                      </a:r>
                      <a:r>
                        <a:rPr lang="fa-IR" sz="1200">
                          <a:effectLst/>
                          <a:cs typeface="B Nazanin" pitchFamily="2" charset="-78"/>
                        </a:rPr>
                        <a:t>عمليات ورود لغو ميشود</a:t>
                      </a:r>
                      <a:r>
                        <a:rPr lang="en-US" sz="1200">
                          <a:effectLst/>
                          <a:cs typeface="B Nazanin" pitchFamily="2" charset="-78"/>
                        </a:rPr>
                        <a:t>.</a:t>
                      </a:r>
                      <a:endParaRPr lang="en-US" sz="1100">
                        <a:effectLst/>
                        <a:cs typeface="B Nazanin" pitchFamily="2" charset="-78"/>
                      </a:endParaRPr>
                    </a:p>
                    <a:p>
                      <a:pPr algn="r" rtl="1">
                        <a:lnSpc>
                          <a:spcPct val="115000"/>
                        </a:lnSpc>
                        <a:spcAft>
                          <a:spcPts val="0"/>
                        </a:spcAft>
                      </a:pPr>
                      <a:r>
                        <a:rPr lang="en-US" sz="1200">
                          <a:effectLst/>
                          <a:cs typeface="B Nazanin" pitchFamily="2" charset="-78"/>
                        </a:rPr>
                        <a:t>3. </a:t>
                      </a:r>
                      <a:r>
                        <a:rPr lang="fa-IR" sz="1200">
                          <a:effectLst/>
                          <a:cs typeface="B Nazanin" pitchFamily="2" charset="-78"/>
                        </a:rPr>
                        <a:t>سيستم كارت كاربر را پس ميدهد</a:t>
                      </a:r>
                      <a:r>
                        <a:rPr lang="en-US" sz="1200">
                          <a:effectLst/>
                          <a:cs typeface="B Nazanin" pitchFamily="2" charset="-78"/>
                        </a:rPr>
                        <a:t>.</a:t>
                      </a:r>
                      <a:endParaRPr lang="en-US" sz="1100">
                        <a:effectLst/>
                        <a:latin typeface="Calibri"/>
                        <a:ea typeface="Calibri"/>
                        <a:cs typeface="B Nazanin" pitchFamily="2" charset="-78"/>
                      </a:endParaRPr>
                    </a:p>
                  </a:txBody>
                  <a:tcPr marL="68580" marR="68580" marT="0" marB="0"/>
                </a:tc>
              </a:tr>
              <a:tr h="209550">
                <a:tc>
                  <a:txBody>
                    <a:bodyPr/>
                    <a:lstStyle/>
                    <a:p>
                      <a:pPr algn="r" rtl="1">
                        <a:lnSpc>
                          <a:spcPct val="115000"/>
                        </a:lnSpc>
                        <a:spcAft>
                          <a:spcPts val="0"/>
                        </a:spcAft>
                      </a:pPr>
                      <a:r>
                        <a:rPr lang="fa-IR" sz="1200" dirty="0">
                          <a:effectLst/>
                          <a:cs typeface="B Nazanin" pitchFamily="2" charset="-78"/>
                        </a:rPr>
                        <a:t>شرايط نهايي</a:t>
                      </a:r>
                      <a:r>
                        <a:rPr lang="en-US" sz="1200" dirty="0">
                          <a:effectLst/>
                          <a:cs typeface="B Nazanin" pitchFamily="2" charset="-78"/>
                        </a:rPr>
                        <a:t>: </a:t>
                      </a:r>
                      <a:r>
                        <a:rPr lang="fa-IR" sz="1200" dirty="0">
                          <a:effectLst/>
                          <a:cs typeface="B Nazanin" pitchFamily="2" charset="-78"/>
                        </a:rPr>
                        <a:t>ندارد</a:t>
                      </a:r>
                      <a:endParaRPr lang="en-US" sz="1100" dirty="0">
                        <a:effectLst/>
                        <a:latin typeface="Calibri"/>
                        <a:ea typeface="Calibri"/>
                        <a:cs typeface="B Nazanin" pitchFamily="2" charset="-78"/>
                      </a:endParaRPr>
                    </a:p>
                  </a:txBody>
                  <a:tcPr marL="68580" marR="68580" marT="0" marB="0"/>
                </a:tc>
              </a:tr>
            </a:tbl>
          </a:graphicData>
        </a:graphic>
      </p:graphicFrame>
    </p:spTree>
    <p:extLst>
      <p:ext uri="{BB962C8B-B14F-4D97-AF65-F5344CB8AC3E}">
        <p14:creationId xmlns:p14="http://schemas.microsoft.com/office/powerpoint/2010/main" val="176258415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045E87-D288-48DA-9682-B0B5434DE68B}" type="slidenum">
              <a:rPr lang="en-US" smtClean="0"/>
              <a:pPr/>
              <a:t>8</a:t>
            </a:fld>
            <a:endParaRPr lang="en-US"/>
          </a:p>
        </p:txBody>
      </p:sp>
      <p:sp>
        <p:nvSpPr>
          <p:cNvPr id="5" name="TextBox 4"/>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ورود مجدد رمز)</a:t>
            </a:r>
            <a:endParaRPr lang="en-US" sz="2400" dirty="0">
              <a:solidFill>
                <a:schemeClr val="bg1"/>
              </a:solidFill>
              <a:cs typeface="B Tabassom"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55884283"/>
              </p:ext>
            </p:extLst>
          </p:nvPr>
        </p:nvGraphicFramePr>
        <p:xfrm>
          <a:off x="1822830" y="685800"/>
          <a:ext cx="5422140" cy="5152644"/>
        </p:xfrm>
        <a:graphic>
          <a:graphicData uri="http://schemas.openxmlformats.org/drawingml/2006/table">
            <a:tbl>
              <a:tblPr rtl="1" firstRow="1" firstCol="1" bandRow="1">
                <a:tableStyleId>{793D81CF-94F2-401A-BA57-92F5A7B2D0C5}</a:tableStyleId>
              </a:tblPr>
              <a:tblGrid>
                <a:gridCol w="5422140"/>
              </a:tblGrid>
              <a:tr h="194310">
                <a:tc>
                  <a:txBody>
                    <a:bodyPr/>
                    <a:lstStyle/>
                    <a:p>
                      <a:pPr algn="ctr" rtl="1">
                        <a:lnSpc>
                          <a:spcPct val="115000"/>
                        </a:lnSpc>
                        <a:spcAft>
                          <a:spcPts val="0"/>
                        </a:spcAft>
                      </a:pPr>
                      <a:r>
                        <a:rPr lang="fa-IR" sz="1400" dirty="0">
                          <a:effectLst/>
                          <a:cs typeface="B Nazanin" pitchFamily="2" charset="-78"/>
                        </a:rPr>
                        <a:t>مورد كاربرد الحاقي</a:t>
                      </a:r>
                      <a:r>
                        <a:rPr lang="en-US" sz="1400" dirty="0">
                          <a:effectLst/>
                          <a:cs typeface="B Nazanin" pitchFamily="2" charset="-78"/>
                        </a:rPr>
                        <a:t>:  </a:t>
                      </a:r>
                      <a:r>
                        <a:rPr lang="fa-IR" sz="1400" dirty="0">
                          <a:effectLst/>
                          <a:cs typeface="B Nazanin" pitchFamily="2" charset="-78"/>
                        </a:rPr>
                        <a:t>ورود مجدد گذرواژه</a:t>
                      </a:r>
                      <a:endParaRPr lang="en-US" sz="1100" dirty="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شماره</a:t>
                      </a:r>
                      <a:r>
                        <a:rPr lang="en-US" sz="1400">
                          <a:effectLst/>
                          <a:cs typeface="B Nazanin" pitchFamily="2" charset="-78"/>
                        </a:rPr>
                        <a:t>: 2</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توصيف اجمالي</a:t>
                      </a:r>
                      <a:r>
                        <a:rPr lang="en-US" sz="1400">
                          <a:effectLst/>
                          <a:cs typeface="B Nazanin" pitchFamily="2" charset="-78"/>
                        </a:rPr>
                        <a:t>:</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100">
                          <a:effectLst/>
                          <a:cs typeface="B Nazanin" pitchFamily="2" charset="-78"/>
                        </a:rPr>
                        <a:t>بخش</a:t>
                      </a:r>
                      <a:r>
                        <a:rPr lang="en-US" sz="1100">
                          <a:effectLst/>
                          <a:cs typeface="B Nazanin" pitchFamily="2" charset="-78"/>
                        </a:rPr>
                        <a:t> 1: </a:t>
                      </a:r>
                      <a:r>
                        <a:rPr lang="fa-IR" sz="1400">
                          <a:effectLst/>
                          <a:cs typeface="B Nazanin" pitchFamily="2" charset="-78"/>
                        </a:rPr>
                        <a:t>سيستم به مشتري اعلام ميكند، گذرواژهاي كه وارد كرده است نادرست است</a:t>
                      </a:r>
                      <a:r>
                        <a:rPr lang="en-US" sz="1400">
                          <a:effectLst/>
                          <a:cs typeface="B Nazanin" pitchFamily="2" charset="-78"/>
                        </a:rPr>
                        <a:t>.</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عامل اصلي</a:t>
                      </a:r>
                      <a:r>
                        <a:rPr lang="en-US" sz="1400">
                          <a:effectLst/>
                          <a:cs typeface="B Nazanin" pitchFamily="2" charset="-78"/>
                        </a:rPr>
                        <a:t>: </a:t>
                      </a:r>
                      <a:r>
                        <a:rPr lang="fa-IR" sz="1400">
                          <a:effectLst/>
                          <a:cs typeface="B Nazanin" pitchFamily="2" charset="-78"/>
                        </a:rPr>
                        <a:t>مشتري بانك</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عامل فرعي</a:t>
                      </a:r>
                      <a:r>
                        <a:rPr lang="en-US" sz="1400">
                          <a:effectLst/>
                          <a:cs typeface="B Nazanin" pitchFamily="2" charset="-78"/>
                        </a:rPr>
                        <a:t>: </a:t>
                      </a:r>
                      <a:r>
                        <a:rPr lang="fa-IR" sz="1400">
                          <a:effectLst/>
                          <a:cs typeface="B Nazanin" pitchFamily="2" charset="-78"/>
                        </a:rPr>
                        <a:t>كامپيوتر بانك</a:t>
                      </a:r>
                      <a:endParaRPr lang="en-US" sz="1100">
                        <a:effectLst/>
                        <a:latin typeface="Calibri"/>
                        <a:ea typeface="Calibri"/>
                        <a:cs typeface="B Nazanin" pitchFamily="2" charset="-78"/>
                      </a:endParaRPr>
                    </a:p>
                  </a:txBody>
                  <a:tcPr marL="63362" marR="63362" marT="0" marB="0"/>
                </a:tc>
              </a:tr>
              <a:tr h="388620">
                <a:tc>
                  <a:txBody>
                    <a:bodyPr/>
                    <a:lstStyle/>
                    <a:p>
                      <a:pPr algn="r" rtl="1">
                        <a:lnSpc>
                          <a:spcPct val="115000"/>
                        </a:lnSpc>
                        <a:spcAft>
                          <a:spcPts val="0"/>
                        </a:spcAft>
                      </a:pPr>
                      <a:r>
                        <a:rPr lang="en-US" sz="1400">
                          <a:effectLst/>
                          <a:cs typeface="B Nazanin" pitchFamily="2" charset="-78"/>
                        </a:rPr>
                        <a:t>: </a:t>
                      </a:r>
                      <a:r>
                        <a:rPr lang="fa-IR" sz="1400">
                          <a:effectLst/>
                          <a:cs typeface="B Nazanin" pitchFamily="2" charset="-78"/>
                        </a:rPr>
                        <a:t>شرايط اوليه بخش</a:t>
                      </a:r>
                      <a:r>
                        <a:rPr lang="en-US" sz="1400">
                          <a:effectLst/>
                          <a:cs typeface="B Nazanin" pitchFamily="2" charset="-78"/>
                        </a:rPr>
                        <a:t> 1</a:t>
                      </a:r>
                      <a:endParaRPr lang="en-US" sz="1100">
                        <a:effectLst/>
                        <a:cs typeface="B Nazanin" pitchFamily="2" charset="-78"/>
                      </a:endParaRPr>
                    </a:p>
                    <a:p>
                      <a:pPr algn="r" rtl="1">
                        <a:lnSpc>
                          <a:spcPct val="115000"/>
                        </a:lnSpc>
                        <a:spcAft>
                          <a:spcPts val="0"/>
                        </a:spcAft>
                      </a:pPr>
                      <a:r>
                        <a:rPr lang="en-US" sz="1400">
                          <a:effectLst/>
                          <a:cs typeface="B Nazanin" pitchFamily="2" charset="-78"/>
                        </a:rPr>
                        <a:t>1. </a:t>
                      </a:r>
                      <a:r>
                        <a:rPr lang="fa-IR" sz="1400">
                          <a:effectLst/>
                          <a:cs typeface="B Nazanin" pitchFamily="2" charset="-78"/>
                        </a:rPr>
                        <a:t>مشتري گذرواژهي خود را اشتباه وارد نموده است</a:t>
                      </a:r>
                      <a:r>
                        <a:rPr lang="en-US" sz="1400">
                          <a:effectLst/>
                          <a:cs typeface="B Nazanin" pitchFamily="2" charset="-78"/>
                        </a:rPr>
                        <a:t>.</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en-US" sz="1400">
                          <a:effectLst/>
                          <a:cs typeface="B Nazanin" pitchFamily="2" charset="-78"/>
                        </a:rPr>
                        <a:t>: </a:t>
                      </a:r>
                      <a:r>
                        <a:rPr lang="fa-IR" sz="1400">
                          <a:effectLst/>
                          <a:cs typeface="B Nazanin" pitchFamily="2" charset="-78"/>
                        </a:rPr>
                        <a:t>روند اصلي بخش</a:t>
                      </a:r>
                      <a:r>
                        <a:rPr lang="en-US" sz="1400">
                          <a:effectLst/>
                          <a:cs typeface="B Nazanin" pitchFamily="2" charset="-78"/>
                        </a:rPr>
                        <a:t> 1</a:t>
                      </a:r>
                      <a:endParaRPr lang="en-US" sz="1100">
                        <a:effectLst/>
                        <a:latin typeface="Calibri"/>
                        <a:ea typeface="Calibri"/>
                        <a:cs typeface="B Nazanin" pitchFamily="2" charset="-78"/>
                      </a:endParaRPr>
                    </a:p>
                  </a:txBody>
                  <a:tcPr marL="63362" marR="63362" marT="0" marB="0"/>
                </a:tc>
              </a:tr>
              <a:tr h="1748790">
                <a:tc>
                  <a:txBody>
                    <a:bodyPr/>
                    <a:lstStyle/>
                    <a:p>
                      <a:pPr algn="r" rtl="1">
                        <a:lnSpc>
                          <a:spcPct val="115000"/>
                        </a:lnSpc>
                        <a:spcAft>
                          <a:spcPts val="0"/>
                        </a:spcAft>
                      </a:pPr>
                      <a:r>
                        <a:rPr lang="en-US" sz="1400" dirty="0">
                          <a:effectLst/>
                          <a:cs typeface="B Nazanin" pitchFamily="2" charset="-78"/>
                        </a:rPr>
                        <a:t>1. </a:t>
                      </a:r>
                      <a:r>
                        <a:rPr lang="fa-IR" sz="1400" dirty="0">
                          <a:effectLst/>
                          <a:cs typeface="B Nazanin" pitchFamily="2" charset="-78"/>
                        </a:rPr>
                        <a:t>مادامي كه گذرواژهي مشتري نادرست است و او كمتر از چهار مرتبه براي تصحيح گذرواژه</a:t>
                      </a:r>
                      <a:r>
                        <a:rPr lang="en-US" sz="1400" dirty="0">
                          <a:effectLst/>
                          <a:cs typeface="B Nazanin" pitchFamily="2" charset="-78"/>
                        </a:rPr>
                        <a:t> (</a:t>
                      </a:r>
                      <a:r>
                        <a:rPr lang="fa-IR" sz="1400" dirty="0">
                          <a:effectLst/>
                          <a:cs typeface="B Nazanin" pitchFamily="2" charset="-78"/>
                        </a:rPr>
                        <a:t>ورود مجدد گذرواژه</a:t>
                      </a:r>
                      <a:r>
                        <a:rPr lang="en-US" sz="1400" dirty="0">
                          <a:effectLst/>
                          <a:cs typeface="B Nazanin" pitchFamily="2" charset="-78"/>
                        </a:rPr>
                        <a:t>) </a:t>
                      </a:r>
                      <a:r>
                        <a:rPr lang="fa-IR" sz="1400" dirty="0">
                          <a:effectLst/>
                          <a:cs typeface="B Nazanin" pitchFamily="2" charset="-78"/>
                        </a:rPr>
                        <a:t>خود</a:t>
                      </a:r>
                      <a:endParaRPr lang="en-US" sz="1100" dirty="0">
                        <a:effectLst/>
                        <a:cs typeface="B Nazanin" pitchFamily="2" charset="-78"/>
                      </a:endParaRPr>
                    </a:p>
                    <a:p>
                      <a:pPr algn="r" rtl="1">
                        <a:lnSpc>
                          <a:spcPct val="115000"/>
                        </a:lnSpc>
                        <a:spcAft>
                          <a:spcPts val="0"/>
                        </a:spcAft>
                      </a:pPr>
                      <a:r>
                        <a:rPr lang="fa-IR" sz="1400" dirty="0">
                          <a:effectLst/>
                          <a:cs typeface="B Nazanin" pitchFamily="2" charset="-78"/>
                        </a:rPr>
                        <a:t>اقدام كرده است</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1.1 . </a:t>
                      </a:r>
                      <a:r>
                        <a:rPr lang="fa-IR" sz="1400" dirty="0">
                          <a:effectLst/>
                          <a:cs typeface="B Nazanin" pitchFamily="2" charset="-78"/>
                        </a:rPr>
                        <a:t>سيستم به مشتري اعلام ميكند، گذرواژهاي كه وارد كرده است نادرست است</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1.2 . </a:t>
                      </a:r>
                      <a:r>
                        <a:rPr lang="fa-IR" sz="1400" dirty="0">
                          <a:effectLst/>
                          <a:cs typeface="B Nazanin" pitchFamily="2" charset="-78"/>
                        </a:rPr>
                        <a:t>اطلاعات حساب و تعداد بار امتحان را در سيستم ذخيره مي كند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1.3 . </a:t>
                      </a:r>
                      <a:r>
                        <a:rPr lang="fa-IR" sz="1400" dirty="0">
                          <a:effectLst/>
                          <a:cs typeface="B Nazanin" pitchFamily="2" charset="-78"/>
                        </a:rPr>
                        <a:t>مشتري گذرواژهي خود را مجدداً وارد ميكند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2. </a:t>
                      </a:r>
                      <a:r>
                        <a:rPr lang="fa-IR" sz="1400" dirty="0">
                          <a:effectLst/>
                          <a:cs typeface="B Nazanin" pitchFamily="2" charset="-78"/>
                        </a:rPr>
                        <a:t>اگر گذرواژهي مشتري كماكان نادرست است</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2.1 . </a:t>
                      </a:r>
                      <a:r>
                        <a:rPr lang="fa-IR" sz="1400" dirty="0">
                          <a:effectLst/>
                          <a:cs typeface="B Nazanin" pitchFamily="2" charset="-78"/>
                        </a:rPr>
                        <a:t>سيستم كارت مشتري را ضبط ميكند و اطلاعات مربوط به آن را ذخيره مي كند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2.2 . </a:t>
                      </a:r>
                      <a:r>
                        <a:rPr lang="fa-IR" sz="1400" dirty="0">
                          <a:effectLst/>
                          <a:cs typeface="B Nazanin" pitchFamily="2" charset="-78"/>
                        </a:rPr>
                        <a:t>سيستم به مشتري اعلام ميكند، جهت بازپسگيري كارت خود، به بانك مراجعه كند</a:t>
                      </a:r>
                      <a:r>
                        <a:rPr lang="en-US" sz="1400" dirty="0">
                          <a:effectLst/>
                          <a:cs typeface="B Nazanin" pitchFamily="2" charset="-78"/>
                        </a:rPr>
                        <a:t>.</a:t>
                      </a:r>
                      <a:endParaRPr lang="en-US" sz="1100" dirty="0">
                        <a:effectLst/>
                        <a:cs typeface="B Nazanin" pitchFamily="2" charset="-78"/>
                      </a:endParaRPr>
                    </a:p>
                    <a:p>
                      <a:pPr algn="r" rtl="1">
                        <a:lnSpc>
                          <a:spcPct val="115000"/>
                        </a:lnSpc>
                        <a:spcAft>
                          <a:spcPts val="0"/>
                        </a:spcAft>
                      </a:pPr>
                      <a:r>
                        <a:rPr lang="en-US" sz="1400" dirty="0">
                          <a:effectLst/>
                          <a:cs typeface="B Nazanin" pitchFamily="2" charset="-78"/>
                        </a:rPr>
                        <a:t>2.3 . </a:t>
                      </a:r>
                      <a:r>
                        <a:rPr lang="fa-IR" sz="1400" dirty="0">
                          <a:effectLst/>
                          <a:cs typeface="B Nazanin" pitchFamily="2" charset="-78"/>
                        </a:rPr>
                        <a:t>عمليات ورود مشتري لغو ميشود و وضعيت سيستم به حالت عادي باز ميگردد</a:t>
                      </a:r>
                      <a:r>
                        <a:rPr lang="en-US" sz="1400" dirty="0">
                          <a:effectLst/>
                          <a:cs typeface="B Nazanin" pitchFamily="2" charset="-78"/>
                        </a:rPr>
                        <a:t>.</a:t>
                      </a:r>
                      <a:endParaRPr lang="en-US" sz="1100" dirty="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a:effectLst/>
                          <a:cs typeface="B Nazanin" pitchFamily="2" charset="-78"/>
                        </a:rPr>
                        <a:t>شرايط نهايي بخش</a:t>
                      </a:r>
                      <a:r>
                        <a:rPr lang="en-US" sz="1400">
                          <a:effectLst/>
                          <a:cs typeface="B Nazanin" pitchFamily="2" charset="-78"/>
                        </a:rPr>
                        <a:t> 1: </a:t>
                      </a:r>
                      <a:r>
                        <a:rPr lang="fa-IR" sz="1400">
                          <a:effectLst/>
                          <a:cs typeface="B Nazanin" pitchFamily="2" charset="-78"/>
                        </a:rPr>
                        <a:t>ندارد</a:t>
                      </a:r>
                      <a:endParaRPr lang="en-US" sz="1100">
                        <a:effectLst/>
                        <a:latin typeface="Calibri"/>
                        <a:ea typeface="Calibri"/>
                        <a:cs typeface="B Nazanin" pitchFamily="2" charset="-78"/>
                      </a:endParaRPr>
                    </a:p>
                  </a:txBody>
                  <a:tcPr marL="63362" marR="63362" marT="0" marB="0"/>
                </a:tc>
              </a:tr>
              <a:tr h="194310">
                <a:tc>
                  <a:txBody>
                    <a:bodyPr/>
                    <a:lstStyle/>
                    <a:p>
                      <a:pPr algn="r" rtl="1">
                        <a:lnSpc>
                          <a:spcPct val="115000"/>
                        </a:lnSpc>
                        <a:spcAft>
                          <a:spcPts val="0"/>
                        </a:spcAft>
                      </a:pPr>
                      <a:r>
                        <a:rPr lang="fa-IR" sz="1400" dirty="0">
                          <a:effectLst/>
                          <a:cs typeface="B Nazanin" pitchFamily="2" charset="-78"/>
                        </a:rPr>
                        <a:t>روند جايگزين</a:t>
                      </a:r>
                      <a:r>
                        <a:rPr lang="en-US" sz="1400" dirty="0">
                          <a:effectLst/>
                          <a:cs typeface="B Nazanin" pitchFamily="2" charset="-78"/>
                        </a:rPr>
                        <a:t>: </a:t>
                      </a:r>
                      <a:r>
                        <a:rPr lang="fa-IR" sz="1400" dirty="0">
                          <a:effectLst/>
                          <a:cs typeface="B Nazanin" pitchFamily="2" charset="-78"/>
                        </a:rPr>
                        <a:t>ندارد</a:t>
                      </a:r>
                      <a:endParaRPr lang="en-US" sz="1100" dirty="0">
                        <a:effectLst/>
                        <a:latin typeface="Calibri"/>
                        <a:ea typeface="Calibri"/>
                        <a:cs typeface="B Nazanin" pitchFamily="2" charset="-78"/>
                      </a:endParaRPr>
                    </a:p>
                  </a:txBody>
                  <a:tcPr marL="63362" marR="63362"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045E87-D288-48DA-9682-B0B5434DE68B}" type="slidenum">
              <a:rPr lang="en-US" smtClean="0"/>
              <a:pPr/>
              <a:t>9</a:t>
            </a:fld>
            <a:endParaRPr lang="en-US"/>
          </a:p>
        </p:txBody>
      </p:sp>
      <p:sp>
        <p:nvSpPr>
          <p:cNvPr id="8" name="TextBox 7"/>
          <p:cNvSpPr txBox="1"/>
          <p:nvPr/>
        </p:nvSpPr>
        <p:spPr>
          <a:xfrm>
            <a:off x="1371600" y="30079"/>
            <a:ext cx="4495800" cy="461665"/>
          </a:xfrm>
          <a:prstGeom prst="rect">
            <a:avLst/>
          </a:prstGeom>
          <a:noFill/>
        </p:spPr>
        <p:txBody>
          <a:bodyPr wrap="square" rtlCol="0">
            <a:spAutoFit/>
          </a:bodyPr>
          <a:lstStyle/>
          <a:p>
            <a:pPr algn="r" rtl="1"/>
            <a:r>
              <a:rPr lang="fa-IR" sz="2400" dirty="0" smtClean="0">
                <a:solidFill>
                  <a:schemeClr val="bg1"/>
                </a:solidFill>
                <a:cs typeface="B Tabassom" pitchFamily="2" charset="-78"/>
              </a:rPr>
              <a:t>سنااریو دستگاه خودپرداز (مورد کاربری عمل بانکی)</a:t>
            </a:r>
            <a:endParaRPr lang="en-US" sz="2400" dirty="0">
              <a:solidFill>
                <a:schemeClr val="bg1"/>
              </a:solidFill>
              <a:cs typeface="B Tabassom"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756338465"/>
              </p:ext>
            </p:extLst>
          </p:nvPr>
        </p:nvGraphicFramePr>
        <p:xfrm>
          <a:off x="1599564" y="836866"/>
          <a:ext cx="6096635" cy="4803920"/>
        </p:xfrm>
        <a:graphic>
          <a:graphicData uri="http://schemas.openxmlformats.org/drawingml/2006/table">
            <a:tbl>
              <a:tblPr rtl="1" firstRow="1" firstCol="1" bandRow="1">
                <a:tableStyleId>{793D81CF-94F2-401A-BA57-92F5A7B2D0C5}</a:tableStyleId>
              </a:tblPr>
              <a:tblGrid>
                <a:gridCol w="6096635"/>
              </a:tblGrid>
              <a:tr h="270952">
                <a:tc>
                  <a:txBody>
                    <a:bodyPr/>
                    <a:lstStyle/>
                    <a:p>
                      <a:pPr algn="ctr" rtl="1">
                        <a:lnSpc>
                          <a:spcPct val="115000"/>
                        </a:lnSpc>
                        <a:spcAft>
                          <a:spcPts val="0"/>
                        </a:spcAft>
                      </a:pPr>
                      <a:r>
                        <a:rPr lang="fa-IR" sz="1400">
                          <a:effectLst/>
                          <a:cs typeface="B Nazanin" pitchFamily="2" charset="-78"/>
                        </a:rPr>
                        <a:t>مورد كاربرد</a:t>
                      </a:r>
                      <a:r>
                        <a:rPr lang="en-US" sz="1400">
                          <a:effectLst/>
                          <a:cs typeface="B Nazanin" pitchFamily="2" charset="-78"/>
                        </a:rPr>
                        <a:t>: </a:t>
                      </a:r>
                      <a:r>
                        <a:rPr lang="fa-IR" sz="1400">
                          <a:effectLst/>
                          <a:cs typeface="B Nazanin" pitchFamily="2" charset="-78"/>
                        </a:rPr>
                        <a:t>عمل بانكي</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a:effectLst/>
                          <a:cs typeface="B Nazanin" pitchFamily="2" charset="-78"/>
                        </a:rPr>
                        <a:t>شماره</a:t>
                      </a:r>
                      <a:r>
                        <a:rPr lang="en-US" sz="1400">
                          <a:effectLst/>
                          <a:cs typeface="B Nazanin" pitchFamily="2" charset="-78"/>
                        </a:rPr>
                        <a:t>: 3</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a:effectLst/>
                          <a:cs typeface="B Nazanin" pitchFamily="2" charset="-78"/>
                        </a:rPr>
                        <a:t>توصيف اجمالي</a:t>
                      </a:r>
                      <a:r>
                        <a:rPr lang="en-US" sz="1400">
                          <a:effectLst/>
                          <a:cs typeface="B Nazanin" pitchFamily="2" charset="-78"/>
                        </a:rPr>
                        <a:t>: </a:t>
                      </a:r>
                      <a:r>
                        <a:rPr lang="fa-IR" sz="1400">
                          <a:effectLst/>
                          <a:cs typeface="B Nazanin" pitchFamily="2" charset="-78"/>
                        </a:rPr>
                        <a:t>مشتري به سيستم دستوري داده و تقاضاي انجام يك عمل بانكي را به سيستم ميدهد</a:t>
                      </a:r>
                      <a:r>
                        <a:rPr lang="en-US" sz="1400">
                          <a:effectLst/>
                          <a:cs typeface="B Nazanin" pitchFamily="2" charset="-78"/>
                        </a:rPr>
                        <a:t>.</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a:effectLst/>
                          <a:cs typeface="B Nazanin" pitchFamily="2" charset="-78"/>
                        </a:rPr>
                        <a:t>عامل اصلي</a:t>
                      </a:r>
                      <a:r>
                        <a:rPr lang="en-US" sz="1400">
                          <a:effectLst/>
                          <a:cs typeface="B Nazanin" pitchFamily="2" charset="-78"/>
                        </a:rPr>
                        <a:t>: </a:t>
                      </a:r>
                      <a:r>
                        <a:rPr lang="fa-IR" sz="1400">
                          <a:effectLst/>
                          <a:cs typeface="B Nazanin" pitchFamily="2" charset="-78"/>
                        </a:rPr>
                        <a:t>مشتري بانك</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dirty="0">
                          <a:effectLst/>
                          <a:cs typeface="B Nazanin" pitchFamily="2" charset="-78"/>
                        </a:rPr>
                        <a:t>عامل فرعي</a:t>
                      </a:r>
                      <a:r>
                        <a:rPr lang="en-US" sz="1400" dirty="0">
                          <a:effectLst/>
                          <a:cs typeface="B Nazanin" pitchFamily="2" charset="-78"/>
                        </a:rPr>
                        <a:t>: </a:t>
                      </a:r>
                      <a:r>
                        <a:rPr lang="fa-IR" sz="1400" dirty="0">
                          <a:effectLst/>
                          <a:cs typeface="B Nazanin" pitchFamily="2" charset="-78"/>
                        </a:rPr>
                        <a:t>كامپيوتر بانك</a:t>
                      </a:r>
                      <a:endParaRPr lang="en-US" sz="1200" dirty="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a:effectLst/>
                          <a:cs typeface="B Nazanin" pitchFamily="2" charset="-78"/>
                        </a:rPr>
                        <a:t>شرايط اوليه</a:t>
                      </a:r>
                      <a:r>
                        <a:rPr lang="en-US" sz="1400">
                          <a:effectLst/>
                          <a:cs typeface="B Nazanin" pitchFamily="2" charset="-78"/>
                        </a:rPr>
                        <a:t>: </a:t>
                      </a:r>
                      <a:r>
                        <a:rPr lang="fa-IR" sz="1400">
                          <a:effectLst/>
                          <a:cs typeface="B Nazanin" pitchFamily="2" charset="-78"/>
                        </a:rPr>
                        <a:t>ندارد</a:t>
                      </a:r>
                      <a:endParaRPr lang="en-US" sz="1200">
                        <a:effectLst/>
                        <a:latin typeface="Calibri"/>
                        <a:ea typeface="Calibri"/>
                        <a:cs typeface="B Nazanin" pitchFamily="2" charset="-78"/>
                      </a:endParaRPr>
                    </a:p>
                  </a:txBody>
                  <a:tcPr marL="68580" marR="68580" marT="0" marB="0"/>
                </a:tc>
              </a:tr>
              <a:tr h="2481412">
                <a:tc>
                  <a:txBody>
                    <a:bodyPr/>
                    <a:lstStyle/>
                    <a:p>
                      <a:pPr algn="r" rtl="1">
                        <a:lnSpc>
                          <a:spcPct val="115000"/>
                        </a:lnSpc>
                        <a:spcAft>
                          <a:spcPts val="0"/>
                        </a:spcAft>
                      </a:pPr>
                      <a:r>
                        <a:rPr lang="fa-IR" sz="1400">
                          <a:effectLst/>
                          <a:cs typeface="B Nazanin" pitchFamily="2" charset="-78"/>
                        </a:rPr>
                        <a:t>روند اصلي</a:t>
                      </a:r>
                      <a:r>
                        <a:rPr lang="en-US" sz="1400">
                          <a:effectLst/>
                          <a:cs typeface="B Nazanin" pitchFamily="2" charset="-78"/>
                        </a:rPr>
                        <a:t>:</a:t>
                      </a:r>
                      <a:endParaRPr lang="en-US" sz="1200">
                        <a:effectLst/>
                        <a:cs typeface="B Nazanin" pitchFamily="2" charset="-78"/>
                      </a:endParaRPr>
                    </a:p>
                    <a:p>
                      <a:pPr algn="r" rtl="1">
                        <a:lnSpc>
                          <a:spcPct val="115000"/>
                        </a:lnSpc>
                        <a:spcAft>
                          <a:spcPts val="0"/>
                        </a:spcAft>
                      </a:pPr>
                      <a:r>
                        <a:rPr lang="en-US" sz="1400">
                          <a:effectLst/>
                          <a:cs typeface="B Nazanin" pitchFamily="2" charset="-78"/>
                        </a:rPr>
                        <a:t>1. </a:t>
                      </a:r>
                      <a:r>
                        <a:rPr lang="fa-IR" sz="1400">
                          <a:effectLst/>
                          <a:cs typeface="B Nazanin" pitchFamily="2" charset="-78"/>
                        </a:rPr>
                        <a:t>سيستم از مشتري ميخواهد تا شرح درخواست خود را وارد كند</a:t>
                      </a:r>
                      <a:r>
                        <a:rPr lang="en-US" sz="1400">
                          <a:effectLst/>
                          <a:cs typeface="B Nazanin" pitchFamily="2" charset="-78"/>
                        </a:rPr>
                        <a:t>.</a:t>
                      </a:r>
                      <a:endParaRPr lang="en-US" sz="1200">
                        <a:effectLst/>
                        <a:cs typeface="B Nazanin" pitchFamily="2" charset="-78"/>
                      </a:endParaRPr>
                    </a:p>
                    <a:p>
                      <a:pPr algn="r" rtl="1">
                        <a:lnSpc>
                          <a:spcPct val="115000"/>
                        </a:lnSpc>
                        <a:spcAft>
                          <a:spcPts val="0"/>
                        </a:spcAft>
                      </a:pPr>
                      <a:r>
                        <a:rPr lang="en-US" sz="1400">
                          <a:effectLst/>
                          <a:cs typeface="B Nazanin" pitchFamily="2" charset="-78"/>
                        </a:rPr>
                        <a:t>2. </a:t>
                      </a:r>
                      <a:r>
                        <a:rPr lang="fa-IR" sz="1400">
                          <a:effectLst/>
                          <a:cs typeface="B Nazanin" pitchFamily="2" charset="-78"/>
                        </a:rPr>
                        <a:t>مشتري شرح درخواست خود را وارد ميكند و گزينههاي مورد نظر خود را انتخاب ميكند</a:t>
                      </a:r>
                      <a:r>
                        <a:rPr lang="en-US" sz="1400">
                          <a:effectLst/>
                          <a:cs typeface="B Nazanin" pitchFamily="2" charset="-78"/>
                        </a:rPr>
                        <a:t>.</a:t>
                      </a:r>
                      <a:endParaRPr lang="en-US" sz="1200">
                        <a:effectLst/>
                        <a:cs typeface="B Nazanin" pitchFamily="2" charset="-78"/>
                      </a:endParaRPr>
                    </a:p>
                    <a:p>
                      <a:pPr algn="r" rtl="1">
                        <a:lnSpc>
                          <a:spcPct val="115000"/>
                        </a:lnSpc>
                        <a:spcAft>
                          <a:spcPts val="0"/>
                        </a:spcAft>
                      </a:pPr>
                      <a:r>
                        <a:rPr lang="en-US" sz="1400">
                          <a:effectLst/>
                          <a:cs typeface="B Nazanin" pitchFamily="2" charset="-78"/>
                        </a:rPr>
                        <a:t>3. </a:t>
                      </a:r>
                      <a:r>
                        <a:rPr lang="fa-IR" sz="1400">
                          <a:effectLst/>
                          <a:cs typeface="B Nazanin" pitchFamily="2" charset="-78"/>
                        </a:rPr>
                        <a:t>سيستم درخواست مشتري را با ارسال آن به بانك ارزيابي ميكند</a:t>
                      </a:r>
                      <a:r>
                        <a:rPr lang="en-US" sz="1400">
                          <a:effectLst/>
                          <a:cs typeface="B Nazanin" pitchFamily="2" charset="-78"/>
                        </a:rPr>
                        <a:t>.</a:t>
                      </a:r>
                      <a:endParaRPr lang="en-US" sz="1200">
                        <a:effectLst/>
                        <a:cs typeface="B Nazanin" pitchFamily="2" charset="-78"/>
                      </a:endParaRPr>
                    </a:p>
                    <a:p>
                      <a:pPr algn="r" rtl="1">
                        <a:lnSpc>
                          <a:spcPct val="115000"/>
                        </a:lnSpc>
                        <a:spcAft>
                          <a:spcPts val="0"/>
                        </a:spcAft>
                      </a:pPr>
                      <a:r>
                        <a:rPr lang="en-US" sz="1400">
                          <a:effectLst/>
                          <a:cs typeface="B Nazanin" pitchFamily="2" charset="-78"/>
                        </a:rPr>
                        <a:t>4.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گرفتن تأييد</a:t>
                      </a:r>
                      <a:endParaRPr lang="en-US" sz="1200">
                        <a:effectLst/>
                        <a:cs typeface="B Nazanin" pitchFamily="2" charset="-78"/>
                      </a:endParaRPr>
                    </a:p>
                    <a:p>
                      <a:pPr algn="r" rtl="1">
                        <a:lnSpc>
                          <a:spcPct val="115000"/>
                        </a:lnSpc>
                        <a:spcAft>
                          <a:spcPts val="0"/>
                        </a:spcAft>
                      </a:pPr>
                      <a:r>
                        <a:rPr lang="en-US" sz="1400">
                          <a:effectLst/>
                          <a:cs typeface="B Nazanin" pitchFamily="2" charset="-78"/>
                        </a:rPr>
                        <a:t>5. </a:t>
                      </a:r>
                      <a:r>
                        <a:rPr lang="fa-IR" sz="1400">
                          <a:effectLst/>
                          <a:cs typeface="B Nazanin" pitchFamily="2" charset="-78"/>
                        </a:rPr>
                        <a:t>اگر بانك عمل بانكي را تأييد كرد، سيستم درخواست مشتري را انجام ميدهد و هر آنچه كه رخ داده است را ثبت ميكند</a:t>
                      </a:r>
                      <a:r>
                        <a:rPr lang="en-US" sz="1400">
                          <a:effectLst/>
                          <a:cs typeface="B Nazanin" pitchFamily="2" charset="-78"/>
                        </a:rPr>
                        <a:t>.</a:t>
                      </a:r>
                      <a:endParaRPr lang="en-US" sz="1200">
                        <a:effectLst/>
                        <a:cs typeface="B Nazanin" pitchFamily="2" charset="-78"/>
                      </a:endParaRPr>
                    </a:p>
                    <a:p>
                      <a:pPr algn="r" rtl="1">
                        <a:lnSpc>
                          <a:spcPct val="115000"/>
                        </a:lnSpc>
                        <a:spcAft>
                          <a:spcPts val="0"/>
                        </a:spcAft>
                      </a:pPr>
                      <a:r>
                        <a:rPr lang="en-US" sz="1400">
                          <a:effectLst/>
                          <a:cs typeface="B Nazanin" pitchFamily="2" charset="-78"/>
                        </a:rPr>
                        <a:t>6.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چاپ آخرين تراكنش</a:t>
                      </a:r>
                      <a:endParaRPr lang="en-US" sz="1200">
                        <a:effectLst/>
                        <a:cs typeface="B Nazanin" pitchFamily="2" charset="-78"/>
                      </a:endParaRPr>
                    </a:p>
                    <a:p>
                      <a:pPr algn="r" rtl="1">
                        <a:lnSpc>
                          <a:spcPct val="115000"/>
                        </a:lnSpc>
                        <a:spcAft>
                          <a:spcPts val="0"/>
                        </a:spcAft>
                      </a:pPr>
                      <a:r>
                        <a:rPr lang="en-US" sz="1400">
                          <a:effectLst/>
                          <a:cs typeface="B Nazanin" pitchFamily="2" charset="-78"/>
                        </a:rPr>
                        <a:t>7. </a:t>
                      </a:r>
                      <a:r>
                        <a:rPr lang="fa-IR" sz="1400">
                          <a:effectLst/>
                          <a:cs typeface="B Nazanin" pitchFamily="2" charset="-78"/>
                        </a:rPr>
                        <a:t>شامل</a:t>
                      </a:r>
                      <a:r>
                        <a:rPr lang="en-US" sz="1400">
                          <a:effectLst/>
                          <a:cs typeface="B Nazanin" pitchFamily="2" charset="-78"/>
                        </a:rPr>
                        <a:t>: </a:t>
                      </a:r>
                      <a:r>
                        <a:rPr lang="fa-IR" sz="1400">
                          <a:effectLst/>
                          <a:cs typeface="B Nazanin" pitchFamily="2" charset="-78"/>
                        </a:rPr>
                        <a:t>خروج</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a:effectLst/>
                          <a:cs typeface="B Nazanin" pitchFamily="2" charset="-78"/>
                        </a:rPr>
                        <a:t>شرايط نهايي</a:t>
                      </a:r>
                      <a:r>
                        <a:rPr lang="en-US" sz="1400">
                          <a:effectLst/>
                          <a:cs typeface="B Nazanin" pitchFamily="2" charset="-78"/>
                        </a:rPr>
                        <a:t>: </a:t>
                      </a:r>
                      <a:r>
                        <a:rPr lang="fa-IR" sz="1400">
                          <a:effectLst/>
                          <a:cs typeface="B Nazanin" pitchFamily="2" charset="-78"/>
                        </a:rPr>
                        <a:t>ندارد</a:t>
                      </a:r>
                      <a:endParaRPr lang="en-US" sz="1200">
                        <a:effectLst/>
                        <a:latin typeface="Calibri"/>
                        <a:ea typeface="Calibri"/>
                        <a:cs typeface="B Nazanin" pitchFamily="2" charset="-78"/>
                      </a:endParaRPr>
                    </a:p>
                  </a:txBody>
                  <a:tcPr marL="68580" marR="68580" marT="0" marB="0"/>
                </a:tc>
              </a:tr>
              <a:tr h="260138">
                <a:tc>
                  <a:txBody>
                    <a:bodyPr/>
                    <a:lstStyle/>
                    <a:p>
                      <a:pPr algn="r" rtl="1">
                        <a:lnSpc>
                          <a:spcPct val="115000"/>
                        </a:lnSpc>
                        <a:spcAft>
                          <a:spcPts val="0"/>
                        </a:spcAft>
                      </a:pPr>
                      <a:r>
                        <a:rPr lang="fa-IR" sz="1400" dirty="0">
                          <a:effectLst/>
                          <a:cs typeface="B Nazanin" pitchFamily="2" charset="-78"/>
                        </a:rPr>
                        <a:t>روند جايگزين</a:t>
                      </a:r>
                      <a:r>
                        <a:rPr lang="en-US" sz="1400" dirty="0">
                          <a:effectLst/>
                          <a:cs typeface="B Nazanin" pitchFamily="2" charset="-78"/>
                        </a:rPr>
                        <a:t>: </a:t>
                      </a:r>
                      <a:r>
                        <a:rPr lang="fa-IR" sz="1400" dirty="0">
                          <a:effectLst/>
                          <a:cs typeface="B Nazanin" pitchFamily="2" charset="-78"/>
                        </a:rPr>
                        <a:t>ندارد</a:t>
                      </a:r>
                      <a:endParaRPr lang="en-US" sz="1200" dirty="0">
                        <a:effectLst/>
                        <a:latin typeface="Calibri"/>
                        <a:ea typeface="Calibri"/>
                        <a:cs typeface="B Nazanin" pitchFamily="2" charset="-78"/>
                      </a:endParaRPr>
                    </a:p>
                  </a:txBody>
                  <a:tcPr marL="68580" marR="68580" marT="0" marB="0"/>
                </a:tc>
              </a:tr>
            </a:tbl>
          </a:graphicData>
        </a:graphic>
      </p:graphicFrame>
      <p:sp>
        <p:nvSpPr>
          <p:cNvPr id="4" name="Rectangle 1"/>
          <p:cNvSpPr>
            <a:spLocks noChangeArrowheads="1"/>
          </p:cNvSpPr>
          <p:nvPr/>
        </p:nvSpPr>
        <p:spPr bwMode="auto">
          <a:xfrm>
            <a:off x="1600200" y="836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336817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420</TotalTime>
  <Words>3748</Words>
  <Application>Microsoft Office PowerPoint</Application>
  <PresentationFormat>On-screen Show (4:3)</PresentationFormat>
  <Paragraphs>498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NewsPrint</vt:lpstr>
      <vt:lpstr>      مثال هایی از نمودار usecase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مثال هایی از دیاگرام های توالی و فعالیت</dc:title>
  <dc:creator>ASUS</dc:creator>
  <cp:lastModifiedBy>Peyman-pc</cp:lastModifiedBy>
  <cp:revision>116</cp:revision>
  <dcterms:created xsi:type="dcterms:W3CDTF">2013-04-24T05:17:44Z</dcterms:created>
  <dcterms:modified xsi:type="dcterms:W3CDTF">2016-11-29T07:21:54Z</dcterms:modified>
</cp:coreProperties>
</file>