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58" d="100"/>
          <a:sy n="58" d="100"/>
        </p:scale>
        <p:origin x="3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063A1-B087-44FB-9324-B5CD65BD72D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9A018-732C-4B63-AF16-EF2DB9757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657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A2350A-B4DD-4EF7-93DC-4736D99FEB24}" type="slidenum">
              <a:rPr lang="ar-SA">
                <a:latin typeface="Arial" pitchFamily="34" charset="0"/>
                <a:cs typeface="Arial" pitchFamily="34" charset="0"/>
              </a:rPr>
              <a:pPr/>
              <a:t>19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9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a-IR" smtClean="0">
                <a:latin typeface="Arial" pitchFamily="34" charset="0"/>
                <a:cs typeface="Arial" pitchFamily="34" charset="0"/>
              </a:rPr>
              <a:t> </a:t>
            </a:r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835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99F5-2217-45DC-BFE2-8C6FE8C6558D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DD16-81A8-41C9-9D77-18736DF11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347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99F5-2217-45DC-BFE2-8C6FE8C6558D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DD16-81A8-41C9-9D77-18736DF11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23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99F5-2217-45DC-BFE2-8C6FE8C6558D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DD16-81A8-41C9-9D77-18736DF11A8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9232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99F5-2217-45DC-BFE2-8C6FE8C6558D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DD16-81A8-41C9-9D77-18736DF11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37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99F5-2217-45DC-BFE2-8C6FE8C6558D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DD16-81A8-41C9-9D77-18736DF11A8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9284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99F5-2217-45DC-BFE2-8C6FE8C6558D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DD16-81A8-41C9-9D77-18736DF11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23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99F5-2217-45DC-BFE2-8C6FE8C6558D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DD16-81A8-41C9-9D77-18736DF11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1052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99F5-2217-45DC-BFE2-8C6FE8C6558D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DD16-81A8-41C9-9D77-18736DF11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0316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68866-061E-4E2E-BEED-EFD3E3B0EEE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275417"/>
      </p:ext>
    </p:extLst>
  </p:cSld>
  <p:clrMapOvr>
    <a:masterClrMapping/>
  </p:clrMapOvr>
  <p:transition advTm="3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99F5-2217-45DC-BFE2-8C6FE8C6558D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DD16-81A8-41C9-9D77-18736DF11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385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99F5-2217-45DC-BFE2-8C6FE8C6558D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DD16-81A8-41C9-9D77-18736DF11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21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99F5-2217-45DC-BFE2-8C6FE8C6558D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DD16-81A8-41C9-9D77-18736DF11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071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99F5-2217-45DC-BFE2-8C6FE8C6558D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DD16-81A8-41C9-9D77-18736DF11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402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99F5-2217-45DC-BFE2-8C6FE8C6558D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DD16-81A8-41C9-9D77-18736DF11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878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99F5-2217-45DC-BFE2-8C6FE8C6558D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DD16-81A8-41C9-9D77-18736DF11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913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99F5-2217-45DC-BFE2-8C6FE8C6558D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DD16-81A8-41C9-9D77-18736DF11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264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99F5-2217-45DC-BFE2-8C6FE8C6558D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DD16-81A8-41C9-9D77-18736DF11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96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499F5-2217-45DC-BFE2-8C6FE8C6558D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71DD16-81A8-41C9-9D77-18736DF11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13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2138363" y="2205038"/>
            <a:ext cx="803275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>
              <a:lnSpc>
                <a:spcPct val="150000"/>
              </a:lnSpc>
            </a:pPr>
            <a:endParaRPr lang="en-US" sz="2800" b="1">
              <a:latin typeface="Arial" pitchFamily="34" charset="0"/>
              <a:cs typeface="Lotus" pitchFamily="2" charset="-78"/>
            </a:endParaRPr>
          </a:p>
        </p:txBody>
      </p:sp>
      <p:sp>
        <p:nvSpPr>
          <p:cNvPr id="6147" name="Rectangle 5"/>
          <p:cNvSpPr>
            <a:spLocks noChangeArrowheads="1"/>
          </p:cNvSpPr>
          <p:nvPr/>
        </p:nvSpPr>
        <p:spPr bwMode="auto">
          <a:xfrm>
            <a:off x="8169276" y="592138"/>
            <a:ext cx="18002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2800" b="1">
                <a:cs typeface="B Titr" pitchFamily="2" charset="-78"/>
              </a:rPr>
              <a:t>فصل اول :</a:t>
            </a:r>
            <a:r>
              <a:rPr lang="fa-IR" b="1"/>
              <a:t> </a:t>
            </a:r>
          </a:p>
          <a:p>
            <a:pPr algn="ctr"/>
            <a:endParaRPr lang="en-US"/>
          </a:p>
        </p:txBody>
      </p:sp>
      <p:sp>
        <p:nvSpPr>
          <p:cNvPr id="6148" name="Rectangle 6"/>
          <p:cNvSpPr>
            <a:spLocks noChangeArrowheads="1"/>
          </p:cNvSpPr>
          <p:nvPr/>
        </p:nvSpPr>
        <p:spPr bwMode="auto">
          <a:xfrm>
            <a:off x="3979864" y="1312864"/>
            <a:ext cx="4249737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3600" b="1" dirty="0">
                <a:cs typeface="B Titr" pitchFamily="2" charset="-78"/>
              </a:rPr>
              <a:t>مقدمه اي بر روانشناسي سلامت</a:t>
            </a:r>
            <a:endParaRPr lang="en-US" sz="3600" b="1" dirty="0">
              <a:cs typeface="B Titr" pitchFamily="2" charset="-78"/>
            </a:endParaRPr>
          </a:p>
        </p:txBody>
      </p:sp>
      <p:sp>
        <p:nvSpPr>
          <p:cNvPr id="6149" name="Rectangle 7"/>
          <p:cNvSpPr>
            <a:spLocks noChangeArrowheads="1"/>
          </p:cNvSpPr>
          <p:nvPr/>
        </p:nvSpPr>
        <p:spPr bwMode="auto">
          <a:xfrm>
            <a:off x="1990725" y="2579688"/>
            <a:ext cx="8343900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>
              <a:lnSpc>
                <a:spcPct val="150000"/>
              </a:lnSpc>
            </a:pPr>
            <a:r>
              <a:rPr lang="fa-IR" sz="3200" b="1">
                <a:cs typeface="B Lotus" pitchFamily="2" charset="-78"/>
              </a:rPr>
              <a:t>سلامت :</a:t>
            </a:r>
            <a:r>
              <a:rPr lang="fa-IR" b="1">
                <a:cs typeface="B Lotus" pitchFamily="2" charset="-78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Smudger LET" pitchFamily="2" charset="0"/>
                <a:cs typeface="B Lotus" pitchFamily="2" charset="-78"/>
              </a:rPr>
              <a:t>حالت خوب بودن كامل</a:t>
            </a:r>
            <a:r>
              <a:rPr lang="fa-IR" sz="2800" b="1">
                <a:cs typeface="B Lotus" pitchFamily="2" charset="-78"/>
              </a:rPr>
              <a:t>، از نظر جسمي- رواني و اجتماعي است ، و اين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cs typeface="B Lotus" pitchFamily="2" charset="-78"/>
              </a:rPr>
              <a:t>به معنـاي فقدان بيمـاري و ناتوانـي نيست .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cs typeface="B Lotus" pitchFamily="2" charset="-78"/>
              </a:rPr>
              <a:t>( اساسنامه سازمان بهداشت جهاني 1946 ) </a:t>
            </a:r>
            <a:endParaRPr lang="en-US" sz="2800" b="1">
              <a:cs typeface="B Lotus" pitchFamily="2" charset="-78"/>
            </a:endParaRPr>
          </a:p>
          <a:p>
            <a:pPr algn="just"/>
            <a:endParaRPr lang="en-US" sz="2800" b="1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81035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1844676" y="333376"/>
            <a:ext cx="8429625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خوب بودن واقعي            به جاي خوب بودن ذهني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سلامت مثبت            انديشه تندرستي (داوني و همكارانش ، 1996 )</a:t>
            </a:r>
          </a:p>
          <a:p>
            <a:pPr algn="just">
              <a:lnSpc>
                <a:spcPct val="150000"/>
              </a:lnSpc>
            </a:pPr>
            <a:endParaRPr lang="fa-IR" sz="2800" b="1">
              <a:latin typeface="Arial" pitchFamily="34" charset="0"/>
              <a:cs typeface="B Lotus" pitchFamily="2" charset="-78"/>
            </a:endParaRP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صفات جسمي سلامت              قدرت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توان 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انعطاف پذيري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مهارت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</a:p>
          <a:p>
            <a:pPr algn="just">
              <a:buFont typeface="Wingdings 2" pitchFamily="18" charset="2"/>
              <a:buChar char="²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تندرستي ابزاري براي رسيدن به هدف (سلامت مثبت) نه خود هدف</a:t>
            </a:r>
          </a:p>
          <a:p>
            <a:pPr algn="just">
              <a:buFont typeface="Wingdings 2" pitchFamily="18" charset="2"/>
              <a:buNone/>
            </a:pP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5363" name="Line 5"/>
          <p:cNvSpPr>
            <a:spLocks noChangeShapeType="1"/>
          </p:cNvSpPr>
          <p:nvPr/>
        </p:nvSpPr>
        <p:spPr bwMode="auto">
          <a:xfrm flipH="1">
            <a:off x="7104064" y="134143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5364" name="Line 6"/>
          <p:cNvSpPr>
            <a:spLocks noChangeShapeType="1"/>
          </p:cNvSpPr>
          <p:nvPr/>
        </p:nvSpPr>
        <p:spPr bwMode="auto">
          <a:xfrm flipH="1">
            <a:off x="7751763" y="1989138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5365" name="Line 7"/>
          <p:cNvSpPr>
            <a:spLocks noChangeShapeType="1"/>
          </p:cNvSpPr>
          <p:nvPr/>
        </p:nvSpPr>
        <p:spPr bwMode="auto">
          <a:xfrm flipH="1">
            <a:off x="6600826" y="3141663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5366" name="Line 8"/>
          <p:cNvSpPr>
            <a:spLocks noChangeShapeType="1"/>
          </p:cNvSpPr>
          <p:nvPr/>
        </p:nvSpPr>
        <p:spPr bwMode="auto">
          <a:xfrm flipH="1">
            <a:off x="6527801" y="3141663"/>
            <a:ext cx="10080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5367" name="Line 9"/>
          <p:cNvSpPr>
            <a:spLocks noChangeShapeType="1"/>
          </p:cNvSpPr>
          <p:nvPr/>
        </p:nvSpPr>
        <p:spPr bwMode="auto">
          <a:xfrm flipH="1">
            <a:off x="6527801" y="3141663"/>
            <a:ext cx="1008063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5368" name="Line 10"/>
          <p:cNvSpPr>
            <a:spLocks noChangeShapeType="1"/>
          </p:cNvSpPr>
          <p:nvPr/>
        </p:nvSpPr>
        <p:spPr bwMode="auto">
          <a:xfrm flipH="1">
            <a:off x="6456364" y="3141663"/>
            <a:ext cx="1081087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9011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ChangeArrowheads="1"/>
          </p:cNvSpPr>
          <p:nvPr/>
        </p:nvSpPr>
        <p:spPr bwMode="auto">
          <a:xfrm>
            <a:off x="2065338" y="1339851"/>
            <a:ext cx="8278812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>
              <a:lnSpc>
                <a:spcPct val="150000"/>
              </a:lnSpc>
            </a:pPr>
            <a:r>
              <a:rPr lang="en-US" sz="2800">
                <a:latin typeface="Arial" pitchFamily="34" charset="0"/>
                <a:cs typeface="Lotus" pitchFamily="2" charset="-78"/>
                <a:sym typeface="Wingdings 2" pitchFamily="18" charset="2"/>
              </a:rPr>
              <a:t></a:t>
            </a:r>
            <a:r>
              <a:rPr lang="fa-IR" sz="2800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ارتقاء سلامت مثبت و استفاده از « ارتقاي سلامت » به عنوان وسيله اي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بـراي دستيـابي به افزايش همـاهنگي سلامت مثبت جسمي ، روانـي و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اجتماعي ، همراه با پيشگيري از بيماريهاي فيزيكي ، رواني و اجتماعـي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2705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7"/>
          <p:cNvSpPr>
            <a:spLocks noChangeArrowheads="1"/>
          </p:cNvSpPr>
          <p:nvPr/>
        </p:nvSpPr>
        <p:spPr bwMode="auto">
          <a:xfrm>
            <a:off x="2147888" y="260350"/>
            <a:ext cx="8196262" cy="640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3200" b="1">
                <a:latin typeface="Arial" pitchFamily="34" charset="0"/>
                <a:cs typeface="B Lotus" pitchFamily="2" charset="-78"/>
              </a:rPr>
              <a:t>ارزيـابي الگوي جديـد سلامت :</a:t>
            </a:r>
          </a:p>
          <a:p>
            <a:endParaRPr lang="fa-IR" sz="32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طرح ابعاد مثبت و منفي سلامت و اعتقاد به ارتباط آن با عناصر جسمي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رواني و اجتماعي از تعريف سازمان بهداشت جهاني ( 1946 )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تقويت نـظريه هماهنگي عنـاصر سلامت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طرح نمونه هايي از شرايط نـاهنجار جسمي ، شـرايط نـاخواسته و يا 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شرايط ناتوان كننـده</a:t>
            </a:r>
          </a:p>
          <a:p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79290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1703389" y="333376"/>
            <a:ext cx="8713787" cy="633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/>
            <a:r>
              <a:rPr lang="fa-IR" sz="3200" b="1">
                <a:latin typeface="Arial" pitchFamily="34" charset="0"/>
                <a:cs typeface="B Lotus" pitchFamily="2" charset="-78"/>
              </a:rPr>
              <a:t>روانـشناسي و سـلامت :</a:t>
            </a:r>
          </a:p>
          <a:p>
            <a:pPr algn="just"/>
            <a:endParaRPr lang="fa-IR" sz="3200" b="1">
              <a:latin typeface="Arial" pitchFamily="34" charset="0"/>
              <a:cs typeface="B Lotus" pitchFamily="2" charset="-78"/>
            </a:endParaRP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1- قـرن 20            نقش روانشناسي در پيشگيري، اداره و ارتقاي سلامت</a:t>
            </a:r>
          </a:p>
          <a:p>
            <a:pPr algn="just"/>
            <a:endParaRPr lang="fa-IR" sz="2800" b="1">
              <a:latin typeface="Arial" pitchFamily="34" charset="0"/>
              <a:cs typeface="B Lotus" pitchFamily="2" charset="-78"/>
            </a:endParaRP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2- تأسيس « روانشناسي سلامت » بعنوان بخش 38 در </a:t>
            </a:r>
            <a:r>
              <a:rPr lang="en-US" sz="2000" b="1">
                <a:latin typeface="Arial" pitchFamily="34" charset="0"/>
                <a:cs typeface="B Lotus" pitchFamily="2" charset="-78"/>
              </a:rPr>
              <a:t>APA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( 1978 ) و به       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تازگي در </a:t>
            </a:r>
            <a:r>
              <a:rPr lang="en-US" sz="2800" b="1">
                <a:latin typeface="Arial" pitchFamily="34" charset="0"/>
                <a:cs typeface="B Lotus" pitchFamily="2" charset="-78"/>
              </a:rPr>
              <a:t>                                         </a:t>
            </a:r>
            <a:r>
              <a:rPr lang="en-US" sz="2000" b="1">
                <a:latin typeface="Arial" pitchFamily="34" charset="0"/>
                <a:cs typeface="B Lotus" pitchFamily="2" charset="-78"/>
              </a:rPr>
              <a:t>BPS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  </a:t>
            </a:r>
            <a:endParaRPr lang="fa-IR" sz="2800" b="1">
              <a:latin typeface="Arial" pitchFamily="34" charset="0"/>
              <a:cs typeface="B Lotus" pitchFamily="2" charset="-78"/>
            </a:endParaRPr>
          </a:p>
          <a:p>
            <a:pPr algn="just"/>
            <a:endParaRPr lang="en-US" sz="2800" b="1">
              <a:latin typeface="Arial" pitchFamily="34" charset="0"/>
              <a:cs typeface="B Lotus" pitchFamily="2" charset="-78"/>
            </a:endParaRP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3- كمك به شنـاسايي رفتـارها و سبك هاي زندگي فـردي مؤثر بر سلامت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جسمي ، پيشگيري و درمان بيماري ، شناسايـي علل خطر زاي مرتبـط با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بيماري ، بهبود نظام هاي مراقبت بهداشتي با شناسايي تمرينهاي خوب و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شكل دادن بـه افكار عمـومي در جهت سلامت مـردم .</a:t>
            </a:r>
            <a:endParaRPr lang="en-US" sz="2800" b="1">
              <a:latin typeface="Arial" pitchFamily="34" charset="0"/>
              <a:cs typeface="B Lotus" pitchFamily="2" charset="-78"/>
            </a:endParaRPr>
          </a:p>
          <a:p>
            <a:pPr algn="just"/>
            <a:endParaRPr lang="en-US" sz="2400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8435" name="Line 5"/>
          <p:cNvSpPr>
            <a:spLocks noChangeShapeType="1"/>
          </p:cNvSpPr>
          <p:nvPr/>
        </p:nvSpPr>
        <p:spPr bwMode="auto">
          <a:xfrm flipH="1">
            <a:off x="7967663" y="2133600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47412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1703388" y="404814"/>
            <a:ext cx="8640762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 defTabSz="182563">
              <a:lnSpc>
                <a:spcPct val="150000"/>
              </a:lnSpc>
              <a:tabLst>
                <a:tab pos="5654675" algn="l"/>
              </a:tabLst>
            </a:pPr>
            <a:endParaRPr lang="fa-IR" sz="2800" b="1">
              <a:latin typeface="Arial" pitchFamily="34" charset="0"/>
              <a:cs typeface="Lotus" pitchFamily="2" charset="-78"/>
            </a:endParaRPr>
          </a:p>
          <a:p>
            <a:pPr algn="just" defTabSz="182563">
              <a:lnSpc>
                <a:spcPct val="150000"/>
              </a:lnSpc>
              <a:tabLst>
                <a:tab pos="5654675" algn="l"/>
              </a:tabLst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4- به كارگيري اصول روانشناسي در زمينه سلامت            پايين آوردن </a:t>
            </a:r>
          </a:p>
          <a:p>
            <a:pPr algn="just" defTabSz="182563">
              <a:lnSpc>
                <a:spcPct val="150000"/>
              </a:lnSpc>
              <a:tabLst>
                <a:tab pos="5654675" algn="l"/>
              </a:tabLst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فشارخـون بـالا و مهار سطـح كلسترول</a:t>
            </a:r>
          </a:p>
          <a:p>
            <a:pPr algn="just" defTabSz="182563">
              <a:tabLst>
                <a:tab pos="5654675" algn="l"/>
              </a:tabLst>
            </a:pPr>
            <a:endParaRPr lang="fa-IR" sz="2800" b="1">
              <a:latin typeface="Arial" pitchFamily="34" charset="0"/>
              <a:cs typeface="B Lotus" pitchFamily="2" charset="-78"/>
            </a:endParaRPr>
          </a:p>
          <a:p>
            <a:pPr algn="just" defTabSz="182563">
              <a:lnSpc>
                <a:spcPct val="150000"/>
              </a:lnSpc>
              <a:tabLst>
                <a:tab pos="5654675" algn="l"/>
              </a:tabLst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5- تأثير روانـشناسي سلامت در                 اداره استـرس   </a:t>
            </a:r>
          </a:p>
          <a:p>
            <a:pPr algn="just" defTabSz="182563">
              <a:lnSpc>
                <a:spcPct val="150000"/>
              </a:lnSpc>
              <a:tabLst>
                <a:tab pos="5654675" algn="l"/>
              </a:tabLst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  تسكيـن درد  </a:t>
            </a:r>
          </a:p>
          <a:p>
            <a:pPr algn="just" defTabSz="182563">
              <a:lnSpc>
                <a:spcPct val="150000"/>
              </a:lnSpc>
              <a:tabLst>
                <a:tab pos="5654675" algn="l"/>
              </a:tabLst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كاهش و ترك دخانيات             </a:t>
            </a:r>
          </a:p>
          <a:p>
            <a:pPr algn="just" defTabSz="182563">
              <a:lnSpc>
                <a:spcPct val="150000"/>
              </a:lnSpc>
              <a:tabLst>
                <a:tab pos="5654675" algn="l"/>
              </a:tabLst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تعديل ساير رفتارهاي خطرناك ( مثل مصرف الكل )</a:t>
            </a:r>
            <a:endParaRPr lang="en-US" sz="2800" b="1">
              <a:latin typeface="Arial" pitchFamily="34" charset="0"/>
              <a:cs typeface="B Lotus" pitchFamily="2" charset="-78"/>
            </a:endParaRPr>
          </a:p>
          <a:p>
            <a:pPr algn="just" defTabSz="182563">
              <a:lnSpc>
                <a:spcPct val="150000"/>
              </a:lnSpc>
              <a:tabLst>
                <a:tab pos="5654675" algn="l"/>
              </a:tabLst>
            </a:pP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9459" name="Line 5"/>
          <p:cNvSpPr>
            <a:spLocks noChangeShapeType="1"/>
          </p:cNvSpPr>
          <p:nvPr/>
        </p:nvSpPr>
        <p:spPr bwMode="auto">
          <a:xfrm flipH="1">
            <a:off x="3575051" y="1700214"/>
            <a:ext cx="898525" cy="7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460" name="Line 6"/>
          <p:cNvSpPr>
            <a:spLocks noChangeShapeType="1"/>
          </p:cNvSpPr>
          <p:nvPr/>
        </p:nvSpPr>
        <p:spPr bwMode="auto">
          <a:xfrm flipH="1">
            <a:off x="5159375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9461" name="Line 7"/>
          <p:cNvSpPr>
            <a:spLocks noChangeShapeType="1"/>
          </p:cNvSpPr>
          <p:nvPr/>
        </p:nvSpPr>
        <p:spPr bwMode="auto">
          <a:xfrm flipH="1">
            <a:off x="5448300" y="3430589"/>
            <a:ext cx="1081088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9462" name="Line 8"/>
          <p:cNvSpPr>
            <a:spLocks noChangeShapeType="1"/>
          </p:cNvSpPr>
          <p:nvPr/>
        </p:nvSpPr>
        <p:spPr bwMode="auto">
          <a:xfrm flipH="1">
            <a:off x="5880101" y="3429001"/>
            <a:ext cx="671513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9463" name="Line 9"/>
          <p:cNvSpPr>
            <a:spLocks noChangeShapeType="1"/>
          </p:cNvSpPr>
          <p:nvPr/>
        </p:nvSpPr>
        <p:spPr bwMode="auto">
          <a:xfrm>
            <a:off x="6527801" y="3430589"/>
            <a:ext cx="360363" cy="1366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45725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1774825" y="333375"/>
            <a:ext cx="8281988" cy="619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/>
            <a:endParaRPr lang="fa-IR" sz="2800" b="1">
              <a:latin typeface="Arial" pitchFamily="34" charset="0"/>
              <a:cs typeface="Lotus" pitchFamily="2" charset="-78"/>
            </a:endParaRPr>
          </a:p>
          <a:p>
            <a:pPr algn="just"/>
            <a:endParaRPr lang="fa-IR" sz="2800" b="1">
              <a:latin typeface="Arial" pitchFamily="34" charset="0"/>
              <a:cs typeface="Lotus" pitchFamily="2" charset="-78"/>
            </a:endParaRP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6- تشويق روانشناسان سلامت در زمينـه ارتقـاي سلامت بـه : 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- تمرين هاي منظـم ورزشـي                     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- معاينـه هاي كامل دندانپـزشكي و پزشكي 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- تمرين رفتارهاي سالم تر ( تشويق به رفتارجنسي سالم )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</a:t>
            </a:r>
          </a:p>
          <a:p>
            <a:pPr algn="just"/>
            <a:endParaRPr lang="fa-IR" sz="2800" b="1">
              <a:latin typeface="Arial" pitchFamily="34" charset="0"/>
              <a:cs typeface="B Lotus" pitchFamily="2" charset="-78"/>
            </a:endParaRP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7- همپوشي با بسياري از رشته ها و زمينه هاي مرتبـط با بهداشت و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سلامت</a:t>
            </a:r>
          </a:p>
          <a:p>
            <a:pPr algn="just"/>
            <a:endParaRPr lang="en-US" sz="2800" b="1">
              <a:latin typeface="Arial" pitchFamily="34" charset="0"/>
              <a:cs typeface="B Lotus" pitchFamily="2" charset="-78"/>
            </a:endParaRPr>
          </a:p>
          <a:p>
            <a:pPr algn="just"/>
            <a:endParaRPr lang="en-US" sz="2800" b="1">
              <a:latin typeface="Arial" pitchFamily="34" charset="0"/>
              <a:cs typeface="Lotus" pitchFamily="2" charset="-78"/>
            </a:endParaRPr>
          </a:p>
        </p:txBody>
      </p:sp>
      <p:sp>
        <p:nvSpPr>
          <p:cNvPr id="20483" name="AutoShape 5"/>
          <p:cNvSpPr>
            <a:spLocks/>
          </p:cNvSpPr>
          <p:nvPr/>
        </p:nvSpPr>
        <p:spPr bwMode="auto">
          <a:xfrm>
            <a:off x="9625013" y="1989139"/>
            <a:ext cx="215900" cy="1944687"/>
          </a:xfrm>
          <a:prstGeom prst="rightBrace">
            <a:avLst>
              <a:gd name="adj1" fmla="val 75061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975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703389" y="260351"/>
            <a:ext cx="8713787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Arial" pitchFamily="34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703389" y="115888"/>
            <a:ext cx="8785225" cy="674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1200">
                <a:latin typeface="Arial" pitchFamily="34" charset="0"/>
                <a:cs typeface="Lotus" pitchFamily="2" charset="-78"/>
              </a:rPr>
              <a:t>       </a:t>
            </a:r>
            <a:r>
              <a:rPr lang="fa-IR" sz="2000">
                <a:latin typeface="Arial" pitchFamily="34" charset="0"/>
                <a:cs typeface="Lotus" pitchFamily="2" charset="-78"/>
              </a:rPr>
              <a:t> فيزيولوژي</a:t>
            </a:r>
            <a:r>
              <a:rPr lang="fa-IR" sz="2000">
                <a:latin typeface="Arial" pitchFamily="34" charset="0"/>
              </a:rPr>
              <a:t> </a:t>
            </a:r>
            <a:r>
              <a:rPr lang="fa-IR" sz="2400">
                <a:latin typeface="Arial" pitchFamily="34" charset="0"/>
              </a:rPr>
              <a:t>                                                </a:t>
            </a:r>
            <a:r>
              <a:rPr lang="fa-IR">
                <a:latin typeface="Arial" pitchFamily="34" charset="0"/>
              </a:rPr>
              <a:t>            </a:t>
            </a:r>
            <a:r>
              <a:rPr lang="fa-IR">
                <a:latin typeface="Arial" pitchFamily="34" charset="0"/>
                <a:cs typeface="Lotus" pitchFamily="2" charset="-78"/>
              </a:rPr>
              <a:t>جامعه شناسي</a:t>
            </a:r>
          </a:p>
          <a:p>
            <a:pPr algn="ctr"/>
            <a:r>
              <a:rPr lang="fa-IR">
                <a:latin typeface="Arial" pitchFamily="34" charset="0"/>
              </a:rPr>
              <a:t>                                                                                  </a:t>
            </a:r>
            <a:endParaRPr lang="en-US">
              <a:latin typeface="Arial" pitchFamily="34" charset="0"/>
            </a:endParaRPr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5878514" y="2492375"/>
            <a:ext cx="1368425" cy="12969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1400" b="1">
                <a:latin typeface="Arial" pitchFamily="34" charset="0"/>
                <a:cs typeface="B Lotus" pitchFamily="2" charset="-78"/>
              </a:rPr>
              <a:t>طب رفتاري</a:t>
            </a:r>
          </a:p>
          <a:p>
            <a:pPr algn="ctr"/>
            <a:endParaRPr lang="fa-IR" sz="1200" b="1">
              <a:latin typeface="Arial" pitchFamily="34" charset="0"/>
              <a:cs typeface="B Lotus" pitchFamily="2" charset="-78"/>
            </a:endParaRPr>
          </a:p>
          <a:p>
            <a:pPr algn="ctr"/>
            <a:endParaRPr lang="fa-IR" sz="1200">
              <a:latin typeface="Arial" pitchFamily="34" charset="0"/>
            </a:endParaRPr>
          </a:p>
          <a:p>
            <a:pPr algn="ctr"/>
            <a:endParaRPr lang="fa-IR" sz="1200">
              <a:latin typeface="Arial" pitchFamily="34" charset="0"/>
            </a:endParaRPr>
          </a:p>
          <a:p>
            <a:pPr algn="ctr"/>
            <a:endParaRPr lang="en-US" sz="1200">
              <a:latin typeface="Arial" pitchFamily="34" charset="0"/>
            </a:endParaRPr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5303838" y="3284538"/>
            <a:ext cx="1295400" cy="12239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fa-IR" sz="1200">
              <a:latin typeface="Arial" pitchFamily="34" charset="0"/>
            </a:endParaRPr>
          </a:p>
          <a:p>
            <a:pPr algn="ctr"/>
            <a:endParaRPr lang="fa-IR" sz="1200" b="1">
              <a:latin typeface="Arial" pitchFamily="34" charset="0"/>
              <a:cs typeface="B Zar" pitchFamily="2" charset="-78"/>
            </a:endParaRPr>
          </a:p>
          <a:p>
            <a:pPr algn="ctr"/>
            <a:endParaRPr lang="fa-IR" sz="2000" b="1">
              <a:latin typeface="Arial" pitchFamily="34" charset="0"/>
              <a:cs typeface="B Zar" pitchFamily="2" charset="-78"/>
            </a:endParaRPr>
          </a:p>
          <a:p>
            <a:pPr algn="ctr"/>
            <a:endParaRPr lang="fa-IR" sz="2000" b="1">
              <a:latin typeface="Arial" pitchFamily="34" charset="0"/>
              <a:cs typeface="B Zar" pitchFamily="2" charset="-78"/>
            </a:endParaRPr>
          </a:p>
          <a:p>
            <a:pPr algn="ctr"/>
            <a:r>
              <a:rPr lang="fa-IR" sz="1400" b="1">
                <a:cs typeface="B Lotus" pitchFamily="2" charset="-78"/>
              </a:rPr>
              <a:t>روانشناسي</a:t>
            </a:r>
            <a:r>
              <a:rPr lang="fa-IR" sz="1400">
                <a:cs typeface="B Lotus" pitchFamily="2" charset="-78"/>
              </a:rPr>
              <a:t> </a:t>
            </a:r>
            <a:r>
              <a:rPr lang="fa-IR" sz="1400" b="1">
                <a:cs typeface="B Lotus" pitchFamily="2" charset="-78"/>
              </a:rPr>
              <a:t>سلامت</a:t>
            </a:r>
            <a:endParaRPr lang="fa-IR" sz="1400" b="1">
              <a:latin typeface="Arial" pitchFamily="34" charset="0"/>
              <a:cs typeface="B Lotus" pitchFamily="2" charset="-78"/>
            </a:endParaRPr>
          </a:p>
          <a:p>
            <a:pPr algn="ctr"/>
            <a:r>
              <a:rPr lang="fa-IR" sz="2000" b="1">
                <a:latin typeface="Arial" pitchFamily="34" charset="0"/>
                <a:cs typeface="B Zar" pitchFamily="2" charset="-78"/>
              </a:rPr>
              <a:t>                   </a:t>
            </a:r>
            <a:r>
              <a:rPr lang="fa-IR" sz="2000" b="1">
                <a:latin typeface="Arial" pitchFamily="34" charset="0"/>
                <a:cs typeface="B Lotus" pitchFamily="2" charset="-78"/>
              </a:rPr>
              <a:t>ارتباط روانشناسي  سلامت با ساير                                                                                                           </a:t>
            </a:r>
          </a:p>
          <a:p>
            <a:pPr algn="ctr"/>
            <a:r>
              <a:rPr lang="fa-IR" sz="2000" b="1">
                <a:latin typeface="Arial" pitchFamily="34" charset="0"/>
                <a:cs typeface="B Lotus" pitchFamily="2" charset="-78"/>
              </a:rPr>
              <a:t> حوزه هاي مرتبط با سلامت</a:t>
            </a:r>
            <a:r>
              <a:rPr lang="fa-IR" sz="2000" b="1">
                <a:latin typeface="Arial" pitchFamily="34" charset="0"/>
                <a:cs typeface="B Zar" pitchFamily="2" charset="-78"/>
              </a:rPr>
              <a:t>                                                                                                         </a:t>
            </a:r>
            <a:endParaRPr lang="en-US" sz="2000" b="1">
              <a:latin typeface="Arial" pitchFamily="34" charset="0"/>
              <a:cs typeface="B Zar" pitchFamily="2" charset="-78"/>
            </a:endParaRPr>
          </a:p>
        </p:txBody>
      </p:sp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4799014" y="2492375"/>
            <a:ext cx="1296987" cy="12969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1400" b="1">
                <a:latin typeface="Arial" pitchFamily="34" charset="0"/>
                <a:cs typeface="B Lotus" pitchFamily="2" charset="-78"/>
              </a:rPr>
              <a:t>سلامت رفتاري</a:t>
            </a:r>
          </a:p>
          <a:p>
            <a:pPr algn="ctr"/>
            <a:endParaRPr lang="fa-IR" sz="1200">
              <a:latin typeface="Arial" pitchFamily="34" charset="0"/>
              <a:cs typeface="B Lotus" pitchFamily="2" charset="-78"/>
            </a:endParaRPr>
          </a:p>
          <a:p>
            <a:pPr algn="ctr"/>
            <a:endParaRPr lang="fa-IR" sz="1200">
              <a:latin typeface="Arial" pitchFamily="34" charset="0"/>
            </a:endParaRPr>
          </a:p>
          <a:p>
            <a:pPr algn="ctr"/>
            <a:endParaRPr lang="fa-IR" sz="1200">
              <a:latin typeface="Arial" pitchFamily="34" charset="0"/>
            </a:endParaRPr>
          </a:p>
          <a:p>
            <a:pPr algn="ctr"/>
            <a:endParaRPr lang="en-US" sz="1200">
              <a:latin typeface="Arial" pitchFamily="34" charset="0"/>
            </a:endParaRPr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 flipH="1" flipV="1">
            <a:off x="4367214" y="2205038"/>
            <a:ext cx="50323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 flipH="1">
            <a:off x="3935413" y="3357563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319963" y="3357563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V="1">
            <a:off x="7104064" y="2205038"/>
            <a:ext cx="57467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2784475" y="763589"/>
            <a:ext cx="1295400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1400" b="1">
                <a:latin typeface="Arial" pitchFamily="34" charset="0"/>
                <a:cs typeface="B Lotus" pitchFamily="2" charset="-78"/>
              </a:rPr>
              <a:t>بهداشت </a:t>
            </a:r>
          </a:p>
          <a:p>
            <a:pPr algn="ctr"/>
            <a:r>
              <a:rPr lang="fa-IR" sz="1400" b="1">
                <a:latin typeface="Arial" pitchFamily="34" charset="0"/>
                <a:cs typeface="B Lotus" pitchFamily="2" charset="-78"/>
              </a:rPr>
              <a:t>آموزش بهداشت </a:t>
            </a:r>
          </a:p>
          <a:p>
            <a:pPr algn="ctr"/>
            <a:r>
              <a:rPr lang="fa-IR" sz="1400" b="1">
                <a:latin typeface="Arial" pitchFamily="34" charset="0"/>
                <a:cs typeface="B Lotus" pitchFamily="2" charset="-78"/>
              </a:rPr>
              <a:t>بهداشت عمومي</a:t>
            </a:r>
          </a:p>
          <a:p>
            <a:pPr algn="ctr"/>
            <a:r>
              <a:rPr lang="fa-IR" sz="1400" b="1">
                <a:latin typeface="Arial" pitchFamily="34" charset="0"/>
                <a:cs typeface="B Lotus" pitchFamily="2" charset="-78"/>
              </a:rPr>
              <a:t>تغذيه </a:t>
            </a:r>
          </a:p>
          <a:p>
            <a:pPr algn="ctr"/>
            <a:endParaRPr lang="fa-IR" sz="1400" b="1">
              <a:latin typeface="Arial" pitchFamily="34" charset="0"/>
              <a:cs typeface="B Lotus" pitchFamily="2" charset="-78"/>
            </a:endParaRPr>
          </a:p>
          <a:p>
            <a:pPr algn="ctr"/>
            <a:endParaRPr lang="fa-IR" sz="1400" b="1">
              <a:latin typeface="Arial" pitchFamily="34" charset="0"/>
              <a:cs typeface="B Lotus" pitchFamily="2" charset="-78"/>
            </a:endParaRPr>
          </a:p>
          <a:p>
            <a:pPr algn="ctr"/>
            <a:endParaRPr lang="fa-IR" sz="1400" b="1">
              <a:latin typeface="Arial" pitchFamily="34" charset="0"/>
              <a:cs typeface="B Lotus" pitchFamily="2" charset="-78"/>
            </a:endParaRPr>
          </a:p>
          <a:p>
            <a:pPr algn="ctr"/>
            <a:endParaRPr lang="fa-IR" sz="1400" b="1">
              <a:latin typeface="Arial" pitchFamily="34" charset="0"/>
              <a:cs typeface="B Zar" pitchFamily="2" charset="-78"/>
            </a:endParaRPr>
          </a:p>
          <a:p>
            <a:pPr algn="ctr"/>
            <a:endParaRPr lang="fa-IR" sz="1400" b="1">
              <a:latin typeface="Arial" pitchFamily="34" charset="0"/>
              <a:cs typeface="B Zar" pitchFamily="2" charset="-78"/>
            </a:endParaRPr>
          </a:p>
          <a:p>
            <a:pPr algn="ctr"/>
            <a:endParaRPr lang="fa-IR" sz="1200">
              <a:latin typeface="Arial" pitchFamily="34" charset="0"/>
            </a:endParaRPr>
          </a:p>
          <a:p>
            <a:pPr algn="ctr"/>
            <a:endParaRPr lang="fa-IR" sz="1200">
              <a:latin typeface="Arial" pitchFamily="34" charset="0"/>
            </a:endParaRPr>
          </a:p>
          <a:p>
            <a:pPr algn="ctr"/>
            <a:endParaRPr lang="fa-IR" sz="1200">
              <a:latin typeface="Arial" pitchFamily="34" charset="0"/>
            </a:endParaRPr>
          </a:p>
          <a:p>
            <a:pPr algn="ctr"/>
            <a:endParaRPr lang="en-US" sz="1200">
              <a:latin typeface="Arial" pitchFamily="34" charset="0"/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4079875" y="5084764"/>
            <a:ext cx="3816350" cy="158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fa-IR" sz="1400" b="1">
              <a:latin typeface="Arial" pitchFamily="34" charset="0"/>
              <a:cs typeface="B Lotus" pitchFamily="2" charset="-78"/>
            </a:endParaRPr>
          </a:p>
          <a:p>
            <a:pPr algn="ctr"/>
            <a:r>
              <a:rPr lang="fa-IR" sz="1400" b="1">
                <a:latin typeface="Arial" pitchFamily="34" charset="0"/>
                <a:cs typeface="B Lotus" pitchFamily="2" charset="-78"/>
              </a:rPr>
              <a:t>روانشناسي</a:t>
            </a:r>
          </a:p>
          <a:p>
            <a:pPr algn="ctr"/>
            <a:r>
              <a:rPr lang="fa-IR" sz="1200" b="1">
                <a:latin typeface="Arial" pitchFamily="34" charset="0"/>
                <a:cs typeface="B Zar" pitchFamily="2" charset="-78"/>
              </a:rPr>
              <a:t> </a:t>
            </a:r>
            <a:r>
              <a:rPr lang="fa-IR" sz="1400" b="1">
                <a:latin typeface="Arial" pitchFamily="34" charset="0"/>
                <a:cs typeface="B Lotus" pitchFamily="2" charset="-78"/>
              </a:rPr>
              <a:t>روانشناسي صنعتي                              روانشناسي زيستي</a:t>
            </a:r>
          </a:p>
          <a:p>
            <a:pPr algn="ctr"/>
            <a:r>
              <a:rPr lang="fa-IR" sz="1400" b="1">
                <a:latin typeface="Arial" pitchFamily="34" charset="0"/>
                <a:cs typeface="B Lotus" pitchFamily="2" charset="-78"/>
              </a:rPr>
              <a:t>روانشناسي شخصيت                            روانشناسي باليني</a:t>
            </a:r>
          </a:p>
          <a:p>
            <a:pPr algn="ctr"/>
            <a:r>
              <a:rPr lang="fa-IR" sz="1400" b="1">
                <a:latin typeface="Arial" pitchFamily="34" charset="0"/>
                <a:cs typeface="B Lotus" pitchFamily="2" charset="-78"/>
              </a:rPr>
              <a:t>روانشناسي اجتماعي                            روانشناسي تحولي</a:t>
            </a:r>
          </a:p>
          <a:p>
            <a:pPr algn="ctr"/>
            <a:r>
              <a:rPr lang="fa-IR" sz="1400" b="1">
                <a:latin typeface="Arial" pitchFamily="34" charset="0"/>
                <a:cs typeface="B Lotus" pitchFamily="2" charset="-78"/>
              </a:rPr>
              <a:t>    روانشناسي تجربي                               روانشناسي توانبخشي</a:t>
            </a:r>
          </a:p>
          <a:p>
            <a:pPr algn="ctr"/>
            <a:r>
              <a:rPr lang="fa-IR" sz="1400" b="1">
                <a:latin typeface="Arial" pitchFamily="34" charset="0"/>
                <a:cs typeface="B Lotus" pitchFamily="2" charset="-78"/>
              </a:rPr>
              <a:t>روانشناسي عصبي                                روان دارو شناسي</a:t>
            </a:r>
          </a:p>
          <a:p>
            <a:pPr algn="ctr"/>
            <a:r>
              <a:rPr lang="fa-IR" sz="1400" b="1">
                <a:latin typeface="Arial" pitchFamily="34" charset="0"/>
                <a:cs typeface="B Lotus" pitchFamily="2" charset="-78"/>
              </a:rPr>
              <a:t>روانشناسي شناختي</a:t>
            </a:r>
            <a:r>
              <a:rPr lang="fa-IR" sz="1200" b="1">
                <a:latin typeface="Arial" pitchFamily="34" charset="0"/>
                <a:cs typeface="B Lotus" pitchFamily="2" charset="-78"/>
              </a:rPr>
              <a:t>                                                           </a:t>
            </a:r>
          </a:p>
          <a:p>
            <a:pPr algn="ctr"/>
            <a:endParaRPr lang="en-US" sz="12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7643813" y="260351"/>
            <a:ext cx="176530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1400" b="1">
                <a:latin typeface="Arial" pitchFamily="34" charset="0"/>
                <a:cs typeface="B Lotus" pitchFamily="2" charset="-78"/>
              </a:rPr>
              <a:t>پزشكي</a:t>
            </a:r>
          </a:p>
          <a:p>
            <a:pPr algn="ctr"/>
            <a:r>
              <a:rPr lang="fa-IR" sz="1400" b="1">
                <a:latin typeface="Arial" pitchFamily="34" charset="0"/>
                <a:cs typeface="B Lotus" pitchFamily="2" charset="-78"/>
              </a:rPr>
              <a:t>طب روان-تني</a:t>
            </a:r>
          </a:p>
          <a:p>
            <a:pPr algn="ctr"/>
            <a:r>
              <a:rPr lang="fa-IR" sz="1400" b="1">
                <a:latin typeface="Arial" pitchFamily="34" charset="0"/>
                <a:cs typeface="B Lotus" pitchFamily="2" charset="-78"/>
              </a:rPr>
              <a:t>اپيدميولوژي</a:t>
            </a:r>
          </a:p>
          <a:p>
            <a:pPr algn="ctr"/>
            <a:r>
              <a:rPr lang="fa-IR" sz="1400" b="1">
                <a:latin typeface="Arial" pitchFamily="34" charset="0"/>
                <a:cs typeface="B Lotus" pitchFamily="2" charset="-78"/>
              </a:rPr>
              <a:t>توانبخشي</a:t>
            </a:r>
          </a:p>
          <a:p>
            <a:pPr algn="ctr"/>
            <a:r>
              <a:rPr lang="fa-IR" sz="1400" b="1">
                <a:latin typeface="Arial" pitchFamily="34" charset="0"/>
                <a:cs typeface="B Lotus" pitchFamily="2" charset="-78"/>
              </a:rPr>
              <a:t>ايمني شناسي</a:t>
            </a:r>
          </a:p>
          <a:p>
            <a:pPr algn="ctr"/>
            <a:r>
              <a:rPr lang="fa-IR" sz="1400" b="1">
                <a:latin typeface="Arial" pitchFamily="34" charset="0"/>
                <a:cs typeface="B Lotus" pitchFamily="2" charset="-78"/>
              </a:rPr>
              <a:t>قلب و عروق</a:t>
            </a:r>
          </a:p>
          <a:p>
            <a:pPr algn="ctr"/>
            <a:r>
              <a:rPr lang="fa-IR" sz="1400" b="1">
                <a:latin typeface="Arial" pitchFamily="34" charset="0"/>
                <a:cs typeface="B Lotus" pitchFamily="2" charset="-78"/>
              </a:rPr>
              <a:t>طب اطفال</a:t>
            </a:r>
          </a:p>
          <a:p>
            <a:pPr algn="ctr"/>
            <a:r>
              <a:rPr lang="fa-IR" sz="1400" b="1">
                <a:latin typeface="Arial" pitchFamily="34" charset="0"/>
                <a:cs typeface="B Lotus" pitchFamily="2" charset="-78"/>
              </a:rPr>
              <a:t>خون شناسي</a:t>
            </a:r>
          </a:p>
          <a:p>
            <a:pPr algn="ctr"/>
            <a:r>
              <a:rPr lang="fa-IR" sz="1400" b="1">
                <a:latin typeface="Arial" pitchFamily="34" charset="0"/>
                <a:cs typeface="B Lotus" pitchFamily="2" charset="-78"/>
              </a:rPr>
              <a:t>پزشكي سالمندان</a:t>
            </a:r>
          </a:p>
          <a:p>
            <a:pPr algn="ctr"/>
            <a:r>
              <a:rPr lang="fa-IR" sz="1400" b="1">
                <a:latin typeface="Arial" pitchFamily="34" charset="0"/>
                <a:cs typeface="B Lotus" pitchFamily="2" charset="-78"/>
              </a:rPr>
              <a:t>مغز و اعصاب</a:t>
            </a:r>
            <a:endParaRPr lang="en-US" sz="14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5951538" y="4508501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7896226" y="188913"/>
            <a:ext cx="1223963" cy="2303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2855913" y="260350"/>
            <a:ext cx="1223962" cy="2305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42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1758950" y="447675"/>
            <a:ext cx="8713788" cy="534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a-IR" sz="3200" b="1">
              <a:latin typeface="Arial" pitchFamily="34" charset="0"/>
              <a:cs typeface="Lotus" pitchFamily="2" charset="-78"/>
            </a:endParaRPr>
          </a:p>
          <a:p>
            <a:endParaRPr lang="fa-IR" sz="3200" b="1">
              <a:latin typeface="Arial" pitchFamily="34" charset="0"/>
              <a:cs typeface="Lotus" pitchFamily="2" charset="-78"/>
            </a:endParaRPr>
          </a:p>
          <a:p>
            <a:r>
              <a:rPr lang="fa-IR" sz="3200" b="1">
                <a:latin typeface="Arial" pitchFamily="34" charset="0"/>
                <a:cs typeface="B Lotus" pitchFamily="2" charset="-78"/>
              </a:rPr>
              <a:t>الگوي هاي تغيير رفتار :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          </a:t>
            </a:r>
          </a:p>
          <a:p>
            <a:pPr>
              <a:lnSpc>
                <a:spcPct val="135000"/>
              </a:lnSpc>
            </a:pPr>
            <a:r>
              <a:rPr lang="en-US" sz="2800">
                <a:latin typeface="Arial" pitchFamily="34" charset="0"/>
                <a:cs typeface="B Lotus" pitchFamily="2" charset="-78"/>
                <a:sym typeface="Wingdings 2" pitchFamily="18" charset="2"/>
              </a:rPr>
              <a:t>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الگوها : توصيف چيزي كه در عمل مي تواند باشد، نه اينكه در حقيقت </a:t>
            </a:r>
          </a:p>
          <a:p>
            <a:pPr>
              <a:lnSpc>
                <a:spcPct val="135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بايد باشد. </a:t>
            </a:r>
          </a:p>
          <a:p>
            <a:pPr>
              <a:lnSpc>
                <a:spcPct val="135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بهترين حدسهايي هستند در مورد اينكه چه عواملي، به تنهايي يا</a:t>
            </a:r>
          </a:p>
          <a:p>
            <a:pPr>
              <a:lnSpc>
                <a:spcPct val="135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در تـركيب با عوامل ديگر، تغيير رفتـار را پـيش بيني مي كنند .</a:t>
            </a:r>
            <a:endParaRPr lang="en-US" sz="2800" b="1">
              <a:latin typeface="Arial" pitchFamily="34" charset="0"/>
              <a:cs typeface="B Lotus" pitchFamily="2" charset="-78"/>
            </a:endParaRPr>
          </a:p>
          <a:p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40552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ChangeArrowheads="1"/>
          </p:cNvSpPr>
          <p:nvPr/>
        </p:nvSpPr>
        <p:spPr bwMode="auto">
          <a:xfrm>
            <a:off x="1703389" y="188914"/>
            <a:ext cx="8785225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2800" b="1">
                <a:latin typeface="Arial" pitchFamily="34" charset="0"/>
                <a:cs typeface="Lotus" pitchFamily="2" charset="-78"/>
              </a:rPr>
              <a:t>      </a:t>
            </a:r>
          </a:p>
          <a:p>
            <a:r>
              <a:rPr lang="en-US" sz="2800" b="1">
                <a:latin typeface="Arial" pitchFamily="34" charset="0"/>
                <a:cs typeface="Lotus" pitchFamily="2" charset="-78"/>
                <a:sym typeface="Wingdings" pitchFamily="2" charset="2"/>
              </a:rPr>
              <a:t></a:t>
            </a:r>
            <a:r>
              <a:rPr lang="fa-IR" sz="2800" b="1">
                <a:latin typeface="Arial" pitchFamily="34" charset="0"/>
                <a:cs typeface="Lotus" pitchFamily="2" charset="-78"/>
                <a:sym typeface="Wingdings" pitchFamily="2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الگوهاي تغيير رفتار در روانشناسي سلامت اغلب شناختي- اجتماعي اند.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</a:p>
          <a:p>
            <a:r>
              <a:rPr lang="en-US" sz="2800" b="1">
                <a:latin typeface="Arial" pitchFamily="34" charset="0"/>
                <a:cs typeface="B Lotus" pitchFamily="2" charset="-78"/>
                <a:sym typeface="Wingdings" pitchFamily="2" charset="2"/>
              </a:rPr>
              <a:t>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معروفترين و قديمي ترين الگوي شناختي                                        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الگوي اعتقاد به سلامت ( روزن استوك1966 ) </a:t>
            </a:r>
            <a:endParaRPr lang="en-US" sz="2800" b="1">
              <a:latin typeface="Arial" pitchFamily="34" charset="0"/>
              <a:cs typeface="B Lotus" pitchFamily="2" charset="-78"/>
            </a:endParaRPr>
          </a:p>
          <a:p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23555" name="Line 26"/>
          <p:cNvSpPr>
            <a:spLocks noChangeShapeType="1"/>
          </p:cNvSpPr>
          <p:nvPr/>
        </p:nvSpPr>
        <p:spPr bwMode="auto">
          <a:xfrm flipH="1">
            <a:off x="5232400" y="3357563"/>
            <a:ext cx="719138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18262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ChangeArrowheads="1"/>
          </p:cNvSpPr>
          <p:nvPr/>
        </p:nvSpPr>
        <p:spPr bwMode="auto">
          <a:xfrm>
            <a:off x="1978025" y="1052514"/>
            <a:ext cx="8235950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الگوي اعتقاد به سلامت : ابتدا توسط روزن استوك(1966) و سپس توسط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بـكر وهمكاران طي سـالهاي دهه هاي 1970 و1980 به منظور پيش بيني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رفتـارهاي سالم و پـيشگيري كننده و پـاسخ به معالجات در بيماراني كه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واقعا و به طور مزمن بيمار بودند، ارائه شد .</a:t>
            </a:r>
          </a:p>
          <a:p>
            <a:pPr algn="just">
              <a:lnSpc>
                <a:spcPct val="150000"/>
              </a:lnSpc>
            </a:pPr>
            <a:endParaRPr lang="fa-IR" sz="2800" b="1">
              <a:latin typeface="Arial" pitchFamily="34" charset="0"/>
              <a:cs typeface="B Lotus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Lotus" pitchFamily="2" charset="-78"/>
              </a:rPr>
              <a:t> .</a:t>
            </a:r>
          </a:p>
          <a:p>
            <a:pPr algn="just"/>
            <a:endParaRPr lang="fa-IR" sz="2800" b="1">
              <a:latin typeface="Arial" pitchFamily="34" charset="0"/>
              <a:cs typeface="Lotus" pitchFamily="2" charset="-78"/>
            </a:endParaRPr>
          </a:p>
          <a:p>
            <a:pPr algn="just"/>
            <a:endParaRPr lang="fa-IR" sz="2000" b="1">
              <a:latin typeface="Arial" pitchFamily="34" charset="0"/>
              <a:cs typeface="Lotus" pitchFamily="2" charset="-78"/>
            </a:endParaRPr>
          </a:p>
          <a:p>
            <a:pPr algn="just"/>
            <a:endParaRPr lang="fa-IR" sz="2400">
              <a:latin typeface="Arial" pitchFamily="34" charset="0"/>
            </a:endParaRPr>
          </a:p>
          <a:p>
            <a:pPr algn="just"/>
            <a:endParaRPr lang="fa-IR" sz="2400">
              <a:latin typeface="Arial" pitchFamily="34" charset="0"/>
            </a:endParaRPr>
          </a:p>
          <a:p>
            <a:pPr algn="just"/>
            <a:endParaRPr lang="fa-IR" sz="2400">
              <a:latin typeface="Arial" pitchFamily="34" charset="0"/>
            </a:endParaRPr>
          </a:p>
          <a:p>
            <a:pPr algn="just"/>
            <a:endParaRPr lang="fa-IR" sz="1600" b="1">
              <a:latin typeface="Arial" pitchFamily="34" charset="0"/>
              <a:cs typeface="B Zar" pitchFamily="2" charset="-78"/>
            </a:endParaRPr>
          </a:p>
          <a:p>
            <a:pPr algn="just"/>
            <a:endParaRPr lang="fa-IR" sz="2400">
              <a:latin typeface="Arial" pitchFamily="34" charset="0"/>
            </a:endParaRPr>
          </a:p>
          <a:p>
            <a:pPr algn="just"/>
            <a:endParaRPr lang="fa-IR" sz="2400">
              <a:latin typeface="Arial" pitchFamily="34" charset="0"/>
            </a:endParaRPr>
          </a:p>
          <a:p>
            <a:pPr algn="just"/>
            <a:endParaRPr lang="fa-IR" sz="1600" b="1">
              <a:latin typeface="Arial" pitchFamily="34" charset="0"/>
              <a:cs typeface="B Zar" pitchFamily="2" charset="-78"/>
            </a:endParaRPr>
          </a:p>
          <a:p>
            <a:pPr algn="just"/>
            <a:endParaRPr lang="fa-IR" sz="2400">
              <a:latin typeface="Arial" pitchFamily="34" charset="0"/>
            </a:endParaRPr>
          </a:p>
          <a:p>
            <a:pPr algn="just"/>
            <a:endParaRPr lang="fa-IR" sz="2400">
              <a:latin typeface="Arial" pitchFamily="34" charset="0"/>
            </a:endParaRPr>
          </a:p>
          <a:p>
            <a:pPr algn="just"/>
            <a:endParaRPr lang="en-US" sz="2400">
              <a:latin typeface="Arial" pitchFamily="34" charset="0"/>
            </a:endParaRPr>
          </a:p>
        </p:txBody>
      </p:sp>
      <p:sp>
        <p:nvSpPr>
          <p:cNvPr id="24579" name="Rectangle 5"/>
          <p:cNvSpPr>
            <a:spLocks noChangeArrowheads="1"/>
          </p:cNvSpPr>
          <p:nvPr/>
        </p:nvSpPr>
        <p:spPr bwMode="auto">
          <a:xfrm>
            <a:off x="5016501" y="2708276"/>
            <a:ext cx="20161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2400" b="1">
                <a:latin typeface="Arial" pitchFamily="34" charset="0"/>
                <a:cs typeface="Lotus" pitchFamily="2" charset="-78"/>
              </a:rPr>
              <a:t> </a:t>
            </a:r>
          </a:p>
          <a:p>
            <a:pPr algn="ctr"/>
            <a:endParaRPr lang="fa-IR" sz="2400" b="1">
              <a:latin typeface="Arial" pitchFamily="34" charset="0"/>
              <a:cs typeface="Lotus" pitchFamily="2" charset="-78"/>
            </a:endParaRPr>
          </a:p>
          <a:p>
            <a:pPr algn="ctr"/>
            <a:endParaRPr lang="fa-IR" sz="2400" b="1">
              <a:latin typeface="Arial" pitchFamily="34" charset="0"/>
              <a:cs typeface="Lotus" pitchFamily="2" charset="-78"/>
            </a:endParaRPr>
          </a:p>
          <a:p>
            <a:pPr algn="ctr"/>
            <a:endParaRPr lang="fa-IR" sz="2400" b="1">
              <a:latin typeface="Arial" pitchFamily="34" charset="0"/>
              <a:cs typeface="Lotus" pitchFamily="2" charset="-78"/>
            </a:endParaRPr>
          </a:p>
          <a:p>
            <a:pPr algn="ctr"/>
            <a:r>
              <a:rPr lang="fa-IR" sz="2400" b="1">
                <a:latin typeface="Arial" pitchFamily="34" charset="0"/>
                <a:cs typeface="Lotus" pitchFamily="2" charset="-78"/>
              </a:rPr>
              <a:t> </a:t>
            </a:r>
          </a:p>
          <a:p>
            <a:pPr algn="ctr"/>
            <a:endParaRPr lang="en-US" sz="2400" b="1">
              <a:latin typeface="Arial" pitchFamily="34" charset="0"/>
              <a:cs typeface="Lotus" pitchFamily="2" charset="-78"/>
            </a:endParaRPr>
          </a:p>
        </p:txBody>
      </p:sp>
      <p:sp>
        <p:nvSpPr>
          <p:cNvPr id="24580" name="Rectangle 6"/>
          <p:cNvSpPr>
            <a:spLocks noChangeArrowheads="1"/>
          </p:cNvSpPr>
          <p:nvPr/>
        </p:nvSpPr>
        <p:spPr bwMode="auto">
          <a:xfrm>
            <a:off x="8256589" y="3860801"/>
            <a:ext cx="20161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fa-IR" sz="2400" b="1">
              <a:latin typeface="Arial" pitchFamily="34" charset="0"/>
              <a:cs typeface="Lotus" pitchFamily="2" charset="-78"/>
            </a:endParaRPr>
          </a:p>
          <a:p>
            <a:pPr algn="ctr"/>
            <a:endParaRPr lang="fa-IR" sz="2400" b="1">
              <a:latin typeface="Arial" pitchFamily="34" charset="0"/>
              <a:cs typeface="Lotus" pitchFamily="2" charset="-78"/>
            </a:endParaRPr>
          </a:p>
          <a:p>
            <a:pPr algn="ctr"/>
            <a:endParaRPr lang="fa-IR" sz="2400" b="1">
              <a:latin typeface="Arial" pitchFamily="34" charset="0"/>
              <a:cs typeface="Lotus" pitchFamily="2" charset="-78"/>
            </a:endParaRPr>
          </a:p>
          <a:p>
            <a:pPr algn="ctr"/>
            <a:endParaRPr lang="en-US" sz="2400" b="1">
              <a:latin typeface="Arial" pitchFamily="34" charset="0"/>
              <a:cs typeface="Lotus" pitchFamily="2" charset="-78"/>
            </a:endParaRPr>
          </a:p>
        </p:txBody>
      </p:sp>
      <p:sp>
        <p:nvSpPr>
          <p:cNvPr id="24581" name="Rectangle 7"/>
          <p:cNvSpPr>
            <a:spLocks noChangeArrowheads="1"/>
          </p:cNvSpPr>
          <p:nvPr/>
        </p:nvSpPr>
        <p:spPr bwMode="auto">
          <a:xfrm>
            <a:off x="5016501" y="4437064"/>
            <a:ext cx="20161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 b="1">
              <a:latin typeface="Arial" pitchFamily="34" charset="0"/>
              <a:cs typeface="Lotus" pitchFamily="2" charset="-78"/>
            </a:endParaRPr>
          </a:p>
        </p:txBody>
      </p:sp>
      <p:sp>
        <p:nvSpPr>
          <p:cNvPr id="24582" name="Rectangle 8"/>
          <p:cNvSpPr>
            <a:spLocks noChangeArrowheads="1"/>
          </p:cNvSpPr>
          <p:nvPr/>
        </p:nvSpPr>
        <p:spPr bwMode="auto">
          <a:xfrm>
            <a:off x="5016501" y="5013326"/>
            <a:ext cx="20161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 b="1">
              <a:latin typeface="Arial" pitchFamily="34" charset="0"/>
              <a:cs typeface="Lotus" pitchFamily="2" charset="-78"/>
            </a:endParaRPr>
          </a:p>
        </p:txBody>
      </p:sp>
      <p:sp>
        <p:nvSpPr>
          <p:cNvPr id="24583" name="Rectangle 9"/>
          <p:cNvSpPr>
            <a:spLocks noChangeArrowheads="1"/>
          </p:cNvSpPr>
          <p:nvPr/>
        </p:nvSpPr>
        <p:spPr bwMode="auto">
          <a:xfrm>
            <a:off x="2208213" y="3789364"/>
            <a:ext cx="16557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2400" b="1">
                <a:latin typeface="Arial" pitchFamily="34" charset="0"/>
                <a:cs typeface="Lotus" pitchFamily="2" charset="-78"/>
              </a:rPr>
              <a:t> </a:t>
            </a:r>
          </a:p>
          <a:p>
            <a:pPr algn="ctr"/>
            <a:endParaRPr lang="fa-IR" sz="2400" b="1">
              <a:latin typeface="Arial" pitchFamily="34" charset="0"/>
              <a:cs typeface="Lotus" pitchFamily="2" charset="-78"/>
            </a:endParaRPr>
          </a:p>
          <a:p>
            <a:pPr algn="ctr"/>
            <a:endParaRPr lang="fa-IR" sz="2400" b="1">
              <a:latin typeface="Arial" pitchFamily="34" charset="0"/>
              <a:cs typeface="Lotus" pitchFamily="2" charset="-78"/>
            </a:endParaRPr>
          </a:p>
          <a:p>
            <a:pPr algn="ctr"/>
            <a:r>
              <a:rPr lang="fa-IR" sz="2400" b="1">
                <a:latin typeface="Arial" pitchFamily="34" charset="0"/>
                <a:cs typeface="Lotus" pitchFamily="2" charset="-78"/>
              </a:rPr>
              <a:t>     </a:t>
            </a:r>
            <a:r>
              <a:rPr lang="fa-IR" sz="2400" b="1">
                <a:latin typeface="Arial" pitchFamily="34" charset="0"/>
                <a:cs typeface="B Lotus" pitchFamily="2" charset="-78"/>
              </a:rPr>
              <a:t>احتمال وقوع رفتار</a:t>
            </a:r>
            <a:endParaRPr lang="en-US" sz="24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24584" name="Rectangle 10"/>
          <p:cNvSpPr>
            <a:spLocks noChangeArrowheads="1"/>
          </p:cNvSpPr>
          <p:nvPr/>
        </p:nvSpPr>
        <p:spPr bwMode="auto">
          <a:xfrm>
            <a:off x="5016501" y="4076701"/>
            <a:ext cx="20161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fa-IR" sz="2400" b="1">
              <a:latin typeface="Arial" pitchFamily="34" charset="0"/>
              <a:cs typeface="Lotus" pitchFamily="2" charset="-78"/>
            </a:endParaRPr>
          </a:p>
          <a:p>
            <a:pPr algn="ctr"/>
            <a:endParaRPr lang="fa-IR" sz="2400" b="1">
              <a:latin typeface="Arial" pitchFamily="34" charset="0"/>
              <a:cs typeface="Lotus" pitchFamily="2" charset="-78"/>
            </a:endParaRPr>
          </a:p>
          <a:p>
            <a:pPr algn="ctr"/>
            <a:endParaRPr lang="fa-IR" sz="2400" b="1">
              <a:latin typeface="Arial" pitchFamily="34" charset="0"/>
              <a:cs typeface="Lotus" pitchFamily="2" charset="-78"/>
            </a:endParaRPr>
          </a:p>
          <a:p>
            <a:pPr algn="ctr"/>
            <a:endParaRPr lang="fa-IR" sz="2400" b="1">
              <a:latin typeface="Arial" pitchFamily="34" charset="0"/>
              <a:cs typeface="Lotus" pitchFamily="2" charset="-78"/>
            </a:endParaRPr>
          </a:p>
          <a:p>
            <a:pPr algn="ctr"/>
            <a:endParaRPr lang="en-US" sz="2400" b="1">
              <a:latin typeface="Arial" pitchFamily="34" charset="0"/>
              <a:cs typeface="Lotus" pitchFamily="2" charset="-78"/>
            </a:endParaRPr>
          </a:p>
        </p:txBody>
      </p:sp>
      <p:sp>
        <p:nvSpPr>
          <p:cNvPr id="24585" name="Rectangle 17"/>
          <p:cNvSpPr>
            <a:spLocks noChangeArrowheads="1"/>
          </p:cNvSpPr>
          <p:nvPr/>
        </p:nvSpPr>
        <p:spPr bwMode="auto">
          <a:xfrm>
            <a:off x="5159376" y="3284539"/>
            <a:ext cx="20161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fa-IR" sz="2400" b="1">
              <a:latin typeface="Arial" pitchFamily="34" charset="0"/>
              <a:cs typeface="Lotus" pitchFamily="2" charset="-78"/>
            </a:endParaRPr>
          </a:p>
          <a:p>
            <a:pPr algn="ctr"/>
            <a:endParaRPr lang="fa-IR" sz="2400" b="1">
              <a:latin typeface="Arial" pitchFamily="34" charset="0"/>
              <a:cs typeface="Lotus" pitchFamily="2" charset="-78"/>
            </a:endParaRPr>
          </a:p>
          <a:p>
            <a:pPr algn="ctr"/>
            <a:endParaRPr lang="fa-IR" sz="2400" b="1">
              <a:latin typeface="Arial" pitchFamily="34" charset="0"/>
              <a:cs typeface="Lotus" pitchFamily="2" charset="-78"/>
            </a:endParaRPr>
          </a:p>
          <a:p>
            <a:pPr algn="ctr"/>
            <a:endParaRPr lang="fa-IR" sz="2400" b="1">
              <a:latin typeface="Arial" pitchFamily="34" charset="0"/>
              <a:cs typeface="Lotus" pitchFamily="2" charset="-78"/>
            </a:endParaRPr>
          </a:p>
          <a:p>
            <a:pPr algn="ctr"/>
            <a:endParaRPr lang="en-US" sz="2400" b="1">
              <a:latin typeface="Arial" pitchFamily="34" charset="0"/>
              <a:cs typeface="Lotus" pitchFamily="2" charset="-78"/>
            </a:endParaRPr>
          </a:p>
        </p:txBody>
      </p:sp>
      <p:sp>
        <p:nvSpPr>
          <p:cNvPr id="24586" name="Rectangle 30"/>
          <p:cNvSpPr>
            <a:spLocks noChangeArrowheads="1"/>
          </p:cNvSpPr>
          <p:nvPr/>
        </p:nvSpPr>
        <p:spPr bwMode="auto">
          <a:xfrm>
            <a:off x="1847851" y="4292601"/>
            <a:ext cx="2016125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Rectangle 31"/>
          <p:cNvSpPr>
            <a:spLocks noChangeArrowheads="1"/>
          </p:cNvSpPr>
          <p:nvPr/>
        </p:nvSpPr>
        <p:spPr bwMode="auto">
          <a:xfrm>
            <a:off x="8401050" y="4292601"/>
            <a:ext cx="1943100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2000" b="1">
                <a:cs typeface="B Lotus" pitchFamily="2" charset="-78"/>
              </a:rPr>
              <a:t>متغيرهاي دموگرافيك</a:t>
            </a:r>
            <a:endParaRPr lang="en-US" sz="2000" b="1">
              <a:cs typeface="B Lotus" pitchFamily="2" charset="-78"/>
            </a:endParaRPr>
          </a:p>
        </p:txBody>
      </p:sp>
      <p:sp>
        <p:nvSpPr>
          <p:cNvPr id="24588" name="Rectangle 32"/>
          <p:cNvSpPr>
            <a:spLocks noChangeArrowheads="1"/>
          </p:cNvSpPr>
          <p:nvPr/>
        </p:nvSpPr>
        <p:spPr bwMode="auto">
          <a:xfrm>
            <a:off x="5232401" y="2852738"/>
            <a:ext cx="1871663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b="1">
                <a:cs typeface="B Lotus" pitchFamily="2" charset="-78"/>
              </a:rPr>
              <a:t>نشانه ها نسبت به عمل</a:t>
            </a:r>
            <a:endParaRPr lang="en-US" b="1">
              <a:cs typeface="B Lotus" pitchFamily="2" charset="-78"/>
            </a:endParaRPr>
          </a:p>
        </p:txBody>
      </p:sp>
      <p:sp>
        <p:nvSpPr>
          <p:cNvPr id="24589" name="Rectangle 33"/>
          <p:cNvSpPr>
            <a:spLocks noChangeArrowheads="1"/>
          </p:cNvSpPr>
          <p:nvPr/>
        </p:nvSpPr>
        <p:spPr bwMode="auto">
          <a:xfrm>
            <a:off x="5232401" y="3573463"/>
            <a:ext cx="1871663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2400" b="1">
                <a:cs typeface="B Lotus" pitchFamily="2" charset="-78"/>
              </a:rPr>
              <a:t>آسيب پـذيـري</a:t>
            </a:r>
            <a:endParaRPr lang="en-US" sz="2400" b="1">
              <a:cs typeface="B Lotus" pitchFamily="2" charset="-78"/>
            </a:endParaRPr>
          </a:p>
        </p:txBody>
      </p:sp>
      <p:sp>
        <p:nvSpPr>
          <p:cNvPr id="24590" name="Rectangle 34"/>
          <p:cNvSpPr>
            <a:spLocks noChangeArrowheads="1"/>
          </p:cNvSpPr>
          <p:nvPr/>
        </p:nvSpPr>
        <p:spPr bwMode="auto">
          <a:xfrm>
            <a:off x="5232401" y="4292601"/>
            <a:ext cx="1871663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2400" b="1">
                <a:cs typeface="B Lotus" pitchFamily="2" charset="-78"/>
              </a:rPr>
              <a:t>شـدت</a:t>
            </a:r>
            <a:endParaRPr lang="en-US" sz="2400" b="1">
              <a:cs typeface="B Lotus" pitchFamily="2" charset="-78"/>
            </a:endParaRPr>
          </a:p>
        </p:txBody>
      </p:sp>
      <p:sp>
        <p:nvSpPr>
          <p:cNvPr id="24591" name="Rectangle 36"/>
          <p:cNvSpPr>
            <a:spLocks noChangeArrowheads="1"/>
          </p:cNvSpPr>
          <p:nvPr/>
        </p:nvSpPr>
        <p:spPr bwMode="auto">
          <a:xfrm>
            <a:off x="5232401" y="5013326"/>
            <a:ext cx="1871663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2400" b="1">
                <a:cs typeface="B Lotus" pitchFamily="2" charset="-78"/>
              </a:rPr>
              <a:t>فـوايـد</a:t>
            </a:r>
            <a:endParaRPr lang="en-US" sz="2400" b="1">
              <a:cs typeface="B Lotus" pitchFamily="2" charset="-78"/>
            </a:endParaRPr>
          </a:p>
        </p:txBody>
      </p:sp>
      <p:sp>
        <p:nvSpPr>
          <p:cNvPr id="24592" name="Rectangle 37"/>
          <p:cNvSpPr>
            <a:spLocks noChangeArrowheads="1"/>
          </p:cNvSpPr>
          <p:nvPr/>
        </p:nvSpPr>
        <p:spPr bwMode="auto">
          <a:xfrm>
            <a:off x="5232401" y="5734050"/>
            <a:ext cx="1871663" cy="647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2400" b="1">
                <a:cs typeface="B Lotus" pitchFamily="2" charset="-78"/>
              </a:rPr>
              <a:t>هـزينـه ها</a:t>
            </a:r>
            <a:endParaRPr lang="en-US" sz="2400" b="1">
              <a:cs typeface="B Lotus" pitchFamily="2" charset="-78"/>
            </a:endParaRPr>
          </a:p>
        </p:txBody>
      </p:sp>
      <p:sp>
        <p:nvSpPr>
          <p:cNvPr id="24593" name="Line 38"/>
          <p:cNvSpPr>
            <a:spLocks noChangeShapeType="1"/>
          </p:cNvSpPr>
          <p:nvPr/>
        </p:nvSpPr>
        <p:spPr bwMode="auto">
          <a:xfrm flipH="1" flipV="1">
            <a:off x="7104064" y="3141663"/>
            <a:ext cx="1296987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24594" name="Line 39"/>
          <p:cNvSpPr>
            <a:spLocks noChangeShapeType="1"/>
          </p:cNvSpPr>
          <p:nvPr/>
        </p:nvSpPr>
        <p:spPr bwMode="auto">
          <a:xfrm flipH="1" flipV="1">
            <a:off x="7104064" y="3860801"/>
            <a:ext cx="1296987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24595" name="Line 40"/>
          <p:cNvSpPr>
            <a:spLocks noChangeShapeType="1"/>
          </p:cNvSpPr>
          <p:nvPr/>
        </p:nvSpPr>
        <p:spPr bwMode="auto">
          <a:xfrm flipH="1">
            <a:off x="7104064" y="4581525"/>
            <a:ext cx="1296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24596" name="Line 41"/>
          <p:cNvSpPr>
            <a:spLocks noChangeShapeType="1"/>
          </p:cNvSpPr>
          <p:nvPr/>
        </p:nvSpPr>
        <p:spPr bwMode="auto">
          <a:xfrm flipH="1">
            <a:off x="7104064" y="4581525"/>
            <a:ext cx="1296987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24597" name="Line 42"/>
          <p:cNvSpPr>
            <a:spLocks noChangeShapeType="1"/>
          </p:cNvSpPr>
          <p:nvPr/>
        </p:nvSpPr>
        <p:spPr bwMode="auto">
          <a:xfrm flipH="1">
            <a:off x="7104064" y="4581525"/>
            <a:ext cx="1296987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24598" name="Line 43"/>
          <p:cNvSpPr>
            <a:spLocks noChangeShapeType="1"/>
          </p:cNvSpPr>
          <p:nvPr/>
        </p:nvSpPr>
        <p:spPr bwMode="auto">
          <a:xfrm flipH="1">
            <a:off x="3863976" y="4581525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82875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1703388" y="188914"/>
            <a:ext cx="8856662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indent="182563" algn="just">
              <a:tabLst>
                <a:tab pos="365125" algn="r"/>
              </a:tabLst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سلامت واقعي = پيشگيري از بيمار شدن + ارتقاي سلامت مثبت</a:t>
            </a:r>
          </a:p>
          <a:p>
            <a:pPr indent="182563" algn="just">
              <a:tabLst>
                <a:tab pos="365125" algn="r"/>
              </a:tabLst>
            </a:pPr>
            <a:endParaRPr lang="fa-IR" sz="2800" b="1">
              <a:latin typeface="Arial" pitchFamily="34" charset="0"/>
              <a:cs typeface="B Lotus" pitchFamily="2" charset="-78"/>
            </a:endParaRPr>
          </a:p>
          <a:p>
            <a:pPr indent="182563" algn="just">
              <a:tabLst>
                <a:tab pos="365125" algn="r"/>
              </a:tabLst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نگاه تاريخي به سلامت وبيماري :                                                    </a:t>
            </a:r>
          </a:p>
          <a:p>
            <a:pPr indent="182563" algn="just">
              <a:tabLst>
                <a:tab pos="365125" algn="r"/>
              </a:tabLst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</a:t>
            </a:r>
          </a:p>
          <a:p>
            <a:pPr indent="182563" algn="just">
              <a:tabLst>
                <a:tab pos="365125" algn="r"/>
              </a:tabLst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قرن17 تا اوايل قرن 20     1)بيمار شدن اتفاقي ناگهاني است كه نمي توان </a:t>
            </a:r>
          </a:p>
          <a:p>
            <a:pPr indent="182563" algn="just">
              <a:tabLst>
                <a:tab pos="365125" algn="r"/>
              </a:tabLst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ازآن ايمن بود.</a:t>
            </a:r>
          </a:p>
          <a:p>
            <a:pPr indent="182563" algn="just">
              <a:tabLst>
                <a:tab pos="365125" algn="r"/>
              </a:tabLst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علت عمده مرگ             بيماريهاي عفـوني « حاد » ( حملات ناگهاني )</a:t>
            </a:r>
          </a:p>
          <a:p>
            <a:pPr indent="182563" algn="just">
              <a:tabLst>
                <a:tab pos="365125" algn="r"/>
              </a:tabLst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مثل آنفولانزا ، ذات الريه وسل .</a:t>
            </a:r>
          </a:p>
          <a:p>
            <a:pPr indent="182563" algn="just">
              <a:tabLst>
                <a:tab pos="365125" algn="r"/>
              </a:tabLst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2) بيمـاري          كار نيروهاي شيطاني يـا دخالت خدايـان .</a:t>
            </a:r>
          </a:p>
          <a:p>
            <a:pPr indent="182563" algn="just">
              <a:tabLst>
                <a:tab pos="365125" algn="r"/>
              </a:tabLst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3) امـروزه بيماري هاي مزمـن ( شروع تدريجـي و مدت طـولاني ) مثل </a:t>
            </a:r>
          </a:p>
          <a:p>
            <a:pPr indent="182563" algn="just">
              <a:tabLst>
                <a:tab pos="365125" algn="r"/>
              </a:tabLst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سرطان ، ناخوشي هاي زنـدگي ناميده مي شوند . بهبود نمي يابند اما بايد </a:t>
            </a:r>
          </a:p>
          <a:p>
            <a:pPr indent="182563" algn="just">
              <a:tabLst>
                <a:tab pos="365125" algn="r"/>
              </a:tabLst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معـالجه شونـد </a:t>
            </a:r>
            <a:r>
              <a:rPr lang="fa-IR" sz="2800">
                <a:latin typeface="Arial" pitchFamily="34" charset="0"/>
                <a:cs typeface="B Lotus" pitchFamily="2" charset="-78"/>
              </a:rPr>
              <a:t>.</a:t>
            </a:r>
            <a:endParaRPr lang="en-US" sz="2800">
              <a:latin typeface="Arial" pitchFamily="34" charset="0"/>
              <a:cs typeface="B Lotus" pitchFamily="2" charset="-78"/>
            </a:endParaRPr>
          </a:p>
        </p:txBody>
      </p:sp>
      <p:sp>
        <p:nvSpPr>
          <p:cNvPr id="7171" name="Line 5"/>
          <p:cNvSpPr>
            <a:spLocks noChangeShapeType="1"/>
          </p:cNvSpPr>
          <p:nvPr/>
        </p:nvSpPr>
        <p:spPr bwMode="auto">
          <a:xfrm flipH="1">
            <a:off x="7248525" y="27813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172" name="Line 6"/>
          <p:cNvSpPr>
            <a:spLocks noChangeShapeType="1"/>
          </p:cNvSpPr>
          <p:nvPr/>
        </p:nvSpPr>
        <p:spPr bwMode="auto">
          <a:xfrm flipH="1">
            <a:off x="7391400" y="3644900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173" name="Line 7"/>
          <p:cNvSpPr>
            <a:spLocks noChangeShapeType="1"/>
          </p:cNvSpPr>
          <p:nvPr/>
        </p:nvSpPr>
        <p:spPr bwMode="auto">
          <a:xfrm flipH="1">
            <a:off x="8112126" y="4508500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9396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ChangeArrowheads="1"/>
          </p:cNvSpPr>
          <p:nvPr/>
        </p:nvSpPr>
        <p:spPr bwMode="auto">
          <a:xfrm>
            <a:off x="1927225" y="188914"/>
            <a:ext cx="8345488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>
              <a:lnSpc>
                <a:spcPct val="150000"/>
              </a:lnSpc>
            </a:pPr>
            <a:endParaRPr lang="fa-IR" sz="2800">
              <a:latin typeface="Arial" pitchFamily="34" charset="0"/>
              <a:cs typeface="Lotus" pitchFamily="2" charset="-78"/>
              <a:sym typeface="Wingdings 2" pitchFamily="18" charset="2"/>
            </a:endParaRPr>
          </a:p>
          <a:p>
            <a:pPr algn="just">
              <a:lnSpc>
                <a:spcPct val="150000"/>
              </a:lnSpc>
            </a:pPr>
            <a:r>
              <a:rPr lang="fa-IR" sz="2800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en-US" sz="2800">
                <a:sym typeface="Wingdings 2" pitchFamily="18" charset="2"/>
              </a:rPr>
              <a:t></a:t>
            </a:r>
            <a:r>
              <a:rPr lang="fa-IR"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اين الگو احتمال تمايل فرد به رفتار ناسالم ( مانند كشيدن سيگار ) را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وابسته بـه عوامل زيـر مي داند :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- نشانـه هاي درونـي ادراك شده ( مانند تـنگي نفس ) و يا نشانـه هاي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خـارجي ( ماننـد بـروشورهايي در مورد استعمال سيگـار ) 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- آسيب پذيـري ادراك شـده ( مـاننـد در صورتـي كه سيگـار بكشم ،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احتمال ابتلاي به سرطان ريـه بسيار زيـاد خواهد بود )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- شدت ادراك شده ( سرطان ريـه ، بيمـاري خطرناكي است )</a:t>
            </a:r>
            <a:endParaRPr lang="en-US" sz="2800" b="1">
              <a:latin typeface="Arial" pitchFamily="34" charset="0"/>
              <a:cs typeface="B Lotus" pitchFamily="2" charset="-78"/>
            </a:endParaRPr>
          </a:p>
          <a:p>
            <a:pPr algn="just">
              <a:lnSpc>
                <a:spcPct val="150000"/>
              </a:lnSpc>
            </a:pP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85497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ChangeArrowheads="1"/>
          </p:cNvSpPr>
          <p:nvPr/>
        </p:nvSpPr>
        <p:spPr bwMode="auto">
          <a:xfrm>
            <a:off x="1847850" y="1123950"/>
            <a:ext cx="8472488" cy="511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Lotus" pitchFamily="2" charset="-78"/>
              </a:rPr>
              <a:t>  -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فوايد ادراك شده ( داشتن پول بيشتر براي مصارف ديگر در صورت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تـرك سيگـار )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- هزينـه هاي ادراك شده ( تـرك سيگار- تحريك پذيـري )                                  </a:t>
            </a:r>
          </a:p>
          <a:p>
            <a:pPr algn="just">
              <a:lnSpc>
                <a:spcPct val="150000"/>
              </a:lnSpc>
            </a:pPr>
            <a:r>
              <a:rPr lang="fa-IR" sz="2400" b="1">
                <a:latin typeface="Arial" pitchFamily="34" charset="0"/>
                <a:cs typeface="B Lotus" pitchFamily="2" charset="-78"/>
              </a:rPr>
              <a:t>                                                   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در اين سنجشها ادراك نقش مهمي ايفا مي كند ، بنابراين ما اجازه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نداريم در اين سنجشها عيني عمل كنيم .</a:t>
            </a:r>
            <a:endParaRPr lang="en-US" sz="2800" b="1">
              <a:latin typeface="Arial" pitchFamily="34" charset="0"/>
              <a:cs typeface="B Lotus" pitchFamily="2" charset="-78"/>
            </a:endParaRPr>
          </a:p>
          <a:p>
            <a:pPr algn="just">
              <a:lnSpc>
                <a:spcPct val="150000"/>
              </a:lnSpc>
            </a:pP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26627" name="AutoShape 6"/>
          <p:cNvSpPr>
            <a:spLocks noChangeArrowheads="1"/>
          </p:cNvSpPr>
          <p:nvPr/>
        </p:nvSpPr>
        <p:spPr bwMode="auto">
          <a:xfrm>
            <a:off x="9625014" y="4221163"/>
            <a:ext cx="504825" cy="215900"/>
          </a:xfrm>
          <a:prstGeom prst="leftArrow">
            <a:avLst>
              <a:gd name="adj1" fmla="val 50000"/>
              <a:gd name="adj2" fmla="val 5845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178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1558925" y="549276"/>
            <a:ext cx="8713788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/>
            <a:endParaRPr lang="fa-IR" sz="2800" b="1">
              <a:latin typeface="Arial" pitchFamily="34" charset="0"/>
              <a:cs typeface="Lotus" pitchFamily="2" charset="-78"/>
            </a:endParaRPr>
          </a:p>
          <a:p>
            <a:pPr algn="just"/>
            <a:r>
              <a:rPr lang="fa-IR" sz="3200" b="1">
                <a:latin typeface="Arial" pitchFamily="34" charset="0"/>
                <a:cs typeface="B Lotus" pitchFamily="2" charset="-78"/>
              </a:rPr>
              <a:t>ارزيابي الگوي اعتقاد به سلامت :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</a:t>
            </a:r>
          </a:p>
          <a:p>
            <a:pPr algn="just">
              <a:lnSpc>
                <a:spcPct val="120000"/>
              </a:lnSpc>
            </a:pPr>
            <a:r>
              <a:rPr lang="en-US" sz="2800">
                <a:latin typeface="Arial" pitchFamily="34" charset="0"/>
                <a:cs typeface="B Lotus" pitchFamily="2" charset="-78"/>
                <a:sym typeface="Wingdings" pitchFamily="2" charset="2"/>
              </a:rPr>
              <a:t>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موفقيت در پيش بيني برخي از رفتارها مثل غربالگري سرطان در زنان </a:t>
            </a:r>
          </a:p>
          <a:p>
            <a:pPr algn="just">
              <a:lnSpc>
                <a:spcPct val="12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و ارتباط قوي رفتار سالم با آسيب پذيري پايين ( مانند ورزش كردن </a:t>
            </a:r>
          </a:p>
          <a:p>
            <a:pPr algn="just">
              <a:lnSpc>
                <a:spcPct val="12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وكاهش خطر ابتلا به بيماري هاي قلبي )                                     </a:t>
            </a:r>
            <a:endParaRPr lang="en-US" sz="2800" b="1">
              <a:latin typeface="Arial" pitchFamily="34" charset="0"/>
              <a:cs typeface="B Lotus" pitchFamily="2" charset="-78"/>
            </a:endParaRPr>
          </a:p>
          <a:p>
            <a:pPr algn="just">
              <a:lnSpc>
                <a:spcPct val="120000"/>
              </a:lnSpc>
            </a:pPr>
            <a:r>
              <a:rPr lang="en-US" sz="2800">
                <a:latin typeface="Arial" pitchFamily="34" charset="0"/>
                <a:cs typeface="B Lotus" pitchFamily="2" charset="-78"/>
                <a:sym typeface="Wingdings" pitchFamily="2" charset="2"/>
              </a:rPr>
              <a:t>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ناديده گرفتن عوامل محيطي و اجتماعي مؤثر برسلامت                 </a:t>
            </a:r>
          </a:p>
          <a:p>
            <a:pPr algn="just">
              <a:lnSpc>
                <a:spcPct val="120000"/>
              </a:lnSpc>
            </a:pPr>
            <a:r>
              <a:rPr lang="en-US" sz="2800">
                <a:latin typeface="Arial" pitchFamily="34" charset="0"/>
                <a:cs typeface="B Lotus" pitchFamily="2" charset="-78"/>
                <a:sym typeface="Wingdings" pitchFamily="2" charset="2"/>
              </a:rPr>
              <a:t></a:t>
            </a:r>
            <a:r>
              <a:rPr lang="fa-IR" sz="2800">
                <a:latin typeface="Arial" pitchFamily="34" charset="0"/>
                <a:cs typeface="B Lotus" pitchFamily="2" charset="-78"/>
                <a:sym typeface="Wingdings" pitchFamily="2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طبق اين الگو، انسانها بعد از وقوع رويداد، منطقي عمل مي كنند ، به </a:t>
            </a:r>
          </a:p>
          <a:p>
            <a:pPr algn="just">
              <a:lnSpc>
                <a:spcPct val="12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جاي اينكه عوامل منطقي ، تغييري در رفتار ايجاد كند.             </a:t>
            </a:r>
          </a:p>
          <a:p>
            <a:pPr algn="just">
              <a:lnSpc>
                <a:spcPct val="120000"/>
              </a:lnSpc>
            </a:pPr>
            <a:r>
              <a:rPr lang="en-US" sz="2800">
                <a:latin typeface="Arial" pitchFamily="34" charset="0"/>
                <a:cs typeface="B Lotus" pitchFamily="2" charset="-78"/>
                <a:sym typeface="Wingdings" pitchFamily="2" charset="2"/>
              </a:rPr>
              <a:t>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كشف عـوامل پيش بيني كننده قـويتري بـراي تغيير رفتـار در الگوي </a:t>
            </a:r>
          </a:p>
          <a:p>
            <a:pPr algn="just">
              <a:lnSpc>
                <a:spcPct val="12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جديد ، مثل پيـامد انتظار و خود كـارآمدي                                       </a:t>
            </a:r>
          </a:p>
          <a:p>
            <a:pPr algn="just">
              <a:lnSpc>
                <a:spcPct val="120000"/>
              </a:lnSpc>
            </a:pPr>
            <a:r>
              <a:rPr lang="en-US" sz="2800">
                <a:latin typeface="Arial" pitchFamily="34" charset="0"/>
                <a:cs typeface="B Lotus" pitchFamily="2" charset="-78"/>
                <a:sym typeface="Wingdings" pitchFamily="2" charset="2"/>
              </a:rPr>
              <a:t></a:t>
            </a:r>
            <a:r>
              <a:rPr lang="fa-IR" sz="2800">
                <a:latin typeface="Arial" pitchFamily="34" charset="0"/>
                <a:cs typeface="B Lotus" pitchFamily="2" charset="-78"/>
                <a:sym typeface="Wingdings" pitchFamily="2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ارائـه الگوي كاري مفيدي كه مبنـاي الگوهاي پيشرفته تر و تحقيقات </a:t>
            </a:r>
          </a:p>
          <a:p>
            <a:pPr algn="just">
              <a:lnSpc>
                <a:spcPct val="12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با ارزش تري در مورد تغيير رفتار شده است .</a:t>
            </a:r>
            <a:r>
              <a:rPr lang="fa-IR" sz="2800" b="1">
                <a:latin typeface="Arial" pitchFamily="34" charset="0"/>
                <a:cs typeface="Lotus" pitchFamily="2" charset="-78"/>
              </a:rPr>
              <a:t>                       </a:t>
            </a:r>
          </a:p>
          <a:p>
            <a:pPr algn="just">
              <a:lnSpc>
                <a:spcPct val="120000"/>
              </a:lnSpc>
              <a:buFontTx/>
              <a:buChar char="•"/>
            </a:pPr>
            <a:endParaRPr lang="fa-IR" sz="2800" b="1">
              <a:latin typeface="Arial" pitchFamily="34" charset="0"/>
              <a:cs typeface="Lotus" pitchFamily="2" charset="-78"/>
            </a:endParaRPr>
          </a:p>
          <a:p>
            <a:pPr algn="just"/>
            <a:endParaRPr lang="fa-IR" sz="2800" b="1">
              <a:latin typeface="Arial" pitchFamily="34" charset="0"/>
              <a:cs typeface="Lotus" pitchFamily="2" charset="-78"/>
            </a:endParaRPr>
          </a:p>
          <a:p>
            <a:pPr algn="just"/>
            <a:r>
              <a:rPr lang="fa-IR" sz="2800" b="1">
                <a:latin typeface="Arial" pitchFamily="34" charset="0"/>
                <a:cs typeface="Lotus" pitchFamily="2" charset="-78"/>
              </a:rPr>
              <a:t>                  </a:t>
            </a:r>
            <a:endParaRPr lang="en-US" sz="2800" b="1">
              <a:latin typeface="Arial" pitchFamily="34" charset="0"/>
              <a:cs typeface="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18899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ChangeArrowheads="1"/>
          </p:cNvSpPr>
          <p:nvPr/>
        </p:nvSpPr>
        <p:spPr bwMode="auto">
          <a:xfrm>
            <a:off x="3071814" y="908050"/>
            <a:ext cx="5761037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28675" name="Picture 6" descr="نموىار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4475" y="549276"/>
            <a:ext cx="6624638" cy="5656263"/>
          </a:xfrm>
          <a:prstGeom prst="rect">
            <a:avLst/>
          </a:prstGeom>
          <a:noFill/>
          <a:ln w="38100">
            <a:solidFill>
              <a:schemeClr val="tx1"/>
            </a:solidFill>
            <a:prstDash val="lgDashDotDot"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6992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ChangeArrowheads="1"/>
          </p:cNvSpPr>
          <p:nvPr/>
        </p:nvSpPr>
        <p:spPr bwMode="auto">
          <a:xfrm>
            <a:off x="1271588" y="547688"/>
            <a:ext cx="8642351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3200" b="1">
                <a:latin typeface="Arial" pitchFamily="34" charset="0"/>
                <a:cs typeface="B Lotus" pitchFamily="2" charset="-78"/>
              </a:rPr>
              <a:t>مراحل تغيير رفتار در الگوي مراحل تغيير رفتار :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مرحله1- پـيش از تـفكر( قصد تغييـر نداشتـن )          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مرحله2- تـفكر( در نظـر گرفتـن يك تغييـر )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مرحله3- آمادگي ( به وجود آوردن تغييرات كوچك )   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مرحله4- عمل ( به طور فعال دررفتارجديد درگيرشدن )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مرحله5- نگهداري ( نگهداري تغييـر در طول زمان )</a:t>
            </a:r>
          </a:p>
          <a:p>
            <a:pPr>
              <a:lnSpc>
                <a:spcPct val="150000"/>
              </a:lnSpc>
            </a:pP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40831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ChangeArrowheads="1"/>
          </p:cNvSpPr>
          <p:nvPr/>
        </p:nvSpPr>
        <p:spPr bwMode="auto">
          <a:xfrm>
            <a:off x="1703389" y="188914"/>
            <a:ext cx="8785225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/>
            <a:r>
              <a:rPr lang="fa-IR" sz="3200" b="1">
                <a:latin typeface="Arial" pitchFamily="34" charset="0"/>
                <a:cs typeface="B Lotus" pitchFamily="2" charset="-78"/>
              </a:rPr>
              <a:t>ارزيابي الگوي مراحل تغيير :</a:t>
            </a:r>
          </a:p>
          <a:p>
            <a:pPr algn="just"/>
            <a:endParaRPr lang="fa-IR" sz="3200" b="1">
              <a:latin typeface="Arial" pitchFamily="34" charset="0"/>
              <a:cs typeface="B Lotus" pitchFamily="2" charset="-78"/>
            </a:endParaRPr>
          </a:p>
          <a:p>
            <a:pPr algn="just"/>
            <a:r>
              <a:rPr lang="en-US" sz="2700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7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كاربرد موفقيت آميز در رفتارهاي وابسته به سـلامت ( مانند ترك سيگار،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ورزش و رفتار غربالگري سرطان ).                                                          </a:t>
            </a:r>
          </a:p>
          <a:p>
            <a:pPr algn="just"/>
            <a:r>
              <a:rPr lang="en-US" sz="2700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برتري نسبت به الگوي اعتقاد به سلامت بدليل تشخيص دخالت « اهميت          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گذر زمان » در  تغيير رفتار و اجازه به افـراد بـراي تمركز بـر پـاداش و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هزينه ها درهر مرحله از تغيير.                                                                        </a:t>
            </a:r>
          </a:p>
          <a:p>
            <a:pPr algn="just"/>
            <a:r>
              <a:rPr lang="en-US" sz="2700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پيوند دادن اهداف سلامت رفتار بـا مراحل و فرايندهاي درازمـدت براي         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تحقق تغيير رفتار مردم .                                                             </a:t>
            </a:r>
          </a:p>
          <a:p>
            <a:pPr algn="just">
              <a:buFont typeface="Wingdings 2" pitchFamily="18" charset="2"/>
              <a:buChar char="ô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مشكل بـودن تشخيص مرحله اي كه فـرد در آن بسر مي برد (مثل آماده </a:t>
            </a:r>
          </a:p>
          <a:p>
            <a:pPr algn="just"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شدن10 تا 15 درصد معتـادان به سيگار براي عمل و اكثر آنها در مراحل </a:t>
            </a:r>
          </a:p>
          <a:p>
            <a:pPr algn="just"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پيش ازتفكر و تفكر بودند).                                                               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(پروچاسكا و همكاران 1992)</a:t>
            </a:r>
            <a:r>
              <a:rPr lang="fa-IR" sz="2800" b="1">
                <a:latin typeface="Arial" pitchFamily="34" charset="0"/>
                <a:cs typeface="Lotus" pitchFamily="2" charset="-78"/>
              </a:rPr>
              <a:t>   </a:t>
            </a:r>
            <a:endParaRPr lang="en-US" sz="2800" b="1">
              <a:latin typeface="Arial" pitchFamily="34" charset="0"/>
              <a:cs typeface="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47987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ChangeArrowheads="1"/>
          </p:cNvSpPr>
          <p:nvPr/>
        </p:nvSpPr>
        <p:spPr bwMode="auto">
          <a:xfrm>
            <a:off x="1558925" y="333375"/>
            <a:ext cx="8497888" cy="619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/>
            <a:r>
              <a:rPr lang="fa-IR" sz="3200" b="1">
                <a:latin typeface="Arial" pitchFamily="34" charset="0"/>
                <a:cs typeface="B Lotus" pitchFamily="2" charset="-78"/>
              </a:rPr>
              <a:t>مقايسه الگوها :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                 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اتفاق نظر در پيش بيني كننده هاي مهم رفتارهاي سالم پيشگيرانه :         </a:t>
            </a:r>
          </a:p>
          <a:p>
            <a:pPr algn="just">
              <a:lnSpc>
                <a:spcPct val="150000"/>
              </a:lnSpc>
            </a:pPr>
            <a:r>
              <a:rPr lang="en-US" sz="2800">
                <a:latin typeface="Arial" pitchFamily="34" charset="0"/>
                <a:cs typeface="B Lotus" pitchFamily="2" charset="-78"/>
                <a:sym typeface="Wingdings 2" pitchFamily="18" charset="2"/>
              </a:rPr>
              <a:t>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خـطر ادراك شـده                                                           </a:t>
            </a:r>
          </a:p>
          <a:p>
            <a:pPr algn="just">
              <a:lnSpc>
                <a:spcPct val="150000"/>
              </a:lnSpc>
            </a:pPr>
            <a:r>
              <a:rPr lang="en-US" sz="2800">
                <a:latin typeface="Arial" pitchFamily="34" charset="0"/>
                <a:cs typeface="B Lotus" pitchFamily="2" charset="-78"/>
                <a:sym typeface="Wingdings 2" pitchFamily="18" charset="2"/>
              </a:rPr>
              <a:t></a:t>
            </a:r>
            <a:r>
              <a:rPr lang="fa-IR" sz="28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شدت درك شـده بيمـار                                                     </a:t>
            </a:r>
          </a:p>
          <a:p>
            <a:pPr algn="just">
              <a:lnSpc>
                <a:spcPct val="150000"/>
              </a:lnSpc>
            </a:pPr>
            <a:r>
              <a:rPr lang="en-US" sz="2800">
                <a:latin typeface="Arial" pitchFamily="34" charset="0"/>
                <a:cs typeface="B Lotus" pitchFamily="2" charset="-78"/>
                <a:sym typeface="Wingdings 2" pitchFamily="18" charset="2"/>
              </a:rPr>
              <a:t></a:t>
            </a:r>
            <a:r>
              <a:rPr lang="fa-IR" sz="28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سودمندي درك شده از پيشگيري                                        </a:t>
            </a:r>
          </a:p>
          <a:p>
            <a:pPr algn="just">
              <a:lnSpc>
                <a:spcPct val="150000"/>
              </a:lnSpc>
            </a:pPr>
            <a:r>
              <a:rPr lang="en-US" sz="2800">
                <a:latin typeface="Arial" pitchFamily="34" charset="0"/>
                <a:cs typeface="B Lotus" pitchFamily="2" charset="-78"/>
                <a:sym typeface="Wingdings 2" pitchFamily="18" charset="2"/>
              </a:rPr>
              <a:t></a:t>
            </a:r>
            <a:r>
              <a:rPr lang="fa-IR" sz="28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هنجارهاي اجتماعـي                                                       </a:t>
            </a:r>
          </a:p>
          <a:p>
            <a:pPr algn="just">
              <a:lnSpc>
                <a:spcPct val="150000"/>
              </a:lnSpc>
            </a:pPr>
            <a:r>
              <a:rPr lang="en-US" sz="2800">
                <a:latin typeface="Arial" pitchFamily="34" charset="0"/>
                <a:cs typeface="B Lotus" pitchFamily="2" charset="-78"/>
                <a:sym typeface="Wingdings 2" pitchFamily="18" charset="2"/>
              </a:rPr>
              <a:t></a:t>
            </a:r>
            <a:r>
              <a:rPr lang="fa-IR" sz="28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خـودكـارآمـدي                                                                </a:t>
            </a:r>
          </a:p>
          <a:p>
            <a:pPr algn="just">
              <a:lnSpc>
                <a:spcPct val="150000"/>
              </a:lnSpc>
            </a:pPr>
            <a:r>
              <a:rPr lang="en-US" sz="2800">
                <a:latin typeface="Arial" pitchFamily="34" charset="0"/>
                <a:cs typeface="B Lotus" pitchFamily="2" charset="-78"/>
                <a:sym typeface="Wingdings 2" pitchFamily="18" charset="2"/>
              </a:rPr>
              <a:t></a:t>
            </a:r>
            <a:r>
              <a:rPr lang="fa-IR" sz="28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تحليل سود – هزينـه                                                         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  ( پيتزوفيليپس ، 1998 )</a:t>
            </a:r>
            <a:r>
              <a:rPr lang="fa-IR" sz="2800" b="1">
                <a:latin typeface="Arial" pitchFamily="34" charset="0"/>
                <a:cs typeface="Lotus" pitchFamily="2" charset="-78"/>
              </a:rPr>
              <a:t>            </a:t>
            </a:r>
            <a:endParaRPr lang="en-US" sz="2800" b="1">
              <a:latin typeface="Arial" pitchFamily="34" charset="0"/>
              <a:cs typeface="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01842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ChangeArrowheads="1"/>
          </p:cNvSpPr>
          <p:nvPr/>
        </p:nvSpPr>
        <p:spPr bwMode="auto">
          <a:xfrm>
            <a:off x="1631951" y="836613"/>
            <a:ext cx="8569325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/>
            <a:r>
              <a:rPr lang="fa-IR" sz="3200" b="1">
                <a:latin typeface="Arial" pitchFamily="34" charset="0"/>
                <a:cs typeface="B Lotus" pitchFamily="2" charset="-78"/>
              </a:rPr>
              <a:t>تك بـررسي تغييـر رفتـار :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       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     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سرطان بيضه = شايعترين سرطان و يكي از علل مهم مرگ در مردان 15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تا 35 سال بـه شمار مي رود كه در تضـاد مستقيـم بـا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سرطـان سينه در زنـان است ، به دليل هشيـاري كـامل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زنـان و آگـاهي از شيوه هاي مراقبـت</a:t>
            </a:r>
            <a:r>
              <a:rPr lang="fa-IR" sz="2800" b="1">
                <a:latin typeface="Arial" pitchFamily="34" charset="0"/>
                <a:cs typeface="Lotus" pitchFamily="2" charset="-78"/>
              </a:rPr>
              <a:t> .</a:t>
            </a:r>
            <a:endParaRPr lang="en-US" sz="2800" b="1">
              <a:latin typeface="Arial" pitchFamily="34" charset="0"/>
              <a:cs typeface="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50455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ChangeArrowheads="1"/>
          </p:cNvSpPr>
          <p:nvPr/>
        </p:nvSpPr>
        <p:spPr bwMode="auto">
          <a:xfrm>
            <a:off x="1487487" y="260350"/>
            <a:ext cx="8785226" cy="640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2800" b="1">
                <a:latin typeface="Arial" pitchFamily="34" charset="0"/>
                <a:cs typeface="B Lotus" pitchFamily="2" charset="-78"/>
              </a:rPr>
              <a:t>خـودآزمايي بيضه ، كاملا شبيـه خودآزمايـي پستان .                                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شامل آشنايي با سطح بيروني ، بافت و يكنواختي بيضه ها ، معاينـه در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طي حمام يا دوش آبگرم ، و معاينـه هر دو بيضه با حـركت چـرخشي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انگشت شست واشاره ، تا مشخص شود كه تمام سطح فـاقد غده است.                            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( هانگلدرم و هانگلدرم 1982 )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84555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1962150" y="477838"/>
            <a:ext cx="8382000" cy="611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/>
            <a:r>
              <a:rPr lang="fa-IR" sz="3200" b="1">
                <a:latin typeface="Arial" pitchFamily="34" charset="0"/>
                <a:cs typeface="B Lotus" pitchFamily="2" charset="-78"/>
              </a:rPr>
              <a:t>تكنولوژي پزشكي :</a:t>
            </a:r>
          </a:p>
          <a:p>
            <a:pPr algn="just"/>
            <a:endParaRPr lang="fa-IR" sz="3200" b="1">
              <a:latin typeface="Arial" pitchFamily="34" charset="0"/>
              <a:cs typeface="B Lotus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واكسيناسيون و دارو درماني        كاهش بيماري هاي عفوني مثل سرخجه.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آنتـي بيوتيك ها         كـاهش ابتلا و شيوع ذات الريـه و آنفولانـزا</a:t>
            </a:r>
          </a:p>
          <a:p>
            <a:pPr algn="just"/>
            <a:endParaRPr lang="fa-IR" sz="3200" b="1">
              <a:latin typeface="Arial" pitchFamily="34" charset="0"/>
              <a:cs typeface="B Lotus" pitchFamily="2" charset="-78"/>
            </a:endParaRPr>
          </a:p>
          <a:p>
            <a:pPr algn="just"/>
            <a:endParaRPr lang="fa-IR" sz="3200" b="1">
              <a:latin typeface="Arial" pitchFamily="34" charset="0"/>
              <a:cs typeface="B Lotus" pitchFamily="2" charset="-78"/>
            </a:endParaRPr>
          </a:p>
          <a:p>
            <a:pPr algn="just"/>
            <a:r>
              <a:rPr lang="fa-IR" sz="3200" b="1">
                <a:latin typeface="Arial" pitchFamily="34" charset="0"/>
                <a:cs typeface="B Lotus" pitchFamily="2" charset="-78"/>
              </a:rPr>
              <a:t>نظريه الگوي زيستي پزشكي :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رابطه بين عامل بيماري زاي خاص(عضو عامل بيماري) و بيماري جسمي .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8195" name="Line 6"/>
          <p:cNvSpPr>
            <a:spLocks noChangeShapeType="1"/>
          </p:cNvSpPr>
          <p:nvPr/>
        </p:nvSpPr>
        <p:spPr bwMode="auto">
          <a:xfrm flipH="1">
            <a:off x="6456364" y="2349500"/>
            <a:ext cx="574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8196" name="Line 7"/>
          <p:cNvSpPr>
            <a:spLocks noChangeShapeType="1"/>
          </p:cNvSpPr>
          <p:nvPr/>
        </p:nvSpPr>
        <p:spPr bwMode="auto">
          <a:xfrm flipH="1">
            <a:off x="7608888" y="2997200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91477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1703389" y="404814"/>
            <a:ext cx="8785225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92075" algn="just"/>
            <a:r>
              <a:rPr lang="fa-IR" sz="3200" b="1">
                <a:latin typeface="Arial" pitchFamily="34" charset="0"/>
                <a:cs typeface="B Lotus" pitchFamily="2" charset="-78"/>
              </a:rPr>
              <a:t>الگوي زيستي پزشكي : </a:t>
            </a:r>
          </a:p>
          <a:p>
            <a:pPr marL="92075" algn="just"/>
            <a:endParaRPr lang="fa-IR" sz="3200" b="1">
              <a:latin typeface="Arial" pitchFamily="34" charset="0"/>
              <a:cs typeface="B Lotus" pitchFamily="2" charset="-78"/>
            </a:endParaRPr>
          </a:p>
          <a:p>
            <a:pPr marL="92075" algn="just">
              <a:lnSpc>
                <a:spcPct val="150000"/>
              </a:lnSpc>
            </a:pPr>
            <a:r>
              <a:rPr lang="en-US" sz="2800">
                <a:latin typeface="Arial" pitchFamily="34" charset="0"/>
                <a:cs typeface="B Lotus" pitchFamily="2" charset="-78"/>
                <a:sym typeface="Wingdings 2" pitchFamily="18" charset="2"/>
              </a:rPr>
              <a:t></a:t>
            </a:r>
            <a:r>
              <a:rPr lang="fa-IR" sz="2800" b="1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دوگانه نگري مكتب دكارت ( قرن17 )</a:t>
            </a:r>
          </a:p>
          <a:p>
            <a:pPr marL="92075" algn="just">
              <a:lnSpc>
                <a:spcPct val="150000"/>
              </a:lnSpc>
            </a:pPr>
            <a:r>
              <a:rPr lang="en-US" sz="2800">
                <a:latin typeface="Arial" pitchFamily="34" charset="0"/>
                <a:cs typeface="B Lotus" pitchFamily="2" charset="-78"/>
                <a:sym typeface="Wingdings 2" pitchFamily="18" charset="2"/>
              </a:rPr>
              <a:t></a:t>
            </a:r>
            <a:r>
              <a:rPr lang="fa-IR" sz="2800">
                <a:latin typeface="Arial" pitchFamily="34" charset="0"/>
                <a:cs typeface="B Lotus" pitchFamily="2" charset="-78"/>
                <a:sym typeface="Wingdings" pitchFamily="2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رنـه دكارت : تـفاوت ماهيت ذهن و بـدن </a:t>
            </a:r>
          </a:p>
          <a:p>
            <a:pPr marL="92075" algn="just">
              <a:lnSpc>
                <a:spcPct val="150000"/>
              </a:lnSpc>
            </a:pPr>
            <a:r>
              <a:rPr lang="en-US" sz="2800">
                <a:latin typeface="Arial" pitchFamily="34" charset="0"/>
                <a:cs typeface="B Lotus" pitchFamily="2" charset="-78"/>
                <a:sym typeface="Wingdings 2" pitchFamily="18" charset="2"/>
              </a:rPr>
              <a:t></a:t>
            </a:r>
            <a:r>
              <a:rPr lang="fa-IR" sz="28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جايگاه روح        غده صنوبري واقع در مغز ( حيوانات فاقد اين روح )</a:t>
            </a:r>
          </a:p>
          <a:p>
            <a:pPr marL="92075" algn="just">
              <a:lnSpc>
                <a:spcPct val="150000"/>
              </a:lnSpc>
              <a:buFont typeface="Wingdings 2" pitchFamily="18" charset="2"/>
              <a:buChar char="R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پزشكي جديد غرب        دوگـانه نگـر نيست         در عوض كـاملا</a:t>
            </a:r>
          </a:p>
          <a:p>
            <a:pPr marL="92075"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ريشه در  فلسفه وحدت گرا ( مـادي گرا ) دارد .</a:t>
            </a:r>
            <a:endParaRPr lang="en-US" sz="2800" b="1">
              <a:latin typeface="Arial" pitchFamily="34" charset="0"/>
              <a:cs typeface="B Lotus" pitchFamily="2" charset="-78"/>
            </a:endParaRPr>
          </a:p>
          <a:p>
            <a:pPr marL="92075" algn="just"/>
            <a:r>
              <a:rPr lang="fa-IR" sz="2400">
                <a:latin typeface="Arial" pitchFamily="34" charset="0"/>
                <a:cs typeface="B Lotus" pitchFamily="2" charset="-78"/>
              </a:rPr>
              <a:t> </a:t>
            </a:r>
            <a:endParaRPr lang="en-US" sz="2400">
              <a:latin typeface="Arial" pitchFamily="34" charset="0"/>
              <a:cs typeface="B Lotus" pitchFamily="2" charset="-78"/>
            </a:endParaRPr>
          </a:p>
        </p:txBody>
      </p:sp>
      <p:sp>
        <p:nvSpPr>
          <p:cNvPr id="9219" name="Line 6"/>
          <p:cNvSpPr>
            <a:spLocks noChangeShapeType="1"/>
          </p:cNvSpPr>
          <p:nvPr/>
        </p:nvSpPr>
        <p:spPr bwMode="auto">
          <a:xfrm flipH="1">
            <a:off x="7896226" y="3860800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9220" name="Line 7"/>
          <p:cNvSpPr>
            <a:spLocks noChangeShapeType="1"/>
          </p:cNvSpPr>
          <p:nvPr/>
        </p:nvSpPr>
        <p:spPr bwMode="auto">
          <a:xfrm flipH="1">
            <a:off x="7032626" y="4508500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9221" name="Line 8"/>
          <p:cNvSpPr>
            <a:spLocks noChangeShapeType="1"/>
          </p:cNvSpPr>
          <p:nvPr/>
        </p:nvSpPr>
        <p:spPr bwMode="auto">
          <a:xfrm flipH="1">
            <a:off x="3935414" y="4508500"/>
            <a:ext cx="649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94694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1631951" y="692150"/>
            <a:ext cx="8785225" cy="511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3200" b="1">
                <a:latin typeface="Arial" pitchFamily="34" charset="0"/>
                <a:cs typeface="B Lotus" pitchFamily="2" charset="-78"/>
              </a:rPr>
              <a:t>نظريه اخلاط بيماري :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</a:t>
            </a:r>
          </a:p>
          <a:p>
            <a:pPr>
              <a:lnSpc>
                <a:spcPct val="150000"/>
              </a:lnSpc>
              <a:buFont typeface="Wingdings 2" pitchFamily="18" charset="2"/>
              <a:buChar char="R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اولين بار توسط بقراط در قرن چهارم قبل از ميلاد در يونان مطرح شد .</a:t>
            </a:r>
          </a:p>
          <a:p>
            <a:pPr>
              <a:lnSpc>
                <a:spcPct val="150000"/>
              </a:lnSpc>
              <a:buFont typeface="Wingdings 2" pitchFamily="18" charset="2"/>
              <a:buChar char="R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در حـدود 500 سال بعد توسط جـالينوس بسط داده شد .   </a:t>
            </a:r>
          </a:p>
          <a:p>
            <a:pPr>
              <a:lnSpc>
                <a:spcPct val="150000"/>
              </a:lnSpc>
            </a:pPr>
            <a:r>
              <a:rPr lang="en-US" sz="2800">
                <a:latin typeface="Arial" pitchFamily="34" charset="0"/>
                <a:cs typeface="B Lotus" pitchFamily="2" charset="-78"/>
                <a:sym typeface="Wingdings 2" pitchFamily="18" charset="2"/>
              </a:rPr>
              <a:t></a:t>
            </a:r>
            <a:r>
              <a:rPr lang="fa-IR" sz="28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عوامل بدني        الگـوي پـزشكي</a:t>
            </a:r>
          </a:p>
          <a:p>
            <a:pPr>
              <a:lnSpc>
                <a:spcPct val="150000"/>
              </a:lnSpc>
            </a:pPr>
            <a:r>
              <a:rPr lang="en-US" sz="2800">
                <a:latin typeface="Arial" pitchFamily="34" charset="0"/>
                <a:cs typeface="B Lotus" pitchFamily="2" charset="-78"/>
                <a:sym typeface="Wingdings 2" pitchFamily="18" charset="2"/>
              </a:rPr>
              <a:t>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عوامل ذهني        الگوي زيستي ، رواني ، اجتماعي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0243" name="Line 5"/>
          <p:cNvSpPr>
            <a:spLocks noChangeShapeType="1"/>
          </p:cNvSpPr>
          <p:nvPr/>
        </p:nvSpPr>
        <p:spPr bwMode="auto">
          <a:xfrm flipH="1">
            <a:off x="7967663" y="4076700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0244" name="Line 6"/>
          <p:cNvSpPr>
            <a:spLocks noChangeShapeType="1"/>
          </p:cNvSpPr>
          <p:nvPr/>
        </p:nvSpPr>
        <p:spPr bwMode="auto">
          <a:xfrm flipH="1">
            <a:off x="7896226" y="4724400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49811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1631951" y="360364"/>
            <a:ext cx="8175625" cy="522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tabLst>
                <a:tab pos="13716000" algn="r"/>
              </a:tabLst>
            </a:pPr>
            <a:endParaRPr lang="fa-IR" sz="3200" b="1">
              <a:latin typeface="Arial" pitchFamily="34" charset="0"/>
              <a:cs typeface="Lotus" pitchFamily="2" charset="-78"/>
            </a:endParaRPr>
          </a:p>
          <a:p>
            <a:pPr algn="ctr">
              <a:tabLst>
                <a:tab pos="13716000" algn="r"/>
              </a:tabLst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ارزيابي و نقد الگوي زيستي پزشكي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</a:t>
            </a:r>
          </a:p>
          <a:p>
            <a:pPr algn="ctr">
              <a:tabLst>
                <a:tab pos="13716000" algn="r"/>
              </a:tabLst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                                </a:t>
            </a:r>
          </a:p>
          <a:p>
            <a:pPr algn="ctr">
              <a:lnSpc>
                <a:spcPct val="145000"/>
              </a:lnSpc>
              <a:tabLst>
                <a:tab pos="13716000" algn="r"/>
              </a:tabLst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                                                                    </a:t>
            </a:r>
            <a:r>
              <a:rPr lang="en-US" sz="2800" b="1">
                <a:latin typeface="Arial" pitchFamily="34" charset="0"/>
                <a:cs typeface="B Lotus" pitchFamily="2" charset="-78"/>
              </a:rPr>
              <a:t>                                                                                        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  - تقليل دادن علت بيماري به علل زيستي                                                                                                                                                               - كل نگري : توجه به تماميت فرد در درمان ، نه صرفا بخش بيمار بدن  </a:t>
            </a:r>
          </a:p>
          <a:p>
            <a:pPr algn="ctr">
              <a:lnSpc>
                <a:spcPct val="145000"/>
              </a:lnSpc>
              <a:tabLst>
                <a:tab pos="13716000" algn="r"/>
              </a:tabLst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                                                                                     </a:t>
            </a:r>
            <a:r>
              <a:rPr lang="en-US" sz="2800" b="1">
                <a:latin typeface="Arial" pitchFamily="34" charset="0"/>
                <a:cs typeface="B Lotus" pitchFamily="2" charset="-78"/>
              </a:rPr>
              <a:t>                                                                                      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           -توجه به علل جسمي اختلالات جسمي                                                                                                                                                                                         - تأكيد فوق العاده روي بدن در مقابل ذهن                                  </a:t>
            </a:r>
          </a:p>
          <a:p>
            <a:pPr algn="ctr">
              <a:lnSpc>
                <a:spcPct val="145000"/>
              </a:lnSpc>
              <a:tabLst>
                <a:tab pos="13716000" algn="r"/>
              </a:tabLst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</a:t>
            </a:r>
          </a:p>
          <a:p>
            <a:pPr algn="ctr">
              <a:lnSpc>
                <a:spcPct val="145000"/>
              </a:lnSpc>
              <a:tabLst>
                <a:tab pos="13716000" algn="r"/>
              </a:tabLst>
            </a:pP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1267" name="AutoShape 7"/>
          <p:cNvSpPr>
            <a:spLocks/>
          </p:cNvSpPr>
          <p:nvPr/>
        </p:nvSpPr>
        <p:spPr bwMode="auto">
          <a:xfrm>
            <a:off x="9840914" y="1844676"/>
            <a:ext cx="287337" cy="2447925"/>
          </a:xfrm>
          <a:prstGeom prst="rightBrace">
            <a:avLst>
              <a:gd name="adj1" fmla="val 70995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Rectangle 8"/>
          <p:cNvSpPr>
            <a:spLocks noChangeArrowheads="1"/>
          </p:cNvSpPr>
          <p:nvPr/>
        </p:nvSpPr>
        <p:spPr bwMode="auto">
          <a:xfrm>
            <a:off x="2279651" y="5013325"/>
            <a:ext cx="792162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ym typeface="Wingdings 2" pitchFamily="18" charset="2"/>
              </a:rPr>
              <a:t></a:t>
            </a:r>
            <a:r>
              <a:rPr lang="fa-IR"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الگوي زيستي ، رواني ، اجتماعي مبـتني بـر يك رويكرد نظامـدار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41259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3"/>
          <p:cNvSpPr>
            <a:spLocks noChangeArrowheads="1"/>
          </p:cNvSpPr>
          <p:nvPr/>
        </p:nvSpPr>
        <p:spPr bwMode="auto">
          <a:xfrm>
            <a:off x="2566988" y="188914"/>
            <a:ext cx="7777162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Rectangle 16"/>
          <p:cNvSpPr>
            <a:spLocks noChangeArrowheads="1"/>
          </p:cNvSpPr>
          <p:nvPr/>
        </p:nvSpPr>
        <p:spPr bwMode="auto">
          <a:xfrm>
            <a:off x="2063750" y="1052514"/>
            <a:ext cx="8135938" cy="4105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/>
              <a:t>                                                                                                        </a:t>
            </a:r>
            <a:r>
              <a:rPr lang="fa-IR" b="1">
                <a:cs typeface="B Lotus" pitchFamily="2" charset="-78"/>
              </a:rPr>
              <a:t>نظام اكولوژيكي</a:t>
            </a:r>
          </a:p>
          <a:p>
            <a:pPr algn="ctr"/>
            <a:endParaRPr lang="fa-IR" b="1">
              <a:cs typeface="B Lotus" pitchFamily="2" charset="-78"/>
            </a:endParaRPr>
          </a:p>
          <a:p>
            <a:pPr algn="ctr"/>
            <a:endParaRPr lang="fa-IR" b="1">
              <a:cs typeface="B Lotus" pitchFamily="2" charset="-78"/>
            </a:endParaRPr>
          </a:p>
          <a:p>
            <a:pPr algn="ctr"/>
            <a:endParaRPr lang="fa-IR" b="1">
              <a:cs typeface="B Lotus" pitchFamily="2" charset="-78"/>
            </a:endParaRPr>
          </a:p>
          <a:p>
            <a:pPr algn="ctr"/>
            <a:endParaRPr lang="fa-IR" b="1">
              <a:cs typeface="B Lotus" pitchFamily="2" charset="-78"/>
            </a:endParaRPr>
          </a:p>
          <a:p>
            <a:pPr algn="ctr"/>
            <a:endParaRPr lang="fa-IR" b="1">
              <a:cs typeface="B Lotus" pitchFamily="2" charset="-78"/>
            </a:endParaRPr>
          </a:p>
          <a:p>
            <a:pPr algn="ctr"/>
            <a:endParaRPr lang="fa-IR" b="1">
              <a:cs typeface="B Lotus" pitchFamily="2" charset="-78"/>
            </a:endParaRPr>
          </a:p>
          <a:p>
            <a:pPr algn="ctr"/>
            <a:endParaRPr lang="fa-IR" b="1">
              <a:cs typeface="B Lotus" pitchFamily="2" charset="-78"/>
            </a:endParaRPr>
          </a:p>
          <a:p>
            <a:pPr algn="ctr"/>
            <a:r>
              <a:rPr lang="fa-IR" b="1">
                <a:cs typeface="B Lotus" pitchFamily="2" charset="-78"/>
              </a:rPr>
              <a:t>                                                                                                  بيوسفر</a:t>
            </a:r>
          </a:p>
          <a:p>
            <a:pPr algn="ctr"/>
            <a:r>
              <a:rPr lang="fa-IR" b="1">
                <a:cs typeface="B Lotus" pitchFamily="2" charset="-78"/>
              </a:rPr>
              <a:t>                                                                                                               شكل هاي زندگي</a:t>
            </a:r>
          </a:p>
          <a:p>
            <a:pPr algn="ctr"/>
            <a:r>
              <a:rPr lang="fa-IR" b="1">
                <a:cs typeface="B Lotus" pitchFamily="2" charset="-78"/>
              </a:rPr>
              <a:t>                                                                                                     بشر بودن</a:t>
            </a:r>
          </a:p>
          <a:p>
            <a:pPr algn="ctr"/>
            <a:endParaRPr lang="fa-IR" b="1">
              <a:cs typeface="B Lotus" pitchFamily="2" charset="-78"/>
            </a:endParaRPr>
          </a:p>
          <a:p>
            <a:pPr algn="ctr"/>
            <a:endParaRPr lang="fa-IR" b="1">
              <a:cs typeface="B Lotus" pitchFamily="2" charset="-78"/>
            </a:endParaRPr>
          </a:p>
          <a:p>
            <a:pPr algn="ctr"/>
            <a:endParaRPr lang="en-US" b="1">
              <a:cs typeface="B Lotus" pitchFamily="2" charset="-78"/>
            </a:endParaRPr>
          </a:p>
        </p:txBody>
      </p:sp>
      <p:sp>
        <p:nvSpPr>
          <p:cNvPr id="12292" name="Rectangle 17"/>
          <p:cNvSpPr>
            <a:spLocks noChangeArrowheads="1"/>
          </p:cNvSpPr>
          <p:nvPr/>
        </p:nvSpPr>
        <p:spPr bwMode="auto">
          <a:xfrm>
            <a:off x="3575050" y="1125539"/>
            <a:ext cx="6553200" cy="3959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/>
              <a:t>                                                                                </a:t>
            </a:r>
          </a:p>
          <a:p>
            <a:pPr algn="ctr"/>
            <a:r>
              <a:rPr lang="fa-IR"/>
              <a:t>                                                                                 </a:t>
            </a:r>
            <a:r>
              <a:rPr lang="fa-IR" b="1">
                <a:cs typeface="B Lotus" pitchFamily="2" charset="-78"/>
              </a:rPr>
              <a:t>نظام اجتماعي</a:t>
            </a:r>
          </a:p>
          <a:p>
            <a:pPr algn="ctr"/>
            <a:endParaRPr lang="fa-IR" b="1">
              <a:cs typeface="B Lotus" pitchFamily="2" charset="-78"/>
            </a:endParaRPr>
          </a:p>
          <a:p>
            <a:pPr algn="ctr"/>
            <a:endParaRPr lang="fa-IR" b="1">
              <a:cs typeface="B Lotus" pitchFamily="2" charset="-78"/>
            </a:endParaRPr>
          </a:p>
          <a:p>
            <a:pPr algn="ctr"/>
            <a:endParaRPr lang="fa-IR" b="1">
              <a:cs typeface="B Lotus" pitchFamily="2" charset="-78"/>
            </a:endParaRPr>
          </a:p>
          <a:p>
            <a:pPr algn="ctr"/>
            <a:endParaRPr lang="fa-IR" b="1">
              <a:cs typeface="B Lotus" pitchFamily="2" charset="-78"/>
            </a:endParaRPr>
          </a:p>
          <a:p>
            <a:pPr algn="ctr"/>
            <a:endParaRPr lang="fa-IR" b="1">
              <a:cs typeface="B Lotus" pitchFamily="2" charset="-78"/>
            </a:endParaRPr>
          </a:p>
          <a:p>
            <a:pPr algn="ctr"/>
            <a:endParaRPr lang="fa-IR" b="1">
              <a:cs typeface="B Lotus" pitchFamily="2" charset="-78"/>
            </a:endParaRPr>
          </a:p>
          <a:p>
            <a:pPr algn="ctr"/>
            <a:endParaRPr lang="fa-IR" b="1">
              <a:cs typeface="B Lotus" pitchFamily="2" charset="-78"/>
            </a:endParaRPr>
          </a:p>
          <a:p>
            <a:pPr algn="ctr"/>
            <a:r>
              <a:rPr lang="fa-IR" b="1">
                <a:cs typeface="B Lotus" pitchFamily="2" charset="-78"/>
              </a:rPr>
              <a:t>                                                                                   ملت</a:t>
            </a:r>
          </a:p>
          <a:p>
            <a:pPr algn="ctr"/>
            <a:r>
              <a:rPr lang="fa-IR" b="1">
                <a:cs typeface="B Lotus" pitchFamily="2" charset="-78"/>
              </a:rPr>
              <a:t>                                                                                فرهنگ</a:t>
            </a:r>
          </a:p>
          <a:p>
            <a:pPr algn="ctr"/>
            <a:r>
              <a:rPr lang="fa-IR" b="1">
                <a:cs typeface="B Lotus" pitchFamily="2" charset="-78"/>
              </a:rPr>
              <a:t>                                                                               خانواده</a:t>
            </a:r>
          </a:p>
          <a:p>
            <a:pPr algn="ctr"/>
            <a:endParaRPr lang="fa-IR" b="1">
              <a:cs typeface="B Lotus" pitchFamily="2" charset="-78"/>
            </a:endParaRPr>
          </a:p>
          <a:p>
            <a:pPr algn="ctr"/>
            <a:endParaRPr lang="fa-IR" b="1">
              <a:cs typeface="B Lotus" pitchFamily="2" charset="-78"/>
            </a:endParaRPr>
          </a:p>
          <a:p>
            <a:pPr algn="ctr"/>
            <a:endParaRPr lang="en-US" b="1">
              <a:cs typeface="B Lotus" pitchFamily="2" charset="-78"/>
            </a:endParaRPr>
          </a:p>
        </p:txBody>
      </p:sp>
      <p:sp>
        <p:nvSpPr>
          <p:cNvPr id="12293" name="Rectangle 18"/>
          <p:cNvSpPr>
            <a:spLocks noChangeArrowheads="1"/>
          </p:cNvSpPr>
          <p:nvPr/>
        </p:nvSpPr>
        <p:spPr bwMode="auto">
          <a:xfrm>
            <a:off x="5087939" y="1196975"/>
            <a:ext cx="4968875" cy="3816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/>
              <a:t>                                                   </a:t>
            </a:r>
          </a:p>
          <a:p>
            <a:pPr algn="ctr"/>
            <a:r>
              <a:rPr lang="fa-IR"/>
              <a:t>                                                     </a:t>
            </a:r>
            <a:r>
              <a:rPr lang="fa-IR" b="1">
                <a:cs typeface="B Lotus" pitchFamily="2" charset="-78"/>
              </a:rPr>
              <a:t>نظام روانشناختي</a:t>
            </a:r>
          </a:p>
          <a:p>
            <a:pPr algn="ctr"/>
            <a:endParaRPr lang="fa-IR" b="1">
              <a:cs typeface="B Lotus" pitchFamily="2" charset="-78"/>
            </a:endParaRPr>
          </a:p>
          <a:p>
            <a:pPr algn="ctr"/>
            <a:endParaRPr lang="fa-IR" b="1">
              <a:cs typeface="B Lotus" pitchFamily="2" charset="-78"/>
            </a:endParaRPr>
          </a:p>
          <a:p>
            <a:pPr algn="ctr"/>
            <a:endParaRPr lang="fa-IR" b="1">
              <a:cs typeface="B Lotus" pitchFamily="2" charset="-78"/>
            </a:endParaRPr>
          </a:p>
          <a:p>
            <a:pPr algn="ctr"/>
            <a:endParaRPr lang="fa-IR" b="1">
              <a:cs typeface="B Lotus" pitchFamily="2" charset="-78"/>
            </a:endParaRPr>
          </a:p>
          <a:p>
            <a:pPr algn="ctr"/>
            <a:endParaRPr lang="fa-IR" b="1">
              <a:cs typeface="B Lotus" pitchFamily="2" charset="-78"/>
            </a:endParaRPr>
          </a:p>
          <a:p>
            <a:pPr algn="ctr"/>
            <a:endParaRPr lang="fa-IR" b="1">
              <a:cs typeface="B Lotus" pitchFamily="2" charset="-78"/>
            </a:endParaRPr>
          </a:p>
          <a:p>
            <a:pPr algn="ctr"/>
            <a:r>
              <a:rPr lang="fa-IR" b="1">
                <a:cs typeface="B Lotus" pitchFamily="2" charset="-78"/>
              </a:rPr>
              <a:t>                                                     </a:t>
            </a:r>
          </a:p>
          <a:p>
            <a:pPr algn="ctr"/>
            <a:r>
              <a:rPr lang="fa-IR" b="1">
                <a:cs typeface="B Lotus" pitchFamily="2" charset="-78"/>
              </a:rPr>
              <a:t>                                                     شناختي</a:t>
            </a:r>
          </a:p>
          <a:p>
            <a:pPr algn="ctr"/>
            <a:r>
              <a:rPr lang="fa-IR" b="1">
                <a:cs typeface="B Lotus" pitchFamily="2" charset="-78"/>
              </a:rPr>
              <a:t>                                                      هيجاني </a:t>
            </a:r>
          </a:p>
          <a:p>
            <a:pPr algn="ctr"/>
            <a:r>
              <a:rPr lang="fa-IR" b="1">
                <a:cs typeface="B Lotus" pitchFamily="2" charset="-78"/>
              </a:rPr>
              <a:t>                                                    رفتاري</a:t>
            </a:r>
          </a:p>
          <a:p>
            <a:pPr algn="ctr"/>
            <a:endParaRPr lang="fa-IR" b="1">
              <a:cs typeface="B Lotus" pitchFamily="2" charset="-78"/>
            </a:endParaRPr>
          </a:p>
          <a:p>
            <a:pPr algn="ctr"/>
            <a:endParaRPr lang="en-US" b="1">
              <a:cs typeface="B Lotus" pitchFamily="2" charset="-78"/>
            </a:endParaRPr>
          </a:p>
        </p:txBody>
      </p:sp>
      <p:sp>
        <p:nvSpPr>
          <p:cNvPr id="12294" name="Rectangle 19"/>
          <p:cNvSpPr>
            <a:spLocks noChangeArrowheads="1"/>
          </p:cNvSpPr>
          <p:nvPr/>
        </p:nvSpPr>
        <p:spPr bwMode="auto">
          <a:xfrm>
            <a:off x="6672264" y="1268414"/>
            <a:ext cx="3311525" cy="3673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/>
              <a:t>                           </a:t>
            </a:r>
            <a:r>
              <a:rPr lang="fa-IR" b="1">
                <a:cs typeface="B Lotus" pitchFamily="2" charset="-78"/>
              </a:rPr>
              <a:t>نظام بيولوژيكي</a:t>
            </a:r>
          </a:p>
          <a:p>
            <a:pPr algn="ctr"/>
            <a:endParaRPr lang="fa-IR" b="1">
              <a:cs typeface="B Lotus" pitchFamily="2" charset="-78"/>
            </a:endParaRPr>
          </a:p>
          <a:p>
            <a:pPr algn="ctr"/>
            <a:endParaRPr lang="fa-IR">
              <a:cs typeface="B Lotus" pitchFamily="2" charset="-78"/>
            </a:endParaRPr>
          </a:p>
          <a:p>
            <a:pPr algn="ctr"/>
            <a:endParaRPr lang="fa-IR">
              <a:cs typeface="B Lotus" pitchFamily="2" charset="-78"/>
            </a:endParaRPr>
          </a:p>
          <a:p>
            <a:pPr algn="ctr"/>
            <a:endParaRPr lang="fa-IR">
              <a:cs typeface="B Lotus" pitchFamily="2" charset="-78"/>
            </a:endParaRPr>
          </a:p>
          <a:p>
            <a:pPr algn="ctr"/>
            <a:endParaRPr lang="fa-IR">
              <a:cs typeface="B Lotus" pitchFamily="2" charset="-78"/>
            </a:endParaRPr>
          </a:p>
          <a:p>
            <a:pPr algn="ctr"/>
            <a:endParaRPr lang="fa-IR">
              <a:cs typeface="B Lotus" pitchFamily="2" charset="-78"/>
            </a:endParaRPr>
          </a:p>
          <a:p>
            <a:pPr algn="ctr"/>
            <a:endParaRPr lang="fa-IR">
              <a:cs typeface="B Lotus" pitchFamily="2" charset="-78"/>
            </a:endParaRPr>
          </a:p>
          <a:p>
            <a:pPr algn="ctr"/>
            <a:r>
              <a:rPr lang="fa-IR">
                <a:cs typeface="B Lotus" pitchFamily="2" charset="-78"/>
              </a:rPr>
              <a:t>                           </a:t>
            </a:r>
            <a:r>
              <a:rPr lang="fa-IR" b="1">
                <a:cs typeface="B Lotus" pitchFamily="2" charset="-78"/>
              </a:rPr>
              <a:t>اعضاء بدن</a:t>
            </a:r>
          </a:p>
          <a:p>
            <a:pPr algn="ctr"/>
            <a:r>
              <a:rPr lang="fa-IR" b="1">
                <a:cs typeface="B Lotus" pitchFamily="2" charset="-78"/>
              </a:rPr>
              <a:t>                               بافت ها</a:t>
            </a:r>
          </a:p>
          <a:p>
            <a:pPr algn="ctr"/>
            <a:r>
              <a:rPr lang="fa-IR" b="1">
                <a:cs typeface="B Lotus" pitchFamily="2" charset="-78"/>
              </a:rPr>
              <a:t>                              سلول ها</a:t>
            </a:r>
            <a:endParaRPr lang="en-US" b="1">
              <a:cs typeface="B Lotus" pitchFamily="2" charset="-78"/>
            </a:endParaRPr>
          </a:p>
        </p:txBody>
      </p:sp>
      <p:sp>
        <p:nvSpPr>
          <p:cNvPr id="12295" name="Rectangle 20"/>
          <p:cNvSpPr>
            <a:spLocks noChangeArrowheads="1"/>
          </p:cNvSpPr>
          <p:nvPr/>
        </p:nvSpPr>
        <p:spPr bwMode="auto">
          <a:xfrm>
            <a:off x="8256588" y="1341439"/>
            <a:ext cx="1655762" cy="3527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fa-IR"/>
          </a:p>
          <a:p>
            <a:pPr algn="ctr"/>
            <a:r>
              <a:rPr lang="fa-IR" b="1">
                <a:cs typeface="B Lotus" pitchFamily="2" charset="-78"/>
              </a:rPr>
              <a:t>نظام فيزيكي</a:t>
            </a:r>
          </a:p>
          <a:p>
            <a:pPr algn="ctr"/>
            <a:endParaRPr lang="fa-IR" b="1">
              <a:cs typeface="B Lotus" pitchFamily="2" charset="-78"/>
            </a:endParaRPr>
          </a:p>
          <a:p>
            <a:pPr algn="ctr"/>
            <a:endParaRPr lang="fa-IR" b="1">
              <a:cs typeface="B Lotus" pitchFamily="2" charset="-78"/>
            </a:endParaRPr>
          </a:p>
          <a:p>
            <a:pPr algn="ctr"/>
            <a:endParaRPr lang="fa-IR" b="1">
              <a:cs typeface="B Lotus" pitchFamily="2" charset="-78"/>
            </a:endParaRPr>
          </a:p>
          <a:p>
            <a:pPr algn="ctr"/>
            <a:endParaRPr lang="fa-IR" b="1">
              <a:cs typeface="B Lotus" pitchFamily="2" charset="-78"/>
            </a:endParaRPr>
          </a:p>
          <a:p>
            <a:pPr algn="ctr"/>
            <a:endParaRPr lang="fa-IR" b="1">
              <a:cs typeface="B Lotus" pitchFamily="2" charset="-78"/>
            </a:endParaRPr>
          </a:p>
          <a:p>
            <a:pPr algn="ctr"/>
            <a:endParaRPr lang="fa-IR" b="1">
              <a:cs typeface="B Lotus" pitchFamily="2" charset="-78"/>
            </a:endParaRPr>
          </a:p>
          <a:p>
            <a:pPr algn="ctr"/>
            <a:r>
              <a:rPr lang="fa-IR" b="1">
                <a:cs typeface="B Lotus" pitchFamily="2" charset="-78"/>
              </a:rPr>
              <a:t>ملكول ها</a:t>
            </a:r>
          </a:p>
          <a:p>
            <a:pPr algn="ctr"/>
            <a:r>
              <a:rPr lang="fa-IR" b="1">
                <a:cs typeface="B Lotus" pitchFamily="2" charset="-78"/>
              </a:rPr>
              <a:t>   اتم ها</a:t>
            </a:r>
          </a:p>
          <a:p>
            <a:pPr algn="ctr"/>
            <a:r>
              <a:rPr lang="fa-IR" b="1">
                <a:cs typeface="B Lotus" pitchFamily="2" charset="-78"/>
              </a:rPr>
              <a:t>زير اتم ها  </a:t>
            </a:r>
          </a:p>
          <a:p>
            <a:pPr algn="ctr"/>
            <a:r>
              <a:rPr lang="fa-IR" b="1">
                <a:cs typeface="B Lotus" pitchFamily="2" charset="-78"/>
              </a:rPr>
              <a:t> ذره ها</a:t>
            </a:r>
            <a:endParaRPr lang="en-US" b="1">
              <a:cs typeface="B Lotus" pitchFamily="2" charset="-78"/>
            </a:endParaRPr>
          </a:p>
        </p:txBody>
      </p:sp>
      <p:sp>
        <p:nvSpPr>
          <p:cNvPr id="12296" name="AutoShape 21"/>
          <p:cNvSpPr>
            <a:spLocks noChangeArrowheads="1"/>
          </p:cNvSpPr>
          <p:nvPr/>
        </p:nvSpPr>
        <p:spPr bwMode="auto">
          <a:xfrm>
            <a:off x="3575051" y="4292600"/>
            <a:ext cx="360363" cy="215900"/>
          </a:xfrm>
          <a:prstGeom prst="rightArrow">
            <a:avLst>
              <a:gd name="adj1" fmla="val 50000"/>
              <a:gd name="adj2" fmla="val 4172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AutoShape 22"/>
          <p:cNvSpPr>
            <a:spLocks noChangeArrowheads="1"/>
          </p:cNvSpPr>
          <p:nvPr/>
        </p:nvSpPr>
        <p:spPr bwMode="auto">
          <a:xfrm>
            <a:off x="5087938" y="4365625"/>
            <a:ext cx="360362" cy="215900"/>
          </a:xfrm>
          <a:prstGeom prst="rightArrow">
            <a:avLst>
              <a:gd name="adj1" fmla="val 50000"/>
              <a:gd name="adj2" fmla="val 4172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AutoShape 23"/>
          <p:cNvSpPr>
            <a:spLocks noChangeArrowheads="1"/>
          </p:cNvSpPr>
          <p:nvPr/>
        </p:nvSpPr>
        <p:spPr bwMode="auto">
          <a:xfrm>
            <a:off x="6672263" y="4437063"/>
            <a:ext cx="360362" cy="215900"/>
          </a:xfrm>
          <a:prstGeom prst="rightArrow">
            <a:avLst>
              <a:gd name="adj1" fmla="val 50000"/>
              <a:gd name="adj2" fmla="val 4172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AutoShape 24"/>
          <p:cNvSpPr>
            <a:spLocks noChangeArrowheads="1"/>
          </p:cNvSpPr>
          <p:nvPr/>
        </p:nvSpPr>
        <p:spPr bwMode="auto">
          <a:xfrm>
            <a:off x="8256588" y="4508500"/>
            <a:ext cx="360362" cy="215900"/>
          </a:xfrm>
          <a:prstGeom prst="rightArrow">
            <a:avLst>
              <a:gd name="adj1" fmla="val 50000"/>
              <a:gd name="adj2" fmla="val 4172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AutoShape 25"/>
          <p:cNvSpPr>
            <a:spLocks noChangeArrowheads="1"/>
          </p:cNvSpPr>
          <p:nvPr/>
        </p:nvSpPr>
        <p:spPr bwMode="auto">
          <a:xfrm>
            <a:off x="7824788" y="2349500"/>
            <a:ext cx="431800" cy="215900"/>
          </a:xfrm>
          <a:prstGeom prst="leftArrow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AutoShape 26"/>
          <p:cNvSpPr>
            <a:spLocks noChangeArrowheads="1"/>
          </p:cNvSpPr>
          <p:nvPr/>
        </p:nvSpPr>
        <p:spPr bwMode="auto">
          <a:xfrm>
            <a:off x="6240463" y="2205038"/>
            <a:ext cx="431800" cy="215900"/>
          </a:xfrm>
          <a:prstGeom prst="leftArrow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AutoShape 27"/>
          <p:cNvSpPr>
            <a:spLocks noChangeArrowheads="1"/>
          </p:cNvSpPr>
          <p:nvPr/>
        </p:nvSpPr>
        <p:spPr bwMode="auto">
          <a:xfrm>
            <a:off x="4656138" y="1989138"/>
            <a:ext cx="431800" cy="215900"/>
          </a:xfrm>
          <a:prstGeom prst="leftArrow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AutoShape 28"/>
          <p:cNvSpPr>
            <a:spLocks noChangeArrowheads="1"/>
          </p:cNvSpPr>
          <p:nvPr/>
        </p:nvSpPr>
        <p:spPr bwMode="auto">
          <a:xfrm>
            <a:off x="3143250" y="1773238"/>
            <a:ext cx="431800" cy="215900"/>
          </a:xfrm>
          <a:prstGeom prst="leftArrow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Rectangle 29"/>
          <p:cNvSpPr>
            <a:spLocks noChangeArrowheads="1"/>
          </p:cNvSpPr>
          <p:nvPr/>
        </p:nvSpPr>
        <p:spPr bwMode="auto">
          <a:xfrm>
            <a:off x="4440238" y="5661026"/>
            <a:ext cx="3313112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2000" b="1">
                <a:cs typeface="B Lotus" pitchFamily="2" charset="-78"/>
              </a:rPr>
              <a:t>الگوي زيستي – رواني – اجتماعي</a:t>
            </a:r>
          </a:p>
          <a:p>
            <a:pPr algn="ctr"/>
            <a:r>
              <a:rPr lang="fa-IR" sz="2000" b="1">
                <a:cs typeface="B Lotus" pitchFamily="2" charset="-78"/>
              </a:rPr>
              <a:t>منبع : پي . بن يارد 1996</a:t>
            </a:r>
            <a:r>
              <a:rPr lang="fa-IR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125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1487488" y="260350"/>
            <a:ext cx="8177213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توماس مك كئـون ( 1979 ) :</a:t>
            </a:r>
          </a:p>
          <a:p>
            <a:pPr algn="just"/>
            <a:endParaRPr lang="fa-IR" sz="2800" b="1">
              <a:latin typeface="Arial" pitchFamily="34" charset="0"/>
              <a:cs typeface="B Lotus" pitchFamily="2" charset="-78"/>
            </a:endParaRPr>
          </a:p>
          <a:p>
            <a:pPr algn="just"/>
            <a:r>
              <a:rPr lang="en-US" sz="2800">
                <a:latin typeface="Arial" pitchFamily="34" charset="0"/>
                <a:cs typeface="B Lotus" pitchFamily="2" charset="-78"/>
                <a:sym typeface="Wingdings 2" pitchFamily="18" charset="2"/>
              </a:rPr>
              <a:t></a:t>
            </a:r>
            <a:r>
              <a:rPr lang="fa-IR" sz="28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تاثير عوامل اجتماعي و محيطي بر سلامت </a:t>
            </a:r>
          </a:p>
          <a:p>
            <a:pPr algn="just"/>
            <a:r>
              <a:rPr lang="en-US" sz="2800">
                <a:latin typeface="Arial" pitchFamily="34" charset="0"/>
                <a:cs typeface="B Lotus" pitchFamily="2" charset="-78"/>
                <a:sym typeface="Wingdings 2" pitchFamily="18" charset="2"/>
              </a:rPr>
              <a:t></a:t>
            </a:r>
            <a:r>
              <a:rPr lang="fa-IR" sz="28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نقش دارو بر سلامت از قرن 17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علل شيوع بيماريهاي عفوني                 ناكافي بودن غذا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از زمان انقلاب كشاورزي اول              خطرهاي محيطي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 افزايش جمعيت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علل كاهش بيماريهاي عفوني            تغذيه و بهداشت بهتر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كنتـرل جمعيت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3315" name="Line 5"/>
          <p:cNvSpPr>
            <a:spLocks noChangeShapeType="1"/>
          </p:cNvSpPr>
          <p:nvPr/>
        </p:nvSpPr>
        <p:spPr bwMode="auto">
          <a:xfrm flipH="1" flipV="1">
            <a:off x="5016500" y="3213100"/>
            <a:ext cx="1150938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3316" name="Line 6"/>
          <p:cNvSpPr>
            <a:spLocks noChangeShapeType="1"/>
          </p:cNvSpPr>
          <p:nvPr/>
        </p:nvSpPr>
        <p:spPr bwMode="auto">
          <a:xfrm flipH="1">
            <a:off x="5016500" y="3284538"/>
            <a:ext cx="1150938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3317" name="Line 7"/>
          <p:cNvSpPr>
            <a:spLocks noChangeShapeType="1"/>
          </p:cNvSpPr>
          <p:nvPr/>
        </p:nvSpPr>
        <p:spPr bwMode="auto">
          <a:xfrm flipH="1">
            <a:off x="5016500" y="3284538"/>
            <a:ext cx="1150938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3318" name="Line 8"/>
          <p:cNvSpPr>
            <a:spLocks noChangeShapeType="1"/>
          </p:cNvSpPr>
          <p:nvPr/>
        </p:nvSpPr>
        <p:spPr bwMode="auto">
          <a:xfrm flipH="1">
            <a:off x="5303839" y="494188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3319" name="Line 9"/>
          <p:cNvSpPr>
            <a:spLocks noChangeShapeType="1"/>
          </p:cNvSpPr>
          <p:nvPr/>
        </p:nvSpPr>
        <p:spPr bwMode="auto">
          <a:xfrm flipH="1">
            <a:off x="5232401" y="4941889"/>
            <a:ext cx="1008063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0318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703388" y="188914"/>
            <a:ext cx="8640762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/>
            <a:r>
              <a:rPr lang="fa-IR" sz="3200" b="1">
                <a:latin typeface="Arial" pitchFamily="34" charset="0"/>
                <a:cs typeface="B Lotus" pitchFamily="2" charset="-78"/>
              </a:rPr>
              <a:t>الگوي جديدي از سلامت :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داوني و همكارانش (1996) در نظر گرفتن سلامت به عنوان يك مفهوم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نسبي به جاي مفهوم مطلق</a:t>
            </a:r>
          </a:p>
          <a:p>
            <a:pPr algn="just"/>
            <a:endParaRPr lang="fa-IR" sz="2800" b="1">
              <a:latin typeface="Arial" pitchFamily="34" charset="0"/>
              <a:cs typeface="B Lotus" pitchFamily="2" charset="-78"/>
            </a:endParaRPr>
          </a:p>
          <a:p>
            <a:pPr algn="just"/>
            <a:endParaRPr lang="fa-IR" sz="2800" b="1">
              <a:latin typeface="Arial" pitchFamily="34" charset="0"/>
              <a:cs typeface="B Lotus" pitchFamily="2" charset="-78"/>
            </a:endParaRPr>
          </a:p>
          <a:p>
            <a:pPr algn="just"/>
            <a:endParaRPr lang="fa-IR" sz="2800" b="1">
              <a:latin typeface="Arial" pitchFamily="34" charset="0"/>
              <a:cs typeface="Lotus" pitchFamily="2" charset="-78"/>
            </a:endParaRPr>
          </a:p>
          <a:p>
            <a:pPr algn="just"/>
            <a:endParaRPr lang="fa-IR" sz="2800" b="1">
              <a:latin typeface="Arial" pitchFamily="34" charset="0"/>
              <a:cs typeface="Lotus" pitchFamily="2" charset="-78"/>
            </a:endParaRPr>
          </a:p>
          <a:p>
            <a:pPr algn="just"/>
            <a:endParaRPr lang="fa-IR" sz="2800" b="1">
              <a:latin typeface="Arial" pitchFamily="34" charset="0"/>
              <a:cs typeface="Lotus" pitchFamily="2" charset="-78"/>
            </a:endParaRPr>
          </a:p>
          <a:p>
            <a:pPr algn="just"/>
            <a:endParaRPr lang="fa-IR" sz="2800" b="1">
              <a:latin typeface="Arial" pitchFamily="34" charset="0"/>
              <a:cs typeface="Lotus" pitchFamily="2" charset="-78"/>
            </a:endParaRPr>
          </a:p>
          <a:p>
            <a:pPr algn="just"/>
            <a:r>
              <a:rPr lang="fa-IR" sz="2000">
                <a:latin typeface="Arial" pitchFamily="34" charset="0"/>
              </a:rPr>
              <a:t>                                                       </a:t>
            </a:r>
            <a:endParaRPr lang="fa-IR" sz="2400">
              <a:latin typeface="Arial" pitchFamily="34" charset="0"/>
            </a:endParaRPr>
          </a:p>
          <a:p>
            <a:pPr algn="just"/>
            <a:endParaRPr lang="fa-IR" sz="2400">
              <a:latin typeface="Arial" pitchFamily="34" charset="0"/>
            </a:endParaRPr>
          </a:p>
          <a:p>
            <a:pPr algn="just"/>
            <a:endParaRPr lang="fa-IR" sz="2400">
              <a:latin typeface="Arial" pitchFamily="34" charset="0"/>
            </a:endParaRPr>
          </a:p>
          <a:p>
            <a:pPr algn="just"/>
            <a:endParaRPr lang="fa-IR" sz="2400">
              <a:latin typeface="Arial" pitchFamily="34" charset="0"/>
            </a:endParaRPr>
          </a:p>
          <a:p>
            <a:pPr algn="just"/>
            <a:endParaRPr lang="fa-IR" sz="2400">
              <a:latin typeface="Arial" pitchFamily="34" charset="0"/>
            </a:endParaRPr>
          </a:p>
          <a:p>
            <a:pPr algn="just"/>
            <a:endParaRPr lang="fa-IR">
              <a:latin typeface="Arial" pitchFamily="34" charset="0"/>
            </a:endParaRPr>
          </a:p>
          <a:p>
            <a:pPr algn="just"/>
            <a:r>
              <a:rPr lang="fa-IR">
                <a:latin typeface="Arial" pitchFamily="34" charset="0"/>
              </a:rPr>
              <a:t>           </a:t>
            </a:r>
            <a:r>
              <a:rPr lang="fa-IR" sz="2000">
                <a:latin typeface="Arial" pitchFamily="34" charset="0"/>
                <a:cs typeface="B Mitra" pitchFamily="2" charset="-78"/>
              </a:rPr>
              <a:t>                 </a:t>
            </a:r>
            <a:endParaRPr lang="en-US">
              <a:latin typeface="Arial" pitchFamily="34" charset="0"/>
            </a:endParaRPr>
          </a:p>
        </p:txBody>
      </p:sp>
      <p:sp>
        <p:nvSpPr>
          <p:cNvPr id="14339" name="Rectangle 23"/>
          <p:cNvSpPr>
            <a:spLocks noChangeArrowheads="1"/>
          </p:cNvSpPr>
          <p:nvPr/>
        </p:nvSpPr>
        <p:spPr bwMode="auto">
          <a:xfrm>
            <a:off x="2927351" y="1989138"/>
            <a:ext cx="6626225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4340" name="Rectangle 25"/>
          <p:cNvSpPr>
            <a:spLocks noChangeArrowheads="1"/>
          </p:cNvSpPr>
          <p:nvPr/>
        </p:nvSpPr>
        <p:spPr bwMode="auto">
          <a:xfrm>
            <a:off x="3287713" y="1844676"/>
            <a:ext cx="5472112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14341" name="Picture 26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57538" y="1844676"/>
            <a:ext cx="5891212" cy="4608513"/>
          </a:xfrm>
          <a:prstGeom prst="rect">
            <a:avLst/>
          </a:prstGeom>
          <a:noFill/>
          <a:ln w="38100">
            <a:solidFill>
              <a:srgbClr val="DDDDDD"/>
            </a:solidFill>
            <a:prstDash val="lgDashDot"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23415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1671</Words>
  <Application>Microsoft Office PowerPoint</Application>
  <PresentationFormat>Widescreen</PresentationFormat>
  <Paragraphs>362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42" baseType="lpstr">
      <vt:lpstr>Arial</vt:lpstr>
      <vt:lpstr>B Lotus</vt:lpstr>
      <vt:lpstr>B Mitra</vt:lpstr>
      <vt:lpstr>B Titr</vt:lpstr>
      <vt:lpstr>B Zar</vt:lpstr>
      <vt:lpstr>Calibri</vt:lpstr>
      <vt:lpstr>Lotus</vt:lpstr>
      <vt:lpstr>Smudger LET</vt:lpstr>
      <vt:lpstr>Tahoma</vt:lpstr>
      <vt:lpstr>Trebuchet MS</vt:lpstr>
      <vt:lpstr>Wingdings</vt:lpstr>
      <vt:lpstr>Wingdings 2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2022-01-17T18:40:08Z</dcterms:created>
  <dcterms:modified xsi:type="dcterms:W3CDTF">2022-01-17T18:40:30Z</dcterms:modified>
</cp:coreProperties>
</file>