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41" r:id="rId1"/>
  </p:sldMasterIdLst>
  <p:notesMasterIdLst>
    <p:notesMasterId r:id="rId19"/>
  </p:notesMasterIdLst>
  <p:sldIdLst>
    <p:sldId id="273"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8" d="100"/>
          <a:sy n="58" d="100"/>
        </p:scale>
        <p:origin x="34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xmlns:c16r2="http://schemas.microsoft.com/office/drawing/2015/06/chart">
              <c:ext xmlns:c16="http://schemas.microsoft.com/office/drawing/2014/chart" uri="{C3380CC4-5D6E-409C-BE32-E72D297353CC}">
                <c16:uniqueId val="{00000000-C27F-4796-AC1B-E2DC8B30EE45}"/>
              </c:ext>
            </c:extLst>
          </c:dPt>
          <c:dPt>
            <c:idx val="1"/>
            <c:bubble3D val="0"/>
            <c:spPr>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xmlns:c16r2="http://schemas.microsoft.com/office/drawing/2015/06/chart">
              <c:ext xmlns:c16="http://schemas.microsoft.com/office/drawing/2014/chart" uri="{C3380CC4-5D6E-409C-BE32-E72D297353CC}">
                <c16:uniqueId val="{00000001-C27F-4796-AC1B-E2DC8B30EE45}"/>
              </c:ext>
            </c:extLst>
          </c:dPt>
          <c:dLbls>
            <c:spPr>
              <a:noFill/>
              <a:ln>
                <a:noFill/>
              </a:ln>
              <a:effectLst/>
            </c:spPr>
            <c:txPr>
              <a:bodyPr rot="0" spcFirstLastPara="1" vertOverflow="ellipsis" vert="horz" wrap="square" anchor="ctr" anchorCtr="1"/>
              <a:lstStyle/>
              <a:p>
                <a:pPr>
                  <a:defRPr sz="1800" b="1" i="0" u="none" strike="noStrike" kern="1200" baseline="0">
                    <a:solidFill>
                      <a:schemeClr val="dk1"/>
                    </a:solidFill>
                    <a:latin typeface="+mn-lt"/>
                    <a:ea typeface="+mn-ea"/>
                    <a:cs typeface="B Hamid" panose="00000400000000000000" pitchFamily="2" charset="-78"/>
                  </a:defRPr>
                </a:pPr>
                <a:endParaRPr lang="en-US"/>
              </a:p>
            </c:txPr>
            <c:showLegendKey val="0"/>
            <c:showVal val="0"/>
            <c:showCatName val="1"/>
            <c:showSerName val="0"/>
            <c:showPercent val="0"/>
            <c:showBubbleSize val="0"/>
            <c:showLeaderLines val="1"/>
            <c:leaderLines>
              <c:spPr>
                <a:ln w="9525">
                  <a:solidFill>
                    <a:schemeClr val="lt1">
                      <a:lumMod val="95000"/>
                      <a:alpha val="54000"/>
                    </a:schemeClr>
                  </a:solidFill>
                </a:ln>
                <a:effectLst/>
              </c:spPr>
            </c:leaderLines>
            <c:extLst xmlns:c16r2="http://schemas.microsoft.com/office/drawing/2015/06/chart">
              <c:ext xmlns:c15="http://schemas.microsoft.com/office/drawing/2012/chart" uri="{CE6537A1-D6FC-4f65-9D91-7224C49458BB}"/>
            </c:extLst>
          </c:dLbls>
          <c:cat>
            <c:strRef>
              <c:f>Sheet1!$A$2:$A$3</c:f>
              <c:strCache>
                <c:ptCount val="2"/>
                <c:pt idx="0">
                  <c:v>ریسک های برونی و ذاتی</c:v>
                </c:pt>
                <c:pt idx="1">
                  <c:v>ریسک های درونی</c:v>
                </c:pt>
              </c:strCache>
            </c:strRef>
          </c:cat>
          <c:val>
            <c:numRef>
              <c:f>Sheet1!$B$2:$B$3</c:f>
              <c:numCache>
                <c:formatCode>General</c:formatCode>
                <c:ptCount val="2"/>
                <c:pt idx="0">
                  <c:v>8.2000000000000011</c:v>
                </c:pt>
                <c:pt idx="1">
                  <c:v>3.7</c:v>
                </c:pt>
              </c:numCache>
            </c:numRef>
          </c:val>
          <c:extLst xmlns:c16r2="http://schemas.microsoft.com/office/drawing/2015/06/chart">
            <c:ext xmlns:c16="http://schemas.microsoft.com/office/drawing/2014/chart" uri="{C3380CC4-5D6E-409C-BE32-E72D297353CC}">
              <c16:uniqueId val="{00000002-C27F-4796-AC1B-E2DC8B30EE45}"/>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zero"/>
    <c:showDLblsOverMax val="0"/>
  </c:chart>
  <c:spPr>
    <a:solidFill>
      <a:schemeClr val="bg2">
        <a:lumMod val="75000"/>
        <a:alpha val="0"/>
      </a:schemeClr>
    </a:solidFill>
    <a:ln>
      <a:noFill/>
    </a:ln>
    <a:effectLst/>
  </c:spPr>
  <c:txPr>
    <a:bodyPr rot="0"/>
    <a:lstStyle/>
    <a:p>
      <a:pPr>
        <a:defRPr>
          <a:solidFill>
            <a:schemeClr val="dk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8D7AD9-43BD-4FC3-B31C-EBCEBF4C7CF8}" type="doc">
      <dgm:prSet loTypeId="urn:microsoft.com/office/officeart/2005/8/layout/hProcess3" loCatId="process" qsTypeId="urn:microsoft.com/office/officeart/2005/8/quickstyle/simple1" qsCatId="simple" csTypeId="urn:microsoft.com/office/officeart/2005/8/colors/colorful1#3" csCatId="colorful" phldr="1"/>
      <dgm:spPr/>
    </dgm:pt>
    <dgm:pt modelId="{DD70EA71-F3C3-46C9-A275-682B184230DC}">
      <dgm:prSet phldrT="[Text]"/>
      <dgm:spPr/>
      <dgm:t>
        <a:bodyPr/>
        <a:lstStyle/>
        <a:p>
          <a:r>
            <a:rPr lang="fa-IR" b="1" dirty="0" smtClean="0"/>
            <a:t>مدیریت پروژه</a:t>
          </a:r>
          <a:endParaRPr lang="en-US" b="1" dirty="0"/>
        </a:p>
      </dgm:t>
    </dgm:pt>
    <dgm:pt modelId="{C8E43AE5-7B64-4567-8BA6-FD3FB88D5666}" type="parTrans" cxnId="{A23C5853-97A8-4AB0-AE63-1424E9C29C0E}">
      <dgm:prSet/>
      <dgm:spPr/>
      <dgm:t>
        <a:bodyPr/>
        <a:lstStyle/>
        <a:p>
          <a:endParaRPr lang="en-US"/>
        </a:p>
      </dgm:t>
    </dgm:pt>
    <dgm:pt modelId="{205BFE05-D3D9-48B8-BA30-17B76B80933F}" type="sibTrans" cxnId="{A23C5853-97A8-4AB0-AE63-1424E9C29C0E}">
      <dgm:prSet/>
      <dgm:spPr/>
      <dgm:t>
        <a:bodyPr/>
        <a:lstStyle/>
        <a:p>
          <a:endParaRPr lang="en-US"/>
        </a:p>
      </dgm:t>
    </dgm:pt>
    <dgm:pt modelId="{64A3D371-470F-411C-83C1-D018159F565A}" type="pres">
      <dgm:prSet presAssocID="{7F8D7AD9-43BD-4FC3-B31C-EBCEBF4C7CF8}" presName="Name0" presStyleCnt="0">
        <dgm:presLayoutVars>
          <dgm:dir val="rev"/>
          <dgm:animLvl val="lvl"/>
          <dgm:resizeHandles val="exact"/>
        </dgm:presLayoutVars>
      </dgm:prSet>
      <dgm:spPr/>
    </dgm:pt>
    <dgm:pt modelId="{80E38A30-C4F7-4C49-87E5-5EAB2B76E959}" type="pres">
      <dgm:prSet presAssocID="{7F8D7AD9-43BD-4FC3-B31C-EBCEBF4C7CF8}" presName="dummy" presStyleCnt="0"/>
      <dgm:spPr/>
    </dgm:pt>
    <dgm:pt modelId="{124BD895-C67C-4B0C-BD93-E16D653C00A0}" type="pres">
      <dgm:prSet presAssocID="{7F8D7AD9-43BD-4FC3-B31C-EBCEBF4C7CF8}" presName="linH" presStyleCnt="0"/>
      <dgm:spPr/>
    </dgm:pt>
    <dgm:pt modelId="{F64F88A1-62D8-417C-B2BC-7BE3D47F7718}" type="pres">
      <dgm:prSet presAssocID="{7F8D7AD9-43BD-4FC3-B31C-EBCEBF4C7CF8}" presName="padding1" presStyleCnt="0"/>
      <dgm:spPr/>
    </dgm:pt>
    <dgm:pt modelId="{3C80F510-5F2F-46D1-BE8A-964384F5BD1E}" type="pres">
      <dgm:prSet presAssocID="{DD70EA71-F3C3-46C9-A275-682B184230DC}" presName="linV" presStyleCnt="0"/>
      <dgm:spPr/>
    </dgm:pt>
    <dgm:pt modelId="{C0023A73-2797-47F1-B35C-764860BB3637}" type="pres">
      <dgm:prSet presAssocID="{DD70EA71-F3C3-46C9-A275-682B184230DC}" presName="spVertical1" presStyleCnt="0"/>
      <dgm:spPr/>
    </dgm:pt>
    <dgm:pt modelId="{58837F4A-D819-4A90-9064-C2FF4279355D}" type="pres">
      <dgm:prSet presAssocID="{DD70EA71-F3C3-46C9-A275-682B184230DC}" presName="parTx" presStyleLbl="revTx" presStyleIdx="0" presStyleCnt="1" custScaleX="118069" custLinFactNeighborX="7570">
        <dgm:presLayoutVars>
          <dgm:chMax val="0"/>
          <dgm:chPref val="0"/>
          <dgm:bulletEnabled val="1"/>
        </dgm:presLayoutVars>
      </dgm:prSet>
      <dgm:spPr/>
      <dgm:t>
        <a:bodyPr/>
        <a:lstStyle/>
        <a:p>
          <a:endParaRPr lang="en-US"/>
        </a:p>
      </dgm:t>
    </dgm:pt>
    <dgm:pt modelId="{6AB9646A-A81B-44CA-A07E-D6BBEC8D38B4}" type="pres">
      <dgm:prSet presAssocID="{DD70EA71-F3C3-46C9-A275-682B184230DC}" presName="spVertical2" presStyleCnt="0"/>
      <dgm:spPr/>
    </dgm:pt>
    <dgm:pt modelId="{BF3B512E-0687-450D-8646-89EF2142F70A}" type="pres">
      <dgm:prSet presAssocID="{DD70EA71-F3C3-46C9-A275-682B184230DC}" presName="spVertical3" presStyleCnt="0"/>
      <dgm:spPr/>
    </dgm:pt>
    <dgm:pt modelId="{ADF8011A-6B70-4947-B088-357842FB2C30}" type="pres">
      <dgm:prSet presAssocID="{7F8D7AD9-43BD-4FC3-B31C-EBCEBF4C7CF8}" presName="padding2" presStyleCnt="0"/>
      <dgm:spPr/>
    </dgm:pt>
    <dgm:pt modelId="{B47AE764-C6CA-440C-A7FE-EF5F87DC518D}" type="pres">
      <dgm:prSet presAssocID="{7F8D7AD9-43BD-4FC3-B31C-EBCEBF4C7CF8}" presName="negArrow" presStyleCnt="0"/>
      <dgm:spPr/>
    </dgm:pt>
    <dgm:pt modelId="{49DEEECF-2C3B-4BCF-B2BD-108B93A9C7C0}" type="pres">
      <dgm:prSet presAssocID="{7F8D7AD9-43BD-4FC3-B31C-EBCEBF4C7CF8}" presName="backgroundArrow" presStyleLbl="node1" presStyleIdx="0" presStyleCnt="1" custLinFactY="-4833" custLinFactNeighborX="35156" custLinFactNeighborY="-100000"/>
      <dgm:spPr/>
    </dgm:pt>
  </dgm:ptLst>
  <dgm:cxnLst>
    <dgm:cxn modelId="{AB18C976-413D-42CE-B17A-7A55011886D3}" type="presOf" srcId="{DD70EA71-F3C3-46C9-A275-682B184230DC}" destId="{58837F4A-D819-4A90-9064-C2FF4279355D}" srcOrd="0" destOrd="0" presId="urn:microsoft.com/office/officeart/2005/8/layout/hProcess3"/>
    <dgm:cxn modelId="{A23C5853-97A8-4AB0-AE63-1424E9C29C0E}" srcId="{7F8D7AD9-43BD-4FC3-B31C-EBCEBF4C7CF8}" destId="{DD70EA71-F3C3-46C9-A275-682B184230DC}" srcOrd="0" destOrd="0" parTransId="{C8E43AE5-7B64-4567-8BA6-FD3FB88D5666}" sibTransId="{205BFE05-D3D9-48B8-BA30-17B76B80933F}"/>
    <dgm:cxn modelId="{BAE205FA-9BE5-488B-9539-54DF48C3AFE6}" type="presOf" srcId="{7F8D7AD9-43BD-4FC3-B31C-EBCEBF4C7CF8}" destId="{64A3D371-470F-411C-83C1-D018159F565A}" srcOrd="0" destOrd="0" presId="urn:microsoft.com/office/officeart/2005/8/layout/hProcess3"/>
    <dgm:cxn modelId="{F774553A-FD39-4109-9E34-35EAFC43B192}" type="presParOf" srcId="{64A3D371-470F-411C-83C1-D018159F565A}" destId="{80E38A30-C4F7-4C49-87E5-5EAB2B76E959}" srcOrd="0" destOrd="0" presId="urn:microsoft.com/office/officeart/2005/8/layout/hProcess3"/>
    <dgm:cxn modelId="{9C8EED66-CA71-4E80-8685-198E2B92BFBA}" type="presParOf" srcId="{64A3D371-470F-411C-83C1-D018159F565A}" destId="{124BD895-C67C-4B0C-BD93-E16D653C00A0}" srcOrd="1" destOrd="0" presId="urn:microsoft.com/office/officeart/2005/8/layout/hProcess3"/>
    <dgm:cxn modelId="{2F0D1FD0-2F30-4F12-A644-72B4BB449892}" type="presParOf" srcId="{124BD895-C67C-4B0C-BD93-E16D653C00A0}" destId="{F64F88A1-62D8-417C-B2BC-7BE3D47F7718}" srcOrd="0" destOrd="0" presId="urn:microsoft.com/office/officeart/2005/8/layout/hProcess3"/>
    <dgm:cxn modelId="{DABD35FC-98B3-4B0E-B415-F2FC7EE6A969}" type="presParOf" srcId="{124BD895-C67C-4B0C-BD93-E16D653C00A0}" destId="{3C80F510-5F2F-46D1-BE8A-964384F5BD1E}" srcOrd="1" destOrd="0" presId="urn:microsoft.com/office/officeart/2005/8/layout/hProcess3"/>
    <dgm:cxn modelId="{E941D49C-9B7C-41AD-A4EE-5C7543E9B013}" type="presParOf" srcId="{3C80F510-5F2F-46D1-BE8A-964384F5BD1E}" destId="{C0023A73-2797-47F1-B35C-764860BB3637}" srcOrd="0" destOrd="0" presId="urn:microsoft.com/office/officeart/2005/8/layout/hProcess3"/>
    <dgm:cxn modelId="{7D6718FA-46D0-4FBD-A879-A22D67B19401}" type="presParOf" srcId="{3C80F510-5F2F-46D1-BE8A-964384F5BD1E}" destId="{58837F4A-D819-4A90-9064-C2FF4279355D}" srcOrd="1" destOrd="0" presId="urn:microsoft.com/office/officeart/2005/8/layout/hProcess3"/>
    <dgm:cxn modelId="{5EF834D2-E4BE-4118-8208-3CE1C2B94C9F}" type="presParOf" srcId="{3C80F510-5F2F-46D1-BE8A-964384F5BD1E}" destId="{6AB9646A-A81B-44CA-A07E-D6BBEC8D38B4}" srcOrd="2" destOrd="0" presId="urn:microsoft.com/office/officeart/2005/8/layout/hProcess3"/>
    <dgm:cxn modelId="{C9D68019-4B8E-4013-A462-D8E982DAC86A}" type="presParOf" srcId="{3C80F510-5F2F-46D1-BE8A-964384F5BD1E}" destId="{BF3B512E-0687-450D-8646-89EF2142F70A}" srcOrd="3" destOrd="0" presId="urn:microsoft.com/office/officeart/2005/8/layout/hProcess3"/>
    <dgm:cxn modelId="{5F1E60B0-A051-41EA-968E-9F1A4744B213}" type="presParOf" srcId="{124BD895-C67C-4B0C-BD93-E16D653C00A0}" destId="{ADF8011A-6B70-4947-B088-357842FB2C30}" srcOrd="2" destOrd="0" presId="urn:microsoft.com/office/officeart/2005/8/layout/hProcess3"/>
    <dgm:cxn modelId="{1B5518C9-4444-453C-A67F-40F45001C6B2}" type="presParOf" srcId="{124BD895-C67C-4B0C-BD93-E16D653C00A0}" destId="{B47AE764-C6CA-440C-A7FE-EF5F87DC518D}" srcOrd="3" destOrd="0" presId="urn:microsoft.com/office/officeart/2005/8/layout/hProcess3"/>
    <dgm:cxn modelId="{591C9614-9514-4DFF-BE58-3CC8EE158094}" type="presParOf" srcId="{124BD895-C67C-4B0C-BD93-E16D653C00A0}" destId="{49DEEECF-2C3B-4BCF-B2BD-108B93A9C7C0}"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DFC010-EDE8-4003-9024-D3F02301AF1A}"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6B384851-8A12-45EC-8E23-7F86441A5BB4}">
      <dgm:prSet phldrT="[Text]" custT="1"/>
      <dgm:spPr/>
      <dgm:t>
        <a:bodyPr/>
        <a:lstStyle/>
        <a:p>
          <a:r>
            <a:rPr lang="fa-IR" sz="1800" dirty="0" smtClean="0">
              <a:cs typeface="0 Nazanin" panose="00000400000000000000" pitchFamily="2" charset="-78"/>
            </a:rPr>
            <a:t>کاربرد های صنایع</a:t>
          </a:r>
          <a:endParaRPr lang="en-US" sz="1800" dirty="0">
            <a:cs typeface="0 Nazanin" panose="00000400000000000000" pitchFamily="2" charset="-78"/>
          </a:endParaRPr>
        </a:p>
      </dgm:t>
    </dgm:pt>
    <dgm:pt modelId="{D75A2677-2EAE-4F1B-9467-8EDF1C4DDDBF}" type="parTrans" cxnId="{1D5AFA5C-D0CD-49FF-B5BF-93EE35F9CAAE}">
      <dgm:prSet/>
      <dgm:spPr/>
      <dgm:t>
        <a:bodyPr/>
        <a:lstStyle/>
        <a:p>
          <a:endParaRPr lang="en-US"/>
        </a:p>
      </dgm:t>
    </dgm:pt>
    <dgm:pt modelId="{41B46B64-61D9-4D62-963D-ED774D0B6D3A}" type="sibTrans" cxnId="{1D5AFA5C-D0CD-49FF-B5BF-93EE35F9CAAE}">
      <dgm:prSet/>
      <dgm:spPr/>
      <dgm:t>
        <a:bodyPr/>
        <a:lstStyle/>
        <a:p>
          <a:endParaRPr lang="en-US"/>
        </a:p>
      </dgm:t>
    </dgm:pt>
    <dgm:pt modelId="{FFA0181B-2B22-42C7-B317-7329405BEE02}">
      <dgm:prSet phldrT="[Text]" custT="1"/>
      <dgm:spPr/>
      <dgm:t>
        <a:bodyPr/>
        <a:lstStyle/>
        <a:p>
          <a:r>
            <a:rPr lang="fa-IR" sz="1800" dirty="0" smtClean="0">
              <a:cs typeface="0 Nazanin" panose="00000400000000000000" pitchFamily="2" charset="-78"/>
            </a:rPr>
            <a:t>تکنولوژی خارجی</a:t>
          </a:r>
          <a:endParaRPr lang="en-US" sz="1800" dirty="0">
            <a:cs typeface="0 Nazanin" panose="00000400000000000000" pitchFamily="2" charset="-78"/>
          </a:endParaRPr>
        </a:p>
      </dgm:t>
    </dgm:pt>
    <dgm:pt modelId="{24F1C25E-7B0A-4F90-8D8A-521CDEEDF4F7}" type="parTrans" cxnId="{F9DF07DE-92BC-4706-B7BF-1F6FCC7EB6B7}">
      <dgm:prSet/>
      <dgm:spPr/>
      <dgm:t>
        <a:bodyPr/>
        <a:lstStyle/>
        <a:p>
          <a:endParaRPr lang="en-US"/>
        </a:p>
      </dgm:t>
    </dgm:pt>
    <dgm:pt modelId="{7BAC3046-1930-4631-8F73-5D2AA9215BB4}" type="sibTrans" cxnId="{F9DF07DE-92BC-4706-B7BF-1F6FCC7EB6B7}">
      <dgm:prSet/>
      <dgm:spPr/>
      <dgm:t>
        <a:bodyPr/>
        <a:lstStyle/>
        <a:p>
          <a:endParaRPr lang="en-US"/>
        </a:p>
      </dgm:t>
    </dgm:pt>
    <dgm:pt modelId="{F47986D1-020E-4EAB-BAE7-E47EBEF5F41C}">
      <dgm:prSet phldrT="[Text]" custT="1"/>
      <dgm:spPr/>
      <dgm:t>
        <a:bodyPr/>
        <a:lstStyle/>
        <a:p>
          <a:r>
            <a:rPr lang="fa-IR" sz="1800" dirty="0" smtClean="0">
              <a:cs typeface="0 Nazanin" panose="00000400000000000000" pitchFamily="2" charset="-78"/>
            </a:rPr>
            <a:t>تکنولوژی جدید برای وظایف جاری</a:t>
          </a:r>
          <a:endParaRPr lang="en-US" sz="1800" dirty="0">
            <a:cs typeface="0 Nazanin" panose="00000400000000000000" pitchFamily="2" charset="-78"/>
          </a:endParaRPr>
        </a:p>
      </dgm:t>
    </dgm:pt>
    <dgm:pt modelId="{7E7EA1EB-02F6-4C47-AD4A-1C516F41D943}" type="parTrans" cxnId="{178E8CA5-717A-4742-87AD-40D2FA7FD108}">
      <dgm:prSet/>
      <dgm:spPr/>
      <dgm:t>
        <a:bodyPr/>
        <a:lstStyle/>
        <a:p>
          <a:endParaRPr lang="en-US"/>
        </a:p>
      </dgm:t>
    </dgm:pt>
    <dgm:pt modelId="{9B6D27FE-9D19-4F07-89A7-7D299BD70BC4}" type="sibTrans" cxnId="{178E8CA5-717A-4742-87AD-40D2FA7FD108}">
      <dgm:prSet/>
      <dgm:spPr/>
      <dgm:t>
        <a:bodyPr/>
        <a:lstStyle/>
        <a:p>
          <a:endParaRPr lang="en-US"/>
        </a:p>
      </dgm:t>
    </dgm:pt>
    <dgm:pt modelId="{D08B8670-5881-48DF-8FB9-24D80101F137}">
      <dgm:prSet custT="1"/>
      <dgm:spPr/>
      <dgm:t>
        <a:bodyPr/>
        <a:lstStyle/>
        <a:p>
          <a:r>
            <a:rPr lang="fa-IR" sz="1800" dirty="0" smtClean="0">
              <a:cs typeface="0 Nazanin" panose="00000400000000000000" pitchFamily="2" charset="-78"/>
            </a:rPr>
            <a:t>تکنولوژی جدید برای وظایف جدید</a:t>
          </a:r>
          <a:endParaRPr lang="en-US" sz="1800" dirty="0">
            <a:cs typeface="0 Nazanin" panose="00000400000000000000" pitchFamily="2" charset="-78"/>
          </a:endParaRPr>
        </a:p>
      </dgm:t>
    </dgm:pt>
    <dgm:pt modelId="{98483685-5244-4494-A744-479258A67410}" type="parTrans" cxnId="{270E7E7E-DCB9-4B11-94F2-09A88CA25FE1}">
      <dgm:prSet/>
      <dgm:spPr/>
      <dgm:t>
        <a:bodyPr/>
        <a:lstStyle/>
        <a:p>
          <a:endParaRPr lang="en-US"/>
        </a:p>
      </dgm:t>
    </dgm:pt>
    <dgm:pt modelId="{E7CCB36C-293D-4A6D-B752-25D24C7CDAE4}" type="sibTrans" cxnId="{270E7E7E-DCB9-4B11-94F2-09A88CA25FE1}">
      <dgm:prSet/>
      <dgm:spPr/>
      <dgm:t>
        <a:bodyPr/>
        <a:lstStyle/>
        <a:p>
          <a:endParaRPr lang="en-US"/>
        </a:p>
      </dgm:t>
    </dgm:pt>
    <dgm:pt modelId="{593B3CE8-4DB8-4918-B4D9-5AC6AD574954}" type="pres">
      <dgm:prSet presAssocID="{D0DFC010-EDE8-4003-9024-D3F02301AF1A}" presName="CompostProcess" presStyleCnt="0">
        <dgm:presLayoutVars>
          <dgm:dir/>
          <dgm:resizeHandles val="exact"/>
        </dgm:presLayoutVars>
      </dgm:prSet>
      <dgm:spPr/>
      <dgm:t>
        <a:bodyPr/>
        <a:lstStyle/>
        <a:p>
          <a:endParaRPr lang="en-US"/>
        </a:p>
      </dgm:t>
    </dgm:pt>
    <dgm:pt modelId="{E709B0DF-E705-480A-B9E0-E37427FA4162}" type="pres">
      <dgm:prSet presAssocID="{D0DFC010-EDE8-4003-9024-D3F02301AF1A}" presName="arrow" presStyleLbl="bgShp" presStyleIdx="0" presStyleCnt="1" custScaleX="117647"/>
      <dgm:spPr/>
    </dgm:pt>
    <dgm:pt modelId="{0534328D-E789-48A9-8B54-912640DC34B8}" type="pres">
      <dgm:prSet presAssocID="{D0DFC010-EDE8-4003-9024-D3F02301AF1A}" presName="linearProcess" presStyleCnt="0"/>
      <dgm:spPr/>
    </dgm:pt>
    <dgm:pt modelId="{71148892-C971-4C22-B490-72B2675E9FD6}" type="pres">
      <dgm:prSet presAssocID="{6B384851-8A12-45EC-8E23-7F86441A5BB4}" presName="textNode" presStyleLbl="node1" presStyleIdx="0" presStyleCnt="4">
        <dgm:presLayoutVars>
          <dgm:bulletEnabled val="1"/>
        </dgm:presLayoutVars>
      </dgm:prSet>
      <dgm:spPr/>
      <dgm:t>
        <a:bodyPr/>
        <a:lstStyle/>
        <a:p>
          <a:endParaRPr lang="en-US"/>
        </a:p>
      </dgm:t>
    </dgm:pt>
    <dgm:pt modelId="{39A8154D-BF82-477B-93CF-045E85376913}" type="pres">
      <dgm:prSet presAssocID="{41B46B64-61D9-4D62-963D-ED774D0B6D3A}" presName="sibTrans" presStyleCnt="0"/>
      <dgm:spPr/>
    </dgm:pt>
    <dgm:pt modelId="{A9AA37DF-DE3B-4187-BF56-12A506F0EC0E}" type="pres">
      <dgm:prSet presAssocID="{FFA0181B-2B22-42C7-B317-7329405BEE02}" presName="textNode" presStyleLbl="node1" presStyleIdx="1" presStyleCnt="4" custLinFactNeighborX="-56516">
        <dgm:presLayoutVars>
          <dgm:bulletEnabled val="1"/>
        </dgm:presLayoutVars>
      </dgm:prSet>
      <dgm:spPr/>
      <dgm:t>
        <a:bodyPr/>
        <a:lstStyle/>
        <a:p>
          <a:endParaRPr lang="en-US"/>
        </a:p>
      </dgm:t>
    </dgm:pt>
    <dgm:pt modelId="{9CD69FCC-B1AB-4312-BFD6-4AF95CCCE5FE}" type="pres">
      <dgm:prSet presAssocID="{7BAC3046-1930-4631-8F73-5D2AA9215BB4}" presName="sibTrans" presStyleCnt="0"/>
      <dgm:spPr/>
    </dgm:pt>
    <dgm:pt modelId="{9FE1096F-F94F-4BA4-BE9B-4618B07AA45E}" type="pres">
      <dgm:prSet presAssocID="{F47986D1-020E-4EAB-BAE7-E47EBEF5F41C}" presName="textNode" presStyleLbl="node1" presStyleIdx="2" presStyleCnt="4" custLinFactX="-3114" custLinFactNeighborX="-100000" custLinFactNeighborY="0">
        <dgm:presLayoutVars>
          <dgm:bulletEnabled val="1"/>
        </dgm:presLayoutVars>
      </dgm:prSet>
      <dgm:spPr/>
      <dgm:t>
        <a:bodyPr/>
        <a:lstStyle/>
        <a:p>
          <a:endParaRPr lang="en-US"/>
        </a:p>
      </dgm:t>
    </dgm:pt>
    <dgm:pt modelId="{7041A33D-4163-4475-B0A5-49FA092A9088}" type="pres">
      <dgm:prSet presAssocID="{9B6D27FE-9D19-4F07-89A7-7D299BD70BC4}" presName="sibTrans" presStyleCnt="0"/>
      <dgm:spPr/>
    </dgm:pt>
    <dgm:pt modelId="{2DCB4601-08D6-4E43-B459-DBC78157CD8D}" type="pres">
      <dgm:prSet presAssocID="{D08B8670-5881-48DF-8FB9-24D80101F137}" presName="textNode" presStyleLbl="node1" presStyleIdx="3" presStyleCnt="4" custLinFactX="-14113" custLinFactNeighborX="-100000" custLinFactNeighborY="0">
        <dgm:presLayoutVars>
          <dgm:bulletEnabled val="1"/>
        </dgm:presLayoutVars>
      </dgm:prSet>
      <dgm:spPr/>
      <dgm:t>
        <a:bodyPr/>
        <a:lstStyle/>
        <a:p>
          <a:endParaRPr lang="en-US"/>
        </a:p>
      </dgm:t>
    </dgm:pt>
  </dgm:ptLst>
  <dgm:cxnLst>
    <dgm:cxn modelId="{DCE93142-E046-4EB4-851F-43DC7F25216A}" type="presOf" srcId="{D0DFC010-EDE8-4003-9024-D3F02301AF1A}" destId="{593B3CE8-4DB8-4918-B4D9-5AC6AD574954}" srcOrd="0" destOrd="0" presId="urn:microsoft.com/office/officeart/2005/8/layout/hProcess9"/>
    <dgm:cxn modelId="{270E7E7E-DCB9-4B11-94F2-09A88CA25FE1}" srcId="{D0DFC010-EDE8-4003-9024-D3F02301AF1A}" destId="{D08B8670-5881-48DF-8FB9-24D80101F137}" srcOrd="3" destOrd="0" parTransId="{98483685-5244-4494-A744-479258A67410}" sibTransId="{E7CCB36C-293D-4A6D-B752-25D24C7CDAE4}"/>
    <dgm:cxn modelId="{F9DF07DE-92BC-4706-B7BF-1F6FCC7EB6B7}" srcId="{D0DFC010-EDE8-4003-9024-D3F02301AF1A}" destId="{FFA0181B-2B22-42C7-B317-7329405BEE02}" srcOrd="1" destOrd="0" parTransId="{24F1C25E-7B0A-4F90-8D8A-521CDEEDF4F7}" sibTransId="{7BAC3046-1930-4631-8F73-5D2AA9215BB4}"/>
    <dgm:cxn modelId="{178E8CA5-717A-4742-87AD-40D2FA7FD108}" srcId="{D0DFC010-EDE8-4003-9024-D3F02301AF1A}" destId="{F47986D1-020E-4EAB-BAE7-E47EBEF5F41C}" srcOrd="2" destOrd="0" parTransId="{7E7EA1EB-02F6-4C47-AD4A-1C516F41D943}" sibTransId="{9B6D27FE-9D19-4F07-89A7-7D299BD70BC4}"/>
    <dgm:cxn modelId="{3FC65A27-AFF3-4151-BE17-4A007794D9A0}" type="presOf" srcId="{6B384851-8A12-45EC-8E23-7F86441A5BB4}" destId="{71148892-C971-4C22-B490-72B2675E9FD6}" srcOrd="0" destOrd="0" presId="urn:microsoft.com/office/officeart/2005/8/layout/hProcess9"/>
    <dgm:cxn modelId="{1D5AFA5C-D0CD-49FF-B5BF-93EE35F9CAAE}" srcId="{D0DFC010-EDE8-4003-9024-D3F02301AF1A}" destId="{6B384851-8A12-45EC-8E23-7F86441A5BB4}" srcOrd="0" destOrd="0" parTransId="{D75A2677-2EAE-4F1B-9467-8EDF1C4DDDBF}" sibTransId="{41B46B64-61D9-4D62-963D-ED774D0B6D3A}"/>
    <dgm:cxn modelId="{00A387F8-BC89-4EDB-9996-ADCAE072CF58}" type="presOf" srcId="{F47986D1-020E-4EAB-BAE7-E47EBEF5F41C}" destId="{9FE1096F-F94F-4BA4-BE9B-4618B07AA45E}" srcOrd="0" destOrd="0" presId="urn:microsoft.com/office/officeart/2005/8/layout/hProcess9"/>
    <dgm:cxn modelId="{7BCCA0B0-719B-4D99-A07D-F35A2284537B}" type="presOf" srcId="{D08B8670-5881-48DF-8FB9-24D80101F137}" destId="{2DCB4601-08D6-4E43-B459-DBC78157CD8D}" srcOrd="0" destOrd="0" presId="urn:microsoft.com/office/officeart/2005/8/layout/hProcess9"/>
    <dgm:cxn modelId="{30CC312F-AA79-426B-9EC4-576D8E7745B6}" type="presOf" srcId="{FFA0181B-2B22-42C7-B317-7329405BEE02}" destId="{A9AA37DF-DE3B-4187-BF56-12A506F0EC0E}" srcOrd="0" destOrd="0" presId="urn:microsoft.com/office/officeart/2005/8/layout/hProcess9"/>
    <dgm:cxn modelId="{4E60B746-2A14-4F41-9F90-46AFBBA452D0}" type="presParOf" srcId="{593B3CE8-4DB8-4918-B4D9-5AC6AD574954}" destId="{E709B0DF-E705-480A-B9E0-E37427FA4162}" srcOrd="0" destOrd="0" presId="urn:microsoft.com/office/officeart/2005/8/layout/hProcess9"/>
    <dgm:cxn modelId="{50715C1A-8404-4DEA-A388-60C5424166FA}" type="presParOf" srcId="{593B3CE8-4DB8-4918-B4D9-5AC6AD574954}" destId="{0534328D-E789-48A9-8B54-912640DC34B8}" srcOrd="1" destOrd="0" presId="urn:microsoft.com/office/officeart/2005/8/layout/hProcess9"/>
    <dgm:cxn modelId="{8244CBAD-D0FF-4E47-8BB5-60351CAE303E}" type="presParOf" srcId="{0534328D-E789-48A9-8B54-912640DC34B8}" destId="{71148892-C971-4C22-B490-72B2675E9FD6}" srcOrd="0" destOrd="0" presId="urn:microsoft.com/office/officeart/2005/8/layout/hProcess9"/>
    <dgm:cxn modelId="{EDC47761-FE6F-4A49-863B-A0CE410A4338}" type="presParOf" srcId="{0534328D-E789-48A9-8B54-912640DC34B8}" destId="{39A8154D-BF82-477B-93CF-045E85376913}" srcOrd="1" destOrd="0" presId="urn:microsoft.com/office/officeart/2005/8/layout/hProcess9"/>
    <dgm:cxn modelId="{02ACB064-E480-40DD-9BC6-35F63EF574AB}" type="presParOf" srcId="{0534328D-E789-48A9-8B54-912640DC34B8}" destId="{A9AA37DF-DE3B-4187-BF56-12A506F0EC0E}" srcOrd="2" destOrd="0" presId="urn:microsoft.com/office/officeart/2005/8/layout/hProcess9"/>
    <dgm:cxn modelId="{3B0D975A-3755-4960-88E0-654090C9173F}" type="presParOf" srcId="{0534328D-E789-48A9-8B54-912640DC34B8}" destId="{9CD69FCC-B1AB-4312-BFD6-4AF95CCCE5FE}" srcOrd="3" destOrd="0" presId="urn:microsoft.com/office/officeart/2005/8/layout/hProcess9"/>
    <dgm:cxn modelId="{37F9552B-1C8C-47AC-ADD0-41D8EF0AAF5E}" type="presParOf" srcId="{0534328D-E789-48A9-8B54-912640DC34B8}" destId="{9FE1096F-F94F-4BA4-BE9B-4618B07AA45E}" srcOrd="4" destOrd="0" presId="urn:microsoft.com/office/officeart/2005/8/layout/hProcess9"/>
    <dgm:cxn modelId="{AC530BF3-D139-4222-AC48-9637EDA2714B}" type="presParOf" srcId="{0534328D-E789-48A9-8B54-912640DC34B8}" destId="{7041A33D-4163-4475-B0A5-49FA092A9088}" srcOrd="5" destOrd="0" presId="urn:microsoft.com/office/officeart/2005/8/layout/hProcess9"/>
    <dgm:cxn modelId="{E6893FB9-FC14-4718-8BAF-02AAB594A166}" type="presParOf" srcId="{0534328D-E789-48A9-8B54-912640DC34B8}" destId="{2DCB4601-08D6-4E43-B459-DBC78157CD8D}"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48D40-7F43-4FBA-A1D3-B564AC0F306E}" type="datetimeFigureOut">
              <a:rPr lang="en-US" smtClean="0"/>
              <a:pPr/>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D38CB-5CB1-4B21-B17C-C0F8BFFF5356}" type="slidenum">
              <a:rPr lang="en-US" smtClean="0"/>
              <a:pPr/>
              <a:t>‹#›</a:t>
            </a:fld>
            <a:endParaRPr lang="en-US"/>
          </a:p>
        </p:txBody>
      </p:sp>
    </p:spTree>
    <p:extLst>
      <p:ext uri="{BB962C8B-B14F-4D97-AF65-F5344CB8AC3E}">
        <p14:creationId xmlns:p14="http://schemas.microsoft.com/office/powerpoint/2010/main" val="3183341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DD38CB-5CB1-4B21-B17C-C0F8BFFF5356}" type="slidenum">
              <a:rPr lang="en-US" smtClean="0"/>
              <a:pPr/>
              <a:t>1</a:t>
            </a:fld>
            <a:endParaRPr lang="en-US"/>
          </a:p>
        </p:txBody>
      </p:sp>
    </p:spTree>
    <p:extLst>
      <p:ext uri="{BB962C8B-B14F-4D97-AF65-F5344CB8AC3E}">
        <p14:creationId xmlns:p14="http://schemas.microsoft.com/office/powerpoint/2010/main" val="3559563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0BE1770-5CBC-4DA9-B43E-8A7A70452A73}" type="datetime1">
              <a:rPr lang="en-US" smtClean="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40073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532730-C738-487B-B981-AC841DD1AC7E}" type="datetime1">
              <a:rPr lang="en-US" smtClean="0"/>
              <a:pPr/>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278017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4A809D-43E1-48C5-BAAB-B092AB435EB0}" type="datetime1">
              <a:rPr lang="en-US" smtClean="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680775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79691E-DD64-43B7-8B54-0B5AF729C767}" type="datetime1">
              <a:rPr lang="en-US" smtClean="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85018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52824E-3EA0-4144-AAA9-34841F569169}" type="datetime1">
              <a:rPr lang="en-US" smtClean="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57892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C218D62-9519-4630-8932-D02D0F3BF728}" type="datetime1">
              <a:rPr lang="en-US" smtClean="0"/>
              <a:pPr/>
              <a:t>1/18/2022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542081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ED60D5E-0CBA-44D9-AE6F-DDACF4AE14C4}" type="datetime1">
              <a:rPr lang="en-US" smtClean="0"/>
              <a:pPr/>
              <a:t>1/18/2022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892152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88D72C-4FC6-4353-BDE5-6764EE8B8F15}" type="datetime1">
              <a:rPr lang="en-US" smtClean="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521657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ECD2CF-34BA-4A91-87AF-9879B064F0A4}" type="datetime1">
              <a:rPr lang="en-US" smtClean="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436543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6435B533-2392-4475-801C-D8FFCB9A9826}" type="datetime1">
              <a:rPr lang="en-US" smtClean="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579797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8ECB27-FE07-4C32-9BD4-81B40A89DA99}" type="datetime1">
              <a:rPr lang="en-US" smtClean="0"/>
              <a:pPr/>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939183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2F0D102-294E-4FEA-93D4-75C6BEAB5848}" type="datetime1">
              <a:rPr lang="en-US" smtClean="0"/>
              <a:pPr/>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104399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10544F6-10C1-4B1F-83A3-B93DD2F192C5}" type="datetime1">
              <a:rPr lang="en-US" smtClean="0"/>
              <a:pPr/>
              <a:t>1/18/2022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731094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C7326B05-8A17-4A98-848B-916AB863A0C5}" type="datetime1">
              <a:rPr lang="en-US" smtClean="0"/>
              <a:pPr/>
              <a:t>1/18/2022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863753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E238580-F3AA-4FD7-ACF9-28AB01136BF2}" type="datetime1">
              <a:rPr lang="en-US" smtClean="0"/>
              <a:pPr/>
              <a:t>1/18/2022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476851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206887A3-5249-4E9A-8580-0AB164AAC8C7}" type="datetime1">
              <a:rPr lang="en-US" smtClean="0"/>
              <a:pPr/>
              <a:t>1/18/2022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682846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0BA797-0AC9-442F-A5BA-27872955E78C}" type="datetime1">
              <a:rPr lang="en-US" smtClean="0"/>
              <a:pPr/>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743881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bg2">
                <a:shade val="69000"/>
                <a:hueMod val="108000"/>
                <a:satMod val="164000"/>
                <a:lumMod val="74000"/>
              </a:schemeClr>
              <a:schemeClr val="bg2">
                <a:tint val="96000"/>
                <a:hueMod val="88000"/>
                <a:satMod val="140000"/>
                <a:lumMod val="132000"/>
              </a:schemeClr>
            </a:duotone>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D50689E-21C5-4878-A658-738A4A47BA6A}" type="datetime1">
              <a:rPr lang="en-US" smtClean="0"/>
              <a:pPr/>
              <a:t>1/18/2022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pPr/>
              <a:t>‹#›</a:t>
            </a:fld>
            <a:endParaRPr lang="en-US" dirty="0"/>
          </a:p>
        </p:txBody>
      </p:sp>
      <p:sp>
        <p:nvSpPr>
          <p:cNvPr id="13" name="Rectangle 12"/>
          <p:cNvSpPr/>
          <p:nvPr userDrawn="1"/>
        </p:nvSpPr>
        <p:spPr>
          <a:xfrm>
            <a:off x="-200949" y="-14288"/>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635046034"/>
      </p:ext>
    </p:extLst>
  </p:cSld>
  <p:clrMap bg1="dk1" tx1="lt1" bg2="dk2" tx2="lt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 id="2147483958"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5981" y="2117502"/>
            <a:ext cx="8825658" cy="1424188"/>
          </a:xfrm>
        </p:spPr>
        <p:txBody>
          <a:bodyPr/>
          <a:lstStyle/>
          <a:p>
            <a:pPr algn="r"/>
            <a:r>
              <a:rPr lang="fa-IR" sz="11500" dirty="0" smtClean="0">
                <a:cs typeface="B Davat" panose="00000400000000000000" pitchFamily="2" charset="-78"/>
              </a:rPr>
              <a:t>مدیریت ریسک</a:t>
            </a:r>
            <a:endParaRPr lang="en-US" sz="11500" dirty="0">
              <a:cs typeface="B Davat" panose="00000400000000000000" pitchFamily="2" charset="-78"/>
            </a:endParaRPr>
          </a:p>
        </p:txBody>
      </p:sp>
      <p:sp>
        <p:nvSpPr>
          <p:cNvPr id="3" name="Subtitle 2"/>
          <p:cNvSpPr>
            <a:spLocks noGrp="1"/>
          </p:cNvSpPr>
          <p:nvPr>
            <p:ph type="subTitle" idx="1"/>
          </p:nvPr>
        </p:nvSpPr>
        <p:spPr>
          <a:xfrm>
            <a:off x="910256" y="4957684"/>
            <a:ext cx="4949631" cy="861420"/>
          </a:xfrm>
        </p:spPr>
        <p:txBody>
          <a:bodyPr>
            <a:noAutofit/>
          </a:bodyPr>
          <a:lstStyle/>
          <a:p>
            <a:r>
              <a:rPr lang="fa-IR" sz="5400" b="1" dirty="0" smtClean="0">
                <a:cs typeface="B Hamid" panose="00000400000000000000" pitchFamily="2" charset="-78"/>
              </a:rPr>
              <a:t>سالار عیسی زاده</a:t>
            </a:r>
            <a:endParaRPr lang="en-US" sz="5400" b="1" dirty="0">
              <a:cs typeface="B Hamid" panose="00000400000000000000" pitchFamily="2" charset="-78"/>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pPr/>
              <a:t>1</a:t>
            </a:fld>
            <a:endParaRPr lang="en-US" dirty="0"/>
          </a:p>
        </p:txBody>
      </p:sp>
    </p:spTree>
    <p:extLst>
      <p:ext uri="{BB962C8B-B14F-4D97-AF65-F5344CB8AC3E}">
        <p14:creationId xmlns:p14="http://schemas.microsoft.com/office/powerpoint/2010/main" val="3766391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20506" y="169382"/>
            <a:ext cx="9404723" cy="1400530"/>
          </a:xfrm>
        </p:spPr>
        <p:txBody>
          <a:bodyPr/>
          <a:lstStyle/>
          <a:p>
            <a:pPr algn="r" rtl="1"/>
            <a:r>
              <a:rPr lang="fa-IR" sz="4400" dirty="0" smtClean="0">
                <a:solidFill>
                  <a:schemeClr val="bg2">
                    <a:lumMod val="60000"/>
                    <a:lumOff val="40000"/>
                  </a:schemeClr>
                </a:solidFill>
                <a:cs typeface="DecoType Naskh" pitchFamily="2" charset="-78"/>
              </a:rPr>
              <a:t>ریسک های درونی، برونی و ذاتی </a:t>
            </a:r>
            <a:endParaRPr lang="en-US" sz="4400" dirty="0">
              <a:solidFill>
                <a:schemeClr val="bg2">
                  <a:lumMod val="60000"/>
                  <a:lumOff val="40000"/>
                </a:schemeClr>
              </a:solidFill>
              <a:cs typeface="DecoType Naskh" pitchFamily="2" charset="-78"/>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34651411"/>
              </p:ext>
            </p:extLst>
          </p:nvPr>
        </p:nvGraphicFramePr>
        <p:xfrm>
          <a:off x="6229216" y="930674"/>
          <a:ext cx="5254580" cy="419851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D57F1E4F-1CFF-5643-939E-02111984F565}" type="slidenum">
              <a:rPr lang="en-US" smtClean="0"/>
              <a:pPr/>
              <a:t>10</a:t>
            </a:fld>
            <a:endParaRPr lang="en-US" dirty="0"/>
          </a:p>
        </p:txBody>
      </p:sp>
      <p:sp>
        <p:nvSpPr>
          <p:cNvPr id="9" name="TextBox 8"/>
          <p:cNvSpPr txBox="1"/>
          <p:nvPr/>
        </p:nvSpPr>
        <p:spPr>
          <a:xfrm>
            <a:off x="-167426" y="5100034"/>
            <a:ext cx="8397025" cy="1200329"/>
          </a:xfrm>
          <a:prstGeom prst="rect">
            <a:avLst/>
          </a:prstGeom>
          <a:noFill/>
        </p:spPr>
        <p:txBody>
          <a:bodyPr wrap="square" rtlCol="0">
            <a:spAutoFit/>
          </a:bodyPr>
          <a:lstStyle/>
          <a:p>
            <a:pPr algn="r" rtl="1"/>
            <a:r>
              <a:rPr lang="fa-IR" sz="2400" dirty="0" smtClean="0">
                <a:cs typeface="0 Nazanin" panose="00000400000000000000" pitchFamily="2" charset="-78"/>
              </a:rPr>
              <a:t>ریسک های درونی، برونی و ذاتی سه دسته </a:t>
            </a:r>
            <a:r>
              <a:rPr lang="fa-IR" sz="2400" dirty="0" err="1" smtClean="0">
                <a:cs typeface="0 Nazanin" panose="00000400000000000000" pitchFamily="2" charset="-78"/>
              </a:rPr>
              <a:t>کاملاَ</a:t>
            </a:r>
            <a:r>
              <a:rPr lang="fa-IR" sz="2400" dirty="0" smtClean="0">
                <a:cs typeface="0 Nazanin" panose="00000400000000000000" pitchFamily="2" charset="-78"/>
              </a:rPr>
              <a:t> </a:t>
            </a:r>
            <a:r>
              <a:rPr lang="fa-IR" sz="2400" dirty="0" err="1" smtClean="0">
                <a:cs typeface="0 Nazanin" panose="00000400000000000000" pitchFamily="2" charset="-78"/>
              </a:rPr>
              <a:t>مجزای</a:t>
            </a:r>
            <a:r>
              <a:rPr lang="fa-IR" sz="2400" dirty="0" smtClean="0">
                <a:cs typeface="0 Nazanin" panose="00000400000000000000" pitchFamily="2" charset="-78"/>
              </a:rPr>
              <a:t> ریسک می باشند. به عبارت دیگر یک ریسک </a:t>
            </a:r>
            <a:r>
              <a:rPr lang="fa-IR" sz="2400" dirty="0" err="1" smtClean="0">
                <a:cs typeface="0 Nazanin" panose="00000400000000000000" pitchFamily="2" charset="-78"/>
              </a:rPr>
              <a:t>نمی</a:t>
            </a:r>
            <a:r>
              <a:rPr lang="fa-IR" sz="2400" dirty="0" smtClean="0">
                <a:cs typeface="0 Nazanin" panose="00000400000000000000" pitchFamily="2" charset="-78"/>
              </a:rPr>
              <a:t> تواند هم درونی، هم برونی و یا هم ذاتی </a:t>
            </a:r>
            <a:r>
              <a:rPr lang="fa-IR" sz="2400" dirty="0" err="1" smtClean="0">
                <a:cs typeface="0 Nazanin" panose="00000400000000000000" pitchFamily="2" charset="-78"/>
              </a:rPr>
              <a:t>باشد.این</a:t>
            </a:r>
            <a:r>
              <a:rPr lang="fa-IR" sz="2400" dirty="0" smtClean="0">
                <a:cs typeface="0 Nazanin" panose="00000400000000000000" pitchFamily="2" charset="-78"/>
              </a:rPr>
              <a:t> سه گروه از هم مستقل هستند.</a:t>
            </a:r>
            <a:endParaRPr lang="en-US" sz="2400" dirty="0">
              <a:cs typeface="0 Nazanin" panose="00000400000000000000" pitchFamily="2" charset="-78"/>
            </a:endParaRPr>
          </a:p>
        </p:txBody>
      </p:sp>
    </p:spTree>
    <p:extLst>
      <p:ext uri="{BB962C8B-B14F-4D97-AF65-F5344CB8AC3E}">
        <p14:creationId xmlns:p14="http://schemas.microsoft.com/office/powerpoint/2010/main" val="3423529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4400" dirty="0" smtClean="0">
                <a:solidFill>
                  <a:schemeClr val="bg2">
                    <a:lumMod val="60000"/>
                    <a:lumOff val="40000"/>
                  </a:schemeClr>
                </a:solidFill>
                <a:cs typeface="DecoType Naskh" pitchFamily="2" charset="-78"/>
              </a:rPr>
              <a:t>منابع ریسک</a:t>
            </a:r>
            <a:br>
              <a:rPr lang="fa-IR" sz="4400" dirty="0" smtClean="0">
                <a:solidFill>
                  <a:schemeClr val="bg2">
                    <a:lumMod val="60000"/>
                    <a:lumOff val="40000"/>
                  </a:schemeClr>
                </a:solidFill>
                <a:cs typeface="DecoType Naskh" pitchFamily="2" charset="-78"/>
              </a:rPr>
            </a:br>
            <a:endParaRPr lang="en-US" sz="4400" dirty="0">
              <a:solidFill>
                <a:schemeClr val="bg2">
                  <a:lumMod val="60000"/>
                  <a:lumOff val="40000"/>
                </a:schemeClr>
              </a:solidFill>
              <a:cs typeface="DecoType Naskh" pitchFamily="2" charset="-78"/>
            </a:endParaRPr>
          </a:p>
        </p:txBody>
      </p:sp>
      <p:sp>
        <p:nvSpPr>
          <p:cNvPr id="3" name="Content Placeholder 2"/>
          <p:cNvSpPr>
            <a:spLocks noGrp="1"/>
          </p:cNvSpPr>
          <p:nvPr>
            <p:ph idx="1"/>
          </p:nvPr>
        </p:nvSpPr>
        <p:spPr>
          <a:xfrm>
            <a:off x="407964" y="1364566"/>
            <a:ext cx="11605846" cy="5373859"/>
          </a:xfrm>
        </p:spPr>
        <p:txBody>
          <a:bodyPr/>
          <a:lstStyle/>
          <a:p>
            <a:pPr marL="0" indent="0" algn="r" rtl="1">
              <a:buNone/>
            </a:pPr>
            <a:r>
              <a:rPr lang="fa-IR" dirty="0" smtClean="0">
                <a:cs typeface="0 Nazanin" panose="00000400000000000000" pitchFamily="2" charset="-78"/>
              </a:rPr>
              <a:t>1- </a:t>
            </a:r>
            <a:r>
              <a:rPr lang="fa-IR" b="1" dirty="0" smtClean="0">
                <a:cs typeface="0 Nazanin" panose="00000400000000000000" pitchFamily="2" charset="-78"/>
              </a:rPr>
              <a:t>داخلی</a:t>
            </a:r>
          </a:p>
          <a:p>
            <a:pPr algn="r" rtl="1">
              <a:buFont typeface="Wingdings" panose="05000000000000000000" pitchFamily="2" charset="2"/>
              <a:buChar char="§"/>
            </a:pPr>
            <a:r>
              <a:rPr lang="fa-IR" dirty="0" smtClean="0">
                <a:cs typeface="0 Nazanin" panose="00000400000000000000" pitchFamily="2" charset="-78"/>
              </a:rPr>
              <a:t>اندازه پروژه</a:t>
            </a:r>
          </a:p>
          <a:p>
            <a:pPr algn="r" rtl="1">
              <a:buFont typeface="Wingdings" panose="05000000000000000000" pitchFamily="2" charset="2"/>
              <a:buChar char="§"/>
            </a:pPr>
            <a:r>
              <a:rPr lang="fa-IR" dirty="0" smtClean="0">
                <a:cs typeface="0 Nazanin" panose="00000400000000000000" pitchFamily="2" charset="-78"/>
              </a:rPr>
              <a:t>پیچیدگی پروژه</a:t>
            </a:r>
          </a:p>
          <a:p>
            <a:pPr algn="r" rtl="1">
              <a:buFont typeface="Wingdings" panose="05000000000000000000" pitchFamily="2" charset="2"/>
              <a:buChar char="§"/>
            </a:pPr>
            <a:r>
              <a:rPr lang="fa-IR" dirty="0" smtClean="0">
                <a:cs typeface="0 Nazanin" panose="00000400000000000000" pitchFamily="2" charset="-78"/>
              </a:rPr>
              <a:t>نوآوری در پروژه</a:t>
            </a:r>
          </a:p>
          <a:p>
            <a:pPr algn="r" rtl="1">
              <a:buFont typeface="Wingdings" panose="05000000000000000000" pitchFamily="2" charset="2"/>
              <a:buChar char="§"/>
            </a:pPr>
            <a:r>
              <a:rPr lang="fa-IR" dirty="0" smtClean="0">
                <a:cs typeface="0 Nazanin" panose="00000400000000000000" pitchFamily="2" charset="-78"/>
              </a:rPr>
              <a:t>سرعت طراحی و ساخت در پروژه</a:t>
            </a:r>
          </a:p>
          <a:p>
            <a:pPr algn="r" rtl="1">
              <a:buFont typeface="Wingdings" panose="05000000000000000000" pitchFamily="2" charset="2"/>
              <a:buChar char="§"/>
            </a:pPr>
            <a:r>
              <a:rPr lang="fa-IR" dirty="0" smtClean="0">
                <a:cs typeface="0 Nazanin" panose="00000400000000000000" pitchFamily="2" charset="-78"/>
              </a:rPr>
              <a:t>محل فیزیکی</a:t>
            </a:r>
          </a:p>
          <a:p>
            <a:pPr marL="0" indent="0" algn="r" rtl="1">
              <a:buNone/>
            </a:pPr>
            <a:r>
              <a:rPr lang="fa-IR" dirty="0" smtClean="0">
                <a:cs typeface="0 Nazanin" panose="00000400000000000000" pitchFamily="2" charset="-78"/>
              </a:rPr>
              <a:t>2- </a:t>
            </a:r>
            <a:r>
              <a:rPr lang="fa-IR" b="1" dirty="0" smtClean="0">
                <a:cs typeface="0 Nazanin" panose="00000400000000000000" pitchFamily="2" charset="-78"/>
              </a:rPr>
              <a:t>خارجی</a:t>
            </a:r>
          </a:p>
          <a:p>
            <a:pPr algn="r" rtl="1">
              <a:buFont typeface="Wingdings" panose="05000000000000000000" pitchFamily="2" charset="2"/>
              <a:buChar char="§"/>
            </a:pPr>
            <a:r>
              <a:rPr lang="fa-IR" dirty="0" smtClean="0">
                <a:cs typeface="0 Nazanin" panose="00000400000000000000" pitchFamily="2" charset="-78"/>
              </a:rPr>
              <a:t>ریسک های اقتصادی</a:t>
            </a:r>
          </a:p>
          <a:p>
            <a:pPr algn="r" rtl="1">
              <a:buFont typeface="Wingdings" panose="05000000000000000000" pitchFamily="2" charset="2"/>
              <a:buChar char="§"/>
            </a:pPr>
            <a:r>
              <a:rPr lang="fa-IR" dirty="0" smtClean="0">
                <a:cs typeface="0 Nazanin" panose="00000400000000000000" pitchFamily="2" charset="-78"/>
              </a:rPr>
              <a:t>ریسک های سیاسی</a:t>
            </a:r>
          </a:p>
          <a:p>
            <a:pPr algn="r" rtl="1">
              <a:buFont typeface="Wingdings" panose="05000000000000000000" pitchFamily="2" charset="2"/>
              <a:buChar char="§"/>
            </a:pPr>
            <a:r>
              <a:rPr lang="fa-IR" dirty="0" smtClean="0">
                <a:cs typeface="0 Nazanin" panose="00000400000000000000" pitchFamily="2" charset="-78"/>
              </a:rPr>
              <a:t>ریسک های اجتماعی</a:t>
            </a:r>
          </a:p>
          <a:p>
            <a:pPr algn="r" rtl="1">
              <a:buFont typeface="Wingdings" panose="05000000000000000000" pitchFamily="2" charset="2"/>
              <a:buChar char="§"/>
            </a:pPr>
            <a:r>
              <a:rPr lang="fa-IR" dirty="0" smtClean="0">
                <a:cs typeface="0 Nazanin" panose="00000400000000000000" pitchFamily="2" charset="-78"/>
              </a:rPr>
              <a:t>ریسک های مرتبط با شرایط جغرافیایی </a:t>
            </a:r>
          </a:p>
          <a:p>
            <a:pPr algn="r" rtl="1">
              <a:buFont typeface="Wingdings" panose="05000000000000000000" pitchFamily="2" charset="2"/>
              <a:buChar char="§"/>
            </a:pPr>
            <a:r>
              <a:rPr lang="fa-IR" dirty="0" smtClean="0">
                <a:cs typeface="0 Nazanin" panose="00000400000000000000" pitchFamily="2" charset="-78"/>
              </a:rPr>
              <a:t>طیف محدوده تکنولوژی</a:t>
            </a:r>
            <a:endParaRPr lang="en-US" dirty="0">
              <a:cs typeface="0 Nazanin" panose="00000400000000000000" pitchFamily="2" charset="-78"/>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pPr/>
              <a:t>11</a:t>
            </a:fld>
            <a:endParaRPr lang="en-US" dirty="0"/>
          </a:p>
        </p:txBody>
      </p:sp>
      <p:graphicFrame>
        <p:nvGraphicFramePr>
          <p:cNvPr id="5" name="Diagram 4"/>
          <p:cNvGraphicFramePr/>
          <p:nvPr>
            <p:extLst>
              <p:ext uri="{D42A27DB-BD31-4B8C-83A1-F6EECF244321}">
                <p14:modId xmlns:p14="http://schemas.microsoft.com/office/powerpoint/2010/main" val="1323266055"/>
              </p:ext>
            </p:extLst>
          </p:nvPr>
        </p:nvGraphicFramePr>
        <p:xfrm>
          <a:off x="407964" y="4726743"/>
          <a:ext cx="6725360" cy="1861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reeform 6"/>
          <p:cNvSpPr/>
          <p:nvPr/>
        </p:nvSpPr>
        <p:spPr>
          <a:xfrm>
            <a:off x="7132320" y="5669280"/>
            <a:ext cx="2423804" cy="759655"/>
          </a:xfrm>
          <a:custGeom>
            <a:avLst/>
            <a:gdLst>
              <a:gd name="connsiteX0" fmla="*/ 2250831 w 2250831"/>
              <a:gd name="connsiteY0" fmla="*/ 858129 h 909567"/>
              <a:gd name="connsiteX1" fmla="*/ 759655 w 2250831"/>
              <a:gd name="connsiteY1" fmla="*/ 858129 h 909567"/>
              <a:gd name="connsiteX2" fmla="*/ 956603 w 2250831"/>
              <a:gd name="connsiteY2" fmla="*/ 323557 h 909567"/>
              <a:gd name="connsiteX3" fmla="*/ 0 w 2250831"/>
              <a:gd name="connsiteY3" fmla="*/ 0 h 909567"/>
              <a:gd name="connsiteX4" fmla="*/ 0 w 2250831"/>
              <a:gd name="connsiteY4" fmla="*/ 0 h 90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831" h="909567">
                <a:moveTo>
                  <a:pt x="2250831" y="858129"/>
                </a:moveTo>
                <a:cubicBezTo>
                  <a:pt x="1613095" y="902676"/>
                  <a:pt x="975360" y="947224"/>
                  <a:pt x="759655" y="858129"/>
                </a:cubicBezTo>
                <a:cubicBezTo>
                  <a:pt x="543950" y="769034"/>
                  <a:pt x="1083212" y="466579"/>
                  <a:pt x="956603" y="323557"/>
                </a:cubicBezTo>
                <a:cubicBezTo>
                  <a:pt x="829994" y="180535"/>
                  <a:pt x="0" y="0"/>
                  <a:pt x="0" y="0"/>
                </a:cubicBezTo>
                <a:lnTo>
                  <a:pt x="0" y="0"/>
                </a:ln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08289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9412" y="432798"/>
            <a:ext cx="9404723" cy="1400530"/>
          </a:xfrm>
        </p:spPr>
        <p:txBody>
          <a:bodyPr/>
          <a:lstStyle/>
          <a:p>
            <a:pPr algn="r" rtl="1"/>
            <a:r>
              <a:rPr lang="fa-IR" sz="3600" dirty="0" smtClean="0">
                <a:solidFill>
                  <a:schemeClr val="bg2">
                    <a:lumMod val="60000"/>
                    <a:lumOff val="40000"/>
                  </a:schemeClr>
                </a:solidFill>
                <a:cs typeface="DecoType Naskh" pitchFamily="2" charset="-78"/>
              </a:rPr>
              <a:t>دارایی در معرض ریسک شرکت ها</a:t>
            </a:r>
            <a:endParaRPr lang="en-US" sz="3600" dirty="0">
              <a:solidFill>
                <a:schemeClr val="bg2">
                  <a:lumMod val="60000"/>
                  <a:lumOff val="40000"/>
                </a:schemeClr>
              </a:solidFill>
              <a:cs typeface="DecoType Naskh" pitchFamily="2" charset="-78"/>
            </a:endParaRPr>
          </a:p>
        </p:txBody>
      </p:sp>
      <p:sp>
        <p:nvSpPr>
          <p:cNvPr id="3" name="Content Placeholder 2"/>
          <p:cNvSpPr>
            <a:spLocks noGrp="1"/>
          </p:cNvSpPr>
          <p:nvPr>
            <p:ph idx="1"/>
          </p:nvPr>
        </p:nvSpPr>
        <p:spPr>
          <a:xfrm>
            <a:off x="-1492458" y="1367912"/>
            <a:ext cx="11844998" cy="5625772"/>
          </a:xfrm>
        </p:spPr>
        <p:txBody>
          <a:bodyPr>
            <a:normAutofit lnSpcReduction="10000"/>
          </a:bodyPr>
          <a:lstStyle/>
          <a:p>
            <a:pPr marL="0" indent="0" algn="r" rtl="1">
              <a:buNone/>
            </a:pPr>
            <a:r>
              <a:rPr lang="fa-IR" dirty="0" smtClean="0">
                <a:cs typeface="0 Nazanin" panose="00000400000000000000" pitchFamily="2" charset="-78"/>
              </a:rPr>
              <a:t>1- دارایی های فیزیکی</a:t>
            </a:r>
          </a:p>
          <a:p>
            <a:pPr marL="0" indent="0" algn="r" rtl="1">
              <a:buNone/>
            </a:pPr>
            <a:r>
              <a:rPr lang="fa-IR" dirty="0" smtClean="0">
                <a:cs typeface="0 Nazanin" panose="00000400000000000000" pitchFamily="2" charset="-78"/>
              </a:rPr>
              <a:t>2- جریان نقدی                            </a:t>
            </a:r>
          </a:p>
          <a:p>
            <a:pPr marL="0" indent="0" algn="r" rtl="1">
              <a:buNone/>
            </a:pPr>
            <a:r>
              <a:rPr lang="fa-IR" dirty="0" smtClean="0">
                <a:cs typeface="0 Nazanin" panose="00000400000000000000" pitchFamily="2" charset="-78"/>
              </a:rPr>
              <a:t>3- حسن نیّت</a:t>
            </a:r>
          </a:p>
          <a:p>
            <a:pPr marL="0" indent="0" algn="r" rtl="1">
              <a:buNone/>
            </a:pPr>
            <a:r>
              <a:rPr lang="fa-IR" dirty="0" smtClean="0">
                <a:cs typeface="0 Nazanin" panose="00000400000000000000" pitchFamily="2" charset="-78"/>
              </a:rPr>
              <a:t>4- برتری رقابتی</a:t>
            </a:r>
          </a:p>
          <a:p>
            <a:pPr marL="0" indent="0" algn="r" rtl="1">
              <a:buNone/>
            </a:pPr>
            <a:endParaRPr lang="fa-IR" dirty="0"/>
          </a:p>
          <a:p>
            <a:pPr marL="0" indent="0" algn="r" rtl="1">
              <a:buNone/>
            </a:pPr>
            <a:r>
              <a:rPr lang="fa-IR" sz="3200" dirty="0" smtClean="0">
                <a:solidFill>
                  <a:schemeClr val="bg2">
                    <a:lumMod val="60000"/>
                    <a:lumOff val="40000"/>
                  </a:schemeClr>
                </a:solidFill>
                <a:cs typeface="DecoType Naskh" pitchFamily="2" charset="-78"/>
              </a:rPr>
              <a:t>گرایش </a:t>
            </a:r>
            <a:r>
              <a:rPr lang="fa-IR" sz="3200" dirty="0">
                <a:solidFill>
                  <a:schemeClr val="bg2">
                    <a:lumMod val="60000"/>
                    <a:lumOff val="40000"/>
                  </a:schemeClr>
                </a:solidFill>
                <a:cs typeface="DecoType Naskh" pitchFamily="2" charset="-78"/>
              </a:rPr>
              <a:t>های ایجاد کننده ریسک های بزرگ</a:t>
            </a:r>
          </a:p>
          <a:p>
            <a:pPr marL="0" indent="0" algn="r" rtl="1">
              <a:buNone/>
            </a:pPr>
            <a:r>
              <a:rPr lang="fa-IR" dirty="0" smtClean="0">
                <a:cs typeface="0 Nazanin" panose="00000400000000000000" pitchFamily="2" charset="-78"/>
              </a:rPr>
              <a:t>1- یکپارچه سازی کسب و کار</a:t>
            </a:r>
          </a:p>
          <a:p>
            <a:pPr algn="r" rtl="1">
              <a:buFont typeface="Wingdings" panose="05000000000000000000" pitchFamily="2" charset="2"/>
              <a:buChar char="§"/>
            </a:pPr>
            <a:r>
              <a:rPr lang="fa-IR" dirty="0" smtClean="0">
                <a:cs typeface="0 Nazanin" panose="00000400000000000000" pitchFamily="2" charset="-78"/>
              </a:rPr>
              <a:t>استراتژی های جهانی</a:t>
            </a:r>
          </a:p>
          <a:p>
            <a:pPr algn="r" rtl="1">
              <a:buFont typeface="Wingdings" panose="05000000000000000000" pitchFamily="2" charset="2"/>
              <a:buChar char="§"/>
            </a:pPr>
            <a:r>
              <a:rPr lang="fa-IR" dirty="0" smtClean="0">
                <a:cs typeface="0 Nazanin" panose="00000400000000000000" pitchFamily="2" charset="-78"/>
              </a:rPr>
              <a:t>عرضه کننده واحد و به هنگام</a:t>
            </a:r>
          </a:p>
          <a:p>
            <a:pPr marL="0" indent="0" algn="r" rtl="1">
              <a:buNone/>
            </a:pPr>
            <a:r>
              <a:rPr lang="fa-IR" dirty="0" smtClean="0">
                <a:cs typeface="0 Nazanin" panose="00000400000000000000" pitchFamily="2" charset="-78"/>
              </a:rPr>
              <a:t>2- تغییر اهداف اجتماعی</a:t>
            </a:r>
          </a:p>
          <a:p>
            <a:pPr algn="r" rtl="1">
              <a:buFont typeface="Wingdings" panose="05000000000000000000" pitchFamily="2" charset="2"/>
              <a:buChar char="§"/>
            </a:pPr>
            <a:r>
              <a:rPr lang="fa-IR" dirty="0" smtClean="0">
                <a:cs typeface="0 Nazanin" panose="00000400000000000000" pitchFamily="2" charset="-78"/>
              </a:rPr>
              <a:t>اخلاقیات</a:t>
            </a:r>
          </a:p>
          <a:p>
            <a:pPr algn="r" rtl="1">
              <a:buFont typeface="Wingdings" panose="05000000000000000000" pitchFamily="2" charset="2"/>
              <a:buChar char="§"/>
            </a:pPr>
            <a:r>
              <a:rPr lang="fa-IR" dirty="0" smtClean="0">
                <a:cs typeface="0 Nazanin" panose="00000400000000000000" pitchFamily="2" charset="-78"/>
              </a:rPr>
              <a:t>محیط زیست</a:t>
            </a:r>
          </a:p>
          <a:p>
            <a:pPr algn="r" rtl="1">
              <a:buFont typeface="Wingdings" panose="05000000000000000000" pitchFamily="2" charset="2"/>
              <a:buChar char="§"/>
            </a:pPr>
            <a:r>
              <a:rPr lang="fa-IR" dirty="0" smtClean="0">
                <a:cs typeface="0 Nazanin" panose="00000400000000000000" pitchFamily="2" charset="-78"/>
              </a:rPr>
              <a:t>شرایط استخدام</a:t>
            </a:r>
            <a:endParaRPr lang="en-US" dirty="0">
              <a:cs typeface="0 Nazanin" panose="00000400000000000000" pitchFamily="2" charset="-78"/>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pPr/>
              <a:t>12</a:t>
            </a:fld>
            <a:endParaRPr lang="en-US" dirty="0"/>
          </a:p>
        </p:txBody>
      </p:sp>
      <p:sp>
        <p:nvSpPr>
          <p:cNvPr id="6" name="Left Bracket 5"/>
          <p:cNvSpPr/>
          <p:nvPr/>
        </p:nvSpPr>
        <p:spPr>
          <a:xfrm>
            <a:off x="8072838" y="1417868"/>
            <a:ext cx="225083" cy="633046"/>
          </a:xfrm>
          <a:prstGeom prst="leftBracket">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7" name="TextBox 6"/>
          <p:cNvSpPr txBox="1"/>
          <p:nvPr/>
        </p:nvSpPr>
        <p:spPr>
          <a:xfrm>
            <a:off x="6477838" y="1483174"/>
            <a:ext cx="2033313" cy="400110"/>
          </a:xfrm>
          <a:prstGeom prst="rect">
            <a:avLst/>
          </a:prstGeom>
          <a:noFill/>
        </p:spPr>
        <p:txBody>
          <a:bodyPr wrap="square" rtlCol="0">
            <a:spAutoFit/>
          </a:bodyPr>
          <a:lstStyle/>
          <a:p>
            <a:r>
              <a:rPr lang="fa-IR" sz="2000" b="1" dirty="0" smtClean="0"/>
              <a:t>بیمه پذیرند</a:t>
            </a:r>
            <a:endParaRPr lang="en-US" sz="2000" b="1" dirty="0"/>
          </a:p>
        </p:txBody>
      </p:sp>
      <p:sp>
        <p:nvSpPr>
          <p:cNvPr id="8" name="Left Bracket 7"/>
          <p:cNvSpPr/>
          <p:nvPr/>
        </p:nvSpPr>
        <p:spPr>
          <a:xfrm>
            <a:off x="8072837" y="2268499"/>
            <a:ext cx="225083" cy="633046"/>
          </a:xfrm>
          <a:prstGeom prst="leftBracket">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9" name="TextBox 8"/>
          <p:cNvSpPr txBox="1"/>
          <p:nvPr/>
        </p:nvSpPr>
        <p:spPr>
          <a:xfrm>
            <a:off x="6252990" y="2439928"/>
            <a:ext cx="2167488" cy="400110"/>
          </a:xfrm>
          <a:prstGeom prst="rect">
            <a:avLst/>
          </a:prstGeom>
          <a:noFill/>
        </p:spPr>
        <p:txBody>
          <a:bodyPr wrap="square" rtlCol="0">
            <a:spAutoFit/>
          </a:bodyPr>
          <a:lstStyle/>
          <a:p>
            <a:r>
              <a:rPr lang="fa-IR" sz="2000" b="1" dirty="0" smtClean="0"/>
              <a:t>بیمه پذیر نیستند</a:t>
            </a:r>
            <a:endParaRPr lang="en-US" sz="2000" b="1" dirty="0"/>
          </a:p>
        </p:txBody>
      </p:sp>
    </p:spTree>
    <p:extLst>
      <p:ext uri="{BB962C8B-B14F-4D97-AF65-F5344CB8AC3E}">
        <p14:creationId xmlns:p14="http://schemas.microsoft.com/office/powerpoint/2010/main" val="834598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4400" dirty="0" smtClean="0">
                <a:solidFill>
                  <a:schemeClr val="bg2">
                    <a:lumMod val="60000"/>
                    <a:lumOff val="40000"/>
                  </a:schemeClr>
                </a:solidFill>
                <a:cs typeface="DecoType Naskh" pitchFamily="2" charset="-78"/>
              </a:rPr>
              <a:t>ساختار کلی فرآیندهای مدیریت ریسک</a:t>
            </a:r>
            <a:br>
              <a:rPr lang="fa-IR" sz="4400" dirty="0" smtClean="0">
                <a:solidFill>
                  <a:schemeClr val="bg2">
                    <a:lumMod val="60000"/>
                    <a:lumOff val="40000"/>
                  </a:schemeClr>
                </a:solidFill>
                <a:cs typeface="DecoType Naskh" pitchFamily="2" charset="-78"/>
              </a:rPr>
            </a:br>
            <a:endParaRPr lang="en-US" sz="4400" dirty="0">
              <a:solidFill>
                <a:schemeClr val="bg2">
                  <a:lumMod val="60000"/>
                  <a:lumOff val="40000"/>
                </a:schemeClr>
              </a:solidFill>
              <a:cs typeface="DecoType Naskh" pitchFamily="2" charset="-78"/>
            </a:endParaRPr>
          </a:p>
        </p:txBody>
      </p:sp>
      <p:sp>
        <p:nvSpPr>
          <p:cNvPr id="3" name="Content Placeholder 2"/>
          <p:cNvSpPr>
            <a:spLocks noGrp="1"/>
          </p:cNvSpPr>
          <p:nvPr>
            <p:ph idx="1"/>
          </p:nvPr>
        </p:nvSpPr>
        <p:spPr>
          <a:xfrm>
            <a:off x="154745" y="1181686"/>
            <a:ext cx="10882449" cy="5500468"/>
          </a:xfrm>
        </p:spPr>
        <p:txBody>
          <a:bodyPr>
            <a:normAutofit/>
          </a:bodyPr>
          <a:lstStyle/>
          <a:p>
            <a:pPr marL="0" indent="0" algn="r" rtl="1">
              <a:buNone/>
            </a:pPr>
            <a:endParaRPr lang="fa-IR" sz="2800" dirty="0" smtClean="0">
              <a:cs typeface="0 Nazanin" panose="00000400000000000000" pitchFamily="2" charset="-78"/>
            </a:endParaRPr>
          </a:p>
          <a:p>
            <a:pPr marL="0" indent="0" algn="r" rtl="1">
              <a:buNone/>
            </a:pPr>
            <a:r>
              <a:rPr lang="fa-IR" sz="2800" dirty="0" smtClean="0">
                <a:cs typeface="0 Nazanin" panose="00000400000000000000" pitchFamily="2" charset="-78"/>
              </a:rPr>
              <a:t>1- شناسایی ریسک</a:t>
            </a:r>
          </a:p>
          <a:p>
            <a:pPr marL="0" indent="0" algn="r" rtl="1">
              <a:buNone/>
            </a:pPr>
            <a:endParaRPr lang="fa-IR" sz="2800" dirty="0">
              <a:cs typeface="0 Nazanin" panose="00000400000000000000" pitchFamily="2" charset="-78"/>
            </a:endParaRPr>
          </a:p>
          <a:p>
            <a:pPr marL="0" indent="0" algn="r" rtl="1">
              <a:buNone/>
            </a:pPr>
            <a:r>
              <a:rPr lang="fa-IR" sz="2800" dirty="0" smtClean="0">
                <a:cs typeface="0 Nazanin" panose="00000400000000000000" pitchFamily="2" charset="-78"/>
              </a:rPr>
              <a:t>2- تجزیه و تحلیل ریسک</a:t>
            </a:r>
          </a:p>
          <a:p>
            <a:pPr marL="0" indent="0" algn="r" rtl="1">
              <a:buNone/>
            </a:pPr>
            <a:endParaRPr lang="fa-IR" sz="2800" dirty="0">
              <a:cs typeface="0 Nazanin" panose="00000400000000000000" pitchFamily="2" charset="-78"/>
            </a:endParaRPr>
          </a:p>
          <a:p>
            <a:pPr marL="0" indent="0" algn="r" rtl="1">
              <a:buNone/>
            </a:pPr>
            <a:r>
              <a:rPr lang="fa-IR" sz="2800" dirty="0" smtClean="0">
                <a:cs typeface="0 Nazanin" panose="00000400000000000000" pitchFamily="2" charset="-78"/>
              </a:rPr>
              <a:t>3- برنامه ریزی پاسخ به ریسک</a:t>
            </a:r>
          </a:p>
          <a:p>
            <a:pPr marL="0" indent="0" algn="r" rtl="1">
              <a:buNone/>
            </a:pPr>
            <a:endParaRPr lang="fa-IR" sz="2800" dirty="0">
              <a:cs typeface="0 Nazanin" panose="00000400000000000000" pitchFamily="2" charset="-78"/>
            </a:endParaRPr>
          </a:p>
          <a:p>
            <a:pPr marL="0" indent="0" algn="r" rtl="1">
              <a:buNone/>
            </a:pPr>
            <a:r>
              <a:rPr lang="fa-IR" sz="2800" dirty="0" smtClean="0">
                <a:cs typeface="0 Nazanin" panose="00000400000000000000" pitchFamily="2" charset="-78"/>
              </a:rPr>
              <a:t>4- کنترل ریسک</a:t>
            </a:r>
            <a:endParaRPr lang="en-US" sz="2800" dirty="0">
              <a:cs typeface="0 Nazanin" panose="00000400000000000000" pitchFamily="2" charset="-78"/>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pPr/>
              <a:t>13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11" y="1532585"/>
            <a:ext cx="5907018" cy="4314423"/>
          </a:xfrm>
          <a:prstGeom prst="rect">
            <a:avLst/>
          </a:prstGeom>
          <a:ln>
            <a:noFill/>
          </a:ln>
          <a:effectLst>
            <a:softEdge rad="112500"/>
          </a:effectLst>
        </p:spPr>
      </p:pic>
    </p:spTree>
    <p:extLst>
      <p:ext uri="{BB962C8B-B14F-4D97-AF65-F5344CB8AC3E}">
        <p14:creationId xmlns:p14="http://schemas.microsoft.com/office/powerpoint/2010/main" val="4206001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4400" dirty="0" smtClean="0">
                <a:solidFill>
                  <a:schemeClr val="bg2">
                    <a:lumMod val="60000"/>
                    <a:lumOff val="40000"/>
                  </a:schemeClr>
                </a:solidFill>
                <a:cs typeface="DecoType Naskh" pitchFamily="2" charset="-78"/>
              </a:rPr>
              <a:t>استراتژی های مواجهه با ریسک</a:t>
            </a:r>
            <a:endParaRPr lang="en-US" sz="4400" dirty="0">
              <a:solidFill>
                <a:schemeClr val="bg2">
                  <a:lumMod val="60000"/>
                  <a:lumOff val="40000"/>
                </a:schemeClr>
              </a:solidFill>
              <a:cs typeface="DecoType Naskh" pitchFamily="2" charset="-78"/>
            </a:endParaRPr>
          </a:p>
        </p:txBody>
      </p:sp>
      <p:sp>
        <p:nvSpPr>
          <p:cNvPr id="3" name="Content Placeholder 2"/>
          <p:cNvSpPr>
            <a:spLocks noGrp="1"/>
          </p:cNvSpPr>
          <p:nvPr>
            <p:ph idx="1"/>
          </p:nvPr>
        </p:nvSpPr>
        <p:spPr>
          <a:xfrm>
            <a:off x="-1044179" y="1693473"/>
            <a:ext cx="11690252" cy="5359790"/>
          </a:xfrm>
        </p:spPr>
        <p:txBody>
          <a:bodyPr/>
          <a:lstStyle/>
          <a:p>
            <a:pPr marL="0" indent="0" algn="r" rtl="1">
              <a:buNone/>
            </a:pPr>
            <a:r>
              <a:rPr lang="fa-IR" dirty="0" smtClean="0">
                <a:cs typeface="0 Nazanin" panose="00000400000000000000" pitchFamily="2" charset="-78"/>
              </a:rPr>
              <a:t>1- انتقال ریسک :  بیمه – ضمانت نامه – </a:t>
            </a:r>
            <a:r>
              <a:rPr lang="fa-IR" dirty="0" err="1" smtClean="0">
                <a:cs typeface="0 Nazanin" panose="00000400000000000000" pitchFamily="2" charset="-78"/>
              </a:rPr>
              <a:t>گارانتی</a:t>
            </a:r>
            <a:endParaRPr lang="fa-IR" dirty="0" smtClean="0">
              <a:cs typeface="0 Nazanin" panose="00000400000000000000" pitchFamily="2" charset="-78"/>
            </a:endParaRPr>
          </a:p>
          <a:p>
            <a:pPr marL="0" indent="0" algn="r" rtl="1">
              <a:buNone/>
            </a:pPr>
            <a:endParaRPr lang="fa-IR" dirty="0" smtClean="0">
              <a:cs typeface="0 Nazanin" panose="00000400000000000000" pitchFamily="2" charset="-78"/>
            </a:endParaRPr>
          </a:p>
          <a:p>
            <a:pPr marL="0" indent="0" algn="r" rtl="1">
              <a:buNone/>
            </a:pPr>
            <a:r>
              <a:rPr lang="fa-IR" dirty="0" smtClean="0">
                <a:cs typeface="0 Nazanin" panose="00000400000000000000" pitchFamily="2" charset="-78"/>
              </a:rPr>
              <a:t>2- کاهش ریسک : برنامه های پیشگیرانه</a:t>
            </a:r>
          </a:p>
          <a:p>
            <a:pPr marL="0" indent="0" algn="r" rtl="1">
              <a:buNone/>
            </a:pPr>
            <a:endParaRPr lang="fa-IR" dirty="0" smtClean="0">
              <a:cs typeface="0 Nazanin" panose="00000400000000000000" pitchFamily="2" charset="-78"/>
            </a:endParaRPr>
          </a:p>
          <a:p>
            <a:pPr marL="0" indent="0" algn="r" rtl="1">
              <a:buNone/>
            </a:pPr>
            <a:r>
              <a:rPr lang="fa-IR" dirty="0" smtClean="0">
                <a:cs typeface="0 Nazanin" panose="00000400000000000000" pitchFamily="2" charset="-78"/>
              </a:rPr>
              <a:t>3- پذیرش ریسک</a:t>
            </a:r>
          </a:p>
          <a:p>
            <a:pPr marL="0" indent="0" algn="r" rtl="1">
              <a:buNone/>
            </a:pPr>
            <a:r>
              <a:rPr lang="fa-IR" dirty="0" smtClean="0">
                <a:cs typeface="0 Nazanin" panose="00000400000000000000" pitchFamily="2" charset="-78"/>
              </a:rPr>
              <a:t>الف) پذیرش فعال: مواجهه با رویدادهای مخاطره آمیز به طور هوشمند</a:t>
            </a:r>
          </a:p>
          <a:p>
            <a:pPr marL="0" indent="0" algn="r" rtl="1">
              <a:buNone/>
            </a:pPr>
            <a:r>
              <a:rPr lang="fa-IR" dirty="0" smtClean="0">
                <a:cs typeface="0 Nazanin" panose="00000400000000000000" pitchFamily="2" charset="-78"/>
              </a:rPr>
              <a:t>ب) پذیرش انفعالی: عقب نشینی و قبول تغییر بودجه، زمان و کیفیت اجرا</a:t>
            </a:r>
          </a:p>
          <a:p>
            <a:pPr marL="0" indent="0" algn="r" rtl="1">
              <a:buNone/>
            </a:pPr>
            <a:endParaRPr lang="fa-IR" dirty="0" smtClean="0">
              <a:cs typeface="0 Nazanin" panose="00000400000000000000" pitchFamily="2" charset="-78"/>
            </a:endParaRPr>
          </a:p>
          <a:p>
            <a:pPr marL="0" indent="0" algn="r" rtl="1">
              <a:buNone/>
            </a:pPr>
            <a:r>
              <a:rPr lang="fa-IR" dirty="0" smtClean="0">
                <a:cs typeface="0 Nazanin" panose="00000400000000000000" pitchFamily="2" charset="-78"/>
              </a:rPr>
              <a:t>4- اجتناب از ریسک : از طریق تغییر در برنامه پروژه</a:t>
            </a:r>
            <a:endParaRPr lang="en-US" dirty="0">
              <a:cs typeface="0 Nazanin" panose="00000400000000000000" pitchFamily="2" charset="-78"/>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pPr/>
              <a:t>14</a:t>
            </a:fld>
            <a:endParaRPr lang="en-US" dirty="0"/>
          </a:p>
        </p:txBody>
      </p:sp>
    </p:spTree>
    <p:extLst>
      <p:ext uri="{BB962C8B-B14F-4D97-AF65-F5344CB8AC3E}">
        <p14:creationId xmlns:p14="http://schemas.microsoft.com/office/powerpoint/2010/main" val="2287971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4400" dirty="0" smtClean="0">
                <a:solidFill>
                  <a:schemeClr val="bg2">
                    <a:lumMod val="60000"/>
                    <a:lumOff val="40000"/>
                  </a:schemeClr>
                </a:solidFill>
                <a:cs typeface="DecoType Naskh" pitchFamily="2" charset="-78"/>
              </a:rPr>
              <a:t>راه های مدیریت نادرست ریسک</a:t>
            </a:r>
            <a:br>
              <a:rPr lang="fa-IR" sz="4400" dirty="0" smtClean="0">
                <a:solidFill>
                  <a:schemeClr val="bg2">
                    <a:lumMod val="60000"/>
                    <a:lumOff val="40000"/>
                  </a:schemeClr>
                </a:solidFill>
                <a:cs typeface="DecoType Naskh" pitchFamily="2" charset="-78"/>
              </a:rPr>
            </a:br>
            <a:endParaRPr lang="en-US" sz="4400" dirty="0">
              <a:solidFill>
                <a:schemeClr val="bg2">
                  <a:lumMod val="60000"/>
                  <a:lumOff val="40000"/>
                </a:schemeClr>
              </a:solidFill>
              <a:cs typeface="DecoType Naskh" pitchFamily="2" charset="-78"/>
            </a:endParaRPr>
          </a:p>
        </p:txBody>
      </p:sp>
      <p:sp>
        <p:nvSpPr>
          <p:cNvPr id="6" name="Content Placeholder 5"/>
          <p:cNvSpPr>
            <a:spLocks noGrp="1"/>
          </p:cNvSpPr>
          <p:nvPr>
            <p:ph sz="half" idx="2"/>
          </p:nvPr>
        </p:nvSpPr>
        <p:spPr>
          <a:xfrm>
            <a:off x="248825" y="2067950"/>
            <a:ext cx="5902148" cy="4241410"/>
          </a:xfrm>
        </p:spPr>
        <p:txBody>
          <a:bodyPr/>
          <a:lstStyle/>
          <a:p>
            <a:pPr marL="0" indent="0" algn="r" rtl="1">
              <a:buNone/>
            </a:pPr>
            <a:r>
              <a:rPr lang="fa-IR" dirty="0" smtClean="0">
                <a:cs typeface="0 Nazanin" panose="00000400000000000000" pitchFamily="2" charset="-78"/>
              </a:rPr>
              <a:t>2- تمامی ریسک ها را شناسایی و از بین ببرید.</a:t>
            </a:r>
          </a:p>
          <a:p>
            <a:pPr marL="0" indent="0" algn="r" rtl="1">
              <a:buNone/>
            </a:pPr>
            <a:r>
              <a:rPr lang="fa-IR" dirty="0" smtClean="0">
                <a:cs typeface="0 Nazanin" panose="00000400000000000000" pitchFamily="2" charset="-78"/>
              </a:rPr>
              <a:t>4- تصور کنید که مدیریت ریسک رایگان است.</a:t>
            </a:r>
          </a:p>
          <a:p>
            <a:pPr marL="0" indent="0" algn="r" rtl="1">
              <a:buNone/>
            </a:pPr>
            <a:r>
              <a:rPr lang="fa-IR" dirty="0" smtClean="0">
                <a:cs typeface="0 Nazanin" panose="00000400000000000000" pitchFamily="2" charset="-78"/>
              </a:rPr>
              <a:t>6- تمامی ریسک های پروژه را مدیریت کنید.</a:t>
            </a:r>
          </a:p>
          <a:p>
            <a:pPr marL="0" indent="0" algn="r" rtl="1">
              <a:buNone/>
            </a:pPr>
            <a:r>
              <a:rPr lang="fa-IR" dirty="0" smtClean="0">
                <a:cs typeface="0 Nazanin" panose="00000400000000000000" pitchFamily="2" charset="-78"/>
              </a:rPr>
              <a:t>8- پولی را برای ریسک، تا زمانی که اتفاق </a:t>
            </a:r>
            <a:r>
              <a:rPr lang="fa-IR" dirty="0" err="1" smtClean="0">
                <a:cs typeface="0 Nazanin" panose="00000400000000000000" pitchFamily="2" charset="-78"/>
              </a:rPr>
              <a:t>نیافتاده</a:t>
            </a:r>
            <a:r>
              <a:rPr lang="fa-IR" dirty="0" smtClean="0">
                <a:cs typeface="0 Nazanin" panose="00000400000000000000" pitchFamily="2" charset="-78"/>
              </a:rPr>
              <a:t> است؛ نپردازید.</a:t>
            </a:r>
          </a:p>
          <a:p>
            <a:pPr marL="0" indent="0" algn="r" rtl="1">
              <a:buNone/>
            </a:pPr>
            <a:r>
              <a:rPr lang="fa-IR" dirty="0" smtClean="0">
                <a:cs typeface="0 Nazanin" panose="00000400000000000000" pitchFamily="2" charset="-78"/>
              </a:rPr>
              <a:t>10- ریسک را برای بودجه بندی و زمان بندی در اولویت بعدی قرار دهید.</a:t>
            </a:r>
          </a:p>
          <a:p>
            <a:pPr marL="0" indent="0" algn="r" rtl="1">
              <a:buNone/>
            </a:pPr>
            <a:r>
              <a:rPr lang="fa-IR" dirty="0" smtClean="0">
                <a:cs typeface="0 Nazanin" panose="00000400000000000000" pitchFamily="2" charset="-78"/>
              </a:rPr>
              <a:t>12-</a:t>
            </a:r>
            <a:r>
              <a:rPr lang="en-US" dirty="0" smtClean="0">
                <a:cs typeface="0 Nazanin" panose="00000400000000000000" pitchFamily="2" charset="-78"/>
              </a:rPr>
              <a:t> </a:t>
            </a:r>
            <a:r>
              <a:rPr lang="fa-IR" dirty="0" smtClean="0">
                <a:cs typeface="0 Nazanin" panose="00000400000000000000" pitchFamily="2" charset="-78"/>
              </a:rPr>
              <a:t>به آتش نشان های سازمان پاداش دهید.</a:t>
            </a:r>
            <a:endParaRPr lang="en-US" dirty="0">
              <a:cs typeface="0 Nazanin" panose="00000400000000000000" pitchFamily="2" charset="-78"/>
            </a:endParaRPr>
          </a:p>
        </p:txBody>
      </p:sp>
      <p:sp>
        <p:nvSpPr>
          <p:cNvPr id="8" name="Content Placeholder 7"/>
          <p:cNvSpPr>
            <a:spLocks noGrp="1"/>
          </p:cNvSpPr>
          <p:nvPr>
            <p:ph sz="quarter" idx="4"/>
          </p:nvPr>
        </p:nvSpPr>
        <p:spPr>
          <a:xfrm>
            <a:off x="5669280" y="2067950"/>
            <a:ext cx="6246055" cy="4628272"/>
          </a:xfrm>
        </p:spPr>
        <p:txBody>
          <a:bodyPr/>
          <a:lstStyle/>
          <a:p>
            <a:pPr marL="0" indent="0" algn="r" rtl="1">
              <a:buNone/>
            </a:pPr>
            <a:r>
              <a:rPr lang="fa-IR" dirty="0" smtClean="0">
                <a:cs typeface="0 Nazanin" panose="00000400000000000000" pitchFamily="2" charset="-78"/>
              </a:rPr>
              <a:t>1- به مهندسان اجازه دهید تا ریسک را مدیریت کنند.</a:t>
            </a:r>
          </a:p>
          <a:p>
            <a:pPr marL="0" indent="0" algn="r" rtl="1">
              <a:buNone/>
            </a:pPr>
            <a:r>
              <a:rPr lang="fa-IR" dirty="0" smtClean="0">
                <a:cs typeface="0 Nazanin" panose="00000400000000000000" pitchFamily="2" charset="-78"/>
              </a:rPr>
              <a:t>3- ریسک ها را هرچه بیشتر در برنامه مستند کنید.</a:t>
            </a:r>
          </a:p>
          <a:p>
            <a:pPr marL="0" indent="0" algn="r" rtl="1">
              <a:buNone/>
            </a:pPr>
            <a:r>
              <a:rPr lang="fa-IR" dirty="0" smtClean="0">
                <a:cs typeface="0 Nazanin" panose="00000400000000000000" pitchFamily="2" charset="-78"/>
              </a:rPr>
              <a:t>5- ریسک </a:t>
            </a:r>
            <a:r>
              <a:rPr lang="fa-IR" dirty="0" err="1" smtClean="0">
                <a:cs typeface="0 Nazanin" panose="00000400000000000000" pitchFamily="2" charset="-78"/>
              </a:rPr>
              <a:t>هایی</a:t>
            </a:r>
            <a:r>
              <a:rPr lang="fa-IR" dirty="0" smtClean="0">
                <a:cs typeface="0 Nazanin" panose="00000400000000000000" pitchFamily="2" charset="-78"/>
              </a:rPr>
              <a:t> را که از همه بدتر هستند مدیریت کنید.</a:t>
            </a:r>
          </a:p>
          <a:p>
            <a:pPr marL="0" indent="0" algn="r" rtl="1">
              <a:buNone/>
            </a:pPr>
            <a:r>
              <a:rPr lang="fa-IR" dirty="0" smtClean="0">
                <a:cs typeface="0 Nazanin" panose="00000400000000000000" pitchFamily="2" charset="-78"/>
              </a:rPr>
              <a:t>7-  اجازه دهید ریسک ها را پس از انجام مورد حدس و قیاس قرار دهند.</a:t>
            </a:r>
          </a:p>
          <a:p>
            <a:pPr marL="0" indent="0" algn="r" rtl="1">
              <a:buNone/>
            </a:pPr>
            <a:r>
              <a:rPr lang="fa-IR" dirty="0" smtClean="0">
                <a:cs typeface="0 Nazanin" panose="00000400000000000000" pitchFamily="2" charset="-78"/>
              </a:rPr>
              <a:t>9- پیامدهای ریسک را مدیریت کنید.</a:t>
            </a:r>
          </a:p>
          <a:p>
            <a:pPr marL="0" indent="0" algn="r" rtl="1">
              <a:buNone/>
            </a:pPr>
            <a:r>
              <a:rPr lang="fa-IR" dirty="0" smtClean="0">
                <a:cs typeface="0 Nazanin" panose="00000400000000000000" pitchFamily="2" charset="-78"/>
              </a:rPr>
              <a:t>11- از نرم افزار پیشرفته استفاده کنید.</a:t>
            </a:r>
          </a:p>
          <a:p>
            <a:pPr marL="0" indent="0" algn="r" rtl="1">
              <a:buNone/>
            </a:pPr>
            <a:r>
              <a:rPr lang="fa-IR" dirty="0" smtClean="0">
                <a:cs typeface="0 Nazanin" panose="00000400000000000000" pitchFamily="2" charset="-78"/>
              </a:rPr>
              <a:t>13- از اندیشیدن در مورد پیامدهای منفی بپرهیزید.</a:t>
            </a:r>
            <a:endParaRPr lang="en-US" dirty="0">
              <a:cs typeface="0 Nazanin" panose="00000400000000000000" pitchFamily="2" charset="-78"/>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pPr/>
              <a:t>15</a:t>
            </a:fld>
            <a:endParaRPr lang="en-US" dirty="0"/>
          </a:p>
        </p:txBody>
      </p:sp>
    </p:spTree>
    <p:extLst>
      <p:ext uri="{BB962C8B-B14F-4D97-AF65-F5344CB8AC3E}">
        <p14:creationId xmlns:p14="http://schemas.microsoft.com/office/powerpoint/2010/main" val="5365334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823176" y="632064"/>
            <a:ext cx="9404723" cy="1400530"/>
          </a:xfrm>
        </p:spPr>
        <p:txBody>
          <a:bodyPr/>
          <a:lstStyle/>
          <a:p>
            <a:pPr algn="r" rtl="1"/>
            <a:r>
              <a:rPr lang="fa-IR" sz="4400" dirty="0" smtClean="0">
                <a:solidFill>
                  <a:schemeClr val="bg2">
                    <a:lumMod val="60000"/>
                    <a:lumOff val="40000"/>
                  </a:schemeClr>
                </a:solidFill>
                <a:cs typeface="DecoType Naskh" pitchFamily="2" charset="-78"/>
              </a:rPr>
              <a:t>چه مقدار مدیریت ریسک کافی است</a:t>
            </a:r>
            <a:br>
              <a:rPr lang="fa-IR" sz="4400" dirty="0" smtClean="0">
                <a:solidFill>
                  <a:schemeClr val="bg2">
                    <a:lumMod val="60000"/>
                    <a:lumOff val="40000"/>
                  </a:schemeClr>
                </a:solidFill>
                <a:cs typeface="DecoType Naskh" pitchFamily="2" charset="-78"/>
              </a:rPr>
            </a:br>
            <a:endParaRPr lang="en-US" sz="4400" dirty="0">
              <a:solidFill>
                <a:schemeClr val="bg2">
                  <a:lumMod val="60000"/>
                  <a:lumOff val="40000"/>
                </a:schemeClr>
              </a:solidFill>
              <a:cs typeface="DecoType Naskh" pitchFamily="2" charset="-78"/>
            </a:endParaRPr>
          </a:p>
        </p:txBody>
      </p:sp>
      <p:sp>
        <p:nvSpPr>
          <p:cNvPr id="9" name="Content Placeholder 8"/>
          <p:cNvSpPr>
            <a:spLocks noGrp="1"/>
          </p:cNvSpPr>
          <p:nvPr>
            <p:ph idx="1"/>
          </p:nvPr>
        </p:nvSpPr>
        <p:spPr>
          <a:xfrm>
            <a:off x="823176" y="1332329"/>
            <a:ext cx="9529364" cy="5359790"/>
          </a:xfrm>
        </p:spPr>
        <p:txBody>
          <a:bodyPr/>
          <a:lstStyle/>
          <a:p>
            <a:pPr marL="0" indent="0" algn="r" rtl="1">
              <a:buNone/>
            </a:pPr>
            <a:r>
              <a:rPr lang="fa-IR" dirty="0" smtClean="0">
                <a:cs typeface="0 Nazanin" panose="00000400000000000000" pitchFamily="2" charset="-78"/>
              </a:rPr>
              <a:t>اگر تلاش شما معطوف بر مدیریت تمامی ریسک </a:t>
            </a:r>
            <a:r>
              <a:rPr lang="fa-IR" dirty="0" err="1" smtClean="0">
                <a:cs typeface="0 Nazanin" panose="00000400000000000000" pitchFamily="2" charset="-78"/>
              </a:rPr>
              <a:t>هایی</a:t>
            </a:r>
            <a:r>
              <a:rPr lang="fa-IR" dirty="0" smtClean="0">
                <a:cs typeface="0 Nazanin" panose="00000400000000000000" pitchFamily="2" charset="-78"/>
              </a:rPr>
              <a:t> باشد که برای پروژه کشف می کنید، دیگر زمانی برای تکمیل پروژه نخواهید داشت. در نتیجه گام اولویت بندی بسیار مهم می باشد. در این مورد مقایسه مدیریت ریسک پروژه با بیمه بسیار آموزنده می باشد. </a:t>
            </a:r>
            <a:endParaRPr lang="en-US" dirty="0" smtClean="0">
              <a:cs typeface="0 Nazanin" panose="00000400000000000000" pitchFamily="2" charset="-78"/>
            </a:endParaRPr>
          </a:p>
          <a:p>
            <a:pPr marL="0" indent="0" algn="r" rtl="1">
              <a:buNone/>
            </a:pPr>
            <a:endParaRPr lang="fa-IR" dirty="0" smtClean="0">
              <a:cs typeface="0 Nazanin" panose="00000400000000000000" pitchFamily="2" charset="-78"/>
            </a:endParaRPr>
          </a:p>
          <a:p>
            <a:pPr marL="0" indent="0" algn="r" rtl="1">
              <a:buNone/>
            </a:pPr>
            <a:endParaRPr lang="fa-IR" dirty="0">
              <a:cs typeface="0 Nazanin" panose="00000400000000000000" pitchFamily="2" charset="-78"/>
            </a:endParaRPr>
          </a:p>
          <a:p>
            <a:pPr marL="0" indent="0" algn="r" rtl="1">
              <a:spcBef>
                <a:spcPct val="0"/>
              </a:spcBef>
              <a:buNone/>
            </a:pPr>
            <a:r>
              <a:rPr lang="en-US" sz="4400" dirty="0" smtClean="0">
                <a:solidFill>
                  <a:schemeClr val="bg2">
                    <a:lumMod val="60000"/>
                    <a:lumOff val="40000"/>
                  </a:schemeClr>
                </a:solidFill>
                <a:cs typeface="DecoType Naskh" pitchFamily="2" charset="-78"/>
              </a:rPr>
              <a:t> </a:t>
            </a:r>
            <a:r>
              <a:rPr lang="fa-IR" sz="4400" dirty="0" smtClean="0">
                <a:solidFill>
                  <a:schemeClr val="bg2">
                    <a:lumMod val="60000"/>
                    <a:lumOff val="40000"/>
                  </a:schemeClr>
                </a:solidFill>
                <a:cs typeface="DecoType Naskh" pitchFamily="2" charset="-78"/>
              </a:rPr>
              <a:t>نقش </a:t>
            </a:r>
            <a:r>
              <a:rPr lang="fa-IR" sz="4400" dirty="0">
                <a:solidFill>
                  <a:schemeClr val="bg2">
                    <a:lumMod val="60000"/>
                    <a:lumOff val="40000"/>
                  </a:schemeClr>
                </a:solidFill>
                <a:cs typeface="DecoType Naskh" pitchFamily="2" charset="-78"/>
              </a:rPr>
              <a:t>نرم افزار در مدیریت </a:t>
            </a:r>
            <a:r>
              <a:rPr lang="fa-IR" sz="4400" dirty="0" smtClean="0">
                <a:solidFill>
                  <a:schemeClr val="bg2">
                    <a:lumMod val="60000"/>
                    <a:lumOff val="40000"/>
                  </a:schemeClr>
                </a:solidFill>
                <a:cs typeface="DecoType Naskh" pitchFamily="2" charset="-78"/>
              </a:rPr>
              <a:t>ریسک</a:t>
            </a:r>
            <a:endParaRPr lang="fa-IR" sz="4400" dirty="0">
              <a:solidFill>
                <a:schemeClr val="bg2">
                  <a:lumMod val="60000"/>
                  <a:lumOff val="40000"/>
                </a:schemeClr>
              </a:solidFill>
              <a:cs typeface="DecoType Naskh" pitchFamily="2" charset="-78"/>
            </a:endParaRPr>
          </a:p>
          <a:p>
            <a:pPr marL="0" indent="0" algn="r" rtl="1">
              <a:buNone/>
            </a:pPr>
            <a:r>
              <a:rPr lang="fa-IR" dirty="0" smtClean="0">
                <a:cs typeface="0 Nazanin" panose="00000400000000000000" pitchFamily="2" charset="-78"/>
              </a:rPr>
              <a:t>نرم افزارها نقش مهم ولی اندکی را در کلّ فرآیند مدیریت ریسک بازی میکنند. نرم افزار کامپیوتری هیچ نقش مهمی در شناسایی ریسک نداشته؛ همچنین هیچ نقش مهمی را در کمک به تصمیم گیران در کسب یک نگرش گروهی درباره ریسک </a:t>
            </a:r>
            <a:r>
              <a:rPr lang="fa-IR" dirty="0" err="1" smtClean="0">
                <a:cs typeface="0 Nazanin" panose="00000400000000000000" pitchFamily="2" charset="-78"/>
              </a:rPr>
              <a:t>هایی</a:t>
            </a:r>
            <a:r>
              <a:rPr lang="fa-IR" dirty="0" smtClean="0">
                <a:cs typeface="0 Nazanin" panose="00000400000000000000" pitchFamily="2" charset="-78"/>
              </a:rPr>
              <a:t> که ممکن است در نتیجه تجزیه و تحلیل سنجیده شوند ایفا </a:t>
            </a:r>
            <a:r>
              <a:rPr lang="fa-IR" dirty="0" err="1" smtClean="0">
                <a:cs typeface="0 Nazanin" panose="00000400000000000000" pitchFamily="2" charset="-78"/>
              </a:rPr>
              <a:t>نمی</a:t>
            </a:r>
            <a:r>
              <a:rPr lang="fa-IR" dirty="0" smtClean="0">
                <a:cs typeface="0 Nazanin" panose="00000400000000000000" pitchFamily="2" charset="-78"/>
              </a:rPr>
              <a:t> کند.</a:t>
            </a:r>
          </a:p>
          <a:p>
            <a:pPr marL="0" indent="0" algn="r" rtl="1">
              <a:buNone/>
            </a:pPr>
            <a:r>
              <a:rPr lang="fa-IR" dirty="0" smtClean="0">
                <a:cs typeface="0 Nazanin" panose="00000400000000000000" pitchFamily="2" charset="-78"/>
              </a:rPr>
              <a:t>از جمله نرم افزارهای موجود در زمینه مدیریت ریسک می توان </a:t>
            </a:r>
            <a:r>
              <a:rPr lang="en-US" dirty="0" smtClean="0">
                <a:cs typeface="0 Nazanin" panose="00000400000000000000" pitchFamily="2" charset="-78"/>
              </a:rPr>
              <a:t>@Risk </a:t>
            </a:r>
            <a:r>
              <a:rPr lang="fa-IR" dirty="0" smtClean="0">
                <a:cs typeface="0 Nazanin" panose="00000400000000000000" pitchFamily="2" charset="-78"/>
              </a:rPr>
              <a:t> ، </a:t>
            </a:r>
            <a:r>
              <a:rPr lang="en-US" dirty="0" err="1" smtClean="0">
                <a:cs typeface="0 Nazanin" panose="00000400000000000000" pitchFamily="2" charset="-78"/>
              </a:rPr>
              <a:t>Cura</a:t>
            </a:r>
            <a:r>
              <a:rPr lang="en-US" dirty="0" smtClean="0">
                <a:cs typeface="0 Nazanin" panose="00000400000000000000" pitchFamily="2" charset="-78"/>
              </a:rPr>
              <a:t> </a:t>
            </a:r>
            <a:r>
              <a:rPr lang="fa-IR" dirty="0" smtClean="0">
                <a:cs typeface="0 Nazanin" panose="00000400000000000000" pitchFamily="2" charset="-78"/>
              </a:rPr>
              <a:t>  و </a:t>
            </a:r>
            <a:r>
              <a:rPr lang="en-US" dirty="0" err="1" smtClean="0">
                <a:cs typeface="0 Nazanin" panose="00000400000000000000" pitchFamily="2" charset="-78"/>
              </a:rPr>
              <a:t>Risktrak</a:t>
            </a:r>
            <a:r>
              <a:rPr lang="fa-IR" dirty="0" smtClean="0">
                <a:cs typeface="0 Nazanin" panose="00000400000000000000" pitchFamily="2" charset="-78"/>
              </a:rPr>
              <a:t>  را نام برد.</a:t>
            </a:r>
            <a:endParaRPr lang="en-US" dirty="0">
              <a:cs typeface="0 Nazanin" panose="00000400000000000000" pitchFamily="2" charset="-78"/>
            </a:endParaRPr>
          </a:p>
        </p:txBody>
      </p:sp>
      <p:sp>
        <p:nvSpPr>
          <p:cNvPr id="7" name="Slide Number Placeholder 6"/>
          <p:cNvSpPr>
            <a:spLocks noGrp="1"/>
          </p:cNvSpPr>
          <p:nvPr>
            <p:ph type="sldNum" sz="quarter" idx="12"/>
          </p:nvPr>
        </p:nvSpPr>
        <p:spPr/>
        <p:txBody>
          <a:bodyPr/>
          <a:lstStyle/>
          <a:p>
            <a:fld id="{D57F1E4F-1CFF-5643-939E-02111984F565}" type="slidenum">
              <a:rPr lang="en-US" smtClean="0"/>
              <a:pPr/>
              <a:t>16</a:t>
            </a:fld>
            <a:endParaRPr lang="en-US" dirty="0"/>
          </a:p>
        </p:txBody>
      </p:sp>
    </p:spTree>
    <p:extLst>
      <p:ext uri="{BB962C8B-B14F-4D97-AF65-F5344CB8AC3E}">
        <p14:creationId xmlns:p14="http://schemas.microsoft.com/office/powerpoint/2010/main" val="1170354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02111984F565}" type="slidenum">
              <a:rPr lang="en-US" smtClean="0"/>
              <a:pPr/>
              <a:t>17</a:t>
            </a:fld>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09" y="166762"/>
            <a:ext cx="5332756" cy="3257550"/>
          </a:xfrm>
          <a:prstGeom prst="rect">
            <a:avLst/>
          </a:prstGeom>
          <a:ln>
            <a:noFill/>
          </a:ln>
          <a:effectLst>
            <a:softEdge rad="112500"/>
          </a:effec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09" y="3424312"/>
            <a:ext cx="5478521" cy="3187503"/>
          </a:xfrm>
          <a:prstGeom prst="rect">
            <a:avLst/>
          </a:prstGeom>
          <a:ln>
            <a:noFill/>
          </a:ln>
          <a:effectLst>
            <a:softEdge rad="112500"/>
          </a:effectLst>
        </p:spPr>
      </p:pic>
      <p:sp>
        <p:nvSpPr>
          <p:cNvPr id="12" name="TextBox 11"/>
          <p:cNvSpPr txBox="1"/>
          <p:nvPr/>
        </p:nvSpPr>
        <p:spPr>
          <a:xfrm>
            <a:off x="6330462" y="1162154"/>
            <a:ext cx="6424246" cy="4524315"/>
          </a:xfrm>
          <a:prstGeom prst="rect">
            <a:avLst/>
          </a:prstGeom>
          <a:noFill/>
        </p:spPr>
        <p:txBody>
          <a:bodyPr wrap="square" rtlCol="0">
            <a:spAutoFit/>
          </a:bodyPr>
          <a:lstStyle/>
          <a:p>
            <a:pPr algn="l"/>
            <a:r>
              <a:rPr lang="en-US" sz="7200" dirty="0" smtClean="0">
                <a:latin typeface="Matura MT Script Capitals" panose="03020802060602070202" pitchFamily="66" charset="0"/>
              </a:rPr>
              <a:t>     Risk</a:t>
            </a:r>
          </a:p>
          <a:p>
            <a:pPr algn="l"/>
            <a:endParaRPr lang="en-US" sz="7200" dirty="0" smtClean="0">
              <a:latin typeface="Matura MT Script Capitals" panose="03020802060602070202" pitchFamily="66" charset="0"/>
            </a:endParaRPr>
          </a:p>
          <a:p>
            <a:pPr algn="l"/>
            <a:endParaRPr lang="en-US" sz="7200" dirty="0">
              <a:latin typeface="Matura MT Script Capitals" panose="03020802060602070202" pitchFamily="66" charset="0"/>
            </a:endParaRPr>
          </a:p>
          <a:p>
            <a:pPr algn="l"/>
            <a:r>
              <a:rPr lang="en-US" sz="7200" dirty="0" smtClean="0">
                <a:latin typeface="Matura MT Script Capitals" panose="03020802060602070202" pitchFamily="66" charset="0"/>
              </a:rPr>
              <a:t>Management</a:t>
            </a:r>
          </a:p>
        </p:txBody>
      </p:sp>
    </p:spTree>
    <p:extLst>
      <p:ext uri="{BB962C8B-B14F-4D97-AF65-F5344CB8AC3E}">
        <p14:creationId xmlns:p14="http://schemas.microsoft.com/office/powerpoint/2010/main" val="3683303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80787" y="337932"/>
            <a:ext cx="9404723" cy="1052525"/>
          </a:xfrm>
        </p:spPr>
        <p:txBody>
          <a:bodyPr/>
          <a:lstStyle/>
          <a:p>
            <a:pPr algn="r" rtl="1"/>
            <a:r>
              <a:rPr lang="fa-IR" sz="4400" dirty="0" smtClean="0">
                <a:solidFill>
                  <a:schemeClr val="bg2">
                    <a:lumMod val="60000"/>
                    <a:lumOff val="40000"/>
                  </a:schemeClr>
                </a:solidFill>
                <a:cs typeface="DecoType Naskh Special" pitchFamily="2" charset="-78"/>
              </a:rPr>
              <a:t>پروژه و مدیریت پروژه</a:t>
            </a:r>
            <a:endParaRPr lang="en-US" sz="4400" dirty="0">
              <a:solidFill>
                <a:schemeClr val="bg2">
                  <a:lumMod val="60000"/>
                  <a:lumOff val="40000"/>
                </a:schemeClr>
              </a:solidFill>
              <a:cs typeface="DecoType Naskh Special" pitchFamily="2" charset="-78"/>
            </a:endParaRPr>
          </a:p>
        </p:txBody>
      </p:sp>
      <p:sp>
        <p:nvSpPr>
          <p:cNvPr id="3" name="Content Placeholder 2"/>
          <p:cNvSpPr>
            <a:spLocks noGrp="1"/>
          </p:cNvSpPr>
          <p:nvPr>
            <p:ph idx="1"/>
          </p:nvPr>
        </p:nvSpPr>
        <p:spPr>
          <a:xfrm>
            <a:off x="176378" y="1505243"/>
            <a:ext cx="10613542" cy="5120640"/>
          </a:xfrm>
        </p:spPr>
        <p:txBody>
          <a:bodyPr/>
          <a:lstStyle/>
          <a:p>
            <a:pPr algn="r" rtl="1">
              <a:buFont typeface="Wingdings" panose="05000000000000000000" pitchFamily="2" charset="2"/>
              <a:buChar char="ü"/>
            </a:pPr>
            <a:r>
              <a:rPr lang="en-US" dirty="0" smtClean="0">
                <a:cs typeface="B Davat" panose="00000400000000000000" pitchFamily="2" charset="-78"/>
              </a:rPr>
              <a:t>PMI</a:t>
            </a:r>
            <a:r>
              <a:rPr lang="fa-IR" dirty="0" smtClean="0">
                <a:cs typeface="0 Nazanin" panose="00000400000000000000" pitchFamily="2" charset="-78"/>
              </a:rPr>
              <a:t> پروژه را « مجموعه تلاش های موقتی برای تحقق یک تعهد و یا ایجاد یک محصول یا ارائه خدمات مشخص، غیر تکراری و منحصر به فرد » تعریف می نماید.</a:t>
            </a:r>
          </a:p>
          <a:p>
            <a:pPr algn="r" rtl="1">
              <a:buFont typeface="Wingdings" panose="05000000000000000000" pitchFamily="2" charset="2"/>
              <a:buChar char="ü"/>
            </a:pPr>
            <a:r>
              <a:rPr lang="fa-IR" dirty="0" smtClean="0">
                <a:cs typeface="0 Nazanin" panose="00000400000000000000" pitchFamily="2" charset="-78"/>
              </a:rPr>
              <a:t>همچنین مطابق تعریف </a:t>
            </a:r>
            <a:r>
              <a:rPr lang="en-US" dirty="0" smtClean="0">
                <a:cs typeface="0 Nazanin" panose="00000400000000000000" pitchFamily="2" charset="-78"/>
              </a:rPr>
              <a:t>ISO 10006  </a:t>
            </a:r>
            <a:r>
              <a:rPr lang="fa-IR" dirty="0" smtClean="0">
                <a:cs typeface="0 Nazanin" panose="00000400000000000000" pitchFamily="2" charset="-78"/>
              </a:rPr>
              <a:t>  پروژه « فرآیندی یکتا و یگانه، شامل مجموعه ای از فعالیت های هماهنگ و کنترل شده با زمان شروع و خاتمه جهت نیل به هدف مشخص با نیازمندی های معین با توجه به محدودیت های زمان، هزینه و منابع » می باشد.</a:t>
            </a:r>
            <a:endParaRPr lang="en-US" dirty="0" smtClean="0">
              <a:cs typeface="0 Nazanin" panose="00000400000000000000" pitchFamily="2" charset="-78"/>
            </a:endParaRPr>
          </a:p>
          <a:p>
            <a:pPr marL="0" indent="0" algn="r" rtl="1">
              <a:buNone/>
            </a:pPr>
            <a:endParaRPr lang="en-US" dirty="0">
              <a:cs typeface="B Davat" panose="00000400000000000000" pitchFamily="2" charset="-78"/>
            </a:endParaRPr>
          </a:p>
          <a:p>
            <a:pPr marL="0" indent="0" algn="r" rtl="1">
              <a:buNone/>
            </a:pPr>
            <a:endParaRPr lang="fa-IR" dirty="0" smtClean="0">
              <a:cs typeface="B Davat" panose="00000400000000000000" pitchFamily="2" charset="-78"/>
            </a:endParaRPr>
          </a:p>
          <a:p>
            <a:pPr marL="0" indent="0" algn="r" rtl="1">
              <a:spcBef>
                <a:spcPct val="0"/>
              </a:spcBef>
              <a:buNone/>
            </a:pPr>
            <a:r>
              <a:rPr lang="fa-IR" sz="3200" dirty="0">
                <a:solidFill>
                  <a:schemeClr val="bg2">
                    <a:lumMod val="60000"/>
                    <a:lumOff val="40000"/>
                  </a:schemeClr>
                </a:solidFill>
                <a:cs typeface="DecoType Naskh Special" pitchFamily="2" charset="-78"/>
              </a:rPr>
              <a:t>ویژگی های پروژه </a:t>
            </a:r>
          </a:p>
          <a:p>
            <a:pPr algn="r" rtl="1">
              <a:buFont typeface="Wingdings" panose="05000000000000000000" pitchFamily="2" charset="2"/>
              <a:buChar char="§"/>
            </a:pPr>
            <a:r>
              <a:rPr lang="fa-IR" dirty="0" smtClean="0">
                <a:cs typeface="0 Nazanin" panose="00000400000000000000" pitchFamily="2" charset="-78"/>
              </a:rPr>
              <a:t>موقتی بودن پروژه ( زمان شروع و پایان مشخص )</a:t>
            </a:r>
          </a:p>
          <a:p>
            <a:pPr algn="r" rtl="1">
              <a:buFont typeface="Wingdings" panose="05000000000000000000" pitchFamily="2" charset="2"/>
              <a:buChar char="§"/>
            </a:pPr>
            <a:r>
              <a:rPr lang="fa-IR" dirty="0" smtClean="0">
                <a:cs typeface="0 Nazanin" panose="00000400000000000000" pitchFamily="2" charset="-78"/>
              </a:rPr>
              <a:t>یکتایی پروژه ها ( یکتایی در نتایج، تلاش ها، مدیریت و اهداف و ... )</a:t>
            </a:r>
          </a:p>
          <a:p>
            <a:pPr algn="r" rtl="1">
              <a:buFont typeface="Wingdings" panose="05000000000000000000" pitchFamily="2" charset="2"/>
              <a:buChar char="§"/>
            </a:pPr>
            <a:r>
              <a:rPr lang="fa-IR" dirty="0" smtClean="0">
                <a:cs typeface="0 Nazanin" panose="00000400000000000000" pitchFamily="2" charset="-78"/>
              </a:rPr>
              <a:t>دستیابی به اهداف پروژه</a:t>
            </a:r>
            <a:endParaRPr lang="en-US" dirty="0">
              <a:cs typeface="0 Nazanin" panose="00000400000000000000" pitchFamily="2" charset="-78"/>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pPr/>
              <a:t>2</a:t>
            </a:fld>
            <a:endParaRPr lang="en-US" dirty="0"/>
          </a:p>
        </p:txBody>
      </p:sp>
    </p:spTree>
    <p:extLst>
      <p:ext uri="{BB962C8B-B14F-4D97-AF65-F5344CB8AC3E}">
        <p14:creationId xmlns:p14="http://schemas.microsoft.com/office/powerpoint/2010/main" val="4161816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1190025"/>
            <a:ext cx="11941644" cy="5867923"/>
          </a:xfrm>
        </p:spPr>
        <p:txBody>
          <a:bodyPr>
            <a:normAutofit lnSpcReduction="10000"/>
          </a:bodyPr>
          <a:lstStyle/>
          <a:p>
            <a:pPr algn="r" rtl="1">
              <a:buFont typeface="Wingdings" panose="05000000000000000000" pitchFamily="2" charset="2"/>
              <a:buChar char="ü"/>
            </a:pPr>
            <a:r>
              <a:rPr lang="fa-IR" dirty="0" smtClean="0">
                <a:cs typeface="0 Nazanin" panose="00000400000000000000" pitchFamily="2" charset="-78"/>
              </a:rPr>
              <a:t>مدیریت پروژه مطابق تعریف </a:t>
            </a:r>
            <a:r>
              <a:rPr lang="en-US" dirty="0" smtClean="0">
                <a:cs typeface="0 Nazanin" panose="00000400000000000000" pitchFamily="2" charset="-78"/>
              </a:rPr>
              <a:t> PMI</a:t>
            </a:r>
            <a:r>
              <a:rPr lang="fa-IR" dirty="0">
                <a:cs typeface="0 Nazanin" panose="00000400000000000000" pitchFamily="2" charset="-78"/>
              </a:rPr>
              <a:t> </a:t>
            </a:r>
            <a:r>
              <a:rPr lang="fa-IR" dirty="0" smtClean="0">
                <a:cs typeface="0 Nazanin" panose="00000400000000000000" pitchFamily="2" charset="-78"/>
              </a:rPr>
              <a:t>عبارتست از :</a:t>
            </a:r>
          </a:p>
          <a:p>
            <a:pPr marL="0" indent="0" algn="r" rtl="1">
              <a:buNone/>
            </a:pPr>
            <a:r>
              <a:rPr lang="fa-IR" dirty="0" smtClean="0">
                <a:cs typeface="0 Nazanin" panose="00000400000000000000" pitchFamily="2" charset="-78"/>
              </a:rPr>
              <a:t>« به کارگیری دانش، مهارت ها، ابزارها و تکنیک های لازم در اجرای فعالیت های پروژه به منظور تأمین نیازها و انتظارات متولیان و ذینفعان پروژه »</a:t>
            </a:r>
          </a:p>
          <a:p>
            <a:pPr marL="0" indent="0" algn="r" rtl="1">
              <a:buNone/>
            </a:pPr>
            <a:endParaRPr lang="fa-IR" dirty="0">
              <a:cs typeface="0 Nazanin" panose="00000400000000000000" pitchFamily="2" charset="-78"/>
            </a:endParaRPr>
          </a:p>
          <a:p>
            <a:pPr algn="r" rtl="1">
              <a:buFont typeface="Wingdings" panose="05000000000000000000" pitchFamily="2" charset="2"/>
              <a:buChar char="ü"/>
            </a:pPr>
            <a:r>
              <a:rPr lang="fa-IR" dirty="0" smtClean="0">
                <a:cs typeface="0 Nazanin" panose="00000400000000000000" pitchFamily="2" charset="-78"/>
              </a:rPr>
              <a:t>ذینفعان سازمان تمام افراد و گروه هایی هستند که نسبت به سازمان ادعا و یا منافع خاصی دارند. این گروه ها بر استراتژی های سازمان تاثیر می گذارند و عبارتند از :</a:t>
            </a:r>
          </a:p>
          <a:p>
            <a:pPr algn="r" rtl="1">
              <a:buFont typeface="Wingdings" panose="05000000000000000000" pitchFamily="2" charset="2"/>
              <a:buChar char="§"/>
            </a:pPr>
            <a:r>
              <a:rPr lang="fa-IR" dirty="0" smtClean="0">
                <a:cs typeface="0 Nazanin" panose="00000400000000000000" pitchFamily="2" charset="-78"/>
              </a:rPr>
              <a:t> مشتری: دریافت کننده محصول پروژه</a:t>
            </a:r>
          </a:p>
          <a:p>
            <a:pPr algn="r" rtl="1">
              <a:buFont typeface="Wingdings" panose="05000000000000000000" pitchFamily="2" charset="2"/>
              <a:buChar char="§"/>
            </a:pPr>
            <a:r>
              <a:rPr lang="fa-IR" dirty="0" smtClean="0">
                <a:cs typeface="0 Nazanin" panose="00000400000000000000" pitchFamily="2" charset="-78"/>
              </a:rPr>
              <a:t>مصرف کننده: استفاده کننده محصول پروژه</a:t>
            </a:r>
          </a:p>
          <a:p>
            <a:pPr algn="r" rtl="1">
              <a:buFont typeface="Wingdings" panose="05000000000000000000" pitchFamily="2" charset="2"/>
              <a:buChar char="§"/>
            </a:pPr>
            <a:r>
              <a:rPr lang="fa-IR" dirty="0" smtClean="0">
                <a:cs typeface="0 Nazanin" panose="00000400000000000000" pitchFamily="2" charset="-78"/>
              </a:rPr>
              <a:t>مالک: علت اصلی پروژه سازمان</a:t>
            </a:r>
          </a:p>
          <a:p>
            <a:pPr algn="r" rtl="1">
              <a:buFont typeface="Wingdings" panose="05000000000000000000" pitchFamily="2" charset="2"/>
              <a:buChar char="§"/>
            </a:pPr>
            <a:r>
              <a:rPr lang="fa-IR" dirty="0" smtClean="0">
                <a:cs typeface="0 Nazanin" panose="00000400000000000000" pitchFamily="2" charset="-78"/>
              </a:rPr>
              <a:t>همکار: شریک پروژه</a:t>
            </a:r>
          </a:p>
          <a:p>
            <a:pPr algn="r" rtl="1">
              <a:buFont typeface="Wingdings" panose="05000000000000000000" pitchFamily="2" charset="2"/>
              <a:buChar char="§"/>
            </a:pPr>
            <a:r>
              <a:rPr lang="fa-IR" dirty="0" smtClean="0">
                <a:cs typeface="0 Nazanin" panose="00000400000000000000" pitchFamily="2" charset="-78"/>
              </a:rPr>
              <a:t>سرمایه گذار: مانند مؤسسه مالی</a:t>
            </a:r>
          </a:p>
          <a:p>
            <a:pPr algn="r" rtl="1">
              <a:buFont typeface="Wingdings" panose="05000000000000000000" pitchFamily="2" charset="2"/>
              <a:buChar char="§"/>
            </a:pPr>
            <a:r>
              <a:rPr lang="fa-IR" dirty="0" smtClean="0">
                <a:cs typeface="0 Nazanin" panose="00000400000000000000" pitchFamily="2" charset="-78"/>
              </a:rPr>
              <a:t>پیمانکاران فرعی: مانند عرضه کننده محصولات به سازمان</a:t>
            </a:r>
          </a:p>
          <a:p>
            <a:pPr algn="r" rtl="1">
              <a:buFont typeface="Wingdings" panose="05000000000000000000" pitchFamily="2" charset="2"/>
              <a:buChar char="§"/>
            </a:pPr>
            <a:r>
              <a:rPr lang="fa-IR" dirty="0" smtClean="0">
                <a:cs typeface="0 Nazanin" panose="00000400000000000000" pitchFamily="2" charset="-78"/>
              </a:rPr>
              <a:t>جامعه: مانند مجموعه های قضایی و قانون گذاری</a:t>
            </a:r>
          </a:p>
          <a:p>
            <a:pPr algn="r" rtl="1">
              <a:buFont typeface="Wingdings" panose="05000000000000000000" pitchFamily="2" charset="2"/>
              <a:buChar char="§"/>
            </a:pPr>
            <a:r>
              <a:rPr lang="fa-IR" dirty="0" smtClean="0">
                <a:cs typeface="0 Nazanin" panose="00000400000000000000" pitchFamily="2" charset="-78"/>
              </a:rPr>
              <a:t>پرسنل داخلی و کارکنان پروژه سازمان</a:t>
            </a:r>
            <a:endParaRPr lang="en-US" dirty="0">
              <a:cs typeface="0 Nazanin" panose="00000400000000000000" pitchFamily="2" charset="-78"/>
            </a:endParaRPr>
          </a:p>
        </p:txBody>
      </p:sp>
      <p:sp>
        <p:nvSpPr>
          <p:cNvPr id="2" name="Slide Number Placeholder 1"/>
          <p:cNvSpPr>
            <a:spLocks noGrp="1"/>
          </p:cNvSpPr>
          <p:nvPr>
            <p:ph type="sldNum" sz="quarter" idx="12"/>
          </p:nvPr>
        </p:nvSpPr>
        <p:spPr/>
        <p:txBody>
          <a:bodyPr/>
          <a:lstStyle/>
          <a:p>
            <a:fld id="{D57F1E4F-1CFF-5643-939E-02111984F565}" type="slidenum">
              <a:rPr lang="en-US" smtClean="0"/>
              <a:pPr/>
              <a:t>3</a:t>
            </a:fld>
            <a:endParaRPr lang="en-US" dirty="0"/>
          </a:p>
        </p:txBody>
      </p:sp>
    </p:spTree>
    <p:extLst>
      <p:ext uri="{BB962C8B-B14F-4D97-AF65-F5344CB8AC3E}">
        <p14:creationId xmlns:p14="http://schemas.microsoft.com/office/powerpoint/2010/main" val="1473486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02111984F565}" type="slidenum">
              <a:rPr lang="en-US" smtClean="0"/>
              <a:pPr/>
              <a:t>4</a:t>
            </a:fld>
            <a:endParaRPr lang="en-US" dirty="0"/>
          </a:p>
        </p:txBody>
      </p:sp>
      <p:sp>
        <p:nvSpPr>
          <p:cNvPr id="7" name="Round Same Side Corner Rectangle 6"/>
          <p:cNvSpPr/>
          <p:nvPr/>
        </p:nvSpPr>
        <p:spPr>
          <a:xfrm>
            <a:off x="228495" y="0"/>
            <a:ext cx="2566220" cy="2151256"/>
          </a:xfrm>
          <a:prstGeom prst="round2SameRect">
            <a:avLst>
              <a:gd name="adj1" fmla="val 30952"/>
              <a:gd name="adj2" fmla="val 28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0 Nazanin" panose="00000400000000000000" pitchFamily="2" charset="-78"/>
              </a:rPr>
              <a:t>مدیریت زمان</a:t>
            </a:r>
          </a:p>
          <a:p>
            <a:pPr algn="ctr"/>
            <a:endParaRPr lang="fa-IR" sz="1600" dirty="0">
              <a:cs typeface="0 Nazanin" panose="00000400000000000000" pitchFamily="2" charset="-78"/>
            </a:endParaRPr>
          </a:p>
          <a:p>
            <a:pPr algn="ctr"/>
            <a:r>
              <a:rPr lang="fa-IR" sz="1600" dirty="0" smtClean="0">
                <a:cs typeface="0 Nazanin" panose="00000400000000000000" pitchFamily="2" charset="-78"/>
              </a:rPr>
              <a:t>برآورد مدت زمان فعالیت ها</a:t>
            </a:r>
          </a:p>
          <a:p>
            <a:pPr algn="ctr"/>
            <a:r>
              <a:rPr lang="fa-IR" dirty="0" smtClean="0">
                <a:cs typeface="0 Nazanin" panose="00000400000000000000" pitchFamily="2" charset="-78"/>
              </a:rPr>
              <a:t>تهیه زمان بندی</a:t>
            </a:r>
          </a:p>
          <a:p>
            <a:pPr algn="ctr"/>
            <a:r>
              <a:rPr lang="fa-IR" dirty="0" smtClean="0">
                <a:cs typeface="0 Nazanin" panose="00000400000000000000" pitchFamily="2" charset="-78"/>
              </a:rPr>
              <a:t>...</a:t>
            </a:r>
          </a:p>
          <a:p>
            <a:pPr algn="ctr"/>
            <a:endParaRPr lang="en-US" dirty="0"/>
          </a:p>
        </p:txBody>
      </p:sp>
      <p:sp>
        <p:nvSpPr>
          <p:cNvPr id="16" name="Round Same Side Corner Rectangle 15"/>
          <p:cNvSpPr/>
          <p:nvPr/>
        </p:nvSpPr>
        <p:spPr>
          <a:xfrm>
            <a:off x="228495" y="2354445"/>
            <a:ext cx="2566220" cy="2151256"/>
          </a:xfrm>
          <a:prstGeom prst="round2SameRect">
            <a:avLst>
              <a:gd name="adj1" fmla="val 30952"/>
              <a:gd name="adj2" fmla="val 28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0 Nazanin" panose="00000400000000000000" pitchFamily="2" charset="-78"/>
              </a:rPr>
              <a:t>مدیریت منابع انسانی </a:t>
            </a:r>
            <a:r>
              <a:rPr lang="fa-IR" sz="1600" b="1" dirty="0" smtClean="0">
                <a:cs typeface="0 Nazanin" panose="00000400000000000000" pitchFamily="2" charset="-78"/>
              </a:rPr>
              <a:t>پروژه</a:t>
            </a:r>
          </a:p>
          <a:p>
            <a:pPr algn="ctr"/>
            <a:endParaRPr lang="fa-IR" dirty="0"/>
          </a:p>
          <a:p>
            <a:pPr algn="ctr"/>
            <a:r>
              <a:rPr lang="fa-IR" dirty="0">
                <a:cs typeface="0 Nazanin" panose="00000400000000000000" pitchFamily="2" charset="-78"/>
              </a:rPr>
              <a:t>برنامه ریزی سازمانی</a:t>
            </a:r>
          </a:p>
          <a:p>
            <a:pPr algn="ctr"/>
            <a:r>
              <a:rPr lang="fa-IR" dirty="0">
                <a:cs typeface="0 Nazanin" panose="00000400000000000000" pitchFamily="2" charset="-78"/>
              </a:rPr>
              <a:t>جذب نیرو</a:t>
            </a:r>
          </a:p>
          <a:p>
            <a:pPr algn="ctr"/>
            <a:r>
              <a:rPr lang="fa-IR" dirty="0">
                <a:cs typeface="0 Nazanin" panose="00000400000000000000" pitchFamily="2" charset="-78"/>
              </a:rPr>
              <a:t>...</a:t>
            </a:r>
          </a:p>
          <a:p>
            <a:pPr algn="ctr"/>
            <a:endParaRPr lang="en-US" sz="1600" b="1" dirty="0"/>
          </a:p>
        </p:txBody>
      </p:sp>
      <p:sp>
        <p:nvSpPr>
          <p:cNvPr id="17" name="Round Same Side Corner Rectangle 16"/>
          <p:cNvSpPr/>
          <p:nvPr/>
        </p:nvSpPr>
        <p:spPr>
          <a:xfrm>
            <a:off x="228495" y="4708891"/>
            <a:ext cx="2566220" cy="2151256"/>
          </a:xfrm>
          <a:prstGeom prst="round2SameRect">
            <a:avLst>
              <a:gd name="adj1" fmla="val 30952"/>
              <a:gd name="adj2" fmla="val 28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0 Nazanin" panose="00000400000000000000" pitchFamily="2" charset="-78"/>
              </a:rPr>
              <a:t>مدیریت کالا و مواد پروژه</a:t>
            </a:r>
          </a:p>
          <a:p>
            <a:pPr algn="ctr"/>
            <a:endParaRPr lang="fa-IR" dirty="0">
              <a:cs typeface="0 Nazanin" panose="00000400000000000000" pitchFamily="2" charset="-78"/>
            </a:endParaRPr>
          </a:p>
          <a:p>
            <a:pPr algn="ctr"/>
            <a:r>
              <a:rPr lang="fa-IR" dirty="0" smtClean="0">
                <a:cs typeface="0 Nazanin" panose="00000400000000000000" pitchFamily="2" charset="-78"/>
              </a:rPr>
              <a:t>انتخاب منابع تأمین کالا </a:t>
            </a:r>
          </a:p>
          <a:p>
            <a:pPr algn="ctr"/>
            <a:r>
              <a:rPr lang="fa-IR" dirty="0" smtClean="0">
                <a:cs typeface="0 Nazanin" panose="00000400000000000000" pitchFamily="2" charset="-78"/>
              </a:rPr>
              <a:t>برنامه ریزی تدارکات</a:t>
            </a:r>
          </a:p>
          <a:p>
            <a:pPr algn="ctr"/>
            <a:r>
              <a:rPr lang="fa-IR" dirty="0" smtClean="0">
                <a:cs typeface="0 Nazanin" panose="00000400000000000000" pitchFamily="2" charset="-78"/>
              </a:rPr>
              <a:t>...</a:t>
            </a:r>
          </a:p>
          <a:p>
            <a:pPr algn="ctr"/>
            <a:endParaRPr lang="en-US" dirty="0"/>
          </a:p>
        </p:txBody>
      </p:sp>
      <p:sp>
        <p:nvSpPr>
          <p:cNvPr id="18" name="Round Same Side Corner Rectangle 17"/>
          <p:cNvSpPr/>
          <p:nvPr/>
        </p:nvSpPr>
        <p:spPr>
          <a:xfrm>
            <a:off x="3767487" y="4706744"/>
            <a:ext cx="2566220" cy="2151256"/>
          </a:xfrm>
          <a:prstGeom prst="round2SameRect">
            <a:avLst>
              <a:gd name="adj1" fmla="val 30952"/>
              <a:gd name="adj2" fmla="val 28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smtClean="0">
                <a:cs typeface="0 Nazanin" panose="00000400000000000000" pitchFamily="2" charset="-78"/>
              </a:rPr>
              <a:t>مدیریت ریسک پروژه</a:t>
            </a:r>
            <a:endParaRPr lang="en-US" sz="2000" b="1" dirty="0">
              <a:cs typeface="0 Nazanin" panose="00000400000000000000" pitchFamily="2" charset="-78"/>
            </a:endParaRPr>
          </a:p>
        </p:txBody>
      </p:sp>
      <p:sp>
        <p:nvSpPr>
          <p:cNvPr id="19" name="Round Same Side Corner Rectangle 18"/>
          <p:cNvSpPr/>
          <p:nvPr/>
        </p:nvSpPr>
        <p:spPr>
          <a:xfrm>
            <a:off x="3767487" y="2354445"/>
            <a:ext cx="2566220" cy="2151256"/>
          </a:xfrm>
          <a:prstGeom prst="round2SameRect">
            <a:avLst>
              <a:gd name="adj1" fmla="val 30952"/>
              <a:gd name="adj2" fmla="val 28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0 Nazanin" panose="00000400000000000000" pitchFamily="2" charset="-78"/>
              </a:rPr>
              <a:t>مدیریت کیفیت پروژه </a:t>
            </a:r>
          </a:p>
          <a:p>
            <a:pPr algn="ctr"/>
            <a:endParaRPr lang="fa-IR" dirty="0">
              <a:cs typeface="0 Nazanin" panose="00000400000000000000" pitchFamily="2" charset="-78"/>
            </a:endParaRPr>
          </a:p>
          <a:p>
            <a:pPr algn="ctr"/>
            <a:r>
              <a:rPr lang="fa-IR" dirty="0" smtClean="0">
                <a:cs typeface="0 Nazanin" panose="00000400000000000000" pitchFamily="2" charset="-78"/>
              </a:rPr>
              <a:t>تضمین کیفیت</a:t>
            </a:r>
          </a:p>
          <a:p>
            <a:pPr algn="ctr"/>
            <a:r>
              <a:rPr lang="fa-IR" dirty="0" smtClean="0">
                <a:cs typeface="0 Nazanin" panose="00000400000000000000" pitchFamily="2" charset="-78"/>
              </a:rPr>
              <a:t>کنترل کیفیت</a:t>
            </a:r>
          </a:p>
          <a:p>
            <a:pPr algn="ctr"/>
            <a:r>
              <a:rPr lang="fa-IR" dirty="0" smtClean="0">
                <a:cs typeface="0 Nazanin" panose="00000400000000000000" pitchFamily="2" charset="-78"/>
              </a:rPr>
              <a:t>...</a:t>
            </a:r>
          </a:p>
          <a:p>
            <a:pPr algn="ctr"/>
            <a:endParaRPr lang="en-US" dirty="0">
              <a:cs typeface="0 Nazanin" panose="00000400000000000000" pitchFamily="2" charset="-78"/>
            </a:endParaRPr>
          </a:p>
        </p:txBody>
      </p:sp>
      <p:sp>
        <p:nvSpPr>
          <p:cNvPr id="20" name="Round Same Side Corner Rectangle 19"/>
          <p:cNvSpPr/>
          <p:nvPr/>
        </p:nvSpPr>
        <p:spPr>
          <a:xfrm>
            <a:off x="3767487" y="0"/>
            <a:ext cx="2566220" cy="2151256"/>
          </a:xfrm>
          <a:prstGeom prst="round2SameRect">
            <a:avLst>
              <a:gd name="adj1" fmla="val 30952"/>
              <a:gd name="adj2" fmla="val 28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0 Nazanin" panose="00000400000000000000" pitchFamily="2" charset="-78"/>
              </a:rPr>
              <a:t>مدیریت محدوده</a:t>
            </a:r>
          </a:p>
          <a:p>
            <a:pPr algn="ctr"/>
            <a:endParaRPr lang="fa-IR" dirty="0">
              <a:cs typeface="0 Nazanin" panose="00000400000000000000" pitchFamily="2" charset="-78"/>
            </a:endParaRPr>
          </a:p>
          <a:p>
            <a:pPr algn="ctr"/>
            <a:r>
              <a:rPr lang="fa-IR" dirty="0" smtClean="0">
                <a:cs typeface="0 Nazanin" panose="00000400000000000000" pitchFamily="2" charset="-78"/>
              </a:rPr>
              <a:t>تعریف محدوده</a:t>
            </a:r>
          </a:p>
          <a:p>
            <a:pPr algn="ctr"/>
            <a:r>
              <a:rPr lang="fa-IR" dirty="0" smtClean="0">
                <a:cs typeface="0 Nazanin" panose="00000400000000000000" pitchFamily="2" charset="-78"/>
              </a:rPr>
              <a:t>تعیین مبانی آغاز کار</a:t>
            </a:r>
          </a:p>
          <a:p>
            <a:pPr algn="ctr"/>
            <a:r>
              <a:rPr lang="fa-IR" dirty="0" smtClean="0">
                <a:cs typeface="0 Nazanin" panose="00000400000000000000" pitchFamily="2" charset="-78"/>
              </a:rPr>
              <a:t>...</a:t>
            </a:r>
            <a:endParaRPr lang="fa-IR" dirty="0">
              <a:cs typeface="0 Nazanin" panose="00000400000000000000" pitchFamily="2" charset="-78"/>
            </a:endParaRPr>
          </a:p>
          <a:p>
            <a:pPr algn="ctr"/>
            <a:endParaRPr lang="en-US" dirty="0"/>
          </a:p>
        </p:txBody>
      </p:sp>
      <p:sp>
        <p:nvSpPr>
          <p:cNvPr id="21" name="Round Same Side Corner Rectangle 20"/>
          <p:cNvSpPr/>
          <p:nvPr/>
        </p:nvSpPr>
        <p:spPr>
          <a:xfrm>
            <a:off x="7306479" y="4706744"/>
            <a:ext cx="2566220" cy="2151256"/>
          </a:xfrm>
          <a:prstGeom prst="round2SameRect">
            <a:avLst>
              <a:gd name="adj1" fmla="val 30952"/>
              <a:gd name="adj2" fmla="val 28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0 Nazanin" panose="00000400000000000000" pitchFamily="2" charset="-78"/>
              </a:rPr>
              <a:t>مدیریت ارتباطات پروژه</a:t>
            </a:r>
          </a:p>
          <a:p>
            <a:pPr algn="ctr"/>
            <a:endParaRPr lang="fa-IR" dirty="0">
              <a:cs typeface="0 Nazanin" panose="00000400000000000000" pitchFamily="2" charset="-78"/>
            </a:endParaRPr>
          </a:p>
          <a:p>
            <a:pPr algn="ctr"/>
            <a:r>
              <a:rPr lang="fa-IR" dirty="0" smtClean="0">
                <a:cs typeface="0 Nazanin" panose="00000400000000000000" pitchFamily="2" charset="-78"/>
              </a:rPr>
              <a:t>برنامه ریزی ارتباطات</a:t>
            </a:r>
          </a:p>
          <a:p>
            <a:pPr algn="ctr"/>
            <a:r>
              <a:rPr lang="fa-IR" dirty="0" smtClean="0">
                <a:cs typeface="0 Nazanin" panose="00000400000000000000" pitchFamily="2" charset="-78"/>
              </a:rPr>
              <a:t>گزارشات عملکرد</a:t>
            </a:r>
          </a:p>
          <a:p>
            <a:pPr algn="ctr"/>
            <a:r>
              <a:rPr lang="fa-IR" dirty="0" smtClean="0">
                <a:cs typeface="0 Nazanin" panose="00000400000000000000" pitchFamily="2" charset="-78"/>
              </a:rPr>
              <a:t>...</a:t>
            </a:r>
          </a:p>
          <a:p>
            <a:pPr algn="ctr"/>
            <a:endParaRPr lang="en-US" dirty="0"/>
          </a:p>
        </p:txBody>
      </p:sp>
      <p:sp>
        <p:nvSpPr>
          <p:cNvPr id="22" name="Round Same Side Corner Rectangle 21"/>
          <p:cNvSpPr/>
          <p:nvPr/>
        </p:nvSpPr>
        <p:spPr>
          <a:xfrm>
            <a:off x="7306479" y="2354445"/>
            <a:ext cx="2566220" cy="2151256"/>
          </a:xfrm>
          <a:prstGeom prst="round2SameRect">
            <a:avLst>
              <a:gd name="adj1" fmla="val 30952"/>
              <a:gd name="adj2" fmla="val 28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0 Nazanin" panose="00000400000000000000" pitchFamily="2" charset="-78"/>
              </a:rPr>
              <a:t>مدیریت هزینه پروژه</a:t>
            </a:r>
          </a:p>
          <a:p>
            <a:pPr algn="ctr"/>
            <a:endParaRPr lang="fa-IR" dirty="0">
              <a:cs typeface="0 Nazanin" panose="00000400000000000000" pitchFamily="2" charset="-78"/>
            </a:endParaRPr>
          </a:p>
          <a:p>
            <a:pPr algn="ctr"/>
            <a:r>
              <a:rPr lang="fa-IR" dirty="0" smtClean="0">
                <a:cs typeface="0 Nazanin" panose="00000400000000000000" pitchFamily="2" charset="-78"/>
              </a:rPr>
              <a:t>برآورد هزینه</a:t>
            </a:r>
          </a:p>
          <a:p>
            <a:pPr algn="ctr"/>
            <a:r>
              <a:rPr lang="fa-IR" dirty="0" smtClean="0">
                <a:cs typeface="0 Nazanin" panose="00000400000000000000" pitchFamily="2" charset="-78"/>
              </a:rPr>
              <a:t>برنامه ریزی بودجه</a:t>
            </a:r>
          </a:p>
          <a:p>
            <a:pPr algn="ctr"/>
            <a:r>
              <a:rPr lang="fa-IR" dirty="0" smtClean="0">
                <a:cs typeface="0 Nazanin" panose="00000400000000000000" pitchFamily="2" charset="-78"/>
              </a:rPr>
              <a:t>...</a:t>
            </a:r>
          </a:p>
          <a:p>
            <a:pPr algn="ctr"/>
            <a:endParaRPr lang="en-US" dirty="0"/>
          </a:p>
        </p:txBody>
      </p:sp>
      <p:sp>
        <p:nvSpPr>
          <p:cNvPr id="23" name="Round Same Side Corner Rectangle 22"/>
          <p:cNvSpPr/>
          <p:nvPr/>
        </p:nvSpPr>
        <p:spPr>
          <a:xfrm>
            <a:off x="7306479" y="0"/>
            <a:ext cx="2566220" cy="2151256"/>
          </a:xfrm>
          <a:prstGeom prst="round2SameRect">
            <a:avLst>
              <a:gd name="adj1" fmla="val 30952"/>
              <a:gd name="adj2" fmla="val 28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7637172" y="162992"/>
            <a:ext cx="2112135" cy="369332"/>
          </a:xfrm>
          <a:prstGeom prst="rect">
            <a:avLst/>
          </a:prstGeom>
          <a:noFill/>
        </p:spPr>
        <p:txBody>
          <a:bodyPr wrap="square" rtlCol="0">
            <a:spAutoFit/>
          </a:bodyPr>
          <a:lstStyle/>
          <a:p>
            <a:r>
              <a:rPr lang="fa-IR" b="1" dirty="0" smtClean="0">
                <a:cs typeface="0 Nazanin" panose="00000400000000000000" pitchFamily="2" charset="-78"/>
              </a:rPr>
              <a:t>مدیریت پروژه     </a:t>
            </a:r>
            <a:endParaRPr lang="en-US" b="1" dirty="0">
              <a:cs typeface="0 Nazanin" panose="00000400000000000000" pitchFamily="2" charset="-78"/>
            </a:endParaRPr>
          </a:p>
        </p:txBody>
      </p:sp>
      <p:sp>
        <p:nvSpPr>
          <p:cNvPr id="25" name="TextBox 24"/>
          <p:cNvSpPr txBox="1"/>
          <p:nvPr/>
        </p:nvSpPr>
        <p:spPr>
          <a:xfrm>
            <a:off x="7637172" y="695459"/>
            <a:ext cx="2099256" cy="923330"/>
          </a:xfrm>
          <a:prstGeom prst="rect">
            <a:avLst/>
          </a:prstGeom>
          <a:noFill/>
        </p:spPr>
        <p:txBody>
          <a:bodyPr wrap="square" rtlCol="0">
            <a:spAutoFit/>
          </a:bodyPr>
          <a:lstStyle/>
          <a:p>
            <a:r>
              <a:rPr lang="fa-IR" dirty="0" smtClean="0">
                <a:cs typeface="0 Nazanin" panose="00000400000000000000" pitchFamily="2" charset="-78"/>
              </a:rPr>
              <a:t>تهیه برنامه پروژه   </a:t>
            </a:r>
          </a:p>
          <a:p>
            <a:r>
              <a:rPr lang="fa-IR" dirty="0" smtClean="0">
                <a:cs typeface="0 Nazanin" panose="00000400000000000000" pitchFamily="2" charset="-78"/>
              </a:rPr>
              <a:t>اجرای برنامه پروژه  </a:t>
            </a:r>
          </a:p>
          <a:p>
            <a:r>
              <a:rPr lang="fa-IR" dirty="0" smtClean="0">
                <a:cs typeface="0 Nazanin" panose="00000400000000000000" pitchFamily="2" charset="-78"/>
              </a:rPr>
              <a:t>...             </a:t>
            </a:r>
            <a:endParaRPr lang="en-US" dirty="0">
              <a:cs typeface="0 Nazanin" panose="00000400000000000000" pitchFamily="2" charset="-78"/>
            </a:endParaRPr>
          </a:p>
        </p:txBody>
      </p:sp>
      <p:graphicFrame>
        <p:nvGraphicFramePr>
          <p:cNvPr id="26" name="Diagram 25"/>
          <p:cNvGraphicFramePr/>
          <p:nvPr>
            <p:extLst>
              <p:ext uri="{D42A27DB-BD31-4B8C-83A1-F6EECF244321}">
                <p14:modId xmlns:p14="http://schemas.microsoft.com/office/powerpoint/2010/main" val="1510391627"/>
              </p:ext>
            </p:extLst>
          </p:nvPr>
        </p:nvGraphicFramePr>
        <p:xfrm>
          <a:off x="10050737" y="2465106"/>
          <a:ext cx="2141263" cy="2030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7139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4400" dirty="0" smtClean="0">
                <a:solidFill>
                  <a:schemeClr val="bg2">
                    <a:lumMod val="60000"/>
                    <a:lumOff val="40000"/>
                  </a:schemeClr>
                </a:solidFill>
                <a:cs typeface="DecoType Naskh" pitchFamily="2" charset="-78"/>
              </a:rPr>
              <a:t>ریسک و مدیریت ریسک</a:t>
            </a:r>
            <a:endParaRPr lang="en-US" sz="4400" dirty="0">
              <a:solidFill>
                <a:schemeClr val="bg2">
                  <a:lumMod val="60000"/>
                  <a:lumOff val="40000"/>
                </a:schemeClr>
              </a:solidFill>
              <a:cs typeface="DecoType Naskh" pitchFamily="2" charset="-78"/>
            </a:endParaRPr>
          </a:p>
        </p:txBody>
      </p:sp>
      <p:sp>
        <p:nvSpPr>
          <p:cNvPr id="3" name="Content Placeholder 2"/>
          <p:cNvSpPr>
            <a:spLocks noGrp="1"/>
          </p:cNvSpPr>
          <p:nvPr>
            <p:ph idx="1"/>
          </p:nvPr>
        </p:nvSpPr>
        <p:spPr>
          <a:xfrm>
            <a:off x="528034" y="1589279"/>
            <a:ext cx="11294771" cy="4195481"/>
          </a:xfrm>
        </p:spPr>
        <p:txBody>
          <a:bodyPr>
            <a:normAutofit fontScale="92500" lnSpcReduction="20000"/>
          </a:bodyPr>
          <a:lstStyle/>
          <a:p>
            <a:pPr algn="r" rtl="1">
              <a:buFont typeface="Wingdings" panose="05000000000000000000" pitchFamily="2" charset="2"/>
              <a:buChar char="ü"/>
            </a:pPr>
            <a:r>
              <a:rPr lang="fa-IR" dirty="0" smtClean="0">
                <a:cs typeface="0 Nazanin" panose="00000400000000000000" pitchFamily="2" charset="-78"/>
              </a:rPr>
              <a:t>استاندارد </a:t>
            </a:r>
            <a:r>
              <a:rPr lang="en-US" dirty="0" smtClean="0">
                <a:cs typeface="0 Nazanin" panose="00000400000000000000" pitchFamily="2" charset="-78"/>
              </a:rPr>
              <a:t>AS/</a:t>
            </a:r>
            <a:r>
              <a:rPr lang="en-US" dirty="0" err="1" smtClean="0">
                <a:cs typeface="0 Nazanin" panose="00000400000000000000" pitchFamily="2" charset="-78"/>
              </a:rPr>
              <a:t>NZS</a:t>
            </a:r>
            <a:r>
              <a:rPr lang="en-US" dirty="0" smtClean="0">
                <a:cs typeface="0 Nazanin" panose="00000400000000000000" pitchFamily="2" charset="-78"/>
              </a:rPr>
              <a:t>-4360 </a:t>
            </a:r>
            <a:r>
              <a:rPr lang="fa-IR" dirty="0" smtClean="0">
                <a:cs typeface="0 Nazanin" panose="00000400000000000000" pitchFamily="2" charset="-78"/>
              </a:rPr>
              <a:t>  ریسک را به صورت زیر تعریف می کند:</a:t>
            </a:r>
          </a:p>
          <a:p>
            <a:pPr marL="0" indent="0" algn="r" rtl="1">
              <a:buNone/>
            </a:pPr>
            <a:r>
              <a:rPr lang="fa-IR" dirty="0" smtClean="0">
                <a:cs typeface="0 Nazanin" panose="00000400000000000000" pitchFamily="2" charset="-78"/>
              </a:rPr>
              <a:t>« شانس روی دادن چیزی که تأثیری بر اهداف خواهد داشت. »</a:t>
            </a:r>
          </a:p>
          <a:p>
            <a:pPr algn="r" rtl="1">
              <a:buFont typeface="Wingdings" panose="05000000000000000000" pitchFamily="2" charset="2"/>
              <a:buChar char="ü"/>
            </a:pPr>
            <a:r>
              <a:rPr lang="fa-IR" dirty="0" smtClean="0">
                <a:cs typeface="0 Nazanin" panose="00000400000000000000" pitchFamily="2" charset="-78"/>
              </a:rPr>
              <a:t>هم چنین طبق تعریف </a:t>
            </a:r>
            <a:r>
              <a:rPr lang="en-US" dirty="0" smtClean="0">
                <a:cs typeface="0 Nazanin" panose="00000400000000000000" pitchFamily="2" charset="-78"/>
              </a:rPr>
              <a:t>PMI </a:t>
            </a:r>
            <a:r>
              <a:rPr lang="fa-IR" dirty="0" smtClean="0">
                <a:cs typeface="0 Nazanin" panose="00000400000000000000" pitchFamily="2" charset="-78"/>
              </a:rPr>
              <a:t>  ریسک </a:t>
            </a:r>
            <a:r>
              <a:rPr lang="fa-IR" dirty="0" err="1" smtClean="0">
                <a:cs typeface="0 Nazanin" panose="00000400000000000000" pitchFamily="2" charset="-78"/>
              </a:rPr>
              <a:t>بصورت</a:t>
            </a:r>
            <a:r>
              <a:rPr lang="fa-IR" dirty="0" smtClean="0">
                <a:cs typeface="0 Nazanin" panose="00000400000000000000" pitchFamily="2" charset="-78"/>
              </a:rPr>
              <a:t> زیر بیان می شود:</a:t>
            </a:r>
          </a:p>
          <a:p>
            <a:pPr marL="0" indent="0" algn="r" rtl="1">
              <a:buNone/>
            </a:pPr>
            <a:r>
              <a:rPr lang="fa-IR" dirty="0" smtClean="0">
                <a:cs typeface="0 Nazanin" panose="00000400000000000000" pitchFamily="2" charset="-78"/>
              </a:rPr>
              <a:t>« رویدادی نامطمئن یا موقعیتی که اگر اتفاق بیافتد، بر هدف پروژه تأثیر مثبت یا منفی خواهد گذاشت. ریسک دلیلی دارد و در صورت اتفاق نیز تجربه ای از آن حاصل خواهد شد. »</a:t>
            </a:r>
          </a:p>
          <a:p>
            <a:pPr algn="r" rtl="1">
              <a:buFont typeface="Wingdings" panose="05000000000000000000" pitchFamily="2" charset="2"/>
              <a:buChar char="ü"/>
            </a:pPr>
            <a:r>
              <a:rPr lang="fa-IR" dirty="0" smtClean="0">
                <a:cs typeface="0 Nazanin" panose="00000400000000000000" pitchFamily="2" charset="-78"/>
              </a:rPr>
              <a:t>تعریف دیگری از ریسک وجود دارد که با تعاریف بالا مغایر است. این تعاریف توسط </a:t>
            </a:r>
            <a:r>
              <a:rPr lang="fa-IR" dirty="0" err="1" smtClean="0">
                <a:cs typeface="0 Nazanin" panose="00000400000000000000" pitchFamily="2" charset="-78"/>
              </a:rPr>
              <a:t>نویل</a:t>
            </a:r>
            <a:r>
              <a:rPr lang="fa-IR" dirty="0" smtClean="0">
                <a:cs typeface="0 Nazanin" panose="00000400000000000000" pitchFamily="2" charset="-78"/>
              </a:rPr>
              <a:t> </a:t>
            </a:r>
            <a:r>
              <a:rPr lang="fa-IR" dirty="0" err="1" smtClean="0">
                <a:cs typeface="0 Nazanin" panose="00000400000000000000" pitchFamily="2" charset="-78"/>
              </a:rPr>
              <a:t>توربیت</a:t>
            </a:r>
            <a:r>
              <a:rPr lang="fa-IR" dirty="0" smtClean="0">
                <a:cs typeface="0 Nazanin" panose="00000400000000000000" pitchFamily="2" charset="-78"/>
              </a:rPr>
              <a:t> ارائه شده است که به صورت  زیر می باشد:</a:t>
            </a:r>
          </a:p>
          <a:p>
            <a:pPr marL="0" indent="0" algn="r" rtl="1">
              <a:buNone/>
            </a:pPr>
            <a:r>
              <a:rPr lang="fa-IR" dirty="0" smtClean="0">
                <a:cs typeface="0 Nazanin" panose="00000400000000000000" pitchFamily="2" charset="-78"/>
              </a:rPr>
              <a:t>« ریسک چیزی است که ممکن است اتفاق بیافتد و در صورت وقوع، اثر </a:t>
            </a:r>
            <a:r>
              <a:rPr lang="fa-IR" dirty="0" err="1" smtClean="0">
                <a:cs typeface="0 Nazanin" panose="00000400000000000000" pitchFamily="2" charset="-78"/>
              </a:rPr>
              <a:t>نامطلوبی</a:t>
            </a:r>
            <a:r>
              <a:rPr lang="fa-IR" dirty="0" smtClean="0">
                <a:cs typeface="0 Nazanin" panose="00000400000000000000" pitchFamily="2" charset="-78"/>
              </a:rPr>
              <a:t> بر پروژه خواهد داشت. »</a:t>
            </a:r>
          </a:p>
          <a:p>
            <a:pPr marL="0" indent="0" algn="r" rtl="1">
              <a:buNone/>
            </a:pPr>
            <a:endParaRPr lang="fa-IR" dirty="0">
              <a:cs typeface="0 Nazanin" panose="00000400000000000000" pitchFamily="2" charset="-78"/>
            </a:endParaRPr>
          </a:p>
          <a:p>
            <a:pPr marL="0" indent="0" algn="r" rtl="1">
              <a:buNone/>
            </a:pPr>
            <a:r>
              <a:rPr lang="fa-IR" dirty="0" smtClean="0">
                <a:cs typeface="0 Nazanin" panose="00000400000000000000" pitchFamily="2" charset="-78"/>
              </a:rPr>
              <a:t>ریسک همواره دارای دو جنبه مثبت و منفی است، به جنبه مثبت هر ریسک فرصت و به جنبه منفی آن تهدید گفته می شود.</a:t>
            </a:r>
          </a:p>
          <a:p>
            <a:pPr marL="0" indent="0" algn="r" rtl="1">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5</a:t>
            </a:fld>
            <a:endParaRPr lang="en-US" dirty="0"/>
          </a:p>
        </p:txBody>
      </p:sp>
    </p:spTree>
    <p:extLst>
      <p:ext uri="{BB962C8B-B14F-4D97-AF65-F5344CB8AC3E}">
        <p14:creationId xmlns:p14="http://schemas.microsoft.com/office/powerpoint/2010/main" val="3249143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5806" y="363151"/>
            <a:ext cx="9404723" cy="1400530"/>
          </a:xfrm>
        </p:spPr>
        <p:txBody>
          <a:bodyPr/>
          <a:lstStyle/>
          <a:p>
            <a:pPr algn="r" rtl="1"/>
            <a:r>
              <a:rPr lang="fa-IR" sz="4400" dirty="0" smtClean="0">
                <a:solidFill>
                  <a:schemeClr val="bg2">
                    <a:lumMod val="60000"/>
                    <a:lumOff val="40000"/>
                  </a:schemeClr>
                </a:solidFill>
                <a:cs typeface="DecoType Naskh" pitchFamily="2" charset="-78"/>
              </a:rPr>
              <a:t>انواع ریسک</a:t>
            </a:r>
            <a:endParaRPr lang="en-US" sz="4400" dirty="0">
              <a:solidFill>
                <a:schemeClr val="bg2">
                  <a:lumMod val="60000"/>
                  <a:lumOff val="40000"/>
                </a:schemeClr>
              </a:solidFill>
              <a:cs typeface="DecoType Naskh" pitchFamily="2" charset="-78"/>
            </a:endParaRPr>
          </a:p>
        </p:txBody>
      </p:sp>
      <p:sp>
        <p:nvSpPr>
          <p:cNvPr id="3" name="Content Placeholder 2"/>
          <p:cNvSpPr>
            <a:spLocks noGrp="1"/>
          </p:cNvSpPr>
          <p:nvPr>
            <p:ph idx="1"/>
          </p:nvPr>
        </p:nvSpPr>
        <p:spPr>
          <a:xfrm>
            <a:off x="1206343" y="1351582"/>
            <a:ext cx="10693736" cy="4702934"/>
          </a:xfrm>
        </p:spPr>
        <p:txBody>
          <a:bodyPr/>
          <a:lstStyle/>
          <a:p>
            <a:pPr marL="0" indent="0" algn="r" rtl="1">
              <a:buNone/>
            </a:pPr>
            <a:r>
              <a:rPr lang="fa-IR" dirty="0" smtClean="0">
                <a:cs typeface="0 Nazanin" panose="00000400000000000000" pitchFamily="2" charset="-78"/>
              </a:rPr>
              <a:t>تقسیم بندی انواع ریسک بر اساس توصیف عدم قطعیت بدین صورت می باشد:</a:t>
            </a:r>
            <a:endParaRPr lang="en-US" dirty="0" smtClean="0">
              <a:cs typeface="0 Nazanin" panose="00000400000000000000" pitchFamily="2" charset="-78"/>
            </a:endParaRPr>
          </a:p>
          <a:p>
            <a:pPr marL="0" indent="0" algn="r" rtl="1">
              <a:buNone/>
            </a:pPr>
            <a:endParaRPr lang="fa-IR" dirty="0" smtClean="0">
              <a:cs typeface="0 Nazanin" panose="00000400000000000000" pitchFamily="2" charset="-78"/>
            </a:endParaRPr>
          </a:p>
          <a:p>
            <a:pPr marL="0" indent="0" algn="r" rtl="1">
              <a:buNone/>
            </a:pPr>
            <a:r>
              <a:rPr lang="fa-IR" dirty="0" smtClean="0">
                <a:cs typeface="0 Nazanin" panose="00000400000000000000" pitchFamily="2" charset="-78"/>
              </a:rPr>
              <a:t>1- ریسک های شناخته شده  </a:t>
            </a:r>
            <a:r>
              <a:rPr lang="en-US" dirty="0" smtClean="0">
                <a:cs typeface="0 Nazanin" panose="00000400000000000000" pitchFamily="2" charset="-78"/>
              </a:rPr>
              <a:t>Known Risks</a:t>
            </a:r>
            <a:r>
              <a:rPr lang="fa-IR" dirty="0" smtClean="0">
                <a:cs typeface="0 Nazanin" panose="00000400000000000000" pitchFamily="2" charset="-78"/>
              </a:rPr>
              <a:t> :</a:t>
            </a:r>
          </a:p>
          <a:p>
            <a:pPr marL="0" indent="0" algn="r" rtl="1">
              <a:buNone/>
            </a:pPr>
            <a:r>
              <a:rPr lang="fa-IR" dirty="0" smtClean="0">
                <a:cs typeface="0 Nazanin" panose="00000400000000000000" pitchFamily="2" charset="-78"/>
              </a:rPr>
              <a:t>ریسک </a:t>
            </a:r>
            <a:r>
              <a:rPr lang="fa-IR" dirty="0" err="1" smtClean="0">
                <a:cs typeface="0 Nazanin" panose="00000400000000000000" pitchFamily="2" charset="-78"/>
              </a:rPr>
              <a:t>هایی</a:t>
            </a:r>
            <a:r>
              <a:rPr lang="fa-IR" dirty="0" smtClean="0">
                <a:cs typeface="0 Nazanin" panose="00000400000000000000" pitchFamily="2" charset="-78"/>
              </a:rPr>
              <a:t> که هم خودشان و هم </a:t>
            </a:r>
            <a:r>
              <a:rPr lang="fa-IR" dirty="0" err="1" smtClean="0">
                <a:cs typeface="0 Nazanin" panose="00000400000000000000" pitchFamily="2" charset="-78"/>
              </a:rPr>
              <a:t>تأثیرشان</a:t>
            </a:r>
            <a:r>
              <a:rPr lang="fa-IR" dirty="0" smtClean="0">
                <a:cs typeface="0 Nazanin" panose="00000400000000000000" pitchFamily="2" charset="-78"/>
              </a:rPr>
              <a:t> شناخته شده هستند.</a:t>
            </a:r>
            <a:endParaRPr lang="en-US" dirty="0" smtClean="0">
              <a:cs typeface="0 Nazanin" panose="00000400000000000000" pitchFamily="2" charset="-78"/>
            </a:endParaRPr>
          </a:p>
          <a:p>
            <a:pPr marL="0" indent="0" algn="r" rtl="1">
              <a:buNone/>
            </a:pPr>
            <a:endParaRPr lang="fa-IR" dirty="0" smtClean="0">
              <a:cs typeface="0 Nazanin" panose="00000400000000000000" pitchFamily="2" charset="-78"/>
            </a:endParaRPr>
          </a:p>
          <a:p>
            <a:pPr marL="0" indent="0" algn="r" rtl="1">
              <a:buNone/>
            </a:pPr>
            <a:r>
              <a:rPr lang="fa-IR" dirty="0" smtClean="0">
                <a:cs typeface="0 Nazanin" panose="00000400000000000000" pitchFamily="2" charset="-78"/>
              </a:rPr>
              <a:t>2- </a:t>
            </a:r>
            <a:r>
              <a:rPr lang="fa-IR" dirty="0" err="1" smtClean="0">
                <a:cs typeface="0 Nazanin" panose="00000400000000000000" pitchFamily="2" charset="-78"/>
              </a:rPr>
              <a:t>نامعلوم</a:t>
            </a:r>
            <a:r>
              <a:rPr lang="fa-IR" dirty="0" smtClean="0">
                <a:cs typeface="0 Nazanin" panose="00000400000000000000" pitchFamily="2" charset="-78"/>
              </a:rPr>
              <a:t> های شناخته شده  </a:t>
            </a:r>
            <a:r>
              <a:rPr lang="en-US" dirty="0" smtClean="0">
                <a:cs typeface="0 Nazanin" panose="00000400000000000000" pitchFamily="2" charset="-78"/>
              </a:rPr>
              <a:t>Known Unknowns</a:t>
            </a:r>
            <a:r>
              <a:rPr lang="fa-IR" dirty="0">
                <a:cs typeface="0 Nazanin" panose="00000400000000000000" pitchFamily="2" charset="-78"/>
              </a:rPr>
              <a:t> </a:t>
            </a:r>
            <a:r>
              <a:rPr lang="fa-IR" dirty="0" smtClean="0">
                <a:cs typeface="0 Nazanin" panose="00000400000000000000" pitchFamily="2" charset="-78"/>
              </a:rPr>
              <a:t>:</a:t>
            </a:r>
          </a:p>
          <a:p>
            <a:pPr marL="0" indent="0" algn="r" rtl="1">
              <a:buNone/>
            </a:pPr>
            <a:r>
              <a:rPr lang="fa-IR" dirty="0" smtClean="0">
                <a:cs typeface="0 Nazanin" panose="00000400000000000000" pitchFamily="2" charset="-78"/>
              </a:rPr>
              <a:t>ریسک </a:t>
            </a:r>
            <a:r>
              <a:rPr lang="fa-IR" dirty="0" err="1" smtClean="0">
                <a:cs typeface="0 Nazanin" panose="00000400000000000000" pitchFamily="2" charset="-78"/>
              </a:rPr>
              <a:t>هایی</a:t>
            </a:r>
            <a:r>
              <a:rPr lang="fa-IR" dirty="0" smtClean="0">
                <a:cs typeface="0 Nazanin" panose="00000400000000000000" pitchFamily="2" charset="-78"/>
              </a:rPr>
              <a:t> که </a:t>
            </a:r>
            <a:r>
              <a:rPr lang="fa-IR" dirty="0" err="1" smtClean="0">
                <a:cs typeface="0 Nazanin" panose="00000400000000000000" pitchFamily="2" charset="-78"/>
              </a:rPr>
              <a:t>وجودشان</a:t>
            </a:r>
            <a:r>
              <a:rPr lang="fa-IR" dirty="0" smtClean="0">
                <a:cs typeface="0 Nazanin" panose="00000400000000000000" pitchFamily="2" charset="-78"/>
              </a:rPr>
              <a:t> شناخته شده امّا حدود و تأثیر آنها در پروژه ناشناخته است.</a:t>
            </a:r>
            <a:endParaRPr lang="en-US" dirty="0" smtClean="0">
              <a:cs typeface="0 Nazanin" panose="00000400000000000000" pitchFamily="2" charset="-78"/>
            </a:endParaRPr>
          </a:p>
          <a:p>
            <a:pPr marL="0" indent="0" algn="r" rtl="1">
              <a:buNone/>
            </a:pPr>
            <a:endParaRPr lang="fa-IR" dirty="0" smtClean="0">
              <a:cs typeface="0 Nazanin" panose="00000400000000000000" pitchFamily="2" charset="-78"/>
            </a:endParaRPr>
          </a:p>
          <a:p>
            <a:pPr marL="0" indent="0" algn="r" rtl="1">
              <a:buNone/>
            </a:pPr>
            <a:r>
              <a:rPr lang="fa-IR" dirty="0" smtClean="0">
                <a:cs typeface="0 Nazanin" panose="00000400000000000000" pitchFamily="2" charset="-78"/>
              </a:rPr>
              <a:t>3- </a:t>
            </a:r>
            <a:r>
              <a:rPr lang="fa-IR" dirty="0" err="1" smtClean="0">
                <a:cs typeface="0 Nazanin" panose="00000400000000000000" pitchFamily="2" charset="-78"/>
              </a:rPr>
              <a:t>نامعلوم</a:t>
            </a:r>
            <a:r>
              <a:rPr lang="fa-IR" dirty="0" smtClean="0">
                <a:cs typeface="0 Nazanin" panose="00000400000000000000" pitchFamily="2" charset="-78"/>
              </a:rPr>
              <a:t> های ناشناخته </a:t>
            </a:r>
            <a:r>
              <a:rPr lang="en-US" dirty="0" smtClean="0">
                <a:cs typeface="0 Nazanin" panose="00000400000000000000" pitchFamily="2" charset="-78"/>
              </a:rPr>
              <a:t> </a:t>
            </a:r>
            <a:r>
              <a:rPr lang="fa-IR" dirty="0" smtClean="0">
                <a:cs typeface="0 Nazanin" panose="00000400000000000000" pitchFamily="2" charset="-78"/>
              </a:rPr>
              <a:t> </a:t>
            </a:r>
            <a:r>
              <a:rPr lang="en-US" dirty="0" smtClean="0">
                <a:cs typeface="0 Nazanin" panose="00000400000000000000" pitchFamily="2" charset="-78"/>
              </a:rPr>
              <a:t>Unknown Unknowns</a:t>
            </a:r>
            <a:r>
              <a:rPr lang="fa-IR" dirty="0" smtClean="0">
                <a:cs typeface="0 Nazanin" panose="00000400000000000000" pitchFamily="2" charset="-78"/>
              </a:rPr>
              <a:t> :</a:t>
            </a:r>
          </a:p>
          <a:p>
            <a:pPr marL="0" indent="0" algn="r" rtl="1">
              <a:buNone/>
            </a:pPr>
            <a:r>
              <a:rPr lang="fa-IR" dirty="0" smtClean="0">
                <a:cs typeface="0 Nazanin" panose="00000400000000000000" pitchFamily="2" charset="-78"/>
              </a:rPr>
              <a:t>آن دسته از ریسک </a:t>
            </a:r>
            <a:r>
              <a:rPr lang="fa-IR" dirty="0" err="1" smtClean="0">
                <a:cs typeface="0 Nazanin" panose="00000400000000000000" pitchFamily="2" charset="-78"/>
              </a:rPr>
              <a:t>هایی</a:t>
            </a:r>
            <a:r>
              <a:rPr lang="fa-IR" dirty="0" smtClean="0">
                <a:cs typeface="0 Nazanin" panose="00000400000000000000" pitchFamily="2" charset="-78"/>
              </a:rPr>
              <a:t> که نه </a:t>
            </a:r>
            <a:r>
              <a:rPr lang="fa-IR" dirty="0" err="1" smtClean="0">
                <a:cs typeface="0 Nazanin" panose="00000400000000000000" pitchFamily="2" charset="-78"/>
              </a:rPr>
              <a:t>وجودشان</a:t>
            </a:r>
            <a:r>
              <a:rPr lang="fa-IR" dirty="0" smtClean="0">
                <a:cs typeface="0 Nazanin" panose="00000400000000000000" pitchFamily="2" charset="-78"/>
              </a:rPr>
              <a:t> و نه </a:t>
            </a:r>
            <a:r>
              <a:rPr lang="fa-IR" dirty="0" err="1" smtClean="0">
                <a:cs typeface="0 Nazanin" panose="00000400000000000000" pitchFamily="2" charset="-78"/>
              </a:rPr>
              <a:t>تأثیرشان</a:t>
            </a:r>
            <a:r>
              <a:rPr lang="fa-IR" dirty="0" smtClean="0">
                <a:cs typeface="0 Nazanin" panose="00000400000000000000" pitchFamily="2" charset="-78"/>
              </a:rPr>
              <a:t> شناخته شده است.</a:t>
            </a:r>
            <a:endParaRPr lang="en-US" dirty="0">
              <a:cs typeface="0 Nazanin" panose="00000400000000000000" pitchFamily="2" charset="-78"/>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pPr/>
              <a:t>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05" y="1063416"/>
            <a:ext cx="4257675" cy="4991100"/>
          </a:xfrm>
          <a:prstGeom prst="rect">
            <a:avLst/>
          </a:prstGeom>
          <a:ln>
            <a:noFill/>
          </a:ln>
          <a:effectLst>
            <a:softEdge rad="112500"/>
          </a:effectLst>
        </p:spPr>
      </p:pic>
    </p:spTree>
    <p:extLst>
      <p:ext uri="{BB962C8B-B14F-4D97-AF65-F5344CB8AC3E}">
        <p14:creationId xmlns:p14="http://schemas.microsoft.com/office/powerpoint/2010/main" val="838333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46" y="1275007"/>
            <a:ext cx="11874322" cy="5383369"/>
          </a:xfrm>
        </p:spPr>
        <p:txBody>
          <a:bodyPr>
            <a:normAutofit fontScale="92500" lnSpcReduction="10000"/>
          </a:bodyPr>
          <a:lstStyle/>
          <a:p>
            <a:pPr algn="r" rtl="1">
              <a:buFont typeface="Wingdings" panose="05000000000000000000" pitchFamily="2" charset="2"/>
              <a:buChar char="ü"/>
            </a:pPr>
            <a:r>
              <a:rPr lang="fa-IR" dirty="0" smtClean="0">
                <a:cs typeface="0 Nazanin" panose="00000400000000000000" pitchFamily="2" charset="-78"/>
              </a:rPr>
              <a:t>استاندارد </a:t>
            </a:r>
            <a:r>
              <a:rPr lang="en-US" dirty="0" smtClean="0">
                <a:cs typeface="0 Nazanin" panose="00000400000000000000" pitchFamily="2" charset="-78"/>
              </a:rPr>
              <a:t>AS/</a:t>
            </a:r>
            <a:r>
              <a:rPr lang="en-US" dirty="0" err="1" smtClean="0">
                <a:cs typeface="0 Nazanin" panose="00000400000000000000" pitchFamily="2" charset="-78"/>
              </a:rPr>
              <a:t>NZS</a:t>
            </a:r>
            <a:r>
              <a:rPr lang="en-US" dirty="0" smtClean="0">
                <a:cs typeface="0 Nazanin" panose="00000400000000000000" pitchFamily="2" charset="-78"/>
              </a:rPr>
              <a:t>-4360 </a:t>
            </a:r>
            <a:r>
              <a:rPr lang="fa-IR" dirty="0" smtClean="0">
                <a:cs typeface="0 Nazanin" panose="00000400000000000000" pitchFamily="2" charset="-78"/>
              </a:rPr>
              <a:t> مدیریت ریسک را به صورت زیر تعریف می کند: </a:t>
            </a:r>
          </a:p>
          <a:p>
            <a:pPr marL="0" indent="0" algn="r" rtl="1">
              <a:buNone/>
            </a:pPr>
            <a:r>
              <a:rPr lang="fa-IR" dirty="0" smtClean="0">
                <a:cs typeface="0 Nazanin" panose="00000400000000000000" pitchFamily="2" charset="-78"/>
              </a:rPr>
              <a:t>« فرهنگ، فرآیند و </a:t>
            </a:r>
            <a:r>
              <a:rPr lang="fa-IR" dirty="0" err="1" smtClean="0">
                <a:cs typeface="0 Nazanin" panose="00000400000000000000" pitchFamily="2" charset="-78"/>
              </a:rPr>
              <a:t>ساختارهایی</a:t>
            </a:r>
            <a:r>
              <a:rPr lang="fa-IR" dirty="0" smtClean="0">
                <a:cs typeface="0 Nazanin" panose="00000400000000000000" pitchFamily="2" charset="-78"/>
              </a:rPr>
              <a:t> که در جهت مدیریت مؤثر فرصت های بالقوه و تأثیرات نامطلوب هدایت می شوند. »</a:t>
            </a:r>
          </a:p>
          <a:p>
            <a:pPr algn="r" rtl="1">
              <a:buFont typeface="Wingdings" panose="05000000000000000000" pitchFamily="2" charset="2"/>
              <a:buChar char="ü"/>
            </a:pPr>
            <a:r>
              <a:rPr lang="fa-IR" dirty="0" smtClean="0">
                <a:cs typeface="0 Nazanin" panose="00000400000000000000" pitchFamily="2" charset="-78"/>
              </a:rPr>
              <a:t>در تعریف  </a:t>
            </a:r>
            <a:r>
              <a:rPr lang="en-US" dirty="0" smtClean="0">
                <a:cs typeface="0 Nazanin" panose="00000400000000000000" pitchFamily="2" charset="-78"/>
              </a:rPr>
              <a:t>PMI</a:t>
            </a:r>
            <a:r>
              <a:rPr lang="fa-IR" dirty="0" smtClean="0">
                <a:cs typeface="0 Nazanin" panose="00000400000000000000" pitchFamily="2" charset="-78"/>
              </a:rPr>
              <a:t>  مدیریت ریسک به صورت زیر بیان می شود:</a:t>
            </a:r>
          </a:p>
          <a:p>
            <a:pPr marL="0" indent="0" algn="r" rtl="1">
              <a:buNone/>
            </a:pPr>
            <a:r>
              <a:rPr lang="fa-IR" dirty="0" smtClean="0">
                <a:cs typeface="0 Nazanin" panose="00000400000000000000" pitchFamily="2" charset="-78"/>
              </a:rPr>
              <a:t>« مدیریت ریسک فرآیند سیستماتیک شناسایی، تجزیه و تحلیل و پاسخ به ریسک های پروژه به منظور حداکثر کردن نتایج و وقایع مثبت و حداقل کردن احتمال وقوع یا اثر پیامدهای منفی بر اهداف پروژه است. »</a:t>
            </a:r>
            <a:endParaRPr lang="en-US" dirty="0" smtClean="0">
              <a:cs typeface="0 Nazanin" panose="00000400000000000000" pitchFamily="2" charset="-78"/>
            </a:endParaRPr>
          </a:p>
          <a:p>
            <a:pPr marL="0" indent="0" algn="r" rtl="1">
              <a:buNone/>
            </a:pPr>
            <a:endParaRPr lang="fa-IR" dirty="0" smtClean="0">
              <a:cs typeface="0 Nazanin" panose="00000400000000000000" pitchFamily="2" charset="-78"/>
            </a:endParaRPr>
          </a:p>
          <a:p>
            <a:pPr marL="0" indent="0" algn="r" rtl="1">
              <a:buNone/>
            </a:pPr>
            <a:r>
              <a:rPr lang="en-US" sz="2400" dirty="0" smtClean="0">
                <a:solidFill>
                  <a:schemeClr val="bg2">
                    <a:lumMod val="60000"/>
                    <a:lumOff val="40000"/>
                  </a:schemeClr>
                </a:solidFill>
                <a:cs typeface="DecoType Naskh" pitchFamily="2" charset="-78"/>
              </a:rPr>
              <a:t> </a:t>
            </a:r>
            <a:r>
              <a:rPr lang="fa-IR" sz="2400" dirty="0" smtClean="0">
                <a:solidFill>
                  <a:schemeClr val="bg2">
                    <a:lumMod val="60000"/>
                    <a:lumOff val="40000"/>
                  </a:schemeClr>
                </a:solidFill>
                <a:cs typeface="DecoType Naskh" pitchFamily="2" charset="-78"/>
              </a:rPr>
              <a:t>به طور کل اهداف زیر همواره مدنظر مدیریت ریسک بوده است:</a:t>
            </a:r>
          </a:p>
          <a:p>
            <a:pPr marL="0" indent="0" algn="r" rtl="1">
              <a:buNone/>
            </a:pPr>
            <a:r>
              <a:rPr lang="fa-IR" dirty="0" smtClean="0">
                <a:cs typeface="0 Nazanin" panose="00000400000000000000" pitchFamily="2" charset="-78"/>
              </a:rPr>
              <a:t>1- شناخت و تعریف ریسک های پروژه و ارزیابی آن ها به صورت کلّی.</a:t>
            </a:r>
          </a:p>
          <a:p>
            <a:pPr marL="0" indent="0" algn="r" rtl="1">
              <a:buNone/>
            </a:pPr>
            <a:r>
              <a:rPr lang="fa-IR" dirty="0" smtClean="0">
                <a:cs typeface="0 Nazanin" panose="00000400000000000000" pitchFamily="2" charset="-78"/>
              </a:rPr>
              <a:t>2- حذف یا کاهش ریسک های پروژه، صرف نظر از اینکه ریسک مورد نظر بر عهده ی کدامیک از اعضای پروژه است.</a:t>
            </a:r>
          </a:p>
          <a:p>
            <a:pPr marL="0" indent="0" algn="r" rtl="1">
              <a:buNone/>
            </a:pPr>
            <a:r>
              <a:rPr lang="fa-IR" dirty="0" smtClean="0">
                <a:cs typeface="0 Nazanin" panose="00000400000000000000" pitchFamily="2" charset="-78"/>
              </a:rPr>
              <a:t>3- توزیع و انتقال صحیح و عادلانه ریسک در بین اعضای پروژه.</a:t>
            </a:r>
          </a:p>
          <a:p>
            <a:pPr marL="0" indent="0" algn="r" rtl="1">
              <a:buNone/>
            </a:pPr>
            <a:r>
              <a:rPr lang="fa-IR" dirty="0" smtClean="0">
                <a:cs typeface="0 Nazanin" panose="00000400000000000000" pitchFamily="2" charset="-78"/>
              </a:rPr>
              <a:t>در کل مدیریت ریسک احتمال موفقیت را افزایش می دهد و احتمال شکست و عدم قطعیت در دستیابی به اهداف کلی سازمان را کاهش می دهد.</a:t>
            </a:r>
            <a:endParaRPr lang="fa-IR" dirty="0">
              <a:cs typeface="0 Nazanin" panose="00000400000000000000" pitchFamily="2" charset="-78"/>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pPr/>
              <a:t>7</a:t>
            </a:fld>
            <a:endParaRPr lang="en-US" dirty="0"/>
          </a:p>
        </p:txBody>
      </p:sp>
    </p:spTree>
    <p:extLst>
      <p:ext uri="{BB962C8B-B14F-4D97-AF65-F5344CB8AC3E}">
        <p14:creationId xmlns:p14="http://schemas.microsoft.com/office/powerpoint/2010/main" val="2446120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75763" y="363151"/>
            <a:ext cx="9404723" cy="1400530"/>
          </a:xfrm>
        </p:spPr>
        <p:txBody>
          <a:bodyPr/>
          <a:lstStyle/>
          <a:p>
            <a:pPr algn="r" rtl="1"/>
            <a:r>
              <a:rPr lang="fa-IR" sz="4400" dirty="0" smtClean="0">
                <a:solidFill>
                  <a:schemeClr val="bg2">
                    <a:lumMod val="60000"/>
                    <a:lumOff val="40000"/>
                  </a:schemeClr>
                </a:solidFill>
                <a:cs typeface="DecoType Naskh" pitchFamily="2" charset="-78"/>
              </a:rPr>
              <a:t>ویژگی های مدیریت ریسک </a:t>
            </a:r>
            <a:r>
              <a:rPr lang="fa-IR" sz="4800" dirty="0" smtClean="0">
                <a:solidFill>
                  <a:schemeClr val="bg2">
                    <a:lumMod val="60000"/>
                    <a:lumOff val="40000"/>
                  </a:schemeClr>
                </a:solidFill>
                <a:cs typeface="DecoType Naskh" pitchFamily="2" charset="-78"/>
              </a:rPr>
              <a:t>در</a:t>
            </a:r>
            <a:r>
              <a:rPr lang="fa-IR" sz="4400" dirty="0" smtClean="0">
                <a:solidFill>
                  <a:schemeClr val="bg2">
                    <a:lumMod val="60000"/>
                    <a:lumOff val="40000"/>
                  </a:schemeClr>
                </a:solidFill>
                <a:cs typeface="DecoType Naskh" pitchFamily="2" charset="-78"/>
              </a:rPr>
              <a:t> سازمان</a:t>
            </a:r>
            <a:br>
              <a:rPr lang="fa-IR" sz="4400" dirty="0" smtClean="0">
                <a:solidFill>
                  <a:schemeClr val="bg2">
                    <a:lumMod val="60000"/>
                    <a:lumOff val="40000"/>
                  </a:schemeClr>
                </a:solidFill>
                <a:cs typeface="DecoType Naskh" pitchFamily="2" charset="-78"/>
              </a:rPr>
            </a:br>
            <a:endParaRPr lang="en-US" sz="4400" dirty="0">
              <a:solidFill>
                <a:schemeClr val="bg2">
                  <a:lumMod val="60000"/>
                  <a:lumOff val="40000"/>
                </a:schemeClr>
              </a:solidFill>
              <a:cs typeface="DecoType Naskh" pitchFamily="2" charset="-78"/>
            </a:endParaRPr>
          </a:p>
        </p:txBody>
      </p:sp>
      <p:sp>
        <p:nvSpPr>
          <p:cNvPr id="3" name="Content Placeholder 2"/>
          <p:cNvSpPr>
            <a:spLocks noGrp="1"/>
          </p:cNvSpPr>
          <p:nvPr>
            <p:ph idx="1"/>
          </p:nvPr>
        </p:nvSpPr>
        <p:spPr>
          <a:xfrm>
            <a:off x="875763" y="1531277"/>
            <a:ext cx="10959921" cy="4650582"/>
          </a:xfrm>
        </p:spPr>
        <p:txBody>
          <a:bodyPr/>
          <a:lstStyle/>
          <a:p>
            <a:pPr algn="r" rtl="1">
              <a:buFont typeface="Wingdings" panose="05000000000000000000" pitchFamily="2" charset="2"/>
              <a:buChar char="§"/>
            </a:pPr>
            <a:r>
              <a:rPr lang="fa-IR" dirty="0" smtClean="0">
                <a:cs typeface="0 Nazanin" panose="00000400000000000000" pitchFamily="2" charset="-78"/>
              </a:rPr>
              <a:t>مدیریت پروژه یک فرآیند گسسته و مستقل نیست بلکه با سایر وظایف مدیریت پروژه ادغام شده است.</a:t>
            </a:r>
          </a:p>
          <a:p>
            <a:pPr algn="r" rtl="1">
              <a:buFont typeface="Wingdings" panose="05000000000000000000" pitchFamily="2" charset="2"/>
              <a:buChar char="§"/>
            </a:pPr>
            <a:r>
              <a:rPr lang="fa-IR" dirty="0" smtClean="0">
                <a:cs typeface="0 Nazanin" panose="00000400000000000000" pitchFamily="2" charset="-78"/>
              </a:rPr>
              <a:t>انجام مدیریت ریسک پروژه وظیفه ی تمامی </a:t>
            </a:r>
            <a:r>
              <a:rPr lang="fa-IR" dirty="0" err="1" smtClean="0">
                <a:cs typeface="0 Nazanin" panose="00000400000000000000" pitchFamily="2" charset="-78"/>
              </a:rPr>
              <a:t>ذینفعان</a:t>
            </a:r>
            <a:r>
              <a:rPr lang="fa-IR" dirty="0" smtClean="0">
                <a:cs typeface="0 Nazanin" panose="00000400000000000000" pitchFamily="2" charset="-78"/>
              </a:rPr>
              <a:t> پروژه است و آنان باید به طور فعال در این فرآیند شرکت کنند.</a:t>
            </a:r>
          </a:p>
          <a:p>
            <a:pPr algn="r" rtl="1">
              <a:buFont typeface="Wingdings" panose="05000000000000000000" pitchFamily="2" charset="2"/>
              <a:buChar char="§"/>
            </a:pPr>
            <a:r>
              <a:rPr lang="fa-IR" dirty="0" smtClean="0">
                <a:cs typeface="0 Nazanin" panose="00000400000000000000" pitchFamily="2" charset="-78"/>
              </a:rPr>
              <a:t>فعالیت های مدیریت ریسک پروژه در همان ابتدای پروژه شروع می شوند و در طول چرخه حیات پروژه ادامه داشته و برنامه های آن توسعه می یابند.</a:t>
            </a:r>
          </a:p>
          <a:p>
            <a:pPr algn="r" rtl="1">
              <a:buFont typeface="Wingdings" panose="05000000000000000000" pitchFamily="2" charset="2"/>
              <a:buChar char="§"/>
            </a:pPr>
            <a:r>
              <a:rPr lang="fa-IR" dirty="0" smtClean="0">
                <a:cs typeface="0 Nazanin" panose="00000400000000000000" pitchFamily="2" charset="-78"/>
              </a:rPr>
              <a:t>مدیریت ریسک در ارتباط با جنبه های مثبت و منفی ریسک بررسی می شود. بنابراین استانداردها ریسک را از هر دو نقطه نظر بررسی می کنند. در حیطه ی ایمنی </a:t>
            </a:r>
            <a:r>
              <a:rPr lang="fa-IR" dirty="0" err="1" smtClean="0">
                <a:cs typeface="0 Nazanin" panose="00000400000000000000" pitchFamily="2" charset="-78"/>
              </a:rPr>
              <a:t>عموماَ</a:t>
            </a:r>
            <a:r>
              <a:rPr lang="fa-IR" dirty="0" smtClean="0">
                <a:cs typeface="0 Nazanin" panose="00000400000000000000" pitchFamily="2" charset="-78"/>
              </a:rPr>
              <a:t> پیامد ها تنها منفی قلمداد می شوند و در نتیجه مدیریت ریسک ایمنی بر پیشگیری و تخفیف آسیب تمرکز می کند.</a:t>
            </a:r>
          </a:p>
          <a:p>
            <a:pPr algn="r" rtl="1">
              <a:buFont typeface="Wingdings" panose="05000000000000000000" pitchFamily="2" charset="2"/>
              <a:buChar char="§"/>
            </a:pPr>
            <a:r>
              <a:rPr lang="fa-IR" dirty="0" smtClean="0">
                <a:cs typeface="0 Nazanin" panose="00000400000000000000" pitchFamily="2" charset="-78"/>
              </a:rPr>
              <a:t>مدیریت ریسک باید به طور نظام </a:t>
            </a:r>
            <a:r>
              <a:rPr lang="fa-IR" dirty="0" err="1" smtClean="0">
                <a:cs typeface="0 Nazanin" panose="00000400000000000000" pitchFamily="2" charset="-78"/>
              </a:rPr>
              <a:t>مندی</a:t>
            </a:r>
            <a:r>
              <a:rPr lang="fa-IR" dirty="0" smtClean="0">
                <a:cs typeface="0 Nazanin" panose="00000400000000000000" pitchFamily="2" charset="-78"/>
              </a:rPr>
              <a:t> تمام ریسک های حاصل از اهداف گذشته، حال و بخصوص آینده سازمان را مدنظر قرار دهد.</a:t>
            </a:r>
            <a:endParaRPr lang="en-US" dirty="0">
              <a:cs typeface="0 Nazanin" panose="00000400000000000000" pitchFamily="2" charset="-78"/>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pPr/>
              <a:t>8</a:t>
            </a:fld>
            <a:endParaRPr lang="en-US" dirty="0"/>
          </a:p>
        </p:txBody>
      </p:sp>
    </p:spTree>
    <p:extLst>
      <p:ext uri="{BB962C8B-B14F-4D97-AF65-F5344CB8AC3E}">
        <p14:creationId xmlns:p14="http://schemas.microsoft.com/office/powerpoint/2010/main" val="4107302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4400" dirty="0" smtClean="0">
                <a:solidFill>
                  <a:schemeClr val="bg2">
                    <a:lumMod val="60000"/>
                    <a:lumOff val="40000"/>
                  </a:schemeClr>
                </a:solidFill>
                <a:cs typeface="DecoType Naskh" pitchFamily="2" charset="-78"/>
              </a:rPr>
              <a:t>تقسیم بندی های مختلف ریسک</a:t>
            </a:r>
            <a:br>
              <a:rPr lang="fa-IR" sz="4400" dirty="0" smtClean="0">
                <a:solidFill>
                  <a:schemeClr val="bg2">
                    <a:lumMod val="60000"/>
                    <a:lumOff val="40000"/>
                  </a:schemeClr>
                </a:solidFill>
                <a:cs typeface="DecoType Naskh" pitchFamily="2" charset="-78"/>
              </a:rPr>
            </a:br>
            <a:endParaRPr lang="en-US" sz="4400" dirty="0">
              <a:solidFill>
                <a:schemeClr val="bg2">
                  <a:lumMod val="60000"/>
                  <a:lumOff val="40000"/>
                </a:schemeClr>
              </a:solidFill>
              <a:cs typeface="DecoType Naskh" pitchFamily="2" charset="-78"/>
            </a:endParaRPr>
          </a:p>
        </p:txBody>
      </p:sp>
      <p:sp>
        <p:nvSpPr>
          <p:cNvPr id="3" name="Content Placeholder 2"/>
          <p:cNvSpPr>
            <a:spLocks noGrp="1"/>
          </p:cNvSpPr>
          <p:nvPr>
            <p:ph idx="1"/>
          </p:nvPr>
        </p:nvSpPr>
        <p:spPr>
          <a:xfrm>
            <a:off x="1405999" y="1267307"/>
            <a:ext cx="10558474" cy="5494101"/>
          </a:xfrm>
        </p:spPr>
        <p:txBody>
          <a:bodyPr>
            <a:normAutofit lnSpcReduction="10000"/>
          </a:bodyPr>
          <a:lstStyle/>
          <a:p>
            <a:pPr algn="r" rtl="1">
              <a:buFont typeface="Wingdings" panose="05000000000000000000" pitchFamily="2" charset="2"/>
              <a:buChar char="§"/>
            </a:pPr>
            <a:r>
              <a:rPr lang="fa-IR" b="1" dirty="0" smtClean="0">
                <a:solidFill>
                  <a:schemeClr val="bg2">
                    <a:lumMod val="60000"/>
                    <a:lumOff val="40000"/>
                  </a:schemeClr>
                </a:solidFill>
                <a:cs typeface="DecoType Naskh Special" pitchFamily="2" charset="-78"/>
              </a:rPr>
              <a:t>بر اساس منابع خطا:</a:t>
            </a:r>
          </a:p>
          <a:p>
            <a:pPr marL="0" indent="0" algn="r" rtl="1">
              <a:buNone/>
            </a:pPr>
            <a:r>
              <a:rPr lang="fa-IR" dirty="0" smtClean="0">
                <a:cs typeface="0 Nazanin" panose="00000400000000000000" pitchFamily="2" charset="-78"/>
              </a:rPr>
              <a:t>1- ریسک های فنی                                    خطاهای سخت افزاری و نرم افزاری</a:t>
            </a:r>
          </a:p>
          <a:p>
            <a:pPr marL="0" indent="0" algn="r" rtl="1">
              <a:buNone/>
            </a:pPr>
            <a:endParaRPr lang="fa-IR" dirty="0">
              <a:cs typeface="0 Nazanin" panose="00000400000000000000" pitchFamily="2" charset="-78"/>
            </a:endParaRPr>
          </a:p>
          <a:p>
            <a:pPr marL="0" indent="0" algn="r" rtl="1">
              <a:buNone/>
            </a:pPr>
            <a:r>
              <a:rPr lang="fa-IR" dirty="0" smtClean="0">
                <a:cs typeface="0 Nazanin" panose="00000400000000000000" pitchFamily="2" charset="-78"/>
              </a:rPr>
              <a:t>2- ریسک های برنامه ای                            خطاهای سازمانی و انسانی</a:t>
            </a:r>
          </a:p>
          <a:p>
            <a:pPr marL="0" indent="0" algn="r" rtl="1">
              <a:buNone/>
            </a:pPr>
            <a:endParaRPr lang="fa-IR" b="1" dirty="0">
              <a:cs typeface="0 Nazanin" panose="00000400000000000000" pitchFamily="2" charset="-78"/>
            </a:endParaRPr>
          </a:p>
          <a:p>
            <a:pPr algn="r" rtl="1">
              <a:buFont typeface="Wingdings" panose="05000000000000000000" pitchFamily="2" charset="2"/>
              <a:buChar char="§"/>
            </a:pPr>
            <a:r>
              <a:rPr lang="fa-IR" b="1" dirty="0" smtClean="0">
                <a:solidFill>
                  <a:schemeClr val="bg2">
                    <a:lumMod val="60000"/>
                    <a:lumOff val="40000"/>
                  </a:schemeClr>
                </a:solidFill>
                <a:cs typeface="DecoType Naskh" pitchFamily="2" charset="-78"/>
              </a:rPr>
              <a:t>بر اساس نوع پروژه:</a:t>
            </a:r>
          </a:p>
          <a:p>
            <a:pPr marL="0" indent="0" algn="r" rtl="1">
              <a:buNone/>
            </a:pPr>
            <a:r>
              <a:rPr lang="fa-IR" dirty="0" smtClean="0">
                <a:cs typeface="0 Nazanin" panose="00000400000000000000" pitchFamily="2" charset="-78"/>
              </a:rPr>
              <a:t>1- ریسک های کسب و کار</a:t>
            </a:r>
          </a:p>
          <a:p>
            <a:pPr marL="0" indent="0" algn="r" rtl="1">
              <a:buNone/>
            </a:pPr>
            <a:r>
              <a:rPr lang="fa-IR" dirty="0" smtClean="0">
                <a:cs typeface="0 Nazanin" panose="00000400000000000000" pitchFamily="2" charset="-78"/>
              </a:rPr>
              <a:t>2- ریسک های محصول</a:t>
            </a:r>
          </a:p>
          <a:p>
            <a:pPr marL="0" indent="0" algn="r" rtl="1">
              <a:buNone/>
            </a:pPr>
            <a:r>
              <a:rPr lang="fa-IR" dirty="0" smtClean="0">
                <a:cs typeface="0 Nazanin" panose="00000400000000000000" pitchFamily="2" charset="-78"/>
              </a:rPr>
              <a:t>3- ریسک های پروژه         زمان بندی پروژه</a:t>
            </a:r>
          </a:p>
          <a:p>
            <a:pPr marL="0" indent="0" algn="r" rtl="1">
              <a:buNone/>
            </a:pPr>
            <a:r>
              <a:rPr lang="fa-IR" dirty="0">
                <a:cs typeface="0 Nazanin" panose="00000400000000000000" pitchFamily="2" charset="-78"/>
              </a:rPr>
              <a:t> </a:t>
            </a:r>
            <a:r>
              <a:rPr lang="fa-IR" dirty="0" smtClean="0">
                <a:cs typeface="0 Nazanin" panose="00000400000000000000" pitchFamily="2" charset="-78"/>
              </a:rPr>
              <a:t>                                   جذب پرسنل</a:t>
            </a:r>
          </a:p>
          <a:p>
            <a:pPr marL="0" indent="0" algn="r" rtl="1">
              <a:buNone/>
            </a:pPr>
            <a:r>
              <a:rPr lang="fa-IR" dirty="0">
                <a:cs typeface="0 Nazanin" panose="00000400000000000000" pitchFamily="2" charset="-78"/>
              </a:rPr>
              <a:t> </a:t>
            </a:r>
            <a:r>
              <a:rPr lang="fa-IR" dirty="0" smtClean="0">
                <a:cs typeface="0 Nazanin" panose="00000400000000000000" pitchFamily="2" charset="-78"/>
              </a:rPr>
              <a:t>                                   بودجه</a:t>
            </a:r>
          </a:p>
          <a:p>
            <a:pPr marL="0" indent="0" algn="r" rtl="1">
              <a:buNone/>
            </a:pPr>
            <a:r>
              <a:rPr lang="fa-IR" dirty="0">
                <a:cs typeface="0 Nazanin" panose="00000400000000000000" pitchFamily="2" charset="-78"/>
              </a:rPr>
              <a:t> </a:t>
            </a:r>
            <a:r>
              <a:rPr lang="fa-IR" dirty="0" smtClean="0">
                <a:cs typeface="0 Nazanin" panose="00000400000000000000" pitchFamily="2" charset="-78"/>
              </a:rPr>
              <a:t>                                   محدوده پروژه     </a:t>
            </a:r>
            <a:endParaRPr lang="en-US" dirty="0">
              <a:cs typeface="0 Nazanin" panose="00000400000000000000" pitchFamily="2" charset="-78"/>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pPr/>
              <a:t>9</a:t>
            </a:fld>
            <a:endParaRPr lang="en-US" dirty="0"/>
          </a:p>
        </p:txBody>
      </p:sp>
      <p:cxnSp>
        <p:nvCxnSpPr>
          <p:cNvPr id="6" name="Straight Arrow Connector 5"/>
          <p:cNvCxnSpPr/>
          <p:nvPr/>
        </p:nvCxnSpPr>
        <p:spPr>
          <a:xfrm flipH="1">
            <a:off x="8319751" y="1944711"/>
            <a:ext cx="1210614"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7" name="Straight Arrow Connector 6"/>
          <p:cNvCxnSpPr/>
          <p:nvPr/>
        </p:nvCxnSpPr>
        <p:spPr>
          <a:xfrm flipH="1">
            <a:off x="8319751" y="2779691"/>
            <a:ext cx="1210614"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9" name="Right Brace 8"/>
          <p:cNvSpPr/>
          <p:nvPr/>
        </p:nvSpPr>
        <p:spPr>
          <a:xfrm>
            <a:off x="9638710" y="4673957"/>
            <a:ext cx="528034" cy="1855632"/>
          </a:xfrm>
          <a:prstGeom prst="rightBrace">
            <a:avLst>
              <a:gd name="adj1" fmla="val 30284"/>
              <a:gd name="adj2" fmla="val 15159"/>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329601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spDef>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436</TotalTime>
  <Words>1509</Words>
  <Application>Microsoft Office PowerPoint</Application>
  <PresentationFormat>Widescreen</PresentationFormat>
  <Paragraphs>210</Paragraphs>
  <Slides>17</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17</vt:i4>
      </vt:variant>
    </vt:vector>
  </HeadingPairs>
  <TitlesOfParts>
    <vt:vector size="32" baseType="lpstr">
      <vt:lpstr>0 Nazanin</vt:lpstr>
      <vt:lpstr>Arial</vt:lpstr>
      <vt:lpstr>B Davat</vt:lpstr>
      <vt:lpstr>B Hamid</vt:lpstr>
      <vt:lpstr>B Titr</vt:lpstr>
      <vt:lpstr>Calibri</vt:lpstr>
      <vt:lpstr>Century Gothic</vt:lpstr>
      <vt:lpstr>DecoType Naskh</vt:lpstr>
      <vt:lpstr>DecoType Naskh Special</vt:lpstr>
      <vt:lpstr>Matura MT Script Capitals</vt:lpstr>
      <vt:lpstr>Tahoma</vt:lpstr>
      <vt:lpstr>Times New Roman</vt:lpstr>
      <vt:lpstr>Wingdings</vt:lpstr>
      <vt:lpstr>Wingdings 3</vt:lpstr>
      <vt:lpstr>Ion</vt:lpstr>
      <vt:lpstr>مدیریت ریسک</vt:lpstr>
      <vt:lpstr>پروژه و مدیریت پروژه</vt:lpstr>
      <vt:lpstr>PowerPoint Presentation</vt:lpstr>
      <vt:lpstr>PowerPoint Presentation</vt:lpstr>
      <vt:lpstr>ریسک و مدیریت ریسک</vt:lpstr>
      <vt:lpstr>انواع ریسک</vt:lpstr>
      <vt:lpstr>PowerPoint Presentation</vt:lpstr>
      <vt:lpstr>ویژگی های مدیریت ریسک در سازمان </vt:lpstr>
      <vt:lpstr>تقسیم بندی های مختلف ریسک </vt:lpstr>
      <vt:lpstr>ریسک های درونی، برونی و ذاتی </vt:lpstr>
      <vt:lpstr>منابع ریسک </vt:lpstr>
      <vt:lpstr>دارایی در معرض ریسک شرکت ها</vt:lpstr>
      <vt:lpstr>ساختار کلی فرآیندهای مدیریت ریسک </vt:lpstr>
      <vt:lpstr>استراتژی های مواجهه با ریسک</vt:lpstr>
      <vt:lpstr>راه های مدیریت نادرست ریسک </vt:lpstr>
      <vt:lpstr>چه مقدار مدیریت ریسک کافی است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مدیریت ریسک</dc:title>
  <dc:creator>Salar Issazadeh</dc:creator>
  <cp:lastModifiedBy>omid arzi</cp:lastModifiedBy>
  <cp:revision>45</cp:revision>
  <dcterms:created xsi:type="dcterms:W3CDTF">2013-05-03T05:54:04Z</dcterms:created>
  <dcterms:modified xsi:type="dcterms:W3CDTF">2022-01-18T17:18:51Z</dcterms:modified>
</cp:coreProperties>
</file>