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99" r:id="rId3"/>
    <p:sldId id="29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9" r:id="rId22"/>
    <p:sldId id="282" r:id="rId23"/>
    <p:sldId id="281" r:id="rId24"/>
    <p:sldId id="310" r:id="rId25"/>
    <p:sldId id="311" r:id="rId26"/>
    <p:sldId id="280" r:id="rId27"/>
    <p:sldId id="283" r:id="rId28"/>
    <p:sldId id="285" r:id="rId29"/>
    <p:sldId id="284" r:id="rId30"/>
    <p:sldId id="286" r:id="rId31"/>
    <p:sldId id="294" r:id="rId32"/>
    <p:sldId id="287" r:id="rId33"/>
    <p:sldId id="289" r:id="rId34"/>
    <p:sldId id="288" r:id="rId35"/>
    <p:sldId id="302" r:id="rId36"/>
    <p:sldId id="290" r:id="rId37"/>
    <p:sldId id="292" r:id="rId38"/>
    <p:sldId id="295" r:id="rId39"/>
    <p:sldId id="296" r:id="rId40"/>
    <p:sldId id="307" r:id="rId41"/>
    <p:sldId id="308" r:id="rId42"/>
    <p:sldId id="297" r:id="rId43"/>
    <p:sldId id="291" r:id="rId44"/>
    <p:sldId id="313" r:id="rId45"/>
    <p:sldId id="309" r:id="rId46"/>
    <p:sldId id="312" r:id="rId47"/>
    <p:sldId id="274" r:id="rId48"/>
    <p:sldId id="277" r:id="rId49"/>
    <p:sldId id="278" r:id="rId5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50" d="100"/>
          <a:sy n="50" d="100"/>
        </p:scale>
        <p:origin x="1086"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A58627D-6A75-41C6-94C1-6E22A7C885F2}" type="datetimeFigureOut">
              <a:rPr lang="fa-IR" smtClean="0"/>
              <a:pPr/>
              <a:t>06/15/1443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E7D701-3534-4DA1-A207-58511D71E79C}"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A58627D-6A75-41C6-94C1-6E22A7C885F2}" type="datetimeFigureOut">
              <a:rPr lang="fa-IR" smtClean="0"/>
              <a:pPr/>
              <a:t>06/15/1443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E7D701-3534-4DA1-A207-58511D71E79C}"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A58627D-6A75-41C6-94C1-6E22A7C885F2}" type="datetimeFigureOut">
              <a:rPr lang="fa-IR" smtClean="0"/>
              <a:pPr/>
              <a:t>06/15/1443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E7D701-3534-4DA1-A207-58511D71E79C}"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A58627D-6A75-41C6-94C1-6E22A7C885F2}" type="datetimeFigureOut">
              <a:rPr lang="fa-IR" smtClean="0"/>
              <a:pPr/>
              <a:t>06/15/1443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E7D701-3534-4DA1-A207-58511D71E79C}"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8627D-6A75-41C6-94C1-6E22A7C885F2}" type="datetimeFigureOut">
              <a:rPr lang="fa-IR" smtClean="0"/>
              <a:pPr/>
              <a:t>06/15/1443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E7D701-3534-4DA1-A207-58511D71E79C}"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A58627D-6A75-41C6-94C1-6E22A7C885F2}" type="datetimeFigureOut">
              <a:rPr lang="fa-IR" smtClean="0"/>
              <a:pPr/>
              <a:t>06/15/1443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3E7D701-3534-4DA1-A207-58511D71E79C}"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A58627D-6A75-41C6-94C1-6E22A7C885F2}" type="datetimeFigureOut">
              <a:rPr lang="fa-IR" smtClean="0"/>
              <a:pPr/>
              <a:t>06/15/1443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3E7D701-3534-4DA1-A207-58511D71E79C}"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A58627D-6A75-41C6-94C1-6E22A7C885F2}" type="datetimeFigureOut">
              <a:rPr lang="fa-IR" smtClean="0"/>
              <a:pPr/>
              <a:t>06/15/1443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3E7D701-3534-4DA1-A207-58511D71E79C}"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8627D-6A75-41C6-94C1-6E22A7C885F2}" type="datetimeFigureOut">
              <a:rPr lang="fa-IR" smtClean="0"/>
              <a:pPr/>
              <a:t>06/15/1443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3E7D701-3534-4DA1-A207-58511D71E79C}"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8627D-6A75-41C6-94C1-6E22A7C885F2}" type="datetimeFigureOut">
              <a:rPr lang="fa-IR" smtClean="0"/>
              <a:pPr/>
              <a:t>06/15/1443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3E7D701-3534-4DA1-A207-58511D71E79C}"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8627D-6A75-41C6-94C1-6E22A7C885F2}" type="datetimeFigureOut">
              <a:rPr lang="fa-IR" smtClean="0"/>
              <a:pPr/>
              <a:t>06/15/1443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3E7D701-3534-4DA1-A207-58511D71E79C}"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A58627D-6A75-41C6-94C1-6E22A7C885F2}" type="datetimeFigureOut">
              <a:rPr lang="fa-IR" smtClean="0"/>
              <a:pPr/>
              <a:t>06/15/1443</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3E7D701-3534-4DA1-A207-58511D71E79C}"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bing.com/images/search?q=happy+family&amp;view=detail&amp;id=3FE0EDE88E870A1D0BB9A0A183AC363CD3A254E4&amp;first=121&amp;FORM=IDFRI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ng.com/images/search?q=happy+life&amp;view=detail&amp;id=99FA979E0A4AF20F85546935997CCBF842C11103&amp;first=481&amp;FORM=IDFRI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bing.com/images/search?q=happy+family&amp;view=detail&amp;id=0CF353418270FE3A9D44BEC0382E094CE018EBE7&amp;FORM=IDFRI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ing.com/images/search?q=happy+life&amp;view=detail&amp;id=2BC17727B5E9C117092E39AAAFE5D8B69C8C213C&amp;first=31&amp;FORM=IDFRI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ing.com/images/search?q=happy+family&amp;view=detail&amp;id=302DEBC34381E1C9B39983376179EC96652BFB06&amp;first=391&amp;FORM=IDFRI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bing.com/images/search?q=happy+family&amp;view=detail&amp;id=E3E4ABA15616514FB5EB81D8F6916C2F3C300FA4&amp;FORM=IDFRIR"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bing.com/images/search?q=happy+life&amp;view=detail&amp;id=0AB1A3CFF39BF2F1A5EA2DAB4C255DFB294DD53B&amp;first=931&amp;FORM=IDFRI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bing.com/images/search?q=happy+life&amp;view=detail&amp;id=726FDDFC1B39D894DE66870409E4F84CC57D4A5E&amp;first=91&amp;FORM=IDFRIR"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bing.com/images/search?q=happy+life&amp;view=detail&amp;id=91561F8D950CA2E93BCB4E5DED479758E8050ACF&amp;first=121&amp;FORM=IDFRI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bing.com/images/search?q=happy+life&amp;view=detail&amp;id=8FEB9F024A9A8A97607257836A9E7C13D74FE1D3&amp;first=421&amp;FORM=IDFRI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ing.com/images/search?q=happy+family&amp;view=detail&amp;id=74D8A1370970F192FB6E0055EDC74A24D14BDDB5&amp;first=841&amp;FORM=IDFRI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bing.com/images/search?q=happy+family&amp;view=detail&amp;id=72D4F59D3D4ABEB6089285D43DDA385668EDCCE6&amp;first=211&amp;FORM=IDFRI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www.bing.com/images/search?q=happy+family&amp;view=detail&amp;id=5B42803665967B2FF23CFB183481C2AE3D506349&amp;first=841&amp;FORM=IDFRIR" TargetMode="External"/><Relationship Id="rId13" Type="http://schemas.openxmlformats.org/officeDocument/2006/relationships/image" Target="../media/image34.jpeg"/><Relationship Id="rId3" Type="http://schemas.openxmlformats.org/officeDocument/2006/relationships/image" Target="../media/image31.jpeg"/><Relationship Id="rId7" Type="http://schemas.openxmlformats.org/officeDocument/2006/relationships/image" Target="../media/image33.jpeg"/><Relationship Id="rId12" Type="http://schemas.openxmlformats.org/officeDocument/2006/relationships/hyperlink" Target="http://www.bing.com/images/search?q=happy+family&amp;view=detail&amp;id=1D76CD5283493FFC8E22CB08A112A68BF85B72BA&amp;first=721&amp;FORM=IDFRIR" TargetMode="External"/><Relationship Id="rId2" Type="http://schemas.openxmlformats.org/officeDocument/2006/relationships/hyperlink" Target="http://www.bing.com/images/search?q=happy+family&amp;view=detail&amp;id=621E8A4D21A5AD66F46A72FCF5F0ED790AAEF43A&amp;first=901&amp;FORM=IDFRIR" TargetMode="Externa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www.bing.com/images/search?q=happy+family&amp;view=detail&amp;id=D832553B6158558153FD40F543E7BCB54AADE3A1&amp;first=871&amp;FORM=IDFRIR" TargetMode="External"/><Relationship Id="rId11" Type="http://schemas.openxmlformats.org/officeDocument/2006/relationships/image" Target="../media/image3.jpeg"/><Relationship Id="rId5" Type="http://schemas.openxmlformats.org/officeDocument/2006/relationships/image" Target="../media/image32.jpeg"/><Relationship Id="rId15" Type="http://schemas.openxmlformats.org/officeDocument/2006/relationships/image" Target="../media/image35.jpeg"/><Relationship Id="rId10" Type="http://schemas.openxmlformats.org/officeDocument/2006/relationships/hyperlink" Target="http://www.bing.com/images/search?q=happy+family&amp;view=detail&amp;id=74D8A1370970F192FB6E0055EDC74A24D14BDDB5&amp;first=841&amp;FORM=IDFRIR" TargetMode="External"/><Relationship Id="rId4" Type="http://schemas.openxmlformats.org/officeDocument/2006/relationships/hyperlink" Target="http://www.bing.com/images/search?q=happy+family&amp;view=detail&amp;id=C7C09AAC4052020073EF8F16260EA58A14BCCC79&amp;first=871&amp;FORM=IDFRIR" TargetMode="External"/><Relationship Id="rId9" Type="http://schemas.openxmlformats.org/officeDocument/2006/relationships/image" Target="../media/image4.jpeg"/><Relationship Id="rId14" Type="http://schemas.openxmlformats.org/officeDocument/2006/relationships/hyperlink" Target="http://www.bing.com/images/search?q=happy+family&amp;view=detail&amp;id=AAC8CC49BEE99EB55E616D9CB15D73E33BEB785D&amp;first=601&amp;FORM=IDFRIR"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bing.com/images/search?q=happy+family&amp;view=detail&amp;id=C1961B55D8B4E70F4593DF610D043483C69B8120&amp;first=961&amp;FORM=IDFRIR" TargetMode="External"/><Relationship Id="rId13"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image" Target="../media/image38.jpeg"/><Relationship Id="rId12" Type="http://schemas.openxmlformats.org/officeDocument/2006/relationships/hyperlink" Target="http://www.bing.com/images/search?q=happy+family&amp;view=detail&amp;id=C91D3882559BBEF6C1E85B1EE380B1C6DF4ED057&amp;first=931&amp;FORM=IDFRIR" TargetMode="External"/><Relationship Id="rId2" Type="http://schemas.openxmlformats.org/officeDocument/2006/relationships/hyperlink" Target="http://www.bing.com/images/search?q=happy+family&amp;view=detail&amp;id=40C2DFDC5B061E26F8AC4007685EF32F5DCCF29A&amp;FORM=IDFRIR" TargetMode="External"/><Relationship Id="rId1" Type="http://schemas.openxmlformats.org/officeDocument/2006/relationships/slideLayout" Target="../slideLayouts/slideLayout2.xml"/><Relationship Id="rId6" Type="http://schemas.openxmlformats.org/officeDocument/2006/relationships/hyperlink" Target="http://www.bing.com/images/search?q=happy+family&amp;view=detail&amp;id=3983599555AEECD86AB092EE3E06FCE1DA023A8F&amp;FORM=IDFRIR" TargetMode="External"/><Relationship Id="rId11" Type="http://schemas.openxmlformats.org/officeDocument/2006/relationships/image" Target="../media/image40.jpeg"/><Relationship Id="rId5" Type="http://schemas.openxmlformats.org/officeDocument/2006/relationships/image" Target="../media/image9.jpeg"/><Relationship Id="rId15" Type="http://schemas.openxmlformats.org/officeDocument/2006/relationships/image" Target="../media/image42.jpeg"/><Relationship Id="rId10" Type="http://schemas.openxmlformats.org/officeDocument/2006/relationships/hyperlink" Target="http://www.bing.com/images/search?q=happy+family&amp;view=detail&amp;id=5FC5DE4A4B49F5228EBC1FE39957829FE7A6CA32&amp;first=961&amp;FORM=IDFRIR" TargetMode="External"/><Relationship Id="rId4" Type="http://schemas.openxmlformats.org/officeDocument/2006/relationships/hyperlink" Target="http://www.bing.com/images/search?q=happy+family&amp;view=detail&amp;id=0CF353418270FE3A9D44BEC0382E094CE018EBE7&amp;FORM=IDFRIR" TargetMode="External"/><Relationship Id="rId9" Type="http://schemas.openxmlformats.org/officeDocument/2006/relationships/image" Target="../media/image39.jpeg"/><Relationship Id="rId14" Type="http://schemas.openxmlformats.org/officeDocument/2006/relationships/hyperlink" Target="http://www.bing.com/images/search?q=happy+family&amp;view=detail&amp;id=C50E782B5C49542A8AFB55660DFD8B605F88BEBD&amp;first=931&amp;FORM=IDFRI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ing.com/images/search?q=happy+family&amp;view=detail&amp;id=5B42803665967B2FF23CFB183481C2AE3D506349&amp;first=841&amp;FORM=IDFRI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bing.com/images/search?q=happy+family&amp;view=detail&amp;id=72D4F59D3D4ABEB6089285D43DDA385668EDCCE6&amp;first=211&amp;FORM=IDFRI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51520" y="0"/>
            <a:ext cx="871296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*تندرستی</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4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بیماری اغلب نتیجه تعارضات درونی حل نشده است که</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دیر یا زود در جسم نمودار می‌شود. برای سالم بودن و انرژی داشتن لازم است که</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هیجانات مثبت خود را حفظ کنیم، به بیان احساسات خود بپردازیم و خود را سزاوار</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سلامتی و تندرستی بدانیم. از همین‌جا و همین لحظه خود را بپذیرید و افکار شاد و</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سلامت داشته باشید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lang="fa-IR" sz="2400" b="1" dirty="0" smtClean="0">
                <a:solidFill>
                  <a:srgbClr val="FF0000"/>
                </a:solidFill>
                <a:latin typeface="Calibri" pitchFamily="34" charset="0"/>
                <a:cs typeface="B Nazanin" pitchFamily="2" charset="-78"/>
              </a:rPr>
              <a:t>*ویلیام تکری : </a:t>
            </a:r>
            <a:r>
              <a:rPr lang="fa-IR" sz="2400" dirty="0" smtClean="0">
                <a:latin typeface="Calibri" pitchFamily="34" charset="0"/>
                <a:cs typeface="B Nazanin" pitchFamily="2" charset="-78"/>
              </a:rPr>
              <a:t>تمام زندگی شبیه بومرنگ است ، چیزی را می گیریم که خود داده ایم .</a:t>
            </a:r>
          </a:p>
          <a:p>
            <a:pPr marL="0" marR="0" lvl="0" indent="0" algn="r" defTabSz="914400" rtl="1" eaLnBrk="0" fontAlgn="base" latinLnBrk="0" hangingPunct="0">
              <a:lnSpc>
                <a:spcPct val="15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16386" name="Rectangle 2"/>
          <p:cNvSpPr>
            <a:spLocks noChangeArrowheads="1"/>
          </p:cNvSpPr>
          <p:nvPr/>
        </p:nvSpPr>
        <p:spPr bwMode="auto">
          <a:xfrm>
            <a:off x="251520" y="3645024"/>
            <a:ext cx="860546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*درد</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4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درد، انسان را به تامل و تغییر جهت وامی‌دارد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همانند درد جسمانی، اگر با درد عاطفی نیز برخوردی احمقانه داشته باشیم، ضربه‌ها</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همچنان ادامه خواهند یافت. این آسیب‌ها تا زمانی که در نگرش خود تغییری ایجاد نکنیم</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همچنان ادامه خواهند یافت</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51520" y="0"/>
            <a:ext cx="8640960" cy="27938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*ما جزئی از دنیای روزمره خود هستیم:</a:t>
            </a:r>
          </a:p>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ما به بخشی از محیط بلافصل خود تبدیل</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می‌شویم و هیچکس نسبت به تاثیرات محیط، دوستان، خانواده، کتاب و </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مصونیت ندارد پس</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اگر برای تغییر زندگی خود مصمم هستید، برای تغییر محیط خود نیز مصمم شوید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p>
          <a:p>
            <a:pPr marL="0" marR="0" lvl="0" indent="0" algn="r" defTabSz="914400" rtl="1" eaLnBrk="1" fontAlgn="base" latinLnBrk="0" hangingPunct="1">
              <a:lnSpc>
                <a:spcPct val="15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3" name="Picture 2" descr="http://ts2.mm.bing.net/th?id=H.5034973787653705&amp;pid=1.1">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060848"/>
            <a:ext cx="3672408"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362" name="Rectangle 2"/>
          <p:cNvSpPr>
            <a:spLocks noChangeArrowheads="1"/>
          </p:cNvSpPr>
          <p:nvPr/>
        </p:nvSpPr>
        <p:spPr bwMode="auto">
          <a:xfrm>
            <a:off x="251520" y="3765950"/>
            <a:ext cx="86409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*ثروت</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4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فقر نتیجه تفکر فقیرانه است اگر ثروت می‌خواهید نوع</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تفکر خود را عوض کنید. در زندگی همان چیزی را بدست می‌آوریم که انتظارش را</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داریم</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برای پول درآوردن یا جمع کردن آن، باید بتوانید با</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آن راحت باشید اگر اینگونه نباشید هشیارانه یا ناهشیارانه ترتیب از دست دادن آن را</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خواهید داد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1708160"/>
          </a:xfrm>
          <a:prstGeom prst="rect">
            <a:avLst/>
          </a:prstGeom>
        </p:spPr>
        <p:txBody>
          <a:bodyPr wrap="square">
            <a:spAutoFit/>
          </a:bodyPr>
          <a:lstStyle/>
          <a:p>
            <a:pPr lvl="0" eaLnBrk="0" fontAlgn="base" hangingPunct="0">
              <a:lnSpc>
                <a:spcPct val="150000"/>
              </a:lnSpc>
              <a:spcBef>
                <a:spcPct val="0"/>
              </a:spcBef>
              <a:spcAft>
                <a:spcPct val="0"/>
              </a:spcAft>
            </a:pPr>
            <a:r>
              <a:rPr lang="fa-IR" sz="2400" dirty="0" smtClean="0">
                <a:latin typeface="Times New Roman" pitchFamily="18" charset="0"/>
                <a:ea typeface="Times New Roman" pitchFamily="18" charset="0"/>
                <a:cs typeface="B Nazanin" pitchFamily="2" charset="-78"/>
              </a:rPr>
              <a:t>برای ثروتمند بودن باید بتوانید نسبت به ثروتمندان</a:t>
            </a:r>
            <a:r>
              <a:rPr lang="fa-IR" sz="2400" dirty="0" smtClean="0">
                <a:latin typeface="Calibri" pitchFamily="34" charset="0"/>
                <a:ea typeface="Times New Roman" pitchFamily="18" charset="0"/>
                <a:cs typeface="B Nazanin" pitchFamily="2" charset="-78"/>
              </a:rPr>
              <a:t> </a:t>
            </a:r>
            <a:r>
              <a:rPr lang="fa-IR" sz="2400" dirty="0" smtClean="0">
                <a:latin typeface="Times New Roman" pitchFamily="18" charset="0"/>
                <a:ea typeface="Times New Roman" pitchFamily="18" charset="0"/>
                <a:cs typeface="B Nazanin" pitchFamily="2" charset="-78"/>
              </a:rPr>
              <a:t>دیگر احساس خوب و مثبتی داشته باشید ؛ هر کسی باید بپذیرد که ارزش کمک گرفتن دارد،</a:t>
            </a:r>
            <a:r>
              <a:rPr lang="fa-IR" sz="2400" dirty="0" smtClean="0">
                <a:latin typeface="Calibri" pitchFamily="34" charset="0"/>
                <a:ea typeface="Times New Roman" pitchFamily="18" charset="0"/>
                <a:cs typeface="B Nazanin" pitchFamily="2" charset="-78"/>
              </a:rPr>
              <a:t> </a:t>
            </a:r>
            <a:r>
              <a:rPr lang="fa-IR" sz="2400" dirty="0" smtClean="0">
                <a:latin typeface="Times New Roman" pitchFamily="18" charset="0"/>
                <a:ea typeface="Times New Roman" pitchFamily="18" charset="0"/>
                <a:cs typeface="B Nazanin" pitchFamily="2" charset="-78"/>
              </a:rPr>
              <a:t>زیرا توانایی شما برای پذیرش کمک دیگران تعیین کننده توانایی شما برای کسب ثروت</a:t>
            </a:r>
            <a:r>
              <a:rPr lang="fa-IR" sz="2400" dirty="0" smtClean="0">
                <a:latin typeface="Calibri" pitchFamily="34" charset="0"/>
                <a:ea typeface="Times New Roman" pitchFamily="18" charset="0"/>
                <a:cs typeface="B Nazanin" pitchFamily="2" charset="-78"/>
              </a:rPr>
              <a:t> </a:t>
            </a:r>
            <a:r>
              <a:rPr lang="fa-IR" sz="2400" dirty="0" smtClean="0">
                <a:latin typeface="Times New Roman" pitchFamily="18" charset="0"/>
                <a:ea typeface="Times New Roman" pitchFamily="18" charset="0"/>
                <a:cs typeface="B Nazanin" pitchFamily="2" charset="-78"/>
              </a:rPr>
              <a:t>است</a:t>
            </a:r>
            <a:r>
              <a:rPr lang="en-US" sz="2400" dirty="0" smtClean="0">
                <a:latin typeface="Calibri" pitchFamily="34" charset="0"/>
                <a:ea typeface="Times New Roman" pitchFamily="18" charset="0"/>
                <a:cs typeface="B Nazanin" pitchFamily="2" charset="-78"/>
              </a:rPr>
              <a:t>.</a:t>
            </a:r>
            <a:endParaRPr lang="en-US" sz="2400" dirty="0" smtClean="0">
              <a:latin typeface="Arial" pitchFamily="34" charset="0"/>
              <a:cs typeface="B Nazanin" pitchFamily="2" charset="-78"/>
            </a:endParaRPr>
          </a:p>
        </p:txBody>
      </p:sp>
      <p:sp>
        <p:nvSpPr>
          <p:cNvPr id="14337" name="Rectangle 1"/>
          <p:cNvSpPr>
            <a:spLocks noChangeArrowheads="1"/>
          </p:cNvSpPr>
          <p:nvPr/>
        </p:nvSpPr>
        <p:spPr bwMode="auto">
          <a:xfrm>
            <a:off x="179512" y="1775575"/>
            <a:ext cx="8712968"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اگر بیش از اندازه به پول وابسته هستید پول درآوردن</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و نگه داشتن آن برایتان دشوار خواهد بود .</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اگر قبول موفقیت برای شما تشویش و ناراحتی به همراه</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آورد همیشه خود را دور از موفقیت نگاه خواهید داشت</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فقر ربطی به معنویت ندارد، ثروت و بی‌نیازی نشانه</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توازن فرد است</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800" b="1" i="0" u="none" strike="noStrike" cap="none" normalizeH="0" baseline="0" dirty="0" smtClean="0">
                <a:ln>
                  <a:noFill/>
                </a:ln>
                <a:solidFill>
                  <a:srgbClr val="0070C0"/>
                </a:solidFill>
                <a:effectLst/>
                <a:latin typeface="Times New Roman" pitchFamily="18" charset="0"/>
                <a:ea typeface="Times New Roman" pitchFamily="18" charset="0"/>
                <a:cs typeface="B Nazanin" pitchFamily="2" charset="-78"/>
              </a:rPr>
              <a:t>*نکاتی برای بهبود وضعیت مالی</a:t>
            </a:r>
            <a:r>
              <a:rPr kumimoji="0" lang="en-US" sz="2800" b="1" i="0" u="none" strike="noStrike" cap="none" normalizeH="0" baseline="0" dirty="0" smtClean="0">
                <a:ln>
                  <a:noFill/>
                </a:ln>
                <a:solidFill>
                  <a:srgbClr val="0070C0"/>
                </a:solidFill>
                <a:effectLst/>
                <a:latin typeface="Calibri" pitchFamily="34" charset="0"/>
                <a:ea typeface="Times New Roman" pitchFamily="18" charset="0"/>
                <a:cs typeface="B Nazanin" pitchFamily="2" charset="-78"/>
              </a:rPr>
              <a:t>:</a:t>
            </a:r>
            <a:endParaRPr kumimoji="0" lang="en-US" sz="2800" b="1" i="0" u="none" strike="noStrike" cap="none" normalizeH="0" baseline="0" dirty="0" smtClean="0">
              <a:ln>
                <a:noFill/>
              </a:ln>
              <a:solidFill>
                <a:srgbClr val="0070C0"/>
              </a:solidFill>
              <a:effectLst/>
              <a:latin typeface="Arial" pitchFamily="34" charset="0"/>
              <a:cs typeface="B Nazanin" pitchFamily="2" charset="-78"/>
            </a:endParaRPr>
          </a:p>
        </p:txBody>
      </p:sp>
      <p:pic>
        <p:nvPicPr>
          <p:cNvPr id="4" name="Picture 3" descr="http://ts4.mm.bing.net/th?id=I.4993166598865307&amp;pid=1.1">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81127"/>
            <a:ext cx="3203848" cy="22768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Rectangle 2"/>
          <p:cNvSpPr/>
          <p:nvPr/>
        </p:nvSpPr>
        <p:spPr>
          <a:xfrm>
            <a:off x="4749130" y="5396397"/>
            <a:ext cx="4083169" cy="646331"/>
          </a:xfrm>
          <a:prstGeom prst="rect">
            <a:avLst/>
          </a:prstGeom>
        </p:spPr>
        <p:txBody>
          <a:bodyPr wrap="none">
            <a:spAutoFit/>
          </a:bodyPr>
          <a:lstStyle/>
          <a:p>
            <a:pPr lvl="0" fontAlgn="base">
              <a:lnSpc>
                <a:spcPct val="150000"/>
              </a:lnSpc>
              <a:spcBef>
                <a:spcPct val="0"/>
              </a:spcBef>
              <a:spcAft>
                <a:spcPct val="0"/>
              </a:spcAft>
            </a:pPr>
            <a:r>
              <a:rPr lang="fa-IR" sz="2400" dirty="0">
                <a:solidFill>
                  <a:prstClr val="black"/>
                </a:solidFill>
                <a:latin typeface="Times New Roman" pitchFamily="18" charset="0"/>
                <a:ea typeface="Times New Roman" pitchFamily="18" charset="0"/>
                <a:cs typeface="B Nazanin" pitchFamily="2" charset="-78"/>
              </a:rPr>
              <a:t>۱</a:t>
            </a:r>
            <a:r>
              <a:rPr lang="fa-IR" sz="2400" dirty="0">
                <a:solidFill>
                  <a:prstClr val="black"/>
                </a:solidFill>
                <a:latin typeface="Calibri" pitchFamily="34" charset="0"/>
                <a:ea typeface="Times New Roman" pitchFamily="18" charset="0"/>
                <a:cs typeface="B Nazanin" pitchFamily="2" charset="-78"/>
              </a:rPr>
              <a:t>)</a:t>
            </a:r>
            <a:r>
              <a:rPr lang="en-US" sz="2400" dirty="0">
                <a:solidFill>
                  <a:prstClr val="black"/>
                </a:solidFill>
                <a:latin typeface="Calibri" pitchFamily="34" charset="0"/>
                <a:ea typeface="Times New Roman" pitchFamily="18" charset="0"/>
                <a:cs typeface="B Nazanin" pitchFamily="2" charset="-78"/>
              </a:rPr>
              <a:t> </a:t>
            </a:r>
            <a:r>
              <a:rPr lang="fa-IR" sz="2400" dirty="0">
                <a:solidFill>
                  <a:prstClr val="black"/>
                </a:solidFill>
                <a:latin typeface="Times New Roman" pitchFamily="18" charset="0"/>
                <a:ea typeface="Times New Roman" pitchFamily="18" charset="0"/>
                <a:cs typeface="B Nazanin" pitchFamily="2" charset="-78"/>
              </a:rPr>
              <a:t>اول پول پس‌انداز کنید، بعد خرج کنید.</a:t>
            </a:r>
            <a:endParaRPr lang="en-US" sz="2400" dirty="0">
              <a:solidFill>
                <a:prstClr val="black"/>
              </a:solidFill>
              <a:latin typeface="Arial" pitchFamily="34" charset="0"/>
              <a:cs typeface="B Nazanin"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79512" y="165557"/>
            <a:ext cx="871296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۲)نگرش‌های ثروتمندان را بررسی کنید.</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۳)به خود خاطر نشان کنید که شایسته ثروت هستید.</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۴)نقشه بریزید و اهداف خود را مشخص کنید.</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۵</a:t>
            </a:r>
            <a:r>
              <a:rPr lang="fa-IR" sz="2400" dirty="0" smtClean="0">
                <a:latin typeface="Calibri" pitchFamily="34" charset="0"/>
                <a:ea typeface="Times New Roman" pitchFamily="18" charset="0"/>
                <a:cs typeface="B Nazanin" pitchFamily="2" charset="-78"/>
              </a:rPr>
              <a: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پدر و مادر، اوضاع جوی، اقتصاد، دولت و </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را به</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خاطر حال و روزتان سرزنش نکنید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p>
          <a:p>
            <a:pPr marL="0" marR="0" lvl="0" indent="0" algn="r" defTabSz="914400" rtl="1" eaLnBrk="0" fontAlgn="base" latinLnBrk="0" hangingPunct="0">
              <a:lnSpc>
                <a:spcPct val="15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3" name="Rectangle 2"/>
          <p:cNvSpPr/>
          <p:nvPr/>
        </p:nvSpPr>
        <p:spPr>
          <a:xfrm>
            <a:off x="179512" y="2780928"/>
            <a:ext cx="8640960" cy="4062651"/>
          </a:xfrm>
          <a:prstGeom prst="rect">
            <a:avLst/>
          </a:prstGeom>
        </p:spPr>
        <p:txBody>
          <a:bodyPr wrap="square">
            <a:spAutoFit/>
          </a:bodyPr>
          <a:lstStyle/>
          <a:p>
            <a:pPr>
              <a:lnSpc>
                <a:spcPct val="150000"/>
              </a:lnSpc>
            </a:pPr>
            <a:r>
              <a:rPr lang="en-US" sz="2800" b="1" dirty="0" smtClean="0">
                <a:solidFill>
                  <a:srgbClr val="FF0000"/>
                </a:solidFill>
                <a:cs typeface="B Nazanin" pitchFamily="2" charset="-78"/>
              </a:rPr>
              <a:t>*</a:t>
            </a:r>
            <a:r>
              <a:rPr lang="ar-SA" sz="2800" b="1" dirty="0" smtClean="0">
                <a:solidFill>
                  <a:srgbClr val="FF0000"/>
                </a:solidFill>
                <a:cs typeface="B Nazanin" pitchFamily="2" charset="-78"/>
              </a:rPr>
              <a:t>آيا پول، خوشبختي مي آورد؟ </a:t>
            </a:r>
            <a:r>
              <a:rPr lang="ar-SA" sz="2400" dirty="0" smtClean="0">
                <a:cs typeface="B Nazanin" pitchFamily="2" charset="-78"/>
              </a:rPr>
              <a:t/>
            </a:r>
            <a:br>
              <a:rPr lang="ar-SA" sz="2400" dirty="0" smtClean="0">
                <a:cs typeface="B Nazanin" pitchFamily="2" charset="-78"/>
              </a:rPr>
            </a:br>
            <a:r>
              <a:rPr lang="ar-SA" sz="2400" dirty="0" smtClean="0">
                <a:cs typeface="B Nazanin" pitchFamily="2" charset="-78"/>
              </a:rPr>
              <a:t>پول و احساس شادماني، رابطه اي پيچيده با يكديگر دارند. به عقيدة پنچال، اگر كسي زير خط فقر زندگي كند، پول زياد، احساس خوشبختي خاصي به او مي دهد. ولي وقتي كه سطح درآمد افراد به حد معيني مي رسد، ديگر درآمد بيشتر، آن ها را خشنود نمي كند. در نيم قرن اخير، درآمد مردم انگلستان، آمريكا و ژاپن به بيش از دو برابر افزايش يافته و زندگي شان وضعيت مطلوبي پيدا كرده است. حالا ديگر آن ها خانه هاي بزرگ تري دارند و لوازم برقي، زندگي راحت تري را برايشان فراهم كرده است. </a:t>
            </a:r>
            <a:endParaRPr lang="fa-IR" sz="2400" dirty="0">
              <a:cs typeface="B Nazanin"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12968" cy="6186309"/>
          </a:xfrm>
          <a:prstGeom prst="rect">
            <a:avLst/>
          </a:prstGeom>
        </p:spPr>
        <p:txBody>
          <a:bodyPr wrap="square">
            <a:spAutoFit/>
          </a:bodyPr>
          <a:lstStyle/>
          <a:p>
            <a:pPr>
              <a:lnSpc>
                <a:spcPct val="150000"/>
              </a:lnSpc>
            </a:pPr>
            <a:r>
              <a:rPr lang="ar-SA" sz="2400" dirty="0" smtClean="0">
                <a:cs typeface="B Nazanin" pitchFamily="2" charset="-78"/>
              </a:rPr>
              <a:t>آن ها به مسافرت هاي خارجي مي روند و كالاهاي لوكس مي خرند و به دليل برخورداري از امكانات بهداشتي، زندگي طولاني تري دارند. ولي نتايج حاصل از تحقيقات دانشمندان نشان مي دهد كه اين امكانات رفاهي ـ كه حسادت بسياري را در جهان رو به توسعه برانگيخته ـ باعث افزايش احساس خوشبختي انسان ها نشده و نمي شود. چرا چنين است؟ شايد پاسخ اين باشد كه ما خود را با ديگران مقايسه مي كنيم و اين چشم و همچشمي، باعث ناراحتي</a:t>
            </a:r>
            <a:r>
              <a:rPr lang="fa-IR" sz="2400" dirty="0" smtClean="0">
                <a:cs typeface="B Nazanin" pitchFamily="2" charset="-78"/>
              </a:rPr>
              <a:t>-</a:t>
            </a:r>
            <a:r>
              <a:rPr lang="ar-SA" sz="2400" dirty="0" smtClean="0">
                <a:cs typeface="B Nazanin" pitchFamily="2" charset="-78"/>
              </a:rPr>
              <a:t> مان مي شود. روان شناسان در يكي از تحقيقاتشان از دانشجويان هاروارد پرسيده اند كدام بهتر است: پنجاه هزار دلار درآمد سالانه در شرايطي كه ديگران بيست و پنج هزار دلار در سال درآمد دارند، يا صد هزار دلار درآمد سالانه در شرايطي كه حقوق ديگران بسيار بيشتر است؛ مثلا دويست و پنجاه هزار دلار؟ بيشتر دانشجويان، گزينة اول را برگزيدند و ترجيح دادند كه كمتر حقوق بگيرند، ولي اين حقوق كم، از درآمد ديگران بيشتر باشد. </a:t>
            </a:r>
            <a:br>
              <a:rPr lang="ar-SA" sz="2400" dirty="0" smtClean="0">
                <a:cs typeface="B Nazanin" pitchFamily="2" charset="-78"/>
              </a:rPr>
            </a:br>
            <a:r>
              <a:rPr lang="ar-SA" sz="2400" dirty="0" smtClean="0">
                <a:cs typeface="B Nazanin" pitchFamily="2" charset="-78"/>
              </a:rPr>
              <a:t>اگر قرار به مقايسه باشد، بهتر است خود را با كساني كه پايين تر از خودمان هستند، مقايسه</a:t>
            </a:r>
            <a:endParaRPr lang="fa-IR" sz="2400" dirty="0">
              <a:cs typeface="B Nazanin"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40960" cy="6186309"/>
          </a:xfrm>
          <a:prstGeom prst="rect">
            <a:avLst/>
          </a:prstGeom>
        </p:spPr>
        <p:txBody>
          <a:bodyPr wrap="square">
            <a:spAutoFit/>
          </a:bodyPr>
          <a:lstStyle/>
          <a:p>
            <a:pPr>
              <a:lnSpc>
                <a:spcPct val="150000"/>
              </a:lnSpc>
            </a:pPr>
            <a:r>
              <a:rPr lang="ar-SA" sz="2400" dirty="0" smtClean="0">
                <a:cs typeface="B Nazanin" pitchFamily="2" charset="-78"/>
              </a:rPr>
              <a:t>كنيم. به همين دليل است كه در مسابقات المپيك، كساني كه مدال برنز مي گيرند، خوشحال تر از كساني هستند كه مدال نقره گرفته اند. زيرا گروه اول، خدا را شكر مي كنند كه دست كم مدالي نصيبشان شده است، در حالي كه گروه دوم، حسرت مدال طلايي را مي</a:t>
            </a:r>
            <a:r>
              <a:rPr lang="fa-IR" sz="2400" dirty="0" smtClean="0">
                <a:cs typeface="B Nazanin" pitchFamily="2" charset="-78"/>
              </a:rPr>
              <a:t>-</a:t>
            </a:r>
            <a:r>
              <a:rPr lang="ar-SA" sz="2400" dirty="0" smtClean="0">
                <a:cs typeface="B Nazanin" pitchFamily="2" charset="-78"/>
              </a:rPr>
              <a:t> خورند كه از دستشان رفته است. </a:t>
            </a:r>
            <a:br>
              <a:rPr lang="ar-SA" sz="2400" dirty="0" smtClean="0">
                <a:cs typeface="B Nazanin" pitchFamily="2" charset="-78"/>
              </a:rPr>
            </a:br>
            <a:r>
              <a:rPr lang="ar-SA" sz="2400" dirty="0" smtClean="0">
                <a:cs typeface="B Nazanin" pitchFamily="2" charset="-78"/>
              </a:rPr>
              <a:t>روابط زناشويي، دوستان خوب و زندگي مشترك مي توانند بهانه اي براي خوشحالي مان باشند، چرا كه روابط انسان ها با يكديگر منشأ شادي است.</a:t>
            </a:r>
            <a:endParaRPr lang="en-US" sz="2400" dirty="0" smtClean="0">
              <a:cs typeface="B Nazanin" pitchFamily="2" charset="-78"/>
            </a:endParaRPr>
          </a:p>
          <a:p>
            <a:pPr>
              <a:lnSpc>
                <a:spcPct val="150000"/>
              </a:lnSpc>
            </a:pPr>
            <a:r>
              <a:rPr lang="ar-SA" sz="2400" dirty="0" smtClean="0">
                <a:cs typeface="B Nazanin" pitchFamily="2" charset="-78"/>
              </a:rPr>
              <a:t> پنچال معتقد است كه براي رهايي از جان كندن لذت </a:t>
            </a:r>
            <a:r>
              <a:rPr lang="en-US" sz="2400" dirty="0" smtClean="0">
                <a:cs typeface="B Nazanin" pitchFamily="2" charset="-78"/>
              </a:rPr>
              <a:t>-</a:t>
            </a:r>
          </a:p>
          <a:p>
            <a:pPr>
              <a:lnSpc>
                <a:spcPct val="150000"/>
              </a:lnSpc>
            </a:pPr>
            <a:r>
              <a:rPr lang="ar-SA" sz="2400" dirty="0" smtClean="0">
                <a:cs typeface="B Nazanin" pitchFamily="2" charset="-78"/>
              </a:rPr>
              <a:t>گرايانه بايد به آن چه داريم، قانع باشيم و روحية </a:t>
            </a:r>
            <a:endParaRPr lang="en-US" sz="2400" dirty="0" smtClean="0">
              <a:cs typeface="B Nazanin" pitchFamily="2" charset="-78"/>
            </a:endParaRPr>
          </a:p>
          <a:p>
            <a:pPr>
              <a:lnSpc>
                <a:spcPct val="150000"/>
              </a:lnSpc>
            </a:pPr>
            <a:r>
              <a:rPr lang="ar-SA" sz="2400" dirty="0" smtClean="0">
                <a:cs typeface="B Nazanin" pitchFamily="2" charset="-78"/>
              </a:rPr>
              <a:t>رضايتمندي را در خود تقويت كنيم. </a:t>
            </a:r>
            <a:br>
              <a:rPr lang="ar-SA" sz="2400" dirty="0" smtClean="0">
                <a:cs typeface="B Nazanin" pitchFamily="2" charset="-78"/>
              </a:rPr>
            </a:br>
            <a:r>
              <a:rPr lang="ar-SA" sz="2400" dirty="0" smtClean="0">
                <a:cs typeface="B Nazanin" pitchFamily="2" charset="-78"/>
              </a:rPr>
              <a:t/>
            </a:r>
            <a:br>
              <a:rPr lang="ar-SA" sz="2400" dirty="0" smtClean="0">
                <a:cs typeface="B Nazanin" pitchFamily="2" charset="-78"/>
              </a:rPr>
            </a:br>
            <a:endParaRPr lang="fa-IR" sz="2400" dirty="0">
              <a:cs typeface="B Nazanin" pitchFamily="2" charset="-78"/>
            </a:endParaRPr>
          </a:p>
        </p:txBody>
      </p:sp>
      <p:pic>
        <p:nvPicPr>
          <p:cNvPr id="3" name="Picture 2" descr="http://ts4.mm.bing.net/th?id=H.4719186360272283&amp;pid=1.1">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49081"/>
            <a:ext cx="3347864" cy="2708920"/>
          </a:xfrm>
          <a:prstGeom prst="ellipse">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179512" y="0"/>
            <a:ext cx="8784976"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50000"/>
              </a:lnSpc>
              <a:spcBef>
                <a:spcPct val="0"/>
              </a:spcBef>
              <a:spcAft>
                <a:spcPct val="0"/>
              </a:spcAft>
              <a:buClrTx/>
              <a:buSzTx/>
              <a:buFontTx/>
              <a:buNone/>
              <a:tabLst/>
            </a:pPr>
            <a:r>
              <a:rPr kumimoji="0" lang="fa-IR" sz="28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*در حال زندگی کنید:</a:t>
            </a: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زمان واقعا وجود ندارد. این</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لحظه تنها زمانی است که در اختیار داریم از این لحظه چیزی بسازید. زیستن در زمان</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حال یعنی که ما از هر کاری که در حال انجام آن هستیم بخاطر خود آن لذت ببریم و نه</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اینکه صرفا بدنبال هدف نهایی آن. ( مانند کودکان ).</a:t>
            </a:r>
          </a:p>
          <a:p>
            <a:pPr marL="0" marR="0" lvl="0" indent="0" algn="r" defTabSz="914400" rtl="1" eaLnBrk="0" fontAlgn="base" latinLnBrk="0" hangingPunct="0">
              <a:lnSpc>
                <a:spcPct val="150000"/>
              </a:lnSpc>
              <a:spcBef>
                <a:spcPct val="0"/>
              </a:spcBef>
              <a:spcAft>
                <a:spcPct val="0"/>
              </a:spcAft>
              <a:buClrTx/>
              <a:buSzTx/>
              <a:buFontTx/>
              <a:buNone/>
              <a:tabLst/>
            </a:pPr>
            <a:r>
              <a:rPr lang="fa-IR" sz="2400" b="1" dirty="0" smtClean="0">
                <a:solidFill>
                  <a:srgbClr val="FF0000"/>
                </a:solidFill>
                <a:latin typeface="Times New Roman" pitchFamily="18" charset="0"/>
                <a:ea typeface="Times New Roman" pitchFamily="18" charset="0"/>
                <a:cs typeface="B Nazanin" pitchFamily="2" charset="-78"/>
              </a:rPr>
              <a:t>*حضرت علی (ع) :</a:t>
            </a: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بکوش</a:t>
            </a:r>
            <a:r>
              <a:rPr kumimoji="0" lang="fa-IR" sz="2400" b="0" i="0" u="none" strike="noStrike" cap="none" normalizeH="0" dirty="0" smtClean="0">
                <a:ln>
                  <a:noFill/>
                </a:ln>
                <a:solidFill>
                  <a:schemeClr val="tx1"/>
                </a:solidFill>
                <a:effectLst/>
                <a:latin typeface="Times New Roman" pitchFamily="18" charset="0"/>
                <a:ea typeface="Times New Roman" pitchFamily="18" charset="0"/>
                <a:cs typeface="B Nazanin" pitchFamily="2" charset="-78"/>
              </a:rPr>
              <a:t> برای دنیای خود ، طوری که گویی همیشه زنده خواهی ماند . و بکوش برای آخرت خود به طوری که گویی فردا خواهی مرد . </a:t>
            </a:r>
          </a:p>
          <a:p>
            <a:pPr marL="0" marR="0" lvl="0" indent="0" algn="r" defTabSz="914400" rtl="1" eaLnBrk="0" fontAlgn="base" latinLnBrk="0" hangingPunct="0">
              <a:lnSpc>
                <a:spcPct val="15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10242" name="Rectangle 2"/>
          <p:cNvSpPr>
            <a:spLocks noChangeArrowheads="1"/>
          </p:cNvSpPr>
          <p:nvPr/>
        </p:nvSpPr>
        <p:spPr bwMode="auto">
          <a:xfrm>
            <a:off x="179512" y="4102914"/>
            <a:ext cx="8784976" cy="23544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*انتظار</a:t>
            </a:r>
            <a:r>
              <a:rPr kumimoji="0" lang="en-US" sz="28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8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زندگی را در زمان حال بگذران و نفست را به خاطر</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اتفاقات آینده در سینه حبس نکن. وقتی منتظر وقوع چیزی هستید خود را با کار دیگری</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مشغول کنید. با رها کردن موقعیت به حال خود، نتایج را تسریع کنید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79512" y="0"/>
            <a:ext cx="8784976" cy="28161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*بخشندگی</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4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کینه‌ورزی یکی از اصلی‌ترین علل بیماری‌هاست. سرزنش</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کردن دیگران هیچ ثمری برای ما ندارد و چیزی را تغییر نمی‌دهد. سرزنش خود و دیگران</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تنها ما را از پرداختن به مسئله اصلی که باید انجام دهیم باز می‌دارد. انتخاب با</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ماست که مهار زندگی خود را بدست گیریم و در حال زندگی کنیم یا خود را در لجاجت‌ها و</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پریشانی‌های گذشته زنجیر کنیم</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3" name="Picture 2" descr="http://ts2.mm.bing.net/th?id=H.5012661431567729&amp;pid=1.1">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564904"/>
            <a:ext cx="3816424" cy="25202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218" name="Rectangle 2"/>
          <p:cNvSpPr>
            <a:spLocks noChangeArrowheads="1"/>
          </p:cNvSpPr>
          <p:nvPr/>
        </p:nvSpPr>
        <p:spPr bwMode="auto">
          <a:xfrm>
            <a:off x="323528" y="4414029"/>
            <a:ext cx="86409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*مقابله با افسردگی</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endParaRPr>
          </a:p>
          <a:p>
            <a:pPr marL="0" marR="0" lvl="0" indent="0" defTabSz="914400"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آیا احمقانه نیست تمام نگرانی‌های ۲۵ سال آتی را با</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خود حمل کنیم و تازه متعجب باشیم که چرا زندگی اینگونه دشوار است؟ ما را برای بیست</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و چهار ساعت زندگی امروز طراحی    کرده‌اند و نه بیشتر. نگرانی امروز برای مشکلات فردا</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دردی از ما دوا نخواهد کرد</a:t>
            </a:r>
            <a:r>
              <a:rPr kumimoji="0" lang="en-US" sz="2400" b="0" i="0" u="none" strike="noStrike" cap="none" normalizeH="0" baseline="0" dirty="0" smtClean="0">
                <a:ln>
                  <a:noFill/>
                </a:ln>
                <a:solidFill>
                  <a:schemeClr val="tx1"/>
                </a:solidFill>
                <a:effectLst/>
                <a:latin typeface="Arial" pitchFamily="34" charset="0"/>
                <a:cs typeface="B Nazanin" pitchFamily="2" charset="-78"/>
              </a:rPr>
              <a:t> </a:t>
            </a:r>
            <a:r>
              <a:rPr kumimoji="0" lang="fa-IR" sz="2400" b="0" i="0" u="none" strike="noStrike" cap="none" normalizeH="0" baseline="0" dirty="0" smtClean="0">
                <a:ln>
                  <a:noFill/>
                </a:ln>
                <a:solidFill>
                  <a:schemeClr val="tx1"/>
                </a:solidFill>
                <a:effectLst/>
                <a:latin typeface="Arial" pitchFamily="34"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79512" y="0"/>
            <a:ext cx="8784976" cy="33701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*شوخی</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endParaRPr>
          </a:p>
          <a:p>
            <a:pPr marL="0" marR="0" lvl="0" indent="0" defTabSz="914400" rtl="0"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ما اغلب وقتی مریض می‌شویم که خود و زندگی را بیش</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از اندازه جدی می‌گیریم. آنچه برای سالم ماندن بدن نیاز داریم، خندیدن است. بیایید</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گاه و بیگاه برای خود خاطر‌نشان کنیم که ما انسان هستیم و مانند تمام انسان‌های</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دیگر ممکن است کارهای احمقانه از ما سر بزند. اگر توقع شما بی‌عیب و نقص بودن و</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کمال است به این سیاره تعلق ندارید. زندگی آنقدرها جدی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نیست بیایید شوخی را جدی‌تر</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بگیریم</a:t>
            </a:r>
            <a:r>
              <a:rPr kumimoji="0" lang="en-US" sz="2400" b="0" i="0" u="none" strike="noStrike" cap="none" normalizeH="0" baseline="0" dirty="0" smtClean="0">
                <a:ln>
                  <a:noFill/>
                </a:ln>
                <a:solidFill>
                  <a:schemeClr val="tx1"/>
                </a:solidFill>
                <a:effectLst/>
                <a:latin typeface="Arial" pitchFamily="34" charset="0"/>
                <a:cs typeface="B Nazanin" pitchFamily="2" charset="-78"/>
              </a:rPr>
              <a:t> </a:t>
            </a:r>
          </a:p>
        </p:txBody>
      </p:sp>
      <p:pic>
        <p:nvPicPr>
          <p:cNvPr id="3" name="Picture 2" descr="http://ts3.mm.bing.net/th?id=H.4733879414622726&amp;pid=1.1">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52936"/>
            <a:ext cx="4211960" cy="2304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194" name="Rectangle 2"/>
          <p:cNvSpPr>
            <a:spLocks noChangeArrowheads="1"/>
          </p:cNvSpPr>
          <p:nvPr/>
        </p:nvSpPr>
        <p:spPr bwMode="auto">
          <a:xfrm>
            <a:off x="323528" y="3296017"/>
            <a:ext cx="864096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*ما به طرف اندیشه‌های غالب خود کشیده </a:t>
            </a:r>
          </a:p>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می‌شویم</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4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اصل از این قرار است</a:t>
            </a:r>
            <a:r>
              <a:rPr kumimoji="0" lang="fa-IR" sz="2400" b="0" i="0" u="none" strike="noStrike" cap="none" normalizeH="0" baseline="0" dirty="0" smtClean="0">
                <a:ln>
                  <a:noFill/>
                </a:ln>
                <a:solidFill>
                  <a:srgbClr val="FF0000"/>
                </a:solidFill>
                <a:effectLst/>
                <a:latin typeface="Times New Roman" pitchFamily="18" charset="0"/>
                <a:ea typeface="Times New Roman" pitchFamily="18" charset="0"/>
                <a:cs typeface="B Nazanin" pitchFamily="2" charset="-78"/>
              </a:rPr>
              <a:t>:« به هر چیزی که فکر کنی </a:t>
            </a: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rgbClr val="FF0000"/>
                </a:solidFill>
                <a:effectLst/>
                <a:latin typeface="Times New Roman" pitchFamily="18" charset="0"/>
                <a:ea typeface="Times New Roman" pitchFamily="18" charset="0"/>
                <a:cs typeface="B Nazanin" pitchFamily="2" charset="-78"/>
              </a:rPr>
              <a:t>به</a:t>
            </a:r>
            <a:r>
              <a:rPr kumimoji="0" lang="fa-IR" sz="2400" b="0" i="0" u="none" strike="noStrike" cap="none" normalizeH="0" baseline="0" dirty="0" smtClean="0">
                <a:ln>
                  <a:noFill/>
                </a:ln>
                <a:solidFill>
                  <a:srgbClr val="FF0000"/>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rgbClr val="FF0000"/>
                </a:solidFill>
                <a:effectLst/>
                <a:latin typeface="Times New Roman" pitchFamily="18" charset="0"/>
                <a:ea typeface="Times New Roman" pitchFamily="18" charset="0"/>
                <a:cs typeface="B Nazanin" pitchFamily="2" charset="-78"/>
              </a:rPr>
              <a:t>طرفش کشیده می‌شوی»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حتی اگر آن افکار </a:t>
            </a: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دلخواهمان نباشند. علت اینست که مسیر حرکت ذهن</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همیشه بسوی هر چیز است و نه در جهت گریز از آن. تفکر مثبت سازنده است، به آنچه</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می‌خواهید فکر کنید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 تمام کتاب راز )</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640960" cy="5078313"/>
          </a:xfrm>
          <a:prstGeom prst="rect">
            <a:avLst/>
          </a:prstGeom>
          <a:noFill/>
        </p:spPr>
        <p:txBody>
          <a:bodyPr wrap="square" rtlCol="1">
            <a:spAutoFit/>
          </a:bodyPr>
          <a:lstStyle/>
          <a:p>
            <a:pPr>
              <a:lnSpc>
                <a:spcPct val="150000"/>
              </a:lnSpc>
              <a:buFont typeface="Arial" pitchFamily="34" charset="0"/>
              <a:buChar char="•"/>
            </a:pPr>
            <a:r>
              <a:rPr lang="fa-IR" sz="2400" dirty="0" smtClean="0">
                <a:cs typeface="B Nazanin" pitchFamily="2" charset="-78"/>
              </a:rPr>
              <a:t> </a:t>
            </a:r>
            <a:r>
              <a:rPr lang="fa-IR" sz="2400" dirty="0" smtClean="0">
                <a:solidFill>
                  <a:srgbClr val="0070C0"/>
                </a:solidFill>
                <a:cs typeface="B Nazanin" pitchFamily="2" charset="-78"/>
              </a:rPr>
              <a:t>اگر مدام به شکست فکر کنید ، بدانید که کائنات آن را برای شما به ارمغان خواهد آورد .</a:t>
            </a:r>
          </a:p>
          <a:p>
            <a:pPr>
              <a:lnSpc>
                <a:spcPct val="150000"/>
              </a:lnSpc>
            </a:pPr>
            <a:r>
              <a:rPr lang="fa-IR" sz="2400" dirty="0" smtClean="0">
                <a:cs typeface="B Nazanin" pitchFamily="2" charset="-78"/>
              </a:rPr>
              <a:t>(توضیح اینکه به هر چیزی غیر از خداوند و خودتان کائنات گفته می شود )</a:t>
            </a:r>
          </a:p>
          <a:p>
            <a:pPr algn="ctr">
              <a:lnSpc>
                <a:spcPct val="150000"/>
              </a:lnSpc>
            </a:pPr>
            <a:r>
              <a:rPr lang="fa-IR" sz="2400" b="1" dirty="0" smtClean="0">
                <a:cs typeface="B Nazanin" pitchFamily="2" charset="-78"/>
              </a:rPr>
              <a:t>ای برادر تو همه اندیشه ای          مابقی را خود استخوان و ریشه ای</a:t>
            </a:r>
          </a:p>
          <a:p>
            <a:pPr algn="ctr">
              <a:lnSpc>
                <a:spcPct val="150000"/>
              </a:lnSpc>
            </a:pPr>
            <a:endParaRPr lang="fa-IR" sz="2400" b="1" dirty="0" smtClean="0">
              <a:cs typeface="B Nazanin" pitchFamily="2" charset="-78"/>
            </a:endParaRPr>
          </a:p>
          <a:p>
            <a:pPr>
              <a:lnSpc>
                <a:spcPct val="150000"/>
              </a:lnSpc>
            </a:pPr>
            <a:r>
              <a:rPr lang="fa-IR" sz="2400" b="1" dirty="0" smtClean="0">
                <a:solidFill>
                  <a:srgbClr val="00B050"/>
                </a:solidFill>
                <a:cs typeface="B Nazanin" pitchFamily="2" charset="-78"/>
              </a:rPr>
              <a:t> *ضمیر ناهشیار</a:t>
            </a:r>
            <a:r>
              <a:rPr lang="en-US" sz="2400" b="1" dirty="0" smtClean="0">
                <a:solidFill>
                  <a:srgbClr val="00B050"/>
                </a:solidFill>
                <a:cs typeface="B Nazanin" pitchFamily="2" charset="-78"/>
              </a:rPr>
              <a:t>:</a:t>
            </a:r>
          </a:p>
          <a:p>
            <a:pPr>
              <a:lnSpc>
                <a:spcPct val="150000"/>
              </a:lnSpc>
            </a:pPr>
            <a:r>
              <a:rPr lang="fa-IR" sz="2400" dirty="0" smtClean="0">
                <a:cs typeface="B Nazanin" pitchFamily="2" charset="-78"/>
              </a:rPr>
              <a:t>بیایید بپذیریم که ما هر روز از طریق افکار خود برنامه‌های تازه‌ای به ضمیر ناهشیار خود می‌دهیم . پس مواظب افکارمان باشیم. هدف خود را «</a:t>
            </a:r>
            <a:r>
              <a:rPr lang="fa-IR" sz="2400" dirty="0" smtClean="0">
                <a:solidFill>
                  <a:srgbClr val="FF0000"/>
                </a:solidFill>
                <a:cs typeface="B Nazanin" pitchFamily="2" charset="-78"/>
              </a:rPr>
              <a:t>به‌دست آمده</a:t>
            </a:r>
            <a:r>
              <a:rPr lang="fa-IR" sz="2400" dirty="0" smtClean="0">
                <a:cs typeface="B Nazanin" pitchFamily="2" charset="-78"/>
              </a:rPr>
              <a:t>» تصور کنید تا ضمیر ناهشیار شما ترتیب رسیدن به آن را فراهم کند .</a:t>
            </a:r>
          </a:p>
          <a:p>
            <a:pPr>
              <a:lnSpc>
                <a:spcPct val="150000"/>
              </a:lnSpc>
            </a:pPr>
            <a:endParaRPr lang="fa-IR" sz="2400" dirty="0">
              <a:cs typeface="B Nazanin" pitchFamily="2" charset="-78"/>
            </a:endParaRPr>
          </a:p>
        </p:txBody>
      </p:sp>
      <p:sp>
        <p:nvSpPr>
          <p:cNvPr id="7169" name="Rectangle 1"/>
          <p:cNvSpPr>
            <a:spLocks noChangeArrowheads="1"/>
          </p:cNvSpPr>
          <p:nvPr/>
        </p:nvSpPr>
        <p:spPr bwMode="auto">
          <a:xfrm>
            <a:off x="179512" y="4725144"/>
            <a:ext cx="8712968" cy="17081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*تخیل</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endParaRPr>
          </a:p>
          <a:p>
            <a:pPr marL="0" marR="0" lvl="0" indent="0" defTabSz="914400" rtl="0"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هر چه تخیل شما رشد یافته‌تر باشد یادآوری و حل</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مسائل برایتان آسان‌تر است. تخیل خود را مانند جسم خود پرورش دهید. همه چیز از رویا</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آغاز می‌شود. حامی رویای خود باشید. </a:t>
            </a:r>
            <a:endParaRPr kumimoji="0" lang="fa-IR"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3" y="404664"/>
            <a:ext cx="5688632" cy="30689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4" name="Rounded Rectangle 3"/>
          <p:cNvSpPr/>
          <p:nvPr/>
        </p:nvSpPr>
        <p:spPr>
          <a:xfrm>
            <a:off x="1331640" y="4149080"/>
            <a:ext cx="6264696" cy="914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smtClean="0">
                <a:cs typeface="B Nazanin" pitchFamily="2" charset="-78"/>
              </a:rPr>
              <a:t>رموز شاد زیستن </a:t>
            </a:r>
            <a:endParaRPr lang="en-US" sz="4000" b="1" dirty="0">
              <a:cs typeface="B Nazanin" pitchFamily="2" charset="-78"/>
            </a:endParaRPr>
          </a:p>
        </p:txBody>
      </p:sp>
    </p:spTree>
    <p:extLst>
      <p:ext uri="{BB962C8B-B14F-4D97-AF65-F5344CB8AC3E}">
        <p14:creationId xmlns:p14="http://schemas.microsoft.com/office/powerpoint/2010/main" val="284272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251520" y="0"/>
            <a:ext cx="864096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*تمرین ذهنی</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4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ارزش اساسی تمرین ذهنی در این است که ما را قادر به</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ارائه الگوهایی از عملکرد کامل و بدون نقص به سلول‌های مغزی‌مان می‌کند. ما در تخیل</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مرتکب اشتباه نمی‌شویم. در هر حال قبل از هر چیز زمانی را به انجام بی‌عیب و نقص</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عملی که می‌خواهید انجام دهید، در ذهن خود بپردازید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*قانون جذب</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4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ذهن انسان شبیه یک آهنرباست و هر چه را به آن فکر</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کند بطرف خود می‌کشد. به خواسته‌های خود فکر کنید تا به آنها دست یابید. البته</a:t>
            </a: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استفاده از نیروی فکر جایگزینی برای عمل نیست، بلکه </a:t>
            </a: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استفاده صحیح از ذهن ما را قادر</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می‌سازد که با سهولت </a:t>
            </a: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و سرعت بیشتر به اهداف خود دست پیدا کنیم</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3" name="Picture 2" descr="http://ts2.mm.bing.net/th?id=H.4767929919537313&amp;pid=1.1">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05064"/>
            <a:ext cx="3491880" cy="2852936"/>
          </a:xfrm>
          <a:prstGeom prst="rect">
            <a:avLst/>
          </a:prstGeom>
          <a:noFill/>
          <a:ln>
            <a:noFill/>
          </a:ln>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005064"/>
            <a:ext cx="349188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79512" y="-69249"/>
            <a:ext cx="8784976"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*ترس</a:t>
            </a:r>
            <a:r>
              <a:rPr kumimoji="0" lang="en-US" sz="28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8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با تعمیم این اصل به اصل تازه‌ای می‌رسیم با نام</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1"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B Nazanin" pitchFamily="2" charset="-78"/>
              </a:rPr>
              <a:t>ترس از دست دادن</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وقتی بیم از دست دادن چیزی را داریم، خود را مستعد از دست دادن</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آن می‌کنیم</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اصل از این قرار است:« بر آنچه که دارید تمرکز</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کنید، از داشتن آن لذت ببرید و نگران از دست دادنش نباشید» اگر بر این باور باشیم</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که با از دست دادن چیزی یا کسی زندگی ما رو به نابودی خواهد گذاشت آنگاه چه بسا</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جهان تصمیم بگیرد به ما اثبات کند که بدون آن چیز یا آن فرد</a:t>
            </a:r>
            <a:r>
              <a:rPr kumimoji="0" lang="fa-IR" sz="2400" b="0" i="0" u="none" strike="noStrike" cap="none" normalizeH="0" dirty="0" smtClean="0">
                <a:ln>
                  <a:noFill/>
                </a:ln>
                <a:solidFill>
                  <a:schemeClr val="tx1"/>
                </a:solidFill>
                <a:effectLst/>
                <a:latin typeface="Times New Roman" pitchFamily="18"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هم قادر به زندگی خواهیم</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بود. ترس از دست دادن، زیستن در زمان حال نیست، زیستن در آینده است</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5122" name="Rectangle 2"/>
          <p:cNvSpPr>
            <a:spLocks noChangeArrowheads="1"/>
          </p:cNvSpPr>
          <p:nvPr/>
        </p:nvSpPr>
        <p:spPr bwMode="auto">
          <a:xfrm>
            <a:off x="251520" y="4293096"/>
            <a:ext cx="8712968"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*قدرت واژه‌ها</a:t>
            </a:r>
            <a:r>
              <a:rPr kumimoji="0" lang="en-US" sz="28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fa-IR" sz="28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endParaRPr>
          </a:p>
          <a:p>
            <a:pPr marL="0" marR="0" lvl="0" indent="0" defTabSz="914400" rtl="0"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هرچه بر</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زبان بیاورید همان را بدست خواهید آورد ، چون همین کلمات، سازنده نگرش ما هستند ، اگر</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مصمم به شاد زیستن هستید باید درباره خود مثبت سخن بگویید. بیان مثبت به ما اجازه</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می‌دهد که به گزینش شایسته و نشاندن آنها در ضمیر خود بپردازیم و از این رهگذر</a:t>
            </a:r>
            <a:endParaRPr kumimoji="0" lang="fa-IR"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1" y="260648"/>
            <a:ext cx="8601609" cy="5632311"/>
          </a:xfrm>
          <a:prstGeom prst="rect">
            <a:avLst/>
          </a:prstGeom>
        </p:spPr>
        <p:txBody>
          <a:bodyPr wrap="square">
            <a:spAutoFit/>
          </a:bodyPr>
          <a:lstStyle/>
          <a:p>
            <a:pPr>
              <a:lnSpc>
                <a:spcPct val="150000"/>
              </a:lnSpc>
            </a:pPr>
            <a:r>
              <a:rPr lang="fa-IR" sz="2400" dirty="0" smtClean="0">
                <a:latin typeface="Times New Roman" pitchFamily="18" charset="0"/>
                <a:ea typeface="Times New Roman" pitchFamily="18" charset="0"/>
                <a:cs typeface="B Nazanin" pitchFamily="2" charset="-78"/>
              </a:rPr>
              <a:t>عملکرد و احساس بهتری داشته باشیم. اکثر مردم از قدرت کلام خود بی خبرند و هر چه به زبانشان بیاید آن را ادا می کنند و نمی دانند که با کلا مشان ممکن است چه بر سرشان بیاید .چه بسا بسیاری از گرفتاریهارا خودمان با زبانمان برسرمان می آوریم .هر کلام و حرف شما که از زبانتان جاری می شود انرژی ای است که از شما ساطع شده و بر کل کائنات تاثیر می گذارد و باز به خود شما بر می گردد ، درست مانند بومرنگ .</a:t>
            </a:r>
          </a:p>
          <a:p>
            <a:pPr>
              <a:lnSpc>
                <a:spcPct val="150000"/>
              </a:lnSpc>
            </a:pPr>
            <a:r>
              <a:rPr lang="fa-IR" sz="2400" dirty="0" smtClean="0">
                <a:latin typeface="Times New Roman" pitchFamily="18" charset="0"/>
                <a:cs typeface="B Nazanin" pitchFamily="2" charset="-78"/>
              </a:rPr>
              <a:t>یکی از بدترین واژگانی که اکثر مردم هنگام گپ زدن و موقعی که به هم می رسند ، آن را بر زبانشان جاری می کنند ، این است که می گویند : اوضاع</a:t>
            </a:r>
          </a:p>
          <a:p>
            <a:pPr>
              <a:lnSpc>
                <a:spcPct val="150000"/>
              </a:lnSpc>
            </a:pPr>
            <a:r>
              <a:rPr lang="fa-IR" sz="2400" dirty="0" smtClean="0">
                <a:latin typeface="Times New Roman" pitchFamily="18" charset="0"/>
                <a:cs typeface="B Nazanin" pitchFamily="2" charset="-78"/>
              </a:rPr>
              <a:t> خیلی بد است ؛ کاسبی کساد است ؛ چیزی در نمی آید ؛</a:t>
            </a:r>
          </a:p>
          <a:p>
            <a:pPr>
              <a:lnSpc>
                <a:spcPct val="150000"/>
              </a:lnSpc>
            </a:pPr>
            <a:r>
              <a:rPr lang="fa-IR" sz="2400" dirty="0" smtClean="0">
                <a:latin typeface="Times New Roman" pitchFamily="18" charset="0"/>
                <a:cs typeface="B Nazanin" pitchFamily="2" charset="-78"/>
              </a:rPr>
              <a:t>کارمان رونق ندارد و....... به این ترتیب به کل کائنات </a:t>
            </a:r>
          </a:p>
          <a:p>
            <a:pPr>
              <a:lnSpc>
                <a:spcPct val="150000"/>
              </a:lnSpc>
            </a:pPr>
            <a:r>
              <a:rPr lang="fa-IR" sz="2400" dirty="0" smtClean="0">
                <a:latin typeface="Times New Roman" pitchFamily="18" charset="0"/>
                <a:cs typeface="B Nazanin" pitchFamily="2" charset="-78"/>
              </a:rPr>
              <a:t>سیگنال منفی ارسال نموده اند . </a:t>
            </a:r>
            <a:endParaRPr lang="fa-IR" sz="2400" dirty="0">
              <a:cs typeface="B Nazanin" pitchFamily="2" charset="-78"/>
            </a:endParaRPr>
          </a:p>
        </p:txBody>
      </p:sp>
      <p:pic>
        <p:nvPicPr>
          <p:cNvPr id="5" name="Picture 4" descr="http://ts4.mm.bing.net/th?id=H.5011278447969167&amp;pid=1.1">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536" y="3645024"/>
            <a:ext cx="3347864" cy="32129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8892480" cy="2862322"/>
          </a:xfrm>
          <a:prstGeom prst="rect">
            <a:avLst/>
          </a:prstGeom>
        </p:spPr>
        <p:txBody>
          <a:bodyPr wrap="square">
            <a:spAutoFit/>
          </a:bodyPr>
          <a:lstStyle/>
          <a:p>
            <a:pPr>
              <a:lnSpc>
                <a:spcPct val="150000"/>
              </a:lnSpc>
            </a:pPr>
            <a:r>
              <a:rPr lang="fa-IR" sz="2400" b="1" dirty="0" smtClean="0">
                <a:solidFill>
                  <a:srgbClr val="00B050"/>
                </a:solidFill>
                <a:cs typeface="B Nazanin" pitchFamily="2" charset="-78"/>
              </a:rPr>
              <a:t>*شکرگزاری: </a:t>
            </a:r>
          </a:p>
          <a:p>
            <a:pPr>
              <a:lnSpc>
                <a:spcPct val="150000"/>
              </a:lnSpc>
            </a:pPr>
            <a:r>
              <a:rPr lang="fa-IR" sz="2400" dirty="0" smtClean="0">
                <a:cs typeface="B Nazanin" pitchFamily="2" charset="-78"/>
              </a:rPr>
              <a:t>وقتی سپاسگزار نعمت‌های خود هستیم مرکز توجه خود را بر خواسته‌های مطلوب خود قرار می‌دهیم. وقتی زندگی خود را سرشار از مواهب الهی بدانیم و آنچه که اکنون در اختیار داریم معترف باشیم سبب جاری گشتن سیلی از مواهب تازه به زندگی خود می‌شویم</a:t>
            </a:r>
            <a:r>
              <a:rPr lang="en-US" sz="2400" dirty="0" smtClean="0">
                <a:cs typeface="B Nazanin" pitchFamily="2" charset="-78"/>
              </a:rPr>
              <a:t>.</a:t>
            </a:r>
            <a:endParaRPr lang="fa-IR" sz="2400" dirty="0" smtClean="0">
              <a:cs typeface="B Nazanin" pitchFamily="2" charset="-78"/>
            </a:endParaRPr>
          </a:p>
          <a:p>
            <a:pPr>
              <a:lnSpc>
                <a:spcPct val="150000"/>
              </a:lnSpc>
            </a:pPr>
            <a:r>
              <a:rPr lang="fa-IR" sz="2400" dirty="0" smtClean="0">
                <a:cs typeface="B Nazanin" pitchFamily="2" charset="-78"/>
              </a:rPr>
              <a:t>      (  شکر نعمت ، نعمتت افزون کند                   کفر نعمت ، از کفت بیرون کند ).</a:t>
            </a:r>
            <a:endParaRPr lang="fa-IR" sz="2400" dirty="0">
              <a:cs typeface="B Nazanin" pitchFamily="2" charset="-78"/>
            </a:endParaRPr>
          </a:p>
        </p:txBody>
      </p:sp>
      <p:pic>
        <p:nvPicPr>
          <p:cNvPr id="5" name="Picture 4" descr="http://ts4.mm.bing.net/th?id=H.4649461865187159&amp;pid=1.1">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33664"/>
            <a:ext cx="4191000" cy="3024336"/>
          </a:xfrm>
          <a:prstGeom prst="rect">
            <a:avLst/>
          </a:prstGeom>
          <a:ln>
            <a:noFill/>
          </a:ln>
          <a:effectLst>
            <a:softEdge rad="112500"/>
          </a:effectLst>
        </p:spPr>
      </p:pic>
      <p:pic>
        <p:nvPicPr>
          <p:cNvPr id="33794" name="Picture 2" descr="Image result for ‫شکر گزاری‬‎"/>
          <p:cNvPicPr>
            <a:picLocks noChangeAspect="1" noChangeArrowheads="1"/>
          </p:cNvPicPr>
          <p:nvPr/>
        </p:nvPicPr>
        <p:blipFill>
          <a:blip r:embed="rId4"/>
          <a:srcRect/>
          <a:stretch>
            <a:fillRect/>
          </a:stretch>
        </p:blipFill>
        <p:spPr bwMode="auto">
          <a:xfrm>
            <a:off x="5105400" y="3962400"/>
            <a:ext cx="4038601" cy="289560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6186309"/>
          </a:xfrm>
          <a:prstGeom prst="rect">
            <a:avLst/>
          </a:prstGeom>
          <a:noFill/>
        </p:spPr>
        <p:txBody>
          <a:bodyPr wrap="square" rtlCol="0">
            <a:spAutoFit/>
          </a:bodyPr>
          <a:lstStyle/>
          <a:p>
            <a:pPr>
              <a:lnSpc>
                <a:spcPct val="150000"/>
              </a:lnSpc>
            </a:pPr>
            <a:r>
              <a:rPr lang="fa-IR" sz="2400" dirty="0" smtClean="0">
                <a:solidFill>
                  <a:srgbClr val="0070C0"/>
                </a:solidFill>
                <a:cs typeface="B Nazanin" pitchFamily="2" charset="-78"/>
              </a:rPr>
              <a:t>*داستانی از کتاب ” از یک لکه زرد خورشی بساز ” </a:t>
            </a:r>
          </a:p>
          <a:p>
            <a:pPr>
              <a:lnSpc>
                <a:spcPct val="150000"/>
              </a:lnSpc>
            </a:pPr>
            <a:r>
              <a:rPr lang="fa-IR" sz="2400" dirty="0" smtClean="0">
                <a:solidFill>
                  <a:schemeClr val="accent3"/>
                </a:solidFill>
                <a:cs typeface="B Nazanin" pitchFamily="2" charset="-78"/>
              </a:rPr>
              <a:t>” معجزه سپاسگزاری ”</a:t>
            </a:r>
          </a:p>
          <a:p>
            <a:pPr>
              <a:lnSpc>
                <a:spcPct val="150000"/>
              </a:lnSpc>
            </a:pPr>
            <a:r>
              <a:rPr lang="fa-IR" sz="2400" dirty="0" smtClean="0">
                <a:cs typeface="B Nazanin" pitchFamily="2" charset="-78"/>
              </a:rPr>
              <a:t>روزی مهندس ساختمانی ، از طبقه ششم می خواهد که با یکی از کارگرانش حرف بزند .</a:t>
            </a:r>
          </a:p>
          <a:p>
            <a:pPr>
              <a:lnSpc>
                <a:spcPct val="150000"/>
              </a:lnSpc>
            </a:pPr>
            <a:r>
              <a:rPr lang="fa-IR" sz="2400" dirty="0" smtClean="0">
                <a:cs typeface="B Nazanin" pitchFamily="2" charset="-78"/>
              </a:rPr>
              <a:t>او را صدا می زند ، اما به خاطر شلوغی و سر و صدا کارگر متوجه نمی شود .</a:t>
            </a:r>
          </a:p>
          <a:p>
            <a:pPr>
              <a:lnSpc>
                <a:spcPct val="150000"/>
              </a:lnSpc>
            </a:pPr>
            <a:r>
              <a:rPr lang="fa-IR" sz="2400" dirty="0" smtClean="0">
                <a:cs typeface="B Nazanin" pitchFamily="2" charset="-78"/>
              </a:rPr>
              <a:t>مهندس 10 دلار پایین می اندازد ، تا بلکه کارگر بالا را نگاه کند .</a:t>
            </a:r>
          </a:p>
          <a:p>
            <a:pPr>
              <a:lnSpc>
                <a:spcPct val="150000"/>
              </a:lnSpc>
            </a:pPr>
            <a:r>
              <a:rPr lang="fa-IR" sz="2400" dirty="0" smtClean="0">
                <a:cs typeface="B Nazanin" pitchFamily="2" charset="-78"/>
              </a:rPr>
              <a:t>کارگر 10 دلار را بر می دارد و در جیبش می گذارد . سپس بدون اینکه بالا را نگاه کند به کار خود ادامه می دهد .</a:t>
            </a:r>
          </a:p>
          <a:p>
            <a:pPr>
              <a:lnSpc>
                <a:spcPct val="150000"/>
              </a:lnSpc>
            </a:pPr>
            <a:r>
              <a:rPr lang="fa-IR" sz="2400" dirty="0" smtClean="0">
                <a:cs typeface="B Nazanin" pitchFamily="2" charset="-78"/>
              </a:rPr>
              <a:t>بار دوم 50 دلار می فرستد پایین ،  و دوباره کارگر بدون اینکه بالا را نگاه کند و ببیند پول از کجا آمده ، پول را در جیبش می گذارد .</a:t>
            </a:r>
          </a:p>
          <a:p>
            <a:pPr>
              <a:lnSpc>
                <a:spcPct val="150000"/>
              </a:lnSpc>
            </a:pPr>
            <a:r>
              <a:rPr lang="fa-IR" sz="2400" dirty="0" smtClean="0">
                <a:cs typeface="B Nazanin" pitchFamily="2" charset="-78"/>
              </a:rPr>
              <a:t>بار سوم مهندس سنگ کوچکی را پایین می اندازد ، سنگ به سر کارگر می خورد . در این لحظه کارگر سرش را بالا می برد و مهندس حرفش را با او می زند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600" y="914400"/>
            <a:ext cx="4343400" cy="4524315"/>
          </a:xfrm>
          <a:prstGeom prst="rect">
            <a:avLst/>
          </a:prstGeom>
        </p:spPr>
        <p:txBody>
          <a:bodyPr wrap="square">
            <a:spAutoFit/>
          </a:bodyPr>
          <a:lstStyle/>
          <a:p>
            <a:pPr>
              <a:lnSpc>
                <a:spcPct val="150000"/>
              </a:lnSpc>
            </a:pPr>
            <a:r>
              <a:rPr lang="fa-IR" sz="2400" dirty="0" smtClean="0">
                <a:cs typeface="B Nazanin" pitchFamily="2" charset="-78"/>
              </a:rPr>
              <a:t>زندگی نعمت ها را برای ما نازل می کند اما ما قدردان نیستیم . اما وقتی که سنگ کوچکی به سرمان می خورد ، که در واقع همان مشکلات کوچک زندگی اند ، سرمان را بالا گرفته و شروع به ناله می کنیم . به همین خاطر است ؛ هر زمان که نعمتی به ما رسید ، لازم است که همیشه سپاسگزار باشیم ، قبل از اینکه سنگی به سرمان بیفتد  . </a:t>
            </a:r>
            <a:endParaRPr lang="en-US" sz="2400" dirty="0">
              <a:cs typeface="B Nazanin" pitchFamily="2" charset="-78"/>
            </a:endParaRPr>
          </a:p>
        </p:txBody>
      </p:sp>
      <p:pic>
        <p:nvPicPr>
          <p:cNvPr id="5" name="Picture 2" descr="Image result for ‫شکر گزاری‬‎"/>
          <p:cNvPicPr>
            <a:picLocks noChangeAspect="1" noChangeArrowheads="1"/>
          </p:cNvPicPr>
          <p:nvPr/>
        </p:nvPicPr>
        <p:blipFill>
          <a:blip r:embed="rId2"/>
          <a:srcRect/>
          <a:stretch>
            <a:fillRect/>
          </a:stretch>
        </p:blipFill>
        <p:spPr bwMode="auto">
          <a:xfrm>
            <a:off x="0" y="0"/>
            <a:ext cx="3810000" cy="2743200"/>
          </a:xfrm>
          <a:prstGeom prst="rect">
            <a:avLst/>
          </a:prstGeom>
          <a:ln>
            <a:noFill/>
          </a:ln>
          <a:effectLst>
            <a:outerShdw blurRad="292100" dist="139700" dir="2700000" algn="tl" rotWithShape="0">
              <a:srgbClr val="333333">
                <a:alpha val="65000"/>
              </a:srgbClr>
            </a:outerShdw>
          </a:effectLst>
        </p:spPr>
      </p:pic>
      <p:sp>
        <p:nvSpPr>
          <p:cNvPr id="1026" name="AutoShape 2" descr="Image result for ‫شکر گزار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شکر گزار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شکر گزاری‬‎"/>
          <p:cNvPicPr>
            <a:picLocks noChangeAspect="1" noChangeArrowheads="1"/>
          </p:cNvPicPr>
          <p:nvPr/>
        </p:nvPicPr>
        <p:blipFill>
          <a:blip r:embed="rId3"/>
          <a:srcRect/>
          <a:stretch>
            <a:fillRect/>
          </a:stretch>
        </p:blipFill>
        <p:spPr bwMode="auto">
          <a:xfrm>
            <a:off x="0" y="3733800"/>
            <a:ext cx="3810000" cy="3124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51520" y="117694"/>
            <a:ext cx="8712968" cy="67864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*اهداف</a:t>
            </a:r>
            <a:r>
              <a:rPr kumimoji="0" lang="en-US" sz="28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8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هدف آن چیزی است که ما را همیشه در حرکت نگه</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می‌دارد. هدف داشتن جزئی از طبیعت ماست و صرف هدف داشتن به مراتب مهم‌تر از ماهیت</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آن هدف است. چون مهمترین چیز رسیدن به هدف نیست بلکه یاد گرفتن و رشد کردن در خلال</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راه است</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1" i="0" u="none" strike="noStrike" cap="none" normalizeH="0" baseline="0" dirty="0" smtClean="0">
                <a:ln>
                  <a:noFill/>
                </a:ln>
                <a:solidFill>
                  <a:schemeClr val="accent3"/>
                </a:solidFill>
                <a:effectLst/>
                <a:latin typeface="Times New Roman" pitchFamily="18" charset="0"/>
                <a:ea typeface="Times New Roman" pitchFamily="18" charset="0"/>
                <a:cs typeface="B Nazanin" pitchFamily="2" charset="-78"/>
              </a:rPr>
              <a:t>قانون نتایج افزوده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،اصلی است که با اطمینان به ما</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می‌گوید:« علاوه بر خود هدف اصلی، نتایج بسیاری عاید شما خواهد شد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هنگام برنامه‌ریزی برای هدف لازم است نحوه عملکرد</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هر چیز را در این سیاره به خاطر بسپاریم، هیچ چیز در خط مستقیم حرکت نمی‌کند و هیچ</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هدفی مستقیم بدست نمی‌آید بلکه تصحیح مداوم و پیوسته ، راه رسیدن به هدف است</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هدف‌های خود را بر روی کاغذ بیاورید. مسلما تهیه</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لیست تنها کاری نیست که باید انجام شود، اما این لیست، طریقه و ساختاری برای</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دستیابی به اهداف زندگی در اختیار ما قرار می‌دهد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 نوشتن هدف از بروس</a:t>
            </a:r>
            <a:r>
              <a:rPr kumimoji="0" lang="fa-IR" sz="2400" b="0" i="0" u="none" strike="noStrike" cap="none" normalizeH="0" dirty="0" smtClean="0">
                <a:ln>
                  <a:noFill/>
                </a:ln>
                <a:solidFill>
                  <a:schemeClr val="tx1"/>
                </a:solidFill>
                <a:effectLst/>
                <a:latin typeface="Calibri" pitchFamily="34" charset="0"/>
                <a:ea typeface="Times New Roman" pitchFamily="18" charset="0"/>
                <a:cs typeface="B Nazanin" pitchFamily="2" charset="-78"/>
              </a:rPr>
              <a:t> لی .... )</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0"/>
            <a:ext cx="871296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*محدودیت‌ها</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endParaRPr>
          </a:p>
          <a:p>
            <a:pPr marL="0" marR="0" lvl="0" indent="0" defTabSz="914400" rtl="0"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تنها چیزی که موفقیت ما را محدود می‌سازد تفکریست</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که به ما می‌گوید:‌ «نمی‌توانی موفق شوی». با هر محدودیتی که برای خود قرار</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می‌دهیم، مسئولیتی تازه برای خود ایجاد می‌کنیم. دور ریختن برچسب‌هایی که به خود</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آویزان کرده‌ایم نخستین گام بسوی خوب زیستن است</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b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br>
            <a:r>
              <a:rPr kumimoji="0" lang="fa-IR" sz="2400" b="0" i="0" u="none" strike="noStrike" cap="none" normalizeH="0" baseline="0" dirty="0" smtClean="0">
                <a:ln>
                  <a:noFill/>
                </a:ln>
                <a:solidFill>
                  <a:srgbClr val="00B050"/>
                </a:solidFill>
                <a:effectLst/>
                <a:latin typeface="Arial" pitchFamily="34" charset="0"/>
                <a:ea typeface="Times New Roman" pitchFamily="18" charset="0"/>
                <a:cs typeface="B Nazanin" pitchFamily="2" charset="-78"/>
              </a:rPr>
              <a:t>*</a:t>
            </a: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مشکلات:</a:t>
            </a:r>
          </a:p>
          <a:p>
            <a:pPr marL="0" marR="0" lvl="0" indent="0" defTabSz="914400" rtl="0"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ما پیوسته با</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موقعیت‌های بزرگی روبرو می‌شویم که زیرکانه خود را در غالب مشکلات لاینحل از ما</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پنهان می‌کنند. مشکلات بخشی از میراث فرهنگ جهان هستند که ما را برای رهایی از  خود ،</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بسوی یادگیری و تجربه می‌رانند و ذهن ما را وسعت می‌بخشند</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5" name="Picture 4" descr="http://ts1.mm.bing.net/th?id=H.4951011511894048&amp;pid=1.1">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4509120"/>
            <a:ext cx="3744416" cy="2348880"/>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712968" cy="2816156"/>
          </a:xfrm>
          <a:prstGeom prst="rect">
            <a:avLst/>
          </a:prstGeom>
        </p:spPr>
        <p:txBody>
          <a:bodyPr wrap="square">
            <a:spAutoFit/>
          </a:bodyPr>
          <a:lstStyle/>
          <a:p>
            <a:pPr>
              <a:lnSpc>
                <a:spcPct val="150000"/>
              </a:lnSpc>
            </a:pPr>
            <a:r>
              <a:rPr lang="fa-IR" sz="2400" b="1" dirty="0" smtClean="0">
                <a:solidFill>
                  <a:srgbClr val="00B050"/>
                </a:solidFill>
                <a:cs typeface="B Nazanin" pitchFamily="2" charset="-78"/>
              </a:rPr>
              <a:t>*اشتباهات: </a:t>
            </a:r>
          </a:p>
          <a:p>
            <a:pPr>
              <a:lnSpc>
                <a:spcPct val="150000"/>
              </a:lnSpc>
            </a:pPr>
            <a:r>
              <a:rPr lang="fa-IR" sz="2400" dirty="0" smtClean="0">
                <a:cs typeface="B Nazanin" pitchFamily="2" charset="-78"/>
              </a:rPr>
              <a:t>اشتباهات واقعا اشتباه نیستند، بیایید در هر موردی انتظار خطا از خود داشته باشیم و آنها را بعنوان بخشی از فرآیند یادگیری بپذیریم. از آن گذشته اگر تا این اندازه در برابر خود جدی و خشک نباشیم زندگی کردن با اشتباهات بسیار آسان‌تر خواهد بود. شکست خوردن هرگز مایه شرمساری نیست، شرمساری تنها از تلاش نکردن است</a:t>
            </a:r>
            <a:r>
              <a:rPr lang="en-US" sz="2400" dirty="0" smtClean="0">
                <a:cs typeface="B Nazanin" pitchFamily="2" charset="-78"/>
              </a:rPr>
              <a:t>.</a:t>
            </a:r>
            <a:endParaRPr lang="fa-IR" sz="2400" dirty="0">
              <a:cs typeface="B Nazanin" pitchFamily="2" charset="-78"/>
            </a:endParaRPr>
          </a:p>
        </p:txBody>
      </p:sp>
      <p:sp>
        <p:nvSpPr>
          <p:cNvPr id="41985" name="Rectangle 1"/>
          <p:cNvSpPr>
            <a:spLocks noChangeArrowheads="1"/>
          </p:cNvSpPr>
          <p:nvPr/>
        </p:nvSpPr>
        <p:spPr bwMode="auto">
          <a:xfrm>
            <a:off x="179512" y="3212976"/>
            <a:ext cx="871296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*قانون کاشت و برداشت</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4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با تو همانگونه رفتار خواهد شد که تو با دیگران</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رفتار کرده‌ای. هرچه بکاری همان را پس می‌گیری. جهان هستی ، منصف و عادل است، برداشت</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امروز ما از زندگی حاصل کشته‌های دیروز ماست</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lang="fa-IR" sz="2400" b="1" dirty="0" smtClean="0">
                <a:solidFill>
                  <a:srgbClr val="FF0000"/>
                </a:solidFill>
                <a:latin typeface="Calibri" pitchFamily="34" charset="0"/>
                <a:cs typeface="B Nazanin" pitchFamily="2" charset="-78"/>
              </a:rPr>
              <a:t>*جونیور :</a:t>
            </a: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cs typeface="B Nazanin" pitchFamily="2" charset="-78"/>
              </a:rPr>
              <a:t>زندگی نمی خواهد که ما بهترین باشیم ، زندگی می خواهد که بیشترین</a:t>
            </a:r>
            <a:r>
              <a:rPr kumimoji="0" lang="fa-IR" sz="2400" b="0" i="0" u="none" strike="noStrike" cap="none" normalizeH="0" dirty="0" smtClean="0">
                <a:ln>
                  <a:noFill/>
                </a:ln>
                <a:solidFill>
                  <a:schemeClr val="tx1"/>
                </a:solidFill>
                <a:effectLst/>
                <a:latin typeface="Calibri" pitchFamily="34" charset="0"/>
                <a:cs typeface="B Nazanin" pitchFamily="2" charset="-78"/>
              </a:rPr>
              <a:t> تلاش را انجام دهیم.</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23083"/>
            <a:ext cx="889248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*ریسک</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4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رسیدن به هر هدفی، همیشه مستلزم قبول خطر است</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چاشنی زندگی دست زدن به کارهای تازه و خلق تازه‌ها از جوهر خویشتن است. بی‌خطری</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نیروی حیات را خفه می‌کند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*تعهد</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4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وقتی ما بر خود مسلط می‌شویم اتفاق جالبی می‌افتد،</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بدین معنی که اغلب همان تعهد کافیست. به بیان دیگر وقتی ما حاضر می‌شویم هر بهایی</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را برای رسیدن به هدف خود بپردازیم عموما دیگر نیازی به پرداخت آن پیش نمی‌آید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5" name="Picture 4" descr="http://ts1.mm.bing.net/th?id=H.4825276338996716&amp;pid=1.1">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4365104"/>
            <a:ext cx="4896544" cy="2492896"/>
          </a:xfrm>
          <a:prstGeom prst="ellipse">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918970"/>
            <a:ext cx="8820472" cy="2262158"/>
          </a:xfrm>
          <a:prstGeom prst="rect">
            <a:avLst/>
          </a:prstGeom>
        </p:spPr>
        <p:txBody>
          <a:bodyPr wrap="square">
            <a:spAutoFit/>
          </a:bodyPr>
          <a:lstStyle/>
          <a:p>
            <a:pPr>
              <a:lnSpc>
                <a:spcPct val="150000"/>
              </a:lnSpc>
            </a:pPr>
            <a:r>
              <a:rPr lang="fa-IR" sz="2400" b="1" dirty="0" smtClean="0">
                <a:solidFill>
                  <a:srgbClr val="00B050"/>
                </a:solidFill>
                <a:latin typeface="Times New Roman"/>
                <a:ea typeface="Times New Roman"/>
                <a:cs typeface="B Nazanin" pitchFamily="2" charset="-78"/>
              </a:rPr>
              <a:t>*با </a:t>
            </a:r>
            <a:r>
              <a:rPr lang="fa-IR" sz="2400" b="1" dirty="0">
                <a:solidFill>
                  <a:srgbClr val="00B050"/>
                </a:solidFill>
                <a:latin typeface="Times New Roman"/>
                <a:ea typeface="Times New Roman"/>
                <a:cs typeface="B Nazanin" pitchFamily="2" charset="-78"/>
              </a:rPr>
              <a:t>خدا ارتباط برقرار </a:t>
            </a:r>
            <a:r>
              <a:rPr lang="fa-IR" sz="2400" b="1" dirty="0" smtClean="0">
                <a:solidFill>
                  <a:srgbClr val="00B050"/>
                </a:solidFill>
                <a:latin typeface="Times New Roman"/>
                <a:ea typeface="Times New Roman"/>
                <a:cs typeface="B Nazanin" pitchFamily="2" charset="-78"/>
              </a:rPr>
              <a:t>كنید :</a:t>
            </a:r>
            <a:r>
              <a:rPr lang="en-US" sz="2400" dirty="0">
                <a:latin typeface="Times New Roman"/>
                <a:ea typeface="Times New Roman"/>
                <a:cs typeface="B Nazanin" pitchFamily="2" charset="-78"/>
              </a:rPr>
              <a:t/>
            </a:r>
            <a:br>
              <a:rPr lang="en-US" sz="2400" dirty="0">
                <a:latin typeface="Times New Roman"/>
                <a:ea typeface="Times New Roman"/>
                <a:cs typeface="B Nazanin" pitchFamily="2" charset="-78"/>
              </a:rPr>
            </a:br>
            <a:r>
              <a:rPr lang="fa-IR" sz="2400" dirty="0">
                <a:latin typeface="Times New Roman"/>
                <a:ea typeface="Times New Roman"/>
                <a:cs typeface="B Nazanin" pitchFamily="2" charset="-78"/>
              </a:rPr>
              <a:t>حداقل نیاز انسان به روح خدایی، مانند احتیاج نوزاد است به مادر. به همان میزان كه جسم برای ادامه حیات به هوا و غذا نیازمند است، روح و باطن نیز به هدایت الهی و روح ربانی محتاج است.</a:t>
            </a:r>
            <a:endParaRPr lang="en-US" sz="2400" dirty="0">
              <a:cs typeface="B Nazanin" pitchFamily="2" charset="-78"/>
            </a:endParaRPr>
          </a:p>
        </p:txBody>
      </p:sp>
      <p:sp>
        <p:nvSpPr>
          <p:cNvPr id="5" name="Rectangle 4"/>
          <p:cNvSpPr/>
          <p:nvPr/>
        </p:nvSpPr>
        <p:spPr>
          <a:xfrm>
            <a:off x="179512" y="188640"/>
            <a:ext cx="8820472" cy="1754326"/>
          </a:xfrm>
          <a:prstGeom prst="rect">
            <a:avLst/>
          </a:prstGeom>
        </p:spPr>
        <p:txBody>
          <a:bodyPr wrap="square">
            <a:spAutoFit/>
          </a:bodyPr>
          <a:lstStyle/>
          <a:p>
            <a:pPr lvl="0">
              <a:lnSpc>
                <a:spcPct val="150000"/>
              </a:lnSpc>
            </a:pPr>
            <a:r>
              <a:rPr lang="fa-IR" sz="2400" dirty="0">
                <a:solidFill>
                  <a:prstClr val="black"/>
                </a:solidFill>
                <a:cs typeface="B Nazanin" pitchFamily="2" charset="-78"/>
              </a:rPr>
              <a:t>در دنیای پراضطراب و سراسر استرس امروز، آرامش و راحتی </a:t>
            </a:r>
            <a:r>
              <a:rPr lang="fa-IR" sz="2400" dirty="0" smtClean="0">
                <a:solidFill>
                  <a:prstClr val="black"/>
                </a:solidFill>
                <a:cs typeface="B Nazanin" pitchFamily="2" charset="-78"/>
              </a:rPr>
              <a:t>خیال،</a:t>
            </a:r>
            <a:r>
              <a:rPr lang="en-US" sz="2400" dirty="0" smtClean="0">
                <a:solidFill>
                  <a:prstClr val="black"/>
                </a:solidFill>
                <a:cs typeface="B Nazanin" pitchFamily="2" charset="-78"/>
              </a:rPr>
              <a:t> </a:t>
            </a:r>
            <a:r>
              <a:rPr lang="fa-IR" sz="2400" dirty="0" smtClean="0">
                <a:solidFill>
                  <a:prstClr val="black"/>
                </a:solidFill>
                <a:cs typeface="B Nazanin" pitchFamily="2" charset="-78"/>
              </a:rPr>
              <a:t> </a:t>
            </a:r>
            <a:r>
              <a:rPr lang="fa-IR" sz="2400" dirty="0">
                <a:solidFill>
                  <a:prstClr val="black"/>
                </a:solidFill>
                <a:cs typeface="B Nazanin" pitchFamily="2" charset="-78"/>
              </a:rPr>
              <a:t>نعمتی است كه بسیاری آرزوی آن را دارند. اما برای رسیدن به آرامش تنها آرزو كافی نیست، بلكه باید قدم پیش نهاد و كاری كرد. </a:t>
            </a:r>
          </a:p>
        </p:txBody>
      </p:sp>
      <p:sp>
        <p:nvSpPr>
          <p:cNvPr id="6" name="Rectangle 5"/>
          <p:cNvSpPr/>
          <p:nvPr/>
        </p:nvSpPr>
        <p:spPr>
          <a:xfrm>
            <a:off x="179512" y="4181128"/>
            <a:ext cx="8820472" cy="2308324"/>
          </a:xfrm>
          <a:prstGeom prst="rect">
            <a:avLst/>
          </a:prstGeom>
        </p:spPr>
        <p:txBody>
          <a:bodyPr wrap="square">
            <a:spAutoFit/>
          </a:bodyPr>
          <a:lstStyle/>
          <a:p>
            <a:pPr>
              <a:lnSpc>
                <a:spcPct val="150000"/>
              </a:lnSpc>
            </a:pPr>
            <a:r>
              <a:rPr lang="fa-IR" sz="2400" dirty="0">
                <a:latin typeface="Times New Roman"/>
                <a:ea typeface="Times New Roman"/>
                <a:cs typeface="B Nazanin" pitchFamily="2" charset="-78"/>
              </a:rPr>
              <a:t>هنگامی كه وضو می گیرید، الكتریسیته های ساكن را به سطح بدن خود می آورید؛ آب نیز رسانا است و شما امواج آلفا (امواج آرامش بخش) تولید می كنید. با كشیدن مسح سر، این امواج را به كورتكس مغز انتقال می دهید و باعث می شوید كه ناحیه شلوغ ذهن آرام گیرد. با مسح پا، انتقال امواج آلفا را در اندام های پایینی سرعت می بخشید. بیشترین منطقه ای كه </a:t>
            </a:r>
            <a:r>
              <a:rPr lang="fa-IR" sz="2400" dirty="0" smtClean="0">
                <a:latin typeface="Times New Roman"/>
                <a:ea typeface="Times New Roman"/>
                <a:cs typeface="B Nazanin" pitchFamily="2" charset="-78"/>
              </a:rPr>
              <a:t>در</a:t>
            </a:r>
            <a:endParaRPr lang="en-US" sz="2400" dirty="0">
              <a:cs typeface="B Nazanin" pitchFamily="2" charset="-78"/>
            </a:endParaRPr>
          </a:p>
        </p:txBody>
      </p:sp>
    </p:spTree>
    <p:extLst>
      <p:ext uri="{BB962C8B-B14F-4D97-AF65-F5344CB8AC3E}">
        <p14:creationId xmlns:p14="http://schemas.microsoft.com/office/powerpoint/2010/main" val="1500076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79512" y="188640"/>
            <a:ext cx="8784976"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*تلاش</a:t>
            </a:r>
            <a:r>
              <a:rPr kumimoji="0" lang="en-US" sz="28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8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ما نیاز به تلاش داریم زیرا طبیعت ما آنرا «طلب</a:t>
            </a:r>
            <a:r>
              <a:rPr lang="fa-IR" sz="2400" dirty="0" smtClean="0">
                <a:latin typeface="Calibri" pitchFamily="34" charset="0"/>
                <a:ea typeface="Times New Roman" pitchFamily="18" charset="0"/>
                <a:cs typeface="B Nazanin" pitchFamily="2" charset="-78"/>
              </a:rPr>
              <a: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می‌کند. زیرا تلاش، امت‍یاز و اشتیاق انسان برای یادگیری،خود‌آزمایی، آزمایش و</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تجربه است. اشتباه اغلب مردم ،اینجاست ؛که تنها برای رسیدن به اهداف نهایی کار</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می‌کنند و نه برای لذت از کار کردن و به همین خاطر است که وقتی به اهداف مورد نظر</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خود نمی‌رسند دچار یاس و افسردگی می‌شوند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اوضاع وقتی بهتر می‌شود که ما بهتر شویم همه چیز زمانی تغییر می‌کند که ما تغییر</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کرده باشیم و نه قبل از آن</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p>
          <a:p>
            <a:pPr marL="0" marR="0" lvl="0" indent="0" algn="r" defTabSz="914400" rtl="1" eaLnBrk="0" fontAlgn="base" latinLnBrk="0" hangingPunct="0">
              <a:lnSpc>
                <a:spcPct val="150000"/>
              </a:lnSpc>
              <a:spcBef>
                <a:spcPct val="0"/>
              </a:spcBef>
              <a:spcAft>
                <a:spcPct val="0"/>
              </a:spcAft>
              <a:buClrTx/>
              <a:buSzTx/>
              <a:buFontTx/>
              <a:buNone/>
              <a:tabLst/>
            </a:pPr>
            <a:r>
              <a:rPr lang="fa-IR" sz="2400" dirty="0" smtClean="0">
                <a:solidFill>
                  <a:srgbClr val="FF0000"/>
                </a:solidFill>
                <a:latin typeface="Calibri" pitchFamily="34" charset="0"/>
                <a:ea typeface="Times New Roman" pitchFamily="18" charset="0"/>
                <a:cs typeface="B Nazanin" pitchFamily="2" charset="-78"/>
              </a:rPr>
              <a:t>*ادیسون :</a:t>
            </a: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نبوغ</a:t>
            </a:r>
            <a:r>
              <a:rPr kumimoji="0" lang="fa-IR" sz="2400" b="0" i="0" u="none" strike="noStrike" cap="none" normalizeH="0" dirty="0" smtClean="0">
                <a:ln>
                  <a:noFill/>
                </a:ln>
                <a:solidFill>
                  <a:schemeClr val="tx1"/>
                </a:solidFill>
                <a:effectLst/>
                <a:latin typeface="Calibri" pitchFamily="34" charset="0"/>
                <a:ea typeface="Times New Roman" pitchFamily="18" charset="0"/>
                <a:cs typeface="B Nazanin" pitchFamily="2" charset="-78"/>
              </a:rPr>
              <a:t> یک درصدش الهام است و نود و نه درصد دیگرش ، عرق ریختن و تلاش .</a:t>
            </a:r>
          </a:p>
          <a:p>
            <a:pPr marL="0" marR="0" lvl="0" indent="0" algn="r" defTabSz="914400" rtl="1" eaLnBrk="0" fontAlgn="base" latinLnBrk="0" hangingPunct="0">
              <a:lnSpc>
                <a:spcPct val="150000"/>
              </a:lnSpc>
              <a:spcBef>
                <a:spcPct val="0"/>
              </a:spcBef>
              <a:spcAft>
                <a:spcPct val="0"/>
              </a:spcAft>
              <a:buClrTx/>
              <a:buSzTx/>
              <a:buFont typeface="Arial" pitchFamily="34" charset="0"/>
              <a:buChar char="•"/>
              <a:tabLst/>
            </a:pPr>
            <a:r>
              <a:rPr lang="fa-IR" sz="2400" dirty="0" smtClean="0">
                <a:solidFill>
                  <a:srgbClr val="FF0000"/>
                </a:solidFill>
                <a:latin typeface="Calibri" pitchFamily="34" charset="0"/>
                <a:ea typeface="Times New Roman" pitchFamily="18" charset="0"/>
                <a:cs typeface="B Nazanin" pitchFamily="2" charset="-78"/>
              </a:rPr>
              <a:t>از بزرگمهر حکیم پرسیدند : </a:t>
            </a:r>
          </a:p>
          <a:p>
            <a:pPr marL="0" marR="0" lvl="0" indent="0" algn="r" defTabSz="914400" rtl="1" eaLnBrk="0" fontAlgn="base" latinLnBrk="0" hangingPunct="0">
              <a:lnSpc>
                <a:spcPct val="15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کارها به کوشش است یا به تقدیر ؟ پاسخ داد : کوشش خود تقدیر را سبب شود .</a:t>
            </a:r>
            <a:endPar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elara\Desktop\تصاویر زیبا برای دسکتاب\CA4HUT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42798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88024" y="189941"/>
            <a:ext cx="4145171" cy="6680675"/>
          </a:xfrm>
          <a:prstGeom prst="rect">
            <a:avLst/>
          </a:prstGeom>
          <a:noFill/>
        </p:spPr>
        <p:txBody>
          <a:bodyPr wrap="square" rtlCol="0">
            <a:spAutoFit/>
          </a:bodyPr>
          <a:lstStyle/>
          <a:p>
            <a:pPr>
              <a:lnSpc>
                <a:spcPct val="150000"/>
              </a:lnSpc>
            </a:pPr>
            <a:r>
              <a:rPr lang="fa-IR" sz="2400" b="1" dirty="0" smtClean="0">
                <a:solidFill>
                  <a:srgbClr val="FF0000"/>
                </a:solidFill>
                <a:cs typeface="B Nazanin" pitchFamily="2" charset="-78"/>
              </a:rPr>
              <a:t>*فیثاغورث :</a:t>
            </a:r>
          </a:p>
          <a:p>
            <a:pPr>
              <a:lnSpc>
                <a:spcPct val="150000"/>
              </a:lnSpc>
            </a:pPr>
            <a:r>
              <a:rPr lang="fa-IR" sz="2400" b="1" dirty="0" smtClean="0">
                <a:cs typeface="B Nazanin" pitchFamily="2" charset="-78"/>
              </a:rPr>
              <a:t>آدمی را امتحان به کردار باید کرد نه به گفتار ؛ چه اکثر مردم زشت کردار ، نیکو گفتارند.</a:t>
            </a:r>
          </a:p>
          <a:p>
            <a:pPr>
              <a:lnSpc>
                <a:spcPct val="150000"/>
              </a:lnSpc>
            </a:pPr>
            <a:r>
              <a:rPr lang="fa-IR" sz="2400" b="1" dirty="0" smtClean="0">
                <a:solidFill>
                  <a:srgbClr val="FF0000"/>
                </a:solidFill>
                <a:cs typeface="B Nazanin" pitchFamily="2" charset="-78"/>
              </a:rPr>
              <a:t>*گوته :</a:t>
            </a:r>
          </a:p>
          <a:p>
            <a:pPr>
              <a:lnSpc>
                <a:spcPct val="150000"/>
              </a:lnSpc>
            </a:pPr>
            <a:r>
              <a:rPr lang="fa-IR" sz="2400" b="1" dirty="0" smtClean="0">
                <a:cs typeface="B Nazanin" pitchFamily="2" charset="-78"/>
              </a:rPr>
              <a:t>زندگی بدون کار ، مردن پیش از وقت است .</a:t>
            </a:r>
          </a:p>
          <a:p>
            <a:pPr>
              <a:lnSpc>
                <a:spcPct val="150000"/>
              </a:lnSpc>
            </a:pPr>
            <a:r>
              <a:rPr lang="fa-IR" sz="2400" b="1" dirty="0" smtClean="0">
                <a:solidFill>
                  <a:srgbClr val="FF0000"/>
                </a:solidFill>
                <a:cs typeface="B Nazanin" pitchFamily="2" charset="-78"/>
              </a:rPr>
              <a:t>*گراهام بل :</a:t>
            </a:r>
          </a:p>
          <a:p>
            <a:pPr>
              <a:lnSpc>
                <a:spcPct val="150000"/>
              </a:lnSpc>
            </a:pPr>
            <a:r>
              <a:rPr lang="fa-IR" sz="2400" b="1" dirty="0" smtClean="0">
                <a:cs typeface="B Nazanin" pitchFamily="2" charset="-78"/>
              </a:rPr>
              <a:t>تمام افکار خود را روی کاری که دارید متمرکز سازید . پرتوهای خورشید نمی سوزانند ، مگر آنکه در یک نقطه متمرکز شوند .</a:t>
            </a:r>
            <a:endParaRPr lang="en-US" sz="2400" b="1" dirty="0">
              <a:cs typeface="B Nazanin" pitchFamily="2" charset="-78"/>
            </a:endParaRPr>
          </a:p>
        </p:txBody>
      </p:sp>
    </p:spTree>
    <p:extLst>
      <p:ext uri="{BB962C8B-B14F-4D97-AF65-F5344CB8AC3E}">
        <p14:creationId xmlns:p14="http://schemas.microsoft.com/office/powerpoint/2010/main" val="253620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51520" y="0"/>
            <a:ext cx="871296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*تمام توان خود را به کار بگیرید</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4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وقتی فلسفه فردی شما این باشد که «‌ </a:t>
            </a:r>
            <a:r>
              <a:rPr kumimoji="0" lang="fa-IR" sz="2400" b="0" i="0" u="none" strike="noStrike" cap="none" normalizeH="0" baseline="0" dirty="0" smtClean="0">
                <a:ln>
                  <a:noFill/>
                </a:ln>
                <a:solidFill>
                  <a:srgbClr val="7030A0"/>
                </a:solidFill>
                <a:effectLst/>
                <a:latin typeface="Times New Roman" pitchFamily="18" charset="0"/>
                <a:ea typeface="Times New Roman" pitchFamily="18" charset="0"/>
                <a:cs typeface="B Nazanin" pitchFamily="2" charset="-78"/>
              </a:rPr>
              <a:t>من تمام تلاش</a:t>
            </a:r>
            <a:r>
              <a:rPr kumimoji="0" lang="fa-IR" sz="2400" b="0" i="0" u="none" strike="noStrike" cap="none" normalizeH="0" baseline="0" dirty="0" smtClean="0">
                <a:ln>
                  <a:noFill/>
                </a:ln>
                <a:solidFill>
                  <a:srgbClr val="7030A0"/>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rgbClr val="7030A0"/>
                </a:solidFill>
                <a:effectLst/>
                <a:latin typeface="Times New Roman" pitchFamily="18" charset="0"/>
                <a:ea typeface="Times New Roman" pitchFamily="18" charset="0"/>
                <a:cs typeface="B Nazanin" pitchFamily="2" charset="-78"/>
              </a:rPr>
              <a:t>خود را خواهم کرد صرف نظر از اینکه </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آنوقت است که همیشه می‌توانید سرافرازانه بر</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عقاید خود بایستید. شکست آسیب می‌رساند اما این آسیب زمانی شدیدتر است که بدانیم</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حداکثر تلاش خود را به‌کار نبرده‌ایم</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endParaRPr>
          </a:p>
          <a:p>
            <a:pPr marL="0" marR="0" lvl="0" indent="0" defTabSz="914400" rtl="0" eaLnBrk="0" fontAlgn="base" latinLnBrk="0" hangingPunct="0">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*پایان شب سیه: </a:t>
            </a:r>
          </a:p>
          <a:p>
            <a:pPr marL="0" marR="0" lvl="0" indent="0" defTabSz="914400" rtl="0"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زندگی اینگونه است، همیشه سردترین و</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تاریک‌ترین لحظه‌ها درست قبل از سپیده است، اما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اگر خود را از سقوط و نومیدی حفظ</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کنیم پاداش‌ها به زودی سرازیر می‌شوند</a:t>
            </a:r>
            <a:r>
              <a:rPr kumimoji="0" lang="en-US" sz="2400" b="0" i="0" u="none" strike="noStrike" cap="none" normalizeH="0" baseline="0" dirty="0" smtClean="0">
                <a:ln>
                  <a:noFill/>
                </a:ln>
                <a:solidFill>
                  <a:schemeClr val="tx1"/>
                </a:solidFill>
                <a:effectLst/>
                <a:latin typeface="Arial" pitchFamily="34" charset="0"/>
                <a:cs typeface="B Nazanin" pitchFamily="2" charset="-78"/>
              </a:rPr>
              <a:t> </a:t>
            </a:r>
          </a:p>
        </p:txBody>
      </p:sp>
      <p:sp>
        <p:nvSpPr>
          <p:cNvPr id="44034" name="Rectangle 2"/>
          <p:cNvSpPr>
            <a:spLocks noChangeArrowheads="1"/>
          </p:cNvSpPr>
          <p:nvPr/>
        </p:nvSpPr>
        <p:spPr bwMode="auto">
          <a:xfrm>
            <a:off x="179512" y="3986481"/>
            <a:ext cx="878497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*پافشاری</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4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پافشاری یک راز است، رازی که انسان‌های موفق بخوبی</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از آن آگاهند. اینان می‌دانند که این راز عامل اصلی پیروزی است اما بازندگان</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پافشاری را به منزله‌ی نوعی « تلاش اضافی» بی‌مورد تلقی می‌کنند ( البته پافشاری را</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با کله‌شقی نباید اشتباه گرفت ).</a:t>
            </a:r>
            <a:endParaRPr kumimoji="0" lang="fa-IR"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79512" y="188640"/>
            <a:ext cx="8784976"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*درخواست کردن: </a:t>
            </a:r>
          </a:p>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درس اول چگونه رسیدن به هر</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خواسته‌ای، درخواست کردن آن است. به چندین دلیل عمده زیر مطرح کردن خواسته‌ها حائز</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اهمیت است</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۱</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درخواست کردن نشانه اعتماد ‌به ‌نفس و ارزش قائل</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بودن برای خود است و این برای سلامت مهم است</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b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۲</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اولین قدم منطقی برای تفهیم</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خواسته‌های خود به دیگران است ،زیرا هیچکس قادر به خواندن ذهن ما نیست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r>
            <a:b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۳</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برای</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دیگران هم لذت کمک کردن به ما را در بردارد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b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fa-IR" sz="2800" b="1" i="0" u="none" strike="noStrike" cap="none" normalizeH="0" baseline="0" dirty="0" smtClean="0">
                <a:ln>
                  <a:noFill/>
                </a:ln>
                <a:solidFill>
                  <a:srgbClr val="0070C0"/>
                </a:solidFill>
                <a:effectLst/>
                <a:latin typeface="Times New Roman" pitchFamily="18" charset="0"/>
                <a:ea typeface="Times New Roman" pitchFamily="18" charset="0"/>
                <a:cs typeface="B Nazanin" pitchFamily="2" charset="-78"/>
              </a:rPr>
              <a:t>و اگر کسی به شما جواب منفی دهد به</a:t>
            </a:r>
            <a:r>
              <a:rPr kumimoji="0" lang="fa-IR" sz="2800" b="1" i="0" u="none" strike="noStrike" cap="none" normalizeH="0" baseline="0" dirty="0" smtClean="0">
                <a:ln>
                  <a:noFill/>
                </a:ln>
                <a:solidFill>
                  <a:srgbClr val="0070C0"/>
                </a:solidFill>
                <a:effectLst/>
                <a:latin typeface="Calibri" pitchFamily="34" charset="0"/>
                <a:ea typeface="Times New Roman" pitchFamily="18" charset="0"/>
                <a:cs typeface="B Nazanin" pitchFamily="2" charset="-78"/>
              </a:rPr>
              <a:t> </a:t>
            </a:r>
            <a:r>
              <a:rPr kumimoji="0" lang="fa-IR" sz="2800" b="1" i="0" u="none" strike="noStrike" cap="none" normalizeH="0" baseline="0" dirty="0" smtClean="0">
                <a:ln>
                  <a:noFill/>
                </a:ln>
                <a:solidFill>
                  <a:srgbClr val="0070C0"/>
                </a:solidFill>
                <a:effectLst/>
                <a:latin typeface="Times New Roman" pitchFamily="18" charset="0"/>
                <a:ea typeface="Times New Roman" pitchFamily="18" charset="0"/>
                <a:cs typeface="B Nazanin" pitchFamily="2" charset="-78"/>
              </a:rPr>
              <a:t>معنی لیاقت نداشتن شما نیست بلکه تنها بدین معنی است که ایده‌های شما با ایده‌های</a:t>
            </a:r>
            <a:r>
              <a:rPr kumimoji="0" lang="fa-IR" sz="2800" b="1" i="0" u="none" strike="noStrike" cap="none" normalizeH="0" baseline="0" dirty="0" smtClean="0">
                <a:ln>
                  <a:noFill/>
                </a:ln>
                <a:solidFill>
                  <a:srgbClr val="0070C0"/>
                </a:solidFill>
                <a:effectLst/>
                <a:latin typeface="Calibri" pitchFamily="34" charset="0"/>
                <a:ea typeface="Times New Roman" pitchFamily="18" charset="0"/>
                <a:cs typeface="B Nazanin" pitchFamily="2" charset="-78"/>
              </a:rPr>
              <a:t> </a:t>
            </a:r>
            <a:r>
              <a:rPr kumimoji="0" lang="fa-IR" sz="2800" b="1" i="0" u="none" strike="noStrike" cap="none" normalizeH="0" baseline="0" dirty="0" smtClean="0">
                <a:ln>
                  <a:noFill/>
                </a:ln>
                <a:solidFill>
                  <a:srgbClr val="0070C0"/>
                </a:solidFill>
                <a:effectLst/>
                <a:latin typeface="Times New Roman" pitchFamily="18" charset="0"/>
                <a:ea typeface="Times New Roman" pitchFamily="18" charset="0"/>
                <a:cs typeface="B Nazanin" pitchFamily="2" charset="-78"/>
              </a:rPr>
              <a:t>آن شخص جفت نمی‌شود</a:t>
            </a:r>
            <a:r>
              <a:rPr kumimoji="0" lang="en-US" sz="2800" b="1" i="0" u="none" strike="noStrike" cap="none" normalizeH="0" baseline="0" dirty="0" smtClean="0">
                <a:ln>
                  <a:noFill/>
                </a:ln>
                <a:solidFill>
                  <a:srgbClr val="0070C0"/>
                </a:solidFill>
                <a:effectLst/>
                <a:latin typeface="Calibri" pitchFamily="34" charset="0"/>
                <a:ea typeface="Times New Roman" pitchFamily="18" charset="0"/>
                <a:cs typeface="B Nazanin" pitchFamily="2" charset="-78"/>
              </a:rPr>
              <a:t>.</a:t>
            </a:r>
            <a:endParaRPr kumimoji="0" lang="en-US" sz="2800" b="1" i="0" u="none" strike="noStrike" cap="none" normalizeH="0" baseline="0" dirty="0" smtClean="0">
              <a:ln>
                <a:noFill/>
              </a:ln>
              <a:solidFill>
                <a:srgbClr val="0070C0"/>
              </a:solidFill>
              <a:effectLst/>
              <a:latin typeface="Arial" pitchFamily="34" charset="0"/>
              <a:cs typeface="B Nazanin"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251520" y="188640"/>
            <a:ext cx="8712968" cy="22621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smtClean="0">
                <a:ln>
                  <a:noFill/>
                </a:ln>
                <a:solidFill>
                  <a:srgbClr val="00B050"/>
                </a:solidFill>
                <a:effectLst/>
                <a:latin typeface="Times New Roman" pitchFamily="18" charset="0"/>
                <a:ea typeface="Times New Roman" pitchFamily="18" charset="0"/>
                <a:cs typeface="B Nazanin" pitchFamily="2" charset="-78"/>
              </a:rPr>
              <a:t>*دلایل </a:t>
            </a: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و نتایج</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4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اگر زندگی دلخواه خود را ندارید، اگر واقعا کار</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دلخواه خود را انجام نمی‌دهید هیچ عذری برای توجیه آن پذیرفته نیست. میزان لذتی که</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از زندگی می‌بریم با میزان سرزنش اوضاع و احوال نسبت معکوس دارد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2" name="Rectangle 1"/>
          <p:cNvSpPr/>
          <p:nvPr/>
        </p:nvSpPr>
        <p:spPr>
          <a:xfrm>
            <a:off x="250344" y="2467854"/>
            <a:ext cx="8712968" cy="2308324"/>
          </a:xfrm>
          <a:prstGeom prst="rect">
            <a:avLst/>
          </a:prstGeom>
        </p:spPr>
        <p:txBody>
          <a:bodyPr wrap="square">
            <a:spAutoFit/>
          </a:bodyPr>
          <a:lstStyle/>
          <a:p>
            <a:pPr>
              <a:lnSpc>
                <a:spcPct val="150000"/>
              </a:lnSpc>
            </a:pPr>
            <a:r>
              <a:rPr lang="fa-IR" sz="2400" b="1" dirty="0" smtClean="0">
                <a:solidFill>
                  <a:srgbClr val="00B050"/>
                </a:solidFill>
                <a:cs typeface="B Nazanin" pitchFamily="2" charset="-78"/>
              </a:rPr>
              <a:t>*نیاز </a:t>
            </a:r>
            <a:r>
              <a:rPr lang="fa-IR" sz="2400" b="1" dirty="0">
                <a:solidFill>
                  <a:srgbClr val="00B050"/>
                </a:solidFill>
                <a:cs typeface="B Nazanin" pitchFamily="2" charset="-78"/>
              </a:rPr>
              <a:t>به زمان: </a:t>
            </a:r>
            <a:endParaRPr lang="en-US" sz="2400" b="1" dirty="0" smtClean="0">
              <a:solidFill>
                <a:srgbClr val="00B050"/>
              </a:solidFill>
              <a:cs typeface="B Nazanin" pitchFamily="2" charset="-78"/>
            </a:endParaRPr>
          </a:p>
          <a:p>
            <a:pPr>
              <a:lnSpc>
                <a:spcPct val="150000"/>
              </a:lnSpc>
            </a:pPr>
            <a:r>
              <a:rPr lang="fa-IR" sz="2400" dirty="0" smtClean="0">
                <a:cs typeface="B Nazanin" pitchFamily="2" charset="-78"/>
              </a:rPr>
              <a:t>طبیعت </a:t>
            </a:r>
            <a:r>
              <a:rPr lang="fa-IR" sz="2400" dirty="0">
                <a:cs typeface="B Nazanin" pitchFamily="2" charset="-78"/>
              </a:rPr>
              <a:t>همیشه نیازمند زمان است. بلوط یک‌شبه بزرگ نمی‌شود، رشد و تکامل ما نیز چنین است. بنا کردن اعتماد، پرورش یک بدن سالم، یک تجارت </a:t>
            </a:r>
            <a:r>
              <a:rPr lang="fa-IR" sz="2400" dirty="0" smtClean="0">
                <a:cs typeface="B Nazanin" pitchFamily="2" charset="-78"/>
              </a:rPr>
              <a:t>سود‌آور، </a:t>
            </a:r>
            <a:r>
              <a:rPr lang="fa-IR" sz="2400" dirty="0">
                <a:cs typeface="B Nazanin" pitchFamily="2" charset="-78"/>
              </a:rPr>
              <a:t>همه و همه نیازمند زمان است</a:t>
            </a:r>
            <a:r>
              <a:rPr lang="en-US" sz="2400" dirty="0">
                <a:cs typeface="B Nazanin" pitchFamily="2" charset="-78"/>
              </a:rPr>
              <a:t>.</a:t>
            </a:r>
          </a:p>
        </p:txBody>
      </p:sp>
      <p:sp>
        <p:nvSpPr>
          <p:cNvPr id="3" name="Rectangle 2"/>
          <p:cNvSpPr/>
          <p:nvPr/>
        </p:nvSpPr>
        <p:spPr>
          <a:xfrm>
            <a:off x="251520" y="4758498"/>
            <a:ext cx="8640960" cy="1754326"/>
          </a:xfrm>
          <a:prstGeom prst="rect">
            <a:avLst/>
          </a:prstGeom>
        </p:spPr>
        <p:txBody>
          <a:bodyPr wrap="square">
            <a:spAutoFit/>
          </a:bodyPr>
          <a:lstStyle/>
          <a:p>
            <a:pPr>
              <a:lnSpc>
                <a:spcPct val="150000"/>
              </a:lnSpc>
            </a:pPr>
            <a:r>
              <a:rPr lang="fa-IR" sz="2400" b="1" dirty="0" smtClean="0">
                <a:solidFill>
                  <a:srgbClr val="00B050"/>
                </a:solidFill>
                <a:cs typeface="B Nazanin" pitchFamily="2" charset="-78"/>
              </a:rPr>
              <a:t>*استراحت</a:t>
            </a:r>
            <a:r>
              <a:rPr lang="en-US" sz="2400" b="1" dirty="0">
                <a:solidFill>
                  <a:srgbClr val="00B050"/>
                </a:solidFill>
                <a:cs typeface="B Nazanin" pitchFamily="2" charset="-78"/>
              </a:rPr>
              <a:t>:</a:t>
            </a:r>
          </a:p>
          <a:p>
            <a:pPr>
              <a:lnSpc>
                <a:spcPct val="150000"/>
              </a:lnSpc>
            </a:pPr>
            <a:r>
              <a:rPr lang="fa-IR" sz="2400" dirty="0">
                <a:cs typeface="B Nazanin" pitchFamily="2" charset="-78"/>
              </a:rPr>
              <a:t>طبیعت گاه‌به‌گاه به استراحت و آسودگی نیاز دارد</a:t>
            </a:r>
            <a:r>
              <a:rPr lang="en-US" sz="2400" dirty="0">
                <a:cs typeface="B Nazanin" pitchFamily="2" charset="-78"/>
              </a:rPr>
              <a:t>. </a:t>
            </a:r>
            <a:r>
              <a:rPr lang="fa-IR" sz="2400" dirty="0">
                <a:cs typeface="B Nazanin" pitchFamily="2" charset="-78"/>
              </a:rPr>
              <a:t>ما نیز به فراغت، به استراحت، به مرور، به تامل و به بودن نیازمندیم</a:t>
            </a:r>
            <a:r>
              <a:rPr lang="en-US" sz="2400" dirty="0">
                <a:cs typeface="B Nazanin" pitchFamily="2" charset="-78"/>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254560"/>
            <a:ext cx="4427984" cy="46034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62" y="0"/>
            <a:ext cx="4171950" cy="45091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097467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48464" cy="6529993"/>
          </a:xfrm>
          <a:prstGeom prst="rect">
            <a:avLst/>
          </a:prstGeom>
        </p:spPr>
        <p:txBody>
          <a:bodyPr wrap="square">
            <a:spAutoFit/>
          </a:bodyPr>
          <a:lstStyle/>
          <a:p>
            <a:pPr>
              <a:lnSpc>
                <a:spcPct val="150000"/>
              </a:lnSpc>
              <a:spcAft>
                <a:spcPts val="1000"/>
              </a:spcAft>
            </a:pPr>
            <a:r>
              <a:rPr lang="fa-IR" sz="2400" b="1" dirty="0" smtClean="0">
                <a:solidFill>
                  <a:srgbClr val="00B050"/>
                </a:solidFill>
                <a:latin typeface="Times New Roman"/>
                <a:ea typeface="Times New Roman"/>
                <a:cs typeface="B Nazanin" pitchFamily="2" charset="-78"/>
              </a:rPr>
              <a:t>*از </a:t>
            </a:r>
            <a:r>
              <a:rPr lang="fa-IR" sz="2400" b="1" dirty="0">
                <a:solidFill>
                  <a:srgbClr val="00B050"/>
                </a:solidFill>
                <a:latin typeface="Times New Roman"/>
                <a:ea typeface="Times New Roman"/>
                <a:cs typeface="B Nazanin" pitchFamily="2" charset="-78"/>
              </a:rPr>
              <a:t>کودکان بیاموزیم: </a:t>
            </a:r>
            <a:endParaRPr lang="fa-IR" sz="2400" b="1" dirty="0" smtClean="0">
              <a:solidFill>
                <a:srgbClr val="00B050"/>
              </a:solidFill>
              <a:latin typeface="Times New Roman"/>
              <a:ea typeface="Times New Roman"/>
              <a:cs typeface="B Nazanin" pitchFamily="2" charset="-78"/>
            </a:endParaRPr>
          </a:p>
          <a:p>
            <a:pPr>
              <a:lnSpc>
                <a:spcPct val="150000"/>
              </a:lnSpc>
              <a:spcAft>
                <a:spcPts val="1000"/>
              </a:spcAft>
            </a:pPr>
            <a:r>
              <a:rPr lang="fa-IR" sz="2400" dirty="0" smtClean="0">
                <a:latin typeface="Times New Roman"/>
                <a:ea typeface="Times New Roman"/>
                <a:cs typeface="B Nazanin" pitchFamily="2" charset="-78"/>
              </a:rPr>
              <a:t>وقت </a:t>
            </a:r>
            <a:r>
              <a:rPr lang="fa-IR" sz="2400" dirty="0">
                <a:latin typeface="Times New Roman"/>
                <a:ea typeface="Times New Roman"/>
                <a:cs typeface="B Nazanin" pitchFamily="2" charset="-78"/>
              </a:rPr>
              <a:t>خود را با بچه‌ها بگذرانید</a:t>
            </a:r>
            <a:r>
              <a:rPr lang="fa-IR" sz="2400" dirty="0">
                <a:ea typeface="Times New Roman"/>
                <a:cs typeface="B Nazanin" pitchFamily="2" charset="-78"/>
              </a:rPr>
              <a:t> </a:t>
            </a:r>
            <a:r>
              <a:rPr lang="fa-IR" sz="2400" dirty="0">
                <a:latin typeface="Times New Roman"/>
                <a:ea typeface="Times New Roman"/>
                <a:cs typeface="B Nazanin" pitchFamily="2" charset="-78"/>
              </a:rPr>
              <a:t>و چیزهای بیشتری در مورد خندیدن، کنجکاوی، پذیرفتن، اعتماد، اراده و تصور خلاق از</a:t>
            </a:r>
            <a:r>
              <a:rPr lang="fa-IR" sz="2400" dirty="0">
                <a:ea typeface="Times New Roman"/>
                <a:cs typeface="B Nazanin" pitchFamily="2" charset="-78"/>
              </a:rPr>
              <a:t> </a:t>
            </a:r>
            <a:r>
              <a:rPr lang="fa-IR" sz="2400" dirty="0">
                <a:latin typeface="Times New Roman"/>
                <a:ea typeface="Times New Roman"/>
                <a:cs typeface="B Nazanin" pitchFamily="2" charset="-78"/>
              </a:rPr>
              <a:t>آنها بیاموزید، بچه‌ها برای آموزش ما آمده‌اند</a:t>
            </a:r>
            <a:r>
              <a:rPr lang="en-US" sz="2400" dirty="0" smtClean="0">
                <a:latin typeface="Times New Roman"/>
                <a:ea typeface="Times New Roman"/>
                <a:cs typeface="B Nazanin" pitchFamily="2" charset="-78"/>
              </a:rPr>
              <a:t>.</a:t>
            </a:r>
            <a:endParaRPr lang="fa-IR" sz="2400" dirty="0" smtClean="0">
              <a:latin typeface="Times New Roman"/>
              <a:ea typeface="Times New Roman"/>
              <a:cs typeface="B Nazanin" pitchFamily="2" charset="-78"/>
            </a:endParaRPr>
          </a:p>
          <a:p>
            <a:pPr>
              <a:lnSpc>
                <a:spcPct val="150000"/>
              </a:lnSpc>
              <a:spcAft>
                <a:spcPts val="1000"/>
              </a:spcAft>
            </a:pPr>
            <a:r>
              <a:rPr lang="fa-IR" sz="2400" b="1" dirty="0" smtClean="0">
                <a:solidFill>
                  <a:srgbClr val="FF0000"/>
                </a:solidFill>
                <a:latin typeface="Times New Roman"/>
                <a:ea typeface="Calibri"/>
                <a:cs typeface="B Nazanin" pitchFamily="2" charset="-78"/>
              </a:rPr>
              <a:t>*سخنی از یکی از بزرگان :</a:t>
            </a:r>
          </a:p>
          <a:p>
            <a:pPr>
              <a:lnSpc>
                <a:spcPct val="150000"/>
              </a:lnSpc>
              <a:spcAft>
                <a:spcPts val="1000"/>
              </a:spcAft>
            </a:pPr>
            <a:r>
              <a:rPr lang="fa-IR" sz="2400" dirty="0" smtClean="0">
                <a:latin typeface="Times New Roman"/>
                <a:ea typeface="Calibri"/>
                <a:cs typeface="B Nazanin" pitchFamily="2" charset="-78"/>
              </a:rPr>
              <a:t>آدمیان باید در پنج خصلت با کودکان شریک باشند ، یکی آنکه همچون کودکان غم روزی نخورند ؛ دیگر چون بیمار شوند ، از غذاب ننالند و گله و </a:t>
            </a:r>
          </a:p>
          <a:p>
            <a:pPr>
              <a:lnSpc>
                <a:spcPct val="150000"/>
              </a:lnSpc>
              <a:spcAft>
                <a:spcPts val="1000"/>
              </a:spcAft>
            </a:pPr>
            <a:r>
              <a:rPr lang="fa-IR" sz="2400" dirty="0" smtClean="0">
                <a:latin typeface="Times New Roman"/>
                <a:ea typeface="Calibri"/>
                <a:cs typeface="B Nazanin" pitchFamily="2" charset="-78"/>
              </a:rPr>
              <a:t>شکایت نکنند؛ و آنکه هر طعامی داشته باشند با یکدیگر </a:t>
            </a:r>
          </a:p>
          <a:p>
            <a:pPr>
              <a:lnSpc>
                <a:spcPct val="150000"/>
              </a:lnSpc>
              <a:spcAft>
                <a:spcPts val="1000"/>
              </a:spcAft>
            </a:pPr>
            <a:r>
              <a:rPr lang="fa-IR" sz="2400" dirty="0" smtClean="0">
                <a:latin typeface="Times New Roman"/>
                <a:ea typeface="Calibri"/>
                <a:cs typeface="B Nazanin" pitchFamily="2" charset="-78"/>
              </a:rPr>
              <a:t>خورند و چون با یکدیگر نزاع کنند ، در دل نگه ندارند و زود</a:t>
            </a:r>
          </a:p>
          <a:p>
            <a:pPr>
              <a:lnSpc>
                <a:spcPct val="150000"/>
              </a:lnSpc>
              <a:spcAft>
                <a:spcPts val="1000"/>
              </a:spcAft>
            </a:pPr>
            <a:r>
              <a:rPr lang="fa-IR" sz="2400" dirty="0" smtClean="0">
                <a:latin typeface="Times New Roman"/>
                <a:ea typeface="Calibri"/>
                <a:cs typeface="B Nazanin" pitchFamily="2" charset="-78"/>
              </a:rPr>
              <a:t> آشتی کنند و بالاخره اینکه از اندک چیزی بترسند و با رقت</a:t>
            </a:r>
          </a:p>
          <a:p>
            <a:pPr>
              <a:lnSpc>
                <a:spcPct val="150000"/>
              </a:lnSpc>
              <a:spcAft>
                <a:spcPts val="1000"/>
              </a:spcAft>
            </a:pPr>
            <a:r>
              <a:rPr lang="fa-IR" sz="2400" dirty="0" smtClean="0">
                <a:latin typeface="Times New Roman"/>
                <a:ea typeface="Calibri"/>
                <a:cs typeface="B Nazanin" pitchFamily="2" charset="-78"/>
              </a:rPr>
              <a:t> باشند و با اندک چیزی راضی و خشنود گردند . </a:t>
            </a:r>
            <a:endParaRPr lang="en-US" sz="2400" dirty="0">
              <a:ea typeface="Calibri"/>
              <a:cs typeface="B Nazanin" pitchFamily="2" charset="-7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73015"/>
            <a:ext cx="3059832" cy="32849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656" y="116632"/>
            <a:ext cx="8856984" cy="6401753"/>
          </a:xfrm>
          <a:prstGeom prst="rect">
            <a:avLst/>
          </a:prstGeom>
        </p:spPr>
        <p:txBody>
          <a:bodyPr wrap="square">
            <a:spAutoFit/>
          </a:bodyPr>
          <a:lstStyle/>
          <a:p>
            <a:pPr>
              <a:lnSpc>
                <a:spcPct val="150000"/>
              </a:lnSpc>
              <a:spcAft>
                <a:spcPts val="1000"/>
              </a:spcAft>
            </a:pPr>
            <a:r>
              <a:rPr lang="fa-IR" sz="2400" b="1" dirty="0" smtClean="0">
                <a:solidFill>
                  <a:srgbClr val="00B050"/>
                </a:solidFill>
                <a:latin typeface="Times New Roman"/>
                <a:ea typeface="Times New Roman"/>
                <a:cs typeface="B Nazanin" pitchFamily="2" charset="-78"/>
              </a:rPr>
              <a:t>*فعالیت </a:t>
            </a:r>
            <a:r>
              <a:rPr lang="fa-IR" sz="2400" b="1" dirty="0">
                <a:solidFill>
                  <a:srgbClr val="00B050"/>
                </a:solidFill>
                <a:latin typeface="Times New Roman"/>
                <a:ea typeface="Times New Roman"/>
                <a:cs typeface="B Nazanin" pitchFamily="2" charset="-78"/>
              </a:rPr>
              <a:t>بی‌وقفه</a:t>
            </a:r>
            <a:r>
              <a:rPr lang="en-US" sz="2400" b="1" dirty="0">
                <a:solidFill>
                  <a:srgbClr val="00B050"/>
                </a:solidFill>
                <a:latin typeface="Times New Roman"/>
                <a:ea typeface="Times New Roman"/>
                <a:cs typeface="B Nazanin" pitchFamily="2" charset="-78"/>
              </a:rPr>
              <a:t>:</a:t>
            </a:r>
            <a:endParaRPr lang="en-US" sz="2400" b="1" dirty="0">
              <a:solidFill>
                <a:srgbClr val="00B050"/>
              </a:solidFill>
              <a:ea typeface="Calibri"/>
              <a:cs typeface="B Nazanin" pitchFamily="2" charset="-78"/>
            </a:endParaRPr>
          </a:p>
          <a:p>
            <a:pPr>
              <a:lnSpc>
                <a:spcPct val="150000"/>
              </a:lnSpc>
              <a:spcAft>
                <a:spcPts val="1000"/>
              </a:spcAft>
            </a:pPr>
            <a:r>
              <a:rPr lang="fa-IR" sz="2400" dirty="0">
                <a:latin typeface="Times New Roman"/>
                <a:ea typeface="Times New Roman"/>
                <a:cs typeface="B Nazanin" pitchFamily="2" charset="-78"/>
              </a:rPr>
              <a:t>مادامی که در حرکت هستیم وقتی برای نگران شدن</a:t>
            </a:r>
            <a:r>
              <a:rPr lang="fa-IR" sz="2400" dirty="0">
                <a:ea typeface="Times New Roman"/>
                <a:cs typeface="B Nazanin" pitchFamily="2" charset="-78"/>
              </a:rPr>
              <a:t> </a:t>
            </a:r>
            <a:r>
              <a:rPr lang="fa-IR" sz="2400" dirty="0">
                <a:latin typeface="Times New Roman"/>
                <a:ea typeface="Times New Roman"/>
                <a:cs typeface="B Nazanin" pitchFamily="2" charset="-78"/>
              </a:rPr>
              <a:t>نداریم به‌این‌ترتیب از ضعف وحشتناکی که ناشی از تعبیر و تفسیرهای </a:t>
            </a:r>
            <a:r>
              <a:rPr lang="fa-IR" sz="2400" dirty="0" smtClean="0">
                <a:latin typeface="Times New Roman"/>
                <a:ea typeface="Times New Roman"/>
                <a:cs typeface="B Nazanin" pitchFamily="2" charset="-78"/>
              </a:rPr>
              <a:t>شخصی </a:t>
            </a:r>
            <a:r>
              <a:rPr lang="fa-IR" sz="2400" dirty="0">
                <a:latin typeface="Times New Roman"/>
                <a:ea typeface="Times New Roman"/>
                <a:cs typeface="B Nazanin" pitchFamily="2" charset="-78"/>
              </a:rPr>
              <a:t>است</a:t>
            </a:r>
            <a:r>
              <a:rPr lang="fa-IR" sz="2400" dirty="0">
                <a:ea typeface="Times New Roman"/>
                <a:cs typeface="B Nazanin" pitchFamily="2" charset="-78"/>
              </a:rPr>
              <a:t> </a:t>
            </a:r>
            <a:r>
              <a:rPr lang="fa-IR" sz="2400" dirty="0">
                <a:latin typeface="Times New Roman"/>
                <a:ea typeface="Times New Roman"/>
                <a:cs typeface="B Nazanin" pitchFamily="2" charset="-78"/>
              </a:rPr>
              <a:t>اجتناب کرده‌ایم. رمز شادی و تکامل در فعالیت است</a:t>
            </a:r>
            <a:r>
              <a:rPr lang="en-US" sz="2400" dirty="0" smtClean="0">
                <a:latin typeface="Times New Roman"/>
                <a:ea typeface="Times New Roman"/>
                <a:cs typeface="B Nazanin" pitchFamily="2" charset="-78"/>
              </a:rPr>
              <a:t>.</a:t>
            </a:r>
            <a:endParaRPr lang="fa-IR" sz="2400" dirty="0" smtClean="0">
              <a:latin typeface="Times New Roman"/>
              <a:ea typeface="Times New Roman"/>
              <a:cs typeface="B Nazanin" pitchFamily="2" charset="-78"/>
            </a:endParaRPr>
          </a:p>
          <a:p>
            <a:pPr>
              <a:lnSpc>
                <a:spcPct val="150000"/>
              </a:lnSpc>
              <a:spcAft>
                <a:spcPts val="1000"/>
              </a:spcAft>
            </a:pPr>
            <a:endParaRPr lang="fa-IR" sz="2400" dirty="0">
              <a:latin typeface="Times New Roman"/>
              <a:ea typeface="Calibri"/>
              <a:cs typeface="B Nazanin" pitchFamily="2" charset="-78"/>
            </a:endParaRPr>
          </a:p>
          <a:p>
            <a:pPr>
              <a:lnSpc>
                <a:spcPct val="150000"/>
              </a:lnSpc>
              <a:spcAft>
                <a:spcPts val="1000"/>
              </a:spcAft>
            </a:pPr>
            <a:endParaRPr lang="fa-IR" sz="2400" dirty="0" smtClean="0">
              <a:ea typeface="Calibri"/>
              <a:cs typeface="B Nazanin" pitchFamily="2" charset="-78"/>
            </a:endParaRPr>
          </a:p>
          <a:p>
            <a:pPr>
              <a:lnSpc>
                <a:spcPct val="150000"/>
              </a:lnSpc>
              <a:spcAft>
                <a:spcPts val="1000"/>
              </a:spcAft>
            </a:pPr>
            <a:endParaRPr lang="en-US" sz="2400" dirty="0">
              <a:ea typeface="Calibri"/>
              <a:cs typeface="B Nazanin" pitchFamily="2" charset="-78"/>
            </a:endParaRPr>
          </a:p>
          <a:p>
            <a:pPr>
              <a:lnSpc>
                <a:spcPct val="150000"/>
              </a:lnSpc>
              <a:spcAft>
                <a:spcPts val="1000"/>
              </a:spcAft>
            </a:pPr>
            <a:r>
              <a:rPr lang="fa-IR" sz="2400" b="1" dirty="0" smtClean="0">
                <a:solidFill>
                  <a:srgbClr val="00B050"/>
                </a:solidFill>
                <a:latin typeface="Times New Roman"/>
                <a:ea typeface="Times New Roman"/>
                <a:cs typeface="B Nazanin" pitchFamily="2" charset="-78"/>
              </a:rPr>
              <a:t>*اگر </a:t>
            </a:r>
            <a:r>
              <a:rPr lang="fa-IR" sz="2400" b="1" dirty="0">
                <a:solidFill>
                  <a:srgbClr val="00B050"/>
                </a:solidFill>
                <a:latin typeface="Times New Roman"/>
                <a:ea typeface="Times New Roman"/>
                <a:cs typeface="B Nazanin" pitchFamily="2" charset="-78"/>
              </a:rPr>
              <a:t>استفاده نکنید، از دستش می‌دهید</a:t>
            </a:r>
            <a:r>
              <a:rPr lang="en-US" sz="2400" b="1" dirty="0">
                <a:solidFill>
                  <a:srgbClr val="00B050"/>
                </a:solidFill>
                <a:latin typeface="Times New Roman"/>
                <a:ea typeface="Times New Roman"/>
                <a:cs typeface="B Nazanin" pitchFamily="2" charset="-78"/>
              </a:rPr>
              <a:t>:</a:t>
            </a:r>
            <a:endParaRPr lang="en-US" sz="2400" b="1" dirty="0">
              <a:solidFill>
                <a:srgbClr val="00B050"/>
              </a:solidFill>
              <a:ea typeface="Calibri"/>
              <a:cs typeface="B Nazanin" pitchFamily="2" charset="-78"/>
            </a:endParaRPr>
          </a:p>
          <a:p>
            <a:pPr>
              <a:lnSpc>
                <a:spcPct val="150000"/>
              </a:lnSpc>
              <a:spcAft>
                <a:spcPts val="1000"/>
              </a:spcAft>
            </a:pPr>
            <a:r>
              <a:rPr lang="fa-IR" sz="2400" dirty="0">
                <a:latin typeface="Times New Roman"/>
                <a:ea typeface="Times New Roman"/>
                <a:cs typeface="B Nazanin" pitchFamily="2" charset="-78"/>
              </a:rPr>
              <a:t>جهان هستی پیوسته ما را ترغیب به مشغول ماندن</a:t>
            </a:r>
            <a:r>
              <a:rPr lang="fa-IR" sz="2400" dirty="0">
                <a:ea typeface="Times New Roman"/>
                <a:cs typeface="B Nazanin" pitchFamily="2" charset="-78"/>
              </a:rPr>
              <a:t> </a:t>
            </a:r>
            <a:r>
              <a:rPr lang="fa-IR" sz="2400" dirty="0">
                <a:latin typeface="Times New Roman"/>
                <a:ea typeface="Times New Roman"/>
                <a:cs typeface="B Nazanin" pitchFamily="2" charset="-78"/>
              </a:rPr>
              <a:t>می‌کند. قانون </a:t>
            </a:r>
            <a:r>
              <a:rPr lang="fa-IR" sz="2400" dirty="0" smtClean="0">
                <a:latin typeface="Times New Roman"/>
                <a:ea typeface="Times New Roman"/>
                <a:cs typeface="B Nazanin" pitchFamily="2" charset="-78"/>
              </a:rPr>
              <a:t>بهره‌برداری ، قانونی شگفت - ‌انگیز </a:t>
            </a:r>
            <a:r>
              <a:rPr lang="fa-IR" sz="2400" dirty="0">
                <a:latin typeface="Times New Roman"/>
                <a:ea typeface="Times New Roman"/>
                <a:cs typeface="B Nazanin" pitchFamily="2" charset="-78"/>
              </a:rPr>
              <a:t>است. ما را به حرکت وامی‌دارد و وقتی</a:t>
            </a:r>
            <a:r>
              <a:rPr lang="fa-IR" sz="2400" dirty="0">
                <a:ea typeface="Times New Roman"/>
                <a:cs typeface="B Nazanin" pitchFamily="2" charset="-78"/>
              </a:rPr>
              <a:t> </a:t>
            </a:r>
            <a:r>
              <a:rPr lang="fa-IR" sz="2400" dirty="0">
                <a:latin typeface="Times New Roman"/>
                <a:ea typeface="Times New Roman"/>
                <a:cs typeface="B Nazanin" pitchFamily="2" charset="-78"/>
              </a:rPr>
              <a:t>می‌توانیم آنچه را داریم برای خود نگه داریم که از آن حداکثر استفاده را ببریم</a:t>
            </a:r>
            <a:r>
              <a:rPr lang="en-US" sz="2400" dirty="0">
                <a:latin typeface="Times New Roman"/>
                <a:ea typeface="Times New Roman"/>
                <a:cs typeface="B Nazanin" pitchFamily="2" charset="-78"/>
              </a:rPr>
              <a:t>.</a:t>
            </a:r>
            <a:endParaRPr lang="en-US" sz="2400" dirty="0">
              <a:ea typeface="Calibri"/>
              <a:cs typeface="B Nazanin" pitchFamily="2" charset="-78"/>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132856"/>
            <a:ext cx="2859087" cy="22322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009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820472" cy="3118803"/>
          </a:xfrm>
          <a:prstGeom prst="rect">
            <a:avLst/>
          </a:prstGeom>
        </p:spPr>
        <p:txBody>
          <a:bodyPr wrap="square">
            <a:spAutoFit/>
          </a:bodyPr>
          <a:lstStyle/>
          <a:p>
            <a:pPr>
              <a:lnSpc>
                <a:spcPct val="150000"/>
              </a:lnSpc>
              <a:spcAft>
                <a:spcPts val="1000"/>
              </a:spcAft>
            </a:pPr>
            <a:r>
              <a:rPr lang="fa-IR" sz="2400" b="1" dirty="0" smtClean="0">
                <a:solidFill>
                  <a:srgbClr val="00B050"/>
                </a:solidFill>
                <a:latin typeface="Times New Roman"/>
                <a:ea typeface="Times New Roman"/>
                <a:cs typeface="B Nazanin" pitchFamily="2" charset="-78"/>
              </a:rPr>
              <a:t>*آسوده </a:t>
            </a:r>
            <a:r>
              <a:rPr lang="fa-IR" sz="2400" b="1" dirty="0">
                <a:solidFill>
                  <a:srgbClr val="00B050"/>
                </a:solidFill>
                <a:latin typeface="Times New Roman"/>
                <a:ea typeface="Times New Roman"/>
                <a:cs typeface="B Nazanin" pitchFamily="2" charset="-78"/>
              </a:rPr>
              <a:t>باشید و امور را به حال خود واگذارید</a:t>
            </a:r>
            <a:r>
              <a:rPr lang="en-US" sz="2400" b="1" dirty="0">
                <a:solidFill>
                  <a:srgbClr val="00B050"/>
                </a:solidFill>
                <a:latin typeface="Times New Roman"/>
                <a:ea typeface="Times New Roman"/>
                <a:cs typeface="B Nazanin" pitchFamily="2" charset="-78"/>
              </a:rPr>
              <a:t>:</a:t>
            </a:r>
            <a:endParaRPr lang="en-US" sz="2400" b="1" dirty="0">
              <a:solidFill>
                <a:srgbClr val="00B050"/>
              </a:solidFill>
              <a:ea typeface="Calibri"/>
              <a:cs typeface="B Nazanin" pitchFamily="2" charset="-78"/>
            </a:endParaRPr>
          </a:p>
          <a:p>
            <a:pPr>
              <a:lnSpc>
                <a:spcPct val="150000"/>
              </a:lnSpc>
              <a:spcAft>
                <a:spcPts val="1000"/>
              </a:spcAft>
            </a:pPr>
            <a:r>
              <a:rPr lang="fa-IR" sz="2400" dirty="0">
                <a:latin typeface="Times New Roman"/>
                <a:ea typeface="Times New Roman"/>
                <a:cs typeface="B Nazanin" pitchFamily="2" charset="-78"/>
              </a:rPr>
              <a:t>از دیدگاه علمی، وقتی ما آسوده هستیم ریتم مغزی</a:t>
            </a:r>
            <a:r>
              <a:rPr lang="fa-IR" sz="2400" dirty="0">
                <a:ea typeface="Times New Roman"/>
                <a:cs typeface="B Nazanin" pitchFamily="2" charset="-78"/>
              </a:rPr>
              <a:t> </a:t>
            </a:r>
            <a:r>
              <a:rPr lang="fa-IR" sz="2400" dirty="0" smtClean="0">
                <a:ea typeface="Times New Roman"/>
                <a:cs typeface="B Nazanin" pitchFamily="2" charset="-78"/>
              </a:rPr>
              <a:t>،</a:t>
            </a:r>
            <a:r>
              <a:rPr lang="fa-IR" sz="2400" dirty="0" smtClean="0">
                <a:latin typeface="Times New Roman"/>
                <a:ea typeface="Times New Roman"/>
                <a:cs typeface="B Nazanin" pitchFamily="2" charset="-78"/>
              </a:rPr>
              <a:t>حرکتی </a:t>
            </a:r>
            <a:r>
              <a:rPr lang="fa-IR" sz="2400" dirty="0">
                <a:latin typeface="Times New Roman"/>
                <a:ea typeface="Times New Roman"/>
                <a:cs typeface="B Nazanin" pitchFamily="2" charset="-78"/>
              </a:rPr>
              <a:t>آرام‌تر به خود می‌گیرد </a:t>
            </a:r>
            <a:r>
              <a:rPr lang="fa-IR" sz="2400" dirty="0" smtClean="0">
                <a:latin typeface="Times New Roman"/>
                <a:ea typeface="Times New Roman"/>
                <a:cs typeface="B Nazanin" pitchFamily="2" charset="-78"/>
              </a:rPr>
              <a:t>.یعنی </a:t>
            </a:r>
            <a:r>
              <a:rPr lang="fa-IR" sz="2400" dirty="0">
                <a:latin typeface="Times New Roman"/>
                <a:ea typeface="Times New Roman"/>
                <a:cs typeface="B Nazanin" pitchFamily="2" charset="-78"/>
              </a:rPr>
              <a:t>امواج آلفا را نشان می‌دهد و در این حالت است که</a:t>
            </a:r>
            <a:r>
              <a:rPr lang="fa-IR" sz="2400" dirty="0">
                <a:ea typeface="Times New Roman"/>
                <a:cs typeface="B Nazanin" pitchFamily="2" charset="-78"/>
              </a:rPr>
              <a:t> </a:t>
            </a:r>
            <a:r>
              <a:rPr lang="fa-IR" sz="2400" dirty="0">
                <a:latin typeface="Times New Roman"/>
                <a:ea typeface="Times New Roman"/>
                <a:cs typeface="B Nazanin" pitchFamily="2" charset="-78"/>
              </a:rPr>
              <a:t>انسان توانایی و خلاقیت بسیار بیشتری از خود نشان می‌دهد و نتایج مطلوب به سهولت به</a:t>
            </a:r>
            <a:r>
              <a:rPr lang="fa-IR" sz="2400" dirty="0">
                <a:ea typeface="Times New Roman"/>
                <a:cs typeface="B Nazanin" pitchFamily="2" charset="-78"/>
              </a:rPr>
              <a:t> </a:t>
            </a:r>
            <a:r>
              <a:rPr lang="fa-IR" sz="2400" dirty="0">
                <a:latin typeface="Times New Roman"/>
                <a:ea typeface="Times New Roman"/>
                <a:cs typeface="B Nazanin" pitchFamily="2" charset="-78"/>
              </a:rPr>
              <a:t>بار می‌آیند</a:t>
            </a:r>
            <a:r>
              <a:rPr lang="en-US" sz="2400" dirty="0">
                <a:latin typeface="Times New Roman"/>
                <a:ea typeface="Times New Roman"/>
                <a:cs typeface="B Nazanin" pitchFamily="2" charset="-78"/>
              </a:rPr>
              <a:t>.</a:t>
            </a:r>
            <a:endParaRPr lang="en-US" sz="2400" dirty="0">
              <a:ea typeface="Calibri"/>
              <a:cs typeface="B Nazanin" pitchFamily="2" charset="-78"/>
            </a:endParaRPr>
          </a:p>
          <a:p>
            <a:pPr>
              <a:lnSpc>
                <a:spcPct val="150000"/>
              </a:lnSpc>
              <a:spcAft>
                <a:spcPts val="1000"/>
              </a:spcAft>
            </a:pPr>
            <a:r>
              <a:rPr lang="fa-IR" sz="2400" b="1" dirty="0" smtClean="0">
                <a:solidFill>
                  <a:srgbClr val="00B050"/>
                </a:solidFill>
                <a:latin typeface="Times New Roman"/>
                <a:ea typeface="Times New Roman"/>
                <a:cs typeface="B Nazanin" pitchFamily="2" charset="-78"/>
              </a:rPr>
              <a:t>*عدم </a:t>
            </a:r>
            <a:r>
              <a:rPr lang="fa-IR" sz="2400" b="1" dirty="0">
                <a:solidFill>
                  <a:srgbClr val="00B050"/>
                </a:solidFill>
                <a:latin typeface="Times New Roman"/>
                <a:ea typeface="Times New Roman"/>
                <a:cs typeface="B Nazanin" pitchFamily="2" charset="-78"/>
              </a:rPr>
              <a:t>وابستگی</a:t>
            </a:r>
            <a:r>
              <a:rPr lang="en-US" sz="2400" b="1" dirty="0">
                <a:solidFill>
                  <a:srgbClr val="00B050"/>
                </a:solidFill>
                <a:latin typeface="Times New Roman"/>
                <a:ea typeface="Times New Roman"/>
                <a:cs typeface="B Nazanin" pitchFamily="2" charset="-78"/>
              </a:rPr>
              <a:t>:</a:t>
            </a:r>
            <a:endParaRPr lang="en-US" sz="2400" b="1" dirty="0">
              <a:solidFill>
                <a:srgbClr val="00B050"/>
              </a:solidFill>
              <a:ea typeface="Calibri"/>
              <a:cs typeface="B Nazanin" pitchFamily="2" charset="-78"/>
            </a:endParaRPr>
          </a:p>
        </p:txBody>
      </p:sp>
      <p:sp>
        <p:nvSpPr>
          <p:cNvPr id="5" name="Rectangle 4"/>
          <p:cNvSpPr/>
          <p:nvPr/>
        </p:nvSpPr>
        <p:spPr>
          <a:xfrm>
            <a:off x="179512" y="3304005"/>
            <a:ext cx="8820472" cy="2944396"/>
          </a:xfrm>
          <a:prstGeom prst="rect">
            <a:avLst/>
          </a:prstGeom>
        </p:spPr>
        <p:txBody>
          <a:bodyPr wrap="square">
            <a:spAutoFit/>
          </a:bodyPr>
          <a:lstStyle/>
          <a:p>
            <a:pPr>
              <a:lnSpc>
                <a:spcPct val="150000"/>
              </a:lnSpc>
              <a:spcAft>
                <a:spcPts val="1000"/>
              </a:spcAft>
            </a:pPr>
            <a:r>
              <a:rPr lang="fa-IR" sz="2400" dirty="0">
                <a:latin typeface="Times New Roman"/>
                <a:ea typeface="Times New Roman"/>
                <a:cs typeface="B Nazanin"/>
              </a:rPr>
              <a:t>برای </a:t>
            </a:r>
            <a:r>
              <a:rPr lang="fa-IR" sz="2400" dirty="0" smtClean="0">
                <a:latin typeface="Times New Roman"/>
                <a:ea typeface="Times New Roman"/>
                <a:cs typeface="B Nazanin"/>
              </a:rPr>
              <a:t>رسیدن </a:t>
            </a:r>
            <a:r>
              <a:rPr lang="fa-IR" sz="2400" dirty="0">
                <a:latin typeface="Times New Roman"/>
                <a:ea typeface="Times New Roman"/>
                <a:cs typeface="B Nazanin"/>
              </a:rPr>
              <a:t>به اهداف خود بکوشید اما زندانی این</a:t>
            </a:r>
            <a:r>
              <a:rPr lang="fa-IR" sz="2400" dirty="0">
                <a:ea typeface="Times New Roman"/>
                <a:cs typeface="Times New Roman"/>
              </a:rPr>
              <a:t> </a:t>
            </a:r>
            <a:r>
              <a:rPr lang="fa-IR" sz="2400" dirty="0">
                <a:latin typeface="Times New Roman"/>
                <a:ea typeface="Times New Roman"/>
                <a:cs typeface="B Nazanin"/>
              </a:rPr>
              <a:t>اهداف نباشید ما برای بدست آوردن بعضی چیزها لازم است قادر باشیم بدون آنها زندگی</a:t>
            </a:r>
            <a:r>
              <a:rPr lang="fa-IR" sz="2400" dirty="0">
                <a:ea typeface="Times New Roman"/>
                <a:cs typeface="Times New Roman"/>
              </a:rPr>
              <a:t> </a:t>
            </a:r>
            <a:r>
              <a:rPr lang="fa-IR" sz="2400" dirty="0">
                <a:latin typeface="Times New Roman"/>
                <a:ea typeface="Times New Roman"/>
                <a:cs typeface="B Nazanin"/>
              </a:rPr>
              <a:t>کنیم</a:t>
            </a:r>
            <a:r>
              <a:rPr lang="en-US" sz="2400" dirty="0">
                <a:latin typeface="Times New Roman"/>
                <a:ea typeface="Times New Roman"/>
                <a:cs typeface="B Nazanin"/>
              </a:rPr>
              <a:t>.</a:t>
            </a:r>
            <a:br>
              <a:rPr lang="en-US" sz="2400" dirty="0">
                <a:latin typeface="Times New Roman"/>
                <a:ea typeface="Times New Roman"/>
                <a:cs typeface="B Nazanin"/>
              </a:rPr>
            </a:br>
            <a:r>
              <a:rPr lang="fa-IR" sz="2400" dirty="0" smtClean="0">
                <a:solidFill>
                  <a:srgbClr val="00B050"/>
                </a:solidFill>
                <a:latin typeface="Times New Roman"/>
                <a:ea typeface="Times New Roman"/>
                <a:cs typeface="B Nazanin"/>
              </a:rPr>
              <a:t>*</a:t>
            </a:r>
            <a:r>
              <a:rPr lang="fa-IR" sz="2400" b="1" dirty="0" smtClean="0">
                <a:solidFill>
                  <a:srgbClr val="00B050"/>
                </a:solidFill>
                <a:latin typeface="Times New Roman"/>
                <a:ea typeface="Times New Roman"/>
                <a:cs typeface="B Nazanin"/>
              </a:rPr>
              <a:t>تغییر:</a:t>
            </a:r>
          </a:p>
          <a:p>
            <a:pPr>
              <a:lnSpc>
                <a:spcPct val="150000"/>
              </a:lnSpc>
              <a:spcAft>
                <a:spcPts val="1000"/>
              </a:spcAft>
            </a:pPr>
            <a:r>
              <a:rPr lang="fa-IR" sz="2400" b="1" dirty="0" smtClean="0">
                <a:solidFill>
                  <a:srgbClr val="00B050"/>
                </a:solidFill>
                <a:latin typeface="Times New Roman"/>
                <a:ea typeface="Times New Roman"/>
                <a:cs typeface="B Nazanin"/>
              </a:rPr>
              <a:t> </a:t>
            </a:r>
            <a:r>
              <a:rPr lang="fa-IR" sz="2400" dirty="0">
                <a:latin typeface="Times New Roman"/>
                <a:ea typeface="Times New Roman"/>
                <a:cs typeface="B Nazanin"/>
              </a:rPr>
              <a:t>جز تغییر هیچ چیز دوام نمی‌آورد. با این همه به‌نظر می‌رسد که ما</a:t>
            </a:r>
            <a:r>
              <a:rPr lang="fa-IR" sz="2400" dirty="0">
                <a:ea typeface="Times New Roman"/>
                <a:cs typeface="Times New Roman"/>
              </a:rPr>
              <a:t> </a:t>
            </a:r>
            <a:r>
              <a:rPr lang="fa-IR" sz="2400" dirty="0">
                <a:latin typeface="Times New Roman"/>
                <a:ea typeface="Times New Roman"/>
                <a:cs typeface="B Nazanin"/>
              </a:rPr>
              <a:t>گاه این قانون را فراموش می‌کنیم و یاس‌ها </a:t>
            </a:r>
            <a:r>
              <a:rPr lang="fa-IR" sz="2400" dirty="0" smtClean="0">
                <a:latin typeface="Times New Roman"/>
                <a:ea typeface="Times New Roman"/>
                <a:cs typeface="B Nazanin"/>
              </a:rPr>
              <a:t>و رنجهای </a:t>
            </a:r>
            <a:r>
              <a:rPr lang="fa-IR" sz="2400" dirty="0">
                <a:latin typeface="Times New Roman"/>
                <a:ea typeface="Times New Roman"/>
                <a:cs typeface="B Nazanin"/>
              </a:rPr>
              <a:t>فراوانی را بی‌جهت به خود تحمیل</a:t>
            </a:r>
            <a:r>
              <a:rPr lang="fa-IR" sz="2400" dirty="0">
                <a:ea typeface="Times New Roman"/>
                <a:cs typeface="Times New Roman"/>
              </a:rPr>
              <a:t> </a:t>
            </a:r>
            <a:r>
              <a:rPr lang="fa-IR" sz="2400" dirty="0">
                <a:latin typeface="Times New Roman"/>
                <a:ea typeface="Times New Roman"/>
                <a:cs typeface="B Nazanin"/>
              </a:rPr>
              <a:t>می‌کنیم</a:t>
            </a:r>
            <a:r>
              <a:rPr lang="en-US" sz="2400" dirty="0">
                <a:latin typeface="Times New Roman"/>
                <a:ea typeface="Times New Roman"/>
                <a:cs typeface="B Nazanin"/>
              </a:rPr>
              <a:t>.</a:t>
            </a:r>
            <a:endParaRPr lang="en-US" sz="2400" dirty="0">
              <a:ea typeface="Calibri"/>
              <a:cs typeface="Arial"/>
            </a:endParaRPr>
          </a:p>
        </p:txBody>
      </p:sp>
    </p:spTree>
    <p:extLst>
      <p:ext uri="{BB962C8B-B14F-4D97-AF65-F5344CB8AC3E}">
        <p14:creationId xmlns:p14="http://schemas.microsoft.com/office/powerpoint/2010/main" val="2864608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748464" cy="1882567"/>
          </a:xfrm>
          <a:prstGeom prst="rect">
            <a:avLst/>
          </a:prstGeom>
        </p:spPr>
        <p:txBody>
          <a:bodyPr wrap="square">
            <a:spAutoFit/>
          </a:bodyPr>
          <a:lstStyle/>
          <a:p>
            <a:pPr>
              <a:lnSpc>
                <a:spcPct val="150000"/>
              </a:lnSpc>
              <a:spcAft>
                <a:spcPts val="1000"/>
              </a:spcAft>
            </a:pPr>
            <a:r>
              <a:rPr lang="fa-IR" sz="2400" b="1" dirty="0" smtClean="0">
                <a:solidFill>
                  <a:srgbClr val="00B050"/>
                </a:solidFill>
                <a:latin typeface="Times New Roman"/>
                <a:ea typeface="Times New Roman"/>
                <a:cs typeface="B Nazanin" pitchFamily="2" charset="-78"/>
              </a:rPr>
              <a:t>*کنارگذاری</a:t>
            </a:r>
            <a:r>
              <a:rPr lang="en-US" sz="2400" b="1" dirty="0">
                <a:solidFill>
                  <a:srgbClr val="00B050"/>
                </a:solidFill>
                <a:latin typeface="Times New Roman"/>
                <a:ea typeface="Times New Roman"/>
                <a:cs typeface="B Nazanin" pitchFamily="2" charset="-78"/>
              </a:rPr>
              <a:t>:</a:t>
            </a:r>
            <a:endParaRPr lang="en-US" sz="2400" b="1" dirty="0">
              <a:solidFill>
                <a:srgbClr val="00B050"/>
              </a:solidFill>
              <a:ea typeface="Calibri"/>
              <a:cs typeface="B Nazanin" pitchFamily="2" charset="-78"/>
            </a:endParaRPr>
          </a:p>
          <a:p>
            <a:pPr>
              <a:lnSpc>
                <a:spcPct val="150000"/>
              </a:lnSpc>
              <a:spcAft>
                <a:spcPts val="1000"/>
              </a:spcAft>
            </a:pPr>
            <a:r>
              <a:rPr lang="fa-IR" sz="2400" dirty="0">
                <a:latin typeface="Times New Roman"/>
                <a:ea typeface="Times New Roman"/>
                <a:cs typeface="B Nazanin" pitchFamily="2" charset="-78"/>
              </a:rPr>
              <a:t>برای خلق یک جریان سالم، تمام چیزهایی را که</a:t>
            </a:r>
            <a:r>
              <a:rPr lang="fa-IR" sz="2400" dirty="0">
                <a:ea typeface="Times New Roman"/>
                <a:cs typeface="B Nazanin" pitchFamily="2" charset="-78"/>
              </a:rPr>
              <a:t> </a:t>
            </a:r>
            <a:r>
              <a:rPr lang="fa-IR" sz="2400" dirty="0">
                <a:latin typeface="Times New Roman"/>
                <a:ea typeface="Times New Roman"/>
                <a:cs typeface="B Nazanin" pitchFamily="2" charset="-78"/>
              </a:rPr>
              <a:t>نمی‌خواهید، استفاده نمی‌کنید یا نیاز ندارید رها کنید. </a:t>
            </a:r>
            <a:r>
              <a:rPr lang="fa-IR" sz="2400" dirty="0" smtClean="0">
                <a:latin typeface="Times New Roman"/>
                <a:ea typeface="Times New Roman"/>
                <a:cs typeface="B Nazanin" pitchFamily="2" charset="-78"/>
              </a:rPr>
              <a:t>و ناگهان </a:t>
            </a:r>
            <a:r>
              <a:rPr lang="fa-IR" sz="2400" dirty="0">
                <a:latin typeface="Times New Roman"/>
                <a:ea typeface="Times New Roman"/>
                <a:cs typeface="B Nazanin" pitchFamily="2" charset="-78"/>
              </a:rPr>
              <a:t>می‌بینید که مانند یک آهنربا</a:t>
            </a:r>
            <a:r>
              <a:rPr lang="fa-IR" sz="2400" dirty="0">
                <a:ea typeface="Times New Roman"/>
                <a:cs typeface="B Nazanin" pitchFamily="2" charset="-78"/>
              </a:rPr>
              <a:t> </a:t>
            </a:r>
            <a:r>
              <a:rPr lang="fa-IR" sz="2400" dirty="0">
                <a:latin typeface="Times New Roman"/>
                <a:ea typeface="Times New Roman"/>
                <a:cs typeface="B Nazanin" pitchFamily="2" charset="-78"/>
              </a:rPr>
              <a:t>چیزهای تازه‌تری را به خود جذب می‌کنید</a:t>
            </a:r>
            <a:r>
              <a:rPr lang="en-US" sz="2400" dirty="0">
                <a:latin typeface="Times New Roman"/>
                <a:ea typeface="Times New Roman"/>
                <a:cs typeface="B Nazanin" pitchFamily="2" charset="-78"/>
              </a:rPr>
              <a:t>.</a:t>
            </a:r>
            <a:endParaRPr lang="en-US" sz="2400" dirty="0">
              <a:ea typeface="Calibri"/>
              <a:cs typeface="B Nazanin" pitchFamily="2" charset="-78"/>
            </a:endParaRPr>
          </a:p>
        </p:txBody>
      </p:sp>
      <p:sp>
        <p:nvSpPr>
          <p:cNvPr id="5" name="Rectangle 4"/>
          <p:cNvSpPr/>
          <p:nvPr/>
        </p:nvSpPr>
        <p:spPr>
          <a:xfrm>
            <a:off x="179512" y="1999199"/>
            <a:ext cx="8748464" cy="2262158"/>
          </a:xfrm>
          <a:prstGeom prst="rect">
            <a:avLst/>
          </a:prstGeom>
        </p:spPr>
        <p:txBody>
          <a:bodyPr wrap="square">
            <a:spAutoFit/>
          </a:bodyPr>
          <a:lstStyle/>
          <a:p>
            <a:pPr>
              <a:lnSpc>
                <a:spcPct val="150000"/>
              </a:lnSpc>
            </a:pPr>
            <a:r>
              <a:rPr lang="fa-IR" sz="2400" b="1" dirty="0" smtClean="0">
                <a:solidFill>
                  <a:srgbClr val="00B050"/>
                </a:solidFill>
                <a:latin typeface="Times New Roman"/>
                <a:ea typeface="Times New Roman"/>
                <a:cs typeface="B Nazanin" pitchFamily="2" charset="-78"/>
              </a:rPr>
              <a:t>*زندگی </a:t>
            </a:r>
            <a:r>
              <a:rPr lang="fa-IR" sz="2400" b="1" dirty="0">
                <a:solidFill>
                  <a:srgbClr val="00B050"/>
                </a:solidFill>
                <a:latin typeface="Times New Roman"/>
                <a:ea typeface="Times New Roman"/>
                <a:cs typeface="B Nazanin" pitchFamily="2" charset="-78"/>
              </a:rPr>
              <a:t>بی‌ارزش است مگر آنکه شما به آن ارزش </a:t>
            </a:r>
            <a:r>
              <a:rPr lang="fa-IR" sz="2400" b="1" dirty="0" smtClean="0">
                <a:solidFill>
                  <a:srgbClr val="00B050"/>
                </a:solidFill>
                <a:latin typeface="Times New Roman"/>
                <a:ea typeface="Times New Roman"/>
                <a:cs typeface="B Nazanin" pitchFamily="2" charset="-78"/>
              </a:rPr>
              <a:t>دهید</a:t>
            </a:r>
            <a:r>
              <a:rPr lang="en-US" sz="2400" b="1" dirty="0" smtClean="0">
                <a:solidFill>
                  <a:srgbClr val="00B050"/>
                </a:solidFill>
                <a:latin typeface="Times New Roman"/>
                <a:ea typeface="Times New Roman"/>
                <a:cs typeface="B Nazanin" pitchFamily="2" charset="-78"/>
              </a:rPr>
              <a:t>: </a:t>
            </a:r>
            <a:r>
              <a:rPr lang="fa-IR" sz="2400" b="1" dirty="0" smtClean="0">
                <a:solidFill>
                  <a:srgbClr val="00B050"/>
                </a:solidFill>
                <a:latin typeface="Times New Roman"/>
                <a:ea typeface="Times New Roman"/>
                <a:cs typeface="B Nazanin" pitchFamily="2" charset="-78"/>
              </a:rPr>
              <a:t> </a:t>
            </a:r>
          </a:p>
          <a:p>
            <a:pPr>
              <a:lnSpc>
                <a:spcPct val="150000"/>
              </a:lnSpc>
            </a:pPr>
            <a:r>
              <a:rPr lang="fa-IR" sz="2400" dirty="0" smtClean="0">
                <a:latin typeface="Times New Roman"/>
                <a:ea typeface="Times New Roman"/>
                <a:cs typeface="B Nazanin" pitchFamily="2" charset="-78"/>
              </a:rPr>
              <a:t>زندگی </a:t>
            </a:r>
            <a:r>
              <a:rPr lang="fa-IR" sz="2400" dirty="0">
                <a:latin typeface="Times New Roman"/>
                <a:ea typeface="Times New Roman"/>
                <a:cs typeface="B Nazanin" pitchFamily="2" charset="-78"/>
              </a:rPr>
              <a:t>کسالت‌بار نیست بلکه کسالت در مردمی است که از پشت عینک‌های کثیف و تیره به</a:t>
            </a:r>
            <a:r>
              <a:rPr lang="fa-IR" sz="2400" dirty="0">
                <a:ea typeface="Times New Roman"/>
                <a:cs typeface="B Nazanin" pitchFamily="2" charset="-78"/>
              </a:rPr>
              <a:t> </a:t>
            </a:r>
            <a:r>
              <a:rPr lang="fa-IR" sz="2400" dirty="0">
                <a:latin typeface="Times New Roman"/>
                <a:ea typeface="Times New Roman"/>
                <a:cs typeface="B Nazanin" pitchFamily="2" charset="-78"/>
              </a:rPr>
              <a:t>دنیای خود نگاه می‌کنند. تا این لحظه هرچقدر هم از زیبایی‌ها لذت برده باشید امروز</a:t>
            </a:r>
            <a:r>
              <a:rPr lang="fa-IR" sz="2400" dirty="0">
                <a:ea typeface="Times New Roman"/>
                <a:cs typeface="B Nazanin" pitchFamily="2" charset="-78"/>
              </a:rPr>
              <a:t> </a:t>
            </a:r>
            <a:r>
              <a:rPr lang="fa-IR" sz="2400" dirty="0">
                <a:latin typeface="Times New Roman"/>
                <a:ea typeface="Times New Roman"/>
                <a:cs typeface="B Nazanin" pitchFamily="2" charset="-78"/>
              </a:rPr>
              <a:t>می‌توانید تصمیم بگیرید که بیشتر لذت ببرید. امروز زمان انتخاب است، امروز و هر</a:t>
            </a:r>
            <a:r>
              <a:rPr lang="fa-IR" sz="2400" dirty="0">
                <a:ea typeface="Times New Roman"/>
                <a:cs typeface="B Nazanin" pitchFamily="2" charset="-78"/>
              </a:rPr>
              <a:t> </a:t>
            </a:r>
            <a:r>
              <a:rPr lang="fa-IR" sz="2400" dirty="0" smtClean="0">
                <a:latin typeface="Times New Roman"/>
                <a:ea typeface="Times New Roman"/>
                <a:cs typeface="B Nazanin" pitchFamily="2" charset="-78"/>
              </a:rPr>
              <a:t>روز .</a:t>
            </a:r>
            <a:endParaRPr lang="en-US" sz="2400" dirty="0">
              <a:cs typeface="B Nazanin" pitchFamily="2" charset="-78"/>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4" y="4381357"/>
            <a:ext cx="3037012" cy="24928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27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87424"/>
            <a:ext cx="8568952" cy="1154162"/>
          </a:xfrm>
          <a:prstGeom prst="rect">
            <a:avLst/>
          </a:prstGeom>
        </p:spPr>
        <p:txBody>
          <a:bodyPr wrap="square">
            <a:spAutoFit/>
          </a:bodyPr>
          <a:lstStyle/>
          <a:p>
            <a:pPr>
              <a:lnSpc>
                <a:spcPct val="150000"/>
              </a:lnSpc>
            </a:pPr>
            <a:r>
              <a:rPr lang="en-US" sz="2400" dirty="0" smtClean="0">
                <a:cs typeface="B Nazanin" pitchFamily="2" charset="-78"/>
              </a:rPr>
              <a:t/>
            </a:r>
            <a:br>
              <a:rPr lang="en-US" sz="2400" dirty="0" smtClean="0">
                <a:cs typeface="B Nazanin" pitchFamily="2" charset="-78"/>
              </a:rPr>
            </a:br>
            <a:endParaRPr lang="fa-IR" sz="2400" dirty="0">
              <a:cs typeface="B Nazanin" pitchFamily="2" charset="-78"/>
            </a:endParaRPr>
          </a:p>
        </p:txBody>
      </p:sp>
      <p:sp>
        <p:nvSpPr>
          <p:cNvPr id="22529" name="Rectangle 1"/>
          <p:cNvSpPr>
            <a:spLocks noChangeArrowheads="1"/>
          </p:cNvSpPr>
          <p:nvPr/>
        </p:nvSpPr>
        <p:spPr bwMode="auto">
          <a:xfrm>
            <a:off x="179512" y="1988840"/>
            <a:ext cx="871296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*الگوهای رفتار</a:t>
            </a:r>
            <a:r>
              <a:rPr kumimoji="0" lang="en-US" sz="2400" b="1" i="0" u="none" strike="noStrike" cap="none" normalizeH="0" baseline="0" dirty="0" smtClean="0">
                <a:ln>
                  <a:noFill/>
                </a:ln>
                <a:solidFill>
                  <a:srgbClr val="00B050"/>
                </a:solidFill>
                <a:effectLst/>
                <a:latin typeface="Calibri" pitchFamily="34" charset="0"/>
                <a:ea typeface="Times New Roman" pitchFamily="18" charset="0"/>
                <a:cs typeface="B Nazanin" pitchFamily="2" charset="-78"/>
              </a:rPr>
              <a:t>:</a:t>
            </a:r>
            <a:endParaRPr kumimoji="0" lang="en-US" sz="2400" b="1" i="0" u="none" strike="noStrike" cap="none" normalizeH="0" baseline="0" dirty="0" smtClean="0">
              <a:ln>
                <a:noFill/>
              </a:ln>
              <a:solidFill>
                <a:srgbClr val="00B05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ضمیر ناهشیار مسئول بخش بزرگی از پیامدها و</a:t>
            </a:r>
            <a:r>
              <a:rPr kumimoji="0" lang="fa-IR" sz="240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سبب همه </a:t>
            </a: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تکرارها در زندگی انسان است. ما بر اساس برنامه‌های ثبت </a:t>
            </a: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شده در ضمیر</a:t>
            </a:r>
            <a:r>
              <a:rPr kumimoji="0" lang="fa-IR" sz="240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ناهشیار خود عمل می‌کنیم. در هر مرحله‌ای </a:t>
            </a: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که باشید می‌توانید به آنچه می‌خواهید دست</a:t>
            </a:r>
            <a:r>
              <a:rPr kumimoji="0" lang="fa-IR" sz="240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یابید.</a:t>
            </a: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a:t>
            </a:r>
            <a:r>
              <a:rPr kumimoji="0" lang="fa-IR" sz="240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اما همین </a:t>
            </a: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جا باید</a:t>
            </a:r>
            <a:r>
              <a:rPr kumimoji="0" lang="fa-IR" sz="240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یک نکته را برای خود مشخص کنیم که هر وقت </a:t>
            </a: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تصمیم به تغییر بگیریم با مقاومت روبرو</a:t>
            </a:r>
            <a:r>
              <a:rPr kumimoji="0" lang="fa-IR" sz="240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می‌شویم بعبارت</a:t>
            </a: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دیگر کمربندها را محکم ببندید</a:t>
            </a:r>
            <a:r>
              <a:rPr kumimoji="0" lang="en-US" sz="240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i="0" u="none" strike="noStrike" cap="none" normalizeH="0" baseline="0" dirty="0" smtClean="0">
              <a:ln>
                <a:noFill/>
              </a:ln>
              <a:solidFill>
                <a:schemeClr val="tx1"/>
              </a:solidFill>
              <a:effectLst/>
              <a:latin typeface="Arial" pitchFamily="34" charset="0"/>
              <a:cs typeface="B Nazanin" pitchFamily="2" charset="-78"/>
            </a:endParaRPr>
          </a:p>
        </p:txBody>
      </p:sp>
      <p:pic>
        <p:nvPicPr>
          <p:cNvPr id="4" name="Picture 3" descr="http://ts3.mm.bing.net/th?id=H.5055014113116590&amp;pid=1.1">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24944"/>
            <a:ext cx="3059832" cy="3933056"/>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18346" y="178227"/>
            <a:ext cx="8712968" cy="1754326"/>
          </a:xfrm>
          <a:prstGeom prst="rect">
            <a:avLst/>
          </a:prstGeom>
        </p:spPr>
        <p:txBody>
          <a:bodyPr wrap="square">
            <a:spAutoFit/>
          </a:bodyPr>
          <a:lstStyle/>
          <a:p>
            <a:pPr lvl="0">
              <a:lnSpc>
                <a:spcPct val="150000"/>
              </a:lnSpc>
            </a:pPr>
            <a:r>
              <a:rPr lang="fa-IR" sz="2400" dirty="0">
                <a:solidFill>
                  <a:prstClr val="black"/>
                </a:solidFill>
                <a:latin typeface="Times New Roman"/>
                <a:ea typeface="Times New Roman"/>
                <a:cs typeface="B Nazanin" pitchFamily="2" charset="-78"/>
              </a:rPr>
              <a:t>روی كره زمین امواج آلفا دارد، كعبه است. زمانی كه شما نماز می خوانید و در جهت خانه خدا قرار می گیرید و ۷ قسمت بدن شما با زمین تماس پیدا می كند، امواجی را دریافت </a:t>
            </a:r>
            <a:r>
              <a:rPr lang="fa-IR" sz="2400" dirty="0" smtClean="0">
                <a:solidFill>
                  <a:prstClr val="black"/>
                </a:solidFill>
                <a:latin typeface="Times New Roman"/>
                <a:ea typeface="Times New Roman"/>
                <a:cs typeface="B Nazanin" pitchFamily="2" charset="-78"/>
              </a:rPr>
              <a:t>می- كنید </a:t>
            </a:r>
            <a:r>
              <a:rPr lang="fa-IR" sz="2400" dirty="0">
                <a:solidFill>
                  <a:prstClr val="black"/>
                </a:solidFill>
                <a:latin typeface="Times New Roman"/>
                <a:ea typeface="Times New Roman"/>
                <a:cs typeface="B Nazanin" pitchFamily="2" charset="-78"/>
              </a:rPr>
              <a:t>كه باعث آرامش شما می شوند.</a:t>
            </a:r>
            <a:endParaRPr lang="en-US" sz="2400" dirty="0">
              <a:solidFill>
                <a:prstClr val="black"/>
              </a:solidFill>
              <a:cs typeface="B Nazanin"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8610600" cy="6186309"/>
          </a:xfrm>
          <a:prstGeom prst="rect">
            <a:avLst/>
          </a:prstGeom>
          <a:noFill/>
        </p:spPr>
        <p:txBody>
          <a:bodyPr wrap="square" rtlCol="0">
            <a:spAutoFit/>
          </a:bodyPr>
          <a:lstStyle/>
          <a:p>
            <a:pPr>
              <a:lnSpc>
                <a:spcPct val="150000"/>
              </a:lnSpc>
            </a:pPr>
            <a:r>
              <a:rPr lang="fa-IR" sz="2400" dirty="0" smtClean="0">
                <a:solidFill>
                  <a:srgbClr val="0070C0"/>
                </a:solidFill>
                <a:cs typeface="B Nazanin" pitchFamily="2" charset="-78"/>
              </a:rPr>
              <a:t>یک داستان از کتاب ” از لکه زرد خورشید بساز ” از آقای مسعود لعلی</a:t>
            </a:r>
          </a:p>
          <a:p>
            <a:pPr>
              <a:lnSpc>
                <a:spcPct val="150000"/>
              </a:lnSpc>
            </a:pPr>
            <a:r>
              <a:rPr lang="fa-IR" sz="2400" b="1" dirty="0" smtClean="0">
                <a:solidFill>
                  <a:srgbClr val="FF0000"/>
                </a:solidFill>
                <a:cs typeface="B Nazanin" pitchFamily="2" charset="-78"/>
              </a:rPr>
              <a:t>*زندگی یعنی نگرش </a:t>
            </a:r>
          </a:p>
          <a:p>
            <a:pPr>
              <a:lnSpc>
                <a:spcPct val="150000"/>
              </a:lnSpc>
            </a:pPr>
            <a:r>
              <a:rPr lang="fa-IR" sz="2400" dirty="0" smtClean="0">
                <a:cs typeface="B Nazanin" pitchFamily="2" charset="-78"/>
              </a:rPr>
              <a:t>دو خانم در محل کارشان داشتند با هم صحبت می کردند .</a:t>
            </a:r>
          </a:p>
          <a:p>
            <a:pPr>
              <a:lnSpc>
                <a:spcPct val="150000"/>
              </a:lnSpc>
            </a:pPr>
            <a:r>
              <a:rPr lang="fa-IR" sz="2400" dirty="0" smtClean="0">
                <a:cs typeface="B Nazanin" pitchFamily="2" charset="-78"/>
              </a:rPr>
              <a:t>اولی : ” دیشب ، شب خیلی خوبی برای من بود ، تو چطور ؟</a:t>
            </a:r>
          </a:p>
          <a:p>
            <a:pPr>
              <a:lnSpc>
                <a:spcPct val="150000"/>
              </a:lnSpc>
            </a:pPr>
            <a:r>
              <a:rPr lang="fa-IR" sz="2400" dirty="0" smtClean="0">
                <a:cs typeface="B Nazanin" pitchFamily="2" charset="-78"/>
              </a:rPr>
              <a:t>دومی : ” مال من که فاجعه بود ، شوهرم وقتی رسید خونه ، ظرف سه دقیقه شام خورد و بعد از دو دقیقه رفت تو رختخواب و خوابش برد . به تو چه جوری گذشت ؟ </a:t>
            </a:r>
          </a:p>
          <a:p>
            <a:pPr>
              <a:lnSpc>
                <a:spcPct val="150000"/>
              </a:lnSpc>
            </a:pPr>
            <a:r>
              <a:rPr lang="fa-IR" sz="2400" dirty="0" smtClean="0">
                <a:cs typeface="B Nazanin" pitchFamily="2" charset="-78"/>
              </a:rPr>
              <a:t>اولی : ” خیلی شاعرانه و جالب بود . شوهرم وقتی رسید خونه ، گفت که تا من یه دوش </a:t>
            </a:r>
          </a:p>
          <a:p>
            <a:pPr>
              <a:lnSpc>
                <a:spcPct val="150000"/>
              </a:lnSpc>
            </a:pPr>
            <a:r>
              <a:rPr lang="fa-IR" sz="2400" dirty="0" smtClean="0">
                <a:cs typeface="B Nazanin" pitchFamily="2" charset="-78"/>
              </a:rPr>
              <a:t>می گیرم ، تو هم لباساتو عوض کن ، بریم بیرون شام . شام رو که خوردیم تا خونه پیاده برگشتیم و وقتی رسیدم منزل شوهرم خونه رو با روشن کردن شمع روایایی کرد ” .</a:t>
            </a:r>
          </a:p>
          <a:p>
            <a:pPr>
              <a:lnSpc>
                <a:spcPct val="150000"/>
              </a:lnSpc>
            </a:pPr>
            <a:r>
              <a:rPr lang="fa-IR" sz="2400" dirty="0" smtClean="0">
                <a:cs typeface="B Nazanin" pitchFamily="2" charset="-78"/>
              </a:rPr>
              <a:t>*گفت و گوی همسران این دو زن : </a:t>
            </a:r>
          </a:p>
          <a:p>
            <a:pPr>
              <a:lnSpc>
                <a:spcPct val="150000"/>
              </a:lnSpc>
            </a:pPr>
            <a:r>
              <a:rPr lang="fa-IR" sz="2400" dirty="0" smtClean="0">
                <a:cs typeface="B Nazanin" pitchFamily="2" charset="-78"/>
              </a:rPr>
              <a:t>شوهر اولی : ” دیروزت چطوری گذشت ؟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0"/>
            <a:ext cx="8610600" cy="5078313"/>
          </a:xfrm>
          <a:prstGeom prst="rect">
            <a:avLst/>
          </a:prstGeom>
        </p:spPr>
        <p:txBody>
          <a:bodyPr wrap="square">
            <a:spAutoFit/>
          </a:bodyPr>
          <a:lstStyle/>
          <a:p>
            <a:pPr>
              <a:lnSpc>
                <a:spcPct val="150000"/>
              </a:lnSpc>
            </a:pPr>
            <a:endParaRPr lang="fa-IR" sz="2400" dirty="0" smtClean="0">
              <a:cs typeface="B Nazanin" pitchFamily="2" charset="-78"/>
            </a:endParaRPr>
          </a:p>
          <a:p>
            <a:pPr>
              <a:lnSpc>
                <a:spcPct val="150000"/>
              </a:lnSpc>
            </a:pPr>
            <a:r>
              <a:rPr lang="fa-IR" sz="2400" dirty="0" smtClean="0">
                <a:cs typeface="B Nazanin" pitchFamily="2" charset="-78"/>
              </a:rPr>
              <a:t>خوردم و بعدش رفتم خوابیدم . داستان تو چه جوری بود ؟“ </a:t>
            </a:r>
          </a:p>
          <a:p>
            <a:pPr>
              <a:lnSpc>
                <a:spcPct val="150000"/>
              </a:lnSpc>
            </a:pPr>
            <a:r>
              <a:rPr lang="fa-IR" sz="2400" dirty="0" smtClean="0">
                <a:cs typeface="B Nazanin" pitchFamily="2" charset="-78"/>
              </a:rPr>
              <a:t>شوهر اولی : ” رسیدم خونه شام نداشتیم . برق رو قطع کرده بودند ، چون چون صورت حسابشو پرداخت نکرده بودم ؛ بنابراین مجبور شدیم بریم بیرون شام بخوریم . شام هم بیش از اندازه گرون تمام شد و مجبور شدیم تا خونه پیاده برگردیم . وقتی رسیدم خونه یادم افتاد که برق نداریم و مجبور شدم چندتا شمع روشن کنم .“</a:t>
            </a:r>
          </a:p>
          <a:p>
            <a:pPr>
              <a:lnSpc>
                <a:spcPct val="150000"/>
              </a:lnSpc>
            </a:pPr>
            <a:r>
              <a:rPr lang="fa-IR" sz="2400" dirty="0" smtClean="0">
                <a:cs typeface="B Nazanin" pitchFamily="2" charset="-78"/>
              </a:rPr>
              <a:t>زندگی یعنی نگرش . برای تغییر زندگی ، نگرش هایتان </a:t>
            </a:r>
          </a:p>
          <a:p>
            <a:pPr>
              <a:lnSpc>
                <a:spcPct val="150000"/>
              </a:lnSpc>
            </a:pPr>
            <a:r>
              <a:rPr lang="fa-IR" sz="2400" dirty="0" smtClean="0">
                <a:cs typeface="B Nazanin" pitchFamily="2" charset="-78"/>
              </a:rPr>
              <a:t>را تغییر دهید . نگاه شما به اتفاقات از خود اتفاقات </a:t>
            </a:r>
          </a:p>
          <a:p>
            <a:pPr>
              <a:lnSpc>
                <a:spcPct val="150000"/>
              </a:lnSpc>
            </a:pPr>
            <a:r>
              <a:rPr lang="fa-IR" sz="2400" dirty="0" smtClean="0">
                <a:cs typeface="B Nazanin" pitchFamily="2" charset="-78"/>
              </a:rPr>
              <a:t>مهم تر است . </a:t>
            </a:r>
          </a:p>
        </p:txBody>
      </p:sp>
      <p:pic>
        <p:nvPicPr>
          <p:cNvPr id="5" name="Picture 4" descr="http://ts1.mm.bing.net/th?id=I.4582911346476732&amp;pid=1.1">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38600"/>
            <a:ext cx="3352800" cy="2819400"/>
          </a:xfrm>
          <a:prstGeom prst="rect">
            <a:avLst/>
          </a:prstGeom>
          <a:ln>
            <a:noFill/>
          </a:ln>
          <a:effectLst>
            <a:outerShdw blurRad="190500" algn="tl" rotWithShape="0">
              <a:srgbClr val="000000">
                <a:alpha val="70000"/>
              </a:srgbClr>
            </a:outerShdw>
          </a:effectLst>
        </p:spPr>
      </p:pic>
      <p:sp>
        <p:nvSpPr>
          <p:cNvPr id="6" name="Rectangle 5"/>
          <p:cNvSpPr/>
          <p:nvPr/>
        </p:nvSpPr>
        <p:spPr>
          <a:xfrm>
            <a:off x="304800" y="381000"/>
            <a:ext cx="8458200" cy="600164"/>
          </a:xfrm>
          <a:prstGeom prst="rect">
            <a:avLst/>
          </a:prstGeom>
        </p:spPr>
        <p:txBody>
          <a:bodyPr wrap="square">
            <a:spAutoFit/>
          </a:bodyPr>
          <a:lstStyle/>
          <a:p>
            <a:pPr>
              <a:lnSpc>
                <a:spcPct val="150000"/>
              </a:lnSpc>
            </a:pPr>
            <a:r>
              <a:rPr lang="fa-IR" sz="2400" dirty="0" smtClean="0">
                <a:cs typeface="B Nazanin" pitchFamily="2" charset="-78"/>
              </a:rPr>
              <a:t>شوهر دومی : ” عالی بود . وقتی رسیدم خونه شام روی میز آشپزخونه آماده بود . شام رو</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8640"/>
            <a:ext cx="8892480" cy="3801041"/>
          </a:xfrm>
          <a:prstGeom prst="rect">
            <a:avLst/>
          </a:prstGeom>
        </p:spPr>
        <p:txBody>
          <a:bodyPr wrap="square">
            <a:spAutoFit/>
          </a:bodyPr>
          <a:lstStyle/>
          <a:p>
            <a:pPr>
              <a:lnSpc>
                <a:spcPct val="150000"/>
              </a:lnSpc>
              <a:spcAft>
                <a:spcPts val="1000"/>
              </a:spcAft>
            </a:pPr>
            <a:r>
              <a:rPr lang="fa-IR" sz="2400" b="1" dirty="0" smtClean="0">
                <a:solidFill>
                  <a:srgbClr val="00B050"/>
                </a:solidFill>
                <a:latin typeface="Times New Roman"/>
                <a:ea typeface="Times New Roman"/>
                <a:cs typeface="B Nazanin" pitchFamily="2" charset="-78"/>
              </a:rPr>
              <a:t>*امروز </a:t>
            </a:r>
            <a:r>
              <a:rPr lang="fa-IR" sz="2400" b="1" dirty="0">
                <a:solidFill>
                  <a:srgbClr val="00B050"/>
                </a:solidFill>
                <a:latin typeface="Times New Roman"/>
                <a:ea typeface="Times New Roman"/>
                <a:cs typeface="B Nazanin" pitchFamily="2" charset="-78"/>
              </a:rPr>
              <a:t>مهم است: </a:t>
            </a:r>
            <a:endParaRPr lang="fa-IR" sz="2400" b="1" dirty="0" smtClean="0">
              <a:solidFill>
                <a:srgbClr val="00B050"/>
              </a:solidFill>
              <a:latin typeface="Times New Roman"/>
              <a:ea typeface="Times New Roman"/>
              <a:cs typeface="B Nazanin" pitchFamily="2" charset="-78"/>
            </a:endParaRPr>
          </a:p>
          <a:p>
            <a:pPr>
              <a:lnSpc>
                <a:spcPct val="150000"/>
              </a:lnSpc>
              <a:spcAft>
                <a:spcPts val="1000"/>
              </a:spcAft>
            </a:pPr>
            <a:r>
              <a:rPr lang="fa-IR" sz="2400" dirty="0" smtClean="0">
                <a:latin typeface="Times New Roman"/>
                <a:ea typeface="Times New Roman"/>
                <a:cs typeface="B Nazanin" pitchFamily="2" charset="-78"/>
              </a:rPr>
              <a:t>هرجا </a:t>
            </a:r>
            <a:r>
              <a:rPr lang="fa-IR" sz="2400" dirty="0">
                <a:latin typeface="Times New Roman"/>
                <a:ea typeface="Times New Roman"/>
                <a:cs typeface="B Nazanin" pitchFamily="2" charset="-78"/>
              </a:rPr>
              <a:t>که هستید همان‌جا نقطه‌ی آغاز است، تلاش بیشتر امروز،</a:t>
            </a:r>
            <a:r>
              <a:rPr lang="fa-IR" sz="2400" dirty="0">
                <a:ea typeface="Times New Roman"/>
                <a:cs typeface="B Nazanin" pitchFamily="2" charset="-78"/>
              </a:rPr>
              <a:t> </a:t>
            </a:r>
            <a:r>
              <a:rPr lang="fa-IR" sz="2400" dirty="0">
                <a:latin typeface="Times New Roman"/>
                <a:ea typeface="Times New Roman"/>
                <a:cs typeface="B Nazanin" pitchFamily="2" charset="-78"/>
              </a:rPr>
              <a:t>سازنده‌ی فردای متفاوت شماست</a:t>
            </a:r>
            <a:r>
              <a:rPr lang="en-US" sz="2400" dirty="0" smtClean="0">
                <a:latin typeface="Times New Roman"/>
                <a:ea typeface="Times New Roman"/>
                <a:cs typeface="B Nazanin" pitchFamily="2" charset="-78"/>
              </a:rPr>
              <a:t>.</a:t>
            </a:r>
            <a:endParaRPr lang="fa-IR" sz="2400" dirty="0" smtClean="0">
              <a:latin typeface="Times New Roman"/>
              <a:ea typeface="Times New Roman"/>
              <a:cs typeface="B Nazanin" pitchFamily="2" charset="-78"/>
            </a:endParaRPr>
          </a:p>
          <a:p>
            <a:pPr>
              <a:lnSpc>
                <a:spcPct val="150000"/>
              </a:lnSpc>
              <a:spcAft>
                <a:spcPts val="1000"/>
              </a:spcAft>
            </a:pPr>
            <a:r>
              <a:rPr lang="fa-IR" sz="2400" dirty="0" smtClean="0">
                <a:solidFill>
                  <a:srgbClr val="FF0000"/>
                </a:solidFill>
                <a:latin typeface="Times New Roman"/>
                <a:ea typeface="Calibri"/>
                <a:cs typeface="B Nazanin" pitchFamily="2" charset="-78"/>
              </a:rPr>
              <a:t>*لائوتسه :</a:t>
            </a:r>
            <a:endParaRPr lang="en-US" sz="2400" dirty="0">
              <a:solidFill>
                <a:srgbClr val="FF0000"/>
              </a:solidFill>
              <a:ea typeface="Calibri"/>
              <a:cs typeface="B Nazanin" pitchFamily="2" charset="-78"/>
            </a:endParaRPr>
          </a:p>
          <a:p>
            <a:pPr>
              <a:lnSpc>
                <a:spcPct val="150000"/>
              </a:lnSpc>
              <a:spcAft>
                <a:spcPts val="1000"/>
              </a:spcAft>
            </a:pPr>
            <a:r>
              <a:rPr lang="fa-IR" sz="2400" dirty="0" smtClean="0">
                <a:latin typeface="Times New Roman"/>
                <a:ea typeface="Times New Roman"/>
                <a:cs typeface="B Nazanin" pitchFamily="2" charset="-78"/>
              </a:rPr>
              <a:t>«یک </a:t>
            </a:r>
            <a:r>
              <a:rPr lang="fa-IR" sz="2400" dirty="0">
                <a:latin typeface="Times New Roman"/>
                <a:ea typeface="Times New Roman"/>
                <a:cs typeface="B Nazanin" pitchFamily="2" charset="-78"/>
              </a:rPr>
              <a:t>درخت هر چقدر هم که بزرگ باشد با یک دانه آغاز</a:t>
            </a:r>
            <a:r>
              <a:rPr lang="fa-IR" sz="2400" dirty="0">
                <a:ea typeface="Times New Roman"/>
                <a:cs typeface="B Nazanin" pitchFamily="2" charset="-78"/>
              </a:rPr>
              <a:t> </a:t>
            </a:r>
            <a:r>
              <a:rPr lang="fa-IR" sz="2400" dirty="0">
                <a:latin typeface="Times New Roman"/>
                <a:ea typeface="Times New Roman"/>
                <a:cs typeface="B Nazanin" pitchFamily="2" charset="-78"/>
              </a:rPr>
              <a:t>می‌شود، طولانی‌ترین سفرها با اولین </a:t>
            </a:r>
            <a:r>
              <a:rPr lang="fa-IR" sz="2400" dirty="0" smtClean="0">
                <a:latin typeface="Times New Roman"/>
                <a:ea typeface="Times New Roman"/>
                <a:cs typeface="B Nazanin" pitchFamily="2" charset="-78"/>
              </a:rPr>
              <a:t>قدم آغاز می شود «.</a:t>
            </a:r>
            <a:endParaRPr lang="en-US" sz="2400" dirty="0">
              <a:ea typeface="Calibri"/>
              <a:cs typeface="B Nazanin" pitchFamily="2" charset="-78"/>
            </a:endParaRPr>
          </a:p>
        </p:txBody>
      </p:sp>
      <p:sp>
        <p:nvSpPr>
          <p:cNvPr id="5" name="Rectangle 4"/>
          <p:cNvSpPr/>
          <p:nvPr/>
        </p:nvSpPr>
        <p:spPr>
          <a:xfrm>
            <a:off x="179512" y="3573016"/>
            <a:ext cx="8820472" cy="2816156"/>
          </a:xfrm>
          <a:prstGeom prst="rect">
            <a:avLst/>
          </a:prstGeom>
        </p:spPr>
        <p:txBody>
          <a:bodyPr wrap="square">
            <a:spAutoFit/>
          </a:bodyPr>
          <a:lstStyle/>
          <a:p>
            <a:pPr>
              <a:lnSpc>
                <a:spcPct val="150000"/>
              </a:lnSpc>
            </a:pPr>
            <a:r>
              <a:rPr lang="fa-IR" sz="2400" dirty="0">
                <a:ea typeface="Calibri"/>
                <a:cs typeface="B Nazanin" pitchFamily="2" charset="-78"/>
              </a:rPr>
              <a:t/>
            </a:r>
            <a:br>
              <a:rPr lang="fa-IR" sz="2400" dirty="0">
                <a:ea typeface="Calibri"/>
                <a:cs typeface="B Nazanin" pitchFamily="2" charset="-78"/>
              </a:rPr>
            </a:br>
            <a:r>
              <a:rPr lang="fa-IR" sz="2400" b="1" dirty="0">
                <a:solidFill>
                  <a:srgbClr val="7030A0"/>
                </a:solidFill>
                <a:ea typeface="Calibri"/>
                <a:cs typeface="B Nazanin" pitchFamily="2" charset="-78"/>
              </a:rPr>
              <a:t>«ابراهام لینکلن» </a:t>
            </a:r>
            <a:r>
              <a:rPr lang="fa-IR" sz="2400" dirty="0">
                <a:ea typeface="Calibri"/>
                <a:cs typeface="B Nazanin" pitchFamily="2" charset="-78"/>
              </a:rPr>
              <a:t>گفته است اغلب مردم تقریباً به همان اندازه ای شاد هستند که انتظارش را دارند. در واقع آنچه که در زندگی برای ما رخ می دهد آنقدر ها تعیین کننده شادی ما نیست، بلکه بیشتر نوع واکنش ما نسبت به آن رخدادهاست که نقش تعیین کننده دارد. </a:t>
            </a:r>
            <a:br>
              <a:rPr lang="fa-IR" sz="2400" dirty="0">
                <a:ea typeface="Calibri"/>
                <a:cs typeface="B Nazanin" pitchFamily="2" charset="-78"/>
              </a:rPr>
            </a:br>
            <a:r>
              <a:rPr lang="fa-IR" sz="2400" dirty="0">
                <a:ea typeface="Calibri"/>
                <a:cs typeface="B Nazanin" pitchFamily="2" charset="-78"/>
              </a:rPr>
              <a:t>فردی که تازه کارش را از دست داده است ممکن است این پیشامد را به فال نیک بگیرد. </a:t>
            </a:r>
            <a:endParaRPr lang="en-US" sz="2400" dirty="0">
              <a:cs typeface="B Nazanin" pitchFamily="2" charset="-78"/>
            </a:endParaRPr>
          </a:p>
        </p:txBody>
      </p:sp>
    </p:spTree>
    <p:extLst>
      <p:ext uri="{BB962C8B-B14F-4D97-AF65-F5344CB8AC3E}">
        <p14:creationId xmlns:p14="http://schemas.microsoft.com/office/powerpoint/2010/main" val="3365188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938" y="332656"/>
            <a:ext cx="8712968" cy="5032147"/>
          </a:xfrm>
          <a:prstGeom prst="rect">
            <a:avLst/>
          </a:prstGeom>
        </p:spPr>
        <p:txBody>
          <a:bodyPr wrap="square">
            <a:spAutoFit/>
          </a:bodyPr>
          <a:lstStyle/>
          <a:p>
            <a:pPr lvl="0">
              <a:lnSpc>
                <a:spcPct val="150000"/>
              </a:lnSpc>
            </a:pPr>
            <a:r>
              <a:rPr lang="fa-IR" sz="2400" dirty="0">
                <a:solidFill>
                  <a:prstClr val="black"/>
                </a:solidFill>
                <a:ea typeface="Calibri"/>
                <a:cs typeface="B Nazanin" pitchFamily="2" charset="-78"/>
              </a:rPr>
              <a:t>پیشامدی که می تواند منجر به بروز موقعیتی تازه برای یک تجربه شغلی جدید، کشف قابلیتهای تازه و محک زدن استقلال او در محیط کار گردد. در شرایط مشابه ممکن است تصمیم بگیرد که خود را از یک ساختمان بیست طبقه پایین بیندازد و مشکل را تمام کند. بنابراین در برابر یک موقعیت یکسان </a:t>
            </a:r>
            <a:r>
              <a:rPr lang="fa-IR" sz="2400" dirty="0" smtClean="0">
                <a:solidFill>
                  <a:prstClr val="black"/>
                </a:solidFill>
                <a:ea typeface="Calibri"/>
                <a:cs typeface="B Nazanin" pitchFamily="2" charset="-78"/>
              </a:rPr>
              <a:t>،یکی </a:t>
            </a:r>
            <a:r>
              <a:rPr lang="fa-IR" sz="2400" dirty="0">
                <a:solidFill>
                  <a:prstClr val="black"/>
                </a:solidFill>
                <a:ea typeface="Calibri"/>
                <a:cs typeface="B Nazanin" pitchFamily="2" charset="-78"/>
              </a:rPr>
              <a:t>ممکن است به وجد بیاید و دیگری اقدام به خودکشی کند. یکی بدبختی و فلاکت را می بیند و دیگری موقعیتها و فرصتهای تازه را.</a:t>
            </a:r>
            <a:br>
              <a:rPr lang="fa-IR" sz="2400" dirty="0">
                <a:solidFill>
                  <a:prstClr val="black"/>
                </a:solidFill>
                <a:ea typeface="Calibri"/>
                <a:cs typeface="B Nazanin" pitchFamily="2" charset="-78"/>
              </a:rPr>
            </a:br>
            <a:r>
              <a:rPr lang="fa-IR" sz="2400" dirty="0">
                <a:solidFill>
                  <a:prstClr val="black"/>
                </a:solidFill>
                <a:ea typeface="Calibri"/>
                <a:cs typeface="B Nazanin" pitchFamily="2" charset="-78"/>
              </a:rPr>
              <a:t>شاید در اینجا مساله را کمی بیش از اندازه ساده فرض </a:t>
            </a:r>
            <a:r>
              <a:rPr lang="fa-IR" sz="2400" dirty="0" smtClean="0">
                <a:solidFill>
                  <a:prstClr val="black"/>
                </a:solidFill>
                <a:ea typeface="Calibri"/>
                <a:cs typeface="B Nazanin" pitchFamily="2" charset="-78"/>
              </a:rPr>
              <a:t>کرده</a:t>
            </a:r>
          </a:p>
          <a:p>
            <a:pPr lvl="0">
              <a:lnSpc>
                <a:spcPct val="150000"/>
              </a:lnSpc>
            </a:pPr>
            <a:r>
              <a:rPr lang="fa-IR" sz="2400" dirty="0" smtClean="0">
                <a:solidFill>
                  <a:prstClr val="black"/>
                </a:solidFill>
                <a:ea typeface="Calibri"/>
                <a:cs typeface="B Nazanin" pitchFamily="2" charset="-78"/>
              </a:rPr>
              <a:t> </a:t>
            </a:r>
            <a:r>
              <a:rPr lang="fa-IR" sz="2400" dirty="0">
                <a:solidFill>
                  <a:prstClr val="black"/>
                </a:solidFill>
                <a:ea typeface="Calibri"/>
                <a:cs typeface="B Nazanin" pitchFamily="2" charset="-78"/>
              </a:rPr>
              <a:t>باشیم اما به هر حال این واقعیت به قوت خود باقیست که </a:t>
            </a:r>
            <a:endParaRPr lang="fa-IR" sz="2400" dirty="0" smtClean="0">
              <a:solidFill>
                <a:prstClr val="black"/>
              </a:solidFill>
              <a:ea typeface="Calibri"/>
              <a:cs typeface="B Nazanin" pitchFamily="2" charset="-78"/>
            </a:endParaRPr>
          </a:p>
          <a:p>
            <a:pPr lvl="0">
              <a:lnSpc>
                <a:spcPct val="150000"/>
              </a:lnSpc>
            </a:pPr>
            <a:r>
              <a:rPr lang="fa-IR" sz="2400" dirty="0" smtClean="0">
                <a:solidFill>
                  <a:prstClr val="black"/>
                </a:solidFill>
                <a:ea typeface="Calibri"/>
                <a:cs typeface="B Nazanin" pitchFamily="2" charset="-78"/>
              </a:rPr>
              <a:t>ما </a:t>
            </a:r>
            <a:r>
              <a:rPr lang="fa-IR" sz="2400" dirty="0">
                <a:solidFill>
                  <a:prstClr val="black"/>
                </a:solidFill>
                <a:ea typeface="Calibri"/>
                <a:cs typeface="B Nazanin" pitchFamily="2" charset="-78"/>
              </a:rPr>
              <a:t>خود تصمیم می گیریم که در زندگی چگونه تحت </a:t>
            </a:r>
            <a:r>
              <a:rPr lang="fa-IR" sz="2400" dirty="0" smtClean="0">
                <a:solidFill>
                  <a:prstClr val="black"/>
                </a:solidFill>
                <a:ea typeface="Calibri"/>
                <a:cs typeface="B Nazanin" pitchFamily="2" charset="-78"/>
              </a:rPr>
              <a:t>تاثیر</a:t>
            </a:r>
          </a:p>
          <a:p>
            <a:pPr lvl="0">
              <a:lnSpc>
                <a:spcPct val="150000"/>
              </a:lnSpc>
            </a:pPr>
            <a:r>
              <a:rPr lang="fa-IR" sz="2400" dirty="0" smtClean="0">
                <a:solidFill>
                  <a:prstClr val="black"/>
                </a:solidFill>
                <a:ea typeface="Calibri"/>
                <a:cs typeface="B Nazanin" pitchFamily="2" charset="-78"/>
              </a:rPr>
              <a:t>قرار </a:t>
            </a:r>
            <a:r>
              <a:rPr lang="fa-IR" sz="2400" dirty="0">
                <a:solidFill>
                  <a:prstClr val="black"/>
                </a:solidFill>
                <a:ea typeface="Calibri"/>
                <a:cs typeface="B Nazanin" pitchFamily="2" charset="-78"/>
              </a:rPr>
              <a:t>بگیریم. </a:t>
            </a:r>
            <a:endParaRPr lang="en-US" sz="2400" dirty="0">
              <a:solidFill>
                <a:prstClr val="black"/>
              </a:solidFill>
              <a:cs typeface="B Nazanin" pitchFamily="2" charset="-78"/>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12975"/>
            <a:ext cx="3347864" cy="3603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89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249" y="476672"/>
            <a:ext cx="4186728" cy="5586145"/>
          </a:xfrm>
          <a:prstGeom prst="rect">
            <a:avLst/>
          </a:prstGeom>
          <a:noFill/>
        </p:spPr>
        <p:txBody>
          <a:bodyPr wrap="square" rtlCol="0">
            <a:spAutoFit/>
          </a:bodyPr>
          <a:lstStyle/>
          <a:p>
            <a:pPr>
              <a:lnSpc>
                <a:spcPct val="150000"/>
              </a:lnSpc>
            </a:pPr>
            <a:r>
              <a:rPr lang="fa-IR" sz="2400" dirty="0" smtClean="0">
                <a:cs typeface="B Nazanin" pitchFamily="2" charset="-78"/>
              </a:rPr>
              <a:t>* چرا تاریکی شب را زیاد می بینیم ولی مهتاب را کم ؟</a:t>
            </a:r>
          </a:p>
          <a:p>
            <a:pPr>
              <a:lnSpc>
                <a:spcPct val="150000"/>
              </a:lnSpc>
            </a:pPr>
            <a:r>
              <a:rPr lang="fa-IR" sz="2400" dirty="0" smtClean="0">
                <a:cs typeface="B Nazanin" pitchFamily="2" charset="-78"/>
              </a:rPr>
              <a:t>چرا نداری های خویش را می شمریم ولی حساب دارائیهایمان را نداریم ؟ چرا بدیها دیده مان را پر کرده ولی خوبیها در پشت پلکهایمان قایم شده اند ؟ </a:t>
            </a:r>
          </a:p>
          <a:p>
            <a:pPr>
              <a:lnSpc>
                <a:spcPct val="150000"/>
              </a:lnSpc>
            </a:pPr>
            <a:r>
              <a:rPr lang="fa-IR" sz="2400" dirty="0" smtClean="0">
                <a:cs typeface="B Nazanin" pitchFamily="2" charset="-78"/>
              </a:rPr>
              <a:t>چرا پینه دستهای پدر را نمی فهمیم ، ولی سیلی او را فراموش نمی کنیم .</a:t>
            </a:r>
          </a:p>
          <a:p>
            <a:pPr>
              <a:lnSpc>
                <a:spcPct val="150000"/>
              </a:lnSpc>
            </a:pPr>
            <a:r>
              <a:rPr lang="fa-IR" sz="2400" dirty="0" smtClean="0">
                <a:cs typeface="B Nazanin" pitchFamily="2" charset="-78"/>
              </a:rPr>
              <a:t>به قول سهراب « </a:t>
            </a:r>
            <a:r>
              <a:rPr lang="fa-IR" sz="2400" b="1" dirty="0" smtClean="0">
                <a:solidFill>
                  <a:srgbClr val="7030A0"/>
                </a:solidFill>
                <a:cs typeface="B Nazanin" pitchFamily="2" charset="-78"/>
              </a:rPr>
              <a:t>چشمها را باید شست ، جور دیگر باید دید « </a:t>
            </a:r>
            <a:endParaRPr lang="en-US" sz="2400" b="1" dirty="0">
              <a:solidFill>
                <a:srgbClr val="7030A0"/>
              </a:solidFill>
              <a:cs typeface="B Nazanin"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0"/>
            <a:ext cx="44999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304800" y="228600"/>
            <a:ext cx="86106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rgbClr val="0070C0"/>
                </a:solidFill>
                <a:effectLst/>
                <a:latin typeface="Arial" pitchFamily="34" charset="0"/>
                <a:ea typeface="Times New Roman" pitchFamily="18" charset="0"/>
                <a:cs typeface="B Nazanin" pitchFamily="2" charset="-78"/>
              </a:rPr>
              <a:t>از کتاب از یک لکه ی زرد</a:t>
            </a:r>
            <a:r>
              <a:rPr kumimoji="0" lang="fa-IR" sz="2400" b="0" i="0" u="none" strike="noStrike" cap="none" normalizeH="0" dirty="0" smtClean="0">
                <a:ln>
                  <a:noFill/>
                </a:ln>
                <a:solidFill>
                  <a:srgbClr val="0070C0"/>
                </a:solidFill>
                <a:effectLst/>
                <a:latin typeface="Arial" pitchFamily="34" charset="0"/>
                <a:ea typeface="Times New Roman" pitchFamily="18" charset="0"/>
                <a:cs typeface="B Nazanin" pitchFamily="2" charset="-78"/>
              </a:rPr>
              <a:t> خورشید بساز . از مسعود لعلی </a:t>
            </a:r>
          </a:p>
          <a:p>
            <a:pPr marL="0" marR="0" lvl="0" indent="0" defTabSz="914400" eaLnBrk="1" fontAlgn="base" latinLnBrk="0" hangingPunct="1">
              <a:lnSpc>
                <a:spcPct val="150000"/>
              </a:lnSpc>
              <a:spcBef>
                <a:spcPct val="0"/>
              </a:spcBef>
              <a:spcAft>
                <a:spcPct val="0"/>
              </a:spcAft>
              <a:buClrTx/>
              <a:buSzTx/>
              <a:buFontTx/>
              <a:buNone/>
              <a:tabLst/>
            </a:pPr>
            <a:r>
              <a:rPr lang="fa-IR" sz="2400" b="1" dirty="0" smtClean="0">
                <a:solidFill>
                  <a:schemeClr val="accent3"/>
                </a:solidFill>
                <a:latin typeface="Arial" pitchFamily="34" charset="0"/>
                <a:ea typeface="Times New Roman" pitchFamily="18" charset="0"/>
                <a:cs typeface="B Nazanin" pitchFamily="2" charset="-78"/>
              </a:rPr>
              <a:t>امروزتان را عاشقانه زندگی کنید </a:t>
            </a:r>
            <a:endParaRPr kumimoji="0" lang="fa-IR" sz="2400" b="1" i="0" u="none" strike="noStrike" cap="none" normalizeH="0" dirty="0" smtClean="0">
              <a:ln>
                <a:noFill/>
              </a:ln>
              <a:solidFill>
                <a:schemeClr val="accent3"/>
              </a:solidFill>
              <a:effectLst/>
              <a:latin typeface="Arial" pitchFamily="34" charset="0"/>
              <a:ea typeface="Times New Roman" pitchFamily="18" charset="0"/>
              <a:cs typeface="B Nazanin" pitchFamily="2" charset="-78"/>
            </a:endParaRPr>
          </a:p>
          <a:p>
            <a:pPr marL="0" marR="0" lvl="0" indent="0" defTabSz="914400" eaLnBrk="1" fontAlgn="base" latinLnBrk="0" hangingPunct="1">
              <a:lnSpc>
                <a:spcPct val="15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روزی هنگامی که فرزندانتان بزرگ شوند</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فضای منزلتان خالی از نقاشی های کودکانه خواهد شد؛</a:t>
            </a:r>
            <a:r>
              <a:rPr lang="fa-IR" sz="2400" dirty="0" smtClean="0">
                <a:latin typeface="Arial" pitchFamily="34" charset="0"/>
                <a:ea typeface="Times New Roman" pitchFamily="18" charset="0"/>
                <a:cs typeface="B Nazanin" pitchFamily="2" charset="-78"/>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دیگر اثری از شکلک های خندان بر روی دیوارهای خانه</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حک کردن اسامی بر روی پارچه ی دسته ی مبل ها</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dirty="0" smtClean="0">
                <a:ln>
                  <a:noFill/>
                </a:ln>
                <a:solidFill>
                  <a:schemeClr val="tx1"/>
                </a:solidFill>
                <a:effectLst/>
                <a:latin typeface="Arial" pitchFamily="34" charset="0"/>
                <a:ea typeface="Times New Roman" pitchFamily="18" charset="0"/>
                <a:cs typeface="B Nazanin" pitchFamily="2" charset="-78"/>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و طرح های لرزان انگشتی بر روی شیشه های</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بخار گرفته ی پنجره های خانه، وجود نخواهد داشت</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p>
          <a:p>
            <a:pPr marL="0" marR="0" lvl="0" indent="0" defTabSz="914400" eaLnBrk="0" fontAlgn="base" latinLnBrk="0" hangingPunct="0">
              <a:lnSpc>
                <a:spcPct val="15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روزی هنگامی که فرزندانتان بزرگ شوند</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دیگر اثری از هسته های میوه ها در زیر تخت ها وجود نخواهد داشت</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lang="fa-IR" sz="2400" dirty="0" smtClean="0">
                <a:latin typeface="Arial" pitchFamily="34" charset="0"/>
                <a:ea typeface="Times New Roman" pitchFamily="18" charset="0"/>
                <a:cs typeface="B Nazanin" pitchFamily="2" charset="-78"/>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در آن روز می توانید مدادی را بر روی میز براي يادداشت كردن پیدا کنید</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و شيريني داخل یخچال باقي خواهد ماند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endParaRPr>
          </a:p>
          <a:p>
            <a:pPr marL="0" marR="0" lvl="0" indent="0" defTabSz="914400" eaLnBrk="0" fontAlgn="base" latinLnBrk="0" hangingPunct="0">
              <a:lnSpc>
                <a:spcPct val="15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روزی هنگامی که فرزندانتان بزرگ شوند می توانید</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برای خود غذاهای بخارپز به جای ساندویچ پیتزا یا همبرگر درست کنید</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600" y="152400"/>
            <a:ext cx="4876800" cy="6740307"/>
          </a:xfrm>
          <a:prstGeom prst="rect">
            <a:avLst/>
          </a:prstGeom>
        </p:spPr>
        <p:txBody>
          <a:bodyPr wrap="square">
            <a:spAutoFit/>
          </a:bodyPr>
          <a:lstStyle/>
          <a:p>
            <a:pPr lvl="0" eaLnBrk="0" fontAlgn="base" hangingPunct="0">
              <a:lnSpc>
                <a:spcPct val="150000"/>
              </a:lnSpc>
              <a:spcBef>
                <a:spcPct val="0"/>
              </a:spcBef>
              <a:spcAft>
                <a:spcPct val="0"/>
              </a:spcAft>
            </a:pPr>
            <a:r>
              <a:rPr lang="ar-SA" sz="2400" dirty="0" smtClean="0">
                <a:latin typeface="Arial" pitchFamily="34" charset="0"/>
                <a:ea typeface="Times New Roman" pitchFamily="18" charset="0"/>
                <a:cs typeface="B Nazanin" pitchFamily="2" charset="-78"/>
              </a:rPr>
              <a:t>می توانید زیر نور شمع غذا بخورید بدون آنکه</a:t>
            </a:r>
            <a:r>
              <a:rPr lang="en-US" sz="2400" dirty="0" smtClean="0">
                <a:latin typeface="Arial" pitchFamily="34" charset="0"/>
                <a:ea typeface="Times New Roman" pitchFamily="18" charset="0"/>
                <a:cs typeface="B Nazanin" pitchFamily="2" charset="-78"/>
              </a:rPr>
              <a:t> </a:t>
            </a:r>
            <a:r>
              <a:rPr lang="ar-SA" sz="2400" dirty="0" smtClean="0">
                <a:latin typeface="Arial" pitchFamily="34" charset="0"/>
                <a:ea typeface="Times New Roman" pitchFamily="18" charset="0"/>
                <a:cs typeface="B Nazanin" pitchFamily="2" charset="-78"/>
              </a:rPr>
              <a:t>نگران دعوای فرزندانتان برای فوت کردن شمع ها باشید</a:t>
            </a:r>
            <a:r>
              <a:rPr lang="en-US" sz="2400" dirty="0" smtClean="0">
                <a:latin typeface="Arial" pitchFamily="34" charset="0"/>
                <a:ea typeface="Times New Roman" pitchFamily="18" charset="0"/>
                <a:cs typeface="B Nazanin" pitchFamily="2" charset="-78"/>
              </a:rPr>
              <a:t> .</a:t>
            </a:r>
          </a:p>
          <a:p>
            <a:pPr lvl="0" eaLnBrk="0" fontAlgn="base" hangingPunct="0">
              <a:lnSpc>
                <a:spcPct val="150000"/>
              </a:lnSpc>
              <a:spcBef>
                <a:spcPct val="0"/>
              </a:spcBef>
              <a:spcAft>
                <a:spcPct val="0"/>
              </a:spcAft>
            </a:pPr>
            <a:r>
              <a:rPr lang="ar-SA" sz="2400" dirty="0" smtClean="0">
                <a:latin typeface="Arial" pitchFamily="34" charset="0"/>
                <a:ea typeface="Times New Roman" pitchFamily="18" charset="0"/>
                <a:cs typeface="B Nazanin" pitchFamily="2" charset="-78"/>
              </a:rPr>
              <a:t>روزی هنگامی که فرزندانتان بزرگ شوند زندگیتان متفاوت خواهد شد</a:t>
            </a:r>
            <a:r>
              <a:rPr lang="en-US" sz="2400" dirty="0" smtClean="0">
                <a:latin typeface="Arial" pitchFamily="34" charset="0"/>
                <a:ea typeface="Times New Roman" pitchFamily="18" charset="0"/>
                <a:cs typeface="B Nazanin" pitchFamily="2" charset="-78"/>
              </a:rPr>
              <a:t> </a:t>
            </a:r>
            <a:r>
              <a:rPr lang="ar-SA" sz="2400" dirty="0" smtClean="0">
                <a:latin typeface="Arial" pitchFamily="34" charset="0"/>
                <a:ea typeface="Times New Roman" pitchFamily="18" charset="0"/>
                <a:cs typeface="B Nazanin" pitchFamily="2" charset="-78"/>
              </a:rPr>
              <a:t>آنها آشیانه تان را ترک خواهند کرد</a:t>
            </a:r>
            <a:r>
              <a:rPr lang="en-US" sz="2400" dirty="0" smtClean="0">
                <a:latin typeface="Arial" pitchFamily="34" charset="0"/>
                <a:ea typeface="Times New Roman" pitchFamily="18" charset="0"/>
                <a:cs typeface="B Nazanin" pitchFamily="2" charset="-78"/>
              </a:rPr>
              <a:t> </a:t>
            </a:r>
          </a:p>
          <a:p>
            <a:pPr lvl="0" eaLnBrk="0" fontAlgn="base" hangingPunct="0">
              <a:lnSpc>
                <a:spcPct val="150000"/>
              </a:lnSpc>
              <a:spcBef>
                <a:spcPct val="0"/>
              </a:spcBef>
              <a:spcAft>
                <a:spcPct val="0"/>
              </a:spcAft>
            </a:pPr>
            <a:r>
              <a:rPr lang="ar-SA" sz="2400" dirty="0" smtClean="0">
                <a:latin typeface="Arial" pitchFamily="34" charset="0"/>
                <a:ea typeface="Times New Roman" pitchFamily="18" charset="0"/>
                <a:cs typeface="B Nazanin" pitchFamily="2" charset="-78"/>
              </a:rPr>
              <a:t>و خانه تان آرام ... ساکت... خالی و تنها خواهد شد</a:t>
            </a:r>
            <a:r>
              <a:rPr lang="fa-IR" sz="2400" dirty="0" smtClean="0">
                <a:latin typeface="Arial" pitchFamily="34" charset="0"/>
                <a:ea typeface="Times New Roman" pitchFamily="18" charset="0"/>
                <a:cs typeface="B Nazanin" pitchFamily="2" charset="-78"/>
              </a:rPr>
              <a:t> .</a:t>
            </a:r>
            <a:endParaRPr lang="en-US" sz="2400" dirty="0" smtClean="0">
              <a:latin typeface="Arial" pitchFamily="34" charset="0"/>
              <a:ea typeface="Times New Roman" pitchFamily="18" charset="0"/>
              <a:cs typeface="B Nazanin" pitchFamily="2" charset="-78"/>
            </a:endParaRPr>
          </a:p>
          <a:p>
            <a:pPr lvl="0" eaLnBrk="0" fontAlgn="base" hangingPunct="0">
              <a:lnSpc>
                <a:spcPct val="150000"/>
              </a:lnSpc>
              <a:spcBef>
                <a:spcPct val="0"/>
              </a:spcBef>
              <a:spcAft>
                <a:spcPct val="0"/>
              </a:spcAft>
            </a:pPr>
            <a:r>
              <a:rPr lang="ar-SA" sz="2400" dirty="0" smtClean="0">
                <a:latin typeface="Arial" pitchFamily="34" charset="0"/>
                <a:ea typeface="Times New Roman" pitchFamily="18" charset="0"/>
                <a:cs typeface="B Nazanin" pitchFamily="2" charset="-78"/>
              </a:rPr>
              <a:t>در آن زمان است که به جای چشم انتظاری برای فرارسیدن «روزی» ؛</a:t>
            </a:r>
            <a:r>
              <a:rPr lang="en-US" sz="2400" dirty="0" smtClean="0">
                <a:latin typeface="Arial" pitchFamily="34" charset="0"/>
                <a:ea typeface="Times New Roman" pitchFamily="18" charset="0"/>
                <a:cs typeface="B Nazanin" pitchFamily="2" charset="-78"/>
              </a:rPr>
              <a:t> </a:t>
            </a:r>
            <a:r>
              <a:rPr lang="ar-SA" sz="2400" dirty="0" smtClean="0">
                <a:latin typeface="Arial" pitchFamily="34" charset="0"/>
                <a:ea typeface="Times New Roman" pitchFamily="18" charset="0"/>
                <a:cs typeface="B Nazanin" pitchFamily="2" charset="-78"/>
              </a:rPr>
              <a:t>دیروزها را مرور خواهید کرد</a:t>
            </a:r>
            <a:r>
              <a:rPr lang="en-US" sz="2400" dirty="0" smtClean="0">
                <a:latin typeface="Arial" pitchFamily="34" charset="0"/>
                <a:ea typeface="Times New Roman" pitchFamily="18" charset="0"/>
                <a:cs typeface="B Nazanin" pitchFamily="2" charset="-78"/>
              </a:rPr>
              <a:t>...</a:t>
            </a:r>
          </a:p>
          <a:p>
            <a:pPr lvl="0" eaLnBrk="0" fontAlgn="base" hangingPunct="0">
              <a:lnSpc>
                <a:spcPct val="150000"/>
              </a:lnSpc>
              <a:spcBef>
                <a:spcPct val="0"/>
              </a:spcBef>
              <a:spcAft>
                <a:spcPct val="0"/>
              </a:spcAft>
            </a:pPr>
            <a:r>
              <a:rPr lang="ar-SA" sz="2400" dirty="0" smtClean="0">
                <a:latin typeface="Arial" pitchFamily="34" charset="0"/>
                <a:ea typeface="Times New Roman" pitchFamily="18" charset="0"/>
                <a:cs typeface="B Nazanin" pitchFamily="2" charset="-78"/>
              </a:rPr>
              <a:t>یعنی در آن روزها ؛ دلتنگ امروزتان خواهید شد</a:t>
            </a:r>
            <a:r>
              <a:rPr lang="en-US" sz="2400" dirty="0" smtClean="0">
                <a:latin typeface="Arial" pitchFamily="34" charset="0"/>
                <a:ea typeface="Times New Roman" pitchFamily="18" charset="0"/>
                <a:cs typeface="B Nazanin" pitchFamily="2" charset="-78"/>
              </a:rPr>
              <a:t>...</a:t>
            </a:r>
            <a:endParaRPr lang="en-US" sz="2400" dirty="0" smtClean="0">
              <a:latin typeface="Calibri" pitchFamily="34" charset="0"/>
              <a:ea typeface="Calibri" pitchFamily="34" charset="0"/>
              <a:cs typeface="B Nazanin" pitchFamily="2" charset="-78"/>
            </a:endParaRPr>
          </a:p>
          <a:p>
            <a:pPr lvl="0" eaLnBrk="0" fontAlgn="base" hangingPunct="0">
              <a:lnSpc>
                <a:spcPct val="150000"/>
              </a:lnSpc>
              <a:spcBef>
                <a:spcPct val="0"/>
              </a:spcBef>
              <a:spcAft>
                <a:spcPct val="0"/>
              </a:spcAft>
            </a:pPr>
            <a:r>
              <a:rPr lang="ar-SA" sz="2400" b="1" dirty="0" smtClean="0">
                <a:solidFill>
                  <a:srgbClr val="FF0000"/>
                </a:solidFill>
                <a:latin typeface="Calibri" pitchFamily="34" charset="0"/>
                <a:ea typeface="Calibri" pitchFamily="34" charset="0"/>
                <a:cs typeface="B Nazanin" pitchFamily="2" charset="-78"/>
              </a:rPr>
              <a:t>پس امروزتان را با آن ها عاشقانه زندگی کنید</a:t>
            </a:r>
            <a:r>
              <a:rPr lang="en-US" sz="2400" b="1" dirty="0" smtClean="0">
                <a:solidFill>
                  <a:srgbClr val="FF0000"/>
                </a:solidFill>
                <a:latin typeface="Arial" pitchFamily="34" charset="0"/>
                <a:cs typeface="B Nazanin" pitchFamily="2" charset="-78"/>
              </a:rPr>
              <a:t> </a:t>
            </a:r>
          </a:p>
        </p:txBody>
      </p:sp>
      <p:pic>
        <p:nvPicPr>
          <p:cNvPr id="5" name="Picture 4" descr="http://photos01.wisgoon.com/media/pin/images/o/2014/8/17/11/500x382_1408257296223295.jpeg"/>
          <p:cNvPicPr/>
          <p:nvPr/>
        </p:nvPicPr>
        <p:blipFill>
          <a:blip r:embed="rId2"/>
          <a:srcRect/>
          <a:stretch>
            <a:fillRect/>
          </a:stretch>
        </p:blipFill>
        <p:spPr bwMode="auto">
          <a:xfrm>
            <a:off x="0" y="0"/>
            <a:ext cx="4038600" cy="6858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elara\Desktop\تصاویر زیبا برای دسکتاب\flower-wallpaper-in-morning-su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4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322412"/>
            <a:ext cx="4572000" cy="5632311"/>
          </a:xfrm>
          <a:prstGeom prst="rect">
            <a:avLst/>
          </a:prstGeom>
          <a:noFill/>
        </p:spPr>
        <p:txBody>
          <a:bodyPr wrap="square" rtlCol="0">
            <a:spAutoFit/>
          </a:bodyPr>
          <a:lstStyle/>
          <a:p>
            <a:pPr>
              <a:lnSpc>
                <a:spcPct val="150000"/>
              </a:lnSpc>
            </a:pPr>
            <a:r>
              <a:rPr lang="fa-IR" sz="2400" dirty="0" smtClean="0">
                <a:cs typeface="B Nazanin" pitchFamily="2" charset="-78"/>
              </a:rPr>
              <a:t>منابع :</a:t>
            </a:r>
          </a:p>
          <a:p>
            <a:pPr marL="342900" indent="-342900">
              <a:lnSpc>
                <a:spcPct val="150000"/>
              </a:lnSpc>
              <a:buAutoNum type="arabicParenR"/>
            </a:pPr>
            <a:r>
              <a:rPr lang="fa-IR" sz="2400" dirty="0" smtClean="0">
                <a:cs typeface="B Nazanin" pitchFamily="2" charset="-78"/>
              </a:rPr>
              <a:t>کتاب راز شاد زیستن از اندره میتوس – ترجمه وحید افضلی راد .</a:t>
            </a:r>
          </a:p>
          <a:p>
            <a:pPr marL="342900" indent="-342900">
              <a:lnSpc>
                <a:spcPct val="150000"/>
              </a:lnSpc>
              <a:buAutoNum type="arabicParenR"/>
            </a:pPr>
            <a:r>
              <a:rPr lang="fa-IR" sz="2400" dirty="0" smtClean="0">
                <a:cs typeface="B Nazanin" pitchFamily="2" charset="-78"/>
              </a:rPr>
              <a:t>کتاب کلیات اسرار و رازهای موفقیت – تالیف امید دین پرست – انتشارات کتیبه . </a:t>
            </a:r>
          </a:p>
          <a:p>
            <a:pPr marL="342900" indent="-342900">
              <a:lnSpc>
                <a:spcPct val="150000"/>
              </a:lnSpc>
              <a:buAutoNum type="arabicParenR"/>
            </a:pPr>
            <a:r>
              <a:rPr lang="fa-IR" sz="2400" dirty="0" smtClean="0">
                <a:cs typeface="B Nazanin" pitchFamily="2" charset="-78"/>
              </a:rPr>
              <a:t>کتاب گنجینه  - تالیف تعدادی از نویسندگان – انتشارات ما و شما .</a:t>
            </a:r>
          </a:p>
          <a:p>
            <a:pPr marL="342900" indent="-342900">
              <a:lnSpc>
                <a:spcPct val="150000"/>
              </a:lnSpc>
              <a:buAutoNum type="arabicParenR"/>
            </a:pPr>
            <a:r>
              <a:rPr lang="fa-IR" sz="2400" dirty="0" smtClean="0">
                <a:cs typeface="B Nazanin" pitchFamily="2" charset="-78"/>
              </a:rPr>
              <a:t>کتاب از یک لکه ی زرد خورشی بساز . تالیف مسعود لعلی </a:t>
            </a:r>
          </a:p>
          <a:p>
            <a:pPr marL="342900" indent="-342900">
              <a:lnSpc>
                <a:spcPct val="150000"/>
              </a:lnSpc>
              <a:buAutoNum type="arabicParenR"/>
            </a:pPr>
            <a:r>
              <a:rPr lang="fa-IR" sz="2400" dirty="0" smtClean="0">
                <a:cs typeface="B Nazanin" pitchFamily="2" charset="-78"/>
              </a:rPr>
              <a:t>و چند مقاله اینترنتی .</a:t>
            </a:r>
            <a:endParaRPr lang="en-US" sz="2400" dirty="0">
              <a:cs typeface="B Nazanin" pitchFamily="2" charset="-7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s1.mm.bing.net/th?id=H.4739188010189552&amp;pid=1.1">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52365"/>
            <a:ext cx="2858770" cy="1905635"/>
          </a:xfrm>
          <a:prstGeom prst="rect">
            <a:avLst/>
          </a:prstGeom>
          <a:noFill/>
          <a:ln>
            <a:noFill/>
          </a:ln>
        </p:spPr>
      </p:pic>
      <p:pic>
        <p:nvPicPr>
          <p:cNvPr id="3" name="Picture 2" descr="http://ts1.mm.bing.net/th?id=H.4541885796320460&amp;pid=1.1">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924944"/>
            <a:ext cx="2858770" cy="1896110"/>
          </a:xfrm>
          <a:prstGeom prst="rect">
            <a:avLst/>
          </a:prstGeom>
          <a:noFill/>
          <a:ln>
            <a:noFill/>
          </a:ln>
        </p:spPr>
      </p:pic>
      <p:pic>
        <p:nvPicPr>
          <p:cNvPr id="4" name="Picture 3" descr="http://ts3.mm.bing.net/th?id=H.4570335676727574&amp;pid=1.1">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48680"/>
            <a:ext cx="2858770" cy="1896110"/>
          </a:xfrm>
          <a:prstGeom prst="rect">
            <a:avLst/>
          </a:prstGeom>
          <a:noFill/>
          <a:ln>
            <a:noFill/>
          </a:ln>
        </p:spPr>
      </p:pic>
      <p:pic>
        <p:nvPicPr>
          <p:cNvPr id="5" name="Picture 4" descr="http://ts2.mm.bing.net/th?id=H.4699944890729577&amp;pid=1.1">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5856" y="0"/>
            <a:ext cx="2541270" cy="2858770"/>
          </a:xfrm>
          <a:prstGeom prst="rect">
            <a:avLst/>
          </a:prstGeom>
          <a:noFill/>
          <a:ln>
            <a:noFill/>
          </a:ln>
        </p:spPr>
      </p:pic>
      <p:pic>
        <p:nvPicPr>
          <p:cNvPr id="6" name="Picture 5" descr="http://ts3.mm.bing.net/th?id=H.5055014113116590&amp;pid=1.1">
            <a:hlinkClick r:id="rId10"/>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15816" y="4105275"/>
            <a:ext cx="2858770" cy="2752725"/>
          </a:xfrm>
          <a:prstGeom prst="rect">
            <a:avLst/>
          </a:prstGeom>
          <a:noFill/>
          <a:ln>
            <a:noFill/>
          </a:ln>
        </p:spPr>
      </p:pic>
      <p:pic>
        <p:nvPicPr>
          <p:cNvPr id="7" name="Picture 6" descr="http://ts1.mm.bing.net/th?id=H.4535323076658756&amp;pid=1.1">
            <a:hlinkClick r:id="rId12"/>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02730" y="0"/>
            <a:ext cx="2541270" cy="2858770"/>
          </a:xfrm>
          <a:prstGeom prst="rect">
            <a:avLst/>
          </a:prstGeom>
          <a:noFill/>
          <a:ln>
            <a:noFill/>
          </a:ln>
        </p:spPr>
      </p:pic>
      <p:pic>
        <p:nvPicPr>
          <p:cNvPr id="8" name="Picture 7" descr="http://ts4.mm.bing.net/th?id=H.4744324764797379&amp;pid=1.1">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85230" y="4952365"/>
            <a:ext cx="2858770" cy="1905635"/>
          </a:xfrm>
          <a:prstGeom prst="rect">
            <a:avLst/>
          </a:prstGeom>
          <a:noFill/>
          <a:ln>
            <a:noFill/>
          </a:ln>
        </p:spPr>
      </p:pic>
      <p:pic>
        <p:nvPicPr>
          <p:cNvPr id="4098"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117741" y="2977649"/>
            <a:ext cx="28575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s1.mm.bing.net/th?id=H.4794777791628612&amp;pid=1.1">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58770" cy="1896110"/>
          </a:xfrm>
          <a:prstGeom prst="rect">
            <a:avLst/>
          </a:prstGeom>
          <a:noFill/>
          <a:ln>
            <a:noFill/>
          </a:ln>
        </p:spPr>
      </p:pic>
      <p:pic>
        <p:nvPicPr>
          <p:cNvPr id="3" name="Picture 2" descr="http://ts4.mm.bing.net/th?id=H.4719186360272283&amp;pid=1.1">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204864"/>
            <a:ext cx="2858770" cy="1905635"/>
          </a:xfrm>
          <a:prstGeom prst="rect">
            <a:avLst/>
          </a:prstGeom>
          <a:noFill/>
          <a:ln>
            <a:noFill/>
          </a:ln>
        </p:spPr>
      </p:pic>
      <p:pic>
        <p:nvPicPr>
          <p:cNvPr id="4" name="Picture 3" descr="http://ts1.mm.bing.net/th?id=H.4792638874059528&amp;pid=1.1">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999230"/>
            <a:ext cx="1896110" cy="2858770"/>
          </a:xfrm>
          <a:prstGeom prst="rect">
            <a:avLst/>
          </a:prstGeom>
          <a:noFill/>
          <a:ln>
            <a:noFill/>
          </a:ln>
        </p:spPr>
      </p:pic>
      <p:pic>
        <p:nvPicPr>
          <p:cNvPr id="5" name="Picture 4" descr="http://ts1.mm.bing.net/th?id=H.4782094717551112&amp;pid=1.9">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85230" y="0"/>
            <a:ext cx="2858770" cy="2849245"/>
          </a:xfrm>
          <a:prstGeom prst="rect">
            <a:avLst/>
          </a:prstGeom>
          <a:noFill/>
          <a:ln>
            <a:noFill/>
          </a:ln>
        </p:spPr>
      </p:pic>
      <p:pic>
        <p:nvPicPr>
          <p:cNvPr id="6" name="Picture 5" descr="http://ts3.mm.bing.net/th?id=H.4755577608209174&amp;pid=1.1">
            <a:hlinkClick r:id="rId10"/>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1840" y="0"/>
            <a:ext cx="2858770" cy="2858770"/>
          </a:xfrm>
          <a:prstGeom prst="rect">
            <a:avLst/>
          </a:prstGeom>
          <a:noFill/>
          <a:ln>
            <a:noFill/>
          </a:ln>
        </p:spPr>
      </p:pic>
      <p:pic>
        <p:nvPicPr>
          <p:cNvPr id="7" name="Picture 6" descr="http://ts2.mm.bing.net/th?id=H.4918163591725077&amp;pid=1.1">
            <a:hlinkClick r:id="rId12"/>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85230" y="3999230"/>
            <a:ext cx="2858770" cy="2858770"/>
          </a:xfrm>
          <a:prstGeom prst="rect">
            <a:avLst/>
          </a:prstGeom>
          <a:noFill/>
          <a:ln>
            <a:noFill/>
          </a:ln>
        </p:spPr>
      </p:pic>
      <p:pic>
        <p:nvPicPr>
          <p:cNvPr id="8" name="Picture 7" descr="http://ts3.mm.bing.net/th?id=H.4832663687528962&amp;pid=1.1">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15816" y="4711700"/>
            <a:ext cx="2858770" cy="2146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79512" y="188640"/>
            <a:ext cx="871296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*شکل‌گیری الگوهای رفتاری:</a:t>
            </a:r>
            <a:r>
              <a:rPr kumimoji="0" lang="fa-IR" sz="2400" b="0"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 </a:t>
            </a:r>
          </a:p>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بلافاصله پس</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از تولد، الگوهای رفتاری شروع به شکل‌گیری می‌کنند پس بسیار محکم و جاافتاده هستند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بخش کوچکی از الگوهای انسان در زندگی هشیارانه و بخش اعظم آن ناهشیار بوده و بازتاب</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آموخته‌های او از والدین است</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هم‍یشه از خود به خوبی یاد کنید و زندگی را بطور</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دلخواه تصور کن‍ید. کتاب‌هایی را که در زمینه موفقیت نوشته شده‌اند با دقت بخوانید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بهتر است الگوهای رفتاری دلخواه را روِی کاغذ بیاورید تا این الگوها برای شما بصورت</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یک انتخاب آگاهانه درآیند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3" name="Picture 2" descr="http://ts2.mm.bing.net/th?id=H.4699944890729577&amp;pid=1.1">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33800"/>
            <a:ext cx="2541270" cy="3124200"/>
          </a:xfrm>
          <a:prstGeom prst="rect">
            <a:avLst/>
          </a:prstGeom>
          <a:ln>
            <a:noFill/>
          </a:ln>
          <a:effectLst>
            <a:outerShdw blurRad="292100" dist="139700" dir="2700000" algn="tl" rotWithShape="0">
              <a:srgbClr val="333333">
                <a:alpha val="65000"/>
              </a:srgbClr>
            </a:outerShdw>
          </a:effectLst>
        </p:spPr>
      </p:pic>
      <p:sp>
        <p:nvSpPr>
          <p:cNvPr id="21506" name="Rectangle 2"/>
          <p:cNvSpPr>
            <a:spLocks noChangeArrowheads="1"/>
          </p:cNvSpPr>
          <p:nvPr/>
        </p:nvSpPr>
        <p:spPr bwMode="auto">
          <a:xfrm>
            <a:off x="2699792" y="3995678"/>
            <a:ext cx="619268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a:t>
            </a: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تصویر ذهنی از خویشتن:</a:t>
            </a:r>
          </a:p>
          <a:p>
            <a:pPr marL="0" marR="0" lvl="0" indent="0"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منشا تمام افکار و حرکات ما</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چگونه دیدن خویشتن است. بنابراین تصویر ذهنی ما تعیین می‌کند که دنیا را تا چه</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اندازه دوست داریم و چقدر مایل به زندگی در آن هستیم و</a:t>
            </a:r>
            <a:r>
              <a:rPr kumimoji="0" lang="fa-IR" sz="2400" b="0" i="0" u="none" strike="noStrike" cap="none" normalizeH="0" dirty="0" smtClean="0">
                <a:ln>
                  <a:noFill/>
                </a:ln>
                <a:solidFill>
                  <a:schemeClr val="tx1"/>
                </a:solidFill>
                <a:effectLst/>
                <a:latin typeface="Times New Roman" pitchFamily="18"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دقیقا چه اندازه در زندگی</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موفق خواهیم بود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1154162"/>
          </a:xfrm>
          <a:prstGeom prst="rect">
            <a:avLst/>
          </a:prstGeom>
        </p:spPr>
        <p:txBody>
          <a:bodyPr wrap="square">
            <a:spAutoFit/>
          </a:bodyPr>
          <a:lstStyle/>
          <a:p>
            <a:pPr lvl="0" eaLnBrk="0" fontAlgn="base" hangingPunct="0">
              <a:lnSpc>
                <a:spcPct val="150000"/>
              </a:lnSpc>
              <a:spcBef>
                <a:spcPct val="0"/>
              </a:spcBef>
              <a:spcAft>
                <a:spcPct val="0"/>
              </a:spcAft>
            </a:pPr>
            <a:r>
              <a:rPr lang="fa-IR" sz="2400" dirty="0" smtClean="0">
                <a:latin typeface="Times New Roman" pitchFamily="18" charset="0"/>
                <a:ea typeface="Times New Roman" pitchFamily="18" charset="0"/>
                <a:cs typeface="B Nazanin" pitchFamily="2" charset="-78"/>
              </a:rPr>
              <a:t>از اینرو است که </a:t>
            </a:r>
            <a:r>
              <a:rPr lang="fa-IR" sz="2400" dirty="0" smtClean="0">
                <a:solidFill>
                  <a:srgbClr val="FF0000"/>
                </a:solidFill>
                <a:latin typeface="Times New Roman" pitchFamily="18" charset="0"/>
                <a:ea typeface="Times New Roman" pitchFamily="18" charset="0"/>
                <a:cs typeface="B Nazanin" pitchFamily="2" charset="-78"/>
              </a:rPr>
              <a:t>دکتر ماکسول مالتز می‌نویسد: </a:t>
            </a:r>
            <a:r>
              <a:rPr lang="fa-IR" sz="2400" dirty="0" smtClean="0">
                <a:latin typeface="Times New Roman" pitchFamily="18" charset="0"/>
                <a:ea typeface="Times New Roman" pitchFamily="18" charset="0"/>
                <a:cs typeface="B Nazanin" pitchFamily="2" charset="-78"/>
              </a:rPr>
              <a:t>هدف</a:t>
            </a:r>
            <a:r>
              <a:rPr lang="fa-IR" sz="2400" dirty="0" smtClean="0">
                <a:latin typeface="Arial" pitchFamily="34" charset="0"/>
                <a:ea typeface="Times New Roman" pitchFamily="18" charset="0"/>
                <a:cs typeface="B Nazanin" pitchFamily="2" charset="-78"/>
              </a:rPr>
              <a:t> </a:t>
            </a:r>
            <a:r>
              <a:rPr lang="fa-IR" sz="2400" dirty="0" smtClean="0">
                <a:latin typeface="Times New Roman" pitchFamily="18" charset="0"/>
                <a:ea typeface="Times New Roman" pitchFamily="18" charset="0"/>
                <a:cs typeface="B Nazanin" pitchFamily="2" charset="-78"/>
              </a:rPr>
              <a:t>تمام روان‌درمانی‌ها تغییر تصویریست   که فرد از خویشتن دارد</a:t>
            </a:r>
            <a:r>
              <a:rPr lang="en-US" sz="2400" dirty="0" smtClean="0">
                <a:latin typeface="Arial" pitchFamily="34" charset="0"/>
                <a:cs typeface="B Nazanin" pitchFamily="2" charset="-78"/>
              </a:rPr>
              <a:t> </a:t>
            </a:r>
            <a:r>
              <a:rPr lang="fa-IR" sz="2400" dirty="0" smtClean="0">
                <a:latin typeface="Arial" pitchFamily="34" charset="0"/>
                <a:cs typeface="B Nazanin" pitchFamily="2" charset="-78"/>
              </a:rPr>
              <a:t>.</a:t>
            </a:r>
            <a:endParaRPr lang="en-US" sz="2400" dirty="0" smtClean="0">
              <a:latin typeface="Arial" pitchFamily="34" charset="0"/>
              <a:cs typeface="B Nazanin" pitchFamily="2" charset="-78"/>
            </a:endParaRPr>
          </a:p>
        </p:txBody>
      </p:sp>
      <p:sp>
        <p:nvSpPr>
          <p:cNvPr id="20481" name="Rectangle 1"/>
          <p:cNvSpPr>
            <a:spLocks noChangeArrowheads="1"/>
          </p:cNvSpPr>
          <p:nvPr/>
        </p:nvSpPr>
        <p:spPr bwMode="auto">
          <a:xfrm>
            <a:off x="251520" y="1340768"/>
            <a:ext cx="871296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اولین گام بسوی یک پیشرفت گسترده برای کسب نتایج</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مطلوب ، تغییر نوع تفکر و بیان ما در رابطه با خویشتن است. خود محور بودن و خود</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دوست‌داری دو مقوله جداگانه‌اند. معنی خود دوست‌داری سالم</a:t>
            </a:r>
            <a:r>
              <a:rPr kumimoji="0" lang="fa-IR" sz="2400" b="0" i="0" u="none" strike="noStrike" cap="none" normalizeH="0" dirty="0" smtClean="0">
                <a:ln>
                  <a:noFill/>
                </a:ln>
                <a:solidFill>
                  <a:schemeClr val="tx1"/>
                </a:solidFill>
                <a:effectLst/>
                <a:latin typeface="Times New Roman" pitchFamily="18"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اینست که ما اصراری برای</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توجیه خود و دیگران نداشته باشیم ما باید بتوانیم از انجام هر کاری که به کیفیت و</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زیبایی زندگی‌مان می‌افزاید احساس راحتی کنیم.                       </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4" name="Picture 3" descr="http://ts1.mm.bing.net/th?id=I.4582911346476732&amp;pid=1.1">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3717032"/>
            <a:ext cx="3635896" cy="3140968"/>
          </a:xfrm>
          <a:prstGeom prst="rect">
            <a:avLst/>
          </a:prstGeom>
          <a:noFill/>
          <a:ln>
            <a:noFill/>
          </a:ln>
        </p:spPr>
      </p:pic>
      <p:sp>
        <p:nvSpPr>
          <p:cNvPr id="5" name="Rectangle 4"/>
          <p:cNvSpPr/>
          <p:nvPr/>
        </p:nvSpPr>
        <p:spPr>
          <a:xfrm>
            <a:off x="251520" y="3789040"/>
            <a:ext cx="5004048" cy="2262158"/>
          </a:xfrm>
          <a:prstGeom prst="rect">
            <a:avLst/>
          </a:prstGeom>
        </p:spPr>
        <p:txBody>
          <a:bodyPr wrap="square">
            <a:spAutoFit/>
          </a:bodyPr>
          <a:lstStyle/>
          <a:p>
            <a:pPr>
              <a:lnSpc>
                <a:spcPct val="150000"/>
              </a:lnSpc>
            </a:pPr>
            <a:r>
              <a:rPr lang="fa-IR" sz="2400" dirty="0" smtClean="0">
                <a:latin typeface="Times New Roman" pitchFamily="18" charset="0"/>
                <a:ea typeface="Times New Roman" pitchFamily="18" charset="0"/>
                <a:cs typeface="B Nazanin" pitchFamily="2" charset="-78"/>
              </a:rPr>
              <a:t>مردم موفق همیشه از واژه‌های</a:t>
            </a:r>
            <a:r>
              <a:rPr lang="fa-IR" sz="2400" dirty="0" smtClean="0">
                <a:latin typeface="Calibri" pitchFamily="34" charset="0"/>
                <a:ea typeface="Times New Roman" pitchFamily="18" charset="0"/>
                <a:cs typeface="B Nazanin" pitchFamily="2" charset="-78"/>
              </a:rPr>
              <a:t> </a:t>
            </a:r>
            <a:r>
              <a:rPr lang="fa-IR" sz="2400" dirty="0" smtClean="0">
                <a:latin typeface="Times New Roman" pitchFamily="18" charset="0"/>
                <a:ea typeface="Times New Roman" pitchFamily="18" charset="0"/>
                <a:cs typeface="B Nazanin" pitchFamily="2" charset="-78"/>
              </a:rPr>
              <a:t>تشکر‌آمیز استفاده می‌کنند زیرا به این نتیجه رسیده‌اند که باید قدر ارزش‌های خود</a:t>
            </a:r>
            <a:r>
              <a:rPr lang="fa-IR" sz="2400" dirty="0" smtClean="0">
                <a:latin typeface="Calibri" pitchFamily="34" charset="0"/>
                <a:ea typeface="Times New Roman" pitchFamily="18" charset="0"/>
                <a:cs typeface="B Nazanin" pitchFamily="2" charset="-78"/>
              </a:rPr>
              <a:t> </a:t>
            </a:r>
            <a:r>
              <a:rPr lang="fa-IR" sz="2400" dirty="0" smtClean="0">
                <a:latin typeface="Times New Roman" pitchFamily="18" charset="0"/>
                <a:ea typeface="Times New Roman" pitchFamily="18" charset="0"/>
                <a:cs typeface="B Nazanin" pitchFamily="2" charset="-78"/>
              </a:rPr>
              <a:t>را بدانند. دیگران با ما همان رفتاری را دارند که ما با خود خویشتن داریم</a:t>
            </a:r>
            <a:r>
              <a:rPr lang="en-US" sz="2400" dirty="0" smtClean="0">
                <a:latin typeface="Calibri" pitchFamily="34" charset="0"/>
                <a:ea typeface="Times New Roman" pitchFamily="18" charset="0"/>
                <a:cs typeface="B Nazanin" pitchFamily="2" charset="-78"/>
              </a:rPr>
              <a:t>.</a:t>
            </a:r>
            <a:endParaRPr lang="fa-IR" sz="2400" dirty="0">
              <a:cs typeface="B Nazani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D:\مقالات گوناگون - گلستان\تصاویر گل و منظره\تصویر 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0" y="0"/>
            <a:ext cx="4320480" cy="6694140"/>
          </a:xfrm>
          <a:prstGeom prst="rect">
            <a:avLst/>
          </a:prstGeom>
          <a:noFill/>
        </p:spPr>
        <p:txBody>
          <a:bodyPr wrap="square" rtlCol="1">
            <a:spAutoFit/>
          </a:bodyPr>
          <a:lstStyle/>
          <a:p>
            <a:pPr>
              <a:lnSpc>
                <a:spcPct val="150000"/>
              </a:lnSpc>
            </a:pPr>
            <a:r>
              <a:rPr lang="fa-IR" sz="2400" dirty="0" smtClean="0">
                <a:solidFill>
                  <a:schemeClr val="bg1"/>
                </a:solidFill>
                <a:cs typeface="B Nazanin" pitchFamily="2" charset="-78"/>
              </a:rPr>
              <a:t>زندگی خانه ایست با دو پنجره ، یکی از این پنجره ها رو به دریا و زیبایی ها باز می شود و پنجره دیگر رو به کویر خشک و سوزان و بی آب و علف . اگر از پنجره اول به بیرن نگاه کنی خود را سوار بر کشتی می بینی که به سوی مقصد در حرکت است و اگر از پنجره دیگر به تماشا بنشینی خواهی دید که سوار بر شتری هستی و در بیابانی بی آب و علف سرگردان . بی آنکه به مقصد برسی . پس زندگی را از آن پنجره ای ببین که آن را به تو زیباتر نشان می دهد . زندگی کن و افسار آن را در دست بگیر تا زندگی بر تو چیره نشود . </a:t>
            </a:r>
            <a:endParaRPr lang="fa-IR" sz="2400" dirty="0">
              <a:solidFill>
                <a:schemeClr val="bg1"/>
              </a:solidFill>
              <a:cs typeface="B Nazanin" pitchFamily="2" charset="-78"/>
            </a:endParaRPr>
          </a:p>
        </p:txBody>
      </p:sp>
      <p:sp>
        <p:nvSpPr>
          <p:cNvPr id="6" name="TextBox 5"/>
          <p:cNvSpPr txBox="1"/>
          <p:nvPr/>
        </p:nvSpPr>
        <p:spPr>
          <a:xfrm>
            <a:off x="4860032" y="188640"/>
            <a:ext cx="4001155" cy="1292662"/>
          </a:xfrm>
          <a:prstGeom prst="rect">
            <a:avLst/>
          </a:prstGeom>
          <a:noFill/>
        </p:spPr>
        <p:txBody>
          <a:bodyPr wrap="square" rtlCol="1">
            <a:spAutoFit/>
          </a:bodyPr>
          <a:lstStyle/>
          <a:p>
            <a:pPr>
              <a:lnSpc>
                <a:spcPct val="150000"/>
              </a:lnSpc>
            </a:pPr>
            <a:r>
              <a:rPr lang="fa-IR" sz="2800" b="1" dirty="0" smtClean="0">
                <a:solidFill>
                  <a:schemeClr val="bg1"/>
                </a:solidFill>
                <a:cs typeface="B Nazanin" pitchFamily="2" charset="-78"/>
              </a:rPr>
              <a:t>خانم ثریا تقی زاده :</a:t>
            </a:r>
          </a:p>
          <a:p>
            <a:pPr>
              <a:lnSpc>
                <a:spcPct val="150000"/>
              </a:lnSpc>
            </a:pPr>
            <a:r>
              <a:rPr lang="fa-IR" sz="2400" dirty="0" smtClean="0">
                <a:solidFill>
                  <a:srgbClr val="FF0000"/>
                </a:solidFill>
                <a:cs typeface="B Nazanin" pitchFamily="2" charset="-78"/>
              </a:rPr>
              <a:t>( از کتاب : گنجینه . انتشارات ما و شما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79512" y="0"/>
            <a:ext cx="878497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0B050"/>
                </a:solidFill>
                <a:effectLst/>
                <a:latin typeface="Times New Roman" pitchFamily="18" charset="0"/>
                <a:ea typeface="Times New Roman" pitchFamily="18" charset="0"/>
                <a:cs typeface="B Nazanin" pitchFamily="2" charset="-78"/>
              </a:rPr>
              <a:t>*ارزش انسان: </a:t>
            </a:r>
          </a:p>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شما سزاوار عشق و احترام هستید تنها به این خاطر که شما، شما هستید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ارزش‌های خود را بشناسید و مرتب برای خود خاطر‌نشان کنید که سزاوار بهترین رفتارها</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هستید. اگر تصویر ذهنی ما از خویشتن ناسالم باشد همواره درون خود زمزمه‌ی « من</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لیاقت ندارم» را می‌شنویم و این نگرش باعث می‌شود که شاد‍‌ی‌ها را بگونه‌ای ناهشیار</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پس بزنیم</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p>
          <a:p>
            <a:pPr marL="0" marR="0" lvl="0" indent="0" algn="r" defTabSz="914400" rtl="1" eaLnBrk="1" fontAlgn="base" latinLnBrk="0" hangingPunct="1">
              <a:lnSpc>
                <a:spcPct val="15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2" name="Rectangle 1"/>
          <p:cNvSpPr>
            <a:spLocks noChangeArrowheads="1"/>
          </p:cNvSpPr>
          <p:nvPr/>
        </p:nvSpPr>
        <p:spPr bwMode="auto">
          <a:xfrm>
            <a:off x="251520" y="2780928"/>
            <a:ext cx="864096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FF0000"/>
                </a:solidFill>
                <a:effectLst/>
                <a:latin typeface="Times New Roman" pitchFamily="18" charset="0"/>
                <a:ea typeface="Times New Roman" pitchFamily="18" charset="0"/>
                <a:cs typeface="B Nazanin" pitchFamily="2" charset="-78"/>
              </a:rPr>
              <a:t>*نشانه‌های رفتاری یک تصویر ذهنی ناسالم</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B Nazanin" pitchFamily="2" charset="-78"/>
              </a:rPr>
              <a:t>:</a:t>
            </a:r>
            <a:endParaRPr kumimoji="0" lang="en-US" sz="2400" b="1" i="0" u="none" strike="noStrike" cap="none" normalizeH="0" baseline="0" dirty="0" smtClean="0">
              <a:ln>
                <a:noFill/>
              </a:ln>
              <a:solidFill>
                <a:srgbClr val="FF0000"/>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۱</a:t>
            </a:r>
            <a:r>
              <a:rPr lang="fa-IR" sz="2400" dirty="0" smtClean="0">
                <a:latin typeface="Calibri" pitchFamily="34" charset="0"/>
                <a:ea typeface="Times New Roman" pitchFamily="18" charset="0"/>
                <a:cs typeface="B Nazanin" pitchFamily="2" charset="-78"/>
              </a:rPr>
              <a: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حسادت</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۲</a:t>
            </a:r>
            <a:r>
              <a:rPr lang="fa-IR" sz="2400" dirty="0" smtClean="0">
                <a:latin typeface="Calibri" pitchFamily="34" charset="0"/>
                <a:ea typeface="Times New Roman" pitchFamily="18" charset="0"/>
                <a:cs typeface="B Nazanin" pitchFamily="2" charset="-78"/>
              </a:rPr>
              <a: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منفی صحبت کردن درباره خود</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۳</a:t>
            </a:r>
            <a:r>
              <a:rPr lang="fa-IR" sz="2400" dirty="0" smtClean="0">
                <a:latin typeface="Calibri" pitchFamily="34" charset="0"/>
                <a:ea typeface="Times New Roman" pitchFamily="18" charset="0"/>
                <a:cs typeface="B Nazanin" pitchFamily="2" charset="-78"/>
              </a:rPr>
              <a: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احساس گناه</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۴) ناتوانی در ادای تعارفات کلامی</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۵</a:t>
            </a:r>
            <a:r>
              <a:rPr lang="fa-IR" sz="2400" dirty="0" smtClean="0">
                <a:latin typeface="Calibri" pitchFamily="34" charset="0"/>
                <a:ea typeface="Times New Roman" pitchFamily="18" charset="0"/>
                <a:cs typeface="B Nazanin" pitchFamily="2" charset="-78"/>
              </a:rPr>
              <a: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عدم پذیرش تعارفات کلامی</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۶</a:t>
            </a:r>
            <a:r>
              <a:rPr lang="fa-IR" sz="2400" dirty="0" smtClean="0">
                <a:latin typeface="Calibri" pitchFamily="34" charset="0"/>
                <a:ea typeface="Times New Roman" pitchFamily="18" charset="0"/>
                <a:cs typeface="B Nazanin" pitchFamily="2" charset="-78"/>
              </a:rPr>
              <a: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اهمیت ندادن به نیازهای خویش</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76456" cy="6740307"/>
          </a:xfrm>
          <a:prstGeom prst="rect">
            <a:avLst/>
          </a:prstGeom>
        </p:spPr>
        <p:txBody>
          <a:bodyPr wrap="square">
            <a:spAutoFit/>
          </a:bodyPr>
          <a:lstStyle/>
          <a:p>
            <a:pPr lvl="0" eaLnBrk="0" fontAlgn="base" hangingPunct="0">
              <a:lnSpc>
                <a:spcPct val="150000"/>
              </a:lnSpc>
              <a:spcBef>
                <a:spcPct val="0"/>
              </a:spcBef>
              <a:spcAft>
                <a:spcPct val="0"/>
              </a:spcAft>
            </a:pPr>
            <a:r>
              <a:rPr lang="fa-IR" sz="2400" dirty="0" smtClean="0">
                <a:latin typeface="Times New Roman" pitchFamily="18" charset="0"/>
                <a:ea typeface="Times New Roman" pitchFamily="18" charset="0"/>
                <a:cs typeface="B Nazanin" pitchFamily="2" charset="-78"/>
              </a:rPr>
              <a:t>۷</a:t>
            </a:r>
            <a:r>
              <a:rPr lang="fa-IR" sz="2400" dirty="0" smtClean="0">
                <a:latin typeface="Calibri" pitchFamily="34" charset="0"/>
                <a:ea typeface="Times New Roman" pitchFamily="18" charset="0"/>
                <a:cs typeface="B Nazanin" pitchFamily="2" charset="-78"/>
              </a:rPr>
              <a:t>)</a:t>
            </a:r>
            <a:r>
              <a:rPr lang="en-US" sz="2400" dirty="0" smtClean="0">
                <a:latin typeface="Calibri" pitchFamily="34" charset="0"/>
                <a:ea typeface="Times New Roman" pitchFamily="18" charset="0"/>
                <a:cs typeface="B Nazanin" pitchFamily="2" charset="-78"/>
              </a:rPr>
              <a:t> </a:t>
            </a:r>
            <a:r>
              <a:rPr lang="fa-IR" sz="2400" dirty="0" smtClean="0">
                <a:latin typeface="Times New Roman" pitchFamily="18" charset="0"/>
                <a:ea typeface="Times New Roman" pitchFamily="18" charset="0"/>
                <a:cs typeface="B Nazanin" pitchFamily="2" charset="-78"/>
              </a:rPr>
              <a:t>سوال نکردن در مورد خواسته‌های خود</a:t>
            </a:r>
            <a:endParaRPr lang="en-US" sz="2400" dirty="0" smtClean="0">
              <a:latin typeface="Arial" pitchFamily="34" charset="0"/>
              <a:cs typeface="B Nazanin" pitchFamily="2" charset="-78"/>
            </a:endParaRPr>
          </a:p>
          <a:p>
            <a:pPr lvl="0" eaLnBrk="0" fontAlgn="base" hangingPunct="0">
              <a:lnSpc>
                <a:spcPct val="150000"/>
              </a:lnSpc>
              <a:spcBef>
                <a:spcPct val="0"/>
              </a:spcBef>
              <a:spcAft>
                <a:spcPct val="0"/>
              </a:spcAft>
            </a:pPr>
            <a:r>
              <a:rPr lang="fa-IR" sz="2400" dirty="0" smtClean="0">
                <a:latin typeface="Times New Roman" pitchFamily="18" charset="0"/>
                <a:ea typeface="Times New Roman" pitchFamily="18" charset="0"/>
                <a:cs typeface="B Nazanin" pitchFamily="2" charset="-78"/>
              </a:rPr>
              <a:t>8) ضعف مزاجی پایدار</a:t>
            </a:r>
            <a:endParaRPr lang="en-US" sz="2400" dirty="0" smtClean="0">
              <a:latin typeface="Arial" pitchFamily="34" charset="0"/>
              <a:cs typeface="B Nazanin" pitchFamily="2" charset="-78"/>
            </a:endParaRPr>
          </a:p>
          <a:p>
            <a:pPr lvl="0" eaLnBrk="0" fontAlgn="base" hangingPunct="0">
              <a:lnSpc>
                <a:spcPct val="150000"/>
              </a:lnSpc>
              <a:spcBef>
                <a:spcPct val="0"/>
              </a:spcBef>
              <a:spcAft>
                <a:spcPct val="0"/>
              </a:spcAft>
            </a:pPr>
            <a:r>
              <a:rPr lang="fa-IR" sz="2400" dirty="0" smtClean="0">
                <a:latin typeface="Times New Roman" pitchFamily="18" charset="0"/>
                <a:ea typeface="Times New Roman" pitchFamily="18" charset="0"/>
                <a:cs typeface="B Nazanin" pitchFamily="2" charset="-78"/>
              </a:rPr>
              <a:t>۹</a:t>
            </a:r>
            <a:r>
              <a:rPr lang="fa-IR" sz="2400" dirty="0" smtClean="0">
                <a:latin typeface="Calibri" pitchFamily="34" charset="0"/>
                <a:ea typeface="Times New Roman" pitchFamily="18" charset="0"/>
                <a:cs typeface="B Nazanin" pitchFamily="2" charset="-78"/>
              </a:rPr>
              <a:t>)</a:t>
            </a:r>
            <a:r>
              <a:rPr lang="en-US" sz="2400" dirty="0" smtClean="0">
                <a:latin typeface="Calibri" pitchFamily="34" charset="0"/>
                <a:ea typeface="Times New Roman" pitchFamily="18" charset="0"/>
                <a:cs typeface="B Nazanin" pitchFamily="2" charset="-78"/>
              </a:rPr>
              <a:t> </a:t>
            </a:r>
            <a:r>
              <a:rPr lang="fa-IR" sz="2400" dirty="0" smtClean="0">
                <a:latin typeface="Times New Roman" pitchFamily="18" charset="0"/>
                <a:ea typeface="Times New Roman" pitchFamily="18" charset="0"/>
                <a:cs typeface="B Nazanin" pitchFamily="2" charset="-78"/>
              </a:rPr>
              <a:t>مقایسه خود با دیگران</a:t>
            </a:r>
            <a:endParaRPr lang="en-US" sz="2400" dirty="0" smtClean="0">
              <a:latin typeface="Arial" pitchFamily="34" charset="0"/>
              <a:cs typeface="B Nazanin" pitchFamily="2" charset="-78"/>
            </a:endParaRPr>
          </a:p>
          <a:p>
            <a:pPr lvl="0" eaLnBrk="0" fontAlgn="base" hangingPunct="0">
              <a:lnSpc>
                <a:spcPct val="150000"/>
              </a:lnSpc>
              <a:spcBef>
                <a:spcPct val="0"/>
              </a:spcBef>
              <a:spcAft>
                <a:spcPct val="0"/>
              </a:spcAft>
            </a:pPr>
            <a:r>
              <a:rPr lang="fa-IR" sz="2400" dirty="0" smtClean="0">
                <a:latin typeface="Times New Roman" pitchFamily="18" charset="0"/>
                <a:ea typeface="Times New Roman" pitchFamily="18" charset="0"/>
                <a:cs typeface="B Nazanin" pitchFamily="2" charset="-78"/>
              </a:rPr>
              <a:t>۱۰) انتقاد از دیگران</a:t>
            </a:r>
            <a:endParaRPr lang="en-US" sz="2400" dirty="0" smtClean="0">
              <a:latin typeface="Arial" pitchFamily="34" charset="0"/>
              <a:cs typeface="B Nazanin" pitchFamily="2" charset="-78"/>
            </a:endParaRPr>
          </a:p>
          <a:p>
            <a:pPr lvl="0" eaLnBrk="0" fontAlgn="base" hangingPunct="0">
              <a:lnSpc>
                <a:spcPct val="150000"/>
              </a:lnSpc>
              <a:spcBef>
                <a:spcPct val="0"/>
              </a:spcBef>
              <a:spcAft>
                <a:spcPct val="0"/>
              </a:spcAft>
            </a:pPr>
            <a:r>
              <a:rPr lang="fa-IR" sz="2400" dirty="0" smtClean="0">
                <a:latin typeface="Times New Roman" pitchFamily="18" charset="0"/>
                <a:ea typeface="Times New Roman" pitchFamily="18" charset="0"/>
                <a:cs typeface="B Nazanin" pitchFamily="2" charset="-78"/>
              </a:rPr>
              <a:t>۱۱</a:t>
            </a:r>
            <a:r>
              <a:rPr lang="fa-IR" sz="2400" dirty="0" smtClean="0">
                <a:latin typeface="Calibri" pitchFamily="34" charset="0"/>
                <a:ea typeface="Times New Roman" pitchFamily="18" charset="0"/>
                <a:cs typeface="B Nazanin" pitchFamily="2" charset="-78"/>
              </a:rPr>
              <a:t>)</a:t>
            </a:r>
            <a:r>
              <a:rPr lang="en-US" sz="2400" dirty="0" smtClean="0">
                <a:latin typeface="Calibri" pitchFamily="34" charset="0"/>
                <a:ea typeface="Times New Roman" pitchFamily="18" charset="0"/>
                <a:cs typeface="B Nazanin" pitchFamily="2" charset="-78"/>
              </a:rPr>
              <a:t> </a:t>
            </a:r>
            <a:r>
              <a:rPr lang="fa-IR" sz="2400" dirty="0" smtClean="0">
                <a:latin typeface="Times New Roman" pitchFamily="18" charset="0"/>
                <a:ea typeface="Times New Roman" pitchFamily="18" charset="0"/>
                <a:cs typeface="B Nazanin" pitchFamily="2" charset="-78"/>
              </a:rPr>
              <a:t>ناتوانی در پذیرفتن و لذت بردن از عواطف و محبت</a:t>
            </a:r>
            <a:r>
              <a:rPr lang="fa-IR" sz="2400" dirty="0" smtClean="0">
                <a:latin typeface="Calibri" pitchFamily="34" charset="0"/>
                <a:ea typeface="Times New Roman" pitchFamily="18" charset="0"/>
                <a:cs typeface="B Nazanin" pitchFamily="2" charset="-78"/>
              </a:rPr>
              <a:t> </a:t>
            </a:r>
            <a:r>
              <a:rPr lang="fa-IR" sz="2400" dirty="0" smtClean="0">
                <a:latin typeface="Times New Roman" pitchFamily="18" charset="0"/>
                <a:ea typeface="Times New Roman" pitchFamily="18" charset="0"/>
                <a:cs typeface="B Nazanin" pitchFamily="2" charset="-78"/>
              </a:rPr>
              <a:t>دیگران</a:t>
            </a:r>
            <a:endParaRPr lang="en-US" sz="2400" dirty="0" smtClean="0">
              <a:latin typeface="Arial" pitchFamily="34" charset="0"/>
              <a:cs typeface="B Nazanin" pitchFamily="2" charset="-78"/>
            </a:endParaRPr>
          </a:p>
          <a:p>
            <a:pPr lvl="0" eaLnBrk="0" fontAlgn="base" hangingPunct="0">
              <a:lnSpc>
                <a:spcPct val="150000"/>
              </a:lnSpc>
              <a:spcBef>
                <a:spcPct val="0"/>
              </a:spcBef>
              <a:spcAft>
                <a:spcPct val="0"/>
              </a:spcAft>
            </a:pPr>
            <a:r>
              <a:rPr lang="fa-IR" sz="2400" dirty="0" smtClean="0">
                <a:latin typeface="Times New Roman" pitchFamily="18" charset="0"/>
                <a:ea typeface="Times New Roman" pitchFamily="18" charset="0"/>
                <a:cs typeface="B Nazanin" pitchFamily="2" charset="-78"/>
              </a:rPr>
              <a:t>۱۲) ناتوانی در بیان عواطف</a:t>
            </a:r>
            <a:endParaRPr lang="en-US" sz="2400" dirty="0" smtClean="0">
              <a:latin typeface="Arial" pitchFamily="34" charset="0"/>
              <a:cs typeface="B Nazanin" pitchFamily="2" charset="-78"/>
            </a:endParaRPr>
          </a:p>
          <a:p>
            <a:pPr lvl="0" eaLnBrk="0" fontAlgn="base" hangingPunct="0">
              <a:lnSpc>
                <a:spcPct val="150000"/>
              </a:lnSpc>
              <a:spcBef>
                <a:spcPct val="0"/>
              </a:spcBef>
              <a:spcAft>
                <a:spcPct val="0"/>
              </a:spcAft>
            </a:pPr>
            <a:r>
              <a:rPr lang="fa-IR" sz="2400" dirty="0" smtClean="0">
                <a:latin typeface="Times New Roman" pitchFamily="18" charset="0"/>
                <a:ea typeface="Times New Roman" pitchFamily="18" charset="0"/>
                <a:cs typeface="B Nazanin" pitchFamily="2" charset="-78"/>
              </a:rPr>
              <a:t>۱۳</a:t>
            </a:r>
            <a:r>
              <a:rPr lang="fa-IR" sz="2400" dirty="0" smtClean="0">
                <a:latin typeface="Calibri" pitchFamily="34" charset="0"/>
                <a:ea typeface="Times New Roman" pitchFamily="18" charset="0"/>
                <a:cs typeface="B Nazanin" pitchFamily="2" charset="-78"/>
              </a:rPr>
              <a:t>)</a:t>
            </a:r>
            <a:r>
              <a:rPr lang="en-US" sz="2400" dirty="0" smtClean="0">
                <a:latin typeface="Calibri" pitchFamily="34" charset="0"/>
                <a:ea typeface="Times New Roman" pitchFamily="18" charset="0"/>
                <a:cs typeface="B Nazanin" pitchFamily="2" charset="-78"/>
              </a:rPr>
              <a:t> </a:t>
            </a:r>
            <a:r>
              <a:rPr lang="fa-IR" sz="2400" dirty="0" smtClean="0">
                <a:latin typeface="Times New Roman" pitchFamily="18" charset="0"/>
                <a:ea typeface="Times New Roman" pitchFamily="18" charset="0"/>
                <a:cs typeface="B Nazanin" pitchFamily="2" charset="-78"/>
              </a:rPr>
              <a:t>محروم ساختن بی‌دلیل خود از رفاه و آسایش و</a:t>
            </a:r>
            <a:r>
              <a:rPr lang="en-US" sz="2400" dirty="0" smtClean="0">
                <a:latin typeface="Calibri" pitchFamily="34" charset="0"/>
                <a:ea typeface="Times New Roman" pitchFamily="18" charset="0"/>
                <a:cs typeface="B Nazanin" pitchFamily="2" charset="-78"/>
              </a:rPr>
              <a:t> …</a:t>
            </a:r>
            <a:endParaRPr lang="fa-IR" sz="2400" dirty="0" smtClean="0">
              <a:latin typeface="Calibri" pitchFamily="34" charset="0"/>
              <a:ea typeface="Times New Roman" pitchFamily="18" charset="0"/>
              <a:cs typeface="B Nazanin" pitchFamily="2" charset="-78"/>
            </a:endParaRPr>
          </a:p>
          <a:p>
            <a:pPr lvl="0" eaLnBrk="0" fontAlgn="base" hangingPunct="0">
              <a:lnSpc>
                <a:spcPct val="150000"/>
              </a:lnSpc>
              <a:spcBef>
                <a:spcPct val="0"/>
              </a:spcBef>
              <a:spcAft>
                <a:spcPct val="0"/>
              </a:spcAft>
            </a:pPr>
            <a:r>
              <a:rPr lang="fa-IR" sz="2400" dirty="0" smtClean="0">
                <a:latin typeface="Calibri" pitchFamily="34" charset="0"/>
                <a:ea typeface="Times New Roman" pitchFamily="18" charset="0"/>
                <a:cs typeface="B Nazanin" pitchFamily="2" charset="-78"/>
              </a:rPr>
              <a:t>                  ************************************</a:t>
            </a:r>
            <a:endParaRPr lang="en-US" sz="2400" dirty="0" smtClean="0">
              <a:latin typeface="Calibri" pitchFamily="34" charset="0"/>
              <a:ea typeface="Times New Roman" pitchFamily="18" charset="0"/>
              <a:cs typeface="B Nazanin" pitchFamily="2" charset="-78"/>
            </a:endParaRPr>
          </a:p>
          <a:p>
            <a:pPr lvl="0" eaLnBrk="0" fontAlgn="base" hangingPunct="0">
              <a:lnSpc>
                <a:spcPct val="150000"/>
              </a:lnSpc>
              <a:spcBef>
                <a:spcPct val="0"/>
              </a:spcBef>
              <a:spcAft>
                <a:spcPct val="0"/>
              </a:spcAft>
              <a:buFont typeface="Arial" pitchFamily="34" charset="0"/>
              <a:buChar char="•"/>
            </a:pPr>
            <a:r>
              <a:rPr lang="fa-IR" sz="2400" dirty="0" smtClean="0">
                <a:solidFill>
                  <a:srgbClr val="FF0000"/>
                </a:solidFill>
                <a:latin typeface="Calibri" pitchFamily="34" charset="0"/>
                <a:cs typeface="B Nazanin" pitchFamily="2" charset="-78"/>
              </a:rPr>
              <a:t>نیچه : </a:t>
            </a:r>
            <a:r>
              <a:rPr lang="fa-IR" sz="2400" dirty="0" smtClean="0">
                <a:latin typeface="Calibri" pitchFamily="34" charset="0"/>
                <a:cs typeface="B Nazanin" pitchFamily="2" charset="-78"/>
              </a:rPr>
              <a:t>آن کسی راکه شعله حسد فرا می گیرد ، بالاخره مانند عقرب به خود نیش خواهد زد و هلاک خواهد شد .</a:t>
            </a:r>
          </a:p>
          <a:p>
            <a:pPr lvl="0" eaLnBrk="0" fontAlgn="base" hangingPunct="0">
              <a:lnSpc>
                <a:spcPct val="150000"/>
              </a:lnSpc>
              <a:spcBef>
                <a:spcPct val="0"/>
              </a:spcBef>
              <a:spcAft>
                <a:spcPct val="0"/>
              </a:spcAft>
              <a:buFont typeface="Arial" pitchFamily="34" charset="0"/>
              <a:buChar char="•"/>
            </a:pPr>
            <a:r>
              <a:rPr lang="fa-IR" sz="2400" dirty="0" smtClean="0">
                <a:solidFill>
                  <a:srgbClr val="FF0000"/>
                </a:solidFill>
                <a:latin typeface="Calibri" pitchFamily="34" charset="0"/>
                <a:cs typeface="B Nazanin" pitchFamily="2" charset="-78"/>
              </a:rPr>
              <a:t>ضرب المثل فرانسوی : </a:t>
            </a:r>
            <a:r>
              <a:rPr lang="fa-IR" sz="2400" dirty="0" smtClean="0">
                <a:latin typeface="Calibri" pitchFamily="34" charset="0"/>
                <a:cs typeface="B Nazanin" pitchFamily="2" charset="-78"/>
              </a:rPr>
              <a:t>زنگ آهن را می خورد ، و حسادت ، قلب را .</a:t>
            </a:r>
          </a:p>
          <a:p>
            <a:pPr lvl="0" eaLnBrk="0" fontAlgn="base" hangingPunct="0">
              <a:lnSpc>
                <a:spcPct val="150000"/>
              </a:lnSpc>
              <a:spcBef>
                <a:spcPct val="0"/>
              </a:spcBef>
              <a:spcAft>
                <a:spcPct val="0"/>
              </a:spcAft>
              <a:buFont typeface="Arial" pitchFamily="34" charset="0"/>
              <a:buChar char="•"/>
            </a:pPr>
            <a:r>
              <a:rPr lang="fa-IR" sz="2400" dirty="0" smtClean="0">
                <a:solidFill>
                  <a:srgbClr val="FF0000"/>
                </a:solidFill>
                <a:latin typeface="Calibri" pitchFamily="34" charset="0"/>
                <a:cs typeface="B Nazanin" pitchFamily="2" charset="-78"/>
              </a:rPr>
              <a:t>حضرت علی (ع) : </a:t>
            </a:r>
            <a:r>
              <a:rPr lang="fa-IR" sz="2400" dirty="0" smtClean="0">
                <a:latin typeface="Calibri" pitchFamily="34" charset="0"/>
                <a:cs typeface="B Nazanin" pitchFamily="2" charset="-78"/>
              </a:rPr>
              <a:t>حسد ، زندان روح است . </a:t>
            </a:r>
            <a:endParaRPr lang="en-US" sz="2400" dirty="0" smtClean="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4_5778353432721096979</Template>
  <TotalTime>0</TotalTime>
  <Words>4847</Words>
  <Application>Microsoft Office PowerPoint</Application>
  <PresentationFormat>On-screen Show (4:3)</PresentationFormat>
  <Paragraphs>241</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B Nazanin</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omid arzi</dc:creator>
  <cp:lastModifiedBy>omid arzi</cp:lastModifiedBy>
  <cp:revision>1</cp:revision>
  <dcterms:created xsi:type="dcterms:W3CDTF">2022-01-19T07:55:10Z</dcterms:created>
  <dcterms:modified xsi:type="dcterms:W3CDTF">2022-01-19T07:55:29Z</dcterms:modified>
</cp:coreProperties>
</file>