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7" r:id="rId2"/>
    <p:sldId id="266" r:id="rId3"/>
    <p:sldId id="268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4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3DE8E503-0540-485C-A738-62E4F31BDF8A}" type="datetimeFigureOut">
              <a:rPr lang="fa-IR" smtClean="0"/>
              <a:t>12/29/1439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01300201-18D5-428F-AD1C-40CFAE0D3AC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34595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6C29-4814-4300-852A-0E2564B53114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5CB4-FA22-459F-8942-4B25817BEA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-200949" y="-14288"/>
            <a:ext cx="5357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spcBef>
                <a:spcPct val="0"/>
              </a:spcBef>
              <a:buFontTx/>
              <a:buNone/>
            </a:pPr>
            <a:r>
              <a:rPr lang="en-US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@</a:t>
            </a:r>
            <a:r>
              <a:rPr lang="en-US" altLang="fa-IR" sz="2400" b="1" dirty="0" err="1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PptBank</a:t>
            </a:r>
            <a:r>
              <a:rPr lang="en-US" altLang="fa-IR" sz="2400" b="1" baseline="0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</a:t>
            </a:r>
            <a:r>
              <a:rPr lang="fa-IR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کانال تلگرامی بانک پاور پوینت</a:t>
            </a:r>
            <a:endParaRPr lang="en-US" altLang="fa-IR" sz="2400" b="1" dirty="0">
              <a:solidFill>
                <a:srgbClr val="FF0000"/>
              </a:solidFill>
              <a:latin typeface="Tahoma" panose="020B0604030504040204" pitchFamily="34" charset="0"/>
              <a:cs typeface="B Titr" panose="00000700000000000000" pitchFamily="2" charset="-78"/>
            </a:endParaRPr>
          </a:p>
        </p:txBody>
      </p:sp>
    </p:spTree>
  </p:cSld>
  <p:clrMapOvr>
    <a:masterClrMapping/>
  </p:clrMapOvr>
  <p:transition spd="slow" advTm="3000">
    <p:check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6C29-4814-4300-852A-0E2564B53114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5CB4-FA22-459F-8942-4B25817BEA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3000">
    <p:check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6C29-4814-4300-852A-0E2564B53114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5CB4-FA22-459F-8942-4B25817BEA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3000"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6C29-4814-4300-852A-0E2564B53114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5CB4-FA22-459F-8942-4B25817BEA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3000"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6C29-4814-4300-852A-0E2564B53114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5CB4-FA22-459F-8942-4B25817BEA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 advTm="3000"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6C29-4814-4300-852A-0E2564B53114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5CB4-FA22-459F-8942-4B25817BEA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3000"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6C29-4814-4300-852A-0E2564B53114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5CB4-FA22-459F-8942-4B25817BEA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 advTm="3000"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6C29-4814-4300-852A-0E2564B53114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5CB4-FA22-459F-8942-4B25817BEA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3000">
    <p:check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6C29-4814-4300-852A-0E2564B53114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5CB4-FA22-459F-8942-4B25817BEA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3000"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6C29-4814-4300-852A-0E2564B53114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5CB4-FA22-459F-8942-4B25817BEA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3000">
    <p:check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DE486C29-4814-4300-852A-0E2564B53114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F72D5CB4-FA22-459F-8942-4B25817BEA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3000"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E486C29-4814-4300-852A-0E2564B53114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F72D5CB4-FA22-459F-8942-4B25817BEA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Rectangle 17"/>
          <p:cNvSpPr/>
          <p:nvPr userDrawn="1"/>
        </p:nvSpPr>
        <p:spPr>
          <a:xfrm>
            <a:off x="-200949" y="-14288"/>
            <a:ext cx="5357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spcBef>
                <a:spcPct val="0"/>
              </a:spcBef>
              <a:buFontTx/>
              <a:buNone/>
            </a:pPr>
            <a:r>
              <a:rPr lang="en-US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@</a:t>
            </a:r>
            <a:r>
              <a:rPr lang="en-US" altLang="fa-IR" sz="2400" b="1" dirty="0" err="1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PptBank</a:t>
            </a:r>
            <a:r>
              <a:rPr lang="en-US" altLang="fa-IR" sz="2400" b="1" baseline="0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</a:t>
            </a:r>
            <a:r>
              <a:rPr lang="fa-IR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کانال تلگرامی بانک پاور پوینت</a:t>
            </a:r>
            <a:endParaRPr lang="en-US" altLang="fa-IR" sz="2400" b="1" dirty="0">
              <a:solidFill>
                <a:srgbClr val="FF0000"/>
              </a:solidFill>
              <a:latin typeface="Tahoma" panose="020B0604030504040204" pitchFamily="34" charset="0"/>
              <a:cs typeface="B Titr" panose="00000700000000000000" pitchFamily="2" charset="-78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Tm="3000">
    <p:checker/>
  </p:transition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solidFill>
                  <a:srgbClr val="00B050"/>
                </a:solidFill>
                <a:cs typeface="B Titr" pitchFamily="2" charset="-78"/>
              </a:rPr>
              <a:t>ساختمان رله سنجشی</a:t>
            </a:r>
            <a:endParaRPr lang="en-US" dirty="0">
              <a:solidFill>
                <a:srgbClr val="00B050"/>
              </a:solidFill>
              <a:cs typeface="B Titr" pitchFamily="2" charset="-78"/>
            </a:endParaRPr>
          </a:p>
        </p:txBody>
      </p:sp>
      <p:pic>
        <p:nvPicPr>
          <p:cNvPr id="4" name="Content Placeholder 3" descr="1106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7400" y="1447800"/>
            <a:ext cx="5059170" cy="4270375"/>
          </a:xfrm>
        </p:spPr>
      </p:pic>
    </p:spTree>
  </p:cSld>
  <p:clrMapOvr>
    <a:masterClrMapping/>
  </p:clrMapOvr>
  <p:transition spd="slow">
    <p:check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solidFill>
                  <a:srgbClr val="00B050"/>
                </a:solidFill>
                <a:cs typeface="B Titr" pitchFamily="2" charset="-78"/>
              </a:rPr>
              <a:t>اصول کار رله سنجشی</a:t>
            </a:r>
            <a:endParaRPr lang="en-US" dirty="0">
              <a:solidFill>
                <a:srgbClr val="00B05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r" rtl="1"/>
            <a:r>
              <a:rPr lang="fa-IR" dirty="0" smtClean="0">
                <a:solidFill>
                  <a:srgbClr val="FFC000"/>
                </a:solidFill>
                <a:cs typeface="B Titr" pitchFamily="2" charset="-78"/>
              </a:rPr>
              <a:t>در تاسیسات الکتریکی مانند شبکه انتقال انرژی ء مولدها وترانس ها وتجهیزات واسباب و ادوات دیگر برقی در اثر نقصان  عایق بندی  ویا ضعف استقامت  الکتریکی ء دینامیکی و الکتریکی در مقابل فشارهای ضربه ای پیش بینی  نشده و همچنین در اثر ازدیاد بیش از حد مجاز درجه حرارت ء خطاهایی پدید می آید که اغلب موجب قطع انرژی می گردد.</a:t>
            </a:r>
          </a:p>
          <a:p>
            <a:pPr algn="r" rtl="1"/>
            <a:r>
              <a:rPr lang="fa-IR" dirty="0" smtClean="0">
                <a:solidFill>
                  <a:srgbClr val="FFC000"/>
                </a:solidFill>
                <a:cs typeface="B Titr" pitchFamily="2" charset="-78"/>
              </a:rPr>
              <a:t>این خطاها ممکن است بصورت اتصال کوتاه ء اتصال زمین ء پارگی و قطع شدگی هادی ها و خورده شدن و شکسته شدن عایق ها و غیره ظاهر شود. </a:t>
            </a:r>
            <a:endParaRPr lang="en-US" dirty="0">
              <a:solidFill>
                <a:srgbClr val="FFC00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 spd="slow">
    <p:check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838200"/>
            <a:ext cx="7772400" cy="4572000"/>
          </a:xfrm>
        </p:spPr>
        <p:txBody>
          <a:bodyPr>
            <a:normAutofit fontScale="77500" lnSpcReduction="20000"/>
          </a:bodyPr>
          <a:lstStyle/>
          <a:p>
            <a:pPr algn="r" rtl="1"/>
            <a:r>
              <a:rPr lang="fa-IR" dirty="0" smtClean="0">
                <a:solidFill>
                  <a:srgbClr val="FFC000"/>
                </a:solidFill>
                <a:cs typeface="B Titr" pitchFamily="2" charset="-78"/>
              </a:rPr>
              <a:t>قطعات  یا وسایلی که چنین خطایی پیدا می کنند باید بلافاصله از شبکه ای که  آنرا تغذیه می کند جدا شود تا  ازدیاد و گسترش خطا و از کار افتادن بقیه قسمت های سالم شبکه جلوگیری گردد.</a:t>
            </a:r>
          </a:p>
          <a:p>
            <a:pPr algn="r" rtl="1"/>
            <a:r>
              <a:rPr lang="fa-IR" dirty="0" smtClean="0">
                <a:solidFill>
                  <a:srgbClr val="FFC000"/>
                </a:solidFill>
                <a:cs typeface="B Titr" pitchFamily="2" charset="-78"/>
              </a:rPr>
              <a:t>پس باید شبکه طوری طرح ریزی شود که  از یک  پایداری  و ثبات قابل قبول در حد امکان برخوردار باشد برای این کار باید از رله استفاده کرد ء وظیفه رله این است که در وقع پیش آمدن خطا در محلی از شبکه برق متوجه خطا شود و آن خطا را بسنجد و دستگاه خبر را آماده کند یا در صورت لزوم خود رله عمل کندو سبب قطع مدار الکتریکی شود .</a:t>
            </a:r>
          </a:p>
          <a:p>
            <a:endParaRPr lang="en-US" dirty="0"/>
          </a:p>
        </p:txBody>
      </p:sp>
    </p:spTree>
  </p:cSld>
  <p:clrMapOvr>
    <a:masterClrMapping/>
  </p:clrMapOvr>
  <p:transition spd="slow" advTm="3000">
    <p:cover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solidFill>
                  <a:srgbClr val="00B050"/>
                </a:solidFill>
                <a:cs typeface="B Titr" pitchFamily="2" charset="-78"/>
              </a:rPr>
              <a:t>رله سنجشی  </a:t>
            </a:r>
            <a:endParaRPr lang="en-US" dirty="0">
              <a:solidFill>
                <a:srgbClr val="00B050"/>
              </a:solidFill>
              <a:cs typeface="B Titr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ar-SA" sz="3200" dirty="0" smtClean="0">
                <a:solidFill>
                  <a:srgbClr val="FFC000"/>
                </a:solidFill>
                <a:cs typeface="B Titr" pitchFamily="2" charset="-78"/>
              </a:rPr>
              <a:t>در رله‌های سنجشیِ دقت و حساسیت معینی تعریف می‌شود تا در موقع تغییر کردن یک کمیت الکتریکی و یا ‏یک کمیت فیزیکی دیگری شروع به کار کند. چنین رله‌ای برای مقدار معینی از یک ‏کمیت مشخص تنظیم می‌شود و اگر آن کمیت از مقدار تعیین و تنظیم شده کمتر و یا ‏بیشتر باشد رله آن تغییرات را می‌سنجد.</a:t>
            </a:r>
            <a:endParaRPr lang="en-US" sz="3200" dirty="0" smtClean="0">
              <a:solidFill>
                <a:srgbClr val="FFC000"/>
              </a:solidFill>
              <a:cs typeface="B Titr" pitchFamily="2" charset="-78"/>
            </a:endParaRPr>
          </a:p>
          <a:p>
            <a:pPr algn="ctr"/>
            <a:endParaRPr lang="en-US" sz="3200" dirty="0" smtClean="0">
              <a:solidFill>
                <a:srgbClr val="FFC000"/>
              </a:solidFill>
              <a:cs typeface="B Titr" pitchFamily="2" charset="-78"/>
            </a:endParaRPr>
          </a:p>
          <a:p>
            <a:pPr algn="ctr">
              <a:buNone/>
            </a:pPr>
            <a:endParaRPr lang="en-US" sz="3200" dirty="0" smtClean="0">
              <a:solidFill>
                <a:srgbClr val="FFC000"/>
              </a:solidFill>
              <a:cs typeface="B Titr" pitchFamily="2" charset="-78"/>
            </a:endParaRPr>
          </a:p>
          <a:p>
            <a:pPr algn="ctr">
              <a:buNone/>
            </a:pPr>
            <a:endParaRPr lang="en-US" sz="3200" dirty="0" smtClean="0">
              <a:solidFill>
                <a:srgbClr val="FFC000"/>
              </a:solidFill>
              <a:cs typeface="B Titr" pitchFamily="2" charset="-78"/>
            </a:endParaRPr>
          </a:p>
          <a:p>
            <a:endParaRPr lang="en-US" dirty="0"/>
          </a:p>
        </p:txBody>
      </p:sp>
    </p:spTree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914400" y="914400"/>
            <a:ext cx="7772400" cy="4572000"/>
          </a:xfrm>
        </p:spPr>
        <p:txBody>
          <a:bodyPr>
            <a:normAutofit fontScale="85000" lnSpcReduction="20000"/>
          </a:bodyPr>
          <a:lstStyle/>
          <a:p>
            <a:pPr algn="r">
              <a:buNone/>
            </a:pPr>
            <a:r>
              <a:rPr lang="ar-SA" dirty="0" smtClean="0">
                <a:solidFill>
                  <a:srgbClr val="FFC000"/>
                </a:solidFill>
                <a:cs typeface="B Titr" pitchFamily="2" charset="-78"/>
              </a:rPr>
              <a:t> رله سنجشی دو نوع دارد:</a:t>
            </a:r>
            <a:r>
              <a:rPr lang="fa-IR" dirty="0" smtClean="0">
                <a:solidFill>
                  <a:srgbClr val="FFC000"/>
                </a:solidFill>
                <a:cs typeface="B Titr" pitchFamily="2" charset="-78"/>
              </a:rPr>
              <a:t>ساده و مرکب</a:t>
            </a:r>
            <a:r>
              <a:rPr lang="ar-SA" dirty="0" smtClean="0">
                <a:solidFill>
                  <a:srgbClr val="FFC000"/>
                </a:solidFill>
                <a:cs typeface="B Titr" pitchFamily="2" charset="-78"/>
              </a:rPr>
              <a:t> </a:t>
            </a:r>
            <a:endParaRPr lang="fa-IR" dirty="0" smtClean="0">
              <a:solidFill>
                <a:srgbClr val="FFC000"/>
              </a:solidFill>
              <a:cs typeface="B Titr" pitchFamily="2" charset="-78"/>
            </a:endParaRPr>
          </a:p>
          <a:p>
            <a:pPr algn="r" rtl="1"/>
            <a:r>
              <a:rPr lang="ar-SA" dirty="0" smtClean="0">
                <a:solidFill>
                  <a:srgbClr val="FFC000"/>
                </a:solidFill>
                <a:cs typeface="B Titr" pitchFamily="2" charset="-78"/>
              </a:rPr>
              <a:t>رله سنجشی ساده اغلب دارای یک سیم پیچی تحریک شونده می‌باشد که در اثر ‏تغییر جریان و یا ولتاژ تحریک و موجب وصل شدن کنتاکتی می‌شود؛ مانند رله حرارتی و رله ‏جریان زیاد و رله فشار کم</a:t>
            </a:r>
            <a:r>
              <a:rPr lang="en-US" dirty="0" smtClean="0">
                <a:solidFill>
                  <a:srgbClr val="FFC000"/>
                </a:solidFill>
                <a:cs typeface="B Titr" pitchFamily="2" charset="-78"/>
              </a:rPr>
              <a:t>.</a:t>
            </a:r>
          </a:p>
          <a:p>
            <a:pPr algn="r" rtl="1"/>
            <a:r>
              <a:rPr lang="ar-SA" dirty="0" smtClean="0">
                <a:solidFill>
                  <a:srgbClr val="FFC000"/>
                </a:solidFill>
                <a:cs typeface="B Titr" pitchFamily="2" charset="-78"/>
              </a:rPr>
              <a:t>همچنین رله سنجشی مرکب دارای دو سیم پیچی تحریک شونده‌است که همانند رله‌ای که نسبت ولتاژ و جریان را می‌سنجد (رله سنجش مقاومت ظاهری)، آن قسمت از شبکه را که اتصالی شده‌است از مدار جدا می‌کند، مانند رله دیستانس. ‏</a:t>
            </a:r>
            <a:endParaRPr lang="en-US" dirty="0" smtClean="0">
              <a:solidFill>
                <a:srgbClr val="FFC000"/>
              </a:solidFill>
              <a:cs typeface="B Titr" pitchFamily="2" charset="-78"/>
            </a:endParaRPr>
          </a:p>
          <a:p>
            <a:pPr algn="r">
              <a:buNone/>
            </a:pPr>
            <a:endParaRPr lang="fa-IR" dirty="0" smtClean="0">
              <a:solidFill>
                <a:srgbClr val="FFC000"/>
              </a:solidFill>
              <a:cs typeface="B Titr" pitchFamily="2" charset="-78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check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667000"/>
            <a:ext cx="7772400" cy="457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a-IR" sz="7200" dirty="0" smtClean="0">
                <a:solidFill>
                  <a:srgbClr val="FFC000"/>
                </a:solidFill>
                <a:cs typeface="B Titr" pitchFamily="2" charset="-78"/>
              </a:rPr>
              <a:t>از توجه شما ممنونم</a:t>
            </a:r>
          </a:p>
        </p:txBody>
      </p:sp>
    </p:spTree>
  </p:cSld>
  <p:clrMapOvr>
    <a:masterClrMapping/>
  </p:clrMapOvr>
  <p:transition spd="slow" advTm="3000">
    <p:newsflash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63</TotalTime>
  <Words>191</Words>
  <Application>Microsoft Office PowerPoint</Application>
  <PresentationFormat>On-screen Show (4:3)</PresentationFormat>
  <Paragraphs>14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Arial</vt:lpstr>
      <vt:lpstr>B Titr</vt:lpstr>
      <vt:lpstr>Calibri</vt:lpstr>
      <vt:lpstr>Consolas</vt:lpstr>
      <vt:lpstr>Corbel</vt:lpstr>
      <vt:lpstr>Tahoma</vt:lpstr>
      <vt:lpstr>Wingdings</vt:lpstr>
      <vt:lpstr>Wingdings 2</vt:lpstr>
      <vt:lpstr>Wingdings 3</vt:lpstr>
      <vt:lpstr>Metro</vt:lpstr>
      <vt:lpstr>ساختمان رله سنجشی</vt:lpstr>
      <vt:lpstr>اصول کار رله سنجشی</vt:lpstr>
      <vt:lpstr>PowerPoint Presentation</vt:lpstr>
      <vt:lpstr>رله سنجشی 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رله سنجشی مرکب </dc:title>
  <dc:creator>server </dc:creator>
  <cp:lastModifiedBy>omid</cp:lastModifiedBy>
  <cp:revision>12</cp:revision>
  <dcterms:created xsi:type="dcterms:W3CDTF">2016-04-21T16:47:33Z</dcterms:created>
  <dcterms:modified xsi:type="dcterms:W3CDTF">2018-09-09T13:46:33Z</dcterms:modified>
</cp:coreProperties>
</file>