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0" r:id="rId4"/>
    <p:sldId id="258" r:id="rId5"/>
    <p:sldId id="259" r:id="rId6"/>
    <p:sldId id="260" r:id="rId7"/>
    <p:sldId id="271" r:id="rId8"/>
    <p:sldId id="261" r:id="rId9"/>
    <p:sldId id="262" r:id="rId10"/>
    <p:sldId id="263" r:id="rId11"/>
    <p:sldId id="264" r:id="rId12"/>
    <p:sldId id="265" r:id="rId13"/>
    <p:sldId id="266" r:id="rId14"/>
    <p:sldId id="267" r:id="rId15"/>
    <p:sldId id="268"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2F6C304-6862-4A5D-B3C5-B63AB9EE6A86}" type="datetimeFigureOut">
              <a:rPr lang="en-US" smtClean="0"/>
              <a:pPr/>
              <a:t>1/14/2016</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7B5ED287-73D0-45D1-A56D-910DD8D2F01D}"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F6C304-6862-4A5D-B3C5-B63AB9EE6A86}" type="datetimeFigureOut">
              <a:rPr lang="en-US" smtClean="0"/>
              <a:pPr/>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ED287-73D0-45D1-A56D-910DD8D2F01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F6C304-6862-4A5D-B3C5-B63AB9EE6A86}" type="datetimeFigureOut">
              <a:rPr lang="en-US" smtClean="0"/>
              <a:pPr/>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ED287-73D0-45D1-A56D-910DD8D2F01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2F6C304-6862-4A5D-B3C5-B63AB9EE6A86}" type="datetimeFigureOut">
              <a:rPr lang="en-US" smtClean="0"/>
              <a:pPr/>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ED287-73D0-45D1-A56D-910DD8D2F01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F6C304-6862-4A5D-B3C5-B63AB9EE6A86}" type="datetimeFigureOut">
              <a:rPr lang="en-US" smtClean="0"/>
              <a:pPr/>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ED287-73D0-45D1-A56D-910DD8D2F01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2F6C304-6862-4A5D-B3C5-B63AB9EE6A86}" type="datetimeFigureOut">
              <a:rPr lang="en-US" smtClean="0"/>
              <a:pPr/>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5ED287-73D0-45D1-A56D-910DD8D2F01D}"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F6C304-6862-4A5D-B3C5-B63AB9EE6A86}" type="datetimeFigureOut">
              <a:rPr lang="en-US" smtClean="0"/>
              <a:pPr/>
              <a:t>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5ED287-73D0-45D1-A56D-910DD8D2F01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F6C304-6862-4A5D-B3C5-B63AB9EE6A86}" type="datetimeFigureOut">
              <a:rPr lang="en-US" smtClean="0"/>
              <a:pPr/>
              <a:t>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5ED287-73D0-45D1-A56D-910DD8D2F01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F6C304-6862-4A5D-B3C5-B63AB9EE6A86}" type="datetimeFigureOut">
              <a:rPr lang="en-US" smtClean="0"/>
              <a:pPr/>
              <a:t>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5ED287-73D0-45D1-A56D-910DD8D2F01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2F6C304-6862-4A5D-B3C5-B63AB9EE6A86}" type="datetimeFigureOut">
              <a:rPr lang="en-US" smtClean="0"/>
              <a:pPr/>
              <a:t>1/14/2016</a:t>
            </a:fld>
            <a:endParaRPr lang="en-US"/>
          </a:p>
        </p:txBody>
      </p:sp>
      <p:sp>
        <p:nvSpPr>
          <p:cNvPr id="7" name="Slide Number Placeholder 6"/>
          <p:cNvSpPr>
            <a:spLocks noGrp="1"/>
          </p:cNvSpPr>
          <p:nvPr>
            <p:ph type="sldNum" sz="quarter" idx="12"/>
          </p:nvPr>
        </p:nvSpPr>
        <p:spPr/>
        <p:txBody>
          <a:bodyPr/>
          <a:lstStyle/>
          <a:p>
            <a:fld id="{7B5ED287-73D0-45D1-A56D-910DD8D2F01D}"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F6C304-6862-4A5D-B3C5-B63AB9EE6A86}" type="datetimeFigureOut">
              <a:rPr lang="en-US" smtClean="0"/>
              <a:pPr/>
              <a:t>1/14/2016</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7B5ED287-73D0-45D1-A56D-910DD8D2F01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02F6C304-6862-4A5D-B3C5-B63AB9EE6A86}" type="datetimeFigureOut">
              <a:rPr lang="en-US" smtClean="0"/>
              <a:pPr/>
              <a:t>1/14/2016</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7B5ED287-73D0-45D1-A56D-910DD8D2F01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33365" y="3048000"/>
            <a:ext cx="3313355" cy="676836"/>
          </a:xfrm>
        </p:spPr>
        <p:txBody>
          <a:bodyPr/>
          <a:lstStyle/>
          <a:p>
            <a:pPr algn="ctr" rtl="1"/>
            <a:r>
              <a:rPr lang="fa-IR" dirty="0" smtClean="0">
                <a:cs typeface="MRT_Poster" panose="00000700000000000000" pitchFamily="2" charset="-78"/>
              </a:rPr>
              <a:t>شخصیت و ارتباطات</a:t>
            </a:r>
            <a:endParaRPr lang="en-US" dirty="0">
              <a:cs typeface="MRT_Poster" panose="00000700000000000000" pitchFamily="2" charset="-78"/>
            </a:endParaRPr>
          </a:p>
        </p:txBody>
      </p:sp>
      <p:sp>
        <p:nvSpPr>
          <p:cNvPr id="3" name="Subtitle 2"/>
          <p:cNvSpPr>
            <a:spLocks noGrp="1"/>
          </p:cNvSpPr>
          <p:nvPr>
            <p:ph type="subTitle" idx="1"/>
          </p:nvPr>
        </p:nvSpPr>
        <p:spPr/>
        <p:txBody>
          <a:bodyPr>
            <a:normAutofit/>
          </a:bodyPr>
          <a:lstStyle/>
          <a:p>
            <a:pPr algn="ctr" rtl="1"/>
            <a:r>
              <a:rPr lang="fa-IR" sz="3600" b="1" dirty="0" smtClean="0">
                <a:cs typeface="B Homa" panose="00000400000000000000" pitchFamily="2" charset="-78"/>
              </a:rPr>
              <a:t>تیپ های شخصیتی </a:t>
            </a:r>
            <a:endParaRPr lang="en-US" sz="3600" b="1" dirty="0">
              <a:cs typeface="B Homa" panose="00000400000000000000" pitchFamily="2" charset="-78"/>
            </a:endParaRPr>
          </a:p>
        </p:txBody>
      </p:sp>
    </p:spTree>
    <p:extLst>
      <p:ext uri="{BB962C8B-B14F-4D97-AF65-F5344CB8AC3E}">
        <p14:creationId xmlns:p14="http://schemas.microsoft.com/office/powerpoint/2010/main" xmlns="" val="1072413042"/>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b="1" dirty="0" smtClean="0">
                <a:cs typeface="B Titr" panose="00000700000000000000" pitchFamily="2" charset="-78"/>
              </a:rPr>
              <a:t>نحوه ارتباط مؤثر با افراد کمال گرا</a:t>
            </a:r>
            <a:endParaRPr lang="en-US" b="1" dirty="0">
              <a:cs typeface="B Titr" panose="00000700000000000000" pitchFamily="2" charset="-78"/>
            </a:endParaRPr>
          </a:p>
        </p:txBody>
      </p:sp>
      <p:sp>
        <p:nvSpPr>
          <p:cNvPr id="3" name="Content Placeholder 2"/>
          <p:cNvSpPr>
            <a:spLocks noGrp="1"/>
          </p:cNvSpPr>
          <p:nvPr>
            <p:ph idx="1"/>
          </p:nvPr>
        </p:nvSpPr>
        <p:spPr>
          <a:xfrm>
            <a:off x="1043492" y="2323652"/>
            <a:ext cx="7262308" cy="3924748"/>
          </a:xfrm>
        </p:spPr>
        <p:txBody>
          <a:bodyPr>
            <a:normAutofit fontScale="85000" lnSpcReduction="20000"/>
          </a:bodyPr>
          <a:lstStyle/>
          <a:p>
            <a:pPr algn="just" rtl="1"/>
            <a:r>
              <a:rPr lang="fa-IR" dirty="0" smtClean="0">
                <a:solidFill>
                  <a:schemeClr val="tx1"/>
                </a:solidFill>
                <a:cs typeface="B Nazanin" panose="00000400000000000000" pitchFamily="2" charset="-78"/>
              </a:rPr>
              <a:t>هرگز آنها را تحت فشار زمانی برای انجام کاری نگذارید.</a:t>
            </a:r>
          </a:p>
          <a:p>
            <a:pPr algn="just" rtl="1"/>
            <a:r>
              <a:rPr lang="fa-IR" dirty="0" smtClean="0">
                <a:solidFill>
                  <a:schemeClr val="tx1"/>
                </a:solidFill>
                <a:cs typeface="B Nazanin" panose="00000400000000000000" pitchFamily="2" charset="-78"/>
              </a:rPr>
              <a:t>از آنها ایراد نگیرید، حتی اگر ایرادی هم مطرح هست در قالب پیشنهاد عنوان کنید.</a:t>
            </a:r>
          </a:p>
          <a:p>
            <a:pPr algn="just" rtl="1"/>
            <a:r>
              <a:rPr lang="fa-IR" dirty="0" smtClean="0">
                <a:solidFill>
                  <a:schemeClr val="tx1"/>
                </a:solidFill>
                <a:cs typeface="B Nazanin" panose="00000400000000000000" pitchFamily="2" charset="-78"/>
              </a:rPr>
              <a:t>هرگز آنها را سرزنش نکنید حتی اگر اشتباه کردند.</a:t>
            </a:r>
          </a:p>
          <a:p>
            <a:pPr algn="just" rtl="1"/>
            <a:r>
              <a:rPr lang="fa-IR" dirty="0" smtClean="0">
                <a:solidFill>
                  <a:schemeClr val="tx1"/>
                </a:solidFill>
                <a:cs typeface="B Nazanin" panose="00000400000000000000" pitchFamily="2" charset="-78"/>
              </a:rPr>
              <a:t>از نظم و دقت شان تعریف و تمجید کنید.</a:t>
            </a:r>
          </a:p>
          <a:p>
            <a:pPr algn="just" rtl="1"/>
            <a:r>
              <a:rPr lang="fa-IR" dirty="0" smtClean="0">
                <a:solidFill>
                  <a:schemeClr val="tx1"/>
                </a:solidFill>
                <a:cs typeface="B Nazanin" panose="00000400000000000000" pitchFamily="2" charset="-78"/>
              </a:rPr>
              <a:t>با آنها بدقولی نکنید.</a:t>
            </a:r>
          </a:p>
          <a:p>
            <a:pPr marL="0" indent="0" algn="just" rtl="1">
              <a:buNone/>
            </a:pPr>
            <a:r>
              <a:rPr lang="fa-IR" b="1" dirty="0" smtClean="0">
                <a:solidFill>
                  <a:schemeClr val="tx1"/>
                </a:solidFill>
                <a:cs typeface="B Nazanin" panose="00000400000000000000" pitchFamily="2" charset="-78"/>
              </a:rPr>
              <a:t>بُعد مثبت:</a:t>
            </a:r>
          </a:p>
          <a:p>
            <a:pPr algn="just" rtl="1"/>
            <a:r>
              <a:rPr lang="fa-IR" dirty="0" smtClean="0">
                <a:solidFill>
                  <a:schemeClr val="tx1"/>
                </a:solidFill>
                <a:cs typeface="B Nazanin" panose="00000400000000000000" pitchFamily="2" charset="-78"/>
              </a:rPr>
              <a:t>کارهایی را که نیاز به سازماندهی، نظم و طبقه بندی دقیق دارد، بسیار دقیق انجام می دهند. بسیار دقیق، تیزبین، با وجدان، منظم و مبادی آداب هستند.</a:t>
            </a:r>
          </a:p>
          <a:p>
            <a:pPr marL="0" indent="0" algn="just" rtl="1">
              <a:buNone/>
            </a:pPr>
            <a:r>
              <a:rPr lang="fa-IR" b="1" dirty="0" smtClean="0">
                <a:solidFill>
                  <a:schemeClr val="tx1"/>
                </a:solidFill>
                <a:cs typeface="B Nazanin" panose="00000400000000000000" pitchFamily="2" charset="-78"/>
              </a:rPr>
              <a:t>بُعد منفی:</a:t>
            </a:r>
          </a:p>
          <a:p>
            <a:pPr algn="just" rtl="1"/>
            <a:r>
              <a:rPr lang="fa-IR" dirty="0" smtClean="0">
                <a:solidFill>
                  <a:schemeClr val="tx1"/>
                </a:solidFill>
                <a:cs typeface="B Nazanin" panose="00000400000000000000" pitchFamily="2" charset="-78"/>
              </a:rPr>
              <a:t>مشکل بزرگ کمال گراها عصبانیت، خشم و کینه است. اهل غر زدن هستند و در دیدن مشکلات و ایرادها بسیار حرفه ای اند.</a:t>
            </a:r>
          </a:p>
          <a:p>
            <a:pPr marL="0" indent="0" algn="just" rtl="1">
              <a:buNone/>
            </a:pPr>
            <a:r>
              <a:rPr lang="fa-IR" b="1" dirty="0" smtClean="0">
                <a:solidFill>
                  <a:schemeClr val="tx1"/>
                </a:solidFill>
                <a:cs typeface="B Nazanin" panose="00000400000000000000" pitchFamily="2" charset="-78"/>
              </a:rPr>
              <a:t>برخی از شغل های مناسب:</a:t>
            </a:r>
          </a:p>
          <a:p>
            <a:pPr algn="just" rtl="1"/>
            <a:r>
              <a:rPr lang="fa-IR" dirty="0" smtClean="0">
                <a:solidFill>
                  <a:schemeClr val="tx1"/>
                </a:solidFill>
                <a:cs typeface="B Nazanin" panose="00000400000000000000" pitchFamily="2" charset="-78"/>
              </a:rPr>
              <a:t>وزیر، معاون اداری، مدیر اجرایی، مدیرفنی، حسابدار و...</a:t>
            </a:r>
          </a:p>
        </p:txBody>
      </p:sp>
    </p:spTree>
    <p:extLst>
      <p:ext uri="{BB962C8B-B14F-4D97-AF65-F5344CB8AC3E}">
        <p14:creationId xmlns:p14="http://schemas.microsoft.com/office/powerpoint/2010/main" xmlns="" val="2330376721"/>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838200"/>
            <a:ext cx="7024744" cy="722864"/>
          </a:xfrm>
        </p:spPr>
        <p:txBody>
          <a:bodyPr>
            <a:normAutofit fontScale="90000"/>
          </a:bodyPr>
          <a:lstStyle/>
          <a:p>
            <a:pPr algn="ctr" rtl="1"/>
            <a:r>
              <a:rPr lang="fa-IR" b="1" dirty="0" smtClean="0">
                <a:cs typeface="B Titr" panose="00000700000000000000" pitchFamily="2" charset="-78"/>
              </a:rPr>
              <a:t>شخصیت کمک گرا یا امدادرسان و مهربان</a:t>
            </a:r>
            <a:endParaRPr lang="en-US" b="1" dirty="0">
              <a:cs typeface="B Titr" panose="00000700000000000000" pitchFamily="2" charset="-78"/>
            </a:endParaRPr>
          </a:p>
        </p:txBody>
      </p:sp>
      <p:sp>
        <p:nvSpPr>
          <p:cNvPr id="3" name="Content Placeholder 2"/>
          <p:cNvSpPr>
            <a:spLocks noGrp="1"/>
          </p:cNvSpPr>
          <p:nvPr>
            <p:ph idx="1"/>
          </p:nvPr>
        </p:nvSpPr>
        <p:spPr>
          <a:xfrm>
            <a:off x="685800" y="1600200"/>
            <a:ext cx="7696200" cy="4724400"/>
          </a:xfrm>
        </p:spPr>
        <p:txBody>
          <a:bodyPr>
            <a:normAutofit fontScale="70000" lnSpcReduction="20000"/>
          </a:bodyPr>
          <a:lstStyle/>
          <a:p>
            <a:pPr algn="just" rtl="1"/>
            <a:r>
              <a:rPr lang="fa-IR" b="1" dirty="0" smtClean="0">
                <a:solidFill>
                  <a:schemeClr val="tx1"/>
                </a:solidFill>
                <a:cs typeface="B Nazanin" panose="00000400000000000000" pitchFamily="2" charset="-78"/>
              </a:rPr>
              <a:t>ویژگی ها: </a:t>
            </a:r>
            <a:r>
              <a:rPr lang="fa-IR" dirty="0" smtClean="0">
                <a:solidFill>
                  <a:schemeClr val="tx1"/>
                </a:solidFill>
                <a:cs typeface="B Nazanin" panose="00000400000000000000" pitchFamily="2" charset="-78"/>
              </a:rPr>
              <a:t>افراد متعلق به این گروه شدیداً مهربان هستند و عاشق کمک کردن به دیگران، اغلب برای کمک منتظر درخواست دیگران نیستند و به محض اینکه احساس کنند جایی حضورشان نیاز است درنگ نمی کنند. همیشه به فکر دیگران هستند. دیگرخواهی این افراد برخود اولویت دارد به گونه ای که اول نیازهای دیگران را می بینند و سپس خود را این افراد دوست دارند مشکلات دیگران را حل کنند و برای این کارشان مورد توجه و قدردانی قرار گیرند. کمک گراها بسیار مهمان نواز، خونگرم و دوست داشتنی هستند. آنها دوستان بسیاری دارند، خوش قلب، احساساتی، دلسوز و سخاوتمند هستند.</a:t>
            </a:r>
          </a:p>
          <a:p>
            <a:pPr marL="0" indent="0" algn="just" rtl="1">
              <a:buNone/>
            </a:pPr>
            <a:r>
              <a:rPr lang="fa-IR" b="1" dirty="0" smtClean="0">
                <a:solidFill>
                  <a:schemeClr val="tx1"/>
                </a:solidFill>
                <a:cs typeface="B Nazanin" panose="00000400000000000000" pitchFamily="2" charset="-78"/>
              </a:rPr>
              <a:t>نحوه ارتباط مؤثر با افراد امداد رسان:</a:t>
            </a:r>
          </a:p>
          <a:p>
            <a:pPr algn="just" rtl="1"/>
            <a:r>
              <a:rPr lang="fa-IR" dirty="0" smtClean="0">
                <a:solidFill>
                  <a:schemeClr val="tx1"/>
                </a:solidFill>
                <a:cs typeface="B Nazanin" panose="00000400000000000000" pitchFamily="2" charset="-78"/>
              </a:rPr>
              <a:t>با آنها مهربان باشید و از کارهایشان قدردانی کنید.</a:t>
            </a:r>
          </a:p>
          <a:p>
            <a:pPr algn="just" rtl="1"/>
            <a:r>
              <a:rPr lang="fa-IR" dirty="0" smtClean="0">
                <a:solidFill>
                  <a:schemeClr val="tx1"/>
                </a:solidFill>
                <a:cs typeface="B Nazanin" panose="00000400000000000000" pitchFamily="2" charset="-78"/>
              </a:rPr>
              <a:t>کمک گراها در دایره توجه قرار دارند. در ارتباط با یک فرد کمک گرا بی توجه و غافل نباشید چون سریع ناراحت می شوند و غصه می خورند.</a:t>
            </a:r>
          </a:p>
          <a:p>
            <a:pPr algn="just" rtl="1"/>
            <a:r>
              <a:rPr lang="fa-IR" dirty="0" smtClean="0">
                <a:solidFill>
                  <a:schemeClr val="tx1"/>
                </a:solidFill>
                <a:cs typeface="B Nazanin" panose="00000400000000000000" pitchFamily="2" charset="-78"/>
              </a:rPr>
              <a:t>حساس هستند. مواظب باشید به احساسات آنها خدشه وارد نکنید.</a:t>
            </a:r>
          </a:p>
          <a:p>
            <a:pPr algn="just" rtl="1"/>
            <a:r>
              <a:rPr lang="fa-IR" dirty="0" smtClean="0">
                <a:solidFill>
                  <a:schemeClr val="tx1"/>
                </a:solidFill>
                <a:cs typeface="B Nazanin" panose="00000400000000000000" pitchFamily="2" charset="-78"/>
              </a:rPr>
              <a:t>از آنها، خوبی ها و نکات مثبت شان جلوی جمع تعریف و تمجید کنید.</a:t>
            </a:r>
          </a:p>
          <a:p>
            <a:pPr marL="0" indent="0" algn="just" rtl="1">
              <a:buNone/>
            </a:pPr>
            <a:r>
              <a:rPr lang="fa-IR" b="1" dirty="0" smtClean="0">
                <a:solidFill>
                  <a:schemeClr val="tx1"/>
                </a:solidFill>
                <a:cs typeface="B Nazanin" panose="00000400000000000000" pitchFamily="2" charset="-78"/>
              </a:rPr>
              <a:t>بُعد مثبت:</a:t>
            </a:r>
          </a:p>
          <a:p>
            <a:pPr algn="just" rtl="1"/>
            <a:r>
              <a:rPr lang="fa-IR" dirty="0" smtClean="0">
                <a:solidFill>
                  <a:schemeClr val="tx1"/>
                </a:solidFill>
                <a:cs typeface="B Nazanin" panose="00000400000000000000" pitchFamily="2" charset="-78"/>
              </a:rPr>
              <a:t>برونگرا، خوش قلب، معاشرتی، اهل جمع و گروه، مسئولیت پذیر و بسیار دست و دلباز و تعاریفی هستند.</a:t>
            </a:r>
          </a:p>
          <a:p>
            <a:pPr marL="0" indent="0" algn="just" rtl="1">
              <a:buNone/>
            </a:pPr>
            <a:r>
              <a:rPr lang="fa-IR" dirty="0" smtClean="0">
                <a:solidFill>
                  <a:schemeClr val="tx1"/>
                </a:solidFill>
                <a:cs typeface="B Nazanin" panose="00000400000000000000" pitchFamily="2" charset="-78"/>
              </a:rPr>
              <a:t>بُعد منفی:</a:t>
            </a:r>
          </a:p>
          <a:p>
            <a:pPr algn="just" rtl="1"/>
            <a:r>
              <a:rPr lang="fa-IR" dirty="0" smtClean="0">
                <a:solidFill>
                  <a:schemeClr val="tx1"/>
                </a:solidFill>
                <a:cs typeface="B Nazanin" panose="00000400000000000000" pitchFamily="2" charset="-78"/>
              </a:rPr>
              <a:t>بسیار دگرخواه بوده و خود را فدای دیگران می کنند. دائم به نیازهای دیگران توجه دارند و می خواهند نیازهای آنان را حل نمایند. گاهی در این مسیر افراطی عمل می کنند.</a:t>
            </a:r>
          </a:p>
          <a:p>
            <a:pPr marL="0" indent="0" algn="just" rtl="1">
              <a:buNone/>
            </a:pPr>
            <a:r>
              <a:rPr lang="fa-IR" dirty="0" smtClean="0">
                <a:solidFill>
                  <a:schemeClr val="tx1"/>
                </a:solidFill>
                <a:cs typeface="B Nazanin" panose="00000400000000000000" pitchFamily="2" charset="-78"/>
              </a:rPr>
              <a:t>برخی از شغل های مناسب:</a:t>
            </a:r>
          </a:p>
          <a:p>
            <a:pPr algn="just" rtl="1"/>
            <a:r>
              <a:rPr lang="fa-IR" dirty="0" smtClean="0">
                <a:solidFill>
                  <a:schemeClr val="tx1"/>
                </a:solidFill>
                <a:cs typeface="B Nazanin" panose="00000400000000000000" pitchFamily="2" charset="-78"/>
              </a:rPr>
              <a:t>معلم، طراح مد، فروشنده، پیشخدمت، طراح گرافیک و...</a:t>
            </a:r>
          </a:p>
        </p:txBody>
      </p:sp>
    </p:spTree>
    <p:extLst>
      <p:ext uri="{BB962C8B-B14F-4D97-AF65-F5344CB8AC3E}">
        <p14:creationId xmlns:p14="http://schemas.microsoft.com/office/powerpoint/2010/main" xmlns="" val="3606446723"/>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877336"/>
            <a:ext cx="7024744" cy="722864"/>
          </a:xfrm>
        </p:spPr>
        <p:txBody>
          <a:bodyPr>
            <a:normAutofit fontScale="90000"/>
          </a:bodyPr>
          <a:lstStyle/>
          <a:p>
            <a:pPr rtl="1"/>
            <a:r>
              <a:rPr lang="fa-IR" b="1" dirty="0" smtClean="0">
                <a:cs typeface="B Titr" panose="00000700000000000000" pitchFamily="2" charset="-78"/>
              </a:rPr>
              <a:t>شخصیت موفقیت طلب (جسمی و حرکتی)</a:t>
            </a:r>
            <a:endParaRPr lang="en-US" b="1" dirty="0">
              <a:cs typeface="B Titr" panose="00000700000000000000" pitchFamily="2" charset="-78"/>
            </a:endParaRPr>
          </a:p>
        </p:txBody>
      </p:sp>
      <p:sp>
        <p:nvSpPr>
          <p:cNvPr id="3" name="Content Placeholder 2"/>
          <p:cNvSpPr>
            <a:spLocks noGrp="1"/>
          </p:cNvSpPr>
          <p:nvPr>
            <p:ph idx="1"/>
          </p:nvPr>
        </p:nvSpPr>
        <p:spPr>
          <a:xfrm>
            <a:off x="685800" y="1752600"/>
            <a:ext cx="7772400" cy="4572000"/>
          </a:xfrm>
        </p:spPr>
        <p:txBody>
          <a:bodyPr>
            <a:normAutofit fontScale="77500" lnSpcReduction="20000"/>
          </a:bodyPr>
          <a:lstStyle/>
          <a:p>
            <a:pPr algn="just" rtl="1"/>
            <a:r>
              <a:rPr lang="fa-IR" b="1" dirty="0" smtClean="0">
                <a:solidFill>
                  <a:schemeClr val="tx1"/>
                </a:solidFill>
                <a:cs typeface="B Nazanin" panose="00000400000000000000" pitchFamily="2" charset="-78"/>
              </a:rPr>
              <a:t>ویژگی: </a:t>
            </a:r>
            <a:r>
              <a:rPr lang="fa-IR" dirty="0" smtClean="0">
                <a:solidFill>
                  <a:schemeClr val="tx1"/>
                </a:solidFill>
                <a:cs typeface="B Nazanin" panose="00000400000000000000" pitchFamily="2" charset="-78"/>
              </a:rPr>
              <a:t>افراد متعلق به این گروه پرانرژی، فعال، کاردان، هدفگرا، و با اعتماد به نفس هستند. این افراد دوست دارند مفید واقع شوند و یک لحظه هم بیکار نمانند. برای آنها مهم است که موفق باشند. موفقیتهای دیگران را با خود می سنجند و ارزش گذاری میکنند. این افراد بدلیل توانایی فوق العاده در روابط اجتماعی تر و مردم بسیار محبوب هستند، بزرگترین ترس این افراد احساس پوچی و بیهودگی است.</a:t>
            </a:r>
          </a:p>
          <a:p>
            <a:pPr marL="0" indent="0" algn="just" rtl="1">
              <a:buNone/>
            </a:pPr>
            <a:r>
              <a:rPr lang="fa-IR" b="1" dirty="0" smtClean="0">
                <a:solidFill>
                  <a:schemeClr val="tx1"/>
                </a:solidFill>
                <a:cs typeface="B Nazanin" panose="00000400000000000000" pitchFamily="2" charset="-78"/>
              </a:rPr>
              <a:t>نحوه ارتباط مؤثر با افراد موفقیت طلب</a:t>
            </a:r>
          </a:p>
          <a:p>
            <a:pPr algn="just" rtl="1"/>
            <a:r>
              <a:rPr lang="fa-IR" dirty="0" smtClean="0">
                <a:solidFill>
                  <a:schemeClr val="tx1"/>
                </a:solidFill>
                <a:cs typeface="B Nazanin" panose="00000400000000000000" pitchFamily="2" charset="-78"/>
              </a:rPr>
              <a:t>به آنها احترام زیادی بگذارید. آنها همانند امدادگراها توجه طلب و تأیید طلب هستند. از موفقیت ایشان نام ببرید،  درحضور دیگران آنها را به خاطر موفقیتها، تلاش ها و پیشرفت شان تمجید کنید.</a:t>
            </a:r>
          </a:p>
          <a:p>
            <a:pPr algn="just" rtl="1"/>
            <a:r>
              <a:rPr lang="fa-IR" dirty="0" smtClean="0">
                <a:solidFill>
                  <a:schemeClr val="tx1"/>
                </a:solidFill>
                <a:cs typeface="B Nazanin" panose="00000400000000000000" pitchFamily="2" charset="-78"/>
              </a:rPr>
              <a:t>حواستان باشد سعی نکنید فیلم بازی کنید چون سریع متوجه می شوند زیرا افراد تیزی هستند.</a:t>
            </a:r>
          </a:p>
          <a:p>
            <a:pPr marL="0" indent="0" algn="just" rtl="1">
              <a:buNone/>
            </a:pPr>
            <a:r>
              <a:rPr lang="fa-IR" b="1" dirty="0" smtClean="0">
                <a:solidFill>
                  <a:schemeClr val="tx1"/>
                </a:solidFill>
                <a:cs typeface="B Nazanin" panose="00000400000000000000" pitchFamily="2" charset="-78"/>
              </a:rPr>
              <a:t>بعد مثبت:</a:t>
            </a:r>
          </a:p>
          <a:p>
            <a:pPr algn="just" rtl="1"/>
            <a:r>
              <a:rPr lang="fa-IR" dirty="0" smtClean="0">
                <a:solidFill>
                  <a:schemeClr val="tx1"/>
                </a:solidFill>
                <a:cs typeface="B Nazanin" panose="00000400000000000000" pitchFamily="2" charset="-78"/>
              </a:rPr>
              <a:t>آدم های سریعی هستند. شدیداً انعطاف پذیرند. وقتی تصمیم بگیرند چیزی را به دست بیاورند معطل نمی کنند و به دنبال کسب نتایج هستند.</a:t>
            </a:r>
          </a:p>
          <a:p>
            <a:pPr marL="0" indent="0" algn="just" rtl="1">
              <a:buNone/>
            </a:pPr>
            <a:r>
              <a:rPr lang="fa-IR" b="1" dirty="0" smtClean="0">
                <a:solidFill>
                  <a:schemeClr val="tx1"/>
                </a:solidFill>
                <a:cs typeface="B Nazanin" panose="00000400000000000000" pitchFamily="2" charset="-78"/>
              </a:rPr>
              <a:t>بعد منفی:</a:t>
            </a:r>
          </a:p>
          <a:p>
            <a:pPr algn="just" rtl="1"/>
            <a:r>
              <a:rPr lang="fa-IR" dirty="0" smtClean="0">
                <a:solidFill>
                  <a:schemeClr val="tx1"/>
                </a:solidFill>
                <a:cs typeface="B Nazanin" panose="00000400000000000000" pitchFamily="2" charset="-78"/>
              </a:rPr>
              <a:t>خودشان را با موفقیتهایشان می سنجند. در اثر تلاش و کوشش و کار زیاد خود را فراموش می کنند.</a:t>
            </a:r>
          </a:p>
          <a:p>
            <a:pPr marL="0" indent="0" algn="just" rtl="1">
              <a:buNone/>
            </a:pPr>
            <a:r>
              <a:rPr lang="fa-IR" b="1" dirty="0" smtClean="0">
                <a:solidFill>
                  <a:schemeClr val="tx1"/>
                </a:solidFill>
                <a:cs typeface="B Nazanin" panose="00000400000000000000" pitchFamily="2" charset="-78"/>
              </a:rPr>
              <a:t>برخی شغل های مناسب:</a:t>
            </a:r>
          </a:p>
          <a:p>
            <a:pPr algn="just" rtl="1"/>
            <a:r>
              <a:rPr lang="fa-IR" dirty="0" smtClean="0">
                <a:solidFill>
                  <a:schemeClr val="tx1"/>
                </a:solidFill>
                <a:cs typeface="B Nazanin" panose="00000400000000000000" pitchFamily="2" charset="-78"/>
              </a:rPr>
              <a:t>نوازنده، بازیگر، مدیر روابط عمومی، وکیل، معاون اجرایی و...</a:t>
            </a:r>
          </a:p>
        </p:txBody>
      </p:sp>
    </p:spTree>
    <p:extLst>
      <p:ext uri="{BB962C8B-B14F-4D97-AF65-F5344CB8AC3E}">
        <p14:creationId xmlns:p14="http://schemas.microsoft.com/office/powerpoint/2010/main" xmlns="" val="610135009"/>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85800"/>
            <a:ext cx="7024744" cy="799064"/>
          </a:xfrm>
        </p:spPr>
        <p:txBody>
          <a:bodyPr/>
          <a:lstStyle/>
          <a:p>
            <a:pPr algn="ctr" rtl="1"/>
            <a:r>
              <a:rPr lang="fa-IR" b="1" dirty="0" smtClean="0">
                <a:cs typeface="B Titr" panose="00000700000000000000" pitchFamily="2" charset="-78"/>
              </a:rPr>
              <a:t>تیپ شخصیتی </a:t>
            </a:r>
            <a:r>
              <a:rPr lang="en-US" b="1" dirty="0" smtClean="0">
                <a:cs typeface="B Titr" panose="00000700000000000000" pitchFamily="2" charset="-78"/>
              </a:rPr>
              <a:t>A</a:t>
            </a:r>
            <a:r>
              <a:rPr lang="fa-IR" b="1" dirty="0" smtClean="0">
                <a:cs typeface="B Titr" panose="00000700000000000000" pitchFamily="2" charset="-78"/>
              </a:rPr>
              <a:t> و </a:t>
            </a:r>
            <a:r>
              <a:rPr lang="en-US" b="1" dirty="0" smtClean="0">
                <a:cs typeface="B Titr" panose="00000700000000000000" pitchFamily="2" charset="-78"/>
              </a:rPr>
              <a:t>B</a:t>
            </a:r>
            <a:endParaRPr lang="en-US" b="1" dirty="0">
              <a:cs typeface="B Titr" panose="00000700000000000000" pitchFamily="2" charset="-78"/>
            </a:endParaRPr>
          </a:p>
        </p:txBody>
      </p:sp>
      <p:sp>
        <p:nvSpPr>
          <p:cNvPr id="3" name="Content Placeholder 2"/>
          <p:cNvSpPr>
            <a:spLocks noGrp="1"/>
          </p:cNvSpPr>
          <p:nvPr>
            <p:ph idx="1"/>
          </p:nvPr>
        </p:nvSpPr>
        <p:spPr>
          <a:xfrm>
            <a:off x="685800" y="1600200"/>
            <a:ext cx="7696200" cy="4800600"/>
          </a:xfrm>
        </p:spPr>
        <p:txBody>
          <a:bodyPr>
            <a:noAutofit/>
          </a:bodyPr>
          <a:lstStyle/>
          <a:p>
            <a:pPr algn="just" rtl="1">
              <a:lnSpc>
                <a:spcPct val="90000"/>
              </a:lnSpc>
            </a:pPr>
            <a:r>
              <a:rPr lang="fa-IR" sz="1600" dirty="0" smtClean="0">
                <a:solidFill>
                  <a:schemeClr val="tx1"/>
                </a:solidFill>
                <a:cs typeface="B Nazanin" panose="00000400000000000000" pitchFamily="2" charset="-78"/>
              </a:rPr>
              <a:t>تئوری شخصیت تیپ </a:t>
            </a:r>
            <a:r>
              <a:rPr lang="en-US" sz="1600" dirty="0" smtClean="0">
                <a:solidFill>
                  <a:schemeClr val="tx1"/>
                </a:solidFill>
                <a:cs typeface="B Nazanin" panose="00000400000000000000" pitchFamily="2" charset="-78"/>
              </a:rPr>
              <a:t>A</a:t>
            </a:r>
            <a:r>
              <a:rPr lang="fa-IR" sz="1600" dirty="0" smtClean="0">
                <a:solidFill>
                  <a:schemeClr val="tx1"/>
                </a:solidFill>
                <a:cs typeface="B Nazanin" panose="00000400000000000000" pitchFamily="2" charset="-78"/>
              </a:rPr>
              <a:t> و </a:t>
            </a:r>
            <a:r>
              <a:rPr lang="en-US" sz="1600" dirty="0" smtClean="0">
                <a:solidFill>
                  <a:schemeClr val="tx1"/>
                </a:solidFill>
                <a:cs typeface="B Nazanin" panose="00000400000000000000" pitchFamily="2" charset="-78"/>
              </a:rPr>
              <a:t>B</a:t>
            </a:r>
            <a:r>
              <a:rPr lang="fa-IR" sz="1600" dirty="0" smtClean="0">
                <a:solidFill>
                  <a:schemeClr val="tx1"/>
                </a:solidFill>
                <a:cs typeface="B Nazanin" panose="00000400000000000000" pitchFamily="2" charset="-78"/>
              </a:rPr>
              <a:t> به انگلیسی </a:t>
            </a:r>
            <a:r>
              <a:rPr lang="en-US" sz="1600" dirty="0" smtClean="0">
                <a:solidFill>
                  <a:schemeClr val="tx1"/>
                </a:solidFill>
                <a:cs typeface="B Nazanin" panose="00000400000000000000" pitchFamily="2" charset="-78"/>
              </a:rPr>
              <a:t>Type A and Type B Personality Theory</a:t>
            </a:r>
            <a:r>
              <a:rPr lang="fa-IR" sz="1600" dirty="0" smtClean="0">
                <a:solidFill>
                  <a:schemeClr val="tx1"/>
                </a:solidFill>
                <a:cs typeface="B Nazanin" panose="00000400000000000000" pitchFamily="2" charset="-78"/>
              </a:rPr>
              <a:t> در اصل در دهه 1950 مطرح شده است. انگاره یا تئوری تیپهای شخصیتی (هم چنین بعنوان تئوری جاکوب گلد اسمیت شناخته می شود) یک تئوری است که دو گونه عمومی گونه های شخصیت- شخصیت پر انرژی گونه </a:t>
            </a:r>
            <a:r>
              <a:rPr lang="en-US" sz="1600" dirty="0" smtClean="0">
                <a:solidFill>
                  <a:schemeClr val="tx1"/>
                </a:solidFill>
                <a:cs typeface="B Nazanin" panose="00000400000000000000" pitchFamily="2" charset="-78"/>
              </a:rPr>
              <a:t>A</a:t>
            </a:r>
            <a:r>
              <a:rPr lang="fa-IR" sz="1600" dirty="0" smtClean="0">
                <a:solidFill>
                  <a:schemeClr val="tx1"/>
                </a:solidFill>
                <a:cs typeface="B Nazanin" panose="00000400000000000000" pitchFamily="2" charset="-78"/>
              </a:rPr>
              <a:t> و شخصیت ساده گیر شخصیت </a:t>
            </a:r>
            <a:r>
              <a:rPr lang="en-US" sz="1600" dirty="0" smtClean="0">
                <a:solidFill>
                  <a:schemeClr val="tx1"/>
                </a:solidFill>
                <a:cs typeface="B Nazanin" panose="00000400000000000000" pitchFamily="2" charset="-78"/>
              </a:rPr>
              <a:t>B</a:t>
            </a:r>
            <a:r>
              <a:rPr lang="fa-IR" sz="1600" dirty="0" smtClean="0">
                <a:solidFill>
                  <a:schemeClr val="tx1"/>
                </a:solidFill>
                <a:cs typeface="B Nazanin" panose="00000400000000000000" pitchFamily="2" charset="-78"/>
              </a:rPr>
              <a:t> را دسته بندی می کنند.</a:t>
            </a:r>
          </a:p>
          <a:p>
            <a:pPr algn="just" rtl="1">
              <a:lnSpc>
                <a:spcPct val="90000"/>
              </a:lnSpc>
            </a:pPr>
            <a:r>
              <a:rPr lang="fa-IR" sz="1600" dirty="0" smtClean="0">
                <a:solidFill>
                  <a:schemeClr val="tx1"/>
                </a:solidFill>
                <a:cs typeface="B Nazanin" panose="00000400000000000000" pitchFamily="2" charset="-78"/>
              </a:rPr>
              <a:t>انسانها از نظر ویژگیهای شخصیتی، وابسته به دو تیپ مختلف هستند.</a:t>
            </a:r>
          </a:p>
          <a:p>
            <a:pPr algn="just" rtl="1">
              <a:lnSpc>
                <a:spcPct val="90000"/>
              </a:lnSpc>
            </a:pPr>
            <a:r>
              <a:rPr lang="fa-IR" sz="1600" dirty="0" smtClean="0">
                <a:solidFill>
                  <a:schemeClr val="tx1"/>
                </a:solidFill>
                <a:cs typeface="B Nazanin" panose="00000400000000000000" pitchFamily="2" charset="-78"/>
              </a:rPr>
              <a:t>شخصیت تیپ </a:t>
            </a:r>
            <a:r>
              <a:rPr lang="en-US" sz="1600" dirty="0" smtClean="0">
                <a:solidFill>
                  <a:schemeClr val="tx1"/>
                </a:solidFill>
                <a:cs typeface="B Nazanin" panose="00000400000000000000" pitchFamily="2" charset="-78"/>
              </a:rPr>
              <a:t>A</a:t>
            </a:r>
            <a:r>
              <a:rPr lang="fa-IR" sz="1600" dirty="0" smtClean="0">
                <a:solidFill>
                  <a:schemeClr val="tx1"/>
                </a:solidFill>
                <a:cs typeface="B Nazanin" panose="00000400000000000000" pitchFamily="2" charset="-78"/>
              </a:rPr>
              <a:t> و شخصیت تیپ </a:t>
            </a:r>
            <a:r>
              <a:rPr lang="en-US" sz="1600" dirty="0" smtClean="0">
                <a:solidFill>
                  <a:schemeClr val="tx1"/>
                </a:solidFill>
                <a:cs typeface="B Nazanin" panose="00000400000000000000" pitchFamily="2" charset="-78"/>
              </a:rPr>
              <a:t>B</a:t>
            </a:r>
            <a:endParaRPr lang="fa-IR" sz="1600" dirty="0" smtClean="0">
              <a:solidFill>
                <a:schemeClr val="tx1"/>
              </a:solidFill>
              <a:cs typeface="B Nazanin" panose="00000400000000000000" pitchFamily="2" charset="-78"/>
            </a:endParaRPr>
          </a:p>
          <a:p>
            <a:pPr algn="just" rtl="1">
              <a:lnSpc>
                <a:spcPct val="90000"/>
              </a:lnSpc>
            </a:pPr>
            <a:r>
              <a:rPr lang="fa-IR" sz="1600" b="1" dirty="0" smtClean="0">
                <a:solidFill>
                  <a:schemeClr val="tx1"/>
                </a:solidFill>
                <a:cs typeface="B Nazanin" panose="00000400000000000000" pitchFamily="2" charset="-78"/>
              </a:rPr>
              <a:t>شخصیت تیپ </a:t>
            </a:r>
            <a:r>
              <a:rPr lang="en-US" sz="1600" b="1" dirty="0" smtClean="0">
                <a:solidFill>
                  <a:schemeClr val="tx1"/>
                </a:solidFill>
                <a:cs typeface="B Nazanin" panose="00000400000000000000" pitchFamily="2" charset="-78"/>
              </a:rPr>
              <a:t>A</a:t>
            </a:r>
            <a:r>
              <a:rPr lang="fa-IR" sz="1600" b="1" dirty="0" smtClean="0">
                <a:solidFill>
                  <a:schemeClr val="tx1"/>
                </a:solidFill>
                <a:cs typeface="B Nazanin" panose="00000400000000000000" pitchFamily="2" charset="-78"/>
              </a:rPr>
              <a:t>:</a:t>
            </a:r>
            <a:r>
              <a:rPr lang="fa-IR" sz="1600" dirty="0" smtClean="0">
                <a:solidFill>
                  <a:schemeClr val="tx1"/>
                </a:solidFill>
                <a:cs typeface="B Nazanin" panose="00000400000000000000" pitchFamily="2" charset="-78"/>
              </a:rPr>
              <a:t> پرانرژی، پرخاشگری، تهاجم، جاه طلبی، سخت کوشی، فعالیت زیاد، کم حوصلگی، تمایل به شرکت در فعالیتهای رقابت آمیز، عهده دار بودن مشاغلی که فشار زیاد به آنان می آورد تا بیشتر تولید کنند و مسئولیتهای فراوانتری را متحمل شوند، سخن های پرجوش و حرارت، بی قراری، حرکات ناگهانی دست با مشتهای گره شده حرکات صورت با پوست کشیده.</a:t>
            </a:r>
          </a:p>
          <a:p>
            <a:pPr algn="just" rtl="1">
              <a:lnSpc>
                <a:spcPct val="90000"/>
              </a:lnSpc>
            </a:pPr>
            <a:r>
              <a:rPr lang="fa-IR" sz="1600" b="1" dirty="0" smtClean="0">
                <a:solidFill>
                  <a:schemeClr val="tx1"/>
                </a:solidFill>
                <a:cs typeface="B Nazanin" panose="00000400000000000000" pitchFamily="2" charset="-78"/>
              </a:rPr>
              <a:t>شخصیت تیپ </a:t>
            </a:r>
            <a:r>
              <a:rPr lang="en-US" sz="1600" b="1" dirty="0" smtClean="0">
                <a:solidFill>
                  <a:schemeClr val="tx1"/>
                </a:solidFill>
                <a:cs typeface="B Nazanin" panose="00000400000000000000" pitchFamily="2" charset="-78"/>
              </a:rPr>
              <a:t>B</a:t>
            </a:r>
            <a:r>
              <a:rPr lang="fa-IR" sz="1600" b="1" dirty="0" smtClean="0">
                <a:solidFill>
                  <a:schemeClr val="tx1"/>
                </a:solidFill>
                <a:cs typeface="B Nazanin" panose="00000400000000000000" pitchFamily="2" charset="-78"/>
              </a:rPr>
              <a:t>: </a:t>
            </a:r>
            <a:r>
              <a:rPr lang="fa-IR" sz="1600" dirty="0" smtClean="0">
                <a:solidFill>
                  <a:schemeClr val="tx1"/>
                </a:solidFill>
                <a:cs typeface="B Nazanin" panose="00000400000000000000" pitchFamily="2" charset="-78"/>
              </a:rPr>
              <a:t>آرام، صبور، ملایم، با اخلاق متعادل، همه وقت خود را صرف کسب موفقیتهای حرفه ای یا رقابتهای اجتماعی نمی کنند، کار یکنواخت و پایدار دارند، دچار کمبود وقت و فرصت نیستند، وقت مناسبی را هم برای فعالیتهای مورد علاقه خویش در بیرون از محلط کار اختصاص می دهند، آرام و شمرده صحبت می کنند.</a:t>
            </a:r>
          </a:p>
          <a:p>
            <a:pPr marL="0" indent="0" algn="just" rtl="1">
              <a:lnSpc>
                <a:spcPct val="90000"/>
              </a:lnSpc>
              <a:buNone/>
            </a:pPr>
            <a:r>
              <a:rPr lang="fa-IR" sz="1600" b="1" dirty="0" smtClean="0">
                <a:solidFill>
                  <a:schemeClr val="tx1"/>
                </a:solidFill>
                <a:cs typeface="B Nazanin" panose="00000400000000000000" pitchFamily="2" charset="-78"/>
              </a:rPr>
              <a:t>نکته:</a:t>
            </a:r>
          </a:p>
          <a:p>
            <a:pPr algn="just" rtl="1">
              <a:lnSpc>
                <a:spcPct val="90000"/>
              </a:lnSpc>
            </a:pPr>
            <a:r>
              <a:rPr lang="fa-IR" sz="1600" dirty="0" smtClean="0">
                <a:solidFill>
                  <a:schemeClr val="tx1"/>
                </a:solidFill>
                <a:cs typeface="B Nazanin" panose="00000400000000000000" pitchFamily="2" charset="-78"/>
              </a:rPr>
              <a:t>برخی از عوامل رفتار </a:t>
            </a:r>
            <a:r>
              <a:rPr lang="en-US" sz="1600" dirty="0" smtClean="0">
                <a:solidFill>
                  <a:schemeClr val="tx1"/>
                </a:solidFill>
                <a:cs typeface="B Nazanin" panose="00000400000000000000" pitchFamily="2" charset="-78"/>
              </a:rPr>
              <a:t>A</a:t>
            </a:r>
            <a:r>
              <a:rPr lang="fa-IR" sz="1600" dirty="0" smtClean="0">
                <a:solidFill>
                  <a:schemeClr val="tx1"/>
                </a:solidFill>
                <a:cs typeface="B Nazanin" panose="00000400000000000000" pitchFamily="2" charset="-78"/>
              </a:rPr>
              <a:t> ممکن است در ابتلا به بیماریهای قلبی اهمیت بیشتری داشته باشد. مثلاً خشم و رنجش ابراز نشده، از متغیرهای عمده در ترکیب عواملی هستند که استعداد بیماریهای قلبی را ایجاد می کند و در مورد کارمندان دفتری، نداشتن فعالیت جسمی و ورزش نکردن، بیش از فشار کاری در ابتلای آنها به بیماری قلبی اهمیت دارد.</a:t>
            </a:r>
          </a:p>
          <a:p>
            <a:pPr algn="just" rtl="1">
              <a:lnSpc>
                <a:spcPct val="90000"/>
              </a:lnSpc>
            </a:pPr>
            <a:r>
              <a:rPr lang="fa-IR" sz="1600" dirty="0" smtClean="0">
                <a:solidFill>
                  <a:schemeClr val="tx1"/>
                </a:solidFill>
                <a:cs typeface="B Nazanin" panose="00000400000000000000" pitchFamily="2" charset="-78"/>
              </a:rPr>
              <a:t>محققان می گویند: احتمال ابتلا به بیماری های قلبی و عروقی در تیپ شخصیتی </a:t>
            </a:r>
            <a:r>
              <a:rPr lang="en-US" sz="1600" dirty="0" smtClean="0">
                <a:solidFill>
                  <a:schemeClr val="tx1"/>
                </a:solidFill>
                <a:cs typeface="B Nazanin" panose="00000400000000000000" pitchFamily="2" charset="-78"/>
              </a:rPr>
              <a:t>A</a:t>
            </a:r>
            <a:r>
              <a:rPr lang="fa-IR" sz="1600" dirty="0" smtClean="0">
                <a:solidFill>
                  <a:schemeClr val="tx1"/>
                </a:solidFill>
                <a:cs typeface="B Nazanin" panose="00000400000000000000" pitchFamily="2" charset="-78"/>
              </a:rPr>
              <a:t> بیشتر است. (در افراد دارای تیپ شخصیتی </a:t>
            </a:r>
            <a:r>
              <a:rPr lang="en-US" sz="1600" dirty="0" smtClean="0">
                <a:solidFill>
                  <a:schemeClr val="tx1"/>
                </a:solidFill>
                <a:cs typeface="B Nazanin" panose="00000400000000000000" pitchFamily="2" charset="-78"/>
              </a:rPr>
              <a:t>C</a:t>
            </a:r>
            <a:r>
              <a:rPr lang="fa-IR" sz="1600" dirty="0" smtClean="0">
                <a:solidFill>
                  <a:schemeClr val="tx1"/>
                </a:solidFill>
                <a:cs typeface="B Nazanin" panose="00000400000000000000" pitchFamily="2" charset="-78"/>
              </a:rPr>
              <a:t> هم بیماری هادی سرطانی دیده می شود.) تیپ شخصیتی </a:t>
            </a:r>
            <a:r>
              <a:rPr lang="en-US" sz="1600" dirty="0" smtClean="0">
                <a:solidFill>
                  <a:schemeClr val="tx1"/>
                </a:solidFill>
                <a:cs typeface="B Nazanin" panose="00000400000000000000" pitchFamily="2" charset="-78"/>
              </a:rPr>
              <a:t>B</a:t>
            </a:r>
            <a:r>
              <a:rPr lang="fa-IR" sz="1600" dirty="0" smtClean="0">
                <a:solidFill>
                  <a:schemeClr val="tx1"/>
                </a:solidFill>
                <a:cs typeface="B Nazanin" panose="00000400000000000000" pitchFamily="2" charset="-78"/>
              </a:rPr>
              <a:t> سالم تر هستند و راهکارهایی هم برای دستیابی به تیپ شخصیتی </a:t>
            </a:r>
            <a:r>
              <a:rPr lang="en-US" sz="1600" dirty="0" smtClean="0">
                <a:solidFill>
                  <a:schemeClr val="tx1"/>
                </a:solidFill>
                <a:cs typeface="B Nazanin" panose="00000400000000000000" pitchFamily="2" charset="-78"/>
              </a:rPr>
              <a:t>B</a:t>
            </a:r>
            <a:r>
              <a:rPr lang="fa-IR" sz="1600" dirty="0" smtClean="0">
                <a:solidFill>
                  <a:schemeClr val="tx1"/>
                </a:solidFill>
                <a:cs typeface="B Nazanin" panose="00000400000000000000" pitchFamily="2" charset="-78"/>
              </a:rPr>
              <a:t> پیشنهاد می شود.</a:t>
            </a:r>
          </a:p>
        </p:txBody>
      </p:sp>
    </p:spTree>
    <p:extLst>
      <p:ext uri="{BB962C8B-B14F-4D97-AF65-F5344CB8AC3E}">
        <p14:creationId xmlns:p14="http://schemas.microsoft.com/office/powerpoint/2010/main" xmlns="" val="3233727353"/>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838200"/>
            <a:ext cx="7024744" cy="799064"/>
          </a:xfrm>
        </p:spPr>
        <p:txBody>
          <a:bodyPr>
            <a:normAutofit/>
          </a:bodyPr>
          <a:lstStyle/>
          <a:p>
            <a:pPr algn="ctr" rtl="1"/>
            <a:r>
              <a:rPr lang="fa-IR" b="1" dirty="0" smtClean="0">
                <a:cs typeface="B Titr" panose="00000700000000000000" pitchFamily="2" charset="-78"/>
              </a:rPr>
              <a:t>ارتباط با انواع تیپهای شخصیتی</a:t>
            </a:r>
            <a:endParaRPr lang="en-US" b="1" dirty="0">
              <a:cs typeface="B Titr" panose="00000700000000000000" pitchFamily="2" charset="-78"/>
            </a:endParaRPr>
          </a:p>
        </p:txBody>
      </p:sp>
      <p:sp>
        <p:nvSpPr>
          <p:cNvPr id="3" name="Content Placeholder 2"/>
          <p:cNvSpPr>
            <a:spLocks noGrp="1"/>
          </p:cNvSpPr>
          <p:nvPr>
            <p:ph idx="1"/>
          </p:nvPr>
        </p:nvSpPr>
        <p:spPr>
          <a:xfrm>
            <a:off x="685800" y="1752600"/>
            <a:ext cx="7772400" cy="4724400"/>
          </a:xfrm>
        </p:spPr>
        <p:txBody>
          <a:bodyPr>
            <a:noAutofit/>
          </a:bodyPr>
          <a:lstStyle/>
          <a:p>
            <a:pPr algn="just" rtl="1">
              <a:lnSpc>
                <a:spcPct val="90000"/>
              </a:lnSpc>
            </a:pPr>
            <a:r>
              <a:rPr lang="fa-IR" sz="1800" dirty="0" smtClean="0">
                <a:solidFill>
                  <a:schemeClr val="tx1"/>
                </a:solidFill>
                <a:cs typeface="B Nazanin" panose="00000400000000000000" pitchFamily="2" charset="-78"/>
              </a:rPr>
              <a:t>همه ما شنیده ایم که با دیگران طوری رفتار کن که می خواهی با تو رفتار کنند. برای ارتباط مؤثر بهتر است این عبارت را به این شکل تغییر دهیم، با دیگران طوری رفتار کن که دوست دارند با آنها رفتار شود. باید از رفتار خود مدارانه دست بکشیم و برای برقراری ارتباط از روش دوستانه تری استفاده کنیم.</a:t>
            </a:r>
          </a:p>
          <a:p>
            <a:pPr algn="just" rtl="1">
              <a:lnSpc>
                <a:spcPct val="90000"/>
              </a:lnSpc>
            </a:pPr>
            <a:r>
              <a:rPr lang="fa-IR" sz="1800" dirty="0" smtClean="0">
                <a:solidFill>
                  <a:schemeClr val="tx1"/>
                </a:solidFill>
                <a:cs typeface="B Nazanin" panose="00000400000000000000" pitchFamily="2" charset="-78"/>
              </a:rPr>
              <a:t>هر چه اشخاص به ما شباهت بیشتری داشته باشند ما با آنها راحتتر هستیم. دوست داریم دیگران شبیه ما باشند زیرا اینگونه آنها را بهتر درک می کنیم و کمتر از ناحیه آنها تهدید می شویم.</a:t>
            </a:r>
          </a:p>
          <a:p>
            <a:pPr algn="just" rtl="1">
              <a:lnSpc>
                <a:spcPct val="90000"/>
              </a:lnSpc>
            </a:pPr>
            <a:r>
              <a:rPr lang="fa-IR" sz="1800" dirty="0" smtClean="0">
                <a:solidFill>
                  <a:schemeClr val="tx1"/>
                </a:solidFill>
                <a:cs typeface="B Nazanin" panose="00000400000000000000" pitchFamily="2" charset="-78"/>
              </a:rPr>
              <a:t>ارتباط میان دو شخص با تیپ واحد، بسیار ساده است اما وقتی شخص مقابل تیپ مخالف باشد چه اتفاقی می افتد؟ اگرچه می گویند تفاوت چیز خوبی است اما در حقیقت اغلب تیپهای متفاوت از خود را منفی می بینیم، توجه به تعصبات بالقوه قدم اول برای برطرف کردن آنهاست.</a:t>
            </a:r>
          </a:p>
          <a:p>
            <a:pPr algn="just" rtl="1">
              <a:lnSpc>
                <a:spcPct val="90000"/>
              </a:lnSpc>
            </a:pPr>
            <a:r>
              <a:rPr lang="fa-IR" sz="1800" dirty="0" smtClean="0">
                <a:solidFill>
                  <a:schemeClr val="tx1"/>
                </a:solidFill>
                <a:cs typeface="B Nazanin" panose="00000400000000000000" pitchFamily="2" charset="-78"/>
              </a:rPr>
              <a:t>به سه روش می توانید با اشخاص که تیپ شخصیت آنها با شما متفاوت است تماس مؤثر برقرار سازید.</a:t>
            </a:r>
          </a:p>
          <a:p>
            <a:pPr algn="just" rtl="1">
              <a:lnSpc>
                <a:spcPct val="90000"/>
              </a:lnSpc>
            </a:pPr>
            <a:r>
              <a:rPr lang="fa-IR" sz="1800" dirty="0" smtClean="0">
                <a:solidFill>
                  <a:schemeClr val="tx1"/>
                </a:solidFill>
                <a:cs typeface="B Nazanin" panose="00000400000000000000" pitchFamily="2" charset="-78"/>
              </a:rPr>
              <a:t>به انگیزه ها، ارزشها، نقاط قوت، وضعف دیگران توجه کنید، اخلاق افراد و رفتار و کردار آنها به شما می گوید، که چه چیزی برای آنها ارزش است، عملکرد اصلی آنها کدام است و بیشترین قدرتمندیشان در چیست.</a:t>
            </a:r>
          </a:p>
          <a:p>
            <a:pPr algn="just" rtl="1">
              <a:lnSpc>
                <a:spcPct val="90000"/>
              </a:lnSpc>
            </a:pPr>
            <a:r>
              <a:rPr lang="fa-IR" sz="1800" dirty="0" smtClean="0">
                <a:solidFill>
                  <a:schemeClr val="tx1"/>
                </a:solidFill>
                <a:cs typeface="B Nazanin" panose="00000400000000000000" pitchFamily="2" charset="-78"/>
              </a:rPr>
              <a:t>به شیوه ارتباطی مورد علاقه آنها توجه کنید که این رابطه زیادی با تیپ فرد دارد.</a:t>
            </a:r>
          </a:p>
          <a:p>
            <a:pPr algn="just" rtl="1">
              <a:lnSpc>
                <a:spcPct val="90000"/>
              </a:lnSpc>
            </a:pPr>
            <a:r>
              <a:rPr lang="fa-IR" sz="1800" dirty="0" smtClean="0">
                <a:solidFill>
                  <a:schemeClr val="tx1"/>
                </a:solidFill>
                <a:cs typeface="B Nazanin" panose="00000400000000000000" pitchFamily="2" charset="-78"/>
              </a:rPr>
              <a:t>از روش پل زدن برای دستیابی به زمینه های مشترک استفاده کنید.</a:t>
            </a:r>
          </a:p>
          <a:p>
            <a:pPr algn="just" rtl="1">
              <a:lnSpc>
                <a:spcPct val="90000"/>
              </a:lnSpc>
            </a:pPr>
            <a:r>
              <a:rPr lang="fa-IR" sz="1800" dirty="0" smtClean="0">
                <a:solidFill>
                  <a:schemeClr val="tx1"/>
                </a:solidFill>
                <a:cs typeface="B Nazanin" panose="00000400000000000000" pitchFamily="2" charset="-78"/>
              </a:rPr>
              <a:t>هر چه مشترکات بین دو تیپ بیشتر باشد فرآیند ارتباط ساده تر می گردد. پلهای ارتباطی بیشتری میان دو تیپ شبیه بهم بوجود می آید و در عمل به خوبی با هم ارتباط  برقرار کرده و دید آنها نسبت به دنیای اطراف یک جور می شود و تقریباً براساس معیارهای واحد تصمیم می گیرند.</a:t>
            </a:r>
          </a:p>
        </p:txBody>
      </p:sp>
    </p:spTree>
    <p:extLst>
      <p:ext uri="{BB962C8B-B14F-4D97-AF65-F5344CB8AC3E}">
        <p14:creationId xmlns:p14="http://schemas.microsoft.com/office/powerpoint/2010/main" xmlns="" val="1574692291"/>
      </p:ext>
    </p:extLst>
  </p:cSld>
  <p:clrMapOvr>
    <a:masterClrMapping/>
  </p:clrMapOvr>
  <p:transition spd="slow">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b="1" dirty="0" smtClean="0">
                <a:cs typeface="B Titr" panose="00000700000000000000" pitchFamily="2" charset="-78"/>
              </a:rPr>
              <a:t>کلام آخر</a:t>
            </a:r>
            <a:endParaRPr lang="en-US" b="1" dirty="0">
              <a:cs typeface="B Titr" panose="00000700000000000000" pitchFamily="2" charset="-78"/>
            </a:endParaRPr>
          </a:p>
        </p:txBody>
      </p:sp>
      <p:sp>
        <p:nvSpPr>
          <p:cNvPr id="3" name="Content Placeholder 2"/>
          <p:cNvSpPr>
            <a:spLocks noGrp="1"/>
          </p:cNvSpPr>
          <p:nvPr>
            <p:ph idx="1"/>
          </p:nvPr>
        </p:nvSpPr>
        <p:spPr>
          <a:xfrm>
            <a:off x="685800" y="2323652"/>
            <a:ext cx="7772400" cy="3924748"/>
          </a:xfrm>
        </p:spPr>
        <p:txBody>
          <a:bodyPr>
            <a:normAutofit fontScale="85000" lnSpcReduction="20000"/>
          </a:bodyPr>
          <a:lstStyle/>
          <a:p>
            <a:pPr algn="just" rtl="1"/>
            <a:r>
              <a:rPr lang="fa-IR" dirty="0" smtClean="0">
                <a:solidFill>
                  <a:schemeClr val="tx1"/>
                </a:solidFill>
                <a:cs typeface="B Nazanin" panose="00000400000000000000" pitchFamily="2" charset="-78"/>
              </a:rPr>
              <a:t>شناخت تیپ های شخصیتی مهارتی بسیار پیچیده است و مانند اغلب مهارتهای جدید، هر چه از آن بیشتر استفاده کنید برآن تسلط بیشتری پیدا می کنید. باید بتوانید با دیگران ارتباط بهتری برقرار کنید و عداوت و دشمنی آنها را برای خود نخرید.</a:t>
            </a:r>
          </a:p>
          <a:p>
            <a:pPr algn="just" rtl="1"/>
            <a:r>
              <a:rPr lang="fa-IR" dirty="0" smtClean="0">
                <a:solidFill>
                  <a:schemeClr val="tx1"/>
                </a:solidFill>
                <a:cs typeface="B Nazanin" panose="00000400000000000000" pitchFamily="2" charset="-78"/>
              </a:rPr>
              <a:t>با چند اقدام می توانید از این دشواری نجات پیدا کنید و یا آن را به حداقل برسانید.</a:t>
            </a:r>
          </a:p>
          <a:p>
            <a:pPr marL="0" indent="0" algn="just" rtl="1">
              <a:buNone/>
            </a:pPr>
            <a:r>
              <a:rPr lang="fa-IR" dirty="0" smtClean="0">
                <a:solidFill>
                  <a:schemeClr val="tx1"/>
                </a:solidFill>
                <a:cs typeface="B Nazanin" panose="00000400000000000000" pitchFamily="2" charset="-78"/>
              </a:rPr>
              <a:t>این اقدامات عبارتند از:</a:t>
            </a:r>
          </a:p>
          <a:p>
            <a:pPr algn="just" rtl="1"/>
            <a:r>
              <a:rPr lang="fa-IR" dirty="0" smtClean="0">
                <a:solidFill>
                  <a:schemeClr val="tx1"/>
                </a:solidFill>
                <a:cs typeface="B Nazanin" panose="00000400000000000000" pitchFamily="2" charset="-78"/>
              </a:rPr>
              <a:t>بی جهت نخواهید به دیگران بگویید که چقدر باهوش اید. ممکن است با بیان توانمندی خود، دوستانتان را موقتاً تحت تأثیر قرار دهید اما در بلند مدت به ضرر خود عمل کرده اید.</a:t>
            </a:r>
          </a:p>
          <a:p>
            <a:pPr algn="just" rtl="1"/>
            <a:r>
              <a:rPr lang="fa-IR" dirty="0" smtClean="0">
                <a:solidFill>
                  <a:schemeClr val="tx1"/>
                </a:solidFill>
                <a:cs typeface="B Nazanin" panose="00000400000000000000" pitchFamily="2" charset="-78"/>
              </a:rPr>
              <a:t>خودتان را یک ذهن خوان معرفی نکنید. (وانمود نکنید که ذهن دیگران را می خوانید.)</a:t>
            </a:r>
          </a:p>
          <a:p>
            <a:pPr algn="just" rtl="1"/>
            <a:r>
              <a:rPr lang="fa-IR" dirty="0" smtClean="0">
                <a:solidFill>
                  <a:schemeClr val="tx1"/>
                </a:solidFill>
                <a:cs typeface="B Nazanin" panose="00000400000000000000" pitchFamily="2" charset="-78"/>
              </a:rPr>
              <a:t>هرگز نگوئید از نکته ای که دیگران آن را خصوصی می دانند، مطلع هستید.</a:t>
            </a:r>
          </a:p>
          <a:p>
            <a:pPr algn="just" rtl="1"/>
            <a:r>
              <a:rPr lang="fa-IR" dirty="0" smtClean="0">
                <a:solidFill>
                  <a:schemeClr val="tx1"/>
                </a:solidFill>
                <a:cs typeface="B Nazanin" panose="00000400000000000000" pitchFamily="2" charset="-78"/>
              </a:rPr>
              <a:t>از مهارتهای جدید خود محتاطانه استفاده کنید.</a:t>
            </a:r>
          </a:p>
          <a:p>
            <a:pPr algn="just" rtl="1"/>
            <a:r>
              <a:rPr lang="fa-IR" dirty="0" smtClean="0">
                <a:solidFill>
                  <a:schemeClr val="tx1"/>
                </a:solidFill>
                <a:cs typeface="B Nazanin" panose="00000400000000000000" pitchFamily="2" charset="-78"/>
              </a:rPr>
              <a:t>توجه داشته باشید که امکان اشتباه کردن شما هم وجود دارد.</a:t>
            </a:r>
            <a:endParaRPr lang="fa-IR" dirty="0">
              <a:solidFill>
                <a:schemeClr val="tx1"/>
              </a:solidFill>
              <a:cs typeface="B Nazanin" panose="00000400000000000000" pitchFamily="2" charset="-78"/>
            </a:endParaRPr>
          </a:p>
          <a:p>
            <a:pPr marL="0" indent="0" algn="just" rtl="1">
              <a:buNone/>
            </a:pPr>
            <a:r>
              <a:rPr lang="fa-IR" dirty="0" smtClean="0">
                <a:solidFill>
                  <a:schemeClr val="tx1"/>
                </a:solidFill>
                <a:cs typeface="B Nazanin" panose="00000400000000000000" pitchFamily="2" charset="-78"/>
              </a:rPr>
              <a:t>اگر از این نکات پیروی کنید می توانید به طرز مؤثری از مهارت تیپ شناسی یا شخصیت خوانی اشخاص برای برقراری ارتباط بهتر استفاده کنید.</a:t>
            </a:r>
          </a:p>
        </p:txBody>
      </p:sp>
    </p:spTree>
    <p:extLst>
      <p:ext uri="{BB962C8B-B14F-4D97-AF65-F5344CB8AC3E}">
        <p14:creationId xmlns:p14="http://schemas.microsoft.com/office/powerpoint/2010/main" xmlns="" val="121444588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b="1" dirty="0" smtClean="0">
                <a:cs typeface="B Titr" panose="00000700000000000000" pitchFamily="2" charset="-78"/>
              </a:rPr>
              <a:t>منابع و مآخذ</a:t>
            </a:r>
            <a:endParaRPr lang="en-US" b="1" dirty="0">
              <a:cs typeface="B Titr" panose="00000700000000000000" pitchFamily="2" charset="-78"/>
            </a:endParaRPr>
          </a:p>
        </p:txBody>
      </p:sp>
      <p:sp>
        <p:nvSpPr>
          <p:cNvPr id="3" name="Content Placeholder 2"/>
          <p:cNvSpPr>
            <a:spLocks noGrp="1"/>
          </p:cNvSpPr>
          <p:nvPr>
            <p:ph idx="1"/>
          </p:nvPr>
        </p:nvSpPr>
        <p:spPr>
          <a:xfrm>
            <a:off x="609600" y="2819400"/>
            <a:ext cx="7924800" cy="3508977"/>
          </a:xfrm>
        </p:spPr>
        <p:txBody>
          <a:bodyPr>
            <a:normAutofit/>
          </a:bodyPr>
          <a:lstStyle/>
          <a:p>
            <a:pPr algn="just" rtl="1">
              <a:lnSpc>
                <a:spcPct val="150000"/>
              </a:lnSpc>
            </a:pPr>
            <a:r>
              <a:rPr lang="fa-IR" sz="2200" dirty="0" smtClean="0">
                <a:solidFill>
                  <a:schemeClr val="tx1"/>
                </a:solidFill>
                <a:cs typeface="B Nazanin" panose="00000400000000000000" pitchFamily="2" charset="-78"/>
              </a:rPr>
              <a:t>تکنیک های شخصیت خوان، راهی برای ارتباط مؤثر نویسنده: پل تایگر و باربارا بارون</a:t>
            </a:r>
          </a:p>
          <a:p>
            <a:pPr algn="just" rtl="1">
              <a:lnSpc>
                <a:spcPct val="150000"/>
              </a:lnSpc>
            </a:pPr>
            <a:r>
              <a:rPr lang="fa-IR" sz="2200" dirty="0" smtClean="0">
                <a:solidFill>
                  <a:schemeClr val="tx1"/>
                </a:solidFill>
                <a:cs typeface="B Nazanin" panose="00000400000000000000" pitchFamily="2" charset="-78"/>
              </a:rPr>
              <a:t>«تحلیل تطبیقی از نظریه های شخصیت» ترجمه علی حقیقی</a:t>
            </a:r>
          </a:p>
          <a:p>
            <a:pPr algn="just" rtl="1">
              <a:lnSpc>
                <a:spcPct val="150000"/>
              </a:lnSpc>
            </a:pPr>
            <a:r>
              <a:rPr lang="fa-IR" sz="2200" dirty="0" smtClean="0">
                <a:solidFill>
                  <a:schemeClr val="tx1"/>
                </a:solidFill>
                <a:cs typeface="B Nazanin" panose="00000400000000000000" pitchFamily="2" charset="-78"/>
              </a:rPr>
              <a:t>«مکاتب و نظریه ها در روان شناسی شخصیت» سعید شاملو</a:t>
            </a:r>
          </a:p>
          <a:p>
            <a:pPr algn="just" rtl="1">
              <a:lnSpc>
                <a:spcPct val="150000"/>
              </a:lnSpc>
            </a:pPr>
            <a:r>
              <a:rPr lang="fa-IR" sz="2200" dirty="0" smtClean="0">
                <a:solidFill>
                  <a:schemeClr val="tx1"/>
                </a:solidFill>
                <a:cs typeface="B Nazanin" panose="00000400000000000000" pitchFamily="2" charset="-78"/>
              </a:rPr>
              <a:t>«نظریه های شخصیت» دوان شولتز</a:t>
            </a:r>
          </a:p>
          <a:p>
            <a:pPr algn="just" rtl="1">
              <a:lnSpc>
                <a:spcPct val="150000"/>
              </a:lnSpc>
            </a:pPr>
            <a:r>
              <a:rPr lang="fa-IR" sz="2200" dirty="0" smtClean="0">
                <a:solidFill>
                  <a:schemeClr val="tx1"/>
                </a:solidFill>
                <a:cs typeface="B Nazanin" panose="00000400000000000000" pitchFamily="2" charset="-78"/>
              </a:rPr>
              <a:t>«روانشناسی کمال» شولتز</a:t>
            </a:r>
          </a:p>
        </p:txBody>
      </p:sp>
    </p:spTree>
    <p:extLst>
      <p:ext uri="{BB962C8B-B14F-4D97-AF65-F5344CB8AC3E}">
        <p14:creationId xmlns:p14="http://schemas.microsoft.com/office/powerpoint/2010/main" xmlns="" val="414657097"/>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cs typeface="B Titr" panose="00000700000000000000" pitchFamily="2" charset="-78"/>
              </a:rPr>
              <a:t>تعریف تیپ شخصیتی</a:t>
            </a:r>
            <a:endParaRPr lang="en-US" b="1"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just" rtl="1"/>
            <a:r>
              <a:rPr lang="fa-IR" dirty="0" smtClean="0">
                <a:solidFill>
                  <a:schemeClr val="tx1"/>
                </a:solidFill>
                <a:cs typeface="B Nazanin" panose="00000400000000000000" pitchFamily="2" charset="-78"/>
              </a:rPr>
              <a:t>تیپ از کلمه یونانی توپس به معنای نقش یا اثر گرفته شده و در روان شناسی به معنای خصوصیات ویژه جسمی و روان شناختی خاصی است که آدم ها را از همدیگر مجزا می کنند. به بیان دیگر مجموعه ای از آدم ها که تحت یک تیپ شناسایی می شوند، رفتارها و اندیشه های تقریباً مشابهی دارند و واکنش های بدنی آنها نیز کم و بیش با هم یکسان است.</a:t>
            </a:r>
          </a:p>
        </p:txBody>
      </p:sp>
    </p:spTree>
    <p:extLst>
      <p:ext uri="{BB962C8B-B14F-4D97-AF65-F5344CB8AC3E}">
        <p14:creationId xmlns:p14="http://schemas.microsoft.com/office/powerpoint/2010/main" xmlns="" val="2665533684"/>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fa-IR" b="1" dirty="0" smtClean="0">
                <a:cs typeface="B Titr" panose="00000700000000000000" pitchFamily="2" charset="-78"/>
              </a:rPr>
              <a:t>معروفترین نظریه های تیپهای شخصیتی</a:t>
            </a:r>
            <a:endParaRPr lang="en-US" b="1" dirty="0">
              <a:cs typeface="B Titr" panose="00000700000000000000" pitchFamily="2" charset="-78"/>
            </a:endParaRPr>
          </a:p>
        </p:txBody>
      </p:sp>
      <p:sp>
        <p:nvSpPr>
          <p:cNvPr id="3" name="Content Placeholder 2"/>
          <p:cNvSpPr>
            <a:spLocks noGrp="1"/>
          </p:cNvSpPr>
          <p:nvPr>
            <p:ph idx="1"/>
          </p:nvPr>
        </p:nvSpPr>
        <p:spPr>
          <a:xfrm>
            <a:off x="685800" y="2323652"/>
            <a:ext cx="7772400" cy="4077148"/>
          </a:xfrm>
        </p:spPr>
        <p:txBody>
          <a:bodyPr>
            <a:normAutofit fontScale="85000" lnSpcReduction="20000"/>
          </a:bodyPr>
          <a:lstStyle/>
          <a:p>
            <a:pPr marL="68580" indent="0" algn="ctr" rtl="1">
              <a:buNone/>
            </a:pPr>
            <a:r>
              <a:rPr lang="fa-IR" b="1" dirty="0" smtClean="0">
                <a:solidFill>
                  <a:schemeClr val="tx1"/>
                </a:solidFill>
                <a:cs typeface="B Nazanin" panose="00000400000000000000" pitchFamily="2" charset="-78"/>
              </a:rPr>
              <a:t>بقراط حکیم، کرچمر، ادلر، آیزنگ، شلدون امریکایی، فروید، مایرز و بریگز</a:t>
            </a:r>
          </a:p>
          <a:p>
            <a:pPr algn="just" rtl="1"/>
            <a:r>
              <a:rPr lang="fa-IR" b="1" dirty="0" smtClean="0">
                <a:solidFill>
                  <a:schemeClr val="tx1"/>
                </a:solidFill>
                <a:cs typeface="B Nazanin" panose="00000400000000000000" pitchFamily="2" charset="-78"/>
              </a:rPr>
              <a:t>تیپهای شخصیتی:</a:t>
            </a:r>
          </a:p>
          <a:p>
            <a:pPr algn="just" rtl="1"/>
            <a:r>
              <a:rPr lang="fa-IR" dirty="0" smtClean="0">
                <a:solidFill>
                  <a:schemeClr val="tx1"/>
                </a:solidFill>
                <a:cs typeface="B Nazanin" panose="00000400000000000000" pitchFamily="2" charset="-78"/>
              </a:rPr>
              <a:t>یکی از اولین دانشمندانی که به طور جدی در مورد این رابطه اظهار نظر کرده است بقراط حکیم بوده است. بقراط افراد را از لحاظ ساختمان بندی به دو دسته تقسیم نمود، یکی از آنهایی که کوتاه و چاق بوده و دیگری کسانی که بلند و لاغرند. ولی نه تنها ساختمان بدن را به چند نوع با تیپ تقسیم نمود بلکه یک نوع تیپ شناسی (</a:t>
            </a:r>
            <a:r>
              <a:rPr lang="en-US" dirty="0" smtClean="0">
                <a:solidFill>
                  <a:schemeClr val="tx1"/>
                </a:solidFill>
                <a:cs typeface="B Nazanin" panose="00000400000000000000" pitchFamily="2" charset="-78"/>
              </a:rPr>
              <a:t>Typology</a:t>
            </a:r>
            <a:r>
              <a:rPr lang="fa-IR" dirty="0" smtClean="0">
                <a:solidFill>
                  <a:schemeClr val="tx1"/>
                </a:solidFill>
                <a:cs typeface="B Nazanin" panose="00000400000000000000" pitchFamily="2" charset="-78"/>
              </a:rPr>
              <a:t>) روانی را که در آن اشاره به چند نوع مزاج شده و با نظریات جدید درباره رابطه بین ترشح غدد به عنوان تعیین کننده رفتار تطبیق می نماید، ذکر کرده است.</a:t>
            </a:r>
          </a:p>
          <a:p>
            <a:pPr algn="just" rtl="1"/>
            <a:r>
              <a:rPr lang="fa-IR" dirty="0" smtClean="0">
                <a:solidFill>
                  <a:schemeClr val="tx1"/>
                </a:solidFill>
                <a:cs typeface="B Nazanin" panose="00000400000000000000" pitchFamily="2" charset="-78"/>
              </a:rPr>
              <a:t>از زمان بقراط به بعد، تیپ شناسی های دیگری ابداع شد که ماهیتهای مختلفی را دارا بودند. اما در قرن بیستم، گرایش روان شناسی به سوی علمی شدن بیشتر شد و کوشش هایی به عمل آمد تا طبقه بندی های شخصیتی نیز حتی الامکان صورت علمی به خود بگیرند.</a:t>
            </a:r>
          </a:p>
          <a:p>
            <a:pPr algn="just" rtl="1"/>
            <a:r>
              <a:rPr lang="fa-IR" dirty="0" smtClean="0">
                <a:solidFill>
                  <a:schemeClr val="tx1"/>
                </a:solidFill>
                <a:cs typeface="B Nazanin" panose="00000400000000000000" pitchFamily="2" charset="-78"/>
              </a:rPr>
              <a:t>یکی از افرادی که بیش از دیگران مسئول پایه گذاری نظریه سرشتی است ارنست کرچمر (</a:t>
            </a:r>
            <a:r>
              <a:rPr lang="en-US" dirty="0" smtClean="0">
                <a:solidFill>
                  <a:schemeClr val="tx1"/>
                </a:solidFill>
                <a:cs typeface="B Nazanin" panose="00000400000000000000" pitchFamily="2" charset="-78"/>
              </a:rPr>
              <a:t>Ernest </a:t>
            </a:r>
            <a:r>
              <a:rPr lang="en-US" dirty="0" err="1" smtClean="0">
                <a:solidFill>
                  <a:schemeClr val="tx1"/>
                </a:solidFill>
                <a:cs typeface="B Nazanin" panose="00000400000000000000" pitchFamily="2" charset="-78"/>
              </a:rPr>
              <a:t>Kretschmer</a:t>
            </a:r>
            <a:r>
              <a:rPr lang="fa-IR" dirty="0" smtClean="0">
                <a:solidFill>
                  <a:schemeClr val="tx1"/>
                </a:solidFill>
                <a:cs typeface="B Nazanin" panose="00000400000000000000" pitchFamily="2" charset="-78"/>
              </a:rPr>
              <a:t>) می باشد که در حدود سال 1920 میلادی نظریه خود را در این زمینه ارائه کرد. کرچمر یک روان پزشک آلمانی بود که در طی سالها برخورد با بیماران روانی به این نتیجه رسید که رابطه نزدیکی بین خصوصیات جسمانی افراد و رفتار آنها و بخصوص بیماران مبتلا به اسکیزوفرنی (مانیک و دپرسیو) وجود دارد.</a:t>
            </a:r>
          </a:p>
        </p:txBody>
      </p:sp>
    </p:spTree>
    <p:extLst>
      <p:ext uri="{BB962C8B-B14F-4D97-AF65-F5344CB8AC3E}">
        <p14:creationId xmlns:p14="http://schemas.microsoft.com/office/powerpoint/2010/main" xmlns="" val="292144279"/>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b="1" dirty="0" smtClean="0">
                <a:cs typeface="B Titr" panose="00000700000000000000" pitchFamily="2" charset="-78"/>
              </a:rPr>
              <a:t>تیپهای شخصیتی کرچمر</a:t>
            </a:r>
            <a:endParaRPr lang="en-US" b="1"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just" rtl="1"/>
            <a:r>
              <a:rPr lang="fa-IR" b="1" dirty="0" smtClean="0">
                <a:solidFill>
                  <a:schemeClr val="tx1"/>
                </a:solidFill>
                <a:cs typeface="B Nazanin" panose="00000400000000000000" pitchFamily="2" charset="-78"/>
              </a:rPr>
              <a:t>تیپ اول افراد لاغر ، باریک اندام و استخوانی که چربی بدن او کم است و آن را تیپ آستنیک می نامند.</a:t>
            </a:r>
          </a:p>
          <a:p>
            <a:pPr algn="just" rtl="1"/>
            <a:r>
              <a:rPr lang="fa-IR" b="1" dirty="0" smtClean="0">
                <a:solidFill>
                  <a:schemeClr val="tx1"/>
                </a:solidFill>
                <a:cs typeface="B Nazanin" panose="00000400000000000000" pitchFamily="2" charset="-78"/>
              </a:rPr>
              <a:t>تیپ ورزشکار است که دارای اندامی عضلاتی و پرتحرک می باشد و آن را اتلتیک می نامند.</a:t>
            </a:r>
          </a:p>
          <a:p>
            <a:pPr algn="just" rtl="1"/>
            <a:r>
              <a:rPr lang="fa-IR" b="1" dirty="0" smtClean="0">
                <a:solidFill>
                  <a:schemeClr val="tx1"/>
                </a:solidFill>
                <a:cs typeface="B Nazanin" panose="00000400000000000000" pitchFamily="2" charset="-78"/>
              </a:rPr>
              <a:t>نوع سوم تیپ چاق است که شاخص اصلی آن داشتن چربی زیاد در اندام های بدن می باشد که پیک نیک نامیده می شود.</a:t>
            </a:r>
          </a:p>
          <a:p>
            <a:pPr algn="just" rtl="1"/>
            <a:r>
              <a:rPr lang="fa-IR" b="1" dirty="0" smtClean="0">
                <a:solidFill>
                  <a:schemeClr val="tx1"/>
                </a:solidFill>
                <a:cs typeface="B Nazanin" panose="00000400000000000000" pitchFamily="2" charset="-78"/>
              </a:rPr>
              <a:t>کرچمر نوع چهارمی را هم ذکر کرد که به آنها تیپ بی قواره می گویند و شامل افرادی است که از لحاظ جسمی ناهنجار و غیرعادی می باشند.</a:t>
            </a:r>
            <a:endParaRPr lang="fa-IR" dirty="0" smtClean="0">
              <a:solidFill>
                <a:schemeClr val="tx1"/>
              </a:solidFill>
              <a:cs typeface="B Nazanin" panose="00000400000000000000" pitchFamily="2" charset="-78"/>
            </a:endParaRPr>
          </a:p>
        </p:txBody>
      </p:sp>
    </p:spTree>
    <p:extLst>
      <p:ext uri="{BB962C8B-B14F-4D97-AF65-F5344CB8AC3E}">
        <p14:creationId xmlns:p14="http://schemas.microsoft.com/office/powerpoint/2010/main" xmlns="" val="1886421815"/>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b="1" dirty="0" smtClean="0">
                <a:cs typeface="B Titr" panose="00000700000000000000" pitchFamily="2" charset="-78"/>
              </a:rPr>
              <a:t>تیپهای شخصیتی در نظریه یونگ</a:t>
            </a:r>
            <a:endParaRPr lang="en-US" b="1" dirty="0">
              <a:cs typeface="B Titr" panose="00000700000000000000" pitchFamily="2" charset="-78"/>
            </a:endParaRPr>
          </a:p>
        </p:txBody>
      </p:sp>
      <p:sp>
        <p:nvSpPr>
          <p:cNvPr id="3" name="Content Placeholder 2"/>
          <p:cNvSpPr>
            <a:spLocks noGrp="1"/>
          </p:cNvSpPr>
          <p:nvPr>
            <p:ph idx="1"/>
          </p:nvPr>
        </p:nvSpPr>
        <p:spPr>
          <a:xfrm>
            <a:off x="1043492" y="2323652"/>
            <a:ext cx="6777317" cy="3924748"/>
          </a:xfrm>
        </p:spPr>
        <p:txBody>
          <a:bodyPr>
            <a:normAutofit fontScale="85000" lnSpcReduction="20000"/>
          </a:bodyPr>
          <a:lstStyle/>
          <a:p>
            <a:pPr algn="just" rtl="1"/>
            <a:r>
              <a:rPr lang="fa-IR" b="1" dirty="0" smtClean="0">
                <a:solidFill>
                  <a:schemeClr val="tx1"/>
                </a:solidFill>
                <a:cs typeface="B Nazanin" panose="00000400000000000000" pitchFamily="2" charset="-78"/>
              </a:rPr>
              <a:t>کارل گوستا و یونگ برجسته ترین شاگرد فروید بود. یونگ 60 سال از عمر خود را صرف شناخت روان پیچیده انسان و شیوه های برطرف کردن مشکلات آن کرد. نظریه یونگ را می توان یکی از نظریه های مهم روان کاوی به شمار آورد.</a:t>
            </a:r>
          </a:p>
          <a:p>
            <a:pPr algn="just" rtl="1"/>
            <a:r>
              <a:rPr lang="fa-IR" b="1" dirty="0" smtClean="0">
                <a:solidFill>
                  <a:schemeClr val="tx1"/>
                </a:solidFill>
                <a:cs typeface="B Nazanin" panose="00000400000000000000" pitchFamily="2" charset="-78"/>
              </a:rPr>
              <a:t>نظریه یونگ با نظریه های دیگر متفاوت است و آن از نظر اهمیتی است که او برای عوامل نژادی و تکاملی در ساخت شخصیت قائل است. یونگ شخصیت هر فرد را محصول تاریخ قرون و اعصار اجداد او می داند. مبنای شخصیت به نظر او قدیمی، ابتدایی، فطری، ناخودآگاه و جهان مشمول است.</a:t>
            </a:r>
          </a:p>
          <a:p>
            <a:pPr algn="just" rtl="1"/>
            <a:r>
              <a:rPr lang="fa-IR" b="1" dirty="0" smtClean="0">
                <a:solidFill>
                  <a:schemeClr val="tx1"/>
                </a:solidFill>
                <a:cs typeface="B Nazanin" panose="00000400000000000000" pitchFamily="2" charset="-78"/>
              </a:rPr>
              <a:t>یونگ در شخصیت انسان وجود دو نوع نگرش را تشخیص داده است:</a:t>
            </a:r>
            <a:endParaRPr lang="fa-IR" dirty="0" smtClean="0">
              <a:solidFill>
                <a:schemeClr val="tx1"/>
              </a:solidFill>
              <a:cs typeface="B Nazanin" panose="00000400000000000000" pitchFamily="2" charset="-78"/>
            </a:endParaRPr>
          </a:p>
          <a:p>
            <a:pPr marL="0" indent="0" algn="just" rtl="1">
              <a:buNone/>
            </a:pPr>
            <a:r>
              <a:rPr lang="fa-IR" b="1" dirty="0" smtClean="0">
                <a:solidFill>
                  <a:schemeClr val="tx1"/>
                </a:solidFill>
                <a:cs typeface="B Nazanin" panose="00000400000000000000" pitchFamily="2" charset="-78"/>
              </a:rPr>
              <a:t>1- نگرش برون گرا: انسان به سوی دنیای بیرون (عینی) سوق می دهد.</a:t>
            </a:r>
          </a:p>
          <a:p>
            <a:pPr marL="0" indent="0" algn="just" rtl="1">
              <a:buNone/>
            </a:pPr>
            <a:r>
              <a:rPr lang="fa-IR" b="1" dirty="0" smtClean="0">
                <a:solidFill>
                  <a:schemeClr val="tx1"/>
                </a:solidFill>
                <a:cs typeface="B Nazanin" panose="00000400000000000000" pitchFamily="2" charset="-78"/>
              </a:rPr>
              <a:t>2- نگرش درون گرا: او را متوجه دنیای درون خود می نماید. این دو نگرش معمولاً در هر شخصی وجود دارد، اما معمولاً، یکی بر دیگری غالب است (بطور ناخودآگاه)</a:t>
            </a:r>
          </a:p>
          <a:p>
            <a:pPr marL="0" indent="0" algn="just" rtl="1">
              <a:buNone/>
            </a:pPr>
            <a:r>
              <a:rPr lang="fa-IR" b="1" dirty="0" smtClean="0">
                <a:solidFill>
                  <a:schemeClr val="tx1"/>
                </a:solidFill>
                <a:cs typeface="B Nazanin" panose="00000400000000000000" pitchFamily="2" charset="-78"/>
              </a:rPr>
              <a:t>یونگ برای هر کدام خصایصی می شمارد. درون گرا به افکار و احساسات خود توجه دارد، نگران آینده و محافظه کار است. اصول و معیارها برایش مهمتر از خود اعمال است و در نوشتن بهتر از گفتن هستند. مردم گریز و دیر آشنا هستند.</a:t>
            </a:r>
          </a:p>
        </p:txBody>
      </p:sp>
    </p:spTree>
    <p:extLst>
      <p:ext uri="{BB962C8B-B14F-4D97-AF65-F5344CB8AC3E}">
        <p14:creationId xmlns:p14="http://schemas.microsoft.com/office/powerpoint/2010/main" xmlns="" val="3984034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371600"/>
            <a:ext cx="7024744" cy="799064"/>
          </a:xfrm>
        </p:spPr>
        <p:txBody>
          <a:bodyPr/>
          <a:lstStyle/>
          <a:p>
            <a:pPr algn="ctr" rtl="1"/>
            <a:r>
              <a:rPr lang="fa-IR" b="1" dirty="0" smtClean="0">
                <a:cs typeface="B Titr" panose="00000700000000000000" pitchFamily="2" charset="-78"/>
              </a:rPr>
              <a:t>برون گراها</a:t>
            </a:r>
            <a:endParaRPr lang="en-US" b="1" dirty="0">
              <a:cs typeface="B Titr" panose="00000700000000000000" pitchFamily="2" charset="-78"/>
            </a:endParaRPr>
          </a:p>
        </p:txBody>
      </p:sp>
      <p:sp>
        <p:nvSpPr>
          <p:cNvPr id="3" name="Content Placeholder 2"/>
          <p:cNvSpPr>
            <a:spLocks noGrp="1"/>
          </p:cNvSpPr>
          <p:nvPr>
            <p:ph idx="1"/>
          </p:nvPr>
        </p:nvSpPr>
        <p:spPr>
          <a:xfrm>
            <a:off x="685800" y="2323652"/>
            <a:ext cx="7696200" cy="4077148"/>
          </a:xfrm>
        </p:spPr>
        <p:txBody>
          <a:bodyPr>
            <a:normAutofit fontScale="85000" lnSpcReduction="20000"/>
          </a:bodyPr>
          <a:lstStyle/>
          <a:p>
            <a:pPr algn="just" rtl="1"/>
            <a:r>
              <a:rPr lang="fa-IR" dirty="0" smtClean="0">
                <a:solidFill>
                  <a:schemeClr val="tx1"/>
                </a:solidFill>
                <a:cs typeface="B Nazanin" panose="00000400000000000000" pitchFamily="2" charset="-78"/>
              </a:rPr>
              <a:t>برون گراها به افراد و اشیاء توجه دارند. در زمان حال زندگی می کنند و به خود اعمال توجه دارند. خون گرم، پرحرف، زودآشنا، اهل معاشرت و اجتماعی اند. یونگ براساس دو نگرش یکی اینکه در انسان فعالیت اساسی روانی نیز وجود دارد که عبارتند از: تفکر، احساس، ادراک و الهام که از کارکردهای عقلانی هستند، هشت سنخ روان شناسی را به وجود آورد که عبارتند از:</a:t>
            </a:r>
          </a:p>
          <a:p>
            <a:pPr marL="0" indent="0" algn="just" rtl="1">
              <a:buNone/>
            </a:pPr>
            <a:r>
              <a:rPr lang="fa-IR" b="1" dirty="0" smtClean="0">
                <a:solidFill>
                  <a:schemeClr val="tx1"/>
                </a:solidFill>
                <a:cs typeface="B Nazanin" panose="00000400000000000000" pitchFamily="2" charset="-78"/>
              </a:rPr>
              <a:t>1- سنخ فکری برون گرا:</a:t>
            </a:r>
            <a:r>
              <a:rPr lang="fa-IR" dirty="0" smtClean="0">
                <a:solidFill>
                  <a:schemeClr val="tx1"/>
                </a:solidFill>
                <a:cs typeface="B Nazanin" panose="00000400000000000000" pitchFamily="2" charset="-78"/>
              </a:rPr>
              <a:t> این افراد براساس و قاعده و قانون انعطاف ناپذیری زندگی می کنند. آنها احساسات و هیجانات خود را سرکوب کرده، در تمام جنبه های زندگی واقع گرا هستند. دانشمندان در این سنخ قرار می گیرند.</a:t>
            </a:r>
          </a:p>
          <a:p>
            <a:pPr marL="0" indent="0" algn="just" rtl="1">
              <a:buNone/>
            </a:pPr>
            <a:r>
              <a:rPr lang="fa-IR" b="1" dirty="0" smtClean="0">
                <a:solidFill>
                  <a:schemeClr val="tx1"/>
                </a:solidFill>
                <a:cs typeface="B Nazanin" panose="00000400000000000000" pitchFamily="2" charset="-78"/>
              </a:rPr>
              <a:t>2- سنخ احساس برون گرا: </a:t>
            </a:r>
            <a:r>
              <a:rPr lang="fa-IR" dirty="0" smtClean="0">
                <a:solidFill>
                  <a:schemeClr val="tx1"/>
                </a:solidFill>
                <a:cs typeface="B Nazanin" panose="00000400000000000000" pitchFamily="2" charset="-78"/>
              </a:rPr>
              <a:t>این افراد شدیداً هیجانی اند و اخلاقی و آداب و رسومی که یاد گرفته اند، دست برداشته و از آنها پیروی می کنند آنها سخت پایبند به ارزش ها و آداب و رسوم و اصول اخلاقی اند و معمولاً نسبت به افکار و عقاید دیگران حساس اند. اغلب زنان دارای این تیپ شخصیتی هستند.</a:t>
            </a:r>
          </a:p>
          <a:p>
            <a:pPr marL="0" indent="0" algn="just" rtl="1">
              <a:buNone/>
            </a:pPr>
            <a:r>
              <a:rPr lang="fa-IR" b="1" dirty="0" smtClean="0">
                <a:solidFill>
                  <a:schemeClr val="tx1"/>
                </a:solidFill>
                <a:cs typeface="B Nazanin" panose="00000400000000000000" pitchFamily="2" charset="-78"/>
              </a:rPr>
              <a:t>3- سنخ ادراکی برون گرا:</a:t>
            </a:r>
            <a:r>
              <a:rPr lang="fa-IR" dirty="0" smtClean="0">
                <a:solidFill>
                  <a:schemeClr val="tx1"/>
                </a:solidFill>
                <a:cs typeface="B Nazanin" panose="00000400000000000000" pitchFamily="2" charset="-78"/>
              </a:rPr>
              <a:t> این سنخ شخصیتی متوجه لذت و شادی و تداوم تجربه ها و حس های جدید هستند. این تیپ شدیداً واقعیت مواد بوده و تا اندازه زیادی با افراد و موقعیتهای مختلف انطباق پذیرند.</a:t>
            </a:r>
          </a:p>
          <a:p>
            <a:pPr marL="0" indent="0" algn="just" rtl="1">
              <a:buNone/>
            </a:pPr>
            <a:r>
              <a:rPr lang="fa-IR" b="1" dirty="0" smtClean="0">
                <a:solidFill>
                  <a:schemeClr val="tx1"/>
                </a:solidFill>
                <a:cs typeface="B Nazanin" panose="00000400000000000000" pitchFamily="2" charset="-78"/>
              </a:rPr>
              <a:t>4- سنخ الهامی برون گرا:</a:t>
            </a:r>
            <a:r>
              <a:rPr lang="fa-IR" dirty="0" smtClean="0">
                <a:solidFill>
                  <a:schemeClr val="tx1"/>
                </a:solidFill>
                <a:cs typeface="B Nazanin" panose="00000400000000000000" pitchFamily="2" charset="-78"/>
              </a:rPr>
              <a:t> این افراد به دلیل توانایی زیاد خود در بهره برداری از فرصتها در تجارت و سیاست کارایی بالایی دارند. آنها جذب عقاید جدید شده و خلاق هستند.</a:t>
            </a:r>
          </a:p>
        </p:txBody>
      </p:sp>
    </p:spTree>
    <p:extLst>
      <p:ext uri="{BB962C8B-B14F-4D97-AF65-F5344CB8AC3E}">
        <p14:creationId xmlns:p14="http://schemas.microsoft.com/office/powerpoint/2010/main" xmlns="" val="2239742707"/>
      </p:ext>
    </p:extLst>
  </p:cSld>
  <p:clrMapOvr>
    <a:masterClrMapping/>
  </p:clrMapOvr>
  <mc:AlternateContent xmlns:mc="http://schemas.openxmlformats.org/markup-compatibility/2006">
    <mc:Choice xmlns:p14="http://schemas.microsoft.com/office/powerpoint/2010/main" xmlns=""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371600"/>
            <a:ext cx="7024744" cy="799064"/>
          </a:xfrm>
        </p:spPr>
        <p:txBody>
          <a:bodyPr/>
          <a:lstStyle/>
          <a:p>
            <a:pPr algn="ctr" rtl="1"/>
            <a:r>
              <a:rPr lang="fa-IR" b="1" dirty="0" smtClean="0">
                <a:cs typeface="B Titr" panose="00000700000000000000" pitchFamily="2" charset="-78"/>
              </a:rPr>
              <a:t>برون گراها</a:t>
            </a:r>
            <a:endParaRPr lang="en-US" b="1" dirty="0">
              <a:cs typeface="B Titr" panose="00000700000000000000" pitchFamily="2" charset="-78"/>
            </a:endParaRPr>
          </a:p>
        </p:txBody>
      </p:sp>
      <p:sp>
        <p:nvSpPr>
          <p:cNvPr id="3" name="Content Placeholder 2"/>
          <p:cNvSpPr>
            <a:spLocks noGrp="1"/>
          </p:cNvSpPr>
          <p:nvPr>
            <p:ph idx="1"/>
          </p:nvPr>
        </p:nvSpPr>
        <p:spPr>
          <a:xfrm>
            <a:off x="685800" y="2323652"/>
            <a:ext cx="7696200" cy="4077148"/>
          </a:xfrm>
        </p:spPr>
        <p:txBody>
          <a:bodyPr>
            <a:normAutofit/>
          </a:bodyPr>
          <a:lstStyle/>
          <a:p>
            <a:pPr marL="0" indent="0" algn="just" rtl="1">
              <a:buNone/>
            </a:pPr>
            <a:r>
              <a:rPr lang="fa-IR" b="1" dirty="0">
                <a:solidFill>
                  <a:schemeClr val="tx1"/>
                </a:solidFill>
                <a:cs typeface="B Nazanin" panose="00000400000000000000" pitchFamily="2" charset="-78"/>
              </a:rPr>
              <a:t>5- سنخ فکری درون گرا:</a:t>
            </a:r>
            <a:r>
              <a:rPr lang="fa-IR" dirty="0">
                <a:solidFill>
                  <a:schemeClr val="tx1"/>
                </a:solidFill>
                <a:cs typeface="B Nazanin" panose="00000400000000000000" pitchFamily="2" charset="-78"/>
              </a:rPr>
              <a:t> این افراد سازگاری خوبی با دیگران ندارند؛ در بیان افکار خود مشکل دارند و ظاهراً بی احساس بوده و توجهی به دیگران ندارند. آنها براندیشه های خود متمرکزند.</a:t>
            </a:r>
          </a:p>
          <a:p>
            <a:pPr marL="0" indent="0" algn="just" rtl="1">
              <a:buNone/>
            </a:pPr>
            <a:r>
              <a:rPr lang="fa-IR" b="1" dirty="0">
                <a:solidFill>
                  <a:schemeClr val="tx1"/>
                </a:solidFill>
                <a:cs typeface="B Nazanin" panose="00000400000000000000" pitchFamily="2" charset="-78"/>
              </a:rPr>
              <a:t>6- سنخ احساسی درون گرا: </a:t>
            </a:r>
            <a:r>
              <a:rPr lang="fa-IR" dirty="0">
                <a:solidFill>
                  <a:schemeClr val="tx1"/>
                </a:solidFill>
                <a:cs typeface="B Nazanin" panose="00000400000000000000" pitchFamily="2" charset="-78"/>
              </a:rPr>
              <a:t>در این افراد تفکر و ابراز هیجان سرکوب شده است. آنها به نظر دیگران اسرارآمیز و دست نیافتنی اند و آرام و متواضع هستند.</a:t>
            </a:r>
          </a:p>
          <a:p>
            <a:pPr marL="0" indent="0" algn="just" rtl="1">
              <a:buNone/>
            </a:pPr>
            <a:r>
              <a:rPr lang="fa-IR" b="1" dirty="0">
                <a:solidFill>
                  <a:schemeClr val="tx1"/>
                </a:solidFill>
                <a:cs typeface="B Nazanin" panose="00000400000000000000" pitchFamily="2" charset="-78"/>
              </a:rPr>
              <a:t>7- سنخ ادراکی درون گرا:</a:t>
            </a:r>
            <a:r>
              <a:rPr lang="fa-IR" dirty="0">
                <a:solidFill>
                  <a:schemeClr val="tx1"/>
                </a:solidFill>
                <a:cs typeface="B Nazanin" panose="00000400000000000000" pitchFamily="2" charset="-78"/>
              </a:rPr>
              <a:t> این افراد غیرمنطقی بوده و از دنیا بریده اند. این دسته از افراد بیشتر کارهای انسانها را خیرخواهی و سرگرمی می بینند.</a:t>
            </a:r>
          </a:p>
          <a:p>
            <a:pPr marL="0" indent="0" algn="just" rtl="1">
              <a:buNone/>
            </a:pPr>
            <a:r>
              <a:rPr lang="fa-IR" b="1" dirty="0">
                <a:solidFill>
                  <a:schemeClr val="tx1"/>
                </a:solidFill>
                <a:cs typeface="B Nazanin" panose="00000400000000000000" pitchFamily="2" charset="-78"/>
              </a:rPr>
              <a:t>8- سنخ الهامی درون گرا: </a:t>
            </a:r>
            <a:r>
              <a:rPr lang="fa-IR" dirty="0">
                <a:solidFill>
                  <a:schemeClr val="tx1"/>
                </a:solidFill>
                <a:cs typeface="B Nazanin" panose="00000400000000000000" pitchFamily="2" charset="-78"/>
              </a:rPr>
              <a:t>این افراد ممکن است چنان به شهود توجه کنند که ارتباط اندکی با واقعیت داشته باشند. آنها رویایی و خیال پرواز هستند.</a:t>
            </a:r>
          </a:p>
        </p:txBody>
      </p:sp>
    </p:spTree>
    <p:extLst>
      <p:ext uri="{BB962C8B-B14F-4D97-AF65-F5344CB8AC3E}">
        <p14:creationId xmlns:p14="http://schemas.microsoft.com/office/powerpoint/2010/main" xmlns="" val="1080552148"/>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b="1" dirty="0" smtClean="0">
                <a:cs typeface="B Titr" panose="00000700000000000000" pitchFamily="2" charset="-78"/>
              </a:rPr>
              <a:t>تیپ شناسی اینیاگرام</a:t>
            </a:r>
            <a:endParaRPr lang="en-US" b="1" dirty="0">
              <a:cs typeface="B Titr" panose="00000700000000000000" pitchFamily="2" charset="-78"/>
            </a:endParaRPr>
          </a:p>
        </p:txBody>
      </p:sp>
      <p:sp>
        <p:nvSpPr>
          <p:cNvPr id="3" name="Content Placeholder 2"/>
          <p:cNvSpPr>
            <a:spLocks noGrp="1"/>
          </p:cNvSpPr>
          <p:nvPr>
            <p:ph idx="1"/>
          </p:nvPr>
        </p:nvSpPr>
        <p:spPr/>
        <p:txBody>
          <a:bodyPr>
            <a:normAutofit fontScale="92500" lnSpcReduction="10000"/>
          </a:bodyPr>
          <a:lstStyle/>
          <a:p>
            <a:pPr algn="just" rtl="1"/>
            <a:r>
              <a:rPr lang="fa-IR" dirty="0" smtClean="0">
                <a:solidFill>
                  <a:schemeClr val="tx1"/>
                </a:solidFill>
                <a:cs typeface="B Nazanin" panose="00000400000000000000" pitchFamily="2" charset="-78"/>
              </a:rPr>
              <a:t>اخیراً روش نوینی در شخصیت شناسی با نام اینیاگرام ارائه شده است، یعنی مدل نُه گانه که افراد به 9 تیپ شخصیتی تقسیم می شوند که خود این 9 دسته نیز در سه دسته:</a:t>
            </a:r>
          </a:p>
          <a:p>
            <a:pPr marL="68580" indent="0" algn="ctr" rtl="1">
              <a:buNone/>
            </a:pPr>
            <a:r>
              <a:rPr lang="fa-IR" dirty="0" smtClean="0">
                <a:solidFill>
                  <a:schemeClr val="tx1"/>
                </a:solidFill>
                <a:cs typeface="B Nazanin" panose="00000400000000000000" pitchFamily="2" charset="-78"/>
              </a:rPr>
              <a:t>1- احساسی 2- فکری و ذهنی 3- جسمی و حرکتی قرار دارند.</a:t>
            </a:r>
          </a:p>
          <a:p>
            <a:pPr algn="just" rtl="1"/>
            <a:r>
              <a:rPr lang="fa-IR" dirty="0" smtClean="0">
                <a:solidFill>
                  <a:schemeClr val="tx1"/>
                </a:solidFill>
                <a:cs typeface="B Nazanin" panose="00000400000000000000" pitchFamily="2" charset="-78"/>
              </a:rPr>
              <a:t>به طور کلی هر انسانی در دنیا براساس نوع زندگی اش، تجربیاتش و... شخصیتش به یکی از این مدلها نزدیکتر است. هدف اصلی، شناخت درست تیپ شخصیتی افراد است و اینکه چگونه با هر فردی ارتباطی مؤثر برقرار کنی. در ابتدا به معرفی کامل شخصیت افراد کامل طلب می پردازیم که بیشترین اشتیاق آنها تمایل به درستی و کمال و بزرگترین ترس شان دارای عیب بودن است.</a:t>
            </a:r>
          </a:p>
        </p:txBody>
      </p:sp>
    </p:spTree>
    <p:extLst>
      <p:ext uri="{BB962C8B-B14F-4D97-AF65-F5344CB8AC3E}">
        <p14:creationId xmlns:p14="http://schemas.microsoft.com/office/powerpoint/2010/main" xmlns="" val="2451618098"/>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b="1" dirty="0" smtClean="0">
                <a:cs typeface="B Titr" panose="00000700000000000000" pitchFamily="2" charset="-78"/>
              </a:rPr>
              <a:t>شخصیت کمال گرا (احساسی)</a:t>
            </a:r>
            <a:endParaRPr lang="en-US" b="1" dirty="0">
              <a:cs typeface="B Titr" panose="00000700000000000000" pitchFamily="2" charset="-78"/>
            </a:endParaRPr>
          </a:p>
        </p:txBody>
      </p:sp>
      <p:sp>
        <p:nvSpPr>
          <p:cNvPr id="3" name="Content Placeholder 2"/>
          <p:cNvSpPr>
            <a:spLocks noGrp="1"/>
          </p:cNvSpPr>
          <p:nvPr>
            <p:ph idx="1"/>
          </p:nvPr>
        </p:nvSpPr>
        <p:spPr>
          <a:xfrm>
            <a:off x="1043492" y="2323652"/>
            <a:ext cx="6777317" cy="3924748"/>
          </a:xfrm>
        </p:spPr>
        <p:txBody>
          <a:bodyPr>
            <a:normAutofit fontScale="85000" lnSpcReduction="10000"/>
          </a:bodyPr>
          <a:lstStyle/>
          <a:p>
            <a:pPr algn="just" rtl="1">
              <a:lnSpc>
                <a:spcPct val="120000"/>
              </a:lnSpc>
            </a:pPr>
            <a:r>
              <a:rPr lang="fa-IR" b="1" dirty="0" smtClean="0">
                <a:solidFill>
                  <a:schemeClr val="tx1"/>
                </a:solidFill>
                <a:cs typeface="B Nazanin" panose="00000400000000000000" pitchFamily="2" charset="-78"/>
              </a:rPr>
              <a:t>ویژگی ها: </a:t>
            </a:r>
            <a:r>
              <a:rPr lang="fa-IR" dirty="0" smtClean="0">
                <a:solidFill>
                  <a:schemeClr val="tx1"/>
                </a:solidFill>
                <a:cs typeface="B Nazanin" panose="00000400000000000000" pitchFamily="2" charset="-78"/>
              </a:rPr>
              <a:t>افراد متعلق به این تیپ بیشتر اوقات عصبانی هستند، سختگیرند، دائم ایراد می گیرند، انتقال می کنند، بسیار تمیز و منظم هستند، مؤدبند، کمی وسواسی هستند، بهترینها را می خواهند، کیفیت برایشان اهمیت خاصی دارد، برای کمیت ارزش قائل نیستند، هرگز کیفیت را فدای کمیت نمی کنند، بسیار مسئول هستند، از وجدان اخلاقی بالایی برخوردارند، این افراد صفر و یکی هستند، و براین باورند که همواره یک راه درست برای مواجه شدن با هر مشکلی وجود دارد، ایده آل گرا هستند، ترس از خوب نبودن و کامل نبودن آن ها را بهم می ریزد و ناراحت می کند، برای بهبود بخشیدن به همه چیز تلاش می کنند، مشکل پسند هستند، تعجب نکنید اگر چندین بار برای خرید بروند و دست خالی بازگردند، اصلاح طلبی جزئی انکار ناپذیر یا انکار نشدنی از وجودشان است، از اینکه با آنها شوخی کنید متنفر هستید و جدیت این افراد ویژگی بارزشان هست.</a:t>
            </a:r>
          </a:p>
        </p:txBody>
      </p:sp>
    </p:spTree>
    <p:extLst>
      <p:ext uri="{BB962C8B-B14F-4D97-AF65-F5344CB8AC3E}">
        <p14:creationId xmlns:p14="http://schemas.microsoft.com/office/powerpoint/2010/main" xmlns="" val="3043543044"/>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168</TotalTime>
  <Words>2920</Words>
  <Application>Microsoft Office PowerPoint</Application>
  <PresentationFormat>On-screen Show (4:3)</PresentationFormat>
  <Paragraphs>109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Austin</vt:lpstr>
      <vt:lpstr>شخصیت و ارتباطات</vt:lpstr>
      <vt:lpstr>تعریف تیپ شخصیتی</vt:lpstr>
      <vt:lpstr>معروفترین نظریه های تیپهای شخصیتی</vt:lpstr>
      <vt:lpstr>تیپهای شخصیتی کرچمر</vt:lpstr>
      <vt:lpstr>تیپهای شخصیتی در نظریه یونگ</vt:lpstr>
      <vt:lpstr>برون گراها</vt:lpstr>
      <vt:lpstr>برون گراها</vt:lpstr>
      <vt:lpstr>تیپ شناسی اینیاگرام</vt:lpstr>
      <vt:lpstr>شخصیت کمال گرا (احساسی)</vt:lpstr>
      <vt:lpstr>نحوه ارتباط مؤثر با افراد کمال گرا</vt:lpstr>
      <vt:lpstr>شخصیت کمک گرا یا امدادرسان و مهربان</vt:lpstr>
      <vt:lpstr>شخصیت موفقیت طلب (جسمی و حرکتی)</vt:lpstr>
      <vt:lpstr>تیپ شخصیتی A و B</vt:lpstr>
      <vt:lpstr>ارتباط با انواع تیپهای شخصیتی</vt:lpstr>
      <vt:lpstr>کلام آخر</vt:lpstr>
      <vt:lpstr>منابع و مآخذ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شخصیت و ارتباطات</dc:title>
  <dc:creator>Client 07</dc:creator>
  <cp:lastModifiedBy>8.1</cp:lastModifiedBy>
  <cp:revision>18</cp:revision>
  <dcterms:created xsi:type="dcterms:W3CDTF">2015-11-17T13:29:37Z</dcterms:created>
  <dcterms:modified xsi:type="dcterms:W3CDTF">2016-01-14T04:43:01Z</dcterms:modified>
</cp:coreProperties>
</file>