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6" r:id="rId8"/>
    <p:sldId id="267" r:id="rId9"/>
    <p:sldId id="269" r:id="rId10"/>
    <p:sldId id="270" r:id="rId11"/>
    <p:sldId id="27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99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7BC2D30-FFB2-4F99-9C84-D53ECBEA4CD7}" type="datetimeFigureOut">
              <a:rPr lang="en-US" smtClean="0"/>
              <a:pPr/>
              <a:t>1/17/2022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C807171-E441-4E42-8A77-D65F5085F3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2D30-FFB2-4F99-9C84-D53ECBEA4CD7}" type="datetimeFigureOut">
              <a:rPr lang="en-US" smtClean="0"/>
              <a:pPr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07171-E441-4E42-8A77-D65F5085F3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C7BC2D30-FFB2-4F99-9C84-D53ECBEA4CD7}" type="datetimeFigureOut">
              <a:rPr lang="en-US" smtClean="0"/>
              <a:pPr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C807171-E441-4E42-8A77-D65F5085F3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2D30-FFB2-4F99-9C84-D53ECBEA4CD7}" type="datetimeFigureOut">
              <a:rPr lang="en-US" smtClean="0"/>
              <a:pPr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C807171-E441-4E42-8A77-D65F5085F3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2D30-FFB2-4F99-9C84-D53ECBEA4CD7}" type="datetimeFigureOut">
              <a:rPr lang="en-US" smtClean="0"/>
              <a:pPr/>
              <a:t>1/17/2022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C807171-E441-4E42-8A77-D65F5085F3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7BC2D30-FFB2-4F99-9C84-D53ECBEA4CD7}" type="datetimeFigureOut">
              <a:rPr lang="en-US" smtClean="0"/>
              <a:pPr/>
              <a:t>1/17/2022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C807171-E441-4E42-8A77-D65F5085F3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7BC2D30-FFB2-4F99-9C84-D53ECBEA4CD7}" type="datetimeFigureOut">
              <a:rPr lang="en-US" smtClean="0"/>
              <a:pPr/>
              <a:t>1/17/2022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C807171-E441-4E42-8A77-D65F5085F3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2D30-FFB2-4F99-9C84-D53ECBEA4CD7}" type="datetimeFigureOut">
              <a:rPr lang="en-US" smtClean="0"/>
              <a:pPr/>
              <a:t>1/17/2022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C807171-E441-4E42-8A77-D65F5085F3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2D30-FFB2-4F99-9C84-D53ECBEA4CD7}" type="datetimeFigureOut">
              <a:rPr lang="en-US" smtClean="0"/>
              <a:pPr/>
              <a:t>1/17/2022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C807171-E441-4E42-8A77-D65F5085F3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2D30-FFB2-4F99-9C84-D53ECBEA4CD7}" type="datetimeFigureOut">
              <a:rPr lang="en-US" smtClean="0"/>
              <a:pPr/>
              <a:t>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C807171-E441-4E42-8A77-D65F5085F3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7BC2D30-FFB2-4F99-9C84-D53ECBEA4CD7}" type="datetimeFigureOut">
              <a:rPr lang="en-US" smtClean="0"/>
              <a:pPr/>
              <a:t>1/17/2022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C807171-E441-4E42-8A77-D65F5085F3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7BC2D30-FFB2-4F99-9C84-D53ECBEA4CD7}" type="datetimeFigureOut">
              <a:rPr lang="en-US" smtClean="0"/>
              <a:pPr/>
              <a:t>1/17/2022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C807171-E441-4E42-8A77-D65F5085F3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219200"/>
            <a:ext cx="7239000" cy="3048000"/>
          </a:xfrm>
        </p:spPr>
        <p:txBody>
          <a:bodyPr>
            <a:normAutofit/>
          </a:bodyPr>
          <a:lstStyle/>
          <a:p>
            <a:pPr algn="ctr"/>
            <a:r>
              <a:rPr lang="fa-IR" b="1" dirty="0" smtClean="0"/>
              <a:t>پدیده های هیپنوتیزمی</a:t>
            </a:r>
            <a:br>
              <a:rPr lang="fa-IR" b="1" dirty="0" smtClean="0"/>
            </a:br>
            <a:r>
              <a:rPr lang="en-US" b="1" dirty="0" smtClean="0"/>
              <a:t>The phenomena of hypnosis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Dr </a:t>
            </a:r>
            <a:r>
              <a:rPr lang="en-US" b="1" dirty="0" err="1" smtClean="0">
                <a:solidFill>
                  <a:schemeClr val="bg1"/>
                </a:solidFill>
              </a:rPr>
              <a:t>morteza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aliashrafi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b="1" dirty="0" smtClean="0"/>
              <a:t>مسخ شخصیت</a:t>
            </a:r>
            <a:br>
              <a:rPr lang="fa-IR" b="1" dirty="0" smtClean="0"/>
            </a:br>
            <a:r>
              <a:rPr lang="fa-IR" b="1" dirty="0" smtClean="0"/>
              <a:t>D</a:t>
            </a:r>
            <a:r>
              <a:rPr lang="en-US" b="1" dirty="0" err="1" smtClean="0"/>
              <a:t>epersonalization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با تلقین شخص می تواند موقتا هویت خود را فراموش کندو تجارب دلخراش گذشته را مانند یک مامور آگاهی مورد بررسی قرار دهد</a:t>
            </a:r>
          </a:p>
          <a:p>
            <a:pPr algn="r" rtl="1"/>
            <a:r>
              <a:rPr lang="fa-IR" dirty="0" smtClean="0"/>
              <a:t>یا ممکن است با بازی نقش ، هویت اشخاص دیگر را به خود بگیرد و برای مدتی با انها همانند سازی کند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b="1" dirty="0" smtClean="0"/>
              <a:t>رویاهای القاء شده</a:t>
            </a:r>
            <a:br>
              <a:rPr lang="fa-IR" b="1" dirty="0" smtClean="0"/>
            </a:br>
            <a:r>
              <a:rPr lang="en-US" b="1" dirty="0" smtClean="0"/>
              <a:t>induced dreams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در حالت هیپنوتیزم ، خیالپردازی های شبه رویا می توان ایجاد کرد</a:t>
            </a:r>
          </a:p>
          <a:p>
            <a:pPr algn="r" rtl="1"/>
            <a:r>
              <a:rPr lang="fa-IR" dirty="0" smtClean="0"/>
              <a:t>اهداف:</a:t>
            </a:r>
          </a:p>
          <a:p>
            <a:pPr algn="r" rtl="1"/>
            <a:r>
              <a:rPr lang="fa-IR" dirty="0" smtClean="0"/>
              <a:t>کاوش تعارضات درون روانی و یافتن عوامل سبب ساز</a:t>
            </a:r>
          </a:p>
          <a:p>
            <a:pPr algn="r" rtl="1"/>
            <a:r>
              <a:rPr lang="fa-IR" dirty="0" smtClean="0"/>
              <a:t>یافتن راه حل و بصیرت</a:t>
            </a:r>
          </a:p>
          <a:p>
            <a:pPr algn="r" rtl="1"/>
            <a:r>
              <a:rPr lang="fa-IR" dirty="0" smtClean="0"/>
              <a:t>تغییر احساسات </a:t>
            </a:r>
          </a:p>
          <a:p>
            <a:pPr algn="r" rtl="1"/>
            <a:r>
              <a:rPr lang="fa-IR" dirty="0" smtClean="0"/>
              <a:t>یاد اوری رویاهای شبانه</a:t>
            </a:r>
          </a:p>
          <a:p>
            <a:pPr algn="r" rtl="1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b="1" dirty="0" smtClean="0"/>
              <a:t>کاتالپسی</a:t>
            </a:r>
            <a:br>
              <a:rPr lang="fa-IR" b="1" dirty="0" smtClean="0"/>
            </a:br>
            <a:r>
              <a:rPr lang="en-US" b="1" dirty="0" smtClean="0"/>
              <a:t>Catalepsy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تونوس غیر ارادی عضلات</a:t>
            </a:r>
          </a:p>
          <a:p>
            <a:pPr algn="r" rtl="1"/>
            <a:r>
              <a:rPr lang="fa-IR" dirty="0" smtClean="0"/>
              <a:t>اهداف:</a:t>
            </a:r>
          </a:p>
          <a:p>
            <a:pPr algn="r" rtl="1"/>
            <a:r>
              <a:rPr lang="fa-IR" dirty="0" smtClean="0"/>
              <a:t>ارزیابی پاسخ به تلقین</a:t>
            </a:r>
          </a:p>
          <a:p>
            <a:pPr algn="r" rtl="1"/>
            <a:r>
              <a:rPr lang="fa-IR" dirty="0" smtClean="0"/>
              <a:t>تایید و پذیرش خلسه</a:t>
            </a:r>
          </a:p>
          <a:p>
            <a:pPr algn="r" rtl="1"/>
            <a:r>
              <a:rPr lang="fa-IR" dirty="0" smtClean="0"/>
              <a:t>القاء خلسه</a:t>
            </a:r>
          </a:p>
          <a:p>
            <a:pPr algn="r" rtl="1"/>
            <a:r>
              <a:rPr lang="fa-IR" dirty="0" smtClean="0"/>
              <a:t>عمیق سازی</a:t>
            </a:r>
          </a:p>
          <a:p>
            <a:pPr algn="r" rtl="1"/>
            <a:r>
              <a:rPr lang="fa-IR" dirty="0" smtClean="0"/>
              <a:t>کمک به تسهیل بی حسی  بی دردی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b="1" dirty="0" smtClean="0"/>
              <a:t>فراموشی</a:t>
            </a:r>
            <a:br>
              <a:rPr lang="fa-IR" b="1" dirty="0" smtClean="0"/>
            </a:br>
            <a:r>
              <a:rPr lang="en-US" b="1" dirty="0" smtClean="0"/>
              <a:t>amnesia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مختل شدن حافظه به صورت خود به خودی یا با تلقینات</a:t>
            </a:r>
          </a:p>
          <a:p>
            <a:pPr algn="r" rtl="1"/>
            <a:r>
              <a:rPr lang="fa-IR" dirty="0" smtClean="0"/>
              <a:t>در صورت خود به خودی نشان از هیپنوتیزم پذیری بالا است</a:t>
            </a:r>
          </a:p>
          <a:p>
            <a:pPr algn="r" rtl="1"/>
            <a:r>
              <a:rPr lang="fa-IR" dirty="0" smtClean="0"/>
              <a:t>مدت زمان فراموشی غیر قابل پیش بینی است</a:t>
            </a:r>
          </a:p>
          <a:p>
            <a:pPr algn="r" rtl="1"/>
            <a:endParaRPr lang="fa-IR" dirty="0" smtClean="0"/>
          </a:p>
          <a:p>
            <a:pPr algn="r" rtl="1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b="1" dirty="0" smtClean="0"/>
              <a:t>فعالیت فکری-حسی</a:t>
            </a:r>
            <a:br>
              <a:rPr lang="fa-IR" b="1" dirty="0" smtClean="0"/>
            </a:br>
            <a:r>
              <a:rPr lang="en-US" b="1" dirty="0" err="1" smtClean="0"/>
              <a:t>ideosensory</a:t>
            </a:r>
            <a:r>
              <a:rPr lang="en-US" b="1" dirty="0" smtClean="0"/>
              <a:t> activity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ظرفیت مغز برای ایجاد واکنش به هر یک از حواس: شنوایی ، بینایی ، حرکتی، بویایی ، چشایی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b="1" dirty="0" smtClean="0"/>
              <a:t>سمنامبولیسم</a:t>
            </a:r>
            <a:br>
              <a:rPr lang="fa-IR" b="1" dirty="0" smtClean="0"/>
            </a:br>
            <a:r>
              <a:rPr lang="en-US" b="1" dirty="0" smtClean="0"/>
              <a:t>somnambulism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یکی از عمیق ترین سطوح هیپنوتیزم</a:t>
            </a:r>
          </a:p>
          <a:p>
            <a:pPr algn="r" rtl="1"/>
            <a:r>
              <a:rPr lang="fa-IR" dirty="0" smtClean="0"/>
              <a:t>با چشمان باز در حالت خلسه</a:t>
            </a:r>
          </a:p>
          <a:p>
            <a:pPr algn="r" rtl="1"/>
            <a:endParaRPr lang="fa-IR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b="1" dirty="0" smtClean="0"/>
              <a:t>توهمات</a:t>
            </a:r>
            <a:br>
              <a:rPr lang="fa-IR" b="1" dirty="0" smtClean="0"/>
            </a:br>
            <a:r>
              <a:rPr lang="en-US" b="1" dirty="0" smtClean="0"/>
              <a:t>hallucinations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/>
            <a:r>
              <a:rPr lang="fa-IR" b="1" dirty="0" smtClean="0"/>
              <a:t>منفی:</a:t>
            </a:r>
          </a:p>
          <a:p>
            <a:pPr algn="r" rtl="1"/>
            <a:r>
              <a:rPr lang="fa-IR" dirty="0" smtClean="0"/>
              <a:t>فقدان دید یا احساس نکردن محرکاتی که وجود دارند</a:t>
            </a:r>
          </a:p>
          <a:p>
            <a:pPr algn="r" rtl="1"/>
            <a:endParaRPr lang="fa-IR" dirty="0"/>
          </a:p>
          <a:p>
            <a:pPr algn="r" rtl="1">
              <a:buNone/>
            </a:pPr>
            <a:endParaRPr lang="fa-IR" dirty="0" smtClean="0"/>
          </a:p>
          <a:p>
            <a:pPr algn="r" rtl="1"/>
            <a:r>
              <a:rPr lang="fa-IR" b="1" dirty="0" smtClean="0"/>
              <a:t>مثبت:</a:t>
            </a:r>
          </a:p>
          <a:p>
            <a:pPr algn="r" rtl="1"/>
            <a:r>
              <a:rPr lang="fa-IR" dirty="0" smtClean="0"/>
              <a:t>ادراک چیز هایی که در حقیقت وجود ندارد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b="1" dirty="0" smtClean="0"/>
              <a:t>پسروی سنی</a:t>
            </a:r>
            <a:br>
              <a:rPr lang="fa-IR" b="1" dirty="0" smtClean="0"/>
            </a:br>
            <a:r>
              <a:rPr lang="en-US" b="1" dirty="0" smtClean="0"/>
              <a:t>age regression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احیای مجدد(</a:t>
            </a:r>
            <a:r>
              <a:rPr lang="en-US" dirty="0" smtClean="0"/>
              <a:t>revivification</a:t>
            </a:r>
            <a:r>
              <a:rPr lang="fa-IR" dirty="0" smtClean="0"/>
              <a:t>):</a:t>
            </a:r>
          </a:p>
          <a:p>
            <a:pPr algn="r" rtl="1"/>
            <a:r>
              <a:rPr lang="fa-IR" dirty="0" smtClean="0"/>
              <a:t>پسروی کامل یا احیای حوادث گذشته، به طوری که نوشتن و صدا مانند دوره کودکی بشود</a:t>
            </a:r>
          </a:p>
          <a:p>
            <a:pPr algn="r" rtl="1"/>
            <a:r>
              <a:rPr lang="fa-IR" dirty="0" smtClean="0"/>
              <a:t>پسروی جزیی(</a:t>
            </a:r>
            <a:r>
              <a:rPr lang="en-US" dirty="0" smtClean="0"/>
              <a:t>partial regression</a:t>
            </a:r>
            <a:r>
              <a:rPr lang="fa-IR" dirty="0" smtClean="0"/>
              <a:t>):</a:t>
            </a:r>
          </a:p>
          <a:p>
            <a:pPr algn="r" rtl="1"/>
            <a:r>
              <a:rPr lang="fa-IR" dirty="0" smtClean="0"/>
              <a:t>شخص اگاهی از درمانگر دارد و هویت بالغانه خود را حفظ می کند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sz="3600" b="1" dirty="0" smtClean="0"/>
              <a:t>فعالیت فکری-حرکتی</a:t>
            </a:r>
            <a:br>
              <a:rPr lang="fa-IR" sz="3600" b="1" dirty="0" smtClean="0"/>
            </a:br>
            <a:r>
              <a:rPr lang="en-US" sz="3600" b="1" dirty="0" err="1" smtClean="0"/>
              <a:t>ideomotor</a:t>
            </a:r>
            <a:r>
              <a:rPr lang="en-US" sz="3600" b="1" dirty="0" smtClean="0"/>
              <a:t> activity &amp;</a:t>
            </a:r>
            <a:r>
              <a:rPr lang="en-US" sz="3600" b="1" dirty="0" err="1" smtClean="0"/>
              <a:t>ideomotor</a:t>
            </a:r>
            <a:r>
              <a:rPr lang="en-US" sz="3600" b="1" dirty="0" smtClean="0"/>
              <a:t> exploration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ظرفیت غیر ارادی ماهیچه ها در پاسخ خودبه خودی به افکار، احساسات و عقاید</a:t>
            </a:r>
          </a:p>
          <a:p>
            <a:pPr algn="r" rt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b="1" dirty="0" smtClean="0"/>
              <a:t>تحریف زمان</a:t>
            </a:r>
            <a:br>
              <a:rPr lang="fa-IR" b="1" dirty="0" smtClean="0"/>
            </a:br>
            <a:r>
              <a:rPr lang="en-US" b="1" dirty="0" smtClean="0"/>
              <a:t>Time distortion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گسترش زمان(</a:t>
            </a:r>
            <a:r>
              <a:rPr lang="en-US" dirty="0" smtClean="0"/>
              <a:t>Time expansion</a:t>
            </a:r>
            <a:r>
              <a:rPr lang="fa-IR" dirty="0" smtClean="0"/>
              <a:t>):</a:t>
            </a:r>
          </a:p>
          <a:p>
            <a:pPr algn="r" rtl="1"/>
            <a:r>
              <a:rPr lang="fa-IR" dirty="0" smtClean="0"/>
              <a:t>شخص احساس می کند زمان به کندی پیش می رود</a:t>
            </a:r>
          </a:p>
          <a:p>
            <a:pPr algn="r" rtl="1"/>
            <a:r>
              <a:rPr lang="fa-IR" dirty="0" smtClean="0"/>
              <a:t>انقباض زمان(</a:t>
            </a:r>
            <a:r>
              <a:rPr lang="en-US" dirty="0" smtClean="0"/>
              <a:t>Time contraction</a:t>
            </a:r>
            <a:r>
              <a:rPr lang="fa-IR" dirty="0" smtClean="0"/>
              <a:t>) :</a:t>
            </a:r>
          </a:p>
          <a:p>
            <a:pPr algn="r" rtl="1"/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57</TotalTime>
  <Words>285</Words>
  <Application>Microsoft Office PowerPoint</Application>
  <PresentationFormat>On-screen Show (4:3)</PresentationFormat>
  <Paragraphs>47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Tw Cen MT</vt:lpstr>
      <vt:lpstr>Wingdings</vt:lpstr>
      <vt:lpstr>Wingdings 2</vt:lpstr>
      <vt:lpstr>Median</vt:lpstr>
      <vt:lpstr>پدیده های هیپنوتیزمی The phenomena of hypnosis</vt:lpstr>
      <vt:lpstr>کاتالپسی Catalepsy</vt:lpstr>
      <vt:lpstr>فراموشی amnesia </vt:lpstr>
      <vt:lpstr>فعالیت فکری-حسی ideosensory activity</vt:lpstr>
      <vt:lpstr>سمنامبولیسم somnambulism</vt:lpstr>
      <vt:lpstr>توهمات hallucinations</vt:lpstr>
      <vt:lpstr>پسروی سنی age regression</vt:lpstr>
      <vt:lpstr>فعالیت فکری-حرکتی ideomotor activity &amp;ideomotor exploration</vt:lpstr>
      <vt:lpstr>تحریف زمان Time distortion</vt:lpstr>
      <vt:lpstr>مسخ شخصیت Depersonalization</vt:lpstr>
      <vt:lpstr>رویاهای القاء شده induced dreams</vt:lpstr>
    </vt:vector>
  </TitlesOfParts>
  <Company>PARANDCO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پدیده های هیپنوتیزمی The phenomena of hypnosis</dc:title>
  <dc:creator>PARAND</dc:creator>
  <cp:lastModifiedBy>omid arzi</cp:lastModifiedBy>
  <cp:revision>3</cp:revision>
  <dcterms:created xsi:type="dcterms:W3CDTF">2014-10-06T10:49:07Z</dcterms:created>
  <dcterms:modified xsi:type="dcterms:W3CDTF">2022-01-17T19:42:14Z</dcterms:modified>
</cp:coreProperties>
</file>